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8" r:id="rId2"/>
  </p:sldMasterIdLst>
  <p:notesMasterIdLst>
    <p:notesMasterId r:id="rId70"/>
  </p:notesMasterIdLst>
  <p:handoutMasterIdLst>
    <p:handoutMasterId r:id="rId71"/>
  </p:handoutMasterIdLst>
  <p:sldIdLst>
    <p:sldId id="292" r:id="rId3"/>
    <p:sldId id="262" r:id="rId4"/>
    <p:sldId id="356" r:id="rId5"/>
    <p:sldId id="293" r:id="rId6"/>
    <p:sldId id="294" r:id="rId7"/>
    <p:sldId id="258" r:id="rId8"/>
    <p:sldId id="296" r:id="rId9"/>
    <p:sldId id="357" r:id="rId10"/>
    <p:sldId id="297" r:id="rId11"/>
    <p:sldId id="358" r:id="rId12"/>
    <p:sldId id="359" r:id="rId13"/>
    <p:sldId id="311" r:id="rId14"/>
    <p:sldId id="360" r:id="rId15"/>
    <p:sldId id="363" r:id="rId16"/>
    <p:sldId id="364" r:id="rId17"/>
    <p:sldId id="361" r:id="rId18"/>
    <p:sldId id="365" r:id="rId19"/>
    <p:sldId id="298" r:id="rId20"/>
    <p:sldId id="366" r:id="rId21"/>
    <p:sldId id="367" r:id="rId22"/>
    <p:sldId id="336" r:id="rId23"/>
    <p:sldId id="368" r:id="rId24"/>
    <p:sldId id="369" r:id="rId25"/>
    <p:sldId id="373" r:id="rId26"/>
    <p:sldId id="371" r:id="rId27"/>
    <p:sldId id="372" r:id="rId28"/>
    <p:sldId id="381" r:id="rId29"/>
    <p:sldId id="380" r:id="rId30"/>
    <p:sldId id="374" r:id="rId31"/>
    <p:sldId id="335" r:id="rId32"/>
    <p:sldId id="375" r:id="rId33"/>
    <p:sldId id="382" r:id="rId34"/>
    <p:sldId id="376" r:id="rId35"/>
    <p:sldId id="378" r:id="rId36"/>
    <p:sldId id="379" r:id="rId37"/>
    <p:sldId id="339" r:id="rId38"/>
    <p:sldId id="383" r:id="rId39"/>
    <p:sldId id="340" r:id="rId40"/>
    <p:sldId id="341" r:id="rId41"/>
    <p:sldId id="342" r:id="rId42"/>
    <p:sldId id="343" r:id="rId43"/>
    <p:sldId id="344" r:id="rId44"/>
    <p:sldId id="345" r:id="rId45"/>
    <p:sldId id="346" r:id="rId46"/>
    <p:sldId id="347" r:id="rId47"/>
    <p:sldId id="348" r:id="rId48"/>
    <p:sldId id="384" r:id="rId49"/>
    <p:sldId id="385" r:id="rId50"/>
    <p:sldId id="386" r:id="rId51"/>
    <p:sldId id="349" r:id="rId52"/>
    <p:sldId id="275" r:id="rId53"/>
    <p:sldId id="281" r:id="rId54"/>
    <p:sldId id="282" r:id="rId55"/>
    <p:sldId id="283" r:id="rId56"/>
    <p:sldId id="284" r:id="rId57"/>
    <p:sldId id="285" r:id="rId58"/>
    <p:sldId id="286" r:id="rId59"/>
    <p:sldId id="287" r:id="rId60"/>
    <p:sldId id="288" r:id="rId61"/>
    <p:sldId id="290" r:id="rId62"/>
    <p:sldId id="350" r:id="rId63"/>
    <p:sldId id="351" r:id="rId64"/>
    <p:sldId id="352" r:id="rId65"/>
    <p:sldId id="353" r:id="rId66"/>
    <p:sldId id="354" r:id="rId67"/>
    <p:sldId id="324" r:id="rId68"/>
    <p:sldId id="355" r:id="rId69"/>
  </p:sldIdLst>
  <p:sldSz cx="12192000" cy="6858000"/>
  <p:notesSz cx="6858000" cy="9144000"/>
  <p:embeddedFontLst>
    <p:embeddedFont>
      <p:font typeface="#9Slide02 Noi dung dai" panose="020B0604020202020204" charset="0"/>
      <p:regular r:id="rId72"/>
    </p:embeddedFont>
    <p:embeddedFont>
      <p:font typeface="Tahoma" panose="020B0604030504040204" pitchFamily="34" charset="0"/>
      <p:regular r:id="rId73"/>
      <p:bold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08B8"/>
    <a:srgbClr val="FFCE3C"/>
    <a:srgbClr val="FFD435"/>
    <a:srgbClr val="FFFFCC"/>
    <a:srgbClr val="FFFAEF"/>
    <a:srgbClr val="FFF2CD"/>
    <a:srgbClr val="DCF3FB"/>
    <a:srgbClr val="FFFFFF"/>
    <a:srgbClr val="FBFDFE"/>
    <a:srgbClr val="EAF7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26" autoAdjust="0"/>
    <p:restoredTop sz="93849" autoAdjust="0"/>
  </p:normalViewPr>
  <p:slideViewPr>
    <p:cSldViewPr showGuides="1">
      <p:cViewPr varScale="1">
        <p:scale>
          <a:sx n="112" d="100"/>
          <a:sy n="112" d="100"/>
        </p:scale>
        <p:origin x="708"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49" d="100"/>
          <a:sy n="49" d="100"/>
        </p:scale>
        <p:origin x="2988" y="3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font" Target="fonts/font3.fntdata"/><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2.fntdata"/><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91D181-081F-4AEE-9D44-CB2F53A30D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2CDDD2A-EA09-4D9E-8915-EDF4DF53B68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3077B1-F89F-429A-9C67-114E20302E73}" type="datetimeFigureOut">
              <a:rPr lang="en-US" smtClean="0"/>
              <a:t>1/20/2026</a:t>
            </a:fld>
            <a:endParaRPr lang="en-US"/>
          </a:p>
        </p:txBody>
      </p:sp>
      <p:sp>
        <p:nvSpPr>
          <p:cNvPr id="4" name="Footer Placeholder 3">
            <a:extLst>
              <a:ext uri="{FF2B5EF4-FFF2-40B4-BE49-F238E27FC236}">
                <a16:creationId xmlns:a16="http://schemas.microsoft.com/office/drawing/2014/main" id="{B3362344-CFC5-4C26-A773-B4112E6CD7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DF93CA4-2383-41E0-A350-A11895B6444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F41A3B4-CBE3-451E-859E-9900877E1398}" type="slidenum">
              <a:rPr lang="en-US" smtClean="0"/>
              <a:t>‹#›</a:t>
            </a:fld>
            <a:endParaRPr lang="en-US"/>
          </a:p>
        </p:txBody>
      </p:sp>
    </p:spTree>
    <p:extLst>
      <p:ext uri="{BB962C8B-B14F-4D97-AF65-F5344CB8AC3E}">
        <p14:creationId xmlns:p14="http://schemas.microsoft.com/office/powerpoint/2010/main" val="3710223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E512F4-91EC-427D-BCCB-483D1553A9F7}" type="datetimeFigureOut">
              <a:rPr lang="en-US" smtClean="0"/>
              <a:t>1/20/2026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52726A-738F-413E-89E8-F715ECBB9CEB}" type="slidenum">
              <a:rPr lang="en-US" smtClean="0"/>
              <a:t>‹#›</a:t>
            </a:fld>
            <a:endParaRPr lang="en-US"/>
          </a:p>
        </p:txBody>
      </p:sp>
    </p:spTree>
    <p:extLst>
      <p:ext uri="{BB962C8B-B14F-4D97-AF65-F5344CB8AC3E}">
        <p14:creationId xmlns:p14="http://schemas.microsoft.com/office/powerpoint/2010/main" val="1719721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1/20/2026</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0742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2436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6545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6411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0730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7469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8781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1/20/2026</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1/20/2026</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1/20/2026</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1/20/2026</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2491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2714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7137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5823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1/20/2026</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3"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0"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0"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0"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4"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8"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2"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6"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79"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1"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0"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6"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79"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5"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78"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57"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58"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7"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7"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1/20/2026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38392846"/>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svg"/><Relationship Id="rId7" Type="http://schemas.openxmlformats.org/officeDocument/2006/relationships/image" Target="../media/image14.sv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18.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14.sv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svg"/><Relationship Id="rId7" Type="http://schemas.openxmlformats.org/officeDocument/2006/relationships/image" Target="../media/image14.sv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5.svg"/><Relationship Id="rId7" Type="http://schemas.openxmlformats.org/officeDocument/2006/relationships/image" Target="../media/image14.sv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5.svg"/><Relationship Id="rId7" Type="http://schemas.openxmlformats.org/officeDocument/2006/relationships/image" Target="../media/image14.sv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svg"/><Relationship Id="rId7" Type="http://schemas.openxmlformats.org/officeDocument/2006/relationships/image" Target="../media/image14.sv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svg"/><Relationship Id="rId7" Type="http://schemas.openxmlformats.org/officeDocument/2006/relationships/image" Target="../media/image14.sv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43.jpeg"/><Relationship Id="rId3" Type="http://schemas.openxmlformats.org/officeDocument/2006/relationships/image" Target="../media/image24.png"/><Relationship Id="rId7" Type="http://schemas.openxmlformats.org/officeDocument/2006/relationships/image" Target="../media/image13.png"/><Relationship Id="rId12" Type="http://schemas.openxmlformats.org/officeDocument/2006/relationships/image" Target="../media/image42.jpe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8.svg"/><Relationship Id="rId11" Type="http://schemas.openxmlformats.org/officeDocument/2006/relationships/image" Target="../media/image41.jpeg"/><Relationship Id="rId5" Type="http://schemas.openxmlformats.org/officeDocument/2006/relationships/image" Target="../media/image17.png"/><Relationship Id="rId10" Type="http://schemas.openxmlformats.org/officeDocument/2006/relationships/image" Target="../media/image40.jpeg"/><Relationship Id="rId4" Type="http://schemas.openxmlformats.org/officeDocument/2006/relationships/image" Target="../media/image25.svg"/><Relationship Id="rId9" Type="http://schemas.openxmlformats.org/officeDocument/2006/relationships/image" Target="../media/image3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svg"/><Relationship Id="rId7" Type="http://schemas.openxmlformats.org/officeDocument/2006/relationships/image" Target="../media/image14.sv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45.gif"/><Relationship Id="rId7" Type="http://schemas.openxmlformats.org/officeDocument/2006/relationships/image" Target="../media/image41.jpe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10" Type="http://schemas.openxmlformats.org/officeDocument/2006/relationships/image" Target="../media/image20.png"/><Relationship Id="rId4" Type="http://schemas.openxmlformats.org/officeDocument/2006/relationships/image" Target="../media/image46.png"/><Relationship Id="rId9"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5.svg"/><Relationship Id="rId7" Type="http://schemas.openxmlformats.org/officeDocument/2006/relationships/image" Target="../media/image14.sv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5.svg"/><Relationship Id="rId7" Type="http://schemas.openxmlformats.org/officeDocument/2006/relationships/image" Target="../media/image14.sv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50.sv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14.sv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5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audio" Target="../media/audio1.wav"/></Relationships>
</file>

<file path=ppt/slides/_rels/slide6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svg"/><Relationship Id="rId7" Type="http://schemas.openxmlformats.org/officeDocument/2006/relationships/image" Target="../media/image14.sv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D80C07-F2D2-4472-B3D7-A9DDA64AC423}"/>
              </a:ext>
            </a:extLst>
          </p:cNvPr>
          <p:cNvSpPr txBox="1"/>
          <p:nvPr/>
        </p:nvSpPr>
        <p:spPr>
          <a:xfrm>
            <a:off x="1219200" y="5786322"/>
            <a:ext cx="9753600" cy="911211"/>
          </a:xfrm>
          <a:prstGeom prst="rect">
            <a:avLst/>
          </a:prstGeom>
          <a:noFill/>
        </p:spPr>
        <p:txBody>
          <a:bodyPr wrap="square" lIns="0" tIns="0" rIns="0" bIns="0" rtlCol="0">
            <a:spAutoFit/>
          </a:bodyPr>
          <a:lstStyle/>
          <a:p>
            <a:pPr algn="ctr">
              <a:lnSpc>
                <a:spcPct val="110000"/>
              </a:lnSpc>
            </a:pPr>
            <a:r>
              <a:rPr lang="vi-VN" sz="2800" b="1" dirty="0">
                <a:solidFill>
                  <a:schemeClr val="tx2">
                    <a:lumMod val="75000"/>
                  </a:schemeClr>
                </a:solidFill>
              </a:rPr>
              <a:t>Dòng điện do dynamo tạo ra có đặc điểm gì? Có sự chuyển hóa năng lượng nào xảy ra trong quá trình này?</a:t>
            </a:r>
            <a:r>
              <a:rPr lang="en-US" sz="2800" b="1" dirty="0">
                <a:solidFill>
                  <a:schemeClr val="tx2">
                    <a:lumMod val="75000"/>
                  </a:schemeClr>
                </a:solidFill>
              </a:rPr>
              <a:t> </a:t>
            </a:r>
          </a:p>
        </p:txBody>
      </p:sp>
      <p:pic>
        <p:nvPicPr>
          <p:cNvPr id="6152" name="Picture 8" descr="Bulb, electricity, idea, light, physics, science icon - Download on  Iconfinder">
            <a:extLst>
              <a:ext uri="{FF2B5EF4-FFF2-40B4-BE49-F238E27FC236}">
                <a16:creationId xmlns:a16="http://schemas.microsoft.com/office/drawing/2014/main" id="{06066D3C-DBD0-45C8-A3B2-4F7A17C8093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579120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Bulb, electricity, idea, light, physics, science icon - Download on  Iconfinder">
            <a:extLst>
              <a:ext uri="{FF2B5EF4-FFF2-40B4-BE49-F238E27FC236}">
                <a16:creationId xmlns:a16="http://schemas.microsoft.com/office/drawing/2014/main" id="{DE3C489A-FAD6-44D6-AF08-B7EF58E237C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125201" y="5833947"/>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517A4F9-3DB7-144F-EC0A-7A03F3FC9229}"/>
              </a:ext>
            </a:extLst>
          </p:cNvPr>
          <p:cNvPicPr>
            <a:picLocks noChangeAspect="1"/>
          </p:cNvPicPr>
          <p:nvPr/>
        </p:nvPicPr>
        <p:blipFill>
          <a:blip r:embed="rId3"/>
          <a:stretch>
            <a:fillRect/>
          </a:stretch>
        </p:blipFill>
        <p:spPr>
          <a:xfrm>
            <a:off x="1825588" y="457200"/>
            <a:ext cx="8540823" cy="5260607"/>
          </a:xfrm>
          <a:prstGeom prst="rect">
            <a:avLst/>
          </a:prstGeom>
        </p:spPr>
      </p:pic>
    </p:spTree>
    <p:extLst>
      <p:ext uri="{BB962C8B-B14F-4D97-AF65-F5344CB8AC3E}">
        <p14:creationId xmlns:p14="http://schemas.microsoft.com/office/powerpoint/2010/main" val="303555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527C7BA-B175-899A-CEB5-751CC8D2AE27}"/>
              </a:ext>
            </a:extLst>
          </p:cNvPr>
          <p:cNvSpPr/>
          <p:nvPr/>
        </p:nvSpPr>
        <p:spPr>
          <a:xfrm>
            <a:off x="800100" y="1314450"/>
            <a:ext cx="8343900" cy="3638550"/>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D9D7FA6-A221-91F3-7305-E7BB6A4AD80A}"/>
              </a:ext>
            </a:extLst>
          </p:cNvPr>
          <p:cNvGrpSpPr/>
          <p:nvPr/>
        </p:nvGrpSpPr>
        <p:grpSpPr>
          <a:xfrm>
            <a:off x="2770871" y="933449"/>
            <a:ext cx="3886200" cy="592132"/>
            <a:chOff x="381000" y="143568"/>
            <a:chExt cx="3429000" cy="522469"/>
          </a:xfrm>
        </p:grpSpPr>
        <p:sp>
          <p:nvSpPr>
            <p:cNvPr id="9" name="Rectangle: Rounded Corners 8">
              <a:extLst>
                <a:ext uri="{FF2B5EF4-FFF2-40B4-BE49-F238E27FC236}">
                  <a16:creationId xmlns:a16="http://schemas.microsoft.com/office/drawing/2014/main" id="{667C2D3B-97D5-FCBB-5DED-556A1ECA30D0}"/>
                </a:ext>
              </a:extLst>
            </p:cNvPr>
            <p:cNvSpPr/>
            <p:nvPr/>
          </p:nvSpPr>
          <p:spPr>
            <a:xfrm>
              <a:off x="381000" y="143568"/>
              <a:ext cx="3429000" cy="522469"/>
            </a:xfrm>
            <a:prstGeom prst="roundRect">
              <a:avLst>
                <a:gd name="adj" fmla="val 31252"/>
              </a:avLst>
            </a:prstGeom>
            <a:solidFill>
              <a:srgbClr val="EAF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 name="TextBox 12">
              <a:extLst>
                <a:ext uri="{FF2B5EF4-FFF2-40B4-BE49-F238E27FC236}">
                  <a16:creationId xmlns:a16="http://schemas.microsoft.com/office/drawing/2014/main" id="{2274275B-19A0-8A22-8E65-201C5428F68A}"/>
                </a:ext>
              </a:extLst>
            </p:cNvPr>
            <p:cNvSpPr txBox="1"/>
            <p:nvPr/>
          </p:nvSpPr>
          <p:spPr>
            <a:xfrm>
              <a:off x="710929" y="182361"/>
              <a:ext cx="2769142" cy="414310"/>
            </a:xfrm>
            <a:prstGeom prst="rect">
              <a:avLst/>
            </a:prstGeom>
          </p:spPr>
          <p:txBody>
            <a:bodyPr wrap="square" lIns="0" tIns="0" rIns="0" bIns="0" rtlCol="0" anchor="t">
              <a:spAutoFit/>
            </a:bodyPr>
            <a:lstStyle/>
            <a:p>
              <a:pPr algn="ctr">
                <a:lnSpc>
                  <a:spcPct val="120000"/>
                </a:lnSpc>
              </a:pPr>
              <a:r>
                <a:rPr lang="en-GB" sz="2800" b="1" dirty="0">
                  <a:solidFill>
                    <a:srgbClr val="000000"/>
                  </a:solidFill>
                  <a:latin typeface="Arial" panose="020B0604020202020204" pitchFamily="34" charset="0"/>
                </a:rPr>
                <a:t>PHIẾU HỌC TẬP 1</a:t>
              </a:r>
              <a:endParaRPr lang="en-US" sz="2800" b="1" dirty="0">
                <a:solidFill>
                  <a:srgbClr val="000000"/>
                </a:solidFill>
                <a:latin typeface="Arial" panose="020B0604020202020204" pitchFamily="34" charset="0"/>
              </a:endParaRPr>
            </a:p>
          </p:txBody>
        </p:sp>
      </p:grpSp>
      <p:pic>
        <p:nvPicPr>
          <p:cNvPr id="19" name="Picture 2">
            <a:extLst>
              <a:ext uri="{FF2B5EF4-FFF2-40B4-BE49-F238E27FC236}">
                <a16:creationId xmlns:a16="http://schemas.microsoft.com/office/drawing/2014/main" id="{B1C84AA5-1A2B-EAE8-CD58-61FAEB075E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201">
            <a:off x="9181928" y="-1529038"/>
            <a:ext cx="5091583" cy="4429677"/>
          </a:xfrm>
          <a:prstGeom prst="rect">
            <a:avLst/>
          </a:prstGeom>
        </p:spPr>
      </p:pic>
      <p:pic>
        <p:nvPicPr>
          <p:cNvPr id="20" name="Picture 6">
            <a:extLst>
              <a:ext uri="{FF2B5EF4-FFF2-40B4-BE49-F238E27FC236}">
                <a16:creationId xmlns:a16="http://schemas.microsoft.com/office/drawing/2014/main" id="{592ADD0E-EBEE-9C73-A5C3-169517C2C3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a16="http://schemas.microsoft.com/office/drawing/2014/main" id="{0A18761C-C6C3-2CC8-7D1A-9FC4CA78E3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3312">
            <a:off x="-1266340" y="-1449140"/>
            <a:ext cx="4067192" cy="4008033"/>
          </a:xfrm>
          <a:prstGeom prst="rect">
            <a:avLst/>
          </a:prstGeom>
        </p:spPr>
      </p:pic>
      <p:sp>
        <p:nvSpPr>
          <p:cNvPr id="22" name="TextBox 12">
            <a:extLst>
              <a:ext uri="{FF2B5EF4-FFF2-40B4-BE49-F238E27FC236}">
                <a16:creationId xmlns:a16="http://schemas.microsoft.com/office/drawing/2014/main" id="{8F506FFB-5640-A533-F7C3-96FB79FA084E}"/>
              </a:ext>
            </a:extLst>
          </p:cNvPr>
          <p:cNvSpPr txBox="1"/>
          <p:nvPr/>
        </p:nvSpPr>
        <p:spPr>
          <a:xfrm>
            <a:off x="1750926" y="2345587"/>
            <a:ext cx="6286500" cy="1396280"/>
          </a:xfrm>
          <a:prstGeom prst="rect">
            <a:avLst/>
          </a:prstGeom>
        </p:spPr>
        <p:txBody>
          <a:bodyPr wrap="square" lIns="0" tIns="0" rIns="0" bIns="0" rtlCol="0" anchor="t">
            <a:spAutoFit/>
          </a:bodyPr>
          <a:lstStyle/>
          <a:p>
            <a:pPr algn="ctr">
              <a:lnSpc>
                <a:spcPct val="120000"/>
              </a:lnSpc>
            </a:pPr>
            <a:r>
              <a:rPr lang="vi-VN" sz="2600" b="1" dirty="0">
                <a:solidFill>
                  <a:srgbClr val="000000"/>
                </a:solidFill>
                <a:latin typeface="Arial" panose="020B0604020202020204" pitchFamily="34" charset="0"/>
              </a:rPr>
              <a:t>Ví dụ: Dòng điện xoay chiều chạy qua bình nước nóng, ấm đun nước, máy sấy tóc,… có tác dụng nhiệt.</a:t>
            </a:r>
            <a:endParaRPr lang="en-US" sz="2600" b="1" dirty="0">
              <a:solidFill>
                <a:srgbClr val="000000"/>
              </a:solidFill>
              <a:latin typeface="Arial" panose="020B0604020202020204" pitchFamily="34" charset="0"/>
            </a:endParaRPr>
          </a:p>
        </p:txBody>
      </p:sp>
      <p:pic>
        <p:nvPicPr>
          <p:cNvPr id="26" name="Picture 25">
            <a:extLst>
              <a:ext uri="{FF2B5EF4-FFF2-40B4-BE49-F238E27FC236}">
                <a16:creationId xmlns:a16="http://schemas.microsoft.com/office/drawing/2014/main" id="{6CD0B631-DE2E-A7B3-E0C6-01FD485DEA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46891" y="2245319"/>
            <a:ext cx="3365986" cy="3365986"/>
          </a:xfrm>
          <a:prstGeom prst="rect">
            <a:avLst/>
          </a:prstGeom>
        </p:spPr>
      </p:pic>
    </p:spTree>
    <p:extLst>
      <p:ext uri="{BB962C8B-B14F-4D97-AF65-F5344CB8AC3E}">
        <p14:creationId xmlns:p14="http://schemas.microsoft.com/office/powerpoint/2010/main" val="2520218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527C7BA-B175-899A-CEB5-751CC8D2AE27}"/>
              </a:ext>
            </a:extLst>
          </p:cNvPr>
          <p:cNvSpPr/>
          <p:nvPr/>
        </p:nvSpPr>
        <p:spPr>
          <a:xfrm>
            <a:off x="2644484" y="2029596"/>
            <a:ext cx="8763000" cy="3377390"/>
          </a:xfrm>
          <a:prstGeom prst="roundRect">
            <a:avLst/>
          </a:prstGeom>
          <a:noFill/>
          <a:ln w="28575">
            <a:solidFill>
              <a:srgbClr val="FFC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9" name="Picture 2">
            <a:extLst>
              <a:ext uri="{FF2B5EF4-FFF2-40B4-BE49-F238E27FC236}">
                <a16:creationId xmlns:a16="http://schemas.microsoft.com/office/drawing/2014/main" id="{B1C84AA5-1A2B-EAE8-CD58-61FAEB075E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201">
            <a:off x="9181928" y="-1529038"/>
            <a:ext cx="5091583" cy="4429677"/>
          </a:xfrm>
          <a:prstGeom prst="rect">
            <a:avLst/>
          </a:prstGeom>
        </p:spPr>
      </p:pic>
      <p:pic>
        <p:nvPicPr>
          <p:cNvPr id="20" name="Picture 6">
            <a:extLst>
              <a:ext uri="{FF2B5EF4-FFF2-40B4-BE49-F238E27FC236}">
                <a16:creationId xmlns:a16="http://schemas.microsoft.com/office/drawing/2014/main" id="{592ADD0E-EBEE-9C73-A5C3-169517C2C3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362200" y="4267200"/>
            <a:ext cx="5530326" cy="4811383"/>
          </a:xfrm>
          <a:prstGeom prst="rect">
            <a:avLst/>
          </a:prstGeom>
        </p:spPr>
      </p:pic>
      <p:sp>
        <p:nvSpPr>
          <p:cNvPr id="22" name="TextBox 12">
            <a:extLst>
              <a:ext uri="{FF2B5EF4-FFF2-40B4-BE49-F238E27FC236}">
                <a16:creationId xmlns:a16="http://schemas.microsoft.com/office/drawing/2014/main" id="{8F506FFB-5640-A533-F7C3-96FB79FA084E}"/>
              </a:ext>
            </a:extLst>
          </p:cNvPr>
          <p:cNvSpPr txBox="1"/>
          <p:nvPr/>
        </p:nvSpPr>
        <p:spPr>
          <a:xfrm>
            <a:off x="5628483" y="2579976"/>
            <a:ext cx="5236389" cy="2020746"/>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algn="ctr"/>
            <a:r>
              <a:rPr lang="vi-VN" dirty="0">
                <a:solidFill>
                  <a:srgbClr val="0070C0"/>
                </a:solidFill>
              </a:rPr>
              <a:t>Dòng điện x</a:t>
            </a:r>
            <a:r>
              <a:rPr lang="en-US" dirty="0" err="1">
                <a:solidFill>
                  <a:srgbClr val="0070C0"/>
                </a:solidFill>
              </a:rPr>
              <a:t>oay</a:t>
            </a:r>
            <a:r>
              <a:rPr lang="vi-VN" dirty="0">
                <a:solidFill>
                  <a:srgbClr val="0070C0"/>
                </a:solidFill>
              </a:rPr>
              <a:t> chiều chạy qua vật dẫn làm nó nóng lên, chứng tỏ dòng điện xoay chiều có tác dụng nhiệt.</a:t>
            </a:r>
            <a:endParaRPr lang="en-US" dirty="0">
              <a:solidFill>
                <a:srgbClr val="0070C0"/>
              </a:solidFill>
            </a:endParaRPr>
          </a:p>
        </p:txBody>
      </p:sp>
      <p:pic>
        <p:nvPicPr>
          <p:cNvPr id="3" name="Picture 2">
            <a:extLst>
              <a:ext uri="{FF2B5EF4-FFF2-40B4-BE49-F238E27FC236}">
                <a16:creationId xmlns:a16="http://schemas.microsoft.com/office/drawing/2014/main" id="{2D1AF697-5738-F328-31E2-6D9F591D92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079" y="414986"/>
            <a:ext cx="3505200" cy="3924300"/>
          </a:xfrm>
          <a:prstGeom prst="rect">
            <a:avLst/>
          </a:prstGeom>
        </p:spPr>
      </p:pic>
      <p:grpSp>
        <p:nvGrpSpPr>
          <p:cNvPr id="2" name="Group 1">
            <a:extLst>
              <a:ext uri="{FF2B5EF4-FFF2-40B4-BE49-F238E27FC236}">
                <a16:creationId xmlns:a16="http://schemas.microsoft.com/office/drawing/2014/main" id="{2A0F276B-02D5-94B2-7A30-3EEFF9F1FDB6}"/>
              </a:ext>
            </a:extLst>
          </p:cNvPr>
          <p:cNvGrpSpPr/>
          <p:nvPr/>
        </p:nvGrpSpPr>
        <p:grpSpPr>
          <a:xfrm>
            <a:off x="5149012" y="1451014"/>
            <a:ext cx="2524672" cy="684578"/>
            <a:chOff x="316595" y="1283102"/>
            <a:chExt cx="11775091" cy="684578"/>
          </a:xfrm>
        </p:grpSpPr>
        <p:sp>
          <p:nvSpPr>
            <p:cNvPr id="4" name="Freeform: Shape 3">
              <a:extLst>
                <a:ext uri="{FF2B5EF4-FFF2-40B4-BE49-F238E27FC236}">
                  <a16:creationId xmlns:a16="http://schemas.microsoft.com/office/drawing/2014/main" id="{43CBC2CB-F755-F3F4-3071-55B8AA86538C}"/>
                </a:ext>
              </a:extLst>
            </p:cNvPr>
            <p:cNvSpPr/>
            <p:nvPr/>
          </p:nvSpPr>
          <p:spPr>
            <a:xfrm>
              <a:off x="316595" y="1283102"/>
              <a:ext cx="11749683" cy="684578"/>
            </a:xfrm>
            <a:custGeom>
              <a:avLst/>
              <a:gdLst>
                <a:gd name="connsiteX0" fmla="*/ 638088 w 6806271"/>
                <a:gd name="connsiteY0" fmla="*/ 1023 h 2048697"/>
                <a:gd name="connsiteX1" fmla="*/ 3403136 w 6806271"/>
                <a:gd name="connsiteY1" fmla="*/ 97369 h 2048697"/>
                <a:gd name="connsiteX2" fmla="*/ 6806271 w 6806271"/>
                <a:gd name="connsiteY2" fmla="*/ 97369 h 2048697"/>
                <a:gd name="connsiteX3" fmla="*/ 6806271 w 6806271"/>
                <a:gd name="connsiteY3" fmla="*/ 534698 h 2048697"/>
                <a:gd name="connsiteX4" fmla="*/ 6806271 w 6806271"/>
                <a:gd name="connsiteY4" fmla="*/ 1514000 h 2048697"/>
                <a:gd name="connsiteX5" fmla="*/ 6806271 w 6806271"/>
                <a:gd name="connsiteY5" fmla="*/ 1951329 h 2048697"/>
                <a:gd name="connsiteX6" fmla="*/ 3403136 w 6806271"/>
                <a:gd name="connsiteY6" fmla="*/ 1951329 h 2048697"/>
                <a:gd name="connsiteX7" fmla="*/ 0 w 6806271"/>
                <a:gd name="connsiteY7" fmla="*/ 1951329 h 2048697"/>
                <a:gd name="connsiteX8" fmla="*/ 0 w 6806271"/>
                <a:gd name="connsiteY8" fmla="*/ 1514000 h 2048697"/>
                <a:gd name="connsiteX9" fmla="*/ 0 w 6806271"/>
                <a:gd name="connsiteY9" fmla="*/ 534698 h 2048697"/>
                <a:gd name="connsiteX10" fmla="*/ 0 w 6806271"/>
                <a:gd name="connsiteY10" fmla="*/ 97369 h 2048697"/>
                <a:gd name="connsiteX11" fmla="*/ 638088 w 6806271"/>
                <a:gd name="connsiteY11" fmla="*/ 1023 h 204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06271" h="2048697">
                  <a:moveTo>
                    <a:pt x="638088" y="1023"/>
                  </a:moveTo>
                  <a:cubicBezTo>
                    <a:pt x="1559771" y="-22528"/>
                    <a:pt x="2481453" y="371420"/>
                    <a:pt x="3403136" y="97369"/>
                  </a:cubicBezTo>
                  <a:cubicBezTo>
                    <a:pt x="4537514" y="-239924"/>
                    <a:pt x="5671893" y="434662"/>
                    <a:pt x="6806271" y="97369"/>
                  </a:cubicBezTo>
                  <a:lnTo>
                    <a:pt x="6806271" y="534698"/>
                  </a:lnTo>
                  <a:lnTo>
                    <a:pt x="6806271" y="1514000"/>
                  </a:lnTo>
                  <a:lnTo>
                    <a:pt x="6806271" y="1951329"/>
                  </a:lnTo>
                  <a:cubicBezTo>
                    <a:pt x="5671893" y="2288622"/>
                    <a:pt x="4537514" y="1614036"/>
                    <a:pt x="3403136" y="1951329"/>
                  </a:cubicBezTo>
                  <a:cubicBezTo>
                    <a:pt x="2268757" y="2288622"/>
                    <a:pt x="1134379" y="1614036"/>
                    <a:pt x="0" y="1951329"/>
                  </a:cubicBezTo>
                  <a:lnTo>
                    <a:pt x="0" y="1514000"/>
                  </a:lnTo>
                  <a:lnTo>
                    <a:pt x="0" y="534698"/>
                  </a:lnTo>
                  <a:lnTo>
                    <a:pt x="0" y="97369"/>
                  </a:lnTo>
                  <a:cubicBezTo>
                    <a:pt x="212696" y="34127"/>
                    <a:pt x="425392" y="6458"/>
                    <a:pt x="638088" y="1023"/>
                  </a:cubicBezTo>
                  <a:close/>
                </a:path>
              </a:pathLst>
            </a:custGeom>
            <a:solidFill>
              <a:schemeClr val="accent3">
                <a:lumMod val="40000"/>
                <a:lumOff val="60000"/>
              </a:schemeClr>
            </a:solid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BED6DB51-87C5-937E-B625-06C96FD031CE}"/>
                </a:ext>
              </a:extLst>
            </p:cNvPr>
            <p:cNvSpPr txBox="1"/>
            <p:nvPr/>
          </p:nvSpPr>
          <p:spPr>
            <a:xfrm>
              <a:off x="342003" y="1450097"/>
              <a:ext cx="11749683" cy="374718"/>
            </a:xfrm>
            <a:prstGeom prst="rect">
              <a:avLst/>
            </a:prstGeom>
            <a:noFill/>
          </p:spPr>
          <p:txBody>
            <a:bodyPr wrap="square" lIns="0" tIns="0" rIns="0" bIns="0" rtlCol="0">
              <a:spAutoFit/>
            </a:bodyPr>
            <a:lstStyle/>
            <a:p>
              <a:pPr algn="ctr">
                <a:lnSpc>
                  <a:spcPct val="110000"/>
                </a:lnSpc>
              </a:pPr>
              <a:r>
                <a:rPr lang="vi-VN" sz="2400" b="1" dirty="0">
                  <a:solidFill>
                    <a:srgbClr val="0070C0"/>
                  </a:solidFill>
                </a:rPr>
                <a:t>KẾT LUẬN</a:t>
              </a:r>
              <a:endParaRPr lang="en-US" sz="2400" b="1" dirty="0">
                <a:solidFill>
                  <a:srgbClr val="0070C0"/>
                </a:solidFill>
              </a:endParaRPr>
            </a:p>
          </p:txBody>
        </p:sp>
      </p:grpSp>
    </p:spTree>
    <p:extLst>
      <p:ext uri="{BB962C8B-B14F-4D97-AF65-F5344CB8AC3E}">
        <p14:creationId xmlns:p14="http://schemas.microsoft.com/office/powerpoint/2010/main" val="19392671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FFAEF"/>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EA1EC37D-B588-2BB9-4CF5-5B2B4651BF8C}"/>
              </a:ext>
            </a:extLst>
          </p:cNvPr>
          <p:cNvSpPr/>
          <p:nvPr/>
        </p:nvSpPr>
        <p:spPr>
          <a:xfrm>
            <a:off x="654620" y="320115"/>
            <a:ext cx="3580068" cy="519196"/>
          </a:xfrm>
          <a:prstGeom prst="roundRect">
            <a:avLst/>
          </a:prstGeom>
          <a:solidFill>
            <a:srgbClr val="DCF3FB">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11">
            <a:extLst>
              <a:ext uri="{FF2B5EF4-FFF2-40B4-BE49-F238E27FC236}">
                <a16:creationId xmlns:a16="http://schemas.microsoft.com/office/drawing/2014/main" id="{50B5E2A7-B92F-393C-43BF-AF2ADFD92243}"/>
              </a:ext>
            </a:extLst>
          </p:cNvPr>
          <p:cNvSpPr txBox="1"/>
          <p:nvPr/>
        </p:nvSpPr>
        <p:spPr>
          <a:xfrm>
            <a:off x="917902" y="2250527"/>
            <a:ext cx="5130571" cy="1924758"/>
          </a:xfrm>
          <a:prstGeom prst="rect">
            <a:avLst/>
          </a:prstGeom>
        </p:spPr>
        <p:txBody>
          <a:bodyPr wrap="square" lIns="0" tIns="0" rIns="0" bIns="0" rtlCol="0" anchor="t">
            <a:spAutoFit/>
          </a:bodyPr>
          <a:lstStyle/>
          <a:p>
            <a:pPr marL="0" marR="0" lvl="0" indent="0" algn="l" defTabSz="609630" rtl="0" eaLnBrk="1" fontAlgn="auto" latinLnBrk="0" hangingPunct="1">
              <a:lnSpc>
                <a:spcPct val="12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Dòng</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điện</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xoay</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chiều</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làm</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dây</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tóc</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nóng</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tới</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nhiệt</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độ</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cao</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và</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phát</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sáng</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ta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nói</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dòng</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điện</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xoay</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chiều</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có</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srgbClr val="FF0000"/>
                </a:solidFill>
                <a:effectLst/>
                <a:uLnTx/>
                <a:uFillTx/>
                <a:latin typeface="Arial"/>
                <a:ea typeface="+mn-ea"/>
                <a:cs typeface="Arial" panose="020B0604020202020204" pitchFamily="34" charset="0"/>
              </a:rPr>
              <a:t>tác</a:t>
            </a:r>
            <a:r>
              <a:rPr kumimoji="0" lang="en-US" sz="2667" b="0" i="0" u="none" strike="noStrike" kern="1200" cap="none" spc="0" normalizeH="0" baseline="0" noProof="0" dirty="0">
                <a:ln>
                  <a:noFill/>
                </a:ln>
                <a:solidFill>
                  <a:srgbClr val="FF0000"/>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srgbClr val="FF0000"/>
                </a:solidFill>
                <a:effectLst/>
                <a:uLnTx/>
                <a:uFillTx/>
                <a:latin typeface="Arial"/>
                <a:ea typeface="+mn-ea"/>
                <a:cs typeface="Arial" panose="020B0604020202020204" pitchFamily="34" charset="0"/>
              </a:rPr>
              <a:t>dụng</a:t>
            </a:r>
            <a:r>
              <a:rPr kumimoji="0" lang="en-US" sz="2667" b="0" i="0" u="none" strike="noStrike" kern="1200" cap="none" spc="0" normalizeH="0" baseline="0" noProof="0" dirty="0">
                <a:ln>
                  <a:noFill/>
                </a:ln>
                <a:solidFill>
                  <a:srgbClr val="FF0000"/>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srgbClr val="FF0000"/>
                </a:solidFill>
                <a:effectLst/>
                <a:uLnTx/>
                <a:uFillTx/>
                <a:latin typeface="Arial"/>
                <a:ea typeface="+mn-ea"/>
                <a:cs typeface="Arial" panose="020B0604020202020204" pitchFamily="34" charset="0"/>
              </a:rPr>
              <a:t>nhiệt</a:t>
            </a:r>
            <a:endParaRPr kumimoji="0" lang="en-US" sz="2667" b="0" i="0" u="none" strike="noStrike" kern="1200" cap="none" spc="0" normalizeH="0" baseline="0" noProof="0" dirty="0">
              <a:ln>
                <a:noFill/>
              </a:ln>
              <a:solidFill>
                <a:srgbClr val="FF0000"/>
              </a:solidFill>
              <a:effectLst/>
              <a:uLnTx/>
              <a:uFillTx/>
              <a:latin typeface="Arial"/>
              <a:ea typeface="+mn-ea"/>
              <a:cs typeface="Arial" panose="020B0604020202020204" pitchFamily="34" charset="0"/>
            </a:endParaRPr>
          </a:p>
        </p:txBody>
      </p:sp>
      <p:sp>
        <p:nvSpPr>
          <p:cNvPr id="45" name="Oval 5">
            <a:extLst>
              <a:ext uri="{FF2B5EF4-FFF2-40B4-BE49-F238E27FC236}">
                <a16:creationId xmlns:a16="http://schemas.microsoft.com/office/drawing/2014/main" id="{4C9A3BB8-E433-167B-8C2C-A54F74FF4AB8}"/>
              </a:ext>
            </a:extLst>
          </p:cNvPr>
          <p:cNvSpPr>
            <a:spLocks noChangeArrowheads="1"/>
          </p:cNvSpPr>
          <p:nvPr/>
        </p:nvSpPr>
        <p:spPr bwMode="auto">
          <a:xfrm>
            <a:off x="7162800" y="1765106"/>
            <a:ext cx="1909543" cy="1518738"/>
          </a:xfrm>
          <a:prstGeom prst="ellipse">
            <a:avLst/>
          </a:prstGeom>
          <a:gradFill rotWithShape="1">
            <a:gsLst>
              <a:gs pos="0">
                <a:srgbClr val="E3E300"/>
              </a:gs>
              <a:gs pos="100000">
                <a:srgbClr val="FFFF00">
                  <a:alpha val="0"/>
                </a:srgbClr>
              </a:gs>
            </a:gsLst>
            <a:path path="shape">
              <a:fillToRect l="50000" t="50000" r="50000" b="50000"/>
            </a:path>
          </a:gradFill>
          <a:ln w="9525">
            <a:noFill/>
            <a:round/>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6" name="Group 6">
            <a:extLst>
              <a:ext uri="{FF2B5EF4-FFF2-40B4-BE49-F238E27FC236}">
                <a16:creationId xmlns:a16="http://schemas.microsoft.com/office/drawing/2014/main" id="{8013F0EB-AB6E-A9FB-07BA-DD102192C2F0}"/>
              </a:ext>
            </a:extLst>
          </p:cNvPr>
          <p:cNvGrpSpPr>
            <a:grpSpLocks/>
          </p:cNvGrpSpPr>
          <p:nvPr/>
        </p:nvGrpSpPr>
        <p:grpSpPr bwMode="auto">
          <a:xfrm>
            <a:off x="10639928" y="2682979"/>
            <a:ext cx="397329" cy="560075"/>
            <a:chOff x="3587" y="1680"/>
            <a:chExt cx="384" cy="576"/>
          </a:xfrm>
        </p:grpSpPr>
        <p:sp>
          <p:nvSpPr>
            <p:cNvPr id="47" name="Rectangle 7">
              <a:extLst>
                <a:ext uri="{FF2B5EF4-FFF2-40B4-BE49-F238E27FC236}">
                  <a16:creationId xmlns:a16="http://schemas.microsoft.com/office/drawing/2014/main" id="{D053A1EC-6CEC-4184-3C0D-7341CB1A4B68}"/>
                </a:ext>
              </a:extLst>
            </p:cNvPr>
            <p:cNvSpPr>
              <a:spLocks noChangeArrowheads="1"/>
            </p:cNvSpPr>
            <p:nvPr/>
          </p:nvSpPr>
          <p:spPr bwMode="auto">
            <a:xfrm>
              <a:off x="3587" y="1680"/>
              <a:ext cx="384" cy="576"/>
            </a:xfrm>
            <a:prstGeom prst="rect">
              <a:avLst/>
            </a:prstGeom>
            <a:solidFill>
              <a:srgbClr val="4F81BD"/>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4F81BD"/>
              </a:extrusionClr>
            </a:sp3d>
          </p:spPr>
          <p:txBody>
            <a:bodyPr wrap="none" anchor="ctr">
              <a:flatTx/>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49" name="Oval 8">
              <a:extLst>
                <a:ext uri="{FF2B5EF4-FFF2-40B4-BE49-F238E27FC236}">
                  <a16:creationId xmlns:a16="http://schemas.microsoft.com/office/drawing/2014/main" id="{C39864AB-71A7-4FD3-6648-8D5478F1DA2A}"/>
                </a:ext>
              </a:extLst>
            </p:cNvPr>
            <p:cNvSpPr>
              <a:spLocks noChangeArrowheads="1"/>
            </p:cNvSpPr>
            <p:nvPr/>
          </p:nvSpPr>
          <p:spPr bwMode="auto">
            <a:xfrm>
              <a:off x="3726" y="2025"/>
              <a:ext cx="96" cy="96"/>
            </a:xfrm>
            <a:prstGeom prst="ellipse">
              <a:avLst/>
            </a:prstGeom>
            <a:solidFill>
              <a:srgbClr val="4F81BD"/>
            </a:solidFill>
            <a:ln w="9525">
              <a:solidFill>
                <a:sysClr val="windowText" lastClr="000000"/>
              </a:solidFill>
              <a:round/>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50" name="Oval 9">
              <a:extLst>
                <a:ext uri="{FF2B5EF4-FFF2-40B4-BE49-F238E27FC236}">
                  <a16:creationId xmlns:a16="http://schemas.microsoft.com/office/drawing/2014/main" id="{C30396C0-F63E-3154-9DAA-9DE6A099BD83}"/>
                </a:ext>
              </a:extLst>
            </p:cNvPr>
            <p:cNvSpPr>
              <a:spLocks noChangeArrowheads="1"/>
            </p:cNvSpPr>
            <p:nvPr/>
          </p:nvSpPr>
          <p:spPr bwMode="auto">
            <a:xfrm>
              <a:off x="3722" y="1815"/>
              <a:ext cx="96" cy="96"/>
            </a:xfrm>
            <a:prstGeom prst="ellipse">
              <a:avLst/>
            </a:prstGeom>
            <a:solidFill>
              <a:srgbClr val="4F81BD"/>
            </a:solidFill>
            <a:ln w="9525">
              <a:solidFill>
                <a:sysClr val="windowText" lastClr="000000"/>
              </a:solidFill>
              <a:round/>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51" name="Group 10">
            <a:extLst>
              <a:ext uri="{FF2B5EF4-FFF2-40B4-BE49-F238E27FC236}">
                <a16:creationId xmlns:a16="http://schemas.microsoft.com/office/drawing/2014/main" id="{2B51EDA9-D7FE-B391-FA86-D2A784D98A17}"/>
              </a:ext>
            </a:extLst>
          </p:cNvPr>
          <p:cNvGrpSpPr>
            <a:grpSpLocks/>
          </p:cNvGrpSpPr>
          <p:nvPr/>
        </p:nvGrpSpPr>
        <p:grpSpPr bwMode="auto">
          <a:xfrm>
            <a:off x="7931133" y="2763689"/>
            <a:ext cx="2510282" cy="1021870"/>
            <a:chOff x="1008" y="1750"/>
            <a:chExt cx="2426" cy="1050"/>
          </a:xfrm>
        </p:grpSpPr>
        <p:grpSp>
          <p:nvGrpSpPr>
            <p:cNvPr id="52" name="Group 11">
              <a:extLst>
                <a:ext uri="{FF2B5EF4-FFF2-40B4-BE49-F238E27FC236}">
                  <a16:creationId xmlns:a16="http://schemas.microsoft.com/office/drawing/2014/main" id="{6B9D8E34-B3A5-64B1-CC9C-439C3E7BACD6}"/>
                </a:ext>
              </a:extLst>
            </p:cNvPr>
            <p:cNvGrpSpPr>
              <a:grpSpLocks/>
            </p:cNvGrpSpPr>
            <p:nvPr/>
          </p:nvGrpSpPr>
          <p:grpSpPr bwMode="auto">
            <a:xfrm>
              <a:off x="2666" y="1750"/>
              <a:ext cx="768" cy="432"/>
              <a:chOff x="2640" y="1776"/>
              <a:chExt cx="768" cy="432"/>
            </a:xfrm>
          </p:grpSpPr>
          <p:sp>
            <p:nvSpPr>
              <p:cNvPr id="56" name="AutoShape 12">
                <a:extLst>
                  <a:ext uri="{FF2B5EF4-FFF2-40B4-BE49-F238E27FC236}">
                    <a16:creationId xmlns:a16="http://schemas.microsoft.com/office/drawing/2014/main" id="{A8C650CD-9BD3-E7B3-93C4-B87F34A679A1}"/>
                  </a:ext>
                </a:extLst>
              </p:cNvPr>
              <p:cNvSpPr>
                <a:spLocks noChangeArrowheads="1"/>
              </p:cNvSpPr>
              <p:nvPr/>
            </p:nvSpPr>
            <p:spPr bwMode="auto">
              <a:xfrm rot="-5400000">
                <a:off x="2808" y="1608"/>
                <a:ext cx="432" cy="768"/>
              </a:xfrm>
              <a:custGeom>
                <a:avLst/>
                <a:gdLst>
                  <a:gd name="T0" fmla="*/ 216 w 21600"/>
                  <a:gd name="T1" fmla="*/ 0 h 21600"/>
                  <a:gd name="T2" fmla="*/ 2 w 21600"/>
                  <a:gd name="T3" fmla="*/ 384 h 21600"/>
                  <a:gd name="T4" fmla="*/ 216 w 21600"/>
                  <a:gd name="T5" fmla="*/ 5 h 21600"/>
                  <a:gd name="T6" fmla="*/ 431 w 21600"/>
                  <a:gd name="T7" fmla="*/ 384 h 21600"/>
                  <a:gd name="T8" fmla="*/ 0 60000 65536"/>
                  <a:gd name="T9" fmla="*/ 0 60000 65536"/>
                  <a:gd name="T10" fmla="*/ 0 60000 65536"/>
                  <a:gd name="T11" fmla="*/ 0 60000 65536"/>
                  <a:gd name="T12" fmla="*/ 0 w 21600"/>
                  <a:gd name="T13" fmla="*/ 0 h 21600"/>
                  <a:gd name="T14" fmla="*/ 21600 w 21600"/>
                  <a:gd name="T15" fmla="*/ 7706 h 21600"/>
                </a:gdLst>
                <a:ahLst/>
                <a:cxnLst>
                  <a:cxn ang="T8">
                    <a:pos x="T0" y="T1"/>
                  </a:cxn>
                  <a:cxn ang="T9">
                    <a:pos x="T2" y="T3"/>
                  </a:cxn>
                  <a:cxn ang="T10">
                    <a:pos x="T4" y="T5"/>
                  </a:cxn>
                  <a:cxn ang="T11">
                    <a:pos x="T6" y="T7"/>
                  </a:cxn>
                </a:cxnLst>
                <a:rect l="T12" t="T13" r="T14" b="T15"/>
                <a:pathLst>
                  <a:path w="21600" h="21600">
                    <a:moveTo>
                      <a:pt x="150" y="10800"/>
                    </a:moveTo>
                    <a:cubicBezTo>
                      <a:pt x="150" y="4918"/>
                      <a:pt x="4918" y="150"/>
                      <a:pt x="10800" y="150"/>
                    </a:cubicBezTo>
                    <a:cubicBezTo>
                      <a:pt x="16681" y="149"/>
                      <a:pt x="21449" y="4918"/>
                      <a:pt x="21450" y="10799"/>
                    </a:cubicBezTo>
                    <a:lnTo>
                      <a:pt x="21600" y="10800"/>
                    </a:lnTo>
                    <a:cubicBezTo>
                      <a:pt x="21600" y="4835"/>
                      <a:pt x="16764" y="0"/>
                      <a:pt x="10800" y="0"/>
                    </a:cubicBezTo>
                    <a:cubicBezTo>
                      <a:pt x="4835" y="0"/>
                      <a:pt x="0" y="4835"/>
                      <a:pt x="0" y="10800"/>
                    </a:cubicBezTo>
                    <a:close/>
                  </a:path>
                </a:pathLst>
              </a:custGeom>
              <a:solidFill>
                <a:srgbClr val="4F81BD"/>
              </a:solidFill>
              <a:ln w="9525">
                <a:solidFill>
                  <a:sysClr val="windowText" lastClr="000000"/>
                </a:solidFill>
                <a:miter lim="800000"/>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57" name="Line 13">
                <a:extLst>
                  <a:ext uri="{FF2B5EF4-FFF2-40B4-BE49-F238E27FC236}">
                    <a16:creationId xmlns:a16="http://schemas.microsoft.com/office/drawing/2014/main" id="{F3E2B5C2-693A-9670-5F7C-F8C51E5DDB52}"/>
                  </a:ext>
                </a:extLst>
              </p:cNvPr>
              <p:cNvSpPr>
                <a:spLocks noChangeShapeType="1"/>
              </p:cNvSpPr>
              <p:nvPr/>
            </p:nvSpPr>
            <p:spPr bwMode="auto">
              <a:xfrm rot="-5400000">
                <a:off x="2808" y="1992"/>
                <a:ext cx="432" cy="0"/>
              </a:xfrm>
              <a:prstGeom prst="line">
                <a:avLst/>
              </a:prstGeom>
              <a:noFill/>
              <a:ln w="38100">
                <a:solidFill>
                  <a:sysClr val="windowText" lastClr="000000"/>
                </a:solidFill>
                <a:round/>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58" name="Line 14">
                <a:extLst>
                  <a:ext uri="{FF2B5EF4-FFF2-40B4-BE49-F238E27FC236}">
                    <a16:creationId xmlns:a16="http://schemas.microsoft.com/office/drawing/2014/main" id="{F8044F73-0170-B19F-7EC6-DE8D81483D44}"/>
                  </a:ext>
                </a:extLst>
              </p:cNvPr>
              <p:cNvSpPr>
                <a:spLocks noChangeShapeType="1"/>
              </p:cNvSpPr>
              <p:nvPr/>
            </p:nvSpPr>
            <p:spPr bwMode="auto">
              <a:xfrm rot="-5400000">
                <a:off x="3120" y="2015"/>
                <a:ext cx="0" cy="192"/>
              </a:xfrm>
              <a:prstGeom prst="line">
                <a:avLst/>
              </a:prstGeom>
              <a:noFill/>
              <a:ln w="57150">
                <a:solidFill>
                  <a:sysClr val="windowText" lastClr="000000"/>
                </a:solidFill>
                <a:round/>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59" name="Line 15">
                <a:extLst>
                  <a:ext uri="{FF2B5EF4-FFF2-40B4-BE49-F238E27FC236}">
                    <a16:creationId xmlns:a16="http://schemas.microsoft.com/office/drawing/2014/main" id="{2765CDFF-FC33-3B08-73E8-7B5870A0AA51}"/>
                  </a:ext>
                </a:extLst>
              </p:cNvPr>
              <p:cNvSpPr>
                <a:spLocks noChangeShapeType="1"/>
              </p:cNvSpPr>
              <p:nvPr/>
            </p:nvSpPr>
            <p:spPr bwMode="auto">
              <a:xfrm rot="-5400000">
                <a:off x="3120" y="1797"/>
                <a:ext cx="0" cy="192"/>
              </a:xfrm>
              <a:prstGeom prst="line">
                <a:avLst/>
              </a:prstGeom>
              <a:noFill/>
              <a:ln w="57150">
                <a:solidFill>
                  <a:sysClr val="windowText" lastClr="000000"/>
                </a:solidFill>
                <a:round/>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53" name="Group 16">
              <a:extLst>
                <a:ext uri="{FF2B5EF4-FFF2-40B4-BE49-F238E27FC236}">
                  <a16:creationId xmlns:a16="http://schemas.microsoft.com/office/drawing/2014/main" id="{60A77147-B7BF-AB43-E5A8-65867DB4931E}"/>
                </a:ext>
              </a:extLst>
            </p:cNvPr>
            <p:cNvGrpSpPr>
              <a:grpSpLocks/>
            </p:cNvGrpSpPr>
            <p:nvPr/>
          </p:nvGrpSpPr>
          <p:grpSpPr bwMode="auto">
            <a:xfrm>
              <a:off x="1008" y="1888"/>
              <a:ext cx="1680" cy="912"/>
              <a:chOff x="1008" y="1888"/>
              <a:chExt cx="1680" cy="912"/>
            </a:xfrm>
          </p:grpSpPr>
          <p:sp>
            <p:nvSpPr>
              <p:cNvPr id="54" name="Freeform 17">
                <a:extLst>
                  <a:ext uri="{FF2B5EF4-FFF2-40B4-BE49-F238E27FC236}">
                    <a16:creationId xmlns:a16="http://schemas.microsoft.com/office/drawing/2014/main" id="{D26B463C-0C35-1305-9778-FF022605CC80}"/>
                  </a:ext>
                </a:extLst>
              </p:cNvPr>
              <p:cNvSpPr>
                <a:spLocks/>
              </p:cNvSpPr>
              <p:nvPr/>
            </p:nvSpPr>
            <p:spPr bwMode="auto">
              <a:xfrm>
                <a:off x="1152" y="1888"/>
                <a:ext cx="1536" cy="912"/>
              </a:xfrm>
              <a:custGeom>
                <a:avLst/>
                <a:gdLst>
                  <a:gd name="T0" fmla="*/ 0 w 1536"/>
                  <a:gd name="T1" fmla="*/ 656 h 912"/>
                  <a:gd name="T2" fmla="*/ 48 w 1536"/>
                  <a:gd name="T3" fmla="*/ 848 h 912"/>
                  <a:gd name="T4" fmla="*/ 240 w 1536"/>
                  <a:gd name="T5" fmla="*/ 896 h 912"/>
                  <a:gd name="T6" fmla="*/ 672 w 1536"/>
                  <a:gd name="T7" fmla="*/ 752 h 912"/>
                  <a:gd name="T8" fmla="*/ 864 w 1536"/>
                  <a:gd name="T9" fmla="*/ 224 h 912"/>
                  <a:gd name="T10" fmla="*/ 1104 w 1536"/>
                  <a:gd name="T11" fmla="*/ 32 h 912"/>
                  <a:gd name="T12" fmla="*/ 1536 w 1536"/>
                  <a:gd name="T13" fmla="*/ 32 h 912"/>
                  <a:gd name="T14" fmla="*/ 0 60000 65536"/>
                  <a:gd name="T15" fmla="*/ 0 60000 65536"/>
                  <a:gd name="T16" fmla="*/ 0 60000 65536"/>
                  <a:gd name="T17" fmla="*/ 0 60000 65536"/>
                  <a:gd name="T18" fmla="*/ 0 60000 65536"/>
                  <a:gd name="T19" fmla="*/ 0 60000 65536"/>
                  <a:gd name="T20" fmla="*/ 0 60000 65536"/>
                  <a:gd name="T21" fmla="*/ 0 w 1536"/>
                  <a:gd name="T22" fmla="*/ 0 h 912"/>
                  <a:gd name="T23" fmla="*/ 1536 w 1536"/>
                  <a:gd name="T24" fmla="*/ 912 h 9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6" h="912">
                    <a:moveTo>
                      <a:pt x="0" y="656"/>
                    </a:moveTo>
                    <a:cubicBezTo>
                      <a:pt x="4" y="732"/>
                      <a:pt x="8" y="808"/>
                      <a:pt x="48" y="848"/>
                    </a:cubicBezTo>
                    <a:cubicBezTo>
                      <a:pt x="88" y="888"/>
                      <a:pt x="136" y="912"/>
                      <a:pt x="240" y="896"/>
                    </a:cubicBezTo>
                    <a:cubicBezTo>
                      <a:pt x="344" y="880"/>
                      <a:pt x="568" y="864"/>
                      <a:pt x="672" y="752"/>
                    </a:cubicBezTo>
                    <a:cubicBezTo>
                      <a:pt x="776" y="640"/>
                      <a:pt x="792" y="344"/>
                      <a:pt x="864" y="224"/>
                    </a:cubicBezTo>
                    <a:cubicBezTo>
                      <a:pt x="936" y="104"/>
                      <a:pt x="992" y="64"/>
                      <a:pt x="1104" y="32"/>
                    </a:cubicBezTo>
                    <a:cubicBezTo>
                      <a:pt x="1216" y="0"/>
                      <a:pt x="1376" y="16"/>
                      <a:pt x="1536" y="32"/>
                    </a:cubicBezTo>
                  </a:path>
                </a:pathLst>
              </a:custGeom>
              <a:noFill/>
              <a:ln w="9525">
                <a:solidFill>
                  <a:sysClr val="windowText" lastClr="000000"/>
                </a:solidFill>
                <a:round/>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55" name="Freeform 18">
                <a:extLst>
                  <a:ext uri="{FF2B5EF4-FFF2-40B4-BE49-F238E27FC236}">
                    <a16:creationId xmlns:a16="http://schemas.microsoft.com/office/drawing/2014/main" id="{4914722C-2F2E-559B-F04B-1444FF8B0E72}"/>
                  </a:ext>
                </a:extLst>
              </p:cNvPr>
              <p:cNvSpPr>
                <a:spLocks/>
              </p:cNvSpPr>
              <p:nvPr/>
            </p:nvSpPr>
            <p:spPr bwMode="auto">
              <a:xfrm>
                <a:off x="1008" y="1968"/>
                <a:ext cx="1680" cy="816"/>
              </a:xfrm>
              <a:custGeom>
                <a:avLst/>
                <a:gdLst>
                  <a:gd name="T0" fmla="*/ 0 w 1536"/>
                  <a:gd name="T1" fmla="*/ 656 h 912"/>
                  <a:gd name="T2" fmla="*/ 48 w 1536"/>
                  <a:gd name="T3" fmla="*/ 848 h 912"/>
                  <a:gd name="T4" fmla="*/ 240 w 1536"/>
                  <a:gd name="T5" fmla="*/ 896 h 912"/>
                  <a:gd name="T6" fmla="*/ 672 w 1536"/>
                  <a:gd name="T7" fmla="*/ 752 h 912"/>
                  <a:gd name="T8" fmla="*/ 864 w 1536"/>
                  <a:gd name="T9" fmla="*/ 224 h 912"/>
                  <a:gd name="T10" fmla="*/ 1104 w 1536"/>
                  <a:gd name="T11" fmla="*/ 32 h 912"/>
                  <a:gd name="T12" fmla="*/ 1536 w 1536"/>
                  <a:gd name="T13" fmla="*/ 32 h 912"/>
                  <a:gd name="T14" fmla="*/ 0 60000 65536"/>
                  <a:gd name="T15" fmla="*/ 0 60000 65536"/>
                  <a:gd name="T16" fmla="*/ 0 60000 65536"/>
                  <a:gd name="T17" fmla="*/ 0 60000 65536"/>
                  <a:gd name="T18" fmla="*/ 0 60000 65536"/>
                  <a:gd name="T19" fmla="*/ 0 60000 65536"/>
                  <a:gd name="T20" fmla="*/ 0 60000 65536"/>
                  <a:gd name="T21" fmla="*/ 0 w 1536"/>
                  <a:gd name="T22" fmla="*/ 0 h 912"/>
                  <a:gd name="T23" fmla="*/ 1536 w 1536"/>
                  <a:gd name="T24" fmla="*/ 912 h 9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6" h="912">
                    <a:moveTo>
                      <a:pt x="0" y="656"/>
                    </a:moveTo>
                    <a:cubicBezTo>
                      <a:pt x="4" y="732"/>
                      <a:pt x="8" y="808"/>
                      <a:pt x="48" y="848"/>
                    </a:cubicBezTo>
                    <a:cubicBezTo>
                      <a:pt x="88" y="888"/>
                      <a:pt x="136" y="912"/>
                      <a:pt x="240" y="896"/>
                    </a:cubicBezTo>
                    <a:cubicBezTo>
                      <a:pt x="344" y="880"/>
                      <a:pt x="568" y="864"/>
                      <a:pt x="672" y="752"/>
                    </a:cubicBezTo>
                    <a:cubicBezTo>
                      <a:pt x="776" y="640"/>
                      <a:pt x="792" y="344"/>
                      <a:pt x="864" y="224"/>
                    </a:cubicBezTo>
                    <a:cubicBezTo>
                      <a:pt x="936" y="104"/>
                      <a:pt x="992" y="64"/>
                      <a:pt x="1104" y="32"/>
                    </a:cubicBezTo>
                    <a:cubicBezTo>
                      <a:pt x="1216" y="0"/>
                      <a:pt x="1376" y="16"/>
                      <a:pt x="1536" y="32"/>
                    </a:cubicBezTo>
                  </a:path>
                </a:pathLst>
              </a:custGeom>
              <a:noFill/>
              <a:ln w="9525">
                <a:solidFill>
                  <a:sysClr val="windowText" lastClr="000000"/>
                </a:solidFill>
                <a:round/>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grpSp>
      </p:grpSp>
      <p:grpSp>
        <p:nvGrpSpPr>
          <p:cNvPr id="60" name="Group 19">
            <a:extLst>
              <a:ext uri="{FF2B5EF4-FFF2-40B4-BE49-F238E27FC236}">
                <a16:creationId xmlns:a16="http://schemas.microsoft.com/office/drawing/2014/main" id="{85522FF7-8320-6179-85A7-0AD420F4017B}"/>
              </a:ext>
            </a:extLst>
          </p:cNvPr>
          <p:cNvGrpSpPr>
            <a:grpSpLocks/>
          </p:cNvGrpSpPr>
          <p:nvPr/>
        </p:nvGrpSpPr>
        <p:grpSpPr bwMode="auto">
          <a:xfrm>
            <a:off x="7944723" y="2745456"/>
            <a:ext cx="3129575" cy="1073970"/>
            <a:chOff x="2160" y="2880"/>
            <a:chExt cx="3024" cy="1104"/>
          </a:xfrm>
        </p:grpSpPr>
        <p:sp>
          <p:nvSpPr>
            <p:cNvPr id="61" name="Freeform 20">
              <a:extLst>
                <a:ext uri="{FF2B5EF4-FFF2-40B4-BE49-F238E27FC236}">
                  <a16:creationId xmlns:a16="http://schemas.microsoft.com/office/drawing/2014/main" id="{B612C035-2045-DEA2-C317-50AD59F578EA}"/>
                </a:ext>
              </a:extLst>
            </p:cNvPr>
            <p:cNvSpPr>
              <a:spLocks/>
            </p:cNvSpPr>
            <p:nvPr/>
          </p:nvSpPr>
          <p:spPr bwMode="auto">
            <a:xfrm>
              <a:off x="2304" y="2976"/>
              <a:ext cx="2112" cy="1008"/>
            </a:xfrm>
            <a:custGeom>
              <a:avLst/>
              <a:gdLst>
                <a:gd name="T0" fmla="*/ 0 w 1536"/>
                <a:gd name="T1" fmla="*/ 656 h 912"/>
                <a:gd name="T2" fmla="*/ 48 w 1536"/>
                <a:gd name="T3" fmla="*/ 848 h 912"/>
                <a:gd name="T4" fmla="*/ 240 w 1536"/>
                <a:gd name="T5" fmla="*/ 896 h 912"/>
                <a:gd name="T6" fmla="*/ 672 w 1536"/>
                <a:gd name="T7" fmla="*/ 752 h 912"/>
                <a:gd name="T8" fmla="*/ 864 w 1536"/>
                <a:gd name="T9" fmla="*/ 224 h 912"/>
                <a:gd name="T10" fmla="*/ 1104 w 1536"/>
                <a:gd name="T11" fmla="*/ 32 h 912"/>
                <a:gd name="T12" fmla="*/ 1536 w 1536"/>
                <a:gd name="T13" fmla="*/ 32 h 912"/>
                <a:gd name="T14" fmla="*/ 0 60000 65536"/>
                <a:gd name="T15" fmla="*/ 0 60000 65536"/>
                <a:gd name="T16" fmla="*/ 0 60000 65536"/>
                <a:gd name="T17" fmla="*/ 0 60000 65536"/>
                <a:gd name="T18" fmla="*/ 0 60000 65536"/>
                <a:gd name="T19" fmla="*/ 0 60000 65536"/>
                <a:gd name="T20" fmla="*/ 0 60000 65536"/>
                <a:gd name="T21" fmla="*/ 0 w 1536"/>
                <a:gd name="T22" fmla="*/ 0 h 912"/>
                <a:gd name="T23" fmla="*/ 1536 w 1536"/>
                <a:gd name="T24" fmla="*/ 912 h 9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6" h="912">
                  <a:moveTo>
                    <a:pt x="0" y="656"/>
                  </a:moveTo>
                  <a:cubicBezTo>
                    <a:pt x="4" y="732"/>
                    <a:pt x="8" y="808"/>
                    <a:pt x="48" y="848"/>
                  </a:cubicBezTo>
                  <a:cubicBezTo>
                    <a:pt x="88" y="888"/>
                    <a:pt x="136" y="912"/>
                    <a:pt x="240" y="896"/>
                  </a:cubicBezTo>
                  <a:cubicBezTo>
                    <a:pt x="344" y="880"/>
                    <a:pt x="568" y="864"/>
                    <a:pt x="672" y="752"/>
                  </a:cubicBezTo>
                  <a:cubicBezTo>
                    <a:pt x="776" y="640"/>
                    <a:pt x="792" y="344"/>
                    <a:pt x="864" y="224"/>
                  </a:cubicBezTo>
                  <a:cubicBezTo>
                    <a:pt x="936" y="104"/>
                    <a:pt x="992" y="64"/>
                    <a:pt x="1104" y="32"/>
                  </a:cubicBezTo>
                  <a:cubicBezTo>
                    <a:pt x="1216" y="0"/>
                    <a:pt x="1376" y="16"/>
                    <a:pt x="1536" y="32"/>
                  </a:cubicBezTo>
                </a:path>
              </a:pathLst>
            </a:custGeom>
            <a:noFill/>
            <a:ln w="9525">
              <a:solidFill>
                <a:sysClr val="windowText" lastClr="000000"/>
              </a:solidFill>
              <a:round/>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62" name="Freeform 21">
              <a:extLst>
                <a:ext uri="{FF2B5EF4-FFF2-40B4-BE49-F238E27FC236}">
                  <a16:creationId xmlns:a16="http://schemas.microsoft.com/office/drawing/2014/main" id="{B3952F71-21BA-1A59-B297-5B90599AD16F}"/>
                </a:ext>
              </a:extLst>
            </p:cNvPr>
            <p:cNvSpPr>
              <a:spLocks/>
            </p:cNvSpPr>
            <p:nvPr/>
          </p:nvSpPr>
          <p:spPr bwMode="auto">
            <a:xfrm>
              <a:off x="2160" y="3120"/>
              <a:ext cx="2304" cy="848"/>
            </a:xfrm>
            <a:custGeom>
              <a:avLst/>
              <a:gdLst>
                <a:gd name="T0" fmla="*/ 0 w 1536"/>
                <a:gd name="T1" fmla="*/ 656 h 912"/>
                <a:gd name="T2" fmla="*/ 48 w 1536"/>
                <a:gd name="T3" fmla="*/ 848 h 912"/>
                <a:gd name="T4" fmla="*/ 240 w 1536"/>
                <a:gd name="T5" fmla="*/ 896 h 912"/>
                <a:gd name="T6" fmla="*/ 672 w 1536"/>
                <a:gd name="T7" fmla="*/ 752 h 912"/>
                <a:gd name="T8" fmla="*/ 864 w 1536"/>
                <a:gd name="T9" fmla="*/ 224 h 912"/>
                <a:gd name="T10" fmla="*/ 1104 w 1536"/>
                <a:gd name="T11" fmla="*/ 32 h 912"/>
                <a:gd name="T12" fmla="*/ 1536 w 1536"/>
                <a:gd name="T13" fmla="*/ 32 h 912"/>
                <a:gd name="T14" fmla="*/ 0 60000 65536"/>
                <a:gd name="T15" fmla="*/ 0 60000 65536"/>
                <a:gd name="T16" fmla="*/ 0 60000 65536"/>
                <a:gd name="T17" fmla="*/ 0 60000 65536"/>
                <a:gd name="T18" fmla="*/ 0 60000 65536"/>
                <a:gd name="T19" fmla="*/ 0 60000 65536"/>
                <a:gd name="T20" fmla="*/ 0 60000 65536"/>
                <a:gd name="T21" fmla="*/ 0 w 1536"/>
                <a:gd name="T22" fmla="*/ 0 h 912"/>
                <a:gd name="T23" fmla="*/ 1536 w 1536"/>
                <a:gd name="T24" fmla="*/ 912 h 9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6" h="912">
                  <a:moveTo>
                    <a:pt x="0" y="656"/>
                  </a:moveTo>
                  <a:cubicBezTo>
                    <a:pt x="4" y="732"/>
                    <a:pt x="8" y="808"/>
                    <a:pt x="48" y="848"/>
                  </a:cubicBezTo>
                  <a:cubicBezTo>
                    <a:pt x="88" y="888"/>
                    <a:pt x="136" y="912"/>
                    <a:pt x="240" y="896"/>
                  </a:cubicBezTo>
                  <a:cubicBezTo>
                    <a:pt x="344" y="880"/>
                    <a:pt x="568" y="864"/>
                    <a:pt x="672" y="752"/>
                  </a:cubicBezTo>
                  <a:cubicBezTo>
                    <a:pt x="776" y="640"/>
                    <a:pt x="792" y="344"/>
                    <a:pt x="864" y="224"/>
                  </a:cubicBezTo>
                  <a:cubicBezTo>
                    <a:pt x="936" y="104"/>
                    <a:pt x="992" y="64"/>
                    <a:pt x="1104" y="32"/>
                  </a:cubicBezTo>
                  <a:cubicBezTo>
                    <a:pt x="1216" y="0"/>
                    <a:pt x="1376" y="16"/>
                    <a:pt x="1536" y="32"/>
                  </a:cubicBezTo>
                </a:path>
              </a:pathLst>
            </a:custGeom>
            <a:noFill/>
            <a:ln w="9525">
              <a:solidFill>
                <a:sysClr val="windowText" lastClr="000000"/>
              </a:solidFill>
              <a:round/>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grpSp>
          <p:nvGrpSpPr>
            <p:cNvPr id="63" name="Group 22">
              <a:extLst>
                <a:ext uri="{FF2B5EF4-FFF2-40B4-BE49-F238E27FC236}">
                  <a16:creationId xmlns:a16="http://schemas.microsoft.com/office/drawing/2014/main" id="{4F3EA9B5-19D1-77C2-A44B-E91EC782FDC1}"/>
                </a:ext>
              </a:extLst>
            </p:cNvPr>
            <p:cNvGrpSpPr>
              <a:grpSpLocks/>
            </p:cNvGrpSpPr>
            <p:nvPr/>
          </p:nvGrpSpPr>
          <p:grpSpPr bwMode="auto">
            <a:xfrm>
              <a:off x="4416" y="2880"/>
              <a:ext cx="768" cy="432"/>
              <a:chOff x="2640" y="1776"/>
              <a:chExt cx="768" cy="432"/>
            </a:xfrm>
          </p:grpSpPr>
          <p:sp>
            <p:nvSpPr>
              <p:cNvPr id="64" name="AutoShape 23">
                <a:extLst>
                  <a:ext uri="{FF2B5EF4-FFF2-40B4-BE49-F238E27FC236}">
                    <a16:creationId xmlns:a16="http://schemas.microsoft.com/office/drawing/2014/main" id="{65C85EF6-7FC8-4A44-C2CD-11657EC2ED82}"/>
                  </a:ext>
                </a:extLst>
              </p:cNvPr>
              <p:cNvSpPr>
                <a:spLocks noChangeArrowheads="1"/>
              </p:cNvSpPr>
              <p:nvPr/>
            </p:nvSpPr>
            <p:spPr bwMode="auto">
              <a:xfrm rot="-5400000">
                <a:off x="2808" y="1608"/>
                <a:ext cx="432" cy="768"/>
              </a:xfrm>
              <a:custGeom>
                <a:avLst/>
                <a:gdLst>
                  <a:gd name="T0" fmla="*/ 216 w 21600"/>
                  <a:gd name="T1" fmla="*/ 0 h 21600"/>
                  <a:gd name="T2" fmla="*/ 2 w 21600"/>
                  <a:gd name="T3" fmla="*/ 384 h 21600"/>
                  <a:gd name="T4" fmla="*/ 216 w 21600"/>
                  <a:gd name="T5" fmla="*/ 5 h 21600"/>
                  <a:gd name="T6" fmla="*/ 431 w 21600"/>
                  <a:gd name="T7" fmla="*/ 384 h 21600"/>
                  <a:gd name="T8" fmla="*/ 0 60000 65536"/>
                  <a:gd name="T9" fmla="*/ 0 60000 65536"/>
                  <a:gd name="T10" fmla="*/ 0 60000 65536"/>
                  <a:gd name="T11" fmla="*/ 0 60000 65536"/>
                  <a:gd name="T12" fmla="*/ 0 w 21600"/>
                  <a:gd name="T13" fmla="*/ 0 h 21600"/>
                  <a:gd name="T14" fmla="*/ 21600 w 21600"/>
                  <a:gd name="T15" fmla="*/ 7706 h 21600"/>
                </a:gdLst>
                <a:ahLst/>
                <a:cxnLst>
                  <a:cxn ang="T8">
                    <a:pos x="T0" y="T1"/>
                  </a:cxn>
                  <a:cxn ang="T9">
                    <a:pos x="T2" y="T3"/>
                  </a:cxn>
                  <a:cxn ang="T10">
                    <a:pos x="T4" y="T5"/>
                  </a:cxn>
                  <a:cxn ang="T11">
                    <a:pos x="T6" y="T7"/>
                  </a:cxn>
                </a:cxnLst>
                <a:rect l="T12" t="T13" r="T14" b="T15"/>
                <a:pathLst>
                  <a:path w="21600" h="21600">
                    <a:moveTo>
                      <a:pt x="150" y="10800"/>
                    </a:moveTo>
                    <a:cubicBezTo>
                      <a:pt x="150" y="4918"/>
                      <a:pt x="4918" y="150"/>
                      <a:pt x="10800" y="150"/>
                    </a:cubicBezTo>
                    <a:cubicBezTo>
                      <a:pt x="16681" y="149"/>
                      <a:pt x="21449" y="4918"/>
                      <a:pt x="21450" y="10799"/>
                    </a:cubicBezTo>
                    <a:lnTo>
                      <a:pt x="21600" y="10800"/>
                    </a:lnTo>
                    <a:cubicBezTo>
                      <a:pt x="21600" y="4835"/>
                      <a:pt x="16764" y="0"/>
                      <a:pt x="10800" y="0"/>
                    </a:cubicBezTo>
                    <a:cubicBezTo>
                      <a:pt x="4835" y="0"/>
                      <a:pt x="0" y="4835"/>
                      <a:pt x="0" y="10800"/>
                    </a:cubicBezTo>
                    <a:close/>
                  </a:path>
                </a:pathLst>
              </a:custGeom>
              <a:solidFill>
                <a:srgbClr val="4F81BD"/>
              </a:solidFill>
              <a:ln w="9525">
                <a:solidFill>
                  <a:sysClr val="windowText" lastClr="000000"/>
                </a:solidFill>
                <a:miter lim="800000"/>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65" name="Line 24">
                <a:extLst>
                  <a:ext uri="{FF2B5EF4-FFF2-40B4-BE49-F238E27FC236}">
                    <a16:creationId xmlns:a16="http://schemas.microsoft.com/office/drawing/2014/main" id="{69C55E39-29BA-3E95-65B9-B133FC0D0A8A}"/>
                  </a:ext>
                </a:extLst>
              </p:cNvPr>
              <p:cNvSpPr>
                <a:spLocks noChangeShapeType="1"/>
              </p:cNvSpPr>
              <p:nvPr/>
            </p:nvSpPr>
            <p:spPr bwMode="auto">
              <a:xfrm rot="-5400000">
                <a:off x="2808" y="1992"/>
                <a:ext cx="432" cy="0"/>
              </a:xfrm>
              <a:prstGeom prst="line">
                <a:avLst/>
              </a:prstGeom>
              <a:noFill/>
              <a:ln w="38100">
                <a:solidFill>
                  <a:sysClr val="windowText" lastClr="000000"/>
                </a:solidFill>
                <a:round/>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66" name="Line 25">
                <a:extLst>
                  <a:ext uri="{FF2B5EF4-FFF2-40B4-BE49-F238E27FC236}">
                    <a16:creationId xmlns:a16="http://schemas.microsoft.com/office/drawing/2014/main" id="{3F0708FB-07B4-2250-D3EB-89BD15B2E13B}"/>
                  </a:ext>
                </a:extLst>
              </p:cNvPr>
              <p:cNvSpPr>
                <a:spLocks noChangeShapeType="1"/>
              </p:cNvSpPr>
              <p:nvPr/>
            </p:nvSpPr>
            <p:spPr bwMode="auto">
              <a:xfrm rot="-5400000">
                <a:off x="3120" y="2015"/>
                <a:ext cx="0" cy="192"/>
              </a:xfrm>
              <a:prstGeom prst="line">
                <a:avLst/>
              </a:prstGeom>
              <a:noFill/>
              <a:ln w="57150">
                <a:solidFill>
                  <a:sysClr val="windowText" lastClr="000000"/>
                </a:solidFill>
                <a:round/>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67" name="Line 26">
                <a:extLst>
                  <a:ext uri="{FF2B5EF4-FFF2-40B4-BE49-F238E27FC236}">
                    <a16:creationId xmlns:a16="http://schemas.microsoft.com/office/drawing/2014/main" id="{E2DAFE33-4C45-2DDF-6067-F7944DC3C01E}"/>
                  </a:ext>
                </a:extLst>
              </p:cNvPr>
              <p:cNvSpPr>
                <a:spLocks noChangeShapeType="1"/>
              </p:cNvSpPr>
              <p:nvPr/>
            </p:nvSpPr>
            <p:spPr bwMode="auto">
              <a:xfrm rot="-5400000">
                <a:off x="3120" y="1797"/>
                <a:ext cx="0" cy="192"/>
              </a:xfrm>
              <a:prstGeom prst="line">
                <a:avLst/>
              </a:prstGeom>
              <a:noFill/>
              <a:ln w="57150">
                <a:solidFill>
                  <a:sysClr val="windowText" lastClr="000000"/>
                </a:solidFill>
                <a:round/>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grpSp>
      </p:grpSp>
      <p:sp>
        <p:nvSpPr>
          <p:cNvPr id="68" name="AutoShape 27">
            <a:extLst>
              <a:ext uri="{FF2B5EF4-FFF2-40B4-BE49-F238E27FC236}">
                <a16:creationId xmlns:a16="http://schemas.microsoft.com/office/drawing/2014/main" id="{DFB08DE8-9923-8101-389B-18056DED0713}"/>
              </a:ext>
            </a:extLst>
          </p:cNvPr>
          <p:cNvSpPr>
            <a:spLocks noChangeArrowheads="1"/>
          </p:cNvSpPr>
          <p:nvPr/>
        </p:nvSpPr>
        <p:spPr bwMode="auto">
          <a:xfrm>
            <a:off x="7596911" y="3353885"/>
            <a:ext cx="875004" cy="340816"/>
          </a:xfrm>
          <a:prstGeom prst="parallelogram">
            <a:avLst>
              <a:gd name="adj" fmla="val 55072"/>
            </a:avLst>
          </a:prstGeom>
          <a:solidFill>
            <a:srgbClr val="4F81BD"/>
          </a:solidFill>
          <a:ln w="9525">
            <a:solidFill>
              <a:sysClr val="windowText" lastClr="000000"/>
            </a:solidFill>
            <a:miter lim="800000"/>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grpSp>
        <p:nvGrpSpPr>
          <p:cNvPr id="69" name="Group 28">
            <a:extLst>
              <a:ext uri="{FF2B5EF4-FFF2-40B4-BE49-F238E27FC236}">
                <a16:creationId xmlns:a16="http://schemas.microsoft.com/office/drawing/2014/main" id="{3ADEE5AB-7B08-A68B-4468-7C51090F4525}"/>
              </a:ext>
            </a:extLst>
          </p:cNvPr>
          <p:cNvGrpSpPr>
            <a:grpSpLocks/>
          </p:cNvGrpSpPr>
          <p:nvPr/>
        </p:nvGrpSpPr>
        <p:grpSpPr bwMode="auto">
          <a:xfrm>
            <a:off x="7655903" y="2167252"/>
            <a:ext cx="951538" cy="1209955"/>
            <a:chOff x="1056" y="576"/>
            <a:chExt cx="449" cy="696"/>
          </a:xfrm>
        </p:grpSpPr>
        <p:sp>
          <p:nvSpPr>
            <p:cNvPr id="70" name="Litebulb">
              <a:extLst>
                <a:ext uri="{FF2B5EF4-FFF2-40B4-BE49-F238E27FC236}">
                  <a16:creationId xmlns:a16="http://schemas.microsoft.com/office/drawing/2014/main" id="{EB3B86D0-16C2-D6AA-BCCD-3142B43C2F32}"/>
                </a:ext>
              </a:extLst>
            </p:cNvPr>
            <p:cNvSpPr>
              <a:spLocks noEditPoints="1" noChangeArrowheads="1"/>
            </p:cNvSpPr>
            <p:nvPr/>
          </p:nvSpPr>
          <p:spPr bwMode="auto">
            <a:xfrm>
              <a:off x="1056" y="576"/>
              <a:ext cx="449" cy="645"/>
            </a:xfrm>
            <a:custGeom>
              <a:avLst/>
              <a:gdLst>
                <a:gd name="T0" fmla="*/ 225 w 21600"/>
                <a:gd name="T1" fmla="*/ 0 h 21600"/>
                <a:gd name="T2" fmla="*/ 449 w 21600"/>
                <a:gd name="T3" fmla="*/ 232 h 21600"/>
                <a:gd name="T4" fmla="*/ 0 w 21600"/>
                <a:gd name="T5" fmla="*/ 232 h 21600"/>
                <a:gd name="T6" fmla="*/ 225 w 21600"/>
                <a:gd name="T7" fmla="*/ 645 h 21600"/>
                <a:gd name="T8" fmla="*/ 0 60000 65536"/>
                <a:gd name="T9" fmla="*/ 0 60000 65536"/>
                <a:gd name="T10" fmla="*/ 0 60000 65536"/>
                <a:gd name="T11" fmla="*/ 0 60000 65536"/>
                <a:gd name="T12" fmla="*/ 3560 w 21600"/>
                <a:gd name="T13" fmla="*/ 2177 h 21600"/>
                <a:gd name="T14" fmla="*/ 18281 w 21600"/>
                <a:gd name="T15" fmla="*/ 9276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ysClr val="window" lastClr="FFFFFF"/>
            </a:solidFill>
            <a:ln w="3175">
              <a:solidFill>
                <a:srgbClr val="FFCC00"/>
              </a:solidFill>
              <a:miter lim="800000"/>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grpSp>
          <p:nvGrpSpPr>
            <p:cNvPr id="71" name="Group 30">
              <a:extLst>
                <a:ext uri="{FF2B5EF4-FFF2-40B4-BE49-F238E27FC236}">
                  <a16:creationId xmlns:a16="http://schemas.microsoft.com/office/drawing/2014/main" id="{82CD8FE8-B215-4AD5-D4BB-29BCFE6CEABC}"/>
                </a:ext>
              </a:extLst>
            </p:cNvPr>
            <p:cNvGrpSpPr>
              <a:grpSpLocks/>
            </p:cNvGrpSpPr>
            <p:nvPr/>
          </p:nvGrpSpPr>
          <p:grpSpPr bwMode="auto">
            <a:xfrm>
              <a:off x="1056" y="576"/>
              <a:ext cx="449" cy="696"/>
              <a:chOff x="1402" y="2202"/>
              <a:chExt cx="449" cy="696"/>
            </a:xfrm>
          </p:grpSpPr>
          <p:sp>
            <p:nvSpPr>
              <p:cNvPr id="72" name="Litebulb">
                <a:extLst>
                  <a:ext uri="{FF2B5EF4-FFF2-40B4-BE49-F238E27FC236}">
                    <a16:creationId xmlns:a16="http://schemas.microsoft.com/office/drawing/2014/main" id="{7F3B6439-514E-C79F-9060-EC32FC071636}"/>
                  </a:ext>
                </a:extLst>
              </p:cNvPr>
              <p:cNvSpPr>
                <a:spLocks noEditPoints="1" noChangeArrowheads="1"/>
              </p:cNvSpPr>
              <p:nvPr/>
            </p:nvSpPr>
            <p:spPr bwMode="auto">
              <a:xfrm>
                <a:off x="1402" y="2202"/>
                <a:ext cx="449" cy="645"/>
              </a:xfrm>
              <a:custGeom>
                <a:avLst/>
                <a:gdLst>
                  <a:gd name="T0" fmla="*/ 225 w 21600"/>
                  <a:gd name="T1" fmla="*/ 0 h 21600"/>
                  <a:gd name="T2" fmla="*/ 449 w 21600"/>
                  <a:gd name="T3" fmla="*/ 232 h 21600"/>
                  <a:gd name="T4" fmla="*/ 0 w 21600"/>
                  <a:gd name="T5" fmla="*/ 232 h 21600"/>
                  <a:gd name="T6" fmla="*/ 225 w 21600"/>
                  <a:gd name="T7" fmla="*/ 645 h 21600"/>
                  <a:gd name="T8" fmla="*/ 0 60000 65536"/>
                  <a:gd name="T9" fmla="*/ 0 60000 65536"/>
                  <a:gd name="T10" fmla="*/ 0 60000 65536"/>
                  <a:gd name="T11" fmla="*/ 0 60000 65536"/>
                  <a:gd name="T12" fmla="*/ 3560 w 21600"/>
                  <a:gd name="T13" fmla="*/ 2177 h 21600"/>
                  <a:gd name="T14" fmla="*/ 18281 w 21600"/>
                  <a:gd name="T15" fmla="*/ 9276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ysClr val="window" lastClr="FFFFFF"/>
              </a:solidFill>
              <a:ln w="3175">
                <a:solidFill>
                  <a:srgbClr val="FFCC00"/>
                </a:solidFill>
                <a:miter lim="800000"/>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73" name="Oval 32">
                <a:extLst>
                  <a:ext uri="{FF2B5EF4-FFF2-40B4-BE49-F238E27FC236}">
                    <a16:creationId xmlns:a16="http://schemas.microsoft.com/office/drawing/2014/main" id="{2391D610-2EEE-DA8B-0ADE-0D19D1D52A47}"/>
                  </a:ext>
                </a:extLst>
              </p:cNvPr>
              <p:cNvSpPr>
                <a:spLocks noChangeArrowheads="1"/>
              </p:cNvSpPr>
              <p:nvPr/>
            </p:nvSpPr>
            <p:spPr bwMode="auto">
              <a:xfrm>
                <a:off x="1453" y="2774"/>
                <a:ext cx="350" cy="124"/>
              </a:xfrm>
              <a:prstGeom prst="ellipse">
                <a:avLst/>
              </a:prstGeom>
              <a:solidFill>
                <a:srgbClr val="0099FF"/>
              </a:solidFill>
              <a:ln w="9525">
                <a:round/>
                <a:headEnd/>
                <a:tailEnd/>
              </a:ln>
              <a:scene3d>
                <a:camera prst="legacyObliqueTopRight">
                  <a:rot lat="16199997" lon="0" rev="0"/>
                </a:camera>
                <a:lightRig rig="legacyFlat1" dir="t"/>
              </a:scene3d>
              <a:sp3d extrusionH="100000" prstMaterial="legacyMetal">
                <a:bevelT w="13500" h="13500" prst="angle"/>
                <a:bevelB w="13500" h="13500" prst="angle"/>
                <a:extrusionClr>
                  <a:srgbClr val="0099FF"/>
                </a:extrusionClr>
              </a:sp3d>
            </p:spPr>
            <p:txBody>
              <a:bodyPr wrap="none" anchor="ctr">
                <a:flatTx/>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74" name="AutoShape 33">
                <a:extLst>
                  <a:ext uri="{FF2B5EF4-FFF2-40B4-BE49-F238E27FC236}">
                    <a16:creationId xmlns:a16="http://schemas.microsoft.com/office/drawing/2014/main" id="{1D33B7A4-5541-C004-57A5-22EE294CF826}"/>
                  </a:ext>
                </a:extLst>
              </p:cNvPr>
              <p:cNvSpPr>
                <a:spLocks noChangeArrowheads="1"/>
              </p:cNvSpPr>
              <p:nvPr/>
            </p:nvSpPr>
            <p:spPr bwMode="auto">
              <a:xfrm rot="16200000">
                <a:off x="1541" y="2687"/>
                <a:ext cx="172" cy="161"/>
              </a:xfrm>
              <a:prstGeom prst="flowChartOnlineStorage">
                <a:avLst/>
              </a:prstGeom>
              <a:gradFill rotWithShape="1">
                <a:gsLst>
                  <a:gs pos="0">
                    <a:srgbClr val="4F81BD">
                      <a:gamma/>
                      <a:shade val="46275"/>
                      <a:invGamma/>
                    </a:srgbClr>
                  </a:gs>
                  <a:gs pos="50000">
                    <a:srgbClr val="4F81BD"/>
                  </a:gs>
                  <a:gs pos="100000">
                    <a:srgbClr val="4F81BD">
                      <a:gamma/>
                      <a:shade val="46275"/>
                      <a:invGamma/>
                    </a:srgbClr>
                  </a:gs>
                </a:gsLst>
                <a:lin ang="5400000" scaled="1"/>
              </a:gradFill>
              <a:ln w="9525">
                <a:noFill/>
                <a:miter lim="800000"/>
                <a:headEnd/>
                <a:tailEnd/>
              </a:ln>
              <a:effectLst/>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Arial"/>
                  <a:ea typeface="+mn-ea"/>
                  <a:cs typeface="+mn-cs"/>
                </a:endParaRPr>
              </a:p>
            </p:txBody>
          </p:sp>
        </p:grpSp>
      </p:grpSp>
      <p:sp>
        <p:nvSpPr>
          <p:cNvPr id="75" name="TextBox 11">
            <a:extLst>
              <a:ext uri="{FF2B5EF4-FFF2-40B4-BE49-F238E27FC236}">
                <a16:creationId xmlns:a16="http://schemas.microsoft.com/office/drawing/2014/main" id="{5F6DB482-5647-796D-18A2-26347AA4F398}"/>
              </a:ext>
            </a:extLst>
          </p:cNvPr>
          <p:cNvSpPr txBox="1"/>
          <p:nvPr/>
        </p:nvSpPr>
        <p:spPr>
          <a:xfrm>
            <a:off x="965429" y="4507881"/>
            <a:ext cx="5130571" cy="1432252"/>
          </a:xfrm>
          <a:prstGeom prst="rect">
            <a:avLst/>
          </a:prstGeom>
        </p:spPr>
        <p:txBody>
          <a:bodyPr wrap="square" lIns="0" tIns="0" rIns="0" bIns="0" rtlCol="0" anchor="t">
            <a:spAutoFit/>
          </a:bodyPr>
          <a:lstStyle/>
          <a:p>
            <a:pPr marL="0" marR="0" lvl="0" indent="0" algn="l" defTabSz="609630" rtl="0" eaLnBrk="1" fontAlgn="auto" latinLnBrk="0" hangingPunct="1">
              <a:lnSpc>
                <a:spcPct val="12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Dòng</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điện</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xoay</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chiều</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chạy</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qua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dây</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điện</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trở</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nhiệt</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trong</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máy</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sưởi</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làm</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dây</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nóng</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lên</a:t>
            </a:r>
            <a:endParaRPr kumimoji="0" lang="en-US" sz="2667" b="0" i="0" u="none" strike="noStrike" kern="1200" cap="none" spc="0" normalizeH="0" baseline="0" noProof="0" dirty="0">
              <a:ln>
                <a:noFill/>
              </a:ln>
              <a:solidFill>
                <a:srgbClr val="FF0000"/>
              </a:solidFill>
              <a:effectLst/>
              <a:uLnTx/>
              <a:uFillTx/>
              <a:latin typeface="Arial"/>
              <a:ea typeface="+mn-ea"/>
              <a:cs typeface="Arial" panose="020B0604020202020204" pitchFamily="34" charset="0"/>
            </a:endParaRPr>
          </a:p>
        </p:txBody>
      </p:sp>
      <p:pic>
        <p:nvPicPr>
          <p:cNvPr id="80" name="Picture 79">
            <a:extLst>
              <a:ext uri="{FF2B5EF4-FFF2-40B4-BE49-F238E27FC236}">
                <a16:creationId xmlns:a16="http://schemas.microsoft.com/office/drawing/2014/main" id="{A14F1A5A-D8ED-3F5C-D65B-8A9F5B877A46}"/>
              </a:ext>
            </a:extLst>
          </p:cNvPr>
          <p:cNvPicPr>
            <a:picLocks noChangeAspect="1"/>
          </p:cNvPicPr>
          <p:nvPr/>
        </p:nvPicPr>
        <p:blipFill>
          <a:blip r:embed="rId2"/>
          <a:stretch>
            <a:fillRect/>
          </a:stretch>
        </p:blipFill>
        <p:spPr>
          <a:xfrm>
            <a:off x="7310161" y="3929155"/>
            <a:ext cx="3948386" cy="2826505"/>
          </a:xfrm>
          <a:prstGeom prst="rect">
            <a:avLst/>
          </a:prstGeom>
        </p:spPr>
      </p:pic>
      <p:sp>
        <p:nvSpPr>
          <p:cNvPr id="4" name="TextBox 12">
            <a:extLst>
              <a:ext uri="{FF2B5EF4-FFF2-40B4-BE49-F238E27FC236}">
                <a16:creationId xmlns:a16="http://schemas.microsoft.com/office/drawing/2014/main" id="{3CB49D03-6128-4242-B98A-8B5E43DB7A4D}"/>
              </a:ext>
            </a:extLst>
          </p:cNvPr>
          <p:cNvSpPr txBox="1"/>
          <p:nvPr/>
        </p:nvSpPr>
        <p:spPr>
          <a:xfrm>
            <a:off x="917902" y="1075245"/>
            <a:ext cx="3540268" cy="536622"/>
          </a:xfrm>
          <a:prstGeom prst="rect">
            <a:avLst/>
          </a:prstGeom>
        </p:spPr>
        <p:txBody>
          <a:bodyPr wrap="square" lIns="0" tIns="0" rIns="0" bIns="0" rtlCol="0" anchor="t">
            <a:spAutoFit/>
          </a:bodyPr>
          <a:lstStyle/>
          <a:p>
            <a:pPr>
              <a:lnSpc>
                <a:spcPct val="120000"/>
              </a:lnSpc>
            </a:pPr>
            <a:r>
              <a:rPr lang="vi-VN" sz="3200" b="1" dirty="0">
                <a:solidFill>
                  <a:srgbClr val="FF0000"/>
                </a:solidFill>
                <a:latin typeface="Arial" panose="020B0604020202020204" pitchFamily="34" charset="0"/>
              </a:rPr>
              <a:t>Tác Dụng Nhiệt</a:t>
            </a:r>
            <a:endParaRPr lang="en-US" sz="3200" b="1" dirty="0">
              <a:solidFill>
                <a:srgbClr val="FF0000"/>
              </a:solidFill>
              <a:latin typeface="Arial" panose="020B0604020202020204" pitchFamily="34" charset="0"/>
            </a:endParaRPr>
          </a:p>
        </p:txBody>
      </p:sp>
      <p:grpSp>
        <p:nvGrpSpPr>
          <p:cNvPr id="5" name="Group 4">
            <a:extLst>
              <a:ext uri="{FF2B5EF4-FFF2-40B4-BE49-F238E27FC236}">
                <a16:creationId xmlns:a16="http://schemas.microsoft.com/office/drawing/2014/main" id="{5CD8FEEA-242C-A3EA-167B-3558D2C5C65D}"/>
              </a:ext>
            </a:extLst>
          </p:cNvPr>
          <p:cNvGrpSpPr/>
          <p:nvPr/>
        </p:nvGrpSpPr>
        <p:grpSpPr>
          <a:xfrm>
            <a:off x="214203" y="1075245"/>
            <a:ext cx="683821" cy="604922"/>
            <a:chOff x="2473991" y="2385441"/>
            <a:chExt cx="2065808" cy="1827457"/>
          </a:xfrm>
        </p:grpSpPr>
        <p:sp>
          <p:nvSpPr>
            <p:cNvPr id="6" name="Google Shape;1516;p39">
              <a:extLst>
                <a:ext uri="{FF2B5EF4-FFF2-40B4-BE49-F238E27FC236}">
                  <a16:creationId xmlns:a16="http://schemas.microsoft.com/office/drawing/2014/main" id="{637B6AA6-116B-0F55-F545-CFA68B587546}"/>
                </a:ext>
              </a:extLst>
            </p:cNvPr>
            <p:cNvSpPr/>
            <p:nvPr/>
          </p:nvSpPr>
          <p:spPr>
            <a:xfrm>
              <a:off x="2473991" y="2385441"/>
              <a:ext cx="2065808" cy="182745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chemeClr val="accent1">
                <a:lumMod val="20000"/>
                <a:lumOff val="80000"/>
              </a:schemeClr>
            </a:solidFill>
            <a:ln>
              <a:noFill/>
            </a:ln>
          </p:spPr>
          <p:txBody>
            <a:bodyPr spcFirstLastPara="1" wrap="square" lIns="60950" tIns="60950" rIns="60950" bIns="60950" anchor="ctr" anchorCtr="0">
              <a:noAutofit/>
            </a:bodyPr>
            <a:lstStyle/>
            <a:p>
              <a:pPr algn="ctr" defTabSz="609630"/>
              <a:endParaRPr sz="4800" b="1" dirty="0">
                <a:solidFill>
                  <a:prstClr val="black"/>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978096A-28E1-8A48-BB0D-783E7F3A0CBE}"/>
                </a:ext>
              </a:extLst>
            </p:cNvPr>
            <p:cNvPicPr>
              <a:picLocks noChangeAspect="1"/>
            </p:cNvPicPr>
            <p:nvPr/>
          </p:nvPicPr>
          <p:blipFill>
            <a:blip r:embed="rId3"/>
            <a:stretch>
              <a:fillRect/>
            </a:stretch>
          </p:blipFill>
          <p:spPr>
            <a:xfrm>
              <a:off x="2855395" y="2495033"/>
              <a:ext cx="1394842" cy="1394842"/>
            </a:xfrm>
            <a:prstGeom prst="rect">
              <a:avLst/>
            </a:prstGeom>
          </p:spPr>
        </p:pic>
      </p:grpSp>
    </p:spTree>
    <p:extLst>
      <p:ext uri="{BB962C8B-B14F-4D97-AF65-F5344CB8AC3E}">
        <p14:creationId xmlns:p14="http://schemas.microsoft.com/office/powerpoint/2010/main" val="34442571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1"/>
                                        </p:tgtEl>
                                        <p:attrNameLst>
                                          <p:attrName>style.visibility</p:attrName>
                                        </p:attrNameLst>
                                      </p:cBhvr>
                                      <p:to>
                                        <p:strVal val="hidden"/>
                                      </p:to>
                                    </p:set>
                                  </p:childTnLst>
                                </p:cTn>
                              </p:par>
                              <p:par>
                                <p:cTn id="13" presetID="5" presetClass="entr" presetSubtype="10"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checkerboard(across)">
                                      <p:cBhvr>
                                        <p:cTn id="15" dur="500"/>
                                        <p:tgtEl>
                                          <p:spTgt spid="60"/>
                                        </p:tgtEl>
                                      </p:cBhvr>
                                    </p:animEffect>
                                  </p:childTnLst>
                                </p:cTn>
                              </p:par>
                            </p:childTnLst>
                          </p:cTn>
                        </p:par>
                        <p:par>
                          <p:cTn id="16" fill="hold">
                            <p:stCondLst>
                              <p:cond delay="500"/>
                            </p:stCondLst>
                            <p:childTnLst>
                              <p:par>
                                <p:cTn id="17" presetID="53" presetClass="entr" presetSubtype="0" fill="hold" grpId="0" nodeType="after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500" fill="hold"/>
                                        <p:tgtEl>
                                          <p:spTgt spid="45"/>
                                        </p:tgtEl>
                                        <p:attrNameLst>
                                          <p:attrName>ppt_w</p:attrName>
                                        </p:attrNameLst>
                                      </p:cBhvr>
                                      <p:tavLst>
                                        <p:tav tm="0">
                                          <p:val>
                                            <p:fltVal val="0"/>
                                          </p:val>
                                        </p:tav>
                                        <p:tav tm="100000">
                                          <p:val>
                                            <p:strVal val="#ppt_w"/>
                                          </p:val>
                                        </p:tav>
                                      </p:tavLst>
                                    </p:anim>
                                    <p:anim calcmode="lin" valueType="num">
                                      <p:cBhvr>
                                        <p:cTn id="20" dur="500" fill="hold"/>
                                        <p:tgtEl>
                                          <p:spTgt spid="45"/>
                                        </p:tgtEl>
                                        <p:attrNameLst>
                                          <p:attrName>ppt_h</p:attrName>
                                        </p:attrNameLst>
                                      </p:cBhvr>
                                      <p:tavLst>
                                        <p:tav tm="0">
                                          <p:val>
                                            <p:fltVal val="0"/>
                                          </p:val>
                                        </p:tav>
                                        <p:tav tm="100000">
                                          <p:val>
                                            <p:strVal val="#ppt_h"/>
                                          </p:val>
                                        </p:tav>
                                      </p:tavLst>
                                    </p:anim>
                                    <p:animEffect transition="in" filter="fade">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75"/>
                                        </p:tgtEl>
                                        <p:attrNameLst>
                                          <p:attrName>style.visibility</p:attrName>
                                        </p:attrNameLst>
                                      </p:cBhvr>
                                      <p:to>
                                        <p:strVal val="visible"/>
                                      </p:to>
                                    </p:set>
                                    <p:anim calcmode="lin" valueType="num">
                                      <p:cBhvr additive="base">
                                        <p:cTn id="26" dur="500" fill="hold"/>
                                        <p:tgtEl>
                                          <p:spTgt spid="75"/>
                                        </p:tgtEl>
                                        <p:attrNameLst>
                                          <p:attrName>ppt_x</p:attrName>
                                        </p:attrNameLst>
                                      </p:cBhvr>
                                      <p:tavLst>
                                        <p:tav tm="0">
                                          <p:val>
                                            <p:strVal val="0-#ppt_w/2"/>
                                          </p:val>
                                        </p:tav>
                                        <p:tav tm="100000">
                                          <p:val>
                                            <p:strVal val="#ppt_x"/>
                                          </p:val>
                                        </p:tav>
                                      </p:tavLst>
                                    </p:anim>
                                    <p:anim calcmode="lin" valueType="num">
                                      <p:cBhvr additive="base">
                                        <p:cTn id="27" dur="500" fill="hold"/>
                                        <p:tgtEl>
                                          <p:spTgt spid="75"/>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14" presetClass="entr" presetSubtype="10" fill="hold" nodeType="after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randombar(horizontal)">
                                      <p:cBhvr>
                                        <p:cTn id="31"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animBg="1"/>
      <p:bldP spid="7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207B00-FD44-E4DA-CB05-C3A4AC466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313" y="-73683"/>
            <a:ext cx="6931683" cy="6931683"/>
          </a:xfrm>
          <a:prstGeom prst="rect">
            <a:avLst/>
          </a:prstGeom>
        </p:spPr>
      </p:pic>
      <p:pic>
        <p:nvPicPr>
          <p:cNvPr id="10" name="Picture 2" descr="Black, Outline, Star, Yellow, White, Five, Cartoon - Cartoon Stars  Transparent PNG - 640x607 - Free Download on NicePNG">
            <a:extLst>
              <a:ext uri="{FF2B5EF4-FFF2-40B4-BE49-F238E27FC236}">
                <a16:creationId xmlns:a16="http://schemas.microsoft.com/office/drawing/2014/main" id="{AE95FE13-1320-4632-BA3F-C08DA8609A6F}"/>
              </a:ext>
            </a:extLst>
          </p:cNvPr>
          <p:cNvPicPr>
            <a:picLocks noChangeAspect="1" noChangeArrowheads="1"/>
          </p:cNvPicPr>
          <p:nvPr/>
        </p:nvPicPr>
        <p:blipFill>
          <a:blip r:embed="rId3"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0"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Black, Outline, Star, Yellow, White, Five, Cartoon - Cartoon Stars  Transparent PNG - 640x607 - Free Download on NicePNG">
            <a:extLst>
              <a:ext uri="{FF2B5EF4-FFF2-40B4-BE49-F238E27FC236}">
                <a16:creationId xmlns:a16="http://schemas.microsoft.com/office/drawing/2014/main" id="{7B6F9524-9245-412A-BB4A-A5D5CCE7E0E6}"/>
              </a:ext>
            </a:extLst>
          </p:cNvPr>
          <p:cNvPicPr>
            <a:picLocks noChangeAspect="1" noChangeArrowheads="1"/>
          </p:cNvPicPr>
          <p:nvPr/>
        </p:nvPicPr>
        <p:blipFill>
          <a:blip r:embed="rId4"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2">
            <a:extLst>
              <a:ext uri="{FF2B5EF4-FFF2-40B4-BE49-F238E27FC236}">
                <a16:creationId xmlns:a16="http://schemas.microsoft.com/office/drawing/2014/main" id="{0B922464-A14C-952E-442D-808E51737780}"/>
              </a:ext>
            </a:extLst>
          </p:cNvPr>
          <p:cNvSpPr txBox="1"/>
          <p:nvPr/>
        </p:nvSpPr>
        <p:spPr>
          <a:xfrm>
            <a:off x="457200" y="3518225"/>
            <a:ext cx="5274493" cy="1550361"/>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II. </a:t>
            </a:r>
            <a:r>
              <a:rPr kumimoji="0" lang="vi-VN"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TÁC DỤNG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PHÁT SÁNG</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19" name="Group 18">
            <a:extLst>
              <a:ext uri="{FF2B5EF4-FFF2-40B4-BE49-F238E27FC236}">
                <a16:creationId xmlns:a16="http://schemas.microsoft.com/office/drawing/2014/main" id="{CCF994EE-5D0D-C346-F644-C8165B4013DF}"/>
              </a:ext>
            </a:extLst>
          </p:cNvPr>
          <p:cNvGrpSpPr/>
          <p:nvPr/>
        </p:nvGrpSpPr>
        <p:grpSpPr>
          <a:xfrm>
            <a:off x="2209800" y="989096"/>
            <a:ext cx="2098841" cy="2116435"/>
            <a:chOff x="3637324" y="1969138"/>
            <a:chExt cx="2098841" cy="2116435"/>
          </a:xfrm>
        </p:grpSpPr>
        <p:sp>
          <p:nvSpPr>
            <p:cNvPr id="5" name="Google Shape;1516;p39">
              <a:extLst>
                <a:ext uri="{FF2B5EF4-FFF2-40B4-BE49-F238E27FC236}">
                  <a16:creationId xmlns:a16="http://schemas.microsoft.com/office/drawing/2014/main" id="{F2770F43-55E0-7E9E-2EC5-7A6F5CF240CF}"/>
                </a:ext>
              </a:extLst>
            </p:cNvPr>
            <p:cNvSpPr/>
            <p:nvPr/>
          </p:nvSpPr>
          <p:spPr>
            <a:xfrm>
              <a:off x="3637324" y="2163066"/>
              <a:ext cx="2082802" cy="192250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rgbClr val="FFCE3C"/>
            </a:solidFill>
            <a:ln>
              <a:noFill/>
            </a:ln>
          </p:spPr>
          <p:txBody>
            <a:bodyPr spcFirstLastPara="1" wrap="square" lIns="60950" tIns="60950" rIns="60950" bIns="60950" anchor="ctr" anchorCtr="0">
              <a:noAutofit/>
            </a:bodyPr>
            <a:lstStyle/>
            <a:p>
              <a:pPr algn="ctr" defTabSz="609630"/>
              <a:endParaRPr sz="5334" dirty="0">
                <a:solidFill>
                  <a:prstClr val="black"/>
                </a:solidFill>
                <a:latin typeface="Arial" panose="020B0604020202020204" pitchFamily="34" charset="0"/>
                <a:cs typeface="Arial" panose="020B0604020202020204" pitchFamily="34" charset="0"/>
              </a:endParaRPr>
            </a:p>
          </p:txBody>
        </p:sp>
        <p:sp>
          <p:nvSpPr>
            <p:cNvPr id="7" name="Oval 5">
              <a:extLst>
                <a:ext uri="{FF2B5EF4-FFF2-40B4-BE49-F238E27FC236}">
                  <a16:creationId xmlns:a16="http://schemas.microsoft.com/office/drawing/2014/main" id="{693D61ED-A0C8-4132-EB55-4EA5402354D3}"/>
                </a:ext>
              </a:extLst>
            </p:cNvPr>
            <p:cNvSpPr>
              <a:spLocks noChangeArrowheads="1"/>
            </p:cNvSpPr>
            <p:nvPr/>
          </p:nvSpPr>
          <p:spPr bwMode="auto">
            <a:xfrm>
              <a:off x="3826622" y="1969138"/>
              <a:ext cx="1909543" cy="1518738"/>
            </a:xfrm>
            <a:prstGeom prst="ellipse">
              <a:avLst/>
            </a:prstGeom>
            <a:gradFill rotWithShape="1">
              <a:gsLst>
                <a:gs pos="0">
                  <a:srgbClr val="E3E300"/>
                </a:gs>
                <a:gs pos="100000">
                  <a:srgbClr val="FFFF00">
                    <a:alpha val="0"/>
                  </a:srgbClr>
                </a:gs>
              </a:gsLst>
              <a:path path="shape">
                <a:fillToRect l="50000" t="50000" r="50000" b="50000"/>
              </a:path>
            </a:gradFill>
            <a:ln w="9525">
              <a:noFill/>
              <a:round/>
              <a:headEnd/>
              <a:tailEnd/>
            </a:ln>
          </p:spPr>
          <p:txBody>
            <a:bodyPr wrap="none" anchor="ctr"/>
            <a:lstStyle/>
            <a:p>
              <a:pPr defTabSz="609630"/>
              <a:endParaRPr lang="en-US" sz="1200">
                <a:solidFill>
                  <a:prstClr val="black"/>
                </a:solidFill>
                <a:latin typeface="Calibri"/>
              </a:endParaRPr>
            </a:p>
          </p:txBody>
        </p:sp>
        <p:sp>
          <p:nvSpPr>
            <p:cNvPr id="11" name="AutoShape 27">
              <a:extLst>
                <a:ext uri="{FF2B5EF4-FFF2-40B4-BE49-F238E27FC236}">
                  <a16:creationId xmlns:a16="http://schemas.microsoft.com/office/drawing/2014/main" id="{DF0E5079-A9B1-7513-439C-072D1BA6FD7C}"/>
                </a:ext>
              </a:extLst>
            </p:cNvPr>
            <p:cNvSpPr>
              <a:spLocks noChangeArrowheads="1"/>
            </p:cNvSpPr>
            <p:nvPr/>
          </p:nvSpPr>
          <p:spPr bwMode="auto">
            <a:xfrm>
              <a:off x="4260733" y="3557917"/>
              <a:ext cx="875004" cy="340816"/>
            </a:xfrm>
            <a:prstGeom prst="parallelogram">
              <a:avLst>
                <a:gd name="adj" fmla="val 55072"/>
              </a:avLst>
            </a:prstGeom>
            <a:solidFill>
              <a:srgbClr val="4F81BD"/>
            </a:solidFill>
            <a:ln w="9525">
              <a:solidFill>
                <a:sysClr val="windowText" lastClr="000000"/>
              </a:solidFill>
              <a:miter lim="800000"/>
              <a:headEnd/>
              <a:tailEnd/>
            </a:ln>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grpSp>
          <p:nvGrpSpPr>
            <p:cNvPr id="12" name="Group 28">
              <a:extLst>
                <a:ext uri="{FF2B5EF4-FFF2-40B4-BE49-F238E27FC236}">
                  <a16:creationId xmlns:a16="http://schemas.microsoft.com/office/drawing/2014/main" id="{9D5201C6-5E69-3815-BF0F-FD7FE83D855F}"/>
                </a:ext>
              </a:extLst>
            </p:cNvPr>
            <p:cNvGrpSpPr>
              <a:grpSpLocks/>
            </p:cNvGrpSpPr>
            <p:nvPr/>
          </p:nvGrpSpPr>
          <p:grpSpPr bwMode="auto">
            <a:xfrm>
              <a:off x="4319725" y="2371284"/>
              <a:ext cx="951538" cy="1209955"/>
              <a:chOff x="1056" y="576"/>
              <a:chExt cx="449" cy="696"/>
            </a:xfrm>
          </p:grpSpPr>
          <p:sp>
            <p:nvSpPr>
              <p:cNvPr id="13" name="Litebulb">
                <a:extLst>
                  <a:ext uri="{FF2B5EF4-FFF2-40B4-BE49-F238E27FC236}">
                    <a16:creationId xmlns:a16="http://schemas.microsoft.com/office/drawing/2014/main" id="{DACA63D9-FA60-3963-509F-91A677CC3395}"/>
                  </a:ext>
                </a:extLst>
              </p:cNvPr>
              <p:cNvSpPr>
                <a:spLocks noEditPoints="1" noChangeArrowheads="1"/>
              </p:cNvSpPr>
              <p:nvPr/>
            </p:nvSpPr>
            <p:spPr bwMode="auto">
              <a:xfrm>
                <a:off x="1056" y="576"/>
                <a:ext cx="449" cy="645"/>
              </a:xfrm>
              <a:custGeom>
                <a:avLst/>
                <a:gdLst>
                  <a:gd name="T0" fmla="*/ 225 w 21600"/>
                  <a:gd name="T1" fmla="*/ 0 h 21600"/>
                  <a:gd name="T2" fmla="*/ 449 w 21600"/>
                  <a:gd name="T3" fmla="*/ 232 h 21600"/>
                  <a:gd name="T4" fmla="*/ 0 w 21600"/>
                  <a:gd name="T5" fmla="*/ 232 h 21600"/>
                  <a:gd name="T6" fmla="*/ 225 w 21600"/>
                  <a:gd name="T7" fmla="*/ 645 h 21600"/>
                  <a:gd name="T8" fmla="*/ 0 60000 65536"/>
                  <a:gd name="T9" fmla="*/ 0 60000 65536"/>
                  <a:gd name="T10" fmla="*/ 0 60000 65536"/>
                  <a:gd name="T11" fmla="*/ 0 60000 65536"/>
                  <a:gd name="T12" fmla="*/ 3560 w 21600"/>
                  <a:gd name="T13" fmla="*/ 2177 h 21600"/>
                  <a:gd name="T14" fmla="*/ 18281 w 21600"/>
                  <a:gd name="T15" fmla="*/ 9276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ysClr val="window" lastClr="FFFFFF"/>
              </a:solidFill>
              <a:ln w="3175">
                <a:solidFill>
                  <a:srgbClr val="FFCC00"/>
                </a:solidFill>
                <a:miter lim="800000"/>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grpSp>
            <p:nvGrpSpPr>
              <p:cNvPr id="14" name="Group 13">
                <a:extLst>
                  <a:ext uri="{FF2B5EF4-FFF2-40B4-BE49-F238E27FC236}">
                    <a16:creationId xmlns:a16="http://schemas.microsoft.com/office/drawing/2014/main" id="{0DAE4CC7-6815-9D5D-2842-9E5C1D0BEF3B}"/>
                  </a:ext>
                </a:extLst>
              </p:cNvPr>
              <p:cNvGrpSpPr>
                <a:grpSpLocks/>
              </p:cNvGrpSpPr>
              <p:nvPr/>
            </p:nvGrpSpPr>
            <p:grpSpPr bwMode="auto">
              <a:xfrm>
                <a:off x="1056" y="576"/>
                <a:ext cx="449" cy="696"/>
                <a:chOff x="1402" y="2202"/>
                <a:chExt cx="449" cy="696"/>
              </a:xfrm>
            </p:grpSpPr>
            <p:sp>
              <p:nvSpPr>
                <p:cNvPr id="15" name="Litebulb">
                  <a:extLst>
                    <a:ext uri="{FF2B5EF4-FFF2-40B4-BE49-F238E27FC236}">
                      <a16:creationId xmlns:a16="http://schemas.microsoft.com/office/drawing/2014/main" id="{0FC665B8-BFBA-B55B-FC14-CF2E9BE534E6}"/>
                    </a:ext>
                  </a:extLst>
                </p:cNvPr>
                <p:cNvSpPr>
                  <a:spLocks noEditPoints="1" noChangeArrowheads="1"/>
                </p:cNvSpPr>
                <p:nvPr/>
              </p:nvSpPr>
              <p:spPr bwMode="auto">
                <a:xfrm>
                  <a:off x="1402" y="2202"/>
                  <a:ext cx="449" cy="645"/>
                </a:xfrm>
                <a:custGeom>
                  <a:avLst/>
                  <a:gdLst>
                    <a:gd name="T0" fmla="*/ 225 w 21600"/>
                    <a:gd name="T1" fmla="*/ 0 h 21600"/>
                    <a:gd name="T2" fmla="*/ 449 w 21600"/>
                    <a:gd name="T3" fmla="*/ 232 h 21600"/>
                    <a:gd name="T4" fmla="*/ 0 w 21600"/>
                    <a:gd name="T5" fmla="*/ 232 h 21600"/>
                    <a:gd name="T6" fmla="*/ 225 w 21600"/>
                    <a:gd name="T7" fmla="*/ 645 h 21600"/>
                    <a:gd name="T8" fmla="*/ 0 60000 65536"/>
                    <a:gd name="T9" fmla="*/ 0 60000 65536"/>
                    <a:gd name="T10" fmla="*/ 0 60000 65536"/>
                    <a:gd name="T11" fmla="*/ 0 60000 65536"/>
                    <a:gd name="T12" fmla="*/ 3560 w 21600"/>
                    <a:gd name="T13" fmla="*/ 2177 h 21600"/>
                    <a:gd name="T14" fmla="*/ 18281 w 21600"/>
                    <a:gd name="T15" fmla="*/ 9276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ysClr val="window" lastClr="FFFFFF"/>
                </a:solidFill>
                <a:ln w="3175">
                  <a:solidFill>
                    <a:srgbClr val="FFCC00"/>
                  </a:solidFill>
                  <a:miter lim="800000"/>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16" name="Oval 32">
                  <a:extLst>
                    <a:ext uri="{FF2B5EF4-FFF2-40B4-BE49-F238E27FC236}">
                      <a16:creationId xmlns:a16="http://schemas.microsoft.com/office/drawing/2014/main" id="{CB6521D6-0BEC-80C1-4965-A347BA70011A}"/>
                    </a:ext>
                  </a:extLst>
                </p:cNvPr>
                <p:cNvSpPr>
                  <a:spLocks noChangeArrowheads="1"/>
                </p:cNvSpPr>
                <p:nvPr/>
              </p:nvSpPr>
              <p:spPr bwMode="auto">
                <a:xfrm>
                  <a:off x="1453" y="2774"/>
                  <a:ext cx="350" cy="124"/>
                </a:xfrm>
                <a:prstGeom prst="ellipse">
                  <a:avLst/>
                </a:prstGeom>
                <a:solidFill>
                  <a:srgbClr val="0099FF"/>
                </a:solidFill>
                <a:ln w="9525">
                  <a:round/>
                  <a:headEnd/>
                  <a:tailEnd/>
                </a:ln>
                <a:scene3d>
                  <a:camera prst="legacyObliqueTopRight">
                    <a:rot lat="16199997" lon="0" rev="0"/>
                  </a:camera>
                  <a:lightRig rig="legacyFlat1" dir="t"/>
                </a:scene3d>
                <a:sp3d extrusionH="100000" prstMaterial="legacyMetal">
                  <a:bevelT w="13500" h="13500" prst="angle"/>
                  <a:bevelB w="13500" h="13500" prst="angle"/>
                  <a:extrusionClr>
                    <a:srgbClr val="0099FF"/>
                  </a:extrusionClr>
                </a:sp3d>
              </p:spPr>
              <p:txBody>
                <a:bodyPr wrap="none" anchor="ctr">
                  <a:flatTx/>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18" name="AutoShape 33">
                  <a:extLst>
                    <a:ext uri="{FF2B5EF4-FFF2-40B4-BE49-F238E27FC236}">
                      <a16:creationId xmlns:a16="http://schemas.microsoft.com/office/drawing/2014/main" id="{C331190E-BCBD-E09E-FC53-5B28E2797637}"/>
                    </a:ext>
                  </a:extLst>
                </p:cNvPr>
                <p:cNvSpPr>
                  <a:spLocks noChangeArrowheads="1"/>
                </p:cNvSpPr>
                <p:nvPr/>
              </p:nvSpPr>
              <p:spPr bwMode="auto">
                <a:xfrm rot="16200000">
                  <a:off x="1541" y="2687"/>
                  <a:ext cx="172" cy="161"/>
                </a:xfrm>
                <a:prstGeom prst="flowChartOnlineStorage">
                  <a:avLst/>
                </a:prstGeom>
                <a:gradFill rotWithShape="1">
                  <a:gsLst>
                    <a:gs pos="0">
                      <a:srgbClr val="4F81BD">
                        <a:gamma/>
                        <a:shade val="46275"/>
                        <a:invGamma/>
                      </a:srgbClr>
                    </a:gs>
                    <a:gs pos="50000">
                      <a:srgbClr val="4F81BD"/>
                    </a:gs>
                    <a:gs pos="100000">
                      <a:srgbClr val="4F81BD">
                        <a:gamma/>
                        <a:shade val="46275"/>
                        <a:invGamma/>
                      </a:srgbClr>
                    </a:gs>
                  </a:gsLst>
                  <a:lin ang="5400000" scaled="1"/>
                </a:gradFill>
                <a:ln w="9525">
                  <a:noFill/>
                  <a:miter lim="800000"/>
                  <a:headEnd/>
                  <a:tailEnd/>
                </a:ln>
                <a:effectLst/>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grpSp>
        </p:grpSp>
      </p:grpSp>
    </p:spTree>
    <p:extLst>
      <p:ext uri="{BB962C8B-B14F-4D97-AF65-F5344CB8AC3E}">
        <p14:creationId xmlns:p14="http://schemas.microsoft.com/office/powerpoint/2010/main" val="15789281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527C7BA-B175-899A-CEB5-751CC8D2AE27}"/>
              </a:ext>
            </a:extLst>
          </p:cNvPr>
          <p:cNvSpPr/>
          <p:nvPr/>
        </p:nvSpPr>
        <p:spPr>
          <a:xfrm>
            <a:off x="2533097" y="1524000"/>
            <a:ext cx="8763000" cy="4191000"/>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9" name="Picture 2">
            <a:extLst>
              <a:ext uri="{FF2B5EF4-FFF2-40B4-BE49-F238E27FC236}">
                <a16:creationId xmlns:a16="http://schemas.microsoft.com/office/drawing/2014/main" id="{B1C84AA5-1A2B-EAE8-CD58-61FAEB075E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201">
            <a:off x="9181928" y="-1529038"/>
            <a:ext cx="5091583" cy="4429677"/>
          </a:xfrm>
          <a:prstGeom prst="rect">
            <a:avLst/>
          </a:prstGeom>
        </p:spPr>
      </p:pic>
      <p:pic>
        <p:nvPicPr>
          <p:cNvPr id="20" name="Picture 6">
            <a:extLst>
              <a:ext uri="{FF2B5EF4-FFF2-40B4-BE49-F238E27FC236}">
                <a16:creationId xmlns:a16="http://schemas.microsoft.com/office/drawing/2014/main" id="{592ADD0E-EBEE-9C73-A5C3-169517C2C3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a16="http://schemas.microsoft.com/office/drawing/2014/main" id="{0A18761C-C6C3-2CC8-7D1A-9FC4CA78E3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3312">
            <a:off x="-1266340" y="-1449140"/>
            <a:ext cx="4067192" cy="4008033"/>
          </a:xfrm>
          <a:prstGeom prst="rect">
            <a:avLst/>
          </a:prstGeom>
        </p:spPr>
      </p:pic>
      <p:sp>
        <p:nvSpPr>
          <p:cNvPr id="22" name="TextBox 12">
            <a:extLst>
              <a:ext uri="{FF2B5EF4-FFF2-40B4-BE49-F238E27FC236}">
                <a16:creationId xmlns:a16="http://schemas.microsoft.com/office/drawing/2014/main" id="{8F506FFB-5640-A533-F7C3-96FB79FA084E}"/>
              </a:ext>
            </a:extLst>
          </p:cNvPr>
          <p:cNvSpPr txBox="1"/>
          <p:nvPr/>
        </p:nvSpPr>
        <p:spPr>
          <a:xfrm>
            <a:off x="4648200" y="2277608"/>
            <a:ext cx="5872674" cy="2537811"/>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algn="just"/>
            <a:r>
              <a:rPr lang="vi-VN" dirty="0"/>
              <a:t>Gia đình em thường sử dụng loại đèn điện nào để chiếu sáng? Dòng điện được sử dụng để chiếu sáng là dòng điện một chiều hay dòng điện xoay chiều?</a:t>
            </a:r>
            <a:endParaRPr lang="en-US" dirty="0"/>
          </a:p>
        </p:txBody>
      </p:sp>
      <p:pic>
        <p:nvPicPr>
          <p:cNvPr id="4" name="Picture 3">
            <a:extLst>
              <a:ext uri="{FF2B5EF4-FFF2-40B4-BE49-F238E27FC236}">
                <a16:creationId xmlns:a16="http://schemas.microsoft.com/office/drawing/2014/main" id="{E1E0E02D-4695-67C4-8D1D-9EA19F6041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0989" y="685800"/>
            <a:ext cx="4829189" cy="5900008"/>
          </a:xfrm>
          <a:prstGeom prst="rect">
            <a:avLst/>
          </a:prstGeom>
        </p:spPr>
      </p:pic>
    </p:spTree>
    <p:extLst>
      <p:ext uri="{BB962C8B-B14F-4D97-AF65-F5344CB8AC3E}">
        <p14:creationId xmlns:p14="http://schemas.microsoft.com/office/powerpoint/2010/main" val="37214012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527C7BA-B175-899A-CEB5-751CC8D2AE27}"/>
              </a:ext>
            </a:extLst>
          </p:cNvPr>
          <p:cNvSpPr/>
          <p:nvPr/>
        </p:nvSpPr>
        <p:spPr>
          <a:xfrm>
            <a:off x="2644484" y="2029596"/>
            <a:ext cx="8763000" cy="3377390"/>
          </a:xfrm>
          <a:prstGeom prst="roundRect">
            <a:avLst/>
          </a:prstGeom>
          <a:noFill/>
          <a:ln w="28575">
            <a:solidFill>
              <a:srgbClr val="FFC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9" name="Picture 2">
            <a:extLst>
              <a:ext uri="{FF2B5EF4-FFF2-40B4-BE49-F238E27FC236}">
                <a16:creationId xmlns:a16="http://schemas.microsoft.com/office/drawing/2014/main" id="{B1C84AA5-1A2B-EAE8-CD58-61FAEB075E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201">
            <a:off x="9181928" y="-1529038"/>
            <a:ext cx="5091583" cy="4429677"/>
          </a:xfrm>
          <a:prstGeom prst="rect">
            <a:avLst/>
          </a:prstGeom>
        </p:spPr>
      </p:pic>
      <p:pic>
        <p:nvPicPr>
          <p:cNvPr id="20" name="Picture 6">
            <a:extLst>
              <a:ext uri="{FF2B5EF4-FFF2-40B4-BE49-F238E27FC236}">
                <a16:creationId xmlns:a16="http://schemas.microsoft.com/office/drawing/2014/main" id="{592ADD0E-EBEE-9C73-A5C3-169517C2C3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a16="http://schemas.microsoft.com/office/drawing/2014/main" id="{0A18761C-C6C3-2CC8-7D1A-9FC4CA78E3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3312">
            <a:off x="-1266340" y="-1449140"/>
            <a:ext cx="4067192" cy="4008033"/>
          </a:xfrm>
          <a:prstGeom prst="rect">
            <a:avLst/>
          </a:prstGeom>
        </p:spPr>
      </p:pic>
      <p:sp>
        <p:nvSpPr>
          <p:cNvPr id="22" name="TextBox 12">
            <a:extLst>
              <a:ext uri="{FF2B5EF4-FFF2-40B4-BE49-F238E27FC236}">
                <a16:creationId xmlns:a16="http://schemas.microsoft.com/office/drawing/2014/main" id="{8F506FFB-5640-A533-F7C3-96FB79FA084E}"/>
              </a:ext>
            </a:extLst>
          </p:cNvPr>
          <p:cNvSpPr txBox="1"/>
          <p:nvPr/>
        </p:nvSpPr>
        <p:spPr>
          <a:xfrm>
            <a:off x="5681643" y="2450666"/>
            <a:ext cx="5302272" cy="2537811"/>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algn="ctr"/>
            <a:r>
              <a:rPr lang="vi-VN"/>
              <a:t>Gia đình em thường sử dụng đèn huỳnh quang, đèn led và đèn sợi đốt để chiếu sáng. Dòng điện được sử dụng để chiếu sáng là dòng xoay chiều.</a:t>
            </a:r>
            <a:endParaRPr lang="en-US" dirty="0"/>
          </a:p>
        </p:txBody>
      </p:sp>
      <p:pic>
        <p:nvPicPr>
          <p:cNvPr id="3" name="Picture 2">
            <a:extLst>
              <a:ext uri="{FF2B5EF4-FFF2-40B4-BE49-F238E27FC236}">
                <a16:creationId xmlns:a16="http://schemas.microsoft.com/office/drawing/2014/main" id="{2D1AF697-5738-F328-31E2-6D9F591D92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 y="723900"/>
            <a:ext cx="5029200" cy="5029200"/>
          </a:xfrm>
          <a:prstGeom prst="rect">
            <a:avLst/>
          </a:prstGeom>
        </p:spPr>
      </p:pic>
    </p:spTree>
    <p:extLst>
      <p:ext uri="{BB962C8B-B14F-4D97-AF65-F5344CB8AC3E}">
        <p14:creationId xmlns:p14="http://schemas.microsoft.com/office/powerpoint/2010/main" val="5618189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reative Process ">
            <a:extLst>
              <a:ext uri="{FF2B5EF4-FFF2-40B4-BE49-F238E27FC236}">
                <a16:creationId xmlns:a16="http://schemas.microsoft.com/office/drawing/2014/main" id="{17FED411-B51D-6D4C-1749-8C53419E3D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5330491"/>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D241953-5246-EBB9-83AF-6B5574271839}"/>
              </a:ext>
            </a:extLst>
          </p:cNvPr>
          <p:cNvSpPr txBox="1"/>
          <p:nvPr/>
        </p:nvSpPr>
        <p:spPr>
          <a:xfrm>
            <a:off x="2209800" y="5213972"/>
            <a:ext cx="8610600" cy="846129"/>
          </a:xfrm>
          <a:prstGeom prst="rect">
            <a:avLst/>
          </a:prstGeom>
          <a:noFill/>
        </p:spPr>
        <p:txBody>
          <a:bodyPr wrap="square" lIns="0" tIns="0" rIns="0" bIns="0" rtlCol="0">
            <a:spAutoFit/>
          </a:bodyPr>
          <a:lstStyle/>
          <a:p>
            <a:pPr algn="ctr">
              <a:lnSpc>
                <a:spcPct val="110000"/>
              </a:lnSpc>
            </a:pPr>
            <a:r>
              <a:rPr lang="vi-VN" sz="2600">
                <a:solidFill>
                  <a:schemeClr val="tx1">
                    <a:lumMod val="85000"/>
                    <a:lumOff val="15000"/>
                  </a:schemeClr>
                </a:solidFill>
              </a:rPr>
              <a:t>Quan sát các hình và cho biết dòng điện xoay chiều có tác dụng gì?</a:t>
            </a:r>
            <a:endParaRPr lang="en-US" sz="2600" dirty="0">
              <a:solidFill>
                <a:schemeClr val="tx1">
                  <a:lumMod val="85000"/>
                  <a:lumOff val="15000"/>
                </a:schemeClr>
              </a:solidFill>
            </a:endParaRPr>
          </a:p>
        </p:txBody>
      </p:sp>
      <p:sp>
        <p:nvSpPr>
          <p:cNvPr id="13" name="Rectangle: Rounded Corners 12">
            <a:extLst>
              <a:ext uri="{FF2B5EF4-FFF2-40B4-BE49-F238E27FC236}">
                <a16:creationId xmlns:a16="http://schemas.microsoft.com/office/drawing/2014/main" id="{563335D7-0564-429F-48D6-70F39EB7F831}"/>
              </a:ext>
            </a:extLst>
          </p:cNvPr>
          <p:cNvSpPr/>
          <p:nvPr/>
        </p:nvSpPr>
        <p:spPr>
          <a:xfrm>
            <a:off x="382218" y="221622"/>
            <a:ext cx="4177400" cy="522469"/>
          </a:xfrm>
          <a:prstGeom prst="roundRect">
            <a:avLst/>
          </a:prstGeom>
          <a:solidFill>
            <a:srgbClr val="FFD435">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2">
            <a:extLst>
              <a:ext uri="{FF2B5EF4-FFF2-40B4-BE49-F238E27FC236}">
                <a16:creationId xmlns:a16="http://schemas.microsoft.com/office/drawing/2014/main" id="{5BCD4880-9F65-DA4C-803A-F6A12D571E15}"/>
              </a:ext>
            </a:extLst>
          </p:cNvPr>
          <p:cNvSpPr txBox="1"/>
          <p:nvPr/>
        </p:nvSpPr>
        <p:spPr>
          <a:xfrm>
            <a:off x="568248" y="249377"/>
            <a:ext cx="3869815" cy="402418"/>
          </a:xfrm>
          <a:prstGeom prst="rect">
            <a:avLst/>
          </a:prstGeom>
        </p:spPr>
        <p:txBody>
          <a:bodyPr wrap="square" lIns="0" tIns="0" rIns="0" bIns="0" rtlCol="0" anchor="t">
            <a:spAutoFit/>
          </a:bodyPr>
          <a:lstStyle/>
          <a:p>
            <a:pPr algn="ctr">
              <a:lnSpc>
                <a:spcPct val="120000"/>
              </a:lnSpc>
            </a:pPr>
            <a:r>
              <a:rPr lang="vi-VN" sz="2400" b="1">
                <a:solidFill>
                  <a:srgbClr val="000000"/>
                </a:solidFill>
                <a:latin typeface="Arial" panose="020B0604020202020204" pitchFamily="34" charset="0"/>
              </a:rPr>
              <a:t>II</a:t>
            </a:r>
            <a:r>
              <a:rPr lang="en-GB" sz="2400" b="1">
                <a:solidFill>
                  <a:srgbClr val="000000"/>
                </a:solidFill>
                <a:latin typeface="Arial" panose="020B0604020202020204" pitchFamily="34" charset="0"/>
              </a:rPr>
              <a:t>. </a:t>
            </a:r>
            <a:r>
              <a:rPr lang="vi-VN" sz="2400" b="1">
                <a:solidFill>
                  <a:srgbClr val="000000"/>
                </a:solidFill>
                <a:latin typeface="Arial" panose="020B0604020202020204" pitchFamily="34" charset="0"/>
              </a:rPr>
              <a:t>Tác Dụng Phát Sáng</a:t>
            </a:r>
            <a:endParaRPr lang="en-US" sz="2400" b="1" dirty="0">
              <a:solidFill>
                <a:srgbClr val="000000"/>
              </a:solidFill>
              <a:latin typeface="Arial" panose="020B0604020202020204" pitchFamily="34" charset="0"/>
            </a:endParaRPr>
          </a:p>
        </p:txBody>
      </p:sp>
      <p:grpSp>
        <p:nvGrpSpPr>
          <p:cNvPr id="21" name="Group 20">
            <a:extLst>
              <a:ext uri="{FF2B5EF4-FFF2-40B4-BE49-F238E27FC236}">
                <a16:creationId xmlns:a16="http://schemas.microsoft.com/office/drawing/2014/main" id="{D024D2B8-7BBF-1907-D286-6894DB7FC093}"/>
              </a:ext>
            </a:extLst>
          </p:cNvPr>
          <p:cNvGrpSpPr/>
          <p:nvPr/>
        </p:nvGrpSpPr>
        <p:grpSpPr>
          <a:xfrm>
            <a:off x="2733127" y="901626"/>
            <a:ext cx="6725745" cy="684578"/>
            <a:chOff x="316595" y="1283102"/>
            <a:chExt cx="11775091" cy="684578"/>
          </a:xfrm>
        </p:grpSpPr>
        <p:sp>
          <p:nvSpPr>
            <p:cNvPr id="22" name="Freeform: Shape 21">
              <a:extLst>
                <a:ext uri="{FF2B5EF4-FFF2-40B4-BE49-F238E27FC236}">
                  <a16:creationId xmlns:a16="http://schemas.microsoft.com/office/drawing/2014/main" id="{06A4E6CE-E7C3-59D1-D7DC-B5FD1A80025F}"/>
                </a:ext>
              </a:extLst>
            </p:cNvPr>
            <p:cNvSpPr/>
            <p:nvPr/>
          </p:nvSpPr>
          <p:spPr>
            <a:xfrm>
              <a:off x="316595" y="1283102"/>
              <a:ext cx="11749683" cy="684578"/>
            </a:xfrm>
            <a:custGeom>
              <a:avLst/>
              <a:gdLst>
                <a:gd name="connsiteX0" fmla="*/ 638088 w 6806271"/>
                <a:gd name="connsiteY0" fmla="*/ 1023 h 2048697"/>
                <a:gd name="connsiteX1" fmla="*/ 3403136 w 6806271"/>
                <a:gd name="connsiteY1" fmla="*/ 97369 h 2048697"/>
                <a:gd name="connsiteX2" fmla="*/ 6806271 w 6806271"/>
                <a:gd name="connsiteY2" fmla="*/ 97369 h 2048697"/>
                <a:gd name="connsiteX3" fmla="*/ 6806271 w 6806271"/>
                <a:gd name="connsiteY3" fmla="*/ 534698 h 2048697"/>
                <a:gd name="connsiteX4" fmla="*/ 6806271 w 6806271"/>
                <a:gd name="connsiteY4" fmla="*/ 1514000 h 2048697"/>
                <a:gd name="connsiteX5" fmla="*/ 6806271 w 6806271"/>
                <a:gd name="connsiteY5" fmla="*/ 1951329 h 2048697"/>
                <a:gd name="connsiteX6" fmla="*/ 3403136 w 6806271"/>
                <a:gd name="connsiteY6" fmla="*/ 1951329 h 2048697"/>
                <a:gd name="connsiteX7" fmla="*/ 0 w 6806271"/>
                <a:gd name="connsiteY7" fmla="*/ 1951329 h 2048697"/>
                <a:gd name="connsiteX8" fmla="*/ 0 w 6806271"/>
                <a:gd name="connsiteY8" fmla="*/ 1514000 h 2048697"/>
                <a:gd name="connsiteX9" fmla="*/ 0 w 6806271"/>
                <a:gd name="connsiteY9" fmla="*/ 534698 h 2048697"/>
                <a:gd name="connsiteX10" fmla="*/ 0 w 6806271"/>
                <a:gd name="connsiteY10" fmla="*/ 97369 h 2048697"/>
                <a:gd name="connsiteX11" fmla="*/ 638088 w 6806271"/>
                <a:gd name="connsiteY11" fmla="*/ 1023 h 204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06271" h="2048697">
                  <a:moveTo>
                    <a:pt x="638088" y="1023"/>
                  </a:moveTo>
                  <a:cubicBezTo>
                    <a:pt x="1559771" y="-22528"/>
                    <a:pt x="2481453" y="371420"/>
                    <a:pt x="3403136" y="97369"/>
                  </a:cubicBezTo>
                  <a:cubicBezTo>
                    <a:pt x="4537514" y="-239924"/>
                    <a:pt x="5671893" y="434662"/>
                    <a:pt x="6806271" y="97369"/>
                  </a:cubicBezTo>
                  <a:lnTo>
                    <a:pt x="6806271" y="534698"/>
                  </a:lnTo>
                  <a:lnTo>
                    <a:pt x="6806271" y="1514000"/>
                  </a:lnTo>
                  <a:lnTo>
                    <a:pt x="6806271" y="1951329"/>
                  </a:lnTo>
                  <a:cubicBezTo>
                    <a:pt x="5671893" y="2288622"/>
                    <a:pt x="4537514" y="1614036"/>
                    <a:pt x="3403136" y="1951329"/>
                  </a:cubicBezTo>
                  <a:cubicBezTo>
                    <a:pt x="2268757" y="2288622"/>
                    <a:pt x="1134379" y="1614036"/>
                    <a:pt x="0" y="1951329"/>
                  </a:cubicBezTo>
                  <a:lnTo>
                    <a:pt x="0" y="1514000"/>
                  </a:lnTo>
                  <a:lnTo>
                    <a:pt x="0" y="534698"/>
                  </a:lnTo>
                  <a:lnTo>
                    <a:pt x="0" y="97369"/>
                  </a:lnTo>
                  <a:cubicBezTo>
                    <a:pt x="212696" y="34127"/>
                    <a:pt x="425392" y="6458"/>
                    <a:pt x="638088" y="1023"/>
                  </a:cubicBezTo>
                  <a:close/>
                </a:path>
              </a:pathLst>
            </a:custGeom>
            <a:solidFill>
              <a:schemeClr val="accent3">
                <a:lumMod val="40000"/>
                <a:lumOff val="60000"/>
              </a:schemeClr>
            </a:solid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extBox 22">
              <a:extLst>
                <a:ext uri="{FF2B5EF4-FFF2-40B4-BE49-F238E27FC236}">
                  <a16:creationId xmlns:a16="http://schemas.microsoft.com/office/drawing/2014/main" id="{B9EBBA8A-CAF9-A679-E5B0-01C8898C5962}"/>
                </a:ext>
              </a:extLst>
            </p:cNvPr>
            <p:cNvSpPr txBox="1"/>
            <p:nvPr/>
          </p:nvSpPr>
          <p:spPr>
            <a:xfrm>
              <a:off x="342003" y="1450097"/>
              <a:ext cx="11749683" cy="374718"/>
            </a:xfrm>
            <a:prstGeom prst="rect">
              <a:avLst/>
            </a:prstGeom>
            <a:noFill/>
          </p:spPr>
          <p:txBody>
            <a:bodyPr wrap="square" lIns="0" tIns="0" rIns="0" bIns="0" rtlCol="0">
              <a:spAutoFit/>
            </a:bodyPr>
            <a:lstStyle/>
            <a:p>
              <a:pPr algn="ctr">
                <a:lnSpc>
                  <a:spcPct val="110000"/>
                </a:lnSpc>
              </a:pPr>
              <a:r>
                <a:rPr lang="en-US" sz="2400" dirty="0" err="1">
                  <a:solidFill>
                    <a:schemeClr val="tx1">
                      <a:lumMod val="85000"/>
                      <a:lumOff val="15000"/>
                    </a:schemeClr>
                  </a:solidFill>
                </a:rPr>
                <a:t>Thí</a:t>
              </a:r>
              <a:r>
                <a:rPr lang="en-US" sz="2400" dirty="0">
                  <a:solidFill>
                    <a:schemeClr val="tx1">
                      <a:lumMod val="85000"/>
                      <a:lumOff val="15000"/>
                    </a:schemeClr>
                  </a:solidFill>
                </a:rPr>
                <a:t> </a:t>
              </a:r>
              <a:r>
                <a:rPr lang="en-US" sz="2400" err="1">
                  <a:solidFill>
                    <a:schemeClr val="tx1">
                      <a:lumMod val="85000"/>
                      <a:lumOff val="15000"/>
                    </a:schemeClr>
                  </a:solidFill>
                </a:rPr>
                <a:t>Nghiệm</a:t>
              </a:r>
              <a:r>
                <a:rPr lang="en-US" sz="2400">
                  <a:solidFill>
                    <a:schemeClr val="tx1">
                      <a:lumMod val="85000"/>
                      <a:lumOff val="15000"/>
                    </a:schemeClr>
                  </a:solidFill>
                </a:rPr>
                <a:t> </a:t>
              </a:r>
              <a:r>
                <a:rPr lang="vi-VN" sz="2400">
                  <a:solidFill>
                    <a:schemeClr val="tx1">
                      <a:lumMod val="85000"/>
                      <a:lumOff val="15000"/>
                    </a:schemeClr>
                  </a:solidFill>
                </a:rPr>
                <a:t>2</a:t>
              </a:r>
              <a:r>
                <a:rPr lang="en-US" sz="2400">
                  <a:solidFill>
                    <a:schemeClr val="tx1">
                      <a:lumMod val="85000"/>
                      <a:lumOff val="15000"/>
                    </a:schemeClr>
                  </a:solidFill>
                </a:rPr>
                <a:t>: </a:t>
              </a:r>
              <a:r>
                <a:rPr lang="vi-VN" sz="2400">
                  <a:solidFill>
                    <a:schemeClr val="tx1">
                      <a:lumMod val="85000"/>
                      <a:lumOff val="15000"/>
                    </a:schemeClr>
                  </a:solidFill>
                </a:rPr>
                <a:t>Quan sát hình và cho biết</a:t>
              </a:r>
              <a:endParaRPr lang="en-US" sz="2400" dirty="0">
                <a:solidFill>
                  <a:schemeClr val="tx1">
                    <a:lumMod val="85000"/>
                    <a:lumOff val="15000"/>
                  </a:schemeClr>
                </a:solidFill>
              </a:endParaRPr>
            </a:p>
          </p:txBody>
        </p:sp>
      </p:grpSp>
      <p:pic>
        <p:nvPicPr>
          <p:cNvPr id="3" name="Picture 2">
            <a:extLst>
              <a:ext uri="{FF2B5EF4-FFF2-40B4-BE49-F238E27FC236}">
                <a16:creationId xmlns:a16="http://schemas.microsoft.com/office/drawing/2014/main" id="{EF4E2E15-703D-69C3-67ED-EC01BCEA61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8290" y="1644027"/>
            <a:ext cx="4016262" cy="2927971"/>
          </a:xfrm>
          <a:prstGeom prst="rect">
            <a:avLst/>
          </a:prstGeom>
        </p:spPr>
      </p:pic>
      <p:pic>
        <p:nvPicPr>
          <p:cNvPr id="6" name="Picture 5">
            <a:extLst>
              <a:ext uri="{FF2B5EF4-FFF2-40B4-BE49-F238E27FC236}">
                <a16:creationId xmlns:a16="http://schemas.microsoft.com/office/drawing/2014/main" id="{E8EC9187-ADD1-F5C8-54A5-BC96A1AF3E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688" y="1693858"/>
            <a:ext cx="6569201" cy="2878141"/>
          </a:xfrm>
          <a:prstGeom prst="rect">
            <a:avLst/>
          </a:prstGeom>
        </p:spPr>
      </p:pic>
      <p:grpSp>
        <p:nvGrpSpPr>
          <p:cNvPr id="2" name="Group 1">
            <a:extLst>
              <a:ext uri="{FF2B5EF4-FFF2-40B4-BE49-F238E27FC236}">
                <a16:creationId xmlns:a16="http://schemas.microsoft.com/office/drawing/2014/main" id="{7F711BF6-0D72-CA01-B322-4F5ACAE92D57}"/>
              </a:ext>
            </a:extLst>
          </p:cNvPr>
          <p:cNvGrpSpPr/>
          <p:nvPr/>
        </p:nvGrpSpPr>
        <p:grpSpPr>
          <a:xfrm>
            <a:off x="238076" y="149929"/>
            <a:ext cx="589223" cy="594162"/>
            <a:chOff x="3637324" y="1969138"/>
            <a:chExt cx="2098841" cy="2116435"/>
          </a:xfrm>
        </p:grpSpPr>
        <p:sp>
          <p:nvSpPr>
            <p:cNvPr id="5" name="Google Shape;1516;p39">
              <a:extLst>
                <a:ext uri="{FF2B5EF4-FFF2-40B4-BE49-F238E27FC236}">
                  <a16:creationId xmlns:a16="http://schemas.microsoft.com/office/drawing/2014/main" id="{7283B1F0-A124-4F02-EE40-EBF44706DC47}"/>
                </a:ext>
              </a:extLst>
            </p:cNvPr>
            <p:cNvSpPr/>
            <p:nvPr/>
          </p:nvSpPr>
          <p:spPr>
            <a:xfrm>
              <a:off x="3637324" y="2163066"/>
              <a:ext cx="2082802" cy="192250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rgbClr val="FFCE3C"/>
            </a:solidFill>
            <a:ln>
              <a:noFill/>
            </a:ln>
          </p:spPr>
          <p:txBody>
            <a:bodyPr spcFirstLastPara="1" wrap="square" lIns="60950" tIns="60950" rIns="60950" bIns="60950" anchor="ctr" anchorCtr="0">
              <a:noAutofit/>
            </a:bodyPr>
            <a:lstStyle/>
            <a:p>
              <a:pPr algn="ctr" defTabSz="609630"/>
              <a:endParaRPr sz="5334" dirty="0">
                <a:solidFill>
                  <a:prstClr val="black"/>
                </a:solidFill>
                <a:latin typeface="Arial" panose="020B0604020202020204" pitchFamily="34" charset="0"/>
                <a:cs typeface="Arial" panose="020B0604020202020204" pitchFamily="34" charset="0"/>
              </a:endParaRPr>
            </a:p>
          </p:txBody>
        </p:sp>
        <p:sp>
          <p:nvSpPr>
            <p:cNvPr id="7" name="Oval 5">
              <a:extLst>
                <a:ext uri="{FF2B5EF4-FFF2-40B4-BE49-F238E27FC236}">
                  <a16:creationId xmlns:a16="http://schemas.microsoft.com/office/drawing/2014/main" id="{D56974E0-5A25-0A1A-CB12-48622B29A0E7}"/>
                </a:ext>
              </a:extLst>
            </p:cNvPr>
            <p:cNvSpPr>
              <a:spLocks noChangeArrowheads="1"/>
            </p:cNvSpPr>
            <p:nvPr/>
          </p:nvSpPr>
          <p:spPr bwMode="auto">
            <a:xfrm>
              <a:off x="3826622" y="1969138"/>
              <a:ext cx="1909543" cy="1518738"/>
            </a:xfrm>
            <a:prstGeom prst="ellipse">
              <a:avLst/>
            </a:prstGeom>
            <a:gradFill rotWithShape="1">
              <a:gsLst>
                <a:gs pos="0">
                  <a:srgbClr val="E3E300"/>
                </a:gs>
                <a:gs pos="100000">
                  <a:srgbClr val="FFFF00">
                    <a:alpha val="0"/>
                  </a:srgbClr>
                </a:gs>
              </a:gsLst>
              <a:path path="shape">
                <a:fillToRect l="50000" t="50000" r="50000" b="50000"/>
              </a:path>
            </a:gradFill>
            <a:ln w="9525">
              <a:noFill/>
              <a:round/>
              <a:headEnd/>
              <a:tailEnd/>
            </a:ln>
          </p:spPr>
          <p:txBody>
            <a:bodyPr wrap="none" anchor="ctr"/>
            <a:lstStyle/>
            <a:p>
              <a:pPr defTabSz="609630"/>
              <a:endParaRPr lang="en-US" sz="1200">
                <a:solidFill>
                  <a:prstClr val="black"/>
                </a:solidFill>
                <a:latin typeface="Calibri"/>
              </a:endParaRPr>
            </a:p>
          </p:txBody>
        </p:sp>
        <p:sp>
          <p:nvSpPr>
            <p:cNvPr id="8" name="AutoShape 27">
              <a:extLst>
                <a:ext uri="{FF2B5EF4-FFF2-40B4-BE49-F238E27FC236}">
                  <a16:creationId xmlns:a16="http://schemas.microsoft.com/office/drawing/2014/main" id="{4E1DC99C-BF46-E661-DEDB-65F470702E0E}"/>
                </a:ext>
              </a:extLst>
            </p:cNvPr>
            <p:cNvSpPr>
              <a:spLocks noChangeArrowheads="1"/>
            </p:cNvSpPr>
            <p:nvPr/>
          </p:nvSpPr>
          <p:spPr bwMode="auto">
            <a:xfrm>
              <a:off x="4260733" y="3557917"/>
              <a:ext cx="875004" cy="340816"/>
            </a:xfrm>
            <a:prstGeom prst="parallelogram">
              <a:avLst>
                <a:gd name="adj" fmla="val 55072"/>
              </a:avLst>
            </a:prstGeom>
            <a:solidFill>
              <a:srgbClr val="4F81BD"/>
            </a:solidFill>
            <a:ln w="9525">
              <a:solidFill>
                <a:sysClr val="windowText" lastClr="000000"/>
              </a:solidFill>
              <a:miter lim="800000"/>
              <a:headEnd/>
              <a:tailEnd/>
            </a:ln>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grpSp>
          <p:nvGrpSpPr>
            <p:cNvPr id="9" name="Group 28">
              <a:extLst>
                <a:ext uri="{FF2B5EF4-FFF2-40B4-BE49-F238E27FC236}">
                  <a16:creationId xmlns:a16="http://schemas.microsoft.com/office/drawing/2014/main" id="{EE467D65-557F-52F4-EBA6-DDD894E4B11B}"/>
                </a:ext>
              </a:extLst>
            </p:cNvPr>
            <p:cNvGrpSpPr>
              <a:grpSpLocks/>
            </p:cNvGrpSpPr>
            <p:nvPr/>
          </p:nvGrpSpPr>
          <p:grpSpPr bwMode="auto">
            <a:xfrm>
              <a:off x="4319725" y="2371284"/>
              <a:ext cx="951538" cy="1209955"/>
              <a:chOff x="1056" y="576"/>
              <a:chExt cx="449" cy="696"/>
            </a:xfrm>
          </p:grpSpPr>
          <p:sp>
            <p:nvSpPr>
              <p:cNvPr id="10" name="Litebulb">
                <a:extLst>
                  <a:ext uri="{FF2B5EF4-FFF2-40B4-BE49-F238E27FC236}">
                    <a16:creationId xmlns:a16="http://schemas.microsoft.com/office/drawing/2014/main" id="{EFDE065C-5EB5-E4DF-5A9B-80B78DCDF353}"/>
                  </a:ext>
                </a:extLst>
              </p:cNvPr>
              <p:cNvSpPr>
                <a:spLocks noEditPoints="1" noChangeArrowheads="1"/>
              </p:cNvSpPr>
              <p:nvPr/>
            </p:nvSpPr>
            <p:spPr bwMode="auto">
              <a:xfrm>
                <a:off x="1056" y="576"/>
                <a:ext cx="449" cy="645"/>
              </a:xfrm>
              <a:custGeom>
                <a:avLst/>
                <a:gdLst>
                  <a:gd name="T0" fmla="*/ 225 w 21600"/>
                  <a:gd name="T1" fmla="*/ 0 h 21600"/>
                  <a:gd name="T2" fmla="*/ 449 w 21600"/>
                  <a:gd name="T3" fmla="*/ 232 h 21600"/>
                  <a:gd name="T4" fmla="*/ 0 w 21600"/>
                  <a:gd name="T5" fmla="*/ 232 h 21600"/>
                  <a:gd name="T6" fmla="*/ 225 w 21600"/>
                  <a:gd name="T7" fmla="*/ 645 h 21600"/>
                  <a:gd name="T8" fmla="*/ 0 60000 65536"/>
                  <a:gd name="T9" fmla="*/ 0 60000 65536"/>
                  <a:gd name="T10" fmla="*/ 0 60000 65536"/>
                  <a:gd name="T11" fmla="*/ 0 60000 65536"/>
                  <a:gd name="T12" fmla="*/ 3560 w 21600"/>
                  <a:gd name="T13" fmla="*/ 2177 h 21600"/>
                  <a:gd name="T14" fmla="*/ 18281 w 21600"/>
                  <a:gd name="T15" fmla="*/ 9276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ysClr val="window" lastClr="FFFFFF"/>
              </a:solidFill>
              <a:ln w="3175">
                <a:solidFill>
                  <a:srgbClr val="FFCC00"/>
                </a:solidFill>
                <a:miter lim="800000"/>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grpSp>
            <p:nvGrpSpPr>
              <p:cNvPr id="11" name="Group 10">
                <a:extLst>
                  <a:ext uri="{FF2B5EF4-FFF2-40B4-BE49-F238E27FC236}">
                    <a16:creationId xmlns:a16="http://schemas.microsoft.com/office/drawing/2014/main" id="{A1E84B21-DBE3-6245-4E76-0D1E1CD75D4C}"/>
                  </a:ext>
                </a:extLst>
              </p:cNvPr>
              <p:cNvGrpSpPr>
                <a:grpSpLocks/>
              </p:cNvGrpSpPr>
              <p:nvPr/>
            </p:nvGrpSpPr>
            <p:grpSpPr bwMode="auto">
              <a:xfrm>
                <a:off x="1056" y="576"/>
                <a:ext cx="449" cy="696"/>
                <a:chOff x="1402" y="2202"/>
                <a:chExt cx="449" cy="696"/>
              </a:xfrm>
            </p:grpSpPr>
            <p:sp>
              <p:nvSpPr>
                <p:cNvPr id="12" name="Litebulb">
                  <a:extLst>
                    <a:ext uri="{FF2B5EF4-FFF2-40B4-BE49-F238E27FC236}">
                      <a16:creationId xmlns:a16="http://schemas.microsoft.com/office/drawing/2014/main" id="{9A8FD911-985B-244F-6EA4-AC55CCA53FBB}"/>
                    </a:ext>
                  </a:extLst>
                </p:cNvPr>
                <p:cNvSpPr>
                  <a:spLocks noEditPoints="1" noChangeArrowheads="1"/>
                </p:cNvSpPr>
                <p:nvPr/>
              </p:nvSpPr>
              <p:spPr bwMode="auto">
                <a:xfrm>
                  <a:off x="1402" y="2202"/>
                  <a:ext cx="449" cy="645"/>
                </a:xfrm>
                <a:custGeom>
                  <a:avLst/>
                  <a:gdLst>
                    <a:gd name="T0" fmla="*/ 225 w 21600"/>
                    <a:gd name="T1" fmla="*/ 0 h 21600"/>
                    <a:gd name="T2" fmla="*/ 449 w 21600"/>
                    <a:gd name="T3" fmla="*/ 232 h 21600"/>
                    <a:gd name="T4" fmla="*/ 0 w 21600"/>
                    <a:gd name="T5" fmla="*/ 232 h 21600"/>
                    <a:gd name="T6" fmla="*/ 225 w 21600"/>
                    <a:gd name="T7" fmla="*/ 645 h 21600"/>
                    <a:gd name="T8" fmla="*/ 0 60000 65536"/>
                    <a:gd name="T9" fmla="*/ 0 60000 65536"/>
                    <a:gd name="T10" fmla="*/ 0 60000 65536"/>
                    <a:gd name="T11" fmla="*/ 0 60000 65536"/>
                    <a:gd name="T12" fmla="*/ 3560 w 21600"/>
                    <a:gd name="T13" fmla="*/ 2177 h 21600"/>
                    <a:gd name="T14" fmla="*/ 18281 w 21600"/>
                    <a:gd name="T15" fmla="*/ 9276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ysClr val="window" lastClr="FFFFFF"/>
                </a:solidFill>
                <a:ln w="3175">
                  <a:solidFill>
                    <a:srgbClr val="FFCC00"/>
                  </a:solidFill>
                  <a:miter lim="800000"/>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14" name="Oval 32">
                  <a:extLst>
                    <a:ext uri="{FF2B5EF4-FFF2-40B4-BE49-F238E27FC236}">
                      <a16:creationId xmlns:a16="http://schemas.microsoft.com/office/drawing/2014/main" id="{E3AAB795-4496-1425-BCB0-181F21739945}"/>
                    </a:ext>
                  </a:extLst>
                </p:cNvPr>
                <p:cNvSpPr>
                  <a:spLocks noChangeArrowheads="1"/>
                </p:cNvSpPr>
                <p:nvPr/>
              </p:nvSpPr>
              <p:spPr bwMode="auto">
                <a:xfrm>
                  <a:off x="1453" y="2774"/>
                  <a:ext cx="350" cy="124"/>
                </a:xfrm>
                <a:prstGeom prst="ellipse">
                  <a:avLst/>
                </a:prstGeom>
                <a:solidFill>
                  <a:srgbClr val="0099FF"/>
                </a:solidFill>
                <a:ln w="9525">
                  <a:round/>
                  <a:headEnd/>
                  <a:tailEnd/>
                </a:ln>
                <a:scene3d>
                  <a:camera prst="legacyObliqueTopRight">
                    <a:rot lat="16199997" lon="0" rev="0"/>
                  </a:camera>
                  <a:lightRig rig="legacyFlat1" dir="t"/>
                </a:scene3d>
                <a:sp3d extrusionH="100000" prstMaterial="legacyMetal">
                  <a:bevelT w="13500" h="13500" prst="angle"/>
                  <a:bevelB w="13500" h="13500" prst="angle"/>
                  <a:extrusionClr>
                    <a:srgbClr val="0099FF"/>
                  </a:extrusionClr>
                </a:sp3d>
              </p:spPr>
              <p:txBody>
                <a:bodyPr wrap="none" anchor="ctr">
                  <a:flatTx/>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17" name="AutoShape 33">
                  <a:extLst>
                    <a:ext uri="{FF2B5EF4-FFF2-40B4-BE49-F238E27FC236}">
                      <a16:creationId xmlns:a16="http://schemas.microsoft.com/office/drawing/2014/main" id="{55AC1404-C971-5C51-B7ED-18611083B365}"/>
                    </a:ext>
                  </a:extLst>
                </p:cNvPr>
                <p:cNvSpPr>
                  <a:spLocks noChangeArrowheads="1"/>
                </p:cNvSpPr>
                <p:nvPr/>
              </p:nvSpPr>
              <p:spPr bwMode="auto">
                <a:xfrm rot="16200000">
                  <a:off x="1541" y="2687"/>
                  <a:ext cx="172" cy="161"/>
                </a:xfrm>
                <a:prstGeom prst="flowChartOnlineStorage">
                  <a:avLst/>
                </a:prstGeom>
                <a:gradFill rotWithShape="1">
                  <a:gsLst>
                    <a:gs pos="0">
                      <a:srgbClr val="4F81BD">
                        <a:gamma/>
                        <a:shade val="46275"/>
                        <a:invGamma/>
                      </a:srgbClr>
                    </a:gs>
                    <a:gs pos="50000">
                      <a:srgbClr val="4F81BD"/>
                    </a:gs>
                    <a:gs pos="100000">
                      <a:srgbClr val="4F81BD">
                        <a:gamma/>
                        <a:shade val="46275"/>
                        <a:invGamma/>
                      </a:srgbClr>
                    </a:gs>
                  </a:gsLst>
                  <a:lin ang="5400000" scaled="1"/>
                </a:gradFill>
                <a:ln w="9525">
                  <a:noFill/>
                  <a:miter lim="800000"/>
                  <a:headEnd/>
                  <a:tailEnd/>
                </a:ln>
                <a:effectLst/>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grpSp>
        </p:grpSp>
      </p:grpSp>
    </p:spTree>
    <p:extLst>
      <p:ext uri="{BB962C8B-B14F-4D97-AF65-F5344CB8AC3E}">
        <p14:creationId xmlns:p14="http://schemas.microsoft.com/office/powerpoint/2010/main" val="37953281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par>
                          <p:cTn id="17" fill="hold">
                            <p:stCondLst>
                              <p:cond delay="500"/>
                            </p:stCondLst>
                            <p:childTnLst>
                              <p:par>
                                <p:cTn id="18" presetID="22" presetClass="entr" presetSubtype="1" fill="hold" grpId="0" nodeType="afterEffect">
                                  <p:stCondLst>
                                    <p:cond delay="0"/>
                                  </p:stCondLst>
                                  <p:iterate type="lt">
                                    <p:tmPct val="3000"/>
                                  </p:iterate>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reative Process ">
            <a:extLst>
              <a:ext uri="{FF2B5EF4-FFF2-40B4-BE49-F238E27FC236}">
                <a16:creationId xmlns:a16="http://schemas.microsoft.com/office/drawing/2014/main" id="{17FED411-B51D-6D4C-1749-8C53419E3D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5330491"/>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D241953-5246-EBB9-83AF-6B5574271839}"/>
              </a:ext>
            </a:extLst>
          </p:cNvPr>
          <p:cNvSpPr txBox="1"/>
          <p:nvPr/>
        </p:nvSpPr>
        <p:spPr>
          <a:xfrm>
            <a:off x="1828800" y="5437848"/>
            <a:ext cx="8610600" cy="406009"/>
          </a:xfrm>
          <a:prstGeom prst="rect">
            <a:avLst/>
          </a:prstGeom>
          <a:noFill/>
        </p:spPr>
        <p:txBody>
          <a:bodyPr wrap="square" lIns="0" tIns="0" rIns="0" bIns="0" rtlCol="0">
            <a:spAutoFit/>
          </a:bodyPr>
          <a:lstStyle/>
          <a:p>
            <a:pPr algn="ctr">
              <a:lnSpc>
                <a:spcPct val="110000"/>
              </a:lnSpc>
            </a:pPr>
            <a:r>
              <a:rPr lang="vi-VN" sz="2600" b="1" dirty="0">
                <a:solidFill>
                  <a:schemeClr val="tx1">
                    <a:lumMod val="85000"/>
                    <a:lumOff val="15000"/>
                  </a:schemeClr>
                </a:solidFill>
              </a:rPr>
              <a:t>Dòng điện xoay chiều có tác dụn</a:t>
            </a:r>
            <a:r>
              <a:rPr lang="en-US" sz="2600" b="1" dirty="0">
                <a:solidFill>
                  <a:schemeClr val="tx1">
                    <a:lumMod val="85000"/>
                    <a:lumOff val="15000"/>
                  </a:schemeClr>
                </a:solidFill>
              </a:rPr>
              <a:t>g</a:t>
            </a:r>
            <a:r>
              <a:rPr lang="vi-VN" sz="2600" b="1" dirty="0">
                <a:solidFill>
                  <a:schemeClr val="tx1">
                    <a:lumMod val="85000"/>
                    <a:lumOff val="15000"/>
                  </a:schemeClr>
                </a:solidFill>
              </a:rPr>
              <a:t> phát sáng.</a:t>
            </a:r>
            <a:endParaRPr lang="en-US" sz="2600" b="1" dirty="0">
              <a:solidFill>
                <a:schemeClr val="tx1">
                  <a:lumMod val="85000"/>
                  <a:lumOff val="15000"/>
                </a:schemeClr>
              </a:solidFill>
            </a:endParaRPr>
          </a:p>
        </p:txBody>
      </p:sp>
      <p:grpSp>
        <p:nvGrpSpPr>
          <p:cNvPr id="21" name="Group 20">
            <a:extLst>
              <a:ext uri="{FF2B5EF4-FFF2-40B4-BE49-F238E27FC236}">
                <a16:creationId xmlns:a16="http://schemas.microsoft.com/office/drawing/2014/main" id="{D024D2B8-7BBF-1907-D286-6894DB7FC093}"/>
              </a:ext>
            </a:extLst>
          </p:cNvPr>
          <p:cNvGrpSpPr/>
          <p:nvPr/>
        </p:nvGrpSpPr>
        <p:grpSpPr>
          <a:xfrm>
            <a:off x="4490763" y="845309"/>
            <a:ext cx="4048673" cy="684578"/>
            <a:chOff x="316595" y="1283102"/>
            <a:chExt cx="11775091" cy="684578"/>
          </a:xfrm>
        </p:grpSpPr>
        <p:sp>
          <p:nvSpPr>
            <p:cNvPr id="22" name="Freeform: Shape 21">
              <a:extLst>
                <a:ext uri="{FF2B5EF4-FFF2-40B4-BE49-F238E27FC236}">
                  <a16:creationId xmlns:a16="http://schemas.microsoft.com/office/drawing/2014/main" id="{06A4E6CE-E7C3-59D1-D7DC-B5FD1A80025F}"/>
                </a:ext>
              </a:extLst>
            </p:cNvPr>
            <p:cNvSpPr/>
            <p:nvPr/>
          </p:nvSpPr>
          <p:spPr>
            <a:xfrm>
              <a:off x="316595" y="1283102"/>
              <a:ext cx="11749683" cy="684578"/>
            </a:xfrm>
            <a:custGeom>
              <a:avLst/>
              <a:gdLst>
                <a:gd name="connsiteX0" fmla="*/ 638088 w 6806271"/>
                <a:gd name="connsiteY0" fmla="*/ 1023 h 2048697"/>
                <a:gd name="connsiteX1" fmla="*/ 3403136 w 6806271"/>
                <a:gd name="connsiteY1" fmla="*/ 97369 h 2048697"/>
                <a:gd name="connsiteX2" fmla="*/ 6806271 w 6806271"/>
                <a:gd name="connsiteY2" fmla="*/ 97369 h 2048697"/>
                <a:gd name="connsiteX3" fmla="*/ 6806271 w 6806271"/>
                <a:gd name="connsiteY3" fmla="*/ 534698 h 2048697"/>
                <a:gd name="connsiteX4" fmla="*/ 6806271 w 6806271"/>
                <a:gd name="connsiteY4" fmla="*/ 1514000 h 2048697"/>
                <a:gd name="connsiteX5" fmla="*/ 6806271 w 6806271"/>
                <a:gd name="connsiteY5" fmla="*/ 1951329 h 2048697"/>
                <a:gd name="connsiteX6" fmla="*/ 3403136 w 6806271"/>
                <a:gd name="connsiteY6" fmla="*/ 1951329 h 2048697"/>
                <a:gd name="connsiteX7" fmla="*/ 0 w 6806271"/>
                <a:gd name="connsiteY7" fmla="*/ 1951329 h 2048697"/>
                <a:gd name="connsiteX8" fmla="*/ 0 w 6806271"/>
                <a:gd name="connsiteY8" fmla="*/ 1514000 h 2048697"/>
                <a:gd name="connsiteX9" fmla="*/ 0 w 6806271"/>
                <a:gd name="connsiteY9" fmla="*/ 534698 h 2048697"/>
                <a:gd name="connsiteX10" fmla="*/ 0 w 6806271"/>
                <a:gd name="connsiteY10" fmla="*/ 97369 h 2048697"/>
                <a:gd name="connsiteX11" fmla="*/ 638088 w 6806271"/>
                <a:gd name="connsiteY11" fmla="*/ 1023 h 204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06271" h="2048697">
                  <a:moveTo>
                    <a:pt x="638088" y="1023"/>
                  </a:moveTo>
                  <a:cubicBezTo>
                    <a:pt x="1559771" y="-22528"/>
                    <a:pt x="2481453" y="371420"/>
                    <a:pt x="3403136" y="97369"/>
                  </a:cubicBezTo>
                  <a:cubicBezTo>
                    <a:pt x="4537514" y="-239924"/>
                    <a:pt x="5671893" y="434662"/>
                    <a:pt x="6806271" y="97369"/>
                  </a:cubicBezTo>
                  <a:lnTo>
                    <a:pt x="6806271" y="534698"/>
                  </a:lnTo>
                  <a:lnTo>
                    <a:pt x="6806271" y="1514000"/>
                  </a:lnTo>
                  <a:lnTo>
                    <a:pt x="6806271" y="1951329"/>
                  </a:lnTo>
                  <a:cubicBezTo>
                    <a:pt x="5671893" y="2288622"/>
                    <a:pt x="4537514" y="1614036"/>
                    <a:pt x="3403136" y="1951329"/>
                  </a:cubicBezTo>
                  <a:cubicBezTo>
                    <a:pt x="2268757" y="2288622"/>
                    <a:pt x="1134379" y="1614036"/>
                    <a:pt x="0" y="1951329"/>
                  </a:cubicBezTo>
                  <a:lnTo>
                    <a:pt x="0" y="1514000"/>
                  </a:lnTo>
                  <a:lnTo>
                    <a:pt x="0" y="534698"/>
                  </a:lnTo>
                  <a:lnTo>
                    <a:pt x="0" y="97369"/>
                  </a:lnTo>
                  <a:cubicBezTo>
                    <a:pt x="212696" y="34127"/>
                    <a:pt x="425392" y="6458"/>
                    <a:pt x="638088" y="1023"/>
                  </a:cubicBezTo>
                  <a:close/>
                </a:path>
              </a:pathLst>
            </a:custGeom>
            <a:solidFill>
              <a:schemeClr val="accent3">
                <a:lumMod val="40000"/>
                <a:lumOff val="60000"/>
              </a:schemeClr>
            </a:solid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extBox 22">
              <a:extLst>
                <a:ext uri="{FF2B5EF4-FFF2-40B4-BE49-F238E27FC236}">
                  <a16:creationId xmlns:a16="http://schemas.microsoft.com/office/drawing/2014/main" id="{B9EBBA8A-CAF9-A679-E5B0-01C8898C5962}"/>
                </a:ext>
              </a:extLst>
            </p:cNvPr>
            <p:cNvSpPr txBox="1"/>
            <p:nvPr/>
          </p:nvSpPr>
          <p:spPr>
            <a:xfrm>
              <a:off x="342003" y="1450097"/>
              <a:ext cx="11749683" cy="374718"/>
            </a:xfrm>
            <a:prstGeom prst="rect">
              <a:avLst/>
            </a:prstGeom>
            <a:noFill/>
          </p:spPr>
          <p:txBody>
            <a:bodyPr wrap="square" lIns="0" tIns="0" rIns="0" bIns="0" rtlCol="0">
              <a:spAutoFit/>
            </a:bodyPr>
            <a:lstStyle/>
            <a:p>
              <a:pPr algn="ctr">
                <a:lnSpc>
                  <a:spcPct val="110000"/>
                </a:lnSpc>
              </a:pPr>
              <a:r>
                <a:rPr lang="en-US" sz="2400" dirty="0" err="1">
                  <a:solidFill>
                    <a:schemeClr val="tx1">
                      <a:lumMod val="85000"/>
                      <a:lumOff val="15000"/>
                    </a:schemeClr>
                  </a:solidFill>
                </a:rPr>
                <a:t>Thí</a:t>
              </a:r>
              <a:r>
                <a:rPr lang="en-US" sz="2400" dirty="0">
                  <a:solidFill>
                    <a:schemeClr val="tx1">
                      <a:lumMod val="85000"/>
                      <a:lumOff val="15000"/>
                    </a:schemeClr>
                  </a:solidFill>
                </a:rPr>
                <a:t> </a:t>
              </a:r>
              <a:r>
                <a:rPr lang="en-US" sz="2400" err="1">
                  <a:solidFill>
                    <a:schemeClr val="tx1">
                      <a:lumMod val="85000"/>
                      <a:lumOff val="15000"/>
                    </a:schemeClr>
                  </a:solidFill>
                </a:rPr>
                <a:t>Nghiệm</a:t>
              </a:r>
              <a:r>
                <a:rPr lang="en-US" sz="2400">
                  <a:solidFill>
                    <a:schemeClr val="tx1">
                      <a:lumMod val="85000"/>
                      <a:lumOff val="15000"/>
                    </a:schemeClr>
                  </a:solidFill>
                </a:rPr>
                <a:t> </a:t>
              </a:r>
              <a:r>
                <a:rPr lang="vi-VN" sz="2400">
                  <a:solidFill>
                    <a:schemeClr val="tx1">
                      <a:lumMod val="85000"/>
                      <a:lumOff val="15000"/>
                    </a:schemeClr>
                  </a:solidFill>
                </a:rPr>
                <a:t>2</a:t>
              </a:r>
              <a:r>
                <a:rPr lang="en-US" sz="2400">
                  <a:solidFill>
                    <a:schemeClr val="tx1">
                      <a:lumMod val="85000"/>
                      <a:lumOff val="15000"/>
                    </a:schemeClr>
                  </a:solidFill>
                </a:rPr>
                <a:t>: </a:t>
              </a:r>
              <a:r>
                <a:rPr lang="vi-VN" sz="2400">
                  <a:solidFill>
                    <a:schemeClr val="tx1">
                      <a:lumMod val="85000"/>
                      <a:lumOff val="15000"/>
                    </a:schemeClr>
                  </a:solidFill>
                </a:rPr>
                <a:t>Giải</a:t>
              </a:r>
              <a:endParaRPr lang="en-US" sz="2400" dirty="0">
                <a:solidFill>
                  <a:schemeClr val="tx1">
                    <a:lumMod val="85000"/>
                    <a:lumOff val="15000"/>
                  </a:schemeClr>
                </a:solidFill>
              </a:endParaRPr>
            </a:p>
          </p:txBody>
        </p:sp>
      </p:grpSp>
      <p:pic>
        <p:nvPicPr>
          <p:cNvPr id="3" name="Picture 2">
            <a:extLst>
              <a:ext uri="{FF2B5EF4-FFF2-40B4-BE49-F238E27FC236}">
                <a16:creationId xmlns:a16="http://schemas.microsoft.com/office/drawing/2014/main" id="{EF4E2E15-703D-69C3-67ED-EC01BCEA61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8290" y="1644027"/>
            <a:ext cx="4016262" cy="2927971"/>
          </a:xfrm>
          <a:prstGeom prst="rect">
            <a:avLst/>
          </a:prstGeom>
        </p:spPr>
      </p:pic>
      <p:pic>
        <p:nvPicPr>
          <p:cNvPr id="6" name="Picture 5">
            <a:extLst>
              <a:ext uri="{FF2B5EF4-FFF2-40B4-BE49-F238E27FC236}">
                <a16:creationId xmlns:a16="http://schemas.microsoft.com/office/drawing/2014/main" id="{E8EC9187-ADD1-F5C8-54A5-BC96A1AF3E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688" y="1693858"/>
            <a:ext cx="6569201" cy="2878141"/>
          </a:xfrm>
          <a:prstGeom prst="rect">
            <a:avLst/>
          </a:prstGeom>
        </p:spPr>
      </p:pic>
      <p:sp>
        <p:nvSpPr>
          <p:cNvPr id="2" name="Rectangle: Rounded Corners 1">
            <a:extLst>
              <a:ext uri="{FF2B5EF4-FFF2-40B4-BE49-F238E27FC236}">
                <a16:creationId xmlns:a16="http://schemas.microsoft.com/office/drawing/2014/main" id="{CD906927-D8E8-5BC3-10C0-84C4AA2C1A37}"/>
              </a:ext>
            </a:extLst>
          </p:cNvPr>
          <p:cNvSpPr/>
          <p:nvPr/>
        </p:nvSpPr>
        <p:spPr>
          <a:xfrm>
            <a:off x="382218" y="221622"/>
            <a:ext cx="4177400" cy="522469"/>
          </a:xfrm>
          <a:prstGeom prst="roundRect">
            <a:avLst/>
          </a:prstGeom>
          <a:solidFill>
            <a:srgbClr val="FFD435">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12">
            <a:extLst>
              <a:ext uri="{FF2B5EF4-FFF2-40B4-BE49-F238E27FC236}">
                <a16:creationId xmlns:a16="http://schemas.microsoft.com/office/drawing/2014/main" id="{6C582233-12A6-3E9C-46B4-94352D879D3B}"/>
              </a:ext>
            </a:extLst>
          </p:cNvPr>
          <p:cNvSpPr txBox="1"/>
          <p:nvPr/>
        </p:nvSpPr>
        <p:spPr>
          <a:xfrm>
            <a:off x="568248" y="249377"/>
            <a:ext cx="3869815" cy="402418"/>
          </a:xfrm>
          <a:prstGeom prst="rect">
            <a:avLst/>
          </a:prstGeom>
        </p:spPr>
        <p:txBody>
          <a:bodyPr wrap="square" lIns="0" tIns="0" rIns="0" bIns="0" rtlCol="0" anchor="t">
            <a:spAutoFit/>
          </a:bodyPr>
          <a:lstStyle/>
          <a:p>
            <a:pPr algn="ctr">
              <a:lnSpc>
                <a:spcPct val="120000"/>
              </a:lnSpc>
            </a:pPr>
            <a:r>
              <a:rPr lang="vi-VN" sz="2400" b="1">
                <a:solidFill>
                  <a:srgbClr val="000000"/>
                </a:solidFill>
                <a:latin typeface="Arial" panose="020B0604020202020204" pitchFamily="34" charset="0"/>
              </a:rPr>
              <a:t>II</a:t>
            </a:r>
            <a:r>
              <a:rPr lang="en-GB" sz="2400" b="1">
                <a:solidFill>
                  <a:srgbClr val="000000"/>
                </a:solidFill>
                <a:latin typeface="Arial" panose="020B0604020202020204" pitchFamily="34" charset="0"/>
              </a:rPr>
              <a:t>. </a:t>
            </a:r>
            <a:r>
              <a:rPr lang="vi-VN" sz="2400" b="1">
                <a:solidFill>
                  <a:srgbClr val="000000"/>
                </a:solidFill>
                <a:latin typeface="Arial" panose="020B0604020202020204" pitchFamily="34" charset="0"/>
              </a:rPr>
              <a:t>Tác Dụng Phát Sáng</a:t>
            </a:r>
            <a:endParaRPr lang="en-US" sz="2400" b="1" dirty="0">
              <a:solidFill>
                <a:srgbClr val="000000"/>
              </a:solidFill>
              <a:latin typeface="Arial" panose="020B0604020202020204" pitchFamily="34" charset="0"/>
            </a:endParaRPr>
          </a:p>
        </p:txBody>
      </p:sp>
      <p:grpSp>
        <p:nvGrpSpPr>
          <p:cNvPr id="7" name="Group 6">
            <a:extLst>
              <a:ext uri="{FF2B5EF4-FFF2-40B4-BE49-F238E27FC236}">
                <a16:creationId xmlns:a16="http://schemas.microsoft.com/office/drawing/2014/main" id="{467C89E4-57BC-6AEB-DDF9-404149BE1D8D}"/>
              </a:ext>
            </a:extLst>
          </p:cNvPr>
          <p:cNvGrpSpPr/>
          <p:nvPr/>
        </p:nvGrpSpPr>
        <p:grpSpPr>
          <a:xfrm>
            <a:off x="238076" y="149929"/>
            <a:ext cx="589223" cy="594162"/>
            <a:chOff x="3637324" y="1969138"/>
            <a:chExt cx="2098841" cy="2116435"/>
          </a:xfrm>
        </p:grpSpPr>
        <p:sp>
          <p:nvSpPr>
            <p:cNvPr id="8" name="Google Shape;1516;p39">
              <a:extLst>
                <a:ext uri="{FF2B5EF4-FFF2-40B4-BE49-F238E27FC236}">
                  <a16:creationId xmlns:a16="http://schemas.microsoft.com/office/drawing/2014/main" id="{CEF2003C-AA5A-801A-3C5B-9CDC1E0A1EBF}"/>
                </a:ext>
              </a:extLst>
            </p:cNvPr>
            <p:cNvSpPr/>
            <p:nvPr/>
          </p:nvSpPr>
          <p:spPr>
            <a:xfrm>
              <a:off x="3637324" y="2163066"/>
              <a:ext cx="2082802" cy="192250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rgbClr val="FFCE3C"/>
            </a:solidFill>
            <a:ln>
              <a:noFill/>
            </a:ln>
          </p:spPr>
          <p:txBody>
            <a:bodyPr spcFirstLastPara="1" wrap="square" lIns="60950" tIns="60950" rIns="60950" bIns="60950" anchor="ctr" anchorCtr="0">
              <a:noAutofit/>
            </a:bodyPr>
            <a:lstStyle/>
            <a:p>
              <a:pPr algn="ctr" defTabSz="609630"/>
              <a:endParaRPr sz="5334" dirty="0">
                <a:solidFill>
                  <a:prstClr val="black"/>
                </a:solidFill>
                <a:latin typeface="Arial" panose="020B0604020202020204" pitchFamily="34" charset="0"/>
                <a:cs typeface="Arial" panose="020B0604020202020204" pitchFamily="34" charset="0"/>
              </a:endParaRPr>
            </a:p>
          </p:txBody>
        </p:sp>
        <p:sp>
          <p:nvSpPr>
            <p:cNvPr id="9" name="Oval 5">
              <a:extLst>
                <a:ext uri="{FF2B5EF4-FFF2-40B4-BE49-F238E27FC236}">
                  <a16:creationId xmlns:a16="http://schemas.microsoft.com/office/drawing/2014/main" id="{D97C1D94-521E-145A-B171-9CD3BADB9170}"/>
                </a:ext>
              </a:extLst>
            </p:cNvPr>
            <p:cNvSpPr>
              <a:spLocks noChangeArrowheads="1"/>
            </p:cNvSpPr>
            <p:nvPr/>
          </p:nvSpPr>
          <p:spPr bwMode="auto">
            <a:xfrm>
              <a:off x="3826622" y="1969138"/>
              <a:ext cx="1909543" cy="1518738"/>
            </a:xfrm>
            <a:prstGeom prst="ellipse">
              <a:avLst/>
            </a:prstGeom>
            <a:gradFill rotWithShape="1">
              <a:gsLst>
                <a:gs pos="0">
                  <a:srgbClr val="E3E300"/>
                </a:gs>
                <a:gs pos="100000">
                  <a:srgbClr val="FFFF00">
                    <a:alpha val="0"/>
                  </a:srgbClr>
                </a:gs>
              </a:gsLst>
              <a:path path="shape">
                <a:fillToRect l="50000" t="50000" r="50000" b="50000"/>
              </a:path>
            </a:gradFill>
            <a:ln w="9525">
              <a:noFill/>
              <a:round/>
              <a:headEnd/>
              <a:tailEnd/>
            </a:ln>
          </p:spPr>
          <p:txBody>
            <a:bodyPr wrap="none" anchor="ctr"/>
            <a:lstStyle/>
            <a:p>
              <a:pPr defTabSz="609630"/>
              <a:endParaRPr lang="en-US" sz="1200">
                <a:solidFill>
                  <a:prstClr val="black"/>
                </a:solidFill>
                <a:latin typeface="Calibri"/>
              </a:endParaRPr>
            </a:p>
          </p:txBody>
        </p:sp>
        <p:sp>
          <p:nvSpPr>
            <p:cNvPr id="10" name="AutoShape 27">
              <a:extLst>
                <a:ext uri="{FF2B5EF4-FFF2-40B4-BE49-F238E27FC236}">
                  <a16:creationId xmlns:a16="http://schemas.microsoft.com/office/drawing/2014/main" id="{7EEFEB63-16E0-FB38-1803-F4FBC9AD420E}"/>
                </a:ext>
              </a:extLst>
            </p:cNvPr>
            <p:cNvSpPr>
              <a:spLocks noChangeArrowheads="1"/>
            </p:cNvSpPr>
            <p:nvPr/>
          </p:nvSpPr>
          <p:spPr bwMode="auto">
            <a:xfrm>
              <a:off x="4260733" y="3557917"/>
              <a:ext cx="875004" cy="340816"/>
            </a:xfrm>
            <a:prstGeom prst="parallelogram">
              <a:avLst>
                <a:gd name="adj" fmla="val 55072"/>
              </a:avLst>
            </a:prstGeom>
            <a:solidFill>
              <a:srgbClr val="4F81BD"/>
            </a:solidFill>
            <a:ln w="9525">
              <a:solidFill>
                <a:sysClr val="windowText" lastClr="000000"/>
              </a:solidFill>
              <a:miter lim="800000"/>
              <a:headEnd/>
              <a:tailEnd/>
            </a:ln>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grpSp>
          <p:nvGrpSpPr>
            <p:cNvPr id="11" name="Group 28">
              <a:extLst>
                <a:ext uri="{FF2B5EF4-FFF2-40B4-BE49-F238E27FC236}">
                  <a16:creationId xmlns:a16="http://schemas.microsoft.com/office/drawing/2014/main" id="{FA644FAD-3779-61B6-4DF5-9D4D850AE60F}"/>
                </a:ext>
              </a:extLst>
            </p:cNvPr>
            <p:cNvGrpSpPr>
              <a:grpSpLocks/>
            </p:cNvGrpSpPr>
            <p:nvPr/>
          </p:nvGrpSpPr>
          <p:grpSpPr bwMode="auto">
            <a:xfrm>
              <a:off x="4319725" y="2371284"/>
              <a:ext cx="951538" cy="1209955"/>
              <a:chOff x="1056" y="576"/>
              <a:chExt cx="449" cy="696"/>
            </a:xfrm>
          </p:grpSpPr>
          <p:sp>
            <p:nvSpPr>
              <p:cNvPr id="12" name="Litebulb">
                <a:extLst>
                  <a:ext uri="{FF2B5EF4-FFF2-40B4-BE49-F238E27FC236}">
                    <a16:creationId xmlns:a16="http://schemas.microsoft.com/office/drawing/2014/main" id="{6289FFA8-4F78-BF90-D69F-53BD96677417}"/>
                  </a:ext>
                </a:extLst>
              </p:cNvPr>
              <p:cNvSpPr>
                <a:spLocks noEditPoints="1" noChangeArrowheads="1"/>
              </p:cNvSpPr>
              <p:nvPr/>
            </p:nvSpPr>
            <p:spPr bwMode="auto">
              <a:xfrm>
                <a:off x="1056" y="576"/>
                <a:ext cx="449" cy="645"/>
              </a:xfrm>
              <a:custGeom>
                <a:avLst/>
                <a:gdLst>
                  <a:gd name="T0" fmla="*/ 225 w 21600"/>
                  <a:gd name="T1" fmla="*/ 0 h 21600"/>
                  <a:gd name="T2" fmla="*/ 449 w 21600"/>
                  <a:gd name="T3" fmla="*/ 232 h 21600"/>
                  <a:gd name="T4" fmla="*/ 0 w 21600"/>
                  <a:gd name="T5" fmla="*/ 232 h 21600"/>
                  <a:gd name="T6" fmla="*/ 225 w 21600"/>
                  <a:gd name="T7" fmla="*/ 645 h 21600"/>
                  <a:gd name="T8" fmla="*/ 0 60000 65536"/>
                  <a:gd name="T9" fmla="*/ 0 60000 65536"/>
                  <a:gd name="T10" fmla="*/ 0 60000 65536"/>
                  <a:gd name="T11" fmla="*/ 0 60000 65536"/>
                  <a:gd name="T12" fmla="*/ 3560 w 21600"/>
                  <a:gd name="T13" fmla="*/ 2177 h 21600"/>
                  <a:gd name="T14" fmla="*/ 18281 w 21600"/>
                  <a:gd name="T15" fmla="*/ 9276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ysClr val="window" lastClr="FFFFFF"/>
              </a:solidFill>
              <a:ln w="3175">
                <a:solidFill>
                  <a:srgbClr val="FFCC00"/>
                </a:solidFill>
                <a:miter lim="800000"/>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grpSp>
            <p:nvGrpSpPr>
              <p:cNvPr id="14" name="Group 13">
                <a:extLst>
                  <a:ext uri="{FF2B5EF4-FFF2-40B4-BE49-F238E27FC236}">
                    <a16:creationId xmlns:a16="http://schemas.microsoft.com/office/drawing/2014/main" id="{22576DCD-134F-9E6A-13FE-EB5768F6B006}"/>
                  </a:ext>
                </a:extLst>
              </p:cNvPr>
              <p:cNvGrpSpPr>
                <a:grpSpLocks/>
              </p:cNvGrpSpPr>
              <p:nvPr/>
            </p:nvGrpSpPr>
            <p:grpSpPr bwMode="auto">
              <a:xfrm>
                <a:off x="1056" y="576"/>
                <a:ext cx="449" cy="696"/>
                <a:chOff x="1402" y="2202"/>
                <a:chExt cx="449" cy="696"/>
              </a:xfrm>
            </p:grpSpPr>
            <p:sp>
              <p:nvSpPr>
                <p:cNvPr id="17" name="Litebulb">
                  <a:extLst>
                    <a:ext uri="{FF2B5EF4-FFF2-40B4-BE49-F238E27FC236}">
                      <a16:creationId xmlns:a16="http://schemas.microsoft.com/office/drawing/2014/main" id="{8F566A0F-9F19-2212-2D50-9D0C48AF9BB1}"/>
                    </a:ext>
                  </a:extLst>
                </p:cNvPr>
                <p:cNvSpPr>
                  <a:spLocks noEditPoints="1" noChangeArrowheads="1"/>
                </p:cNvSpPr>
                <p:nvPr/>
              </p:nvSpPr>
              <p:spPr bwMode="auto">
                <a:xfrm>
                  <a:off x="1402" y="2202"/>
                  <a:ext cx="449" cy="645"/>
                </a:xfrm>
                <a:custGeom>
                  <a:avLst/>
                  <a:gdLst>
                    <a:gd name="T0" fmla="*/ 225 w 21600"/>
                    <a:gd name="T1" fmla="*/ 0 h 21600"/>
                    <a:gd name="T2" fmla="*/ 449 w 21600"/>
                    <a:gd name="T3" fmla="*/ 232 h 21600"/>
                    <a:gd name="T4" fmla="*/ 0 w 21600"/>
                    <a:gd name="T5" fmla="*/ 232 h 21600"/>
                    <a:gd name="T6" fmla="*/ 225 w 21600"/>
                    <a:gd name="T7" fmla="*/ 645 h 21600"/>
                    <a:gd name="T8" fmla="*/ 0 60000 65536"/>
                    <a:gd name="T9" fmla="*/ 0 60000 65536"/>
                    <a:gd name="T10" fmla="*/ 0 60000 65536"/>
                    <a:gd name="T11" fmla="*/ 0 60000 65536"/>
                    <a:gd name="T12" fmla="*/ 3560 w 21600"/>
                    <a:gd name="T13" fmla="*/ 2177 h 21600"/>
                    <a:gd name="T14" fmla="*/ 18281 w 21600"/>
                    <a:gd name="T15" fmla="*/ 9276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ysClr val="window" lastClr="FFFFFF"/>
                </a:solidFill>
                <a:ln w="3175">
                  <a:solidFill>
                    <a:srgbClr val="FFCC00"/>
                  </a:solidFill>
                  <a:miter lim="800000"/>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20" name="Oval 32">
                  <a:extLst>
                    <a:ext uri="{FF2B5EF4-FFF2-40B4-BE49-F238E27FC236}">
                      <a16:creationId xmlns:a16="http://schemas.microsoft.com/office/drawing/2014/main" id="{B974E298-9C3C-B1CF-D20D-116BFC97AA5F}"/>
                    </a:ext>
                  </a:extLst>
                </p:cNvPr>
                <p:cNvSpPr>
                  <a:spLocks noChangeArrowheads="1"/>
                </p:cNvSpPr>
                <p:nvPr/>
              </p:nvSpPr>
              <p:spPr bwMode="auto">
                <a:xfrm>
                  <a:off x="1453" y="2774"/>
                  <a:ext cx="350" cy="124"/>
                </a:xfrm>
                <a:prstGeom prst="ellipse">
                  <a:avLst/>
                </a:prstGeom>
                <a:solidFill>
                  <a:srgbClr val="0099FF"/>
                </a:solidFill>
                <a:ln w="9525">
                  <a:round/>
                  <a:headEnd/>
                  <a:tailEnd/>
                </a:ln>
                <a:scene3d>
                  <a:camera prst="legacyObliqueTopRight">
                    <a:rot lat="16199997" lon="0" rev="0"/>
                  </a:camera>
                  <a:lightRig rig="legacyFlat1" dir="t"/>
                </a:scene3d>
                <a:sp3d extrusionH="100000" prstMaterial="legacyMetal">
                  <a:bevelT w="13500" h="13500" prst="angle"/>
                  <a:bevelB w="13500" h="13500" prst="angle"/>
                  <a:extrusionClr>
                    <a:srgbClr val="0099FF"/>
                  </a:extrusionClr>
                </a:sp3d>
              </p:spPr>
              <p:txBody>
                <a:bodyPr wrap="none" anchor="ctr">
                  <a:flatTx/>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24" name="AutoShape 33">
                  <a:extLst>
                    <a:ext uri="{FF2B5EF4-FFF2-40B4-BE49-F238E27FC236}">
                      <a16:creationId xmlns:a16="http://schemas.microsoft.com/office/drawing/2014/main" id="{406EBE0D-EECC-585C-41A2-3F953F2AF18B}"/>
                    </a:ext>
                  </a:extLst>
                </p:cNvPr>
                <p:cNvSpPr>
                  <a:spLocks noChangeArrowheads="1"/>
                </p:cNvSpPr>
                <p:nvPr/>
              </p:nvSpPr>
              <p:spPr bwMode="auto">
                <a:xfrm rot="16200000">
                  <a:off x="1541" y="2687"/>
                  <a:ext cx="172" cy="161"/>
                </a:xfrm>
                <a:prstGeom prst="flowChartOnlineStorage">
                  <a:avLst/>
                </a:prstGeom>
                <a:gradFill rotWithShape="1">
                  <a:gsLst>
                    <a:gs pos="0">
                      <a:srgbClr val="4F81BD">
                        <a:gamma/>
                        <a:shade val="46275"/>
                        <a:invGamma/>
                      </a:srgbClr>
                    </a:gs>
                    <a:gs pos="50000">
                      <a:srgbClr val="4F81BD"/>
                    </a:gs>
                    <a:gs pos="100000">
                      <a:srgbClr val="4F81BD">
                        <a:gamma/>
                        <a:shade val="46275"/>
                        <a:invGamma/>
                      </a:srgbClr>
                    </a:gs>
                  </a:gsLst>
                  <a:lin ang="5400000" scaled="1"/>
                </a:gradFill>
                <a:ln w="9525">
                  <a:noFill/>
                  <a:miter lim="800000"/>
                  <a:headEnd/>
                  <a:tailEnd/>
                </a:ln>
                <a:effectLst/>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grpSp>
        </p:grpSp>
      </p:grpSp>
    </p:spTree>
    <p:extLst>
      <p:ext uri="{BB962C8B-B14F-4D97-AF65-F5344CB8AC3E}">
        <p14:creationId xmlns:p14="http://schemas.microsoft.com/office/powerpoint/2010/main" val="24407963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par>
                          <p:cTn id="17" fill="hold">
                            <p:stCondLst>
                              <p:cond delay="500"/>
                            </p:stCondLst>
                            <p:childTnLst>
                              <p:par>
                                <p:cTn id="18" presetID="22" presetClass="entr" presetSubtype="1" fill="hold" grpId="0" nodeType="afterEffect">
                                  <p:stCondLst>
                                    <p:cond delay="0"/>
                                  </p:stCondLst>
                                  <p:iterate type="lt">
                                    <p:tmPct val="3000"/>
                                  </p:iterate>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527C7BA-B175-899A-CEB5-751CC8D2AE27}"/>
              </a:ext>
            </a:extLst>
          </p:cNvPr>
          <p:cNvSpPr/>
          <p:nvPr/>
        </p:nvSpPr>
        <p:spPr>
          <a:xfrm>
            <a:off x="800100" y="1314450"/>
            <a:ext cx="10515600" cy="3638550"/>
          </a:xfrm>
          <a:prstGeom prst="roundRect">
            <a:avLst/>
          </a:prstGeom>
          <a:noFill/>
          <a:ln w="28575">
            <a:solidFill>
              <a:srgbClr val="FFC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D9D7FA6-A221-91F3-7305-E7BB6A4AD80A}"/>
              </a:ext>
            </a:extLst>
          </p:cNvPr>
          <p:cNvGrpSpPr/>
          <p:nvPr/>
        </p:nvGrpSpPr>
        <p:grpSpPr>
          <a:xfrm>
            <a:off x="4114800" y="933449"/>
            <a:ext cx="3886200" cy="592132"/>
            <a:chOff x="381000" y="143568"/>
            <a:chExt cx="3429000" cy="522469"/>
          </a:xfrm>
        </p:grpSpPr>
        <p:sp>
          <p:nvSpPr>
            <p:cNvPr id="9" name="Rectangle: Rounded Corners 8">
              <a:extLst>
                <a:ext uri="{FF2B5EF4-FFF2-40B4-BE49-F238E27FC236}">
                  <a16:creationId xmlns:a16="http://schemas.microsoft.com/office/drawing/2014/main" id="{667C2D3B-97D5-FCBB-5DED-556A1ECA30D0}"/>
                </a:ext>
              </a:extLst>
            </p:cNvPr>
            <p:cNvSpPr/>
            <p:nvPr/>
          </p:nvSpPr>
          <p:spPr>
            <a:xfrm>
              <a:off x="381000" y="143568"/>
              <a:ext cx="3429000" cy="522469"/>
            </a:xfrm>
            <a:prstGeom prst="roundRect">
              <a:avLst>
                <a:gd name="adj" fmla="val 31252"/>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 name="TextBox 12">
              <a:extLst>
                <a:ext uri="{FF2B5EF4-FFF2-40B4-BE49-F238E27FC236}">
                  <a16:creationId xmlns:a16="http://schemas.microsoft.com/office/drawing/2014/main" id="{2274275B-19A0-8A22-8E65-201C5428F68A}"/>
                </a:ext>
              </a:extLst>
            </p:cNvPr>
            <p:cNvSpPr txBox="1"/>
            <p:nvPr/>
          </p:nvSpPr>
          <p:spPr>
            <a:xfrm>
              <a:off x="710929" y="182361"/>
              <a:ext cx="2769142" cy="414310"/>
            </a:xfrm>
            <a:prstGeom prst="rect">
              <a:avLst/>
            </a:prstGeom>
          </p:spPr>
          <p:txBody>
            <a:bodyPr wrap="square" lIns="0" tIns="0" rIns="0" bIns="0" rtlCol="0" anchor="t">
              <a:spAutoFit/>
            </a:bodyPr>
            <a:lstStyle/>
            <a:p>
              <a:pPr algn="ctr">
                <a:lnSpc>
                  <a:spcPct val="120000"/>
                </a:lnSpc>
              </a:pPr>
              <a:r>
                <a:rPr lang="en-GB" sz="2800" b="1" dirty="0">
                  <a:solidFill>
                    <a:srgbClr val="000000"/>
                  </a:solidFill>
                  <a:latin typeface="Arial" panose="020B0604020202020204" pitchFamily="34" charset="0"/>
                </a:rPr>
                <a:t>PHIẾU HỌC </a:t>
              </a:r>
              <a:r>
                <a:rPr lang="en-GB" sz="2800" b="1">
                  <a:solidFill>
                    <a:srgbClr val="000000"/>
                  </a:solidFill>
                  <a:latin typeface="Arial" panose="020B0604020202020204" pitchFamily="34" charset="0"/>
                </a:rPr>
                <a:t>TẬP </a:t>
              </a:r>
              <a:r>
                <a:rPr lang="vi-VN" sz="2800" b="1">
                  <a:solidFill>
                    <a:srgbClr val="000000"/>
                  </a:solidFill>
                  <a:latin typeface="Arial" panose="020B0604020202020204" pitchFamily="34" charset="0"/>
                </a:rPr>
                <a:t>2</a:t>
              </a:r>
              <a:endParaRPr lang="en-US" sz="2800" b="1" dirty="0">
                <a:solidFill>
                  <a:srgbClr val="000000"/>
                </a:solidFill>
                <a:latin typeface="Arial" panose="020B0604020202020204" pitchFamily="34" charset="0"/>
              </a:endParaRPr>
            </a:p>
          </p:txBody>
        </p:sp>
      </p:grpSp>
      <p:pic>
        <p:nvPicPr>
          <p:cNvPr id="19" name="Picture 2">
            <a:extLst>
              <a:ext uri="{FF2B5EF4-FFF2-40B4-BE49-F238E27FC236}">
                <a16:creationId xmlns:a16="http://schemas.microsoft.com/office/drawing/2014/main" id="{B1C84AA5-1A2B-EAE8-CD58-61FAEB075E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201">
            <a:off x="9181928" y="-1529038"/>
            <a:ext cx="5091583" cy="4429677"/>
          </a:xfrm>
          <a:prstGeom prst="rect">
            <a:avLst/>
          </a:prstGeom>
        </p:spPr>
      </p:pic>
      <p:pic>
        <p:nvPicPr>
          <p:cNvPr id="20" name="Picture 6">
            <a:extLst>
              <a:ext uri="{FF2B5EF4-FFF2-40B4-BE49-F238E27FC236}">
                <a16:creationId xmlns:a16="http://schemas.microsoft.com/office/drawing/2014/main" id="{592ADD0E-EBEE-9C73-A5C3-169517C2C3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a16="http://schemas.microsoft.com/office/drawing/2014/main" id="{0A18761C-C6C3-2CC8-7D1A-9FC4CA78E3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3312">
            <a:off x="-1266340" y="-1449140"/>
            <a:ext cx="4067192" cy="4008033"/>
          </a:xfrm>
          <a:prstGeom prst="rect">
            <a:avLst/>
          </a:prstGeom>
        </p:spPr>
      </p:pic>
      <p:sp>
        <p:nvSpPr>
          <p:cNvPr id="23" name="TextBox 22">
            <a:extLst>
              <a:ext uri="{FF2B5EF4-FFF2-40B4-BE49-F238E27FC236}">
                <a16:creationId xmlns:a16="http://schemas.microsoft.com/office/drawing/2014/main" id="{F4E095BB-90A6-6279-B7AE-CB94F93B68C6}"/>
              </a:ext>
            </a:extLst>
          </p:cNvPr>
          <p:cNvSpPr txBox="1"/>
          <p:nvPr/>
        </p:nvSpPr>
        <p:spPr>
          <a:xfrm>
            <a:off x="1392302" y="2258187"/>
            <a:ext cx="9331195" cy="846129"/>
          </a:xfrm>
          <a:prstGeom prst="rect">
            <a:avLst/>
          </a:prstGeom>
          <a:noFill/>
        </p:spPr>
        <p:txBody>
          <a:bodyPr wrap="square" lIns="0" tIns="0" rIns="0" bIns="0" rtlCol="0">
            <a:spAutoFit/>
          </a:bodyPr>
          <a:lstStyle/>
          <a:p>
            <a:pPr algn="ctr">
              <a:lnSpc>
                <a:spcPct val="110000"/>
              </a:lnSpc>
            </a:pPr>
            <a:r>
              <a:rPr lang="en-US" sz="2600" b="1">
                <a:solidFill>
                  <a:schemeClr val="tx1">
                    <a:lumMod val="85000"/>
                    <a:lumOff val="15000"/>
                  </a:schemeClr>
                </a:solidFill>
              </a:rPr>
              <a:t>Nêu ví dụ trong cuộc sống chứng tỏ dòng điện xoay chiều có tác dụng phát sáng.</a:t>
            </a:r>
            <a:endParaRPr lang="en-US" sz="2600" dirty="0">
              <a:solidFill>
                <a:schemeClr val="tx1">
                  <a:lumMod val="85000"/>
                  <a:lumOff val="15000"/>
                </a:schemeClr>
              </a:solidFill>
            </a:endParaRPr>
          </a:p>
        </p:txBody>
      </p:sp>
      <p:pic>
        <p:nvPicPr>
          <p:cNvPr id="4" name="Picture 3">
            <a:extLst>
              <a:ext uri="{FF2B5EF4-FFF2-40B4-BE49-F238E27FC236}">
                <a16:creationId xmlns:a16="http://schemas.microsoft.com/office/drawing/2014/main" id="{518303EA-3F67-C669-5EC2-B7BE8D371D40}"/>
              </a:ext>
            </a:extLst>
          </p:cNvPr>
          <p:cNvPicPr>
            <a:picLocks noChangeAspect="1"/>
          </p:cNvPicPr>
          <p:nvPr/>
        </p:nvPicPr>
        <p:blipFill rotWithShape="1">
          <a:blip r:embed="rId8">
            <a:extLst>
              <a:ext uri="{28A0092B-C50C-407E-A947-70E740481C1C}">
                <a14:useLocalDpi xmlns:a14="http://schemas.microsoft.com/office/drawing/2010/main" val="0"/>
              </a:ext>
            </a:extLst>
          </a:blip>
          <a:srcRect t="17032"/>
          <a:stretch/>
        </p:blipFill>
        <p:spPr>
          <a:xfrm>
            <a:off x="6154448" y="2971800"/>
            <a:ext cx="6009476" cy="4985938"/>
          </a:xfrm>
          <a:prstGeom prst="rect">
            <a:avLst/>
          </a:prstGeom>
        </p:spPr>
      </p:pic>
    </p:spTree>
    <p:extLst>
      <p:ext uri="{BB962C8B-B14F-4D97-AF65-F5344CB8AC3E}">
        <p14:creationId xmlns:p14="http://schemas.microsoft.com/office/powerpoint/2010/main" val="13113619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subTnLst>
                                    <p:animClr clrSpc="rgb" dir="cw">
                                      <p:cBhvr override="childStyle">
                                        <p:cTn dur="1" fill="hold" display="0" masterRel="nextClick" afterEffect="1"/>
                                        <p:tgtEl>
                                          <p:spTgt spid="23"/>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527C7BA-B175-899A-CEB5-751CC8D2AE27}"/>
              </a:ext>
            </a:extLst>
          </p:cNvPr>
          <p:cNvSpPr/>
          <p:nvPr/>
        </p:nvSpPr>
        <p:spPr>
          <a:xfrm>
            <a:off x="800100" y="1314450"/>
            <a:ext cx="10515600" cy="3638550"/>
          </a:xfrm>
          <a:prstGeom prst="roundRect">
            <a:avLst/>
          </a:prstGeom>
          <a:noFill/>
          <a:ln w="28575">
            <a:solidFill>
              <a:srgbClr val="FFC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D9D7FA6-A221-91F3-7305-E7BB6A4AD80A}"/>
              </a:ext>
            </a:extLst>
          </p:cNvPr>
          <p:cNvGrpSpPr/>
          <p:nvPr/>
        </p:nvGrpSpPr>
        <p:grpSpPr>
          <a:xfrm>
            <a:off x="4114800" y="933449"/>
            <a:ext cx="3886200" cy="592132"/>
            <a:chOff x="381000" y="143568"/>
            <a:chExt cx="3429000" cy="522469"/>
          </a:xfrm>
        </p:grpSpPr>
        <p:sp>
          <p:nvSpPr>
            <p:cNvPr id="9" name="Rectangle: Rounded Corners 8">
              <a:extLst>
                <a:ext uri="{FF2B5EF4-FFF2-40B4-BE49-F238E27FC236}">
                  <a16:creationId xmlns:a16="http://schemas.microsoft.com/office/drawing/2014/main" id="{667C2D3B-97D5-FCBB-5DED-556A1ECA30D0}"/>
                </a:ext>
              </a:extLst>
            </p:cNvPr>
            <p:cNvSpPr/>
            <p:nvPr/>
          </p:nvSpPr>
          <p:spPr>
            <a:xfrm>
              <a:off x="381000" y="143568"/>
              <a:ext cx="3429000" cy="522469"/>
            </a:xfrm>
            <a:prstGeom prst="roundRect">
              <a:avLst>
                <a:gd name="adj" fmla="val 31252"/>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 name="TextBox 12">
              <a:extLst>
                <a:ext uri="{FF2B5EF4-FFF2-40B4-BE49-F238E27FC236}">
                  <a16:creationId xmlns:a16="http://schemas.microsoft.com/office/drawing/2014/main" id="{2274275B-19A0-8A22-8E65-201C5428F68A}"/>
                </a:ext>
              </a:extLst>
            </p:cNvPr>
            <p:cNvSpPr txBox="1"/>
            <p:nvPr/>
          </p:nvSpPr>
          <p:spPr>
            <a:xfrm>
              <a:off x="710929" y="182361"/>
              <a:ext cx="2769142" cy="414310"/>
            </a:xfrm>
            <a:prstGeom prst="rect">
              <a:avLst/>
            </a:prstGeom>
          </p:spPr>
          <p:txBody>
            <a:bodyPr wrap="square" lIns="0" tIns="0" rIns="0" bIns="0" rtlCol="0" anchor="t">
              <a:spAutoFit/>
            </a:bodyPr>
            <a:lstStyle/>
            <a:p>
              <a:pPr algn="ctr">
                <a:lnSpc>
                  <a:spcPct val="120000"/>
                </a:lnSpc>
              </a:pPr>
              <a:r>
                <a:rPr lang="en-GB" sz="2800" b="1" dirty="0">
                  <a:solidFill>
                    <a:srgbClr val="000000"/>
                  </a:solidFill>
                  <a:latin typeface="Arial" panose="020B0604020202020204" pitchFamily="34" charset="0"/>
                </a:rPr>
                <a:t>PHIẾU HỌC </a:t>
              </a:r>
              <a:r>
                <a:rPr lang="en-GB" sz="2800" b="1">
                  <a:solidFill>
                    <a:srgbClr val="000000"/>
                  </a:solidFill>
                  <a:latin typeface="Arial" panose="020B0604020202020204" pitchFamily="34" charset="0"/>
                </a:rPr>
                <a:t>TẬP </a:t>
              </a:r>
              <a:r>
                <a:rPr lang="vi-VN" sz="2800" b="1">
                  <a:solidFill>
                    <a:srgbClr val="000000"/>
                  </a:solidFill>
                  <a:latin typeface="Arial" panose="020B0604020202020204" pitchFamily="34" charset="0"/>
                </a:rPr>
                <a:t>2</a:t>
              </a:r>
              <a:endParaRPr lang="en-US" sz="2800" b="1" dirty="0">
                <a:solidFill>
                  <a:srgbClr val="000000"/>
                </a:solidFill>
                <a:latin typeface="Arial" panose="020B0604020202020204" pitchFamily="34" charset="0"/>
              </a:endParaRPr>
            </a:p>
          </p:txBody>
        </p:sp>
      </p:grpSp>
      <p:pic>
        <p:nvPicPr>
          <p:cNvPr id="19" name="Picture 2">
            <a:extLst>
              <a:ext uri="{FF2B5EF4-FFF2-40B4-BE49-F238E27FC236}">
                <a16:creationId xmlns:a16="http://schemas.microsoft.com/office/drawing/2014/main" id="{B1C84AA5-1A2B-EAE8-CD58-61FAEB075E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201">
            <a:off x="9181928" y="-1529038"/>
            <a:ext cx="5091583" cy="4429677"/>
          </a:xfrm>
          <a:prstGeom prst="rect">
            <a:avLst/>
          </a:prstGeom>
        </p:spPr>
      </p:pic>
      <p:pic>
        <p:nvPicPr>
          <p:cNvPr id="20" name="Picture 6">
            <a:extLst>
              <a:ext uri="{FF2B5EF4-FFF2-40B4-BE49-F238E27FC236}">
                <a16:creationId xmlns:a16="http://schemas.microsoft.com/office/drawing/2014/main" id="{592ADD0E-EBEE-9C73-A5C3-169517C2C3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a16="http://schemas.microsoft.com/office/drawing/2014/main" id="{0A18761C-C6C3-2CC8-7D1A-9FC4CA78E3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3312">
            <a:off x="-1266340" y="-1449140"/>
            <a:ext cx="4067192" cy="4008033"/>
          </a:xfrm>
          <a:prstGeom prst="rect">
            <a:avLst/>
          </a:prstGeom>
        </p:spPr>
      </p:pic>
      <p:sp>
        <p:nvSpPr>
          <p:cNvPr id="23" name="TextBox 22">
            <a:extLst>
              <a:ext uri="{FF2B5EF4-FFF2-40B4-BE49-F238E27FC236}">
                <a16:creationId xmlns:a16="http://schemas.microsoft.com/office/drawing/2014/main" id="{F4E095BB-90A6-6279-B7AE-CB94F93B68C6}"/>
              </a:ext>
            </a:extLst>
          </p:cNvPr>
          <p:cNvSpPr txBox="1"/>
          <p:nvPr/>
        </p:nvSpPr>
        <p:spPr>
          <a:xfrm>
            <a:off x="1281903" y="2118553"/>
            <a:ext cx="4579081" cy="1726370"/>
          </a:xfrm>
          <a:prstGeom prst="rect">
            <a:avLst/>
          </a:prstGeom>
          <a:noFill/>
        </p:spPr>
        <p:txBody>
          <a:bodyPr wrap="square" lIns="0" tIns="0" rIns="0" bIns="0" rtlCol="0">
            <a:spAutoFit/>
          </a:bodyPr>
          <a:lstStyle/>
          <a:p>
            <a:pPr algn="ctr">
              <a:lnSpc>
                <a:spcPct val="110000"/>
              </a:lnSpc>
            </a:pPr>
            <a:r>
              <a:rPr lang="en-US" sz="2600" b="1">
                <a:solidFill>
                  <a:schemeClr val="tx1">
                    <a:lumMod val="85000"/>
                    <a:lumOff val="15000"/>
                  </a:schemeClr>
                </a:solidFill>
              </a:rPr>
              <a:t>Ví dụ: Dòng điện xoay chiều chạy qua đèn sợi đốt, đèn huỳnh quang có tác dụng phát </a:t>
            </a:r>
            <a:r>
              <a:rPr lang="vi-VN" sz="2600" b="1">
                <a:solidFill>
                  <a:schemeClr val="tx1">
                    <a:lumMod val="85000"/>
                    <a:lumOff val="15000"/>
                  </a:schemeClr>
                </a:solidFill>
              </a:rPr>
              <a:t>sáng.</a:t>
            </a:r>
            <a:endParaRPr lang="en-US" sz="2600" dirty="0">
              <a:solidFill>
                <a:schemeClr val="tx1">
                  <a:lumMod val="85000"/>
                  <a:lumOff val="15000"/>
                </a:schemeClr>
              </a:solidFill>
            </a:endParaRPr>
          </a:p>
        </p:txBody>
      </p:sp>
      <p:pic>
        <p:nvPicPr>
          <p:cNvPr id="4" name="Picture 3">
            <a:extLst>
              <a:ext uri="{FF2B5EF4-FFF2-40B4-BE49-F238E27FC236}">
                <a16:creationId xmlns:a16="http://schemas.microsoft.com/office/drawing/2014/main" id="{518303EA-3F67-C669-5EC2-B7BE8D371D40}"/>
              </a:ext>
            </a:extLst>
          </p:cNvPr>
          <p:cNvPicPr>
            <a:picLocks noChangeAspect="1"/>
          </p:cNvPicPr>
          <p:nvPr/>
        </p:nvPicPr>
        <p:blipFill rotWithShape="1">
          <a:blip r:embed="rId8">
            <a:extLst>
              <a:ext uri="{28A0092B-C50C-407E-A947-70E740481C1C}">
                <a14:useLocalDpi xmlns:a14="http://schemas.microsoft.com/office/drawing/2010/main" val="0"/>
              </a:ext>
            </a:extLst>
          </a:blip>
          <a:srcRect t="17032"/>
          <a:stretch/>
        </p:blipFill>
        <p:spPr>
          <a:xfrm>
            <a:off x="2138884" y="4023359"/>
            <a:ext cx="4179310" cy="3467487"/>
          </a:xfrm>
          <a:prstGeom prst="rect">
            <a:avLst/>
          </a:prstGeom>
        </p:spPr>
      </p:pic>
      <p:pic>
        <p:nvPicPr>
          <p:cNvPr id="2050" name="Picture 2" descr="Bí ẩn bóng đèn sợi đốt lâu nhất thế giới, dùng từ năm 1901 đến giờ chưa hỏng - Ảnh 1.">
            <a:extLst>
              <a:ext uri="{FF2B5EF4-FFF2-40B4-BE49-F238E27FC236}">
                <a16:creationId xmlns:a16="http://schemas.microsoft.com/office/drawing/2014/main" id="{9FA1AB46-02B4-A1AD-1565-59BF3D915E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75403" y="1613138"/>
            <a:ext cx="3988425" cy="30411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004735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subTnLst>
                                    <p:animClr clrSpc="rgb" dir="cw">
                                      <p:cBhvr override="childStyle">
                                        <p:cTn dur="1" fill="hold" display="0" masterRel="nextClick" afterEffect="1"/>
                                        <p:tgtEl>
                                          <p:spTgt spid="23"/>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8" name="Picture 4" descr="living room flat background vector free download">
            <a:extLst>
              <a:ext uri="{FF2B5EF4-FFF2-40B4-BE49-F238E27FC236}">
                <a16:creationId xmlns:a16="http://schemas.microsoft.com/office/drawing/2014/main" id="{67827187-15E8-4D57-9436-39D71A2B638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3419" y="515560"/>
            <a:ext cx="5029200" cy="3771900"/>
          </a:xfrm>
          <a:prstGeom prst="rect">
            <a:avLst/>
          </a:prstGeom>
          <a:noFill/>
          <a:ln w="57150">
            <a:solidFill>
              <a:schemeClr val="bg2">
                <a:lumMod val="75000"/>
              </a:schemeClr>
            </a:solidFill>
          </a:ln>
          <a:extLst>
            <a:ext uri="{909E8E84-426E-40DD-AFC4-6F175D3DCCD1}">
              <a14:hiddenFill xmlns:a14="http://schemas.microsoft.com/office/drawing/2010/main">
                <a:solidFill>
                  <a:srgbClr val="FFFFFF"/>
                </a:solidFill>
              </a14:hiddenFill>
            </a:ext>
          </a:extLst>
        </p:spPr>
      </p:pic>
      <p:pic>
        <p:nvPicPr>
          <p:cNvPr id="6150" name="Picture 6" descr="Kitchen interior Royalty Free Vector Image - VectorStock">
            <a:extLst>
              <a:ext uri="{FF2B5EF4-FFF2-40B4-BE49-F238E27FC236}">
                <a16:creationId xmlns:a16="http://schemas.microsoft.com/office/drawing/2014/main" id="{849AA314-BDE0-43AA-BC16-8083D4621D9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324600" y="533400"/>
            <a:ext cx="5446381" cy="3776472"/>
          </a:xfrm>
          <a:prstGeom prst="rect">
            <a:avLst/>
          </a:prstGeom>
          <a:noFill/>
          <a:ln w="57150">
            <a:solidFill>
              <a:schemeClr val="bg2">
                <a:lumMod val="75000"/>
              </a:schemeClr>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5D80C07-F2D2-4472-B3D7-A9DDA64AC423}"/>
              </a:ext>
            </a:extLst>
          </p:cNvPr>
          <p:cNvSpPr txBox="1"/>
          <p:nvPr/>
        </p:nvSpPr>
        <p:spPr>
          <a:xfrm>
            <a:off x="573420" y="4698479"/>
            <a:ext cx="10780380" cy="1859163"/>
          </a:xfrm>
          <a:prstGeom prst="rect">
            <a:avLst/>
          </a:prstGeom>
          <a:noFill/>
        </p:spPr>
        <p:txBody>
          <a:bodyPr wrap="square" lIns="0" tIns="0" rIns="0" bIns="0" rtlCol="0">
            <a:spAutoFit/>
          </a:bodyPr>
          <a:lstStyle/>
          <a:p>
            <a:pPr algn="ctr">
              <a:lnSpc>
                <a:spcPct val="110000"/>
              </a:lnSpc>
            </a:pPr>
            <a:r>
              <a:rPr lang="en-US" sz="2800" b="1" dirty="0" err="1">
                <a:solidFill>
                  <a:schemeClr val="tx2">
                    <a:lumMod val="75000"/>
                  </a:schemeClr>
                </a:solidFill>
              </a:rPr>
              <a:t>Các</a:t>
            </a:r>
            <a:r>
              <a:rPr lang="en-US" sz="2800" b="1" dirty="0">
                <a:solidFill>
                  <a:schemeClr val="tx2">
                    <a:lumMod val="75000"/>
                  </a:schemeClr>
                </a:solidFill>
              </a:rPr>
              <a:t> </a:t>
            </a:r>
            <a:r>
              <a:rPr lang="en-US" sz="2800" b="1" dirty="0" err="1">
                <a:solidFill>
                  <a:schemeClr val="tx2">
                    <a:lumMod val="75000"/>
                  </a:schemeClr>
                </a:solidFill>
              </a:rPr>
              <a:t>thiết</a:t>
            </a:r>
            <a:r>
              <a:rPr lang="en-US" sz="2800" b="1" dirty="0">
                <a:solidFill>
                  <a:schemeClr val="tx2">
                    <a:lumMod val="75000"/>
                  </a:schemeClr>
                </a:solidFill>
              </a:rPr>
              <a:t> </a:t>
            </a:r>
            <a:r>
              <a:rPr lang="en-US" sz="2800" b="1" dirty="0" err="1">
                <a:solidFill>
                  <a:schemeClr val="tx2">
                    <a:lumMod val="75000"/>
                  </a:schemeClr>
                </a:solidFill>
              </a:rPr>
              <a:t>bị</a:t>
            </a:r>
            <a:r>
              <a:rPr lang="en-US" sz="2800" b="1" dirty="0">
                <a:solidFill>
                  <a:schemeClr val="tx2">
                    <a:lumMod val="75000"/>
                  </a:schemeClr>
                </a:solidFill>
              </a:rPr>
              <a:t> </a:t>
            </a:r>
            <a:r>
              <a:rPr lang="en-US" sz="2800" b="1" dirty="0" err="1">
                <a:solidFill>
                  <a:schemeClr val="tx2">
                    <a:lumMod val="75000"/>
                  </a:schemeClr>
                </a:solidFill>
              </a:rPr>
              <a:t>điện</a:t>
            </a:r>
            <a:r>
              <a:rPr lang="en-US" sz="2800" b="1" dirty="0">
                <a:solidFill>
                  <a:schemeClr val="tx2">
                    <a:lumMod val="75000"/>
                  </a:schemeClr>
                </a:solidFill>
              </a:rPr>
              <a:t> </a:t>
            </a:r>
            <a:r>
              <a:rPr lang="en-US" sz="2800" b="1" dirty="0" err="1">
                <a:solidFill>
                  <a:schemeClr val="tx2">
                    <a:lumMod val="75000"/>
                  </a:schemeClr>
                </a:solidFill>
              </a:rPr>
              <a:t>trong</a:t>
            </a:r>
            <a:r>
              <a:rPr lang="en-US" sz="2800" b="1" dirty="0">
                <a:solidFill>
                  <a:schemeClr val="tx2">
                    <a:lumMod val="75000"/>
                  </a:schemeClr>
                </a:solidFill>
              </a:rPr>
              <a:t> </a:t>
            </a:r>
            <a:r>
              <a:rPr lang="en-US" sz="2800" b="1" dirty="0" err="1">
                <a:solidFill>
                  <a:schemeClr val="tx2">
                    <a:lumMod val="75000"/>
                  </a:schemeClr>
                </a:solidFill>
              </a:rPr>
              <a:t>gia</a:t>
            </a:r>
            <a:r>
              <a:rPr lang="en-US" sz="2800" b="1" dirty="0">
                <a:solidFill>
                  <a:schemeClr val="tx2">
                    <a:lumMod val="75000"/>
                  </a:schemeClr>
                </a:solidFill>
              </a:rPr>
              <a:t> </a:t>
            </a:r>
            <a:r>
              <a:rPr lang="en-US" sz="2800" b="1" dirty="0" err="1">
                <a:solidFill>
                  <a:schemeClr val="tx2">
                    <a:lumMod val="75000"/>
                  </a:schemeClr>
                </a:solidFill>
              </a:rPr>
              <a:t>đình</a:t>
            </a:r>
            <a:r>
              <a:rPr lang="en-US" sz="2800" b="1" dirty="0">
                <a:solidFill>
                  <a:schemeClr val="tx2">
                    <a:lumMod val="75000"/>
                  </a:schemeClr>
                </a:solidFill>
              </a:rPr>
              <a:t> </a:t>
            </a:r>
          </a:p>
          <a:p>
            <a:pPr algn="ctr">
              <a:lnSpc>
                <a:spcPct val="110000"/>
              </a:lnSpc>
            </a:pPr>
            <a:r>
              <a:rPr lang="en-US" sz="2800" b="1" dirty="0" err="1">
                <a:solidFill>
                  <a:schemeClr val="tx2">
                    <a:lumMod val="75000"/>
                  </a:schemeClr>
                </a:solidFill>
              </a:rPr>
              <a:t>đều</a:t>
            </a:r>
            <a:r>
              <a:rPr lang="en-US" sz="2800" b="1" dirty="0">
                <a:solidFill>
                  <a:schemeClr val="tx2">
                    <a:lumMod val="75000"/>
                  </a:schemeClr>
                </a:solidFill>
              </a:rPr>
              <a:t> </a:t>
            </a:r>
            <a:r>
              <a:rPr lang="en-US" sz="2800" b="1" dirty="0" err="1">
                <a:solidFill>
                  <a:schemeClr val="tx2">
                    <a:lumMod val="75000"/>
                  </a:schemeClr>
                </a:solidFill>
              </a:rPr>
              <a:t>sử</a:t>
            </a:r>
            <a:r>
              <a:rPr lang="en-US" sz="2800" b="1" dirty="0">
                <a:solidFill>
                  <a:schemeClr val="tx2">
                    <a:lumMod val="75000"/>
                  </a:schemeClr>
                </a:solidFill>
              </a:rPr>
              <a:t> </a:t>
            </a:r>
            <a:r>
              <a:rPr lang="en-US" sz="2800" b="1" dirty="0" err="1">
                <a:solidFill>
                  <a:schemeClr val="tx2">
                    <a:lumMod val="75000"/>
                  </a:schemeClr>
                </a:solidFill>
              </a:rPr>
              <a:t>dụng</a:t>
            </a:r>
            <a:r>
              <a:rPr lang="en-US" sz="2800" b="1" dirty="0">
                <a:solidFill>
                  <a:schemeClr val="tx2">
                    <a:lumMod val="75000"/>
                  </a:schemeClr>
                </a:solidFill>
              </a:rPr>
              <a:t> </a:t>
            </a:r>
            <a:r>
              <a:rPr lang="en-US" sz="2800" b="1" dirty="0" err="1">
                <a:solidFill>
                  <a:schemeClr val="tx2">
                    <a:lumMod val="75000"/>
                  </a:schemeClr>
                </a:solidFill>
              </a:rPr>
              <a:t>dòng</a:t>
            </a:r>
            <a:r>
              <a:rPr lang="en-US" sz="2800" b="1" dirty="0">
                <a:solidFill>
                  <a:schemeClr val="tx2">
                    <a:lumMod val="75000"/>
                  </a:schemeClr>
                </a:solidFill>
              </a:rPr>
              <a:t> </a:t>
            </a:r>
            <a:r>
              <a:rPr lang="en-US" sz="2800" b="1" dirty="0" err="1">
                <a:solidFill>
                  <a:schemeClr val="tx2">
                    <a:lumMod val="75000"/>
                  </a:schemeClr>
                </a:solidFill>
              </a:rPr>
              <a:t>điện</a:t>
            </a:r>
            <a:r>
              <a:rPr lang="en-US" sz="2800" b="1" dirty="0">
                <a:solidFill>
                  <a:schemeClr val="tx2">
                    <a:lumMod val="75000"/>
                  </a:schemeClr>
                </a:solidFill>
              </a:rPr>
              <a:t> </a:t>
            </a:r>
            <a:r>
              <a:rPr lang="en-US" sz="2800" b="1" dirty="0" err="1">
                <a:solidFill>
                  <a:schemeClr val="tx2">
                    <a:lumMod val="75000"/>
                  </a:schemeClr>
                </a:solidFill>
              </a:rPr>
              <a:t>xoay</a:t>
            </a:r>
            <a:r>
              <a:rPr lang="en-US" sz="2800" b="1" dirty="0">
                <a:solidFill>
                  <a:schemeClr val="tx2">
                    <a:lumMod val="75000"/>
                  </a:schemeClr>
                </a:solidFill>
              </a:rPr>
              <a:t> </a:t>
            </a:r>
            <a:r>
              <a:rPr lang="en-US" sz="2800" b="1" dirty="0" err="1">
                <a:solidFill>
                  <a:schemeClr val="tx2">
                    <a:lumMod val="75000"/>
                  </a:schemeClr>
                </a:solidFill>
              </a:rPr>
              <a:t>chiều</a:t>
            </a:r>
            <a:endParaRPr lang="vi-VN" sz="2800" b="1" dirty="0">
              <a:solidFill>
                <a:schemeClr val="tx2">
                  <a:lumMod val="75000"/>
                </a:schemeClr>
              </a:solidFill>
            </a:endParaRPr>
          </a:p>
          <a:p>
            <a:pPr algn="ctr">
              <a:lnSpc>
                <a:spcPct val="110000"/>
              </a:lnSpc>
            </a:pPr>
            <a:r>
              <a:rPr lang="en-US" sz="2800" b="1" dirty="0" err="1">
                <a:solidFill>
                  <a:schemeClr val="tx2">
                    <a:lumMod val="75000"/>
                  </a:schemeClr>
                </a:solidFill>
              </a:rPr>
              <a:t>Vậy</a:t>
            </a:r>
            <a:r>
              <a:rPr lang="en-US" sz="2800" b="1" dirty="0">
                <a:solidFill>
                  <a:schemeClr val="tx2">
                    <a:lumMod val="75000"/>
                  </a:schemeClr>
                </a:solidFill>
              </a:rPr>
              <a:t>, </a:t>
            </a:r>
            <a:r>
              <a:rPr lang="en-US" sz="2800" b="1" dirty="0" err="1">
                <a:solidFill>
                  <a:schemeClr val="tx2">
                    <a:lumMod val="75000"/>
                  </a:schemeClr>
                </a:solidFill>
              </a:rPr>
              <a:t>các</a:t>
            </a:r>
            <a:r>
              <a:rPr lang="en-US" sz="2800" b="1" dirty="0">
                <a:solidFill>
                  <a:schemeClr val="tx2">
                    <a:lumMod val="75000"/>
                  </a:schemeClr>
                </a:solidFill>
              </a:rPr>
              <a:t> </a:t>
            </a:r>
            <a:r>
              <a:rPr lang="en-US" sz="2800" b="1" dirty="0" err="1">
                <a:solidFill>
                  <a:schemeClr val="tx2">
                    <a:lumMod val="75000"/>
                  </a:schemeClr>
                </a:solidFill>
              </a:rPr>
              <a:t>thiết</a:t>
            </a:r>
            <a:r>
              <a:rPr lang="en-US" sz="2800" b="1" dirty="0">
                <a:solidFill>
                  <a:schemeClr val="tx2">
                    <a:lumMod val="75000"/>
                  </a:schemeClr>
                </a:solidFill>
              </a:rPr>
              <a:t> </a:t>
            </a:r>
            <a:r>
              <a:rPr lang="en-US" sz="2800" b="1" dirty="0" err="1">
                <a:solidFill>
                  <a:schemeClr val="tx2">
                    <a:lumMod val="75000"/>
                  </a:schemeClr>
                </a:solidFill>
              </a:rPr>
              <a:t>bị</a:t>
            </a:r>
            <a:r>
              <a:rPr lang="en-US" sz="2800" b="1" dirty="0">
                <a:solidFill>
                  <a:schemeClr val="tx2">
                    <a:lumMod val="75000"/>
                  </a:schemeClr>
                </a:solidFill>
              </a:rPr>
              <a:t> </a:t>
            </a:r>
            <a:r>
              <a:rPr lang="en-US" sz="2800" b="1" dirty="0" err="1">
                <a:solidFill>
                  <a:schemeClr val="tx2">
                    <a:lumMod val="75000"/>
                  </a:schemeClr>
                </a:solidFill>
              </a:rPr>
              <a:t>này</a:t>
            </a:r>
            <a:r>
              <a:rPr lang="en-US" sz="2800" b="1" dirty="0">
                <a:solidFill>
                  <a:schemeClr val="tx2">
                    <a:lumMod val="75000"/>
                  </a:schemeClr>
                </a:solidFill>
              </a:rPr>
              <a:t> </a:t>
            </a:r>
            <a:r>
              <a:rPr lang="en-US" sz="2800" b="1" dirty="0" err="1">
                <a:solidFill>
                  <a:schemeClr val="tx2">
                    <a:lumMod val="75000"/>
                  </a:schemeClr>
                </a:solidFill>
              </a:rPr>
              <a:t>hoạt</a:t>
            </a:r>
            <a:r>
              <a:rPr lang="en-US" sz="2800" b="1" dirty="0">
                <a:solidFill>
                  <a:schemeClr val="tx2">
                    <a:lumMod val="75000"/>
                  </a:schemeClr>
                </a:solidFill>
              </a:rPr>
              <a:t> </a:t>
            </a:r>
            <a:r>
              <a:rPr lang="en-US" sz="2800" b="1" dirty="0" err="1">
                <a:solidFill>
                  <a:schemeClr val="tx2">
                    <a:lumMod val="75000"/>
                  </a:schemeClr>
                </a:solidFill>
              </a:rPr>
              <a:t>động</a:t>
            </a:r>
            <a:r>
              <a:rPr lang="en-US" sz="2800" b="1" dirty="0">
                <a:solidFill>
                  <a:schemeClr val="tx2">
                    <a:lumMod val="75000"/>
                  </a:schemeClr>
                </a:solidFill>
              </a:rPr>
              <a:t> </a:t>
            </a:r>
            <a:r>
              <a:rPr lang="en-US" sz="2800" b="1" dirty="0" err="1">
                <a:solidFill>
                  <a:schemeClr val="tx2">
                    <a:lumMod val="75000"/>
                  </a:schemeClr>
                </a:solidFill>
              </a:rPr>
              <a:t>dựa</a:t>
            </a:r>
            <a:r>
              <a:rPr lang="en-US" sz="2800" b="1" dirty="0">
                <a:solidFill>
                  <a:schemeClr val="tx2">
                    <a:lumMod val="75000"/>
                  </a:schemeClr>
                </a:solidFill>
              </a:rPr>
              <a:t> </a:t>
            </a:r>
            <a:r>
              <a:rPr lang="en-US" sz="2800" b="1" dirty="0" err="1">
                <a:solidFill>
                  <a:schemeClr val="tx2">
                    <a:lumMod val="75000"/>
                  </a:schemeClr>
                </a:solidFill>
              </a:rPr>
              <a:t>trên</a:t>
            </a:r>
            <a:r>
              <a:rPr lang="en-US" sz="2800" b="1" dirty="0">
                <a:solidFill>
                  <a:schemeClr val="tx2">
                    <a:lumMod val="75000"/>
                  </a:schemeClr>
                </a:solidFill>
              </a:rPr>
              <a:t> </a:t>
            </a:r>
            <a:r>
              <a:rPr lang="en-US" sz="2800" b="1" dirty="0" err="1">
                <a:solidFill>
                  <a:schemeClr val="tx2">
                    <a:lumMod val="75000"/>
                  </a:schemeClr>
                </a:solidFill>
              </a:rPr>
              <a:t>những</a:t>
            </a:r>
            <a:r>
              <a:rPr lang="en-US" sz="2800" b="1" dirty="0">
                <a:solidFill>
                  <a:schemeClr val="tx2">
                    <a:lumMod val="75000"/>
                  </a:schemeClr>
                </a:solidFill>
              </a:rPr>
              <a:t> </a:t>
            </a:r>
            <a:r>
              <a:rPr lang="en-US" sz="2800" b="1" dirty="0" err="1">
                <a:solidFill>
                  <a:schemeClr val="tx2">
                    <a:lumMod val="75000"/>
                  </a:schemeClr>
                </a:solidFill>
              </a:rPr>
              <a:t>tác</a:t>
            </a:r>
            <a:r>
              <a:rPr lang="en-US" sz="2800" b="1" dirty="0">
                <a:solidFill>
                  <a:schemeClr val="tx2">
                    <a:lumMod val="75000"/>
                  </a:schemeClr>
                </a:solidFill>
              </a:rPr>
              <a:t> </a:t>
            </a:r>
            <a:r>
              <a:rPr lang="en-US" sz="2800" b="1" dirty="0" err="1">
                <a:solidFill>
                  <a:schemeClr val="tx2">
                    <a:lumMod val="75000"/>
                  </a:schemeClr>
                </a:solidFill>
              </a:rPr>
              <a:t>dụng</a:t>
            </a:r>
            <a:r>
              <a:rPr lang="en-US" sz="2800" b="1" dirty="0">
                <a:solidFill>
                  <a:schemeClr val="tx2">
                    <a:lumMod val="75000"/>
                  </a:schemeClr>
                </a:solidFill>
              </a:rPr>
              <a:t> </a:t>
            </a:r>
            <a:r>
              <a:rPr lang="en-US" sz="2800" b="1" dirty="0" err="1">
                <a:solidFill>
                  <a:schemeClr val="tx2">
                    <a:lumMod val="75000"/>
                  </a:schemeClr>
                </a:solidFill>
              </a:rPr>
              <a:t>nào</a:t>
            </a:r>
            <a:r>
              <a:rPr lang="en-US" sz="2800" b="1" dirty="0">
                <a:solidFill>
                  <a:schemeClr val="tx2">
                    <a:lumMod val="75000"/>
                  </a:schemeClr>
                </a:solidFill>
              </a:rPr>
              <a:t> </a:t>
            </a:r>
            <a:r>
              <a:rPr lang="en-US" sz="2800" b="1" dirty="0" err="1">
                <a:solidFill>
                  <a:schemeClr val="tx2">
                    <a:lumMod val="75000"/>
                  </a:schemeClr>
                </a:solidFill>
              </a:rPr>
              <a:t>của</a:t>
            </a:r>
            <a:r>
              <a:rPr lang="en-US" sz="2800" b="1" dirty="0">
                <a:solidFill>
                  <a:schemeClr val="tx2">
                    <a:lumMod val="75000"/>
                  </a:schemeClr>
                </a:solidFill>
              </a:rPr>
              <a:t> </a:t>
            </a:r>
            <a:r>
              <a:rPr lang="en-US" sz="2800" b="1" dirty="0" err="1">
                <a:solidFill>
                  <a:schemeClr val="tx2">
                    <a:lumMod val="75000"/>
                  </a:schemeClr>
                </a:solidFill>
              </a:rPr>
              <a:t>dòng</a:t>
            </a:r>
            <a:r>
              <a:rPr lang="en-US" sz="2800" b="1" dirty="0">
                <a:solidFill>
                  <a:schemeClr val="tx2">
                    <a:lumMod val="75000"/>
                  </a:schemeClr>
                </a:solidFill>
              </a:rPr>
              <a:t> </a:t>
            </a:r>
            <a:r>
              <a:rPr lang="en-US" sz="2800" b="1" dirty="0" err="1">
                <a:solidFill>
                  <a:schemeClr val="tx2">
                    <a:lumMod val="75000"/>
                  </a:schemeClr>
                </a:solidFill>
              </a:rPr>
              <a:t>điện</a:t>
            </a:r>
            <a:r>
              <a:rPr lang="en-US" sz="2800" b="1" dirty="0">
                <a:solidFill>
                  <a:schemeClr val="tx2">
                    <a:lumMod val="75000"/>
                  </a:schemeClr>
                </a:solidFill>
              </a:rPr>
              <a:t> </a:t>
            </a:r>
            <a:r>
              <a:rPr lang="en-US" sz="2800" b="1" dirty="0" err="1">
                <a:solidFill>
                  <a:schemeClr val="tx2">
                    <a:lumMod val="75000"/>
                  </a:schemeClr>
                </a:solidFill>
              </a:rPr>
              <a:t>xoay</a:t>
            </a:r>
            <a:r>
              <a:rPr lang="en-US" sz="2800" b="1" dirty="0">
                <a:solidFill>
                  <a:schemeClr val="tx2">
                    <a:lumMod val="75000"/>
                  </a:schemeClr>
                </a:solidFill>
              </a:rPr>
              <a:t> </a:t>
            </a:r>
            <a:r>
              <a:rPr lang="en-US" sz="2800" b="1" dirty="0" err="1">
                <a:solidFill>
                  <a:schemeClr val="tx2">
                    <a:lumMod val="75000"/>
                  </a:schemeClr>
                </a:solidFill>
              </a:rPr>
              <a:t>chiều</a:t>
            </a:r>
            <a:r>
              <a:rPr lang="en-US" sz="2800" b="1" dirty="0">
                <a:solidFill>
                  <a:schemeClr val="tx2">
                    <a:lumMod val="75000"/>
                  </a:schemeClr>
                </a:solidFill>
              </a:rPr>
              <a:t> ?</a:t>
            </a:r>
          </a:p>
        </p:txBody>
      </p:sp>
      <p:pic>
        <p:nvPicPr>
          <p:cNvPr id="6152" name="Picture 8" descr="Bulb, electricity, idea, light, physics, science icon - Download on  Iconfinder">
            <a:extLst>
              <a:ext uri="{FF2B5EF4-FFF2-40B4-BE49-F238E27FC236}">
                <a16:creationId xmlns:a16="http://schemas.microsoft.com/office/drawing/2014/main" id="{06066D3C-DBD0-45C8-A3B2-4F7A17C8093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0" y="4653655"/>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Bulb, electricity, idea, light, physics, science icon - Download on  Iconfinder">
            <a:extLst>
              <a:ext uri="{FF2B5EF4-FFF2-40B4-BE49-F238E27FC236}">
                <a16:creationId xmlns:a16="http://schemas.microsoft.com/office/drawing/2014/main" id="{DE3C489A-FAD6-44D6-AF08-B7EF58E237C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91600" y="4653655"/>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40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527C7BA-B175-899A-CEB5-751CC8D2AE27}"/>
              </a:ext>
            </a:extLst>
          </p:cNvPr>
          <p:cNvSpPr/>
          <p:nvPr/>
        </p:nvSpPr>
        <p:spPr>
          <a:xfrm>
            <a:off x="800100" y="1314450"/>
            <a:ext cx="10515600" cy="3638550"/>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0D9D7FA6-A221-91F3-7305-E7BB6A4AD80A}"/>
              </a:ext>
            </a:extLst>
          </p:cNvPr>
          <p:cNvGrpSpPr/>
          <p:nvPr/>
        </p:nvGrpSpPr>
        <p:grpSpPr>
          <a:xfrm>
            <a:off x="4189293" y="977414"/>
            <a:ext cx="3886200" cy="592132"/>
            <a:chOff x="381000" y="143568"/>
            <a:chExt cx="3429000" cy="522469"/>
          </a:xfrm>
        </p:grpSpPr>
        <p:sp>
          <p:nvSpPr>
            <p:cNvPr id="9" name="Rectangle: Rounded Corners 8">
              <a:extLst>
                <a:ext uri="{FF2B5EF4-FFF2-40B4-BE49-F238E27FC236}">
                  <a16:creationId xmlns:a16="http://schemas.microsoft.com/office/drawing/2014/main" id="{667C2D3B-97D5-FCBB-5DED-556A1ECA30D0}"/>
                </a:ext>
              </a:extLst>
            </p:cNvPr>
            <p:cNvSpPr/>
            <p:nvPr/>
          </p:nvSpPr>
          <p:spPr>
            <a:xfrm>
              <a:off x="381000" y="143568"/>
              <a:ext cx="3429000" cy="522469"/>
            </a:xfrm>
            <a:prstGeom prst="roundRect">
              <a:avLst>
                <a:gd name="adj" fmla="val 31252"/>
              </a:avLst>
            </a:prstGeom>
            <a:solidFill>
              <a:srgbClr val="EAF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extBox 12">
              <a:extLst>
                <a:ext uri="{FF2B5EF4-FFF2-40B4-BE49-F238E27FC236}">
                  <a16:creationId xmlns:a16="http://schemas.microsoft.com/office/drawing/2014/main" id="{2274275B-19A0-8A22-8E65-201C5428F68A}"/>
                </a:ext>
              </a:extLst>
            </p:cNvPr>
            <p:cNvSpPr txBox="1"/>
            <p:nvPr/>
          </p:nvSpPr>
          <p:spPr>
            <a:xfrm>
              <a:off x="710929" y="182361"/>
              <a:ext cx="2769142" cy="414310"/>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1508B8"/>
                  </a:solidFill>
                  <a:effectLst/>
                  <a:uLnTx/>
                  <a:uFillTx/>
                  <a:latin typeface="Arial" panose="020B0604020202020204" pitchFamily="34" charset="0"/>
                  <a:ea typeface="+mn-ea"/>
                  <a:cs typeface="+mn-cs"/>
                </a:rPr>
                <a:t>KẾT LUẬN</a:t>
              </a:r>
              <a:endParaRPr kumimoji="0" lang="en-US" sz="2800" b="1" i="0" u="none" strike="noStrike" kern="1200" cap="none" spc="0" normalizeH="0" baseline="0" noProof="0" dirty="0">
                <a:ln>
                  <a:noFill/>
                </a:ln>
                <a:solidFill>
                  <a:srgbClr val="1508B8"/>
                </a:solidFill>
                <a:effectLst/>
                <a:uLnTx/>
                <a:uFillTx/>
                <a:latin typeface="Arial" panose="020B0604020202020204" pitchFamily="34" charset="0"/>
                <a:ea typeface="+mn-ea"/>
                <a:cs typeface="+mn-cs"/>
              </a:endParaRPr>
            </a:p>
          </p:txBody>
        </p:sp>
      </p:grpSp>
      <p:pic>
        <p:nvPicPr>
          <p:cNvPr id="19" name="Picture 2">
            <a:extLst>
              <a:ext uri="{FF2B5EF4-FFF2-40B4-BE49-F238E27FC236}">
                <a16:creationId xmlns:a16="http://schemas.microsoft.com/office/drawing/2014/main" id="{B1C84AA5-1A2B-EAE8-CD58-61FAEB075E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201">
            <a:off x="9181928" y="-1529038"/>
            <a:ext cx="5091583" cy="4429677"/>
          </a:xfrm>
          <a:prstGeom prst="rect">
            <a:avLst/>
          </a:prstGeom>
        </p:spPr>
      </p:pic>
      <p:pic>
        <p:nvPicPr>
          <p:cNvPr id="20" name="Picture 6">
            <a:extLst>
              <a:ext uri="{FF2B5EF4-FFF2-40B4-BE49-F238E27FC236}">
                <a16:creationId xmlns:a16="http://schemas.microsoft.com/office/drawing/2014/main" id="{592ADD0E-EBEE-9C73-A5C3-169517C2C3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a16="http://schemas.microsoft.com/office/drawing/2014/main" id="{0A18761C-C6C3-2CC8-7D1A-9FC4CA78E3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3312">
            <a:off x="-1266340" y="-1449140"/>
            <a:ext cx="4067192" cy="4008033"/>
          </a:xfrm>
          <a:prstGeom prst="rect">
            <a:avLst/>
          </a:prstGeom>
        </p:spPr>
      </p:pic>
      <p:sp>
        <p:nvSpPr>
          <p:cNvPr id="22" name="TextBox 12">
            <a:extLst>
              <a:ext uri="{FF2B5EF4-FFF2-40B4-BE49-F238E27FC236}">
                <a16:creationId xmlns:a16="http://schemas.microsoft.com/office/drawing/2014/main" id="{8F506FFB-5640-A533-F7C3-96FB79FA084E}"/>
              </a:ext>
            </a:extLst>
          </p:cNvPr>
          <p:cNvSpPr txBox="1"/>
          <p:nvPr/>
        </p:nvSpPr>
        <p:spPr>
          <a:xfrm>
            <a:off x="2000250" y="1964992"/>
            <a:ext cx="8362950" cy="1396280"/>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1508B8"/>
                </a:solidFill>
                <a:effectLst/>
                <a:uLnTx/>
                <a:uFillTx/>
                <a:latin typeface="Arial" panose="020B0604020202020204" pitchFamily="34" charset="0"/>
                <a:ea typeface="+mn-ea"/>
                <a:cs typeface="+mn-cs"/>
              </a:rPr>
              <a:t>Dòng điện xoay chiều chạy qua đèn sợi đốt làm đèn phát sáng chứng tỏ dòng điện xoay chiều có tác dụng phát sáng.</a:t>
            </a:r>
            <a:endParaRPr kumimoji="0" lang="en-US" sz="2600" b="1" i="0" u="none" strike="noStrike" kern="1200" cap="none" spc="0" normalizeH="0" baseline="0" noProof="0" dirty="0">
              <a:ln>
                <a:noFill/>
              </a:ln>
              <a:solidFill>
                <a:srgbClr val="1508B8"/>
              </a:solidFill>
              <a:effectLst/>
              <a:uLnTx/>
              <a:uFillTx/>
              <a:latin typeface="Arial" panose="020B0604020202020204" pitchFamily="34" charset="0"/>
              <a:ea typeface="+mn-ea"/>
              <a:cs typeface="+mn-cs"/>
            </a:endParaRPr>
          </a:p>
        </p:txBody>
      </p:sp>
      <p:pic>
        <p:nvPicPr>
          <p:cNvPr id="26" name="Picture 25">
            <a:extLst>
              <a:ext uri="{FF2B5EF4-FFF2-40B4-BE49-F238E27FC236}">
                <a16:creationId xmlns:a16="http://schemas.microsoft.com/office/drawing/2014/main" id="{6CD0B631-DE2E-A7B3-E0C6-01FD485DEA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3875" y="2356125"/>
            <a:ext cx="1991044" cy="2933911"/>
          </a:xfrm>
          <a:prstGeom prst="rect">
            <a:avLst/>
          </a:prstGeom>
        </p:spPr>
      </p:pic>
      <p:sp>
        <p:nvSpPr>
          <p:cNvPr id="3" name="Rectangle: Rounded Corners 2">
            <a:extLst>
              <a:ext uri="{FF2B5EF4-FFF2-40B4-BE49-F238E27FC236}">
                <a16:creationId xmlns:a16="http://schemas.microsoft.com/office/drawing/2014/main" id="{61B57327-AF1D-EE39-7CB9-7D8EBCF3AEF6}"/>
              </a:ext>
            </a:extLst>
          </p:cNvPr>
          <p:cNvSpPr/>
          <p:nvPr/>
        </p:nvSpPr>
        <p:spPr>
          <a:xfrm>
            <a:off x="382218" y="221622"/>
            <a:ext cx="4177400" cy="522469"/>
          </a:xfrm>
          <a:prstGeom prst="roundRect">
            <a:avLst/>
          </a:prstGeom>
          <a:solidFill>
            <a:srgbClr val="FFD435">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2">
            <a:extLst>
              <a:ext uri="{FF2B5EF4-FFF2-40B4-BE49-F238E27FC236}">
                <a16:creationId xmlns:a16="http://schemas.microsoft.com/office/drawing/2014/main" id="{3289E7CD-49DE-1952-D81C-193A909A02F6}"/>
              </a:ext>
            </a:extLst>
          </p:cNvPr>
          <p:cNvSpPr txBox="1"/>
          <p:nvPr/>
        </p:nvSpPr>
        <p:spPr>
          <a:xfrm>
            <a:off x="568248" y="249377"/>
            <a:ext cx="3869815" cy="402418"/>
          </a:xfrm>
          <a:prstGeom prst="rect">
            <a:avLst/>
          </a:prstGeom>
        </p:spPr>
        <p:txBody>
          <a:bodyPr wrap="square" lIns="0" tIns="0" rIns="0" bIns="0" rtlCol="0" anchor="t">
            <a:spAutoFit/>
          </a:bodyPr>
          <a:lstStyle/>
          <a:p>
            <a:pPr algn="just">
              <a:lnSpc>
                <a:spcPct val="120000"/>
              </a:lnSpc>
            </a:pPr>
            <a:r>
              <a:rPr lang="vi-VN" sz="2400" b="1" dirty="0">
                <a:solidFill>
                  <a:srgbClr val="000000"/>
                </a:solidFill>
                <a:latin typeface="Arial" panose="020B0604020202020204" pitchFamily="34" charset="0"/>
              </a:rPr>
              <a:t>II</a:t>
            </a:r>
            <a:r>
              <a:rPr lang="en-GB" sz="2400" b="1" dirty="0">
                <a:solidFill>
                  <a:srgbClr val="000000"/>
                </a:solidFill>
                <a:latin typeface="Arial" panose="020B0604020202020204" pitchFamily="34" charset="0"/>
              </a:rPr>
              <a:t>. </a:t>
            </a:r>
            <a:r>
              <a:rPr lang="vi-VN" sz="2400" b="1" dirty="0">
                <a:solidFill>
                  <a:srgbClr val="000000"/>
                </a:solidFill>
                <a:latin typeface="Arial" panose="020B0604020202020204" pitchFamily="34" charset="0"/>
              </a:rPr>
              <a:t>Tác Dụng Phát Sáng</a:t>
            </a:r>
            <a:endParaRPr lang="en-US" sz="2400" b="1" dirty="0">
              <a:solidFill>
                <a:srgbClr val="000000"/>
              </a:solidFill>
              <a:latin typeface="Arial" panose="020B0604020202020204" pitchFamily="34" charset="0"/>
            </a:endParaRPr>
          </a:p>
        </p:txBody>
      </p:sp>
      <p:grpSp>
        <p:nvGrpSpPr>
          <p:cNvPr id="5" name="Group 4">
            <a:extLst>
              <a:ext uri="{FF2B5EF4-FFF2-40B4-BE49-F238E27FC236}">
                <a16:creationId xmlns:a16="http://schemas.microsoft.com/office/drawing/2014/main" id="{033AE659-9621-286D-ECD3-FE2B4CF17C4C}"/>
              </a:ext>
            </a:extLst>
          </p:cNvPr>
          <p:cNvGrpSpPr/>
          <p:nvPr/>
        </p:nvGrpSpPr>
        <p:grpSpPr>
          <a:xfrm>
            <a:off x="238076" y="149929"/>
            <a:ext cx="589223" cy="594162"/>
            <a:chOff x="3637324" y="1969138"/>
            <a:chExt cx="2098841" cy="2116435"/>
          </a:xfrm>
        </p:grpSpPr>
        <p:sp>
          <p:nvSpPr>
            <p:cNvPr id="6" name="Google Shape;1516;p39">
              <a:extLst>
                <a:ext uri="{FF2B5EF4-FFF2-40B4-BE49-F238E27FC236}">
                  <a16:creationId xmlns:a16="http://schemas.microsoft.com/office/drawing/2014/main" id="{3EA4BCDD-0D5A-DAB8-914F-4E45E32172B7}"/>
                </a:ext>
              </a:extLst>
            </p:cNvPr>
            <p:cNvSpPr/>
            <p:nvPr/>
          </p:nvSpPr>
          <p:spPr>
            <a:xfrm>
              <a:off x="3637324" y="2163066"/>
              <a:ext cx="2082802" cy="192250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rgbClr val="FFCE3C"/>
            </a:solidFill>
            <a:ln>
              <a:noFill/>
            </a:ln>
          </p:spPr>
          <p:txBody>
            <a:bodyPr spcFirstLastPara="1" wrap="square" lIns="60950" tIns="60950" rIns="60950" bIns="60950" anchor="ctr" anchorCtr="0">
              <a:noAutofit/>
            </a:bodyPr>
            <a:lstStyle/>
            <a:p>
              <a:pPr algn="ctr" defTabSz="609630"/>
              <a:endParaRPr sz="5334" dirty="0">
                <a:solidFill>
                  <a:prstClr val="black"/>
                </a:solidFill>
                <a:latin typeface="Arial" panose="020B0604020202020204" pitchFamily="34" charset="0"/>
                <a:cs typeface="Arial" panose="020B0604020202020204" pitchFamily="34" charset="0"/>
              </a:endParaRPr>
            </a:p>
          </p:txBody>
        </p:sp>
        <p:sp>
          <p:nvSpPr>
            <p:cNvPr id="7" name="Oval 5">
              <a:extLst>
                <a:ext uri="{FF2B5EF4-FFF2-40B4-BE49-F238E27FC236}">
                  <a16:creationId xmlns:a16="http://schemas.microsoft.com/office/drawing/2014/main" id="{E759E1BB-B808-D7C2-F715-5B8F83D79775}"/>
                </a:ext>
              </a:extLst>
            </p:cNvPr>
            <p:cNvSpPr>
              <a:spLocks noChangeArrowheads="1"/>
            </p:cNvSpPr>
            <p:nvPr/>
          </p:nvSpPr>
          <p:spPr bwMode="auto">
            <a:xfrm>
              <a:off x="3826622" y="1969138"/>
              <a:ext cx="1909543" cy="1518738"/>
            </a:xfrm>
            <a:prstGeom prst="ellipse">
              <a:avLst/>
            </a:prstGeom>
            <a:gradFill rotWithShape="1">
              <a:gsLst>
                <a:gs pos="0">
                  <a:srgbClr val="E3E300"/>
                </a:gs>
                <a:gs pos="100000">
                  <a:srgbClr val="FFFF00">
                    <a:alpha val="0"/>
                  </a:srgbClr>
                </a:gs>
              </a:gsLst>
              <a:path path="shape">
                <a:fillToRect l="50000" t="50000" r="50000" b="50000"/>
              </a:path>
            </a:gradFill>
            <a:ln w="9525">
              <a:noFill/>
              <a:round/>
              <a:headEnd/>
              <a:tailEnd/>
            </a:ln>
          </p:spPr>
          <p:txBody>
            <a:bodyPr wrap="none" anchor="ctr"/>
            <a:lstStyle/>
            <a:p>
              <a:pPr defTabSz="609630"/>
              <a:endParaRPr lang="en-US" sz="1200">
                <a:solidFill>
                  <a:prstClr val="black"/>
                </a:solidFill>
                <a:latin typeface="Calibri"/>
              </a:endParaRPr>
            </a:p>
          </p:txBody>
        </p:sp>
        <p:sp>
          <p:nvSpPr>
            <p:cNvPr id="8" name="AutoShape 27">
              <a:extLst>
                <a:ext uri="{FF2B5EF4-FFF2-40B4-BE49-F238E27FC236}">
                  <a16:creationId xmlns:a16="http://schemas.microsoft.com/office/drawing/2014/main" id="{8FC5AC78-DC8F-539D-E8BC-3CDE3364216F}"/>
                </a:ext>
              </a:extLst>
            </p:cNvPr>
            <p:cNvSpPr>
              <a:spLocks noChangeArrowheads="1"/>
            </p:cNvSpPr>
            <p:nvPr/>
          </p:nvSpPr>
          <p:spPr bwMode="auto">
            <a:xfrm>
              <a:off x="4260733" y="3557917"/>
              <a:ext cx="875004" cy="340816"/>
            </a:xfrm>
            <a:prstGeom prst="parallelogram">
              <a:avLst>
                <a:gd name="adj" fmla="val 55072"/>
              </a:avLst>
            </a:prstGeom>
            <a:solidFill>
              <a:srgbClr val="4F81BD"/>
            </a:solidFill>
            <a:ln w="9525">
              <a:solidFill>
                <a:sysClr val="windowText" lastClr="000000"/>
              </a:solidFill>
              <a:miter lim="800000"/>
              <a:headEnd/>
              <a:tailEnd/>
            </a:ln>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grpSp>
          <p:nvGrpSpPr>
            <p:cNvPr id="10" name="Group 28">
              <a:extLst>
                <a:ext uri="{FF2B5EF4-FFF2-40B4-BE49-F238E27FC236}">
                  <a16:creationId xmlns:a16="http://schemas.microsoft.com/office/drawing/2014/main" id="{5EB0D273-4124-7E61-3394-53AFD34B1C98}"/>
                </a:ext>
              </a:extLst>
            </p:cNvPr>
            <p:cNvGrpSpPr>
              <a:grpSpLocks/>
            </p:cNvGrpSpPr>
            <p:nvPr/>
          </p:nvGrpSpPr>
          <p:grpSpPr bwMode="auto">
            <a:xfrm>
              <a:off x="4319725" y="2371284"/>
              <a:ext cx="951538" cy="1209955"/>
              <a:chOff x="1056" y="576"/>
              <a:chExt cx="449" cy="696"/>
            </a:xfrm>
          </p:grpSpPr>
          <p:sp>
            <p:nvSpPr>
              <p:cNvPr id="11" name="Litebulb">
                <a:extLst>
                  <a:ext uri="{FF2B5EF4-FFF2-40B4-BE49-F238E27FC236}">
                    <a16:creationId xmlns:a16="http://schemas.microsoft.com/office/drawing/2014/main" id="{34AECF46-91CE-635E-22DC-01C33D103110}"/>
                  </a:ext>
                </a:extLst>
              </p:cNvPr>
              <p:cNvSpPr>
                <a:spLocks noEditPoints="1" noChangeArrowheads="1"/>
              </p:cNvSpPr>
              <p:nvPr/>
            </p:nvSpPr>
            <p:spPr bwMode="auto">
              <a:xfrm>
                <a:off x="1056" y="576"/>
                <a:ext cx="449" cy="645"/>
              </a:xfrm>
              <a:custGeom>
                <a:avLst/>
                <a:gdLst>
                  <a:gd name="T0" fmla="*/ 225 w 21600"/>
                  <a:gd name="T1" fmla="*/ 0 h 21600"/>
                  <a:gd name="T2" fmla="*/ 449 w 21600"/>
                  <a:gd name="T3" fmla="*/ 232 h 21600"/>
                  <a:gd name="T4" fmla="*/ 0 w 21600"/>
                  <a:gd name="T5" fmla="*/ 232 h 21600"/>
                  <a:gd name="T6" fmla="*/ 225 w 21600"/>
                  <a:gd name="T7" fmla="*/ 645 h 21600"/>
                  <a:gd name="T8" fmla="*/ 0 60000 65536"/>
                  <a:gd name="T9" fmla="*/ 0 60000 65536"/>
                  <a:gd name="T10" fmla="*/ 0 60000 65536"/>
                  <a:gd name="T11" fmla="*/ 0 60000 65536"/>
                  <a:gd name="T12" fmla="*/ 3560 w 21600"/>
                  <a:gd name="T13" fmla="*/ 2177 h 21600"/>
                  <a:gd name="T14" fmla="*/ 18281 w 21600"/>
                  <a:gd name="T15" fmla="*/ 9276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ysClr val="window" lastClr="FFFFFF"/>
              </a:solidFill>
              <a:ln w="3175">
                <a:solidFill>
                  <a:srgbClr val="FFCC00"/>
                </a:solidFill>
                <a:miter lim="800000"/>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grpSp>
            <p:nvGrpSpPr>
              <p:cNvPr id="12" name="Group 11">
                <a:extLst>
                  <a:ext uri="{FF2B5EF4-FFF2-40B4-BE49-F238E27FC236}">
                    <a16:creationId xmlns:a16="http://schemas.microsoft.com/office/drawing/2014/main" id="{702549BA-4E5A-407B-CCE3-46C7FB91023F}"/>
                  </a:ext>
                </a:extLst>
              </p:cNvPr>
              <p:cNvGrpSpPr>
                <a:grpSpLocks/>
              </p:cNvGrpSpPr>
              <p:nvPr/>
            </p:nvGrpSpPr>
            <p:grpSpPr bwMode="auto">
              <a:xfrm>
                <a:off x="1056" y="576"/>
                <a:ext cx="449" cy="696"/>
                <a:chOff x="1402" y="2202"/>
                <a:chExt cx="449" cy="696"/>
              </a:xfrm>
            </p:grpSpPr>
            <p:sp>
              <p:nvSpPr>
                <p:cNvPr id="14" name="Litebulb">
                  <a:extLst>
                    <a:ext uri="{FF2B5EF4-FFF2-40B4-BE49-F238E27FC236}">
                      <a16:creationId xmlns:a16="http://schemas.microsoft.com/office/drawing/2014/main" id="{50343EAE-40BC-6B99-87EC-7DF5FC7A9652}"/>
                    </a:ext>
                  </a:extLst>
                </p:cNvPr>
                <p:cNvSpPr>
                  <a:spLocks noEditPoints="1" noChangeArrowheads="1"/>
                </p:cNvSpPr>
                <p:nvPr/>
              </p:nvSpPr>
              <p:spPr bwMode="auto">
                <a:xfrm>
                  <a:off x="1402" y="2202"/>
                  <a:ext cx="449" cy="645"/>
                </a:xfrm>
                <a:custGeom>
                  <a:avLst/>
                  <a:gdLst>
                    <a:gd name="T0" fmla="*/ 225 w 21600"/>
                    <a:gd name="T1" fmla="*/ 0 h 21600"/>
                    <a:gd name="T2" fmla="*/ 449 w 21600"/>
                    <a:gd name="T3" fmla="*/ 232 h 21600"/>
                    <a:gd name="T4" fmla="*/ 0 w 21600"/>
                    <a:gd name="T5" fmla="*/ 232 h 21600"/>
                    <a:gd name="T6" fmla="*/ 225 w 21600"/>
                    <a:gd name="T7" fmla="*/ 645 h 21600"/>
                    <a:gd name="T8" fmla="*/ 0 60000 65536"/>
                    <a:gd name="T9" fmla="*/ 0 60000 65536"/>
                    <a:gd name="T10" fmla="*/ 0 60000 65536"/>
                    <a:gd name="T11" fmla="*/ 0 60000 65536"/>
                    <a:gd name="T12" fmla="*/ 3560 w 21600"/>
                    <a:gd name="T13" fmla="*/ 2177 h 21600"/>
                    <a:gd name="T14" fmla="*/ 18281 w 21600"/>
                    <a:gd name="T15" fmla="*/ 9276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ysClr val="window" lastClr="FFFFFF"/>
                </a:solidFill>
                <a:ln w="3175">
                  <a:solidFill>
                    <a:srgbClr val="FFCC00"/>
                  </a:solidFill>
                  <a:miter lim="800000"/>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16" name="Oval 32">
                  <a:extLst>
                    <a:ext uri="{FF2B5EF4-FFF2-40B4-BE49-F238E27FC236}">
                      <a16:creationId xmlns:a16="http://schemas.microsoft.com/office/drawing/2014/main" id="{79D53ED2-1772-D380-AE4F-61BE414D5C7C}"/>
                    </a:ext>
                  </a:extLst>
                </p:cNvPr>
                <p:cNvSpPr>
                  <a:spLocks noChangeArrowheads="1"/>
                </p:cNvSpPr>
                <p:nvPr/>
              </p:nvSpPr>
              <p:spPr bwMode="auto">
                <a:xfrm>
                  <a:off x="1453" y="2774"/>
                  <a:ext cx="350" cy="124"/>
                </a:xfrm>
                <a:prstGeom prst="ellipse">
                  <a:avLst/>
                </a:prstGeom>
                <a:solidFill>
                  <a:srgbClr val="0099FF"/>
                </a:solidFill>
                <a:ln w="9525">
                  <a:round/>
                  <a:headEnd/>
                  <a:tailEnd/>
                </a:ln>
                <a:scene3d>
                  <a:camera prst="legacyObliqueTopRight">
                    <a:rot lat="16199997" lon="0" rev="0"/>
                  </a:camera>
                  <a:lightRig rig="legacyFlat1" dir="t"/>
                </a:scene3d>
                <a:sp3d extrusionH="100000" prstMaterial="legacyMetal">
                  <a:bevelT w="13500" h="13500" prst="angle"/>
                  <a:bevelB w="13500" h="13500" prst="angle"/>
                  <a:extrusionClr>
                    <a:srgbClr val="0099FF"/>
                  </a:extrusionClr>
                </a:sp3d>
              </p:spPr>
              <p:txBody>
                <a:bodyPr wrap="none" anchor="ctr">
                  <a:flatTx/>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17" name="AutoShape 33">
                  <a:extLst>
                    <a:ext uri="{FF2B5EF4-FFF2-40B4-BE49-F238E27FC236}">
                      <a16:creationId xmlns:a16="http://schemas.microsoft.com/office/drawing/2014/main" id="{22D209E0-52C3-157D-0EB4-5DC90A01CF21}"/>
                    </a:ext>
                  </a:extLst>
                </p:cNvPr>
                <p:cNvSpPr>
                  <a:spLocks noChangeArrowheads="1"/>
                </p:cNvSpPr>
                <p:nvPr/>
              </p:nvSpPr>
              <p:spPr bwMode="auto">
                <a:xfrm rot="16200000">
                  <a:off x="1541" y="2687"/>
                  <a:ext cx="172" cy="161"/>
                </a:xfrm>
                <a:prstGeom prst="flowChartOnlineStorage">
                  <a:avLst/>
                </a:prstGeom>
                <a:gradFill rotWithShape="1">
                  <a:gsLst>
                    <a:gs pos="0">
                      <a:srgbClr val="4F81BD">
                        <a:gamma/>
                        <a:shade val="46275"/>
                        <a:invGamma/>
                      </a:srgbClr>
                    </a:gs>
                    <a:gs pos="50000">
                      <a:srgbClr val="4F81BD"/>
                    </a:gs>
                    <a:gs pos="100000">
                      <a:srgbClr val="4F81BD">
                        <a:gamma/>
                        <a:shade val="46275"/>
                        <a:invGamma/>
                      </a:srgbClr>
                    </a:gs>
                  </a:gsLst>
                  <a:lin ang="5400000" scaled="1"/>
                </a:gradFill>
                <a:ln w="9525">
                  <a:noFill/>
                  <a:miter lim="800000"/>
                  <a:headEnd/>
                  <a:tailEnd/>
                </a:ln>
                <a:effectLst/>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grpSp>
        </p:grpSp>
      </p:grpSp>
    </p:spTree>
    <p:extLst>
      <p:ext uri="{BB962C8B-B14F-4D97-AF65-F5344CB8AC3E}">
        <p14:creationId xmlns:p14="http://schemas.microsoft.com/office/powerpoint/2010/main" val="4180820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Đèn quay có còi 24V - BẢO HỘ LINH ANH">
            <a:extLst>
              <a:ext uri="{FF2B5EF4-FFF2-40B4-BE49-F238E27FC236}">
                <a16:creationId xmlns:a16="http://schemas.microsoft.com/office/drawing/2014/main" id="{39BABEC4-EBCC-1C02-F713-FCA22CAAFF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3320644"/>
            <a:ext cx="3537356" cy="35373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59BA60B-6BAA-6FE0-C61C-484B3E0958E5}"/>
              </a:ext>
            </a:extLst>
          </p:cNvPr>
          <p:cNvPicPr>
            <a:picLocks noChangeAspect="1"/>
          </p:cNvPicPr>
          <p:nvPr/>
        </p:nvPicPr>
        <p:blipFill rotWithShape="1">
          <a:blip r:embed="rId3">
            <a:extLst>
              <a:ext uri="{28A0092B-C50C-407E-A947-70E740481C1C}">
                <a14:useLocalDpi xmlns:a14="http://schemas.microsoft.com/office/drawing/2010/main" val="0"/>
              </a:ext>
            </a:extLst>
          </a:blip>
          <a:srcRect b="8065"/>
          <a:stretch/>
        </p:blipFill>
        <p:spPr>
          <a:xfrm>
            <a:off x="7121318" y="431051"/>
            <a:ext cx="3537355" cy="2845549"/>
          </a:xfrm>
          <a:prstGeom prst="rect">
            <a:avLst/>
          </a:prstGeom>
        </p:spPr>
      </p:pic>
      <p:sp>
        <p:nvSpPr>
          <p:cNvPr id="3" name="Rectangle 2">
            <a:extLst>
              <a:ext uri="{FF2B5EF4-FFF2-40B4-BE49-F238E27FC236}">
                <a16:creationId xmlns:a16="http://schemas.microsoft.com/office/drawing/2014/main" id="{47E33E9C-7053-B73A-6010-85C24980671A}"/>
              </a:ext>
            </a:extLst>
          </p:cNvPr>
          <p:cNvSpPr/>
          <p:nvPr/>
        </p:nvSpPr>
        <p:spPr>
          <a:xfrm>
            <a:off x="789429" y="2171864"/>
            <a:ext cx="5763771" cy="1488613"/>
          </a:xfrm>
          <a:prstGeom prst="rect">
            <a:avLst/>
          </a:prstGeom>
          <a:ln>
            <a:noFill/>
          </a:ln>
        </p:spPr>
        <p:txBody>
          <a:bodyPr wrap="square">
            <a:spAutoFit/>
          </a:bodyPr>
          <a:lstStyle/>
          <a:p>
            <a:pPr marL="0" marR="0" lvl="0" indent="0" algn="l" defTabSz="609630" rtl="0" eaLnBrk="1" fontAlgn="auto" latinLnBrk="0" hangingPunct="1">
              <a:lnSpc>
                <a:spcPct val="12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Tác</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dụng</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phát</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sáng</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được</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ứng</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dụng</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thiết</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bị</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như</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đèn</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LED,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bút</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thử</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đèn</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huỳnh</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quang</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8" descr="Bóng Compact UT5 80W công suất cao E40">
            <a:extLst>
              <a:ext uri="{FF2B5EF4-FFF2-40B4-BE49-F238E27FC236}">
                <a16:creationId xmlns:a16="http://schemas.microsoft.com/office/drawing/2014/main" id="{29687B91-1000-F573-E47C-40520AFA94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008" r="23725"/>
          <a:stretch/>
        </p:blipFill>
        <p:spPr bwMode="auto">
          <a:xfrm>
            <a:off x="10619229" y="314944"/>
            <a:ext cx="1572771" cy="3327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602CF46-DFAD-6DBB-F07A-F134EC7C1172}"/>
              </a:ext>
            </a:extLst>
          </p:cNvPr>
          <p:cNvSpPr/>
          <p:nvPr/>
        </p:nvSpPr>
        <p:spPr>
          <a:xfrm>
            <a:off x="715752" y="4585081"/>
            <a:ext cx="5763771" cy="1008481"/>
          </a:xfrm>
          <a:prstGeom prst="rect">
            <a:avLst/>
          </a:prstGeom>
          <a:ln>
            <a:noFill/>
          </a:ln>
        </p:spPr>
        <p:txBody>
          <a:bodyPr wrap="square">
            <a:spAutoFit/>
          </a:bodyPr>
          <a:lstStyle/>
          <a:p>
            <a:pPr marL="0" marR="0" lvl="0" indent="0" algn="l" defTabSz="609630" rtl="0" eaLnBrk="1" fontAlgn="auto" latinLnBrk="0" hangingPunct="1">
              <a:lnSpc>
                <a:spcPct val="12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Dòng</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xoay</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chạy</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qua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bóng</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đèn</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làm</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đèn</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cảnh</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báo</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phát</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sáng</a:t>
            </a: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Rounded Corners 6">
            <a:extLst>
              <a:ext uri="{FF2B5EF4-FFF2-40B4-BE49-F238E27FC236}">
                <a16:creationId xmlns:a16="http://schemas.microsoft.com/office/drawing/2014/main" id="{F3AA2885-045B-B83D-F91D-7B0F95E647CD}"/>
              </a:ext>
            </a:extLst>
          </p:cNvPr>
          <p:cNvSpPr/>
          <p:nvPr/>
        </p:nvSpPr>
        <p:spPr>
          <a:xfrm>
            <a:off x="857516" y="1151246"/>
            <a:ext cx="4177400" cy="522469"/>
          </a:xfrm>
          <a:prstGeom prst="roundRect">
            <a:avLst/>
          </a:prstGeom>
          <a:solidFill>
            <a:srgbClr val="FFD435">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12">
            <a:extLst>
              <a:ext uri="{FF2B5EF4-FFF2-40B4-BE49-F238E27FC236}">
                <a16:creationId xmlns:a16="http://schemas.microsoft.com/office/drawing/2014/main" id="{10240928-4414-6B6A-AE8A-A42D28196C7E}"/>
              </a:ext>
            </a:extLst>
          </p:cNvPr>
          <p:cNvSpPr txBox="1"/>
          <p:nvPr/>
        </p:nvSpPr>
        <p:spPr>
          <a:xfrm>
            <a:off x="1043546" y="1179001"/>
            <a:ext cx="3869815" cy="402418"/>
          </a:xfrm>
          <a:prstGeom prst="rect">
            <a:avLst/>
          </a:prstGeom>
        </p:spPr>
        <p:txBody>
          <a:bodyPr wrap="square" lIns="0" tIns="0" rIns="0" bIns="0" rtlCol="0" anchor="t">
            <a:spAutoFit/>
          </a:bodyPr>
          <a:lstStyle/>
          <a:p>
            <a:pPr algn="ctr">
              <a:lnSpc>
                <a:spcPct val="120000"/>
              </a:lnSpc>
            </a:pPr>
            <a:r>
              <a:rPr lang="vi-VN" sz="2400" b="1">
                <a:solidFill>
                  <a:srgbClr val="000000"/>
                </a:solidFill>
                <a:latin typeface="Arial" panose="020B0604020202020204" pitchFamily="34" charset="0"/>
              </a:rPr>
              <a:t>II</a:t>
            </a:r>
            <a:r>
              <a:rPr lang="en-GB" sz="2400" b="1">
                <a:solidFill>
                  <a:srgbClr val="000000"/>
                </a:solidFill>
                <a:latin typeface="Arial" panose="020B0604020202020204" pitchFamily="34" charset="0"/>
              </a:rPr>
              <a:t>. </a:t>
            </a:r>
            <a:r>
              <a:rPr lang="vi-VN" sz="2400" b="1">
                <a:solidFill>
                  <a:srgbClr val="000000"/>
                </a:solidFill>
                <a:latin typeface="Arial" panose="020B0604020202020204" pitchFamily="34" charset="0"/>
              </a:rPr>
              <a:t>Tác Dụng Phát Sáng</a:t>
            </a:r>
            <a:endParaRPr lang="en-US" sz="2400" b="1" dirty="0">
              <a:solidFill>
                <a:srgbClr val="000000"/>
              </a:solidFill>
              <a:latin typeface="Arial" panose="020B0604020202020204" pitchFamily="34" charset="0"/>
            </a:endParaRPr>
          </a:p>
        </p:txBody>
      </p:sp>
      <p:grpSp>
        <p:nvGrpSpPr>
          <p:cNvPr id="13" name="Group 12">
            <a:extLst>
              <a:ext uri="{FF2B5EF4-FFF2-40B4-BE49-F238E27FC236}">
                <a16:creationId xmlns:a16="http://schemas.microsoft.com/office/drawing/2014/main" id="{CDA8E4B2-0858-A9C1-55E4-CB4BC311F9EA}"/>
              </a:ext>
            </a:extLst>
          </p:cNvPr>
          <p:cNvGrpSpPr/>
          <p:nvPr/>
        </p:nvGrpSpPr>
        <p:grpSpPr>
          <a:xfrm>
            <a:off x="713374" y="1079553"/>
            <a:ext cx="589223" cy="594162"/>
            <a:chOff x="3637324" y="1969138"/>
            <a:chExt cx="2098841" cy="2116435"/>
          </a:xfrm>
        </p:grpSpPr>
        <p:sp>
          <p:nvSpPr>
            <p:cNvPr id="14" name="Google Shape;1516;p39">
              <a:extLst>
                <a:ext uri="{FF2B5EF4-FFF2-40B4-BE49-F238E27FC236}">
                  <a16:creationId xmlns:a16="http://schemas.microsoft.com/office/drawing/2014/main" id="{68730440-3D63-C60B-6301-CA343C30051A}"/>
                </a:ext>
              </a:extLst>
            </p:cNvPr>
            <p:cNvSpPr/>
            <p:nvPr/>
          </p:nvSpPr>
          <p:spPr>
            <a:xfrm>
              <a:off x="3637324" y="2163066"/>
              <a:ext cx="2082802" cy="192250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rgbClr val="FFCE3C"/>
            </a:solidFill>
            <a:ln>
              <a:noFill/>
            </a:ln>
          </p:spPr>
          <p:txBody>
            <a:bodyPr spcFirstLastPara="1" wrap="square" lIns="60950" tIns="60950" rIns="60950" bIns="60950" anchor="ctr" anchorCtr="0">
              <a:noAutofit/>
            </a:bodyPr>
            <a:lstStyle/>
            <a:p>
              <a:pPr algn="ctr" defTabSz="609630"/>
              <a:endParaRPr sz="5334" dirty="0">
                <a:solidFill>
                  <a:prstClr val="black"/>
                </a:solidFill>
                <a:latin typeface="Arial" panose="020B0604020202020204" pitchFamily="34" charset="0"/>
                <a:cs typeface="Arial" panose="020B0604020202020204" pitchFamily="34" charset="0"/>
              </a:endParaRPr>
            </a:p>
          </p:txBody>
        </p:sp>
        <p:sp>
          <p:nvSpPr>
            <p:cNvPr id="15" name="Oval 5">
              <a:extLst>
                <a:ext uri="{FF2B5EF4-FFF2-40B4-BE49-F238E27FC236}">
                  <a16:creationId xmlns:a16="http://schemas.microsoft.com/office/drawing/2014/main" id="{D23C4005-0930-0D5C-13DD-3B8046A0CC39}"/>
                </a:ext>
              </a:extLst>
            </p:cNvPr>
            <p:cNvSpPr>
              <a:spLocks noChangeArrowheads="1"/>
            </p:cNvSpPr>
            <p:nvPr/>
          </p:nvSpPr>
          <p:spPr bwMode="auto">
            <a:xfrm>
              <a:off x="3826622" y="1969138"/>
              <a:ext cx="1909543" cy="1518738"/>
            </a:xfrm>
            <a:prstGeom prst="ellipse">
              <a:avLst/>
            </a:prstGeom>
            <a:gradFill rotWithShape="1">
              <a:gsLst>
                <a:gs pos="0">
                  <a:srgbClr val="E3E300"/>
                </a:gs>
                <a:gs pos="100000">
                  <a:srgbClr val="FFFF00">
                    <a:alpha val="0"/>
                  </a:srgbClr>
                </a:gs>
              </a:gsLst>
              <a:path path="shape">
                <a:fillToRect l="50000" t="50000" r="50000" b="50000"/>
              </a:path>
            </a:gradFill>
            <a:ln w="9525">
              <a:noFill/>
              <a:round/>
              <a:headEnd/>
              <a:tailEnd/>
            </a:ln>
          </p:spPr>
          <p:txBody>
            <a:bodyPr wrap="none" anchor="ctr"/>
            <a:lstStyle/>
            <a:p>
              <a:pPr defTabSz="609630"/>
              <a:endParaRPr lang="en-US" sz="1200">
                <a:solidFill>
                  <a:prstClr val="black"/>
                </a:solidFill>
                <a:latin typeface="Calibri"/>
              </a:endParaRPr>
            </a:p>
          </p:txBody>
        </p:sp>
        <p:sp>
          <p:nvSpPr>
            <p:cNvPr id="16" name="AutoShape 27">
              <a:extLst>
                <a:ext uri="{FF2B5EF4-FFF2-40B4-BE49-F238E27FC236}">
                  <a16:creationId xmlns:a16="http://schemas.microsoft.com/office/drawing/2014/main" id="{92DC7867-24EF-9349-2C7F-B90457CA3E51}"/>
                </a:ext>
              </a:extLst>
            </p:cNvPr>
            <p:cNvSpPr>
              <a:spLocks noChangeArrowheads="1"/>
            </p:cNvSpPr>
            <p:nvPr/>
          </p:nvSpPr>
          <p:spPr bwMode="auto">
            <a:xfrm>
              <a:off x="4260733" y="3557917"/>
              <a:ext cx="875004" cy="340816"/>
            </a:xfrm>
            <a:prstGeom prst="parallelogram">
              <a:avLst>
                <a:gd name="adj" fmla="val 55072"/>
              </a:avLst>
            </a:prstGeom>
            <a:solidFill>
              <a:srgbClr val="4F81BD"/>
            </a:solidFill>
            <a:ln w="9525">
              <a:solidFill>
                <a:sysClr val="windowText" lastClr="000000"/>
              </a:solidFill>
              <a:miter lim="800000"/>
              <a:headEnd/>
              <a:tailEnd/>
            </a:ln>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grpSp>
          <p:nvGrpSpPr>
            <p:cNvPr id="17" name="Group 28">
              <a:extLst>
                <a:ext uri="{FF2B5EF4-FFF2-40B4-BE49-F238E27FC236}">
                  <a16:creationId xmlns:a16="http://schemas.microsoft.com/office/drawing/2014/main" id="{D22BC976-BD52-8016-E955-CC575F66224E}"/>
                </a:ext>
              </a:extLst>
            </p:cNvPr>
            <p:cNvGrpSpPr>
              <a:grpSpLocks/>
            </p:cNvGrpSpPr>
            <p:nvPr/>
          </p:nvGrpSpPr>
          <p:grpSpPr bwMode="auto">
            <a:xfrm>
              <a:off x="4319725" y="2371284"/>
              <a:ext cx="951538" cy="1209955"/>
              <a:chOff x="1056" y="576"/>
              <a:chExt cx="449" cy="696"/>
            </a:xfrm>
          </p:grpSpPr>
          <p:sp>
            <p:nvSpPr>
              <p:cNvPr id="18" name="Litebulb">
                <a:extLst>
                  <a:ext uri="{FF2B5EF4-FFF2-40B4-BE49-F238E27FC236}">
                    <a16:creationId xmlns:a16="http://schemas.microsoft.com/office/drawing/2014/main" id="{A2351F17-C2F4-1AC4-71E6-04EE939FB070}"/>
                  </a:ext>
                </a:extLst>
              </p:cNvPr>
              <p:cNvSpPr>
                <a:spLocks noEditPoints="1" noChangeArrowheads="1"/>
              </p:cNvSpPr>
              <p:nvPr/>
            </p:nvSpPr>
            <p:spPr bwMode="auto">
              <a:xfrm>
                <a:off x="1056" y="576"/>
                <a:ext cx="449" cy="645"/>
              </a:xfrm>
              <a:custGeom>
                <a:avLst/>
                <a:gdLst>
                  <a:gd name="T0" fmla="*/ 225 w 21600"/>
                  <a:gd name="T1" fmla="*/ 0 h 21600"/>
                  <a:gd name="T2" fmla="*/ 449 w 21600"/>
                  <a:gd name="T3" fmla="*/ 232 h 21600"/>
                  <a:gd name="T4" fmla="*/ 0 w 21600"/>
                  <a:gd name="T5" fmla="*/ 232 h 21600"/>
                  <a:gd name="T6" fmla="*/ 225 w 21600"/>
                  <a:gd name="T7" fmla="*/ 645 h 21600"/>
                  <a:gd name="T8" fmla="*/ 0 60000 65536"/>
                  <a:gd name="T9" fmla="*/ 0 60000 65536"/>
                  <a:gd name="T10" fmla="*/ 0 60000 65536"/>
                  <a:gd name="T11" fmla="*/ 0 60000 65536"/>
                  <a:gd name="T12" fmla="*/ 3560 w 21600"/>
                  <a:gd name="T13" fmla="*/ 2177 h 21600"/>
                  <a:gd name="T14" fmla="*/ 18281 w 21600"/>
                  <a:gd name="T15" fmla="*/ 9276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ysClr val="window" lastClr="FFFFFF"/>
              </a:solidFill>
              <a:ln w="3175">
                <a:solidFill>
                  <a:srgbClr val="FFCC00"/>
                </a:solidFill>
                <a:miter lim="800000"/>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grpSp>
            <p:nvGrpSpPr>
              <p:cNvPr id="19" name="Group 18">
                <a:extLst>
                  <a:ext uri="{FF2B5EF4-FFF2-40B4-BE49-F238E27FC236}">
                    <a16:creationId xmlns:a16="http://schemas.microsoft.com/office/drawing/2014/main" id="{156AD1FF-E6B5-1167-E89D-71D2C1F9D55D}"/>
                  </a:ext>
                </a:extLst>
              </p:cNvPr>
              <p:cNvGrpSpPr>
                <a:grpSpLocks/>
              </p:cNvGrpSpPr>
              <p:nvPr/>
            </p:nvGrpSpPr>
            <p:grpSpPr bwMode="auto">
              <a:xfrm>
                <a:off x="1056" y="576"/>
                <a:ext cx="449" cy="696"/>
                <a:chOff x="1402" y="2202"/>
                <a:chExt cx="449" cy="696"/>
              </a:xfrm>
            </p:grpSpPr>
            <p:sp>
              <p:nvSpPr>
                <p:cNvPr id="20" name="Litebulb">
                  <a:extLst>
                    <a:ext uri="{FF2B5EF4-FFF2-40B4-BE49-F238E27FC236}">
                      <a16:creationId xmlns:a16="http://schemas.microsoft.com/office/drawing/2014/main" id="{AA4DCE85-77A0-738B-1A21-E13727FE4554}"/>
                    </a:ext>
                  </a:extLst>
                </p:cNvPr>
                <p:cNvSpPr>
                  <a:spLocks noEditPoints="1" noChangeArrowheads="1"/>
                </p:cNvSpPr>
                <p:nvPr/>
              </p:nvSpPr>
              <p:spPr bwMode="auto">
                <a:xfrm>
                  <a:off x="1402" y="2202"/>
                  <a:ext cx="449" cy="645"/>
                </a:xfrm>
                <a:custGeom>
                  <a:avLst/>
                  <a:gdLst>
                    <a:gd name="T0" fmla="*/ 225 w 21600"/>
                    <a:gd name="T1" fmla="*/ 0 h 21600"/>
                    <a:gd name="T2" fmla="*/ 449 w 21600"/>
                    <a:gd name="T3" fmla="*/ 232 h 21600"/>
                    <a:gd name="T4" fmla="*/ 0 w 21600"/>
                    <a:gd name="T5" fmla="*/ 232 h 21600"/>
                    <a:gd name="T6" fmla="*/ 225 w 21600"/>
                    <a:gd name="T7" fmla="*/ 645 h 21600"/>
                    <a:gd name="T8" fmla="*/ 0 60000 65536"/>
                    <a:gd name="T9" fmla="*/ 0 60000 65536"/>
                    <a:gd name="T10" fmla="*/ 0 60000 65536"/>
                    <a:gd name="T11" fmla="*/ 0 60000 65536"/>
                    <a:gd name="T12" fmla="*/ 3560 w 21600"/>
                    <a:gd name="T13" fmla="*/ 2177 h 21600"/>
                    <a:gd name="T14" fmla="*/ 18281 w 21600"/>
                    <a:gd name="T15" fmla="*/ 9276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ysClr val="window" lastClr="FFFFFF"/>
                </a:solidFill>
                <a:ln w="3175">
                  <a:solidFill>
                    <a:srgbClr val="FFCC00"/>
                  </a:solidFill>
                  <a:miter lim="800000"/>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21" name="Oval 32">
                  <a:extLst>
                    <a:ext uri="{FF2B5EF4-FFF2-40B4-BE49-F238E27FC236}">
                      <a16:creationId xmlns:a16="http://schemas.microsoft.com/office/drawing/2014/main" id="{17706A19-FC0F-A76D-E633-A438413735D6}"/>
                    </a:ext>
                  </a:extLst>
                </p:cNvPr>
                <p:cNvSpPr>
                  <a:spLocks noChangeArrowheads="1"/>
                </p:cNvSpPr>
                <p:nvPr/>
              </p:nvSpPr>
              <p:spPr bwMode="auto">
                <a:xfrm>
                  <a:off x="1453" y="2774"/>
                  <a:ext cx="350" cy="124"/>
                </a:xfrm>
                <a:prstGeom prst="ellipse">
                  <a:avLst/>
                </a:prstGeom>
                <a:solidFill>
                  <a:srgbClr val="0099FF"/>
                </a:solidFill>
                <a:ln w="9525">
                  <a:round/>
                  <a:headEnd/>
                  <a:tailEnd/>
                </a:ln>
                <a:scene3d>
                  <a:camera prst="legacyObliqueTopRight">
                    <a:rot lat="16199997" lon="0" rev="0"/>
                  </a:camera>
                  <a:lightRig rig="legacyFlat1" dir="t"/>
                </a:scene3d>
                <a:sp3d extrusionH="100000" prstMaterial="legacyMetal">
                  <a:bevelT w="13500" h="13500" prst="angle"/>
                  <a:bevelB w="13500" h="13500" prst="angle"/>
                  <a:extrusionClr>
                    <a:srgbClr val="0099FF"/>
                  </a:extrusionClr>
                </a:sp3d>
              </p:spPr>
              <p:txBody>
                <a:bodyPr wrap="none" anchor="ctr">
                  <a:flatTx/>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22" name="AutoShape 33">
                  <a:extLst>
                    <a:ext uri="{FF2B5EF4-FFF2-40B4-BE49-F238E27FC236}">
                      <a16:creationId xmlns:a16="http://schemas.microsoft.com/office/drawing/2014/main" id="{2058E68C-5349-4059-BE5E-36849FA0CAD3}"/>
                    </a:ext>
                  </a:extLst>
                </p:cNvPr>
                <p:cNvSpPr>
                  <a:spLocks noChangeArrowheads="1"/>
                </p:cNvSpPr>
                <p:nvPr/>
              </p:nvSpPr>
              <p:spPr bwMode="auto">
                <a:xfrm rot="16200000">
                  <a:off x="1541" y="2687"/>
                  <a:ext cx="172" cy="161"/>
                </a:xfrm>
                <a:prstGeom prst="flowChartOnlineStorage">
                  <a:avLst/>
                </a:prstGeom>
                <a:gradFill rotWithShape="1">
                  <a:gsLst>
                    <a:gs pos="0">
                      <a:srgbClr val="4F81BD">
                        <a:gamma/>
                        <a:shade val="46275"/>
                        <a:invGamma/>
                      </a:srgbClr>
                    </a:gs>
                    <a:gs pos="50000">
                      <a:srgbClr val="4F81BD"/>
                    </a:gs>
                    <a:gs pos="100000">
                      <a:srgbClr val="4F81BD">
                        <a:gamma/>
                        <a:shade val="46275"/>
                        <a:invGamma/>
                      </a:srgbClr>
                    </a:gs>
                  </a:gsLst>
                  <a:lin ang="5400000" scaled="1"/>
                </a:gradFill>
                <a:ln w="9525">
                  <a:noFill/>
                  <a:miter lim="800000"/>
                  <a:headEnd/>
                  <a:tailEnd/>
                </a:ln>
                <a:effectLst/>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grpSp>
        </p:grpSp>
      </p:grpSp>
    </p:spTree>
    <p:extLst>
      <p:ext uri="{BB962C8B-B14F-4D97-AF65-F5344CB8AC3E}">
        <p14:creationId xmlns:p14="http://schemas.microsoft.com/office/powerpoint/2010/main" val="4168480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2" presetClass="entr" presetSubtype="4" fill="hold" nodeType="after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wipe(down)">
                                      <p:cBhvr>
                                        <p:cTn id="2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Black, Outline, Star, Yellow, White, Five, Cartoon - Cartoon Stars  Transparent PNG - 640x607 - Free Download on NicePNG">
            <a:extLst>
              <a:ext uri="{FF2B5EF4-FFF2-40B4-BE49-F238E27FC236}">
                <a16:creationId xmlns:a16="http://schemas.microsoft.com/office/drawing/2014/main" id="{AE95FE13-1320-4632-BA3F-C08DA8609A6F}"/>
              </a:ext>
            </a:extLst>
          </p:cNvPr>
          <p:cNvPicPr>
            <a:picLocks noChangeAspect="1" noChangeArrowheads="1"/>
          </p:cNvPicPr>
          <p:nvPr/>
        </p:nvPicPr>
        <p:blipFill>
          <a:blip r:embed="rId2"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0"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Black, Outline, Star, Yellow, White, Five, Cartoon - Cartoon Stars  Transparent PNG - 640x607 - Free Download on NicePNG">
            <a:extLst>
              <a:ext uri="{FF2B5EF4-FFF2-40B4-BE49-F238E27FC236}">
                <a16:creationId xmlns:a16="http://schemas.microsoft.com/office/drawing/2014/main" id="{7B6F9524-9245-412A-BB4A-A5D5CCE7E0E6}"/>
              </a:ext>
            </a:extLst>
          </p:cNvPr>
          <p:cNvPicPr>
            <a:picLocks noChangeAspect="1" noChangeArrowheads="1"/>
          </p:cNvPicPr>
          <p:nvPr/>
        </p:nvPicPr>
        <p:blipFill>
          <a:blip r:embed="rId3"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2">
            <a:extLst>
              <a:ext uri="{FF2B5EF4-FFF2-40B4-BE49-F238E27FC236}">
                <a16:creationId xmlns:a16="http://schemas.microsoft.com/office/drawing/2014/main" id="{0B922464-A14C-952E-442D-808E51737780}"/>
              </a:ext>
            </a:extLst>
          </p:cNvPr>
          <p:cNvSpPr txBox="1"/>
          <p:nvPr/>
        </p:nvSpPr>
        <p:spPr>
          <a:xfrm>
            <a:off x="3733800" y="1447800"/>
            <a:ext cx="5638800" cy="737831"/>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III</a:t>
            </a:r>
            <a:r>
              <a:rPr kumimoji="0" lang="en-GB"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TÁC DỤNG TỪ</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id="{5A99D8B1-AA44-A133-A682-9C1C48C137FE}"/>
              </a:ext>
            </a:extLst>
          </p:cNvPr>
          <p:cNvGrpSpPr/>
          <p:nvPr/>
        </p:nvGrpSpPr>
        <p:grpSpPr>
          <a:xfrm>
            <a:off x="1524000" y="859760"/>
            <a:ext cx="2065807" cy="1827456"/>
            <a:chOff x="7386367" y="2405261"/>
            <a:chExt cx="2065807" cy="1827456"/>
          </a:xfrm>
        </p:grpSpPr>
        <p:sp>
          <p:nvSpPr>
            <p:cNvPr id="8" name="Google Shape;1516;p39">
              <a:extLst>
                <a:ext uri="{FF2B5EF4-FFF2-40B4-BE49-F238E27FC236}">
                  <a16:creationId xmlns:a16="http://schemas.microsoft.com/office/drawing/2014/main" id="{9ECDE55D-90BE-D411-C61A-DCC9E8C7FAE5}"/>
                </a:ext>
              </a:extLst>
            </p:cNvPr>
            <p:cNvSpPr/>
            <p:nvPr/>
          </p:nvSpPr>
          <p:spPr>
            <a:xfrm>
              <a:off x="7386367" y="2405261"/>
              <a:ext cx="2065807" cy="1827456"/>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rgbClr val="FFCE3C"/>
            </a:solidFill>
            <a:ln>
              <a:noFill/>
            </a:ln>
          </p:spPr>
          <p:txBody>
            <a:bodyPr spcFirstLastPara="1" wrap="square" lIns="60950" tIns="60950" rIns="60950" bIns="60950" anchor="ctr" anchorCtr="0">
              <a:noAutofit/>
            </a:bodyPr>
            <a:lstStyle/>
            <a:p>
              <a:pPr algn="ctr" defTabSz="609630"/>
              <a:endParaRPr sz="5334" dirty="0">
                <a:solidFill>
                  <a:prstClr val="black"/>
                </a:solidFill>
                <a:latin typeface="Arial" panose="020B0604020202020204" pitchFamily="34" charset="0"/>
                <a:cs typeface="Arial" panose="020B0604020202020204" pitchFamily="34" charset="0"/>
              </a:endParaRPr>
            </a:p>
          </p:txBody>
        </p:sp>
        <p:pic>
          <p:nvPicPr>
            <p:cNvPr id="9" name="Picture 6" descr="Power">
              <a:extLst>
                <a:ext uri="{FF2B5EF4-FFF2-40B4-BE49-F238E27FC236}">
                  <a16:creationId xmlns:a16="http://schemas.microsoft.com/office/drawing/2014/main" id="{4212C134-B351-0626-CCBF-C6EE165FA3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2216" y="2668756"/>
              <a:ext cx="1295400" cy="129540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0AF37CF9-A919-AA17-8C64-DC16B3C52D4E}"/>
              </a:ext>
            </a:extLst>
          </p:cNvPr>
          <p:cNvPicPr>
            <a:picLocks noChangeAspect="1"/>
          </p:cNvPicPr>
          <p:nvPr/>
        </p:nvPicPr>
        <p:blipFill rotWithShape="1">
          <a:blip r:embed="rId5">
            <a:extLst>
              <a:ext uri="{28A0092B-C50C-407E-A947-70E740481C1C}">
                <a14:useLocalDpi xmlns:a14="http://schemas.microsoft.com/office/drawing/2010/main" val="0"/>
              </a:ext>
            </a:extLst>
          </a:blip>
          <a:srcRect t="17032"/>
          <a:stretch/>
        </p:blipFill>
        <p:spPr>
          <a:xfrm>
            <a:off x="3352800" y="2667000"/>
            <a:ext cx="6928152" cy="5748145"/>
          </a:xfrm>
          <a:prstGeom prst="rect">
            <a:avLst/>
          </a:prstGeom>
        </p:spPr>
      </p:pic>
    </p:spTree>
    <p:extLst>
      <p:ext uri="{BB962C8B-B14F-4D97-AF65-F5344CB8AC3E}">
        <p14:creationId xmlns:p14="http://schemas.microsoft.com/office/powerpoint/2010/main" val="2933620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reative Process ">
            <a:extLst>
              <a:ext uri="{FF2B5EF4-FFF2-40B4-BE49-F238E27FC236}">
                <a16:creationId xmlns:a16="http://schemas.microsoft.com/office/drawing/2014/main" id="{17FED411-B51D-6D4C-1749-8C53419E3D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248" y="4948552"/>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D241953-5246-EBB9-83AF-6B5574271839}"/>
              </a:ext>
            </a:extLst>
          </p:cNvPr>
          <p:cNvSpPr txBox="1"/>
          <p:nvPr/>
        </p:nvSpPr>
        <p:spPr>
          <a:xfrm>
            <a:off x="1267425" y="4701921"/>
            <a:ext cx="10520082" cy="846129"/>
          </a:xfrm>
          <a:prstGeom prst="rect">
            <a:avLst/>
          </a:prstGeom>
          <a:noFill/>
        </p:spPr>
        <p:txBody>
          <a:bodyPr wrap="square" lIns="0" tIns="0" rIns="0" bIns="0" rtlCol="0">
            <a:spAutoFit/>
          </a:bodyPr>
          <a:lstStyle/>
          <a:p>
            <a:pPr algn="just">
              <a:lnSpc>
                <a:spcPct val="110000"/>
              </a:lnSpc>
            </a:pPr>
            <a:r>
              <a:rPr lang="vi-VN" sz="2600">
                <a:solidFill>
                  <a:schemeClr val="tx1">
                    <a:lumMod val="85000"/>
                    <a:lumOff val="15000"/>
                  </a:schemeClr>
                </a:solidFill>
              </a:rPr>
              <a:t>1. </a:t>
            </a:r>
            <a:r>
              <a:rPr lang="en-US" sz="2600">
                <a:solidFill>
                  <a:schemeClr val="tx1">
                    <a:lumMod val="85000"/>
                    <a:lumOff val="15000"/>
                  </a:schemeClr>
                </a:solidFill>
              </a:rPr>
              <a:t>Khi đóng công tắc K để dòng điện xoay chiều chạy qua cuộn dây thì đinh sắt bị hút lên, chứng tỏ dòng điện có tác dụng gì?</a:t>
            </a:r>
            <a:endParaRPr lang="en-US" sz="2600" dirty="0">
              <a:solidFill>
                <a:schemeClr val="tx1">
                  <a:lumMod val="85000"/>
                  <a:lumOff val="15000"/>
                </a:schemeClr>
              </a:solidFill>
            </a:endParaRPr>
          </a:p>
        </p:txBody>
      </p:sp>
      <p:pic>
        <p:nvPicPr>
          <p:cNvPr id="7" name="Picture 2" descr="Creative Process ">
            <a:extLst>
              <a:ext uri="{FF2B5EF4-FFF2-40B4-BE49-F238E27FC236}">
                <a16:creationId xmlns:a16="http://schemas.microsoft.com/office/drawing/2014/main" id="{5742D079-99D1-4C25-A2E7-9B13BFC78A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248" y="5791200"/>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7014E83-9C13-DB05-E727-1D234389B967}"/>
              </a:ext>
            </a:extLst>
          </p:cNvPr>
          <p:cNvSpPr txBox="1"/>
          <p:nvPr/>
        </p:nvSpPr>
        <p:spPr>
          <a:xfrm>
            <a:off x="1267424" y="5745438"/>
            <a:ext cx="10520081" cy="846129"/>
          </a:xfrm>
          <a:prstGeom prst="rect">
            <a:avLst/>
          </a:prstGeom>
          <a:noFill/>
        </p:spPr>
        <p:txBody>
          <a:bodyPr wrap="square" lIns="0" tIns="0" rIns="0" bIns="0" rtlCol="0">
            <a:spAutoFit/>
          </a:bodyPr>
          <a:lstStyle/>
          <a:p>
            <a:pPr algn="just">
              <a:lnSpc>
                <a:spcPct val="110000"/>
              </a:lnSpc>
            </a:pPr>
            <a:r>
              <a:rPr lang="vi-VN" sz="2600">
                <a:solidFill>
                  <a:schemeClr val="tx1">
                    <a:lumMod val="85000"/>
                    <a:lumOff val="15000"/>
                  </a:schemeClr>
                </a:solidFill>
              </a:rPr>
              <a:t>2. Hiện tượng xảy ra có gì khác hay không nếu thay dòng điện xoay chiều bởi dòng điện một chiều?</a:t>
            </a:r>
            <a:endParaRPr lang="en-US" sz="2600" dirty="0">
              <a:solidFill>
                <a:schemeClr val="tx1">
                  <a:lumMod val="85000"/>
                  <a:lumOff val="15000"/>
                </a:schemeClr>
              </a:solidFill>
            </a:endParaRPr>
          </a:p>
        </p:txBody>
      </p:sp>
      <p:sp>
        <p:nvSpPr>
          <p:cNvPr id="13" name="Rectangle: Rounded Corners 12">
            <a:extLst>
              <a:ext uri="{FF2B5EF4-FFF2-40B4-BE49-F238E27FC236}">
                <a16:creationId xmlns:a16="http://schemas.microsoft.com/office/drawing/2014/main" id="{563335D7-0564-429F-48D6-70F39EB7F831}"/>
              </a:ext>
            </a:extLst>
          </p:cNvPr>
          <p:cNvSpPr/>
          <p:nvPr/>
        </p:nvSpPr>
        <p:spPr>
          <a:xfrm>
            <a:off x="382218" y="221622"/>
            <a:ext cx="3199182" cy="522469"/>
          </a:xfrm>
          <a:prstGeom prst="roundRect">
            <a:avLst/>
          </a:prstGeom>
          <a:solidFill>
            <a:srgbClr val="FFCE3C">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2">
            <a:extLst>
              <a:ext uri="{FF2B5EF4-FFF2-40B4-BE49-F238E27FC236}">
                <a16:creationId xmlns:a16="http://schemas.microsoft.com/office/drawing/2014/main" id="{5BCD4880-9F65-DA4C-803A-F6A12D571E15}"/>
              </a:ext>
            </a:extLst>
          </p:cNvPr>
          <p:cNvSpPr txBox="1"/>
          <p:nvPr/>
        </p:nvSpPr>
        <p:spPr>
          <a:xfrm>
            <a:off x="889298" y="260354"/>
            <a:ext cx="2403552" cy="402418"/>
          </a:xfrm>
          <a:prstGeom prst="rect">
            <a:avLst/>
          </a:prstGeom>
        </p:spPr>
        <p:txBody>
          <a:bodyPr wrap="square" lIns="0" tIns="0" rIns="0" bIns="0" rtlCol="0" anchor="t">
            <a:spAutoFit/>
          </a:bodyPr>
          <a:lstStyle/>
          <a:p>
            <a:pPr algn="ctr">
              <a:lnSpc>
                <a:spcPct val="120000"/>
              </a:lnSpc>
            </a:pPr>
            <a:r>
              <a:rPr lang="vi-VN" sz="2400" b="1" dirty="0">
                <a:solidFill>
                  <a:srgbClr val="000000"/>
                </a:solidFill>
                <a:latin typeface="Arial" panose="020B0604020202020204" pitchFamily="34" charset="0"/>
              </a:rPr>
              <a:t>III</a:t>
            </a:r>
            <a:r>
              <a:rPr lang="en-GB" sz="2400" b="1" dirty="0">
                <a:solidFill>
                  <a:srgbClr val="000000"/>
                </a:solidFill>
                <a:latin typeface="Arial" panose="020B0604020202020204" pitchFamily="34" charset="0"/>
              </a:rPr>
              <a:t>. </a:t>
            </a:r>
            <a:r>
              <a:rPr lang="vi-VN" sz="2400" b="1" dirty="0">
                <a:solidFill>
                  <a:srgbClr val="000000"/>
                </a:solidFill>
                <a:latin typeface="Arial" panose="020B0604020202020204" pitchFamily="34" charset="0"/>
              </a:rPr>
              <a:t>Tác Dụng Từ</a:t>
            </a:r>
            <a:endParaRPr lang="en-US" sz="2400" b="1" dirty="0">
              <a:solidFill>
                <a:srgbClr val="000000"/>
              </a:solidFill>
              <a:latin typeface="Arial" panose="020B0604020202020204" pitchFamily="34" charset="0"/>
            </a:endParaRPr>
          </a:p>
        </p:txBody>
      </p:sp>
      <p:grpSp>
        <p:nvGrpSpPr>
          <p:cNvPr id="21" name="Group 20">
            <a:extLst>
              <a:ext uri="{FF2B5EF4-FFF2-40B4-BE49-F238E27FC236}">
                <a16:creationId xmlns:a16="http://schemas.microsoft.com/office/drawing/2014/main" id="{D024D2B8-7BBF-1907-D286-6894DB7FC093}"/>
              </a:ext>
            </a:extLst>
          </p:cNvPr>
          <p:cNvGrpSpPr/>
          <p:nvPr/>
        </p:nvGrpSpPr>
        <p:grpSpPr>
          <a:xfrm>
            <a:off x="2733127" y="860160"/>
            <a:ext cx="6725745" cy="684578"/>
            <a:chOff x="316595" y="1283102"/>
            <a:chExt cx="11775091" cy="684578"/>
          </a:xfrm>
        </p:grpSpPr>
        <p:sp>
          <p:nvSpPr>
            <p:cNvPr id="22" name="Freeform: Shape 21">
              <a:extLst>
                <a:ext uri="{FF2B5EF4-FFF2-40B4-BE49-F238E27FC236}">
                  <a16:creationId xmlns:a16="http://schemas.microsoft.com/office/drawing/2014/main" id="{06A4E6CE-E7C3-59D1-D7DC-B5FD1A80025F}"/>
                </a:ext>
              </a:extLst>
            </p:cNvPr>
            <p:cNvSpPr/>
            <p:nvPr/>
          </p:nvSpPr>
          <p:spPr>
            <a:xfrm>
              <a:off x="316595" y="1283102"/>
              <a:ext cx="11749683" cy="684578"/>
            </a:xfrm>
            <a:custGeom>
              <a:avLst/>
              <a:gdLst>
                <a:gd name="connsiteX0" fmla="*/ 638088 w 6806271"/>
                <a:gd name="connsiteY0" fmla="*/ 1023 h 2048697"/>
                <a:gd name="connsiteX1" fmla="*/ 3403136 w 6806271"/>
                <a:gd name="connsiteY1" fmla="*/ 97369 h 2048697"/>
                <a:gd name="connsiteX2" fmla="*/ 6806271 w 6806271"/>
                <a:gd name="connsiteY2" fmla="*/ 97369 h 2048697"/>
                <a:gd name="connsiteX3" fmla="*/ 6806271 w 6806271"/>
                <a:gd name="connsiteY3" fmla="*/ 534698 h 2048697"/>
                <a:gd name="connsiteX4" fmla="*/ 6806271 w 6806271"/>
                <a:gd name="connsiteY4" fmla="*/ 1514000 h 2048697"/>
                <a:gd name="connsiteX5" fmla="*/ 6806271 w 6806271"/>
                <a:gd name="connsiteY5" fmla="*/ 1951329 h 2048697"/>
                <a:gd name="connsiteX6" fmla="*/ 3403136 w 6806271"/>
                <a:gd name="connsiteY6" fmla="*/ 1951329 h 2048697"/>
                <a:gd name="connsiteX7" fmla="*/ 0 w 6806271"/>
                <a:gd name="connsiteY7" fmla="*/ 1951329 h 2048697"/>
                <a:gd name="connsiteX8" fmla="*/ 0 w 6806271"/>
                <a:gd name="connsiteY8" fmla="*/ 1514000 h 2048697"/>
                <a:gd name="connsiteX9" fmla="*/ 0 w 6806271"/>
                <a:gd name="connsiteY9" fmla="*/ 534698 h 2048697"/>
                <a:gd name="connsiteX10" fmla="*/ 0 w 6806271"/>
                <a:gd name="connsiteY10" fmla="*/ 97369 h 2048697"/>
                <a:gd name="connsiteX11" fmla="*/ 638088 w 6806271"/>
                <a:gd name="connsiteY11" fmla="*/ 1023 h 204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06271" h="2048697">
                  <a:moveTo>
                    <a:pt x="638088" y="1023"/>
                  </a:moveTo>
                  <a:cubicBezTo>
                    <a:pt x="1559771" y="-22528"/>
                    <a:pt x="2481453" y="371420"/>
                    <a:pt x="3403136" y="97369"/>
                  </a:cubicBezTo>
                  <a:cubicBezTo>
                    <a:pt x="4537514" y="-239924"/>
                    <a:pt x="5671893" y="434662"/>
                    <a:pt x="6806271" y="97369"/>
                  </a:cubicBezTo>
                  <a:lnTo>
                    <a:pt x="6806271" y="534698"/>
                  </a:lnTo>
                  <a:lnTo>
                    <a:pt x="6806271" y="1514000"/>
                  </a:lnTo>
                  <a:lnTo>
                    <a:pt x="6806271" y="1951329"/>
                  </a:lnTo>
                  <a:cubicBezTo>
                    <a:pt x="5671893" y="2288622"/>
                    <a:pt x="4537514" y="1614036"/>
                    <a:pt x="3403136" y="1951329"/>
                  </a:cubicBezTo>
                  <a:cubicBezTo>
                    <a:pt x="2268757" y="2288622"/>
                    <a:pt x="1134379" y="1614036"/>
                    <a:pt x="0" y="1951329"/>
                  </a:cubicBezTo>
                  <a:lnTo>
                    <a:pt x="0" y="1514000"/>
                  </a:lnTo>
                  <a:lnTo>
                    <a:pt x="0" y="534698"/>
                  </a:lnTo>
                  <a:lnTo>
                    <a:pt x="0" y="97369"/>
                  </a:lnTo>
                  <a:cubicBezTo>
                    <a:pt x="212696" y="34127"/>
                    <a:pt x="425392" y="6458"/>
                    <a:pt x="638088" y="1023"/>
                  </a:cubicBezTo>
                  <a:close/>
                </a:path>
              </a:pathLst>
            </a:custGeom>
            <a:solidFill>
              <a:schemeClr val="accent3">
                <a:lumMod val="40000"/>
                <a:lumOff val="60000"/>
              </a:schemeClr>
            </a:solid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extBox 22">
              <a:extLst>
                <a:ext uri="{FF2B5EF4-FFF2-40B4-BE49-F238E27FC236}">
                  <a16:creationId xmlns:a16="http://schemas.microsoft.com/office/drawing/2014/main" id="{B9EBBA8A-CAF9-A679-E5B0-01C8898C5962}"/>
                </a:ext>
              </a:extLst>
            </p:cNvPr>
            <p:cNvSpPr txBox="1"/>
            <p:nvPr/>
          </p:nvSpPr>
          <p:spPr>
            <a:xfrm>
              <a:off x="342003" y="1450097"/>
              <a:ext cx="11749683" cy="374718"/>
            </a:xfrm>
            <a:prstGeom prst="rect">
              <a:avLst/>
            </a:prstGeom>
            <a:noFill/>
          </p:spPr>
          <p:txBody>
            <a:bodyPr wrap="square" lIns="0" tIns="0" rIns="0" bIns="0" rtlCol="0">
              <a:spAutoFit/>
            </a:bodyPr>
            <a:lstStyle/>
            <a:p>
              <a:pPr algn="ctr">
                <a:lnSpc>
                  <a:spcPct val="110000"/>
                </a:lnSpc>
              </a:pPr>
              <a:r>
                <a:rPr lang="en-US" sz="2400" dirty="0" err="1">
                  <a:solidFill>
                    <a:schemeClr val="tx1">
                      <a:lumMod val="85000"/>
                      <a:lumOff val="15000"/>
                    </a:schemeClr>
                  </a:solidFill>
                </a:rPr>
                <a:t>Thí</a:t>
              </a:r>
              <a:r>
                <a:rPr lang="en-US" sz="2400" dirty="0">
                  <a:solidFill>
                    <a:schemeClr val="tx1">
                      <a:lumMod val="85000"/>
                      <a:lumOff val="15000"/>
                    </a:schemeClr>
                  </a:solidFill>
                </a:rPr>
                <a:t> </a:t>
              </a:r>
              <a:r>
                <a:rPr lang="en-US" sz="2400" err="1">
                  <a:solidFill>
                    <a:schemeClr val="tx1">
                      <a:lumMod val="85000"/>
                      <a:lumOff val="15000"/>
                    </a:schemeClr>
                  </a:solidFill>
                </a:rPr>
                <a:t>Nghiệm</a:t>
              </a:r>
              <a:r>
                <a:rPr lang="en-US" sz="2400">
                  <a:solidFill>
                    <a:schemeClr val="tx1">
                      <a:lumMod val="85000"/>
                      <a:lumOff val="15000"/>
                    </a:schemeClr>
                  </a:solidFill>
                </a:rPr>
                <a:t> </a:t>
              </a:r>
              <a:r>
                <a:rPr lang="vi-VN" sz="2400">
                  <a:solidFill>
                    <a:schemeClr val="tx1">
                      <a:lumMod val="85000"/>
                      <a:lumOff val="15000"/>
                    </a:schemeClr>
                  </a:solidFill>
                </a:rPr>
                <a:t>3</a:t>
              </a:r>
              <a:r>
                <a:rPr lang="en-US" sz="2400">
                  <a:solidFill>
                    <a:schemeClr val="tx1">
                      <a:lumMod val="85000"/>
                      <a:lumOff val="15000"/>
                    </a:schemeClr>
                  </a:solidFill>
                </a:rPr>
                <a:t>: </a:t>
              </a:r>
              <a:r>
                <a:rPr lang="vi-VN" sz="2400">
                  <a:solidFill>
                    <a:schemeClr val="tx1">
                      <a:lumMod val="85000"/>
                      <a:lumOff val="15000"/>
                    </a:schemeClr>
                  </a:solidFill>
                </a:rPr>
                <a:t>Quan sát hình và cho biết</a:t>
              </a:r>
              <a:endParaRPr lang="en-US" sz="2400" dirty="0">
                <a:solidFill>
                  <a:schemeClr val="tx1">
                    <a:lumMod val="85000"/>
                    <a:lumOff val="15000"/>
                  </a:schemeClr>
                </a:solidFill>
              </a:endParaRPr>
            </a:p>
          </p:txBody>
        </p:sp>
      </p:grpSp>
      <p:pic>
        <p:nvPicPr>
          <p:cNvPr id="3" name="Picture 2">
            <a:extLst>
              <a:ext uri="{FF2B5EF4-FFF2-40B4-BE49-F238E27FC236}">
                <a16:creationId xmlns:a16="http://schemas.microsoft.com/office/drawing/2014/main" id="{204A8A9D-D47D-B086-0463-EFDBF73ABB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9133" y="1646370"/>
            <a:ext cx="8573734" cy="2953919"/>
          </a:xfrm>
          <a:prstGeom prst="rect">
            <a:avLst/>
          </a:prstGeom>
        </p:spPr>
      </p:pic>
      <p:grpSp>
        <p:nvGrpSpPr>
          <p:cNvPr id="2" name="Group 1">
            <a:extLst>
              <a:ext uri="{FF2B5EF4-FFF2-40B4-BE49-F238E27FC236}">
                <a16:creationId xmlns:a16="http://schemas.microsoft.com/office/drawing/2014/main" id="{A9E7ED8D-8DAC-4D69-FFC9-BEF9AFF4D959}"/>
              </a:ext>
            </a:extLst>
          </p:cNvPr>
          <p:cNvGrpSpPr/>
          <p:nvPr/>
        </p:nvGrpSpPr>
        <p:grpSpPr>
          <a:xfrm>
            <a:off x="259538" y="212707"/>
            <a:ext cx="617420" cy="546183"/>
            <a:chOff x="7386367" y="2405261"/>
            <a:chExt cx="2065807" cy="1827456"/>
          </a:xfrm>
        </p:grpSpPr>
        <p:sp>
          <p:nvSpPr>
            <p:cNvPr id="5" name="Google Shape;1516;p39">
              <a:extLst>
                <a:ext uri="{FF2B5EF4-FFF2-40B4-BE49-F238E27FC236}">
                  <a16:creationId xmlns:a16="http://schemas.microsoft.com/office/drawing/2014/main" id="{4541A62C-A4A5-82AF-BA81-F177652F8F05}"/>
                </a:ext>
              </a:extLst>
            </p:cNvPr>
            <p:cNvSpPr/>
            <p:nvPr/>
          </p:nvSpPr>
          <p:spPr>
            <a:xfrm>
              <a:off x="7386367" y="2405261"/>
              <a:ext cx="2065807" cy="1827456"/>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rgbClr val="FFCE3C"/>
            </a:solidFill>
            <a:ln>
              <a:noFill/>
            </a:ln>
          </p:spPr>
          <p:txBody>
            <a:bodyPr spcFirstLastPara="1" wrap="square" lIns="60950" tIns="60950" rIns="60950" bIns="60950" anchor="ctr" anchorCtr="0">
              <a:noAutofit/>
            </a:bodyPr>
            <a:lstStyle/>
            <a:p>
              <a:pPr algn="ctr" defTabSz="609630"/>
              <a:endParaRPr sz="5334" dirty="0">
                <a:solidFill>
                  <a:prstClr val="black"/>
                </a:solidFill>
                <a:latin typeface="Arial" panose="020B0604020202020204" pitchFamily="34" charset="0"/>
                <a:cs typeface="Arial" panose="020B0604020202020204" pitchFamily="34" charset="0"/>
              </a:endParaRPr>
            </a:p>
          </p:txBody>
        </p:sp>
        <p:pic>
          <p:nvPicPr>
            <p:cNvPr id="6" name="Picture 6" descr="Power">
              <a:extLst>
                <a:ext uri="{FF2B5EF4-FFF2-40B4-BE49-F238E27FC236}">
                  <a16:creationId xmlns:a16="http://schemas.microsoft.com/office/drawing/2014/main" id="{5DFE0EB5-D4B9-80A3-A218-3CF661F0F4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2216" y="2668756"/>
              <a:ext cx="1295400" cy="1295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025166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3000"/>
                                  </p:iterate>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accent2"/>
                                      </p:to>
                                    </p:animClr>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3000"/>
                                  </p:iterate>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reative Process ">
            <a:extLst>
              <a:ext uri="{FF2B5EF4-FFF2-40B4-BE49-F238E27FC236}">
                <a16:creationId xmlns:a16="http://schemas.microsoft.com/office/drawing/2014/main" id="{17FED411-B51D-6D4C-1749-8C53419E3D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248" y="4948552"/>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D241953-5246-EBB9-83AF-6B5574271839}"/>
              </a:ext>
            </a:extLst>
          </p:cNvPr>
          <p:cNvSpPr txBox="1"/>
          <p:nvPr/>
        </p:nvSpPr>
        <p:spPr>
          <a:xfrm>
            <a:off x="1267425" y="4701921"/>
            <a:ext cx="10520082" cy="846129"/>
          </a:xfrm>
          <a:prstGeom prst="rect">
            <a:avLst/>
          </a:prstGeom>
          <a:noFill/>
        </p:spPr>
        <p:txBody>
          <a:bodyPr wrap="square" lIns="0" tIns="0" rIns="0" bIns="0" rtlCol="0">
            <a:spAutoFit/>
          </a:bodyPr>
          <a:lstStyle/>
          <a:p>
            <a:pPr algn="just">
              <a:lnSpc>
                <a:spcPct val="110000"/>
              </a:lnSpc>
            </a:pPr>
            <a:r>
              <a:rPr lang="vi-VN" sz="2600">
                <a:solidFill>
                  <a:schemeClr val="tx1">
                    <a:lumMod val="85000"/>
                    <a:lumOff val="15000"/>
                  </a:schemeClr>
                </a:solidFill>
              </a:rPr>
              <a:t>1. </a:t>
            </a:r>
            <a:r>
              <a:rPr lang="en-US" sz="2600">
                <a:solidFill>
                  <a:schemeClr val="tx1">
                    <a:lumMod val="85000"/>
                    <a:lumOff val="15000"/>
                  </a:schemeClr>
                </a:solidFill>
              </a:rPr>
              <a:t>Khi đóng công tắc K để dòng điện xoay chiều chạy qua cuộn dây thì đinh sắt bị hút lên, chứng tỏ dòng điện có tác dụng</a:t>
            </a:r>
            <a:r>
              <a:rPr lang="vi-VN" sz="2600">
                <a:solidFill>
                  <a:schemeClr val="tx1">
                    <a:lumMod val="85000"/>
                    <a:lumOff val="15000"/>
                  </a:schemeClr>
                </a:solidFill>
              </a:rPr>
              <a:t> từ.</a:t>
            </a:r>
            <a:endParaRPr lang="en-US" sz="2600" dirty="0">
              <a:solidFill>
                <a:schemeClr val="tx1">
                  <a:lumMod val="85000"/>
                  <a:lumOff val="15000"/>
                </a:schemeClr>
              </a:solidFill>
            </a:endParaRPr>
          </a:p>
        </p:txBody>
      </p:sp>
      <p:pic>
        <p:nvPicPr>
          <p:cNvPr id="7" name="Picture 2" descr="Creative Process ">
            <a:extLst>
              <a:ext uri="{FF2B5EF4-FFF2-40B4-BE49-F238E27FC236}">
                <a16:creationId xmlns:a16="http://schemas.microsoft.com/office/drawing/2014/main" id="{5742D079-99D1-4C25-A2E7-9B13BFC78A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248" y="5791200"/>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7014E83-9C13-DB05-E727-1D234389B967}"/>
              </a:ext>
            </a:extLst>
          </p:cNvPr>
          <p:cNvSpPr txBox="1"/>
          <p:nvPr/>
        </p:nvSpPr>
        <p:spPr>
          <a:xfrm>
            <a:off x="1267424" y="5745438"/>
            <a:ext cx="10520081" cy="846129"/>
          </a:xfrm>
          <a:prstGeom prst="rect">
            <a:avLst/>
          </a:prstGeom>
          <a:noFill/>
        </p:spPr>
        <p:txBody>
          <a:bodyPr wrap="square" lIns="0" tIns="0" rIns="0" bIns="0" rtlCol="0">
            <a:spAutoFit/>
          </a:bodyPr>
          <a:lstStyle/>
          <a:p>
            <a:pPr algn="just">
              <a:lnSpc>
                <a:spcPct val="110000"/>
              </a:lnSpc>
            </a:pPr>
            <a:r>
              <a:rPr lang="vi-VN" sz="2600">
                <a:solidFill>
                  <a:schemeClr val="tx1">
                    <a:lumMod val="85000"/>
                    <a:lumOff val="15000"/>
                  </a:schemeClr>
                </a:solidFill>
              </a:rPr>
              <a:t>2. Hiện tượng xảy ra có khác nếu thay dòng điện xoay chiều bởi dòng điện một chiều.</a:t>
            </a:r>
            <a:endParaRPr lang="en-US" sz="2600" dirty="0">
              <a:solidFill>
                <a:schemeClr val="tx1">
                  <a:lumMod val="85000"/>
                  <a:lumOff val="15000"/>
                </a:schemeClr>
              </a:solidFill>
            </a:endParaRPr>
          </a:p>
        </p:txBody>
      </p:sp>
      <p:grpSp>
        <p:nvGrpSpPr>
          <p:cNvPr id="21" name="Group 20">
            <a:extLst>
              <a:ext uri="{FF2B5EF4-FFF2-40B4-BE49-F238E27FC236}">
                <a16:creationId xmlns:a16="http://schemas.microsoft.com/office/drawing/2014/main" id="{D024D2B8-7BBF-1907-D286-6894DB7FC093}"/>
              </a:ext>
            </a:extLst>
          </p:cNvPr>
          <p:cNvGrpSpPr/>
          <p:nvPr/>
        </p:nvGrpSpPr>
        <p:grpSpPr>
          <a:xfrm>
            <a:off x="4343400" y="750233"/>
            <a:ext cx="4201073" cy="684578"/>
            <a:chOff x="316595" y="1283102"/>
            <a:chExt cx="11775091" cy="684578"/>
          </a:xfrm>
        </p:grpSpPr>
        <p:sp>
          <p:nvSpPr>
            <p:cNvPr id="22" name="Freeform: Shape 21">
              <a:extLst>
                <a:ext uri="{FF2B5EF4-FFF2-40B4-BE49-F238E27FC236}">
                  <a16:creationId xmlns:a16="http://schemas.microsoft.com/office/drawing/2014/main" id="{06A4E6CE-E7C3-59D1-D7DC-B5FD1A80025F}"/>
                </a:ext>
              </a:extLst>
            </p:cNvPr>
            <p:cNvSpPr/>
            <p:nvPr/>
          </p:nvSpPr>
          <p:spPr>
            <a:xfrm>
              <a:off x="316595" y="1283102"/>
              <a:ext cx="11749683" cy="684578"/>
            </a:xfrm>
            <a:custGeom>
              <a:avLst/>
              <a:gdLst>
                <a:gd name="connsiteX0" fmla="*/ 638088 w 6806271"/>
                <a:gd name="connsiteY0" fmla="*/ 1023 h 2048697"/>
                <a:gd name="connsiteX1" fmla="*/ 3403136 w 6806271"/>
                <a:gd name="connsiteY1" fmla="*/ 97369 h 2048697"/>
                <a:gd name="connsiteX2" fmla="*/ 6806271 w 6806271"/>
                <a:gd name="connsiteY2" fmla="*/ 97369 h 2048697"/>
                <a:gd name="connsiteX3" fmla="*/ 6806271 w 6806271"/>
                <a:gd name="connsiteY3" fmla="*/ 534698 h 2048697"/>
                <a:gd name="connsiteX4" fmla="*/ 6806271 w 6806271"/>
                <a:gd name="connsiteY4" fmla="*/ 1514000 h 2048697"/>
                <a:gd name="connsiteX5" fmla="*/ 6806271 w 6806271"/>
                <a:gd name="connsiteY5" fmla="*/ 1951329 h 2048697"/>
                <a:gd name="connsiteX6" fmla="*/ 3403136 w 6806271"/>
                <a:gd name="connsiteY6" fmla="*/ 1951329 h 2048697"/>
                <a:gd name="connsiteX7" fmla="*/ 0 w 6806271"/>
                <a:gd name="connsiteY7" fmla="*/ 1951329 h 2048697"/>
                <a:gd name="connsiteX8" fmla="*/ 0 w 6806271"/>
                <a:gd name="connsiteY8" fmla="*/ 1514000 h 2048697"/>
                <a:gd name="connsiteX9" fmla="*/ 0 w 6806271"/>
                <a:gd name="connsiteY9" fmla="*/ 534698 h 2048697"/>
                <a:gd name="connsiteX10" fmla="*/ 0 w 6806271"/>
                <a:gd name="connsiteY10" fmla="*/ 97369 h 2048697"/>
                <a:gd name="connsiteX11" fmla="*/ 638088 w 6806271"/>
                <a:gd name="connsiteY11" fmla="*/ 1023 h 204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06271" h="2048697">
                  <a:moveTo>
                    <a:pt x="638088" y="1023"/>
                  </a:moveTo>
                  <a:cubicBezTo>
                    <a:pt x="1559771" y="-22528"/>
                    <a:pt x="2481453" y="371420"/>
                    <a:pt x="3403136" y="97369"/>
                  </a:cubicBezTo>
                  <a:cubicBezTo>
                    <a:pt x="4537514" y="-239924"/>
                    <a:pt x="5671893" y="434662"/>
                    <a:pt x="6806271" y="97369"/>
                  </a:cubicBezTo>
                  <a:lnTo>
                    <a:pt x="6806271" y="534698"/>
                  </a:lnTo>
                  <a:lnTo>
                    <a:pt x="6806271" y="1514000"/>
                  </a:lnTo>
                  <a:lnTo>
                    <a:pt x="6806271" y="1951329"/>
                  </a:lnTo>
                  <a:cubicBezTo>
                    <a:pt x="5671893" y="2288622"/>
                    <a:pt x="4537514" y="1614036"/>
                    <a:pt x="3403136" y="1951329"/>
                  </a:cubicBezTo>
                  <a:cubicBezTo>
                    <a:pt x="2268757" y="2288622"/>
                    <a:pt x="1134379" y="1614036"/>
                    <a:pt x="0" y="1951329"/>
                  </a:cubicBezTo>
                  <a:lnTo>
                    <a:pt x="0" y="1514000"/>
                  </a:lnTo>
                  <a:lnTo>
                    <a:pt x="0" y="534698"/>
                  </a:lnTo>
                  <a:lnTo>
                    <a:pt x="0" y="97369"/>
                  </a:lnTo>
                  <a:cubicBezTo>
                    <a:pt x="212696" y="34127"/>
                    <a:pt x="425392" y="6458"/>
                    <a:pt x="638088" y="1023"/>
                  </a:cubicBezTo>
                  <a:close/>
                </a:path>
              </a:pathLst>
            </a:custGeom>
            <a:solidFill>
              <a:schemeClr val="accent3">
                <a:lumMod val="40000"/>
                <a:lumOff val="60000"/>
              </a:schemeClr>
            </a:solid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extBox 22">
              <a:extLst>
                <a:ext uri="{FF2B5EF4-FFF2-40B4-BE49-F238E27FC236}">
                  <a16:creationId xmlns:a16="http://schemas.microsoft.com/office/drawing/2014/main" id="{B9EBBA8A-CAF9-A679-E5B0-01C8898C5962}"/>
                </a:ext>
              </a:extLst>
            </p:cNvPr>
            <p:cNvSpPr txBox="1"/>
            <p:nvPr/>
          </p:nvSpPr>
          <p:spPr>
            <a:xfrm>
              <a:off x="342003" y="1450097"/>
              <a:ext cx="11749683" cy="374718"/>
            </a:xfrm>
            <a:prstGeom prst="rect">
              <a:avLst/>
            </a:prstGeom>
            <a:noFill/>
          </p:spPr>
          <p:txBody>
            <a:bodyPr wrap="square" lIns="0" tIns="0" rIns="0" bIns="0" rtlCol="0">
              <a:spAutoFit/>
            </a:bodyPr>
            <a:lstStyle/>
            <a:p>
              <a:pPr algn="ctr">
                <a:lnSpc>
                  <a:spcPct val="110000"/>
                </a:lnSpc>
              </a:pPr>
              <a:r>
                <a:rPr lang="en-US" sz="2400" dirty="0" err="1">
                  <a:solidFill>
                    <a:schemeClr val="tx1">
                      <a:lumMod val="85000"/>
                      <a:lumOff val="15000"/>
                    </a:schemeClr>
                  </a:solidFill>
                </a:rPr>
                <a:t>Thí</a:t>
              </a:r>
              <a:r>
                <a:rPr lang="en-US" sz="2400" dirty="0">
                  <a:solidFill>
                    <a:schemeClr val="tx1">
                      <a:lumMod val="85000"/>
                      <a:lumOff val="15000"/>
                    </a:schemeClr>
                  </a:solidFill>
                </a:rPr>
                <a:t> </a:t>
              </a:r>
              <a:r>
                <a:rPr lang="en-US" sz="2400" err="1">
                  <a:solidFill>
                    <a:schemeClr val="tx1">
                      <a:lumMod val="85000"/>
                      <a:lumOff val="15000"/>
                    </a:schemeClr>
                  </a:solidFill>
                </a:rPr>
                <a:t>Nghiệm</a:t>
              </a:r>
              <a:r>
                <a:rPr lang="en-US" sz="2400">
                  <a:solidFill>
                    <a:schemeClr val="tx1">
                      <a:lumMod val="85000"/>
                      <a:lumOff val="15000"/>
                    </a:schemeClr>
                  </a:solidFill>
                </a:rPr>
                <a:t> </a:t>
              </a:r>
              <a:r>
                <a:rPr lang="vi-VN" sz="2400">
                  <a:solidFill>
                    <a:schemeClr val="tx1">
                      <a:lumMod val="85000"/>
                      <a:lumOff val="15000"/>
                    </a:schemeClr>
                  </a:solidFill>
                </a:rPr>
                <a:t>3</a:t>
              </a:r>
              <a:r>
                <a:rPr lang="en-US" sz="2400">
                  <a:solidFill>
                    <a:schemeClr val="tx1">
                      <a:lumMod val="85000"/>
                      <a:lumOff val="15000"/>
                    </a:schemeClr>
                  </a:solidFill>
                </a:rPr>
                <a:t>: </a:t>
              </a:r>
              <a:r>
                <a:rPr lang="vi-VN" sz="2400">
                  <a:solidFill>
                    <a:schemeClr val="tx1">
                      <a:lumMod val="85000"/>
                      <a:lumOff val="15000"/>
                    </a:schemeClr>
                  </a:solidFill>
                </a:rPr>
                <a:t>Giải</a:t>
              </a:r>
              <a:endParaRPr lang="en-US" sz="2400" dirty="0">
                <a:solidFill>
                  <a:schemeClr val="tx1">
                    <a:lumMod val="85000"/>
                    <a:lumOff val="15000"/>
                  </a:schemeClr>
                </a:solidFill>
              </a:endParaRPr>
            </a:p>
          </p:txBody>
        </p:sp>
      </p:grpSp>
      <p:pic>
        <p:nvPicPr>
          <p:cNvPr id="3" name="Picture 2">
            <a:extLst>
              <a:ext uri="{FF2B5EF4-FFF2-40B4-BE49-F238E27FC236}">
                <a16:creationId xmlns:a16="http://schemas.microsoft.com/office/drawing/2014/main" id="{204A8A9D-D47D-B086-0463-EFDBF73ABB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9133" y="1533249"/>
            <a:ext cx="8573734" cy="2953919"/>
          </a:xfrm>
          <a:prstGeom prst="rect">
            <a:avLst/>
          </a:prstGeom>
        </p:spPr>
      </p:pic>
      <p:sp>
        <p:nvSpPr>
          <p:cNvPr id="2" name="Rectangle: Rounded Corners 1">
            <a:extLst>
              <a:ext uri="{FF2B5EF4-FFF2-40B4-BE49-F238E27FC236}">
                <a16:creationId xmlns:a16="http://schemas.microsoft.com/office/drawing/2014/main" id="{1730BDC8-5F48-7F45-1BE4-915072C71A80}"/>
              </a:ext>
            </a:extLst>
          </p:cNvPr>
          <p:cNvSpPr/>
          <p:nvPr/>
        </p:nvSpPr>
        <p:spPr>
          <a:xfrm>
            <a:off x="382218" y="221622"/>
            <a:ext cx="3199182" cy="522469"/>
          </a:xfrm>
          <a:prstGeom prst="roundRect">
            <a:avLst/>
          </a:prstGeom>
          <a:solidFill>
            <a:srgbClr val="FFCE3C">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12">
            <a:extLst>
              <a:ext uri="{FF2B5EF4-FFF2-40B4-BE49-F238E27FC236}">
                <a16:creationId xmlns:a16="http://schemas.microsoft.com/office/drawing/2014/main" id="{1CCAB804-967B-7CBE-5BD2-1E784ABD7EAC}"/>
              </a:ext>
            </a:extLst>
          </p:cNvPr>
          <p:cNvSpPr txBox="1"/>
          <p:nvPr/>
        </p:nvSpPr>
        <p:spPr>
          <a:xfrm>
            <a:off x="889298" y="260354"/>
            <a:ext cx="2403552" cy="402418"/>
          </a:xfrm>
          <a:prstGeom prst="rect">
            <a:avLst/>
          </a:prstGeom>
        </p:spPr>
        <p:txBody>
          <a:bodyPr wrap="square" lIns="0" tIns="0" rIns="0" bIns="0" rtlCol="0" anchor="t">
            <a:spAutoFit/>
          </a:bodyPr>
          <a:lstStyle/>
          <a:p>
            <a:pPr algn="ctr">
              <a:lnSpc>
                <a:spcPct val="120000"/>
              </a:lnSpc>
            </a:pPr>
            <a:r>
              <a:rPr lang="vi-VN" sz="2400" b="1" dirty="0">
                <a:solidFill>
                  <a:srgbClr val="000000"/>
                </a:solidFill>
                <a:latin typeface="Arial" panose="020B0604020202020204" pitchFamily="34" charset="0"/>
              </a:rPr>
              <a:t>III</a:t>
            </a:r>
            <a:r>
              <a:rPr lang="en-GB" sz="2400" b="1" dirty="0">
                <a:solidFill>
                  <a:srgbClr val="000000"/>
                </a:solidFill>
                <a:latin typeface="Arial" panose="020B0604020202020204" pitchFamily="34" charset="0"/>
              </a:rPr>
              <a:t>. </a:t>
            </a:r>
            <a:r>
              <a:rPr lang="vi-VN" sz="2400" b="1" dirty="0">
                <a:solidFill>
                  <a:srgbClr val="000000"/>
                </a:solidFill>
                <a:latin typeface="Arial" panose="020B0604020202020204" pitchFamily="34" charset="0"/>
              </a:rPr>
              <a:t>Tác Dụng Từ</a:t>
            </a:r>
            <a:endParaRPr lang="en-US" sz="2400" b="1" dirty="0">
              <a:solidFill>
                <a:srgbClr val="000000"/>
              </a:solidFill>
              <a:latin typeface="Arial" panose="020B0604020202020204" pitchFamily="34" charset="0"/>
            </a:endParaRPr>
          </a:p>
        </p:txBody>
      </p:sp>
      <p:grpSp>
        <p:nvGrpSpPr>
          <p:cNvPr id="6" name="Group 5">
            <a:extLst>
              <a:ext uri="{FF2B5EF4-FFF2-40B4-BE49-F238E27FC236}">
                <a16:creationId xmlns:a16="http://schemas.microsoft.com/office/drawing/2014/main" id="{A97E720C-3C4A-F0B7-5F6D-1EDC20B1FC61}"/>
              </a:ext>
            </a:extLst>
          </p:cNvPr>
          <p:cNvGrpSpPr/>
          <p:nvPr/>
        </p:nvGrpSpPr>
        <p:grpSpPr>
          <a:xfrm>
            <a:off x="259538" y="212707"/>
            <a:ext cx="617420" cy="546183"/>
            <a:chOff x="7386367" y="2405261"/>
            <a:chExt cx="2065807" cy="1827456"/>
          </a:xfrm>
        </p:grpSpPr>
        <p:sp>
          <p:nvSpPr>
            <p:cNvPr id="9" name="Google Shape;1516;p39">
              <a:extLst>
                <a:ext uri="{FF2B5EF4-FFF2-40B4-BE49-F238E27FC236}">
                  <a16:creationId xmlns:a16="http://schemas.microsoft.com/office/drawing/2014/main" id="{D1B4C077-0841-7D22-3F10-9482B0FA5118}"/>
                </a:ext>
              </a:extLst>
            </p:cNvPr>
            <p:cNvSpPr/>
            <p:nvPr/>
          </p:nvSpPr>
          <p:spPr>
            <a:xfrm>
              <a:off x="7386367" y="2405261"/>
              <a:ext cx="2065807" cy="1827456"/>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rgbClr val="FFCE3C"/>
            </a:solidFill>
            <a:ln>
              <a:noFill/>
            </a:ln>
          </p:spPr>
          <p:txBody>
            <a:bodyPr spcFirstLastPara="1" wrap="square" lIns="60950" tIns="60950" rIns="60950" bIns="60950" anchor="ctr" anchorCtr="0">
              <a:noAutofit/>
            </a:bodyPr>
            <a:lstStyle/>
            <a:p>
              <a:pPr algn="ctr" defTabSz="609630"/>
              <a:endParaRPr sz="5334" dirty="0">
                <a:solidFill>
                  <a:prstClr val="black"/>
                </a:solidFill>
                <a:latin typeface="Arial" panose="020B0604020202020204" pitchFamily="34" charset="0"/>
                <a:cs typeface="Arial" panose="020B0604020202020204" pitchFamily="34" charset="0"/>
              </a:endParaRPr>
            </a:p>
          </p:txBody>
        </p:sp>
        <p:pic>
          <p:nvPicPr>
            <p:cNvPr id="10" name="Picture 6" descr="Power">
              <a:extLst>
                <a:ext uri="{FF2B5EF4-FFF2-40B4-BE49-F238E27FC236}">
                  <a16:creationId xmlns:a16="http://schemas.microsoft.com/office/drawing/2014/main" id="{84DB6274-09FB-5BE5-CCE1-70FDB3C285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2216" y="2668756"/>
              <a:ext cx="1295400" cy="1295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543414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3000"/>
                                  </p:iterate>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accent2"/>
                                      </p:to>
                                    </p:animClr>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3000"/>
                                  </p:iterate>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527C7BA-B175-899A-CEB5-751CC8D2AE27}"/>
              </a:ext>
            </a:extLst>
          </p:cNvPr>
          <p:cNvSpPr/>
          <p:nvPr/>
        </p:nvSpPr>
        <p:spPr>
          <a:xfrm>
            <a:off x="800100" y="1314450"/>
            <a:ext cx="10515600" cy="3638550"/>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D9D7FA6-A221-91F3-7305-E7BB6A4AD80A}"/>
              </a:ext>
            </a:extLst>
          </p:cNvPr>
          <p:cNvGrpSpPr/>
          <p:nvPr/>
        </p:nvGrpSpPr>
        <p:grpSpPr>
          <a:xfrm>
            <a:off x="4114800" y="933449"/>
            <a:ext cx="3886200" cy="592132"/>
            <a:chOff x="381000" y="143568"/>
            <a:chExt cx="3429000" cy="522469"/>
          </a:xfrm>
        </p:grpSpPr>
        <p:sp>
          <p:nvSpPr>
            <p:cNvPr id="9" name="Rectangle: Rounded Corners 8">
              <a:extLst>
                <a:ext uri="{FF2B5EF4-FFF2-40B4-BE49-F238E27FC236}">
                  <a16:creationId xmlns:a16="http://schemas.microsoft.com/office/drawing/2014/main" id="{667C2D3B-97D5-FCBB-5DED-556A1ECA30D0}"/>
                </a:ext>
              </a:extLst>
            </p:cNvPr>
            <p:cNvSpPr/>
            <p:nvPr/>
          </p:nvSpPr>
          <p:spPr>
            <a:xfrm>
              <a:off x="381000" y="143568"/>
              <a:ext cx="3429000" cy="522469"/>
            </a:xfrm>
            <a:prstGeom prst="roundRect">
              <a:avLst>
                <a:gd name="adj" fmla="val 31252"/>
              </a:avLst>
            </a:prstGeom>
            <a:solidFill>
              <a:srgbClr val="EAF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 name="TextBox 12">
              <a:extLst>
                <a:ext uri="{FF2B5EF4-FFF2-40B4-BE49-F238E27FC236}">
                  <a16:creationId xmlns:a16="http://schemas.microsoft.com/office/drawing/2014/main" id="{2274275B-19A0-8A22-8E65-201C5428F68A}"/>
                </a:ext>
              </a:extLst>
            </p:cNvPr>
            <p:cNvSpPr txBox="1"/>
            <p:nvPr/>
          </p:nvSpPr>
          <p:spPr>
            <a:xfrm>
              <a:off x="710929" y="182361"/>
              <a:ext cx="2769142" cy="414310"/>
            </a:xfrm>
            <a:prstGeom prst="rect">
              <a:avLst/>
            </a:prstGeom>
          </p:spPr>
          <p:txBody>
            <a:bodyPr wrap="square" lIns="0" tIns="0" rIns="0" bIns="0" rtlCol="0" anchor="t">
              <a:spAutoFit/>
            </a:bodyPr>
            <a:lstStyle/>
            <a:p>
              <a:pPr algn="ctr">
                <a:lnSpc>
                  <a:spcPct val="120000"/>
                </a:lnSpc>
              </a:pPr>
              <a:r>
                <a:rPr lang="en-GB" sz="2800" b="1" dirty="0">
                  <a:solidFill>
                    <a:srgbClr val="000000"/>
                  </a:solidFill>
                  <a:latin typeface="Arial" panose="020B0604020202020204" pitchFamily="34" charset="0"/>
                </a:rPr>
                <a:t>PHIẾU HỌC </a:t>
              </a:r>
              <a:r>
                <a:rPr lang="en-GB" sz="2800" b="1">
                  <a:solidFill>
                    <a:srgbClr val="000000"/>
                  </a:solidFill>
                  <a:latin typeface="Arial" panose="020B0604020202020204" pitchFamily="34" charset="0"/>
                </a:rPr>
                <a:t>TẬP </a:t>
              </a:r>
              <a:r>
                <a:rPr lang="vi-VN" sz="2800" b="1">
                  <a:solidFill>
                    <a:srgbClr val="000000"/>
                  </a:solidFill>
                  <a:latin typeface="Arial" panose="020B0604020202020204" pitchFamily="34" charset="0"/>
                </a:rPr>
                <a:t>3</a:t>
              </a:r>
              <a:endParaRPr lang="en-US" sz="2800" b="1" dirty="0">
                <a:solidFill>
                  <a:srgbClr val="000000"/>
                </a:solidFill>
                <a:latin typeface="Arial" panose="020B0604020202020204" pitchFamily="34" charset="0"/>
              </a:endParaRPr>
            </a:p>
          </p:txBody>
        </p:sp>
      </p:grpSp>
      <p:pic>
        <p:nvPicPr>
          <p:cNvPr id="19" name="Picture 2">
            <a:extLst>
              <a:ext uri="{FF2B5EF4-FFF2-40B4-BE49-F238E27FC236}">
                <a16:creationId xmlns:a16="http://schemas.microsoft.com/office/drawing/2014/main" id="{B1C84AA5-1A2B-EAE8-CD58-61FAEB075E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201">
            <a:off x="9181928" y="-1529038"/>
            <a:ext cx="5091583" cy="4429677"/>
          </a:xfrm>
          <a:prstGeom prst="rect">
            <a:avLst/>
          </a:prstGeom>
        </p:spPr>
      </p:pic>
      <p:pic>
        <p:nvPicPr>
          <p:cNvPr id="20" name="Picture 6">
            <a:extLst>
              <a:ext uri="{FF2B5EF4-FFF2-40B4-BE49-F238E27FC236}">
                <a16:creationId xmlns:a16="http://schemas.microsoft.com/office/drawing/2014/main" id="{592ADD0E-EBEE-9C73-A5C3-169517C2C3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a16="http://schemas.microsoft.com/office/drawing/2014/main" id="{0A18761C-C6C3-2CC8-7D1A-9FC4CA78E3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3312">
            <a:off x="-1266340" y="-1449140"/>
            <a:ext cx="4067192" cy="4008033"/>
          </a:xfrm>
          <a:prstGeom prst="rect">
            <a:avLst/>
          </a:prstGeom>
        </p:spPr>
      </p:pic>
      <p:sp>
        <p:nvSpPr>
          <p:cNvPr id="22" name="TextBox 12">
            <a:extLst>
              <a:ext uri="{FF2B5EF4-FFF2-40B4-BE49-F238E27FC236}">
                <a16:creationId xmlns:a16="http://schemas.microsoft.com/office/drawing/2014/main" id="{8F506FFB-5640-A533-F7C3-96FB79FA084E}"/>
              </a:ext>
            </a:extLst>
          </p:cNvPr>
          <p:cNvSpPr txBox="1"/>
          <p:nvPr/>
        </p:nvSpPr>
        <p:spPr>
          <a:xfrm>
            <a:off x="1619250" y="2301447"/>
            <a:ext cx="8953500" cy="1127553"/>
          </a:xfrm>
          <a:prstGeom prst="rect">
            <a:avLst/>
          </a:prstGeom>
        </p:spPr>
        <p:txBody>
          <a:bodyPr wrap="square" lIns="0" tIns="0" rIns="0" bIns="0" rtlCol="0" anchor="t">
            <a:spAutoFit/>
          </a:bodyPr>
          <a:lstStyle/>
          <a:p>
            <a:pPr algn="ctr">
              <a:lnSpc>
                <a:spcPct val="120000"/>
              </a:lnSpc>
            </a:pPr>
            <a:r>
              <a:rPr lang="en-GB" sz="3200" b="1" dirty="0" err="1">
                <a:solidFill>
                  <a:srgbClr val="000000"/>
                </a:solidFill>
                <a:latin typeface="Arial" panose="020B0604020202020204" pitchFamily="34" charset="0"/>
              </a:rPr>
              <a:t>Nêu</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ví</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dụ</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trong</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cuộc</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sống</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chứng</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tỏ</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dòng</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điện</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xoay</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chiều</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có</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tác</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dụng</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từ</a:t>
            </a:r>
            <a:r>
              <a:rPr lang="en-GB" sz="3200" b="1" dirty="0">
                <a:solidFill>
                  <a:srgbClr val="000000"/>
                </a:solidFill>
                <a:latin typeface="Arial" panose="020B0604020202020204" pitchFamily="34" charset="0"/>
              </a:rPr>
              <a:t>.</a:t>
            </a:r>
            <a:endParaRPr lang="en-US" sz="3200" b="1" dirty="0">
              <a:solidFill>
                <a:srgbClr val="000000"/>
              </a:solidFill>
              <a:latin typeface="Arial" panose="020B0604020202020204" pitchFamily="34" charset="0"/>
            </a:endParaRPr>
          </a:p>
        </p:txBody>
      </p:sp>
      <p:pic>
        <p:nvPicPr>
          <p:cNvPr id="26" name="Picture 25">
            <a:extLst>
              <a:ext uri="{FF2B5EF4-FFF2-40B4-BE49-F238E27FC236}">
                <a16:creationId xmlns:a16="http://schemas.microsoft.com/office/drawing/2014/main" id="{6CD0B631-DE2E-A7B3-E0C6-01FD485DEA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8720" y="3660914"/>
            <a:ext cx="3765271" cy="3765271"/>
          </a:xfrm>
          <a:prstGeom prst="rect">
            <a:avLst/>
          </a:prstGeom>
        </p:spPr>
      </p:pic>
    </p:spTree>
    <p:extLst>
      <p:ext uri="{BB962C8B-B14F-4D97-AF65-F5344CB8AC3E}">
        <p14:creationId xmlns:p14="http://schemas.microsoft.com/office/powerpoint/2010/main" val="27881262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527C7BA-B175-899A-CEB5-751CC8D2AE27}"/>
              </a:ext>
            </a:extLst>
          </p:cNvPr>
          <p:cNvSpPr/>
          <p:nvPr/>
        </p:nvSpPr>
        <p:spPr>
          <a:xfrm>
            <a:off x="800100" y="1314450"/>
            <a:ext cx="10515600" cy="4095750"/>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D9D7FA6-A221-91F3-7305-E7BB6A4AD80A}"/>
              </a:ext>
            </a:extLst>
          </p:cNvPr>
          <p:cNvGrpSpPr/>
          <p:nvPr/>
        </p:nvGrpSpPr>
        <p:grpSpPr>
          <a:xfrm>
            <a:off x="4114800" y="933449"/>
            <a:ext cx="3886200" cy="592132"/>
            <a:chOff x="381000" y="143568"/>
            <a:chExt cx="3429000" cy="522469"/>
          </a:xfrm>
        </p:grpSpPr>
        <p:sp>
          <p:nvSpPr>
            <p:cNvPr id="9" name="Rectangle: Rounded Corners 8">
              <a:extLst>
                <a:ext uri="{FF2B5EF4-FFF2-40B4-BE49-F238E27FC236}">
                  <a16:creationId xmlns:a16="http://schemas.microsoft.com/office/drawing/2014/main" id="{667C2D3B-97D5-FCBB-5DED-556A1ECA30D0}"/>
                </a:ext>
              </a:extLst>
            </p:cNvPr>
            <p:cNvSpPr/>
            <p:nvPr/>
          </p:nvSpPr>
          <p:spPr>
            <a:xfrm>
              <a:off x="381000" y="143568"/>
              <a:ext cx="3429000" cy="522469"/>
            </a:xfrm>
            <a:prstGeom prst="roundRect">
              <a:avLst>
                <a:gd name="adj" fmla="val 31252"/>
              </a:avLst>
            </a:prstGeom>
            <a:solidFill>
              <a:srgbClr val="EAF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 name="TextBox 12">
              <a:extLst>
                <a:ext uri="{FF2B5EF4-FFF2-40B4-BE49-F238E27FC236}">
                  <a16:creationId xmlns:a16="http://schemas.microsoft.com/office/drawing/2014/main" id="{2274275B-19A0-8A22-8E65-201C5428F68A}"/>
                </a:ext>
              </a:extLst>
            </p:cNvPr>
            <p:cNvSpPr txBox="1"/>
            <p:nvPr/>
          </p:nvSpPr>
          <p:spPr>
            <a:xfrm>
              <a:off x="710929" y="182361"/>
              <a:ext cx="2769142" cy="414310"/>
            </a:xfrm>
            <a:prstGeom prst="rect">
              <a:avLst/>
            </a:prstGeom>
          </p:spPr>
          <p:txBody>
            <a:bodyPr wrap="square" lIns="0" tIns="0" rIns="0" bIns="0" rtlCol="0" anchor="t">
              <a:spAutoFit/>
            </a:bodyPr>
            <a:lstStyle/>
            <a:p>
              <a:pPr algn="ctr">
                <a:lnSpc>
                  <a:spcPct val="120000"/>
                </a:lnSpc>
              </a:pPr>
              <a:r>
                <a:rPr lang="en-GB" sz="2800" b="1" dirty="0">
                  <a:solidFill>
                    <a:srgbClr val="000000"/>
                  </a:solidFill>
                  <a:latin typeface="Arial" panose="020B0604020202020204" pitchFamily="34" charset="0"/>
                </a:rPr>
                <a:t>PHIẾU HỌC </a:t>
              </a:r>
              <a:r>
                <a:rPr lang="en-GB" sz="2800" b="1">
                  <a:solidFill>
                    <a:srgbClr val="000000"/>
                  </a:solidFill>
                  <a:latin typeface="Arial" panose="020B0604020202020204" pitchFamily="34" charset="0"/>
                </a:rPr>
                <a:t>TẬP </a:t>
              </a:r>
              <a:r>
                <a:rPr lang="vi-VN" sz="2800" b="1">
                  <a:solidFill>
                    <a:srgbClr val="000000"/>
                  </a:solidFill>
                  <a:latin typeface="Arial" panose="020B0604020202020204" pitchFamily="34" charset="0"/>
                </a:rPr>
                <a:t>3</a:t>
              </a:r>
              <a:endParaRPr lang="en-US" sz="2800" b="1" dirty="0">
                <a:solidFill>
                  <a:srgbClr val="000000"/>
                </a:solidFill>
                <a:latin typeface="Arial" panose="020B0604020202020204" pitchFamily="34" charset="0"/>
              </a:endParaRPr>
            </a:p>
          </p:txBody>
        </p:sp>
      </p:grpSp>
      <p:pic>
        <p:nvPicPr>
          <p:cNvPr id="19" name="Picture 2">
            <a:extLst>
              <a:ext uri="{FF2B5EF4-FFF2-40B4-BE49-F238E27FC236}">
                <a16:creationId xmlns:a16="http://schemas.microsoft.com/office/drawing/2014/main" id="{B1C84AA5-1A2B-EAE8-CD58-61FAEB075E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583201">
            <a:off x="9181928" y="-1529038"/>
            <a:ext cx="5091583" cy="4429677"/>
          </a:xfrm>
          <a:prstGeom prst="rect">
            <a:avLst/>
          </a:prstGeom>
        </p:spPr>
      </p:pic>
      <p:pic>
        <p:nvPicPr>
          <p:cNvPr id="20" name="Picture 6">
            <a:extLst>
              <a:ext uri="{FF2B5EF4-FFF2-40B4-BE49-F238E27FC236}">
                <a16:creationId xmlns:a16="http://schemas.microsoft.com/office/drawing/2014/main" id="{592ADD0E-EBEE-9C73-A5C3-169517C2C37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a16="http://schemas.microsoft.com/office/drawing/2014/main" id="{0A18761C-C6C3-2CC8-7D1A-9FC4CA78E34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73312">
            <a:off x="-1322218" y="-1638180"/>
            <a:ext cx="4067192" cy="4008033"/>
          </a:xfrm>
          <a:prstGeom prst="rect">
            <a:avLst/>
          </a:prstGeom>
        </p:spPr>
      </p:pic>
      <p:sp>
        <p:nvSpPr>
          <p:cNvPr id="22" name="TextBox 12">
            <a:extLst>
              <a:ext uri="{FF2B5EF4-FFF2-40B4-BE49-F238E27FC236}">
                <a16:creationId xmlns:a16="http://schemas.microsoft.com/office/drawing/2014/main" id="{8F506FFB-5640-A533-F7C3-96FB79FA084E}"/>
              </a:ext>
            </a:extLst>
          </p:cNvPr>
          <p:cNvSpPr txBox="1"/>
          <p:nvPr/>
        </p:nvSpPr>
        <p:spPr>
          <a:xfrm>
            <a:off x="1006613" y="2010579"/>
            <a:ext cx="5143500" cy="2020746"/>
          </a:xfrm>
          <a:prstGeom prst="rect">
            <a:avLst/>
          </a:prstGeom>
        </p:spPr>
        <p:txBody>
          <a:bodyPr wrap="square" lIns="0" tIns="0" rIns="0" bIns="0" rtlCol="0" anchor="t">
            <a:spAutoFit/>
          </a:bodyPr>
          <a:lstStyle/>
          <a:p>
            <a:pPr algn="ctr">
              <a:lnSpc>
                <a:spcPct val="120000"/>
              </a:lnSpc>
            </a:pPr>
            <a:r>
              <a:rPr lang="vi-VN" sz="2800" b="1" dirty="0">
                <a:solidFill>
                  <a:srgbClr val="000000"/>
                </a:solidFill>
                <a:latin typeface="Arial" panose="020B0604020202020204" pitchFamily="34" charset="0"/>
              </a:rPr>
              <a:t>Ví dụ: Dòng điện xoay chiều chạy trong dây dẫn thẳng hay trong cuộn dây dẫn sinh ra từ trường.</a:t>
            </a:r>
            <a:endParaRPr lang="en-US" sz="2800" b="1" dirty="0">
              <a:solidFill>
                <a:srgbClr val="000000"/>
              </a:solidFill>
              <a:latin typeface="Arial" panose="020B0604020202020204" pitchFamily="34" charset="0"/>
            </a:endParaRPr>
          </a:p>
        </p:txBody>
      </p:sp>
      <p:sp>
        <p:nvSpPr>
          <p:cNvPr id="43" name="Rectangle 2">
            <a:extLst>
              <a:ext uri="{FF2B5EF4-FFF2-40B4-BE49-F238E27FC236}">
                <a16:creationId xmlns:a16="http://schemas.microsoft.com/office/drawing/2014/main" id="{31A4B652-D0A7-0732-AFC4-E8E936E8501D}"/>
              </a:ext>
            </a:extLst>
          </p:cNvPr>
          <p:cNvSpPr>
            <a:spLocks noChangeArrowheads="1"/>
          </p:cNvSpPr>
          <p:nvPr/>
        </p:nvSpPr>
        <p:spPr bwMode="auto">
          <a:xfrm>
            <a:off x="8712200" y="2600288"/>
            <a:ext cx="2032000" cy="50800"/>
          </a:xfrm>
          <a:prstGeom prst="rect">
            <a:avLst/>
          </a:prstGeom>
          <a:solidFill>
            <a:srgbClr val="4F81BD"/>
          </a:solidFill>
          <a:ln w="9525">
            <a:miter lim="800000"/>
            <a:headEnd/>
            <a:tailEnd/>
          </a:ln>
          <a:scene3d>
            <a:camera prst="legacyPerspectiveTopRight">
              <a:rot lat="1200000" lon="0" rev="0"/>
            </a:camera>
            <a:lightRig rig="legacyFlat4" dir="b"/>
          </a:scene3d>
          <a:sp3d extrusionH="887400" prstMaterial="legacyMatte">
            <a:bevelT w="13500" h="13500" prst="angle"/>
            <a:bevelB w="13500" h="13500" prst="angle"/>
            <a:extrusionClr>
              <a:srgbClr val="4F81BD"/>
            </a:extrusionClr>
          </a:sp3d>
        </p:spPr>
        <p:txBody>
          <a:bodyPr wrap="none" anchor="ctr">
            <a:flatTx/>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44" name="Rectangle 3">
            <a:extLst>
              <a:ext uri="{FF2B5EF4-FFF2-40B4-BE49-F238E27FC236}">
                <a16:creationId xmlns:a16="http://schemas.microsoft.com/office/drawing/2014/main" id="{4832539D-EE34-1620-B1D3-779784C07A2C}"/>
              </a:ext>
            </a:extLst>
          </p:cNvPr>
          <p:cNvSpPr>
            <a:spLocks noChangeArrowheads="1"/>
          </p:cNvSpPr>
          <p:nvPr/>
        </p:nvSpPr>
        <p:spPr bwMode="auto">
          <a:xfrm>
            <a:off x="9017000" y="2485988"/>
            <a:ext cx="508000" cy="63500"/>
          </a:xfrm>
          <a:prstGeom prst="rect">
            <a:avLst/>
          </a:prstGeom>
          <a:solidFill>
            <a:srgbClr val="4F81BD"/>
          </a:solidFill>
          <a:ln w="9525">
            <a:miter lim="800000"/>
            <a:headEnd/>
            <a:tailEnd/>
          </a:ln>
          <a:scene3d>
            <a:camera prst="legacyPerspectiveTopRight">
              <a:rot lat="0" lon="300000" rev="0"/>
            </a:camera>
            <a:lightRig rig="legacyFlat3" dir="r"/>
          </a:scene3d>
          <a:sp3d extrusionH="887400" prstMaterial="legacyMatte">
            <a:bevelT w="13500" h="13500" prst="angle"/>
            <a:bevelB w="13500" h="13500" prst="angle"/>
            <a:extrusionClr>
              <a:srgbClr val="4F81BD"/>
            </a:extrusionClr>
          </a:sp3d>
        </p:spPr>
        <p:txBody>
          <a:bodyPr wrap="none" anchor="ctr">
            <a:flatTx/>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45" name="Oval 4">
            <a:extLst>
              <a:ext uri="{FF2B5EF4-FFF2-40B4-BE49-F238E27FC236}">
                <a16:creationId xmlns:a16="http://schemas.microsoft.com/office/drawing/2014/main" id="{00B1E4B8-F733-E186-F2DE-0E528CDF8AB8}"/>
              </a:ext>
            </a:extLst>
          </p:cNvPr>
          <p:cNvSpPr>
            <a:spLocks noChangeArrowheads="1"/>
          </p:cNvSpPr>
          <p:nvPr/>
        </p:nvSpPr>
        <p:spPr bwMode="auto">
          <a:xfrm>
            <a:off x="10134600" y="2366397"/>
            <a:ext cx="30692" cy="30691"/>
          </a:xfrm>
          <a:prstGeom prst="ellipse">
            <a:avLst/>
          </a:prstGeom>
          <a:solidFill>
            <a:srgbClr val="FF9900"/>
          </a:solidFill>
          <a:ln w="9525">
            <a:solidFill>
              <a:srgbClr val="FF9900"/>
            </a:solidFill>
            <a:round/>
            <a:headEnd/>
            <a:tailEnd/>
          </a:ln>
        </p:spPr>
        <p:txBody>
          <a:bodyPr wrap="none" anchor="ctr"/>
          <a:lstStyle/>
          <a:p>
            <a:pPr defTabSz="609630"/>
            <a:endParaRPr lang="en-US" sz="1200">
              <a:solidFill>
                <a:prstClr val="black"/>
              </a:solidFill>
              <a:latin typeface="Calibri"/>
            </a:endParaRPr>
          </a:p>
        </p:txBody>
      </p:sp>
      <p:sp>
        <p:nvSpPr>
          <p:cNvPr id="46" name="Rectangle 45">
            <a:extLst>
              <a:ext uri="{FF2B5EF4-FFF2-40B4-BE49-F238E27FC236}">
                <a16:creationId xmlns:a16="http://schemas.microsoft.com/office/drawing/2014/main" id="{5603F0BE-5150-2AA3-5695-E387A5B3561E}"/>
              </a:ext>
            </a:extLst>
          </p:cNvPr>
          <p:cNvSpPr>
            <a:spLocks noChangeArrowheads="1"/>
          </p:cNvSpPr>
          <p:nvPr/>
        </p:nvSpPr>
        <p:spPr bwMode="auto">
          <a:xfrm>
            <a:off x="9931400" y="2466938"/>
            <a:ext cx="533400" cy="82550"/>
          </a:xfrm>
          <a:prstGeom prst="rect">
            <a:avLst/>
          </a:prstGeom>
          <a:solidFill>
            <a:srgbClr val="4F81BD"/>
          </a:solidFill>
          <a:ln w="9525">
            <a:miter lim="800000"/>
            <a:headEnd/>
            <a:tailEnd/>
          </a:ln>
          <a:scene3d>
            <a:camera prst="legacyPerspectiveTopRight">
              <a:rot lat="0" lon="300000" rev="0"/>
            </a:camera>
            <a:lightRig rig="legacyFlat3" dir="r"/>
          </a:scene3d>
          <a:sp3d extrusionH="887400" prstMaterial="legacyMatte">
            <a:bevelT w="13500" h="13500" prst="angle"/>
            <a:bevelB w="13500" h="13500" prst="angle"/>
            <a:extrusionClr>
              <a:srgbClr val="4F81BD"/>
            </a:extrusionClr>
          </a:sp3d>
        </p:spPr>
        <p:txBody>
          <a:bodyPr wrap="none" anchor="ctr">
            <a:flatTx/>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47" name="Freeform 7">
            <a:extLst>
              <a:ext uri="{FF2B5EF4-FFF2-40B4-BE49-F238E27FC236}">
                <a16:creationId xmlns:a16="http://schemas.microsoft.com/office/drawing/2014/main" id="{07B96484-4BA1-2883-3F64-E1ACCAA62A00}"/>
              </a:ext>
            </a:extLst>
          </p:cNvPr>
          <p:cNvSpPr>
            <a:spLocks/>
          </p:cNvSpPr>
          <p:nvPr/>
        </p:nvSpPr>
        <p:spPr bwMode="auto">
          <a:xfrm rot="10800000">
            <a:off x="9525000" y="2041488"/>
            <a:ext cx="558800" cy="355600"/>
          </a:xfrm>
          <a:custGeom>
            <a:avLst/>
            <a:gdLst>
              <a:gd name="T0" fmla="*/ 0 w 492"/>
              <a:gd name="T1" fmla="*/ 11 h 171"/>
              <a:gd name="T2" fmla="*/ 60 w 492"/>
              <a:gd name="T3" fmla="*/ 138 h 171"/>
              <a:gd name="T4" fmla="*/ 186 w 492"/>
              <a:gd name="T5" fmla="*/ 108 h 171"/>
              <a:gd name="T6" fmla="*/ 294 w 492"/>
              <a:gd name="T7" fmla="*/ 167 h 171"/>
              <a:gd name="T8" fmla="*/ 408 w 492"/>
              <a:gd name="T9" fmla="*/ 132 h 171"/>
              <a:gd name="T10" fmla="*/ 492 w 492"/>
              <a:gd name="T11" fmla="*/ 0 h 171"/>
              <a:gd name="T12" fmla="*/ 0 60000 65536"/>
              <a:gd name="T13" fmla="*/ 0 60000 65536"/>
              <a:gd name="T14" fmla="*/ 0 60000 65536"/>
              <a:gd name="T15" fmla="*/ 0 60000 65536"/>
              <a:gd name="T16" fmla="*/ 0 60000 65536"/>
              <a:gd name="T17" fmla="*/ 0 60000 65536"/>
              <a:gd name="T18" fmla="*/ 0 w 492"/>
              <a:gd name="T19" fmla="*/ 0 h 171"/>
              <a:gd name="T20" fmla="*/ 492 w 492"/>
              <a:gd name="T21" fmla="*/ 171 h 171"/>
            </a:gdLst>
            <a:ahLst/>
            <a:cxnLst>
              <a:cxn ang="T12">
                <a:pos x="T0" y="T1"/>
              </a:cxn>
              <a:cxn ang="T13">
                <a:pos x="T2" y="T3"/>
              </a:cxn>
              <a:cxn ang="T14">
                <a:pos x="T4" y="T5"/>
              </a:cxn>
              <a:cxn ang="T15">
                <a:pos x="T6" y="T7"/>
              </a:cxn>
              <a:cxn ang="T16">
                <a:pos x="T8" y="T9"/>
              </a:cxn>
              <a:cxn ang="T17">
                <a:pos x="T10" y="T11"/>
              </a:cxn>
            </a:cxnLst>
            <a:rect l="T18" t="T19" r="T20" b="T21"/>
            <a:pathLst>
              <a:path w="492" h="171">
                <a:moveTo>
                  <a:pt x="0" y="11"/>
                </a:moveTo>
                <a:cubicBezTo>
                  <a:pt x="10" y="32"/>
                  <a:pt x="29" y="122"/>
                  <a:pt x="60" y="138"/>
                </a:cubicBezTo>
                <a:cubicBezTo>
                  <a:pt x="91" y="154"/>
                  <a:pt x="147" y="103"/>
                  <a:pt x="186" y="108"/>
                </a:cubicBezTo>
                <a:cubicBezTo>
                  <a:pt x="225" y="113"/>
                  <a:pt x="257" y="163"/>
                  <a:pt x="294" y="167"/>
                </a:cubicBezTo>
                <a:cubicBezTo>
                  <a:pt x="331" y="171"/>
                  <a:pt x="375" y="160"/>
                  <a:pt x="408" y="132"/>
                </a:cubicBezTo>
                <a:cubicBezTo>
                  <a:pt x="441" y="104"/>
                  <a:pt x="474" y="28"/>
                  <a:pt x="492" y="0"/>
                </a:cubicBezTo>
              </a:path>
            </a:pathLst>
          </a:custGeom>
          <a:noFill/>
          <a:ln w="12700">
            <a:solidFill>
              <a:sysClr val="windowText" lastClr="000000"/>
            </a:solidFill>
            <a:round/>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48" name="Oval 8">
            <a:extLst>
              <a:ext uri="{FF2B5EF4-FFF2-40B4-BE49-F238E27FC236}">
                <a16:creationId xmlns:a16="http://schemas.microsoft.com/office/drawing/2014/main" id="{E76D7E12-6635-A349-FB60-9D0BFB7CA9FC}"/>
              </a:ext>
            </a:extLst>
          </p:cNvPr>
          <p:cNvSpPr>
            <a:spLocks noChangeArrowheads="1"/>
          </p:cNvSpPr>
          <p:nvPr/>
        </p:nvSpPr>
        <p:spPr bwMode="auto">
          <a:xfrm>
            <a:off x="10134600" y="2366397"/>
            <a:ext cx="30692" cy="30691"/>
          </a:xfrm>
          <a:prstGeom prst="ellipse">
            <a:avLst/>
          </a:prstGeom>
          <a:solidFill>
            <a:sysClr val="window" lastClr="FFFFFF"/>
          </a:solidFill>
          <a:ln w="9525">
            <a:solidFill>
              <a:sysClr val="windowText" lastClr="000000"/>
            </a:solidFill>
            <a:round/>
            <a:headEnd/>
            <a:tailEnd/>
          </a:ln>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49" name="Oval 9">
            <a:extLst>
              <a:ext uri="{FF2B5EF4-FFF2-40B4-BE49-F238E27FC236}">
                <a16:creationId xmlns:a16="http://schemas.microsoft.com/office/drawing/2014/main" id="{C59823A0-CE1F-9DF5-81EC-B82FE9278A59}"/>
              </a:ext>
            </a:extLst>
          </p:cNvPr>
          <p:cNvSpPr>
            <a:spLocks noChangeArrowheads="1"/>
          </p:cNvSpPr>
          <p:nvPr/>
        </p:nvSpPr>
        <p:spPr bwMode="auto">
          <a:xfrm>
            <a:off x="10439400" y="2366397"/>
            <a:ext cx="30692" cy="30691"/>
          </a:xfrm>
          <a:prstGeom prst="ellipse">
            <a:avLst/>
          </a:prstGeom>
          <a:solidFill>
            <a:sysClr val="window" lastClr="FFFFFF"/>
          </a:solidFill>
          <a:ln w="9525">
            <a:solidFill>
              <a:sysClr val="windowText" lastClr="000000"/>
            </a:solidFill>
            <a:round/>
            <a:headEnd/>
            <a:tailEnd/>
          </a:ln>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grpSp>
        <p:nvGrpSpPr>
          <p:cNvPr id="50" name="Group 10">
            <a:extLst>
              <a:ext uri="{FF2B5EF4-FFF2-40B4-BE49-F238E27FC236}">
                <a16:creationId xmlns:a16="http://schemas.microsoft.com/office/drawing/2014/main" id="{6CC12FAE-A764-C32B-4538-9AB97B88C6F8}"/>
              </a:ext>
            </a:extLst>
          </p:cNvPr>
          <p:cNvGrpSpPr>
            <a:grpSpLocks/>
          </p:cNvGrpSpPr>
          <p:nvPr/>
        </p:nvGrpSpPr>
        <p:grpSpPr bwMode="auto">
          <a:xfrm rot="-155071">
            <a:off x="9779000" y="2092288"/>
            <a:ext cx="711200" cy="609600"/>
            <a:chOff x="1218" y="2010"/>
            <a:chExt cx="432" cy="432"/>
          </a:xfrm>
        </p:grpSpPr>
        <p:sp>
          <p:nvSpPr>
            <p:cNvPr id="51" name="Line 11">
              <a:extLst>
                <a:ext uri="{FF2B5EF4-FFF2-40B4-BE49-F238E27FC236}">
                  <a16:creationId xmlns:a16="http://schemas.microsoft.com/office/drawing/2014/main" id="{DBF10E50-1F7F-18DB-C840-DC53E852E978}"/>
                </a:ext>
              </a:extLst>
            </p:cNvPr>
            <p:cNvSpPr>
              <a:spLocks noChangeShapeType="1"/>
            </p:cNvSpPr>
            <p:nvPr/>
          </p:nvSpPr>
          <p:spPr bwMode="auto">
            <a:xfrm flipV="1">
              <a:off x="1440" y="2064"/>
              <a:ext cx="144" cy="144"/>
            </a:xfrm>
            <a:prstGeom prst="line">
              <a:avLst/>
            </a:prstGeom>
            <a:noFill/>
            <a:ln w="38100">
              <a:solidFill>
                <a:srgbClr val="FF3300"/>
              </a:solidFill>
              <a:round/>
              <a:headEnd/>
              <a:tailEnd/>
            </a:ln>
          </p:spPr>
          <p:txBody>
            <a:bodyPr/>
            <a:lstStyle/>
            <a:p>
              <a:pPr defTabSz="609630"/>
              <a:endParaRPr lang="en-US" sz="1200">
                <a:solidFill>
                  <a:prstClr val="black"/>
                </a:solidFill>
                <a:latin typeface="Calibri"/>
              </a:endParaRPr>
            </a:p>
          </p:txBody>
        </p:sp>
        <p:sp>
          <p:nvSpPr>
            <p:cNvPr id="52" name="Oval 12">
              <a:extLst>
                <a:ext uri="{FF2B5EF4-FFF2-40B4-BE49-F238E27FC236}">
                  <a16:creationId xmlns:a16="http://schemas.microsoft.com/office/drawing/2014/main" id="{E921AEAE-AA18-3D9E-D6F4-D9E342FAE8AD}"/>
                </a:ext>
              </a:extLst>
            </p:cNvPr>
            <p:cNvSpPr>
              <a:spLocks noChangeArrowheads="1"/>
            </p:cNvSpPr>
            <p:nvPr/>
          </p:nvSpPr>
          <p:spPr bwMode="auto">
            <a:xfrm>
              <a:off x="1218" y="2010"/>
              <a:ext cx="432" cy="432"/>
            </a:xfrm>
            <a:prstGeom prst="ellipse">
              <a:avLst/>
            </a:prstGeom>
            <a:noFill/>
            <a:ln w="9525">
              <a:noFill/>
              <a:round/>
              <a:headEnd/>
              <a:tailEnd/>
            </a:ln>
          </p:spPr>
          <p:txBody>
            <a:bodyPr wrap="none" anchor="ctr"/>
            <a:lstStyle/>
            <a:p>
              <a:pPr defTabSz="609630"/>
              <a:endParaRPr lang="en-US" sz="1200">
                <a:solidFill>
                  <a:prstClr val="black"/>
                </a:solidFill>
                <a:latin typeface="Calibri"/>
              </a:endParaRPr>
            </a:p>
          </p:txBody>
        </p:sp>
      </p:grpSp>
      <p:sp>
        <p:nvSpPr>
          <p:cNvPr id="53" name="AutoShape 13">
            <a:extLst>
              <a:ext uri="{FF2B5EF4-FFF2-40B4-BE49-F238E27FC236}">
                <a16:creationId xmlns:a16="http://schemas.microsoft.com/office/drawing/2014/main" id="{DB71F424-D861-AB26-67C7-461D030E3CB8}"/>
              </a:ext>
            </a:extLst>
          </p:cNvPr>
          <p:cNvSpPr>
            <a:spLocks noChangeArrowheads="1"/>
          </p:cNvSpPr>
          <p:nvPr/>
        </p:nvSpPr>
        <p:spPr bwMode="auto">
          <a:xfrm>
            <a:off x="10033000" y="2346288"/>
            <a:ext cx="50800" cy="101600"/>
          </a:xfrm>
          <a:prstGeom prst="plus">
            <a:avLst>
              <a:gd name="adj" fmla="val 25000"/>
            </a:avLst>
          </a:prstGeom>
          <a:gradFill rotWithShape="1">
            <a:gsLst>
              <a:gs pos="0">
                <a:srgbClr val="525252"/>
              </a:gs>
              <a:gs pos="50000">
                <a:srgbClr val="B2B2B2"/>
              </a:gs>
              <a:gs pos="100000">
                <a:srgbClr val="525252"/>
              </a:gs>
            </a:gsLst>
            <a:lin ang="0" scaled="1"/>
          </a:gradFill>
          <a:ln w="9525">
            <a:noFill/>
            <a:miter lim="800000"/>
            <a:headEnd/>
            <a:tailEnd/>
          </a:ln>
        </p:spPr>
        <p:txBody>
          <a:bodyPr wrap="none" anchor="ctr"/>
          <a:lstStyle/>
          <a:p>
            <a:pPr defTabSz="609630"/>
            <a:endParaRPr lang="en-US" sz="1200">
              <a:solidFill>
                <a:prstClr val="black"/>
              </a:solidFill>
              <a:latin typeface="Calibri"/>
            </a:endParaRPr>
          </a:p>
        </p:txBody>
      </p:sp>
      <p:sp>
        <p:nvSpPr>
          <p:cNvPr id="54" name="Oval 14">
            <a:extLst>
              <a:ext uri="{FF2B5EF4-FFF2-40B4-BE49-F238E27FC236}">
                <a16:creationId xmlns:a16="http://schemas.microsoft.com/office/drawing/2014/main" id="{3EC2F45A-4408-C5B0-5536-EAB2C61F45B6}"/>
              </a:ext>
            </a:extLst>
          </p:cNvPr>
          <p:cNvSpPr>
            <a:spLocks noChangeArrowheads="1"/>
          </p:cNvSpPr>
          <p:nvPr/>
        </p:nvSpPr>
        <p:spPr bwMode="auto">
          <a:xfrm>
            <a:off x="10053109" y="2346288"/>
            <a:ext cx="30691" cy="30692"/>
          </a:xfrm>
          <a:prstGeom prst="ellipse">
            <a:avLst/>
          </a:prstGeom>
          <a:solidFill>
            <a:sysClr val="window" lastClr="FFFFFF"/>
          </a:solidFill>
          <a:ln w="9525">
            <a:solidFill>
              <a:sysClr val="windowText" lastClr="000000"/>
            </a:solidFill>
            <a:round/>
            <a:headEnd/>
            <a:tailEnd/>
          </a:ln>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pic>
        <p:nvPicPr>
          <p:cNvPr id="55" name="Picture 15" descr="cuondaykhongloi">
            <a:extLst>
              <a:ext uri="{FF2B5EF4-FFF2-40B4-BE49-F238E27FC236}">
                <a16:creationId xmlns:a16="http://schemas.microsoft.com/office/drawing/2014/main" id="{B483FBE5-72E3-B799-5F79-FF0310F16843}"/>
              </a:ext>
            </a:extLst>
          </p:cNvPr>
          <p:cNvPicPr>
            <a:picLocks noChangeAspect="1" noChangeArrowheads="1"/>
          </p:cNvPicPr>
          <p:nvPr/>
        </p:nvPicPr>
        <p:blipFill>
          <a:blip r:embed="rId9"/>
          <a:srcRect l="14818" t="28242" r="4111" b="23222"/>
          <a:stretch>
            <a:fillRect/>
          </a:stretch>
        </p:blipFill>
        <p:spPr bwMode="auto">
          <a:xfrm rot="5345090" flipV="1">
            <a:off x="7721071" y="2417726"/>
            <a:ext cx="1019175" cy="666750"/>
          </a:xfrm>
          <a:prstGeom prst="rect">
            <a:avLst/>
          </a:prstGeom>
          <a:solidFill>
            <a:srgbClr val="FF0000"/>
          </a:solidFill>
          <a:ln w="9525">
            <a:noFill/>
            <a:miter lim="800000"/>
            <a:headEnd/>
            <a:tailEnd/>
          </a:ln>
        </p:spPr>
      </p:pic>
      <p:sp>
        <p:nvSpPr>
          <p:cNvPr id="56" name="Oval 16">
            <a:extLst>
              <a:ext uri="{FF2B5EF4-FFF2-40B4-BE49-F238E27FC236}">
                <a16:creationId xmlns:a16="http://schemas.microsoft.com/office/drawing/2014/main" id="{A986CC86-0433-55DB-E298-B0CBA9B8389A}"/>
              </a:ext>
            </a:extLst>
          </p:cNvPr>
          <p:cNvSpPr>
            <a:spLocks noChangeArrowheads="1"/>
          </p:cNvSpPr>
          <p:nvPr/>
        </p:nvSpPr>
        <p:spPr bwMode="auto">
          <a:xfrm rot="5400000">
            <a:off x="8458200" y="3108288"/>
            <a:ext cx="50800" cy="50800"/>
          </a:xfrm>
          <a:prstGeom prst="ellipse">
            <a:avLst/>
          </a:prstGeom>
          <a:solidFill>
            <a:sysClr val="windowText" lastClr="000000"/>
          </a:solidFill>
          <a:ln w="6350" algn="ctr">
            <a:solidFill>
              <a:sysClr val="windowText" lastClr="000000"/>
            </a:solidFill>
            <a:round/>
            <a:headEnd/>
            <a:tailEnd/>
          </a:ln>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57" name="Oval 17">
            <a:extLst>
              <a:ext uri="{FF2B5EF4-FFF2-40B4-BE49-F238E27FC236}">
                <a16:creationId xmlns:a16="http://schemas.microsoft.com/office/drawing/2014/main" id="{48925815-1938-B1BC-48AB-E023216E10A5}"/>
              </a:ext>
            </a:extLst>
          </p:cNvPr>
          <p:cNvSpPr>
            <a:spLocks noChangeArrowheads="1"/>
          </p:cNvSpPr>
          <p:nvPr/>
        </p:nvSpPr>
        <p:spPr bwMode="auto">
          <a:xfrm rot="5400000">
            <a:off x="8458200" y="2320888"/>
            <a:ext cx="50800" cy="50800"/>
          </a:xfrm>
          <a:prstGeom prst="ellipse">
            <a:avLst/>
          </a:prstGeom>
          <a:solidFill>
            <a:sysClr val="windowText" lastClr="000000"/>
          </a:solidFill>
          <a:ln w="6350" algn="ctr">
            <a:solidFill>
              <a:sysClr val="windowText" lastClr="000000"/>
            </a:solidFill>
            <a:round/>
            <a:headEnd/>
            <a:tailEnd/>
          </a:ln>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58" name="Freeform 18">
            <a:extLst>
              <a:ext uri="{FF2B5EF4-FFF2-40B4-BE49-F238E27FC236}">
                <a16:creationId xmlns:a16="http://schemas.microsoft.com/office/drawing/2014/main" id="{091B6F2B-4439-59BC-8F21-6D538D411C57}"/>
              </a:ext>
            </a:extLst>
          </p:cNvPr>
          <p:cNvSpPr>
            <a:spLocks/>
          </p:cNvSpPr>
          <p:nvPr/>
        </p:nvSpPr>
        <p:spPr bwMode="auto">
          <a:xfrm>
            <a:off x="8509000" y="2236221"/>
            <a:ext cx="762000" cy="211667"/>
          </a:xfrm>
          <a:custGeom>
            <a:avLst/>
            <a:gdLst>
              <a:gd name="T0" fmla="*/ 0 w 960"/>
              <a:gd name="T1" fmla="*/ 104 h 248"/>
              <a:gd name="T2" fmla="*/ 144 w 960"/>
              <a:gd name="T3" fmla="*/ 8 h 248"/>
              <a:gd name="T4" fmla="*/ 528 w 960"/>
              <a:gd name="T5" fmla="*/ 56 h 248"/>
              <a:gd name="T6" fmla="*/ 960 w 960"/>
              <a:gd name="T7" fmla="*/ 248 h 248"/>
              <a:gd name="T8" fmla="*/ 0 60000 65536"/>
              <a:gd name="T9" fmla="*/ 0 60000 65536"/>
              <a:gd name="T10" fmla="*/ 0 60000 65536"/>
              <a:gd name="T11" fmla="*/ 0 60000 65536"/>
              <a:gd name="T12" fmla="*/ 0 w 960"/>
              <a:gd name="T13" fmla="*/ 0 h 248"/>
              <a:gd name="T14" fmla="*/ 960 w 960"/>
              <a:gd name="T15" fmla="*/ 248 h 248"/>
            </a:gdLst>
            <a:ahLst/>
            <a:cxnLst>
              <a:cxn ang="T8">
                <a:pos x="T0" y="T1"/>
              </a:cxn>
              <a:cxn ang="T9">
                <a:pos x="T2" y="T3"/>
              </a:cxn>
              <a:cxn ang="T10">
                <a:pos x="T4" y="T5"/>
              </a:cxn>
              <a:cxn ang="T11">
                <a:pos x="T6" y="T7"/>
              </a:cxn>
            </a:cxnLst>
            <a:rect l="T12" t="T13" r="T14" b="T15"/>
            <a:pathLst>
              <a:path w="960" h="248">
                <a:moveTo>
                  <a:pt x="0" y="104"/>
                </a:moveTo>
                <a:cubicBezTo>
                  <a:pt x="28" y="60"/>
                  <a:pt x="56" y="16"/>
                  <a:pt x="144" y="8"/>
                </a:cubicBezTo>
                <a:cubicBezTo>
                  <a:pt x="232" y="0"/>
                  <a:pt x="392" y="16"/>
                  <a:pt x="528" y="56"/>
                </a:cubicBezTo>
                <a:cubicBezTo>
                  <a:pt x="664" y="96"/>
                  <a:pt x="888" y="224"/>
                  <a:pt x="960" y="248"/>
                </a:cubicBezTo>
              </a:path>
            </a:pathLst>
          </a:custGeom>
          <a:noFill/>
          <a:ln w="9525">
            <a:solidFill>
              <a:sysClr val="windowText" lastClr="000000"/>
            </a:solidFill>
            <a:round/>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59" name="Freeform 19">
            <a:extLst>
              <a:ext uri="{FF2B5EF4-FFF2-40B4-BE49-F238E27FC236}">
                <a16:creationId xmlns:a16="http://schemas.microsoft.com/office/drawing/2014/main" id="{80B9C104-4C36-470F-F22A-2C193E1A6DAC}"/>
              </a:ext>
            </a:extLst>
          </p:cNvPr>
          <p:cNvSpPr>
            <a:spLocks/>
          </p:cNvSpPr>
          <p:nvPr/>
        </p:nvSpPr>
        <p:spPr bwMode="auto">
          <a:xfrm>
            <a:off x="8458200" y="2346288"/>
            <a:ext cx="2692400" cy="812800"/>
          </a:xfrm>
          <a:custGeom>
            <a:avLst/>
            <a:gdLst>
              <a:gd name="T0" fmla="*/ 2256 w 3024"/>
              <a:gd name="T1" fmla="*/ 0 h 816"/>
              <a:gd name="T2" fmla="*/ 2369 w 3024"/>
              <a:gd name="T3" fmla="*/ 172 h 816"/>
              <a:gd name="T4" fmla="*/ 2784 w 3024"/>
              <a:gd name="T5" fmla="*/ 45 h 816"/>
              <a:gd name="T6" fmla="*/ 2932 w 3024"/>
              <a:gd name="T7" fmla="*/ 123 h 816"/>
              <a:gd name="T8" fmla="*/ 2919 w 3024"/>
              <a:gd name="T9" fmla="*/ 545 h 816"/>
              <a:gd name="T10" fmla="*/ 2304 w 3024"/>
              <a:gd name="T11" fmla="*/ 712 h 816"/>
              <a:gd name="T12" fmla="*/ 1008 w 3024"/>
              <a:gd name="T13" fmla="*/ 801 h 816"/>
              <a:gd name="T14" fmla="*/ 0 w 3024"/>
              <a:gd name="T15" fmla="*/ 801 h 816"/>
              <a:gd name="T16" fmla="*/ 0 60000 65536"/>
              <a:gd name="T17" fmla="*/ 0 60000 65536"/>
              <a:gd name="T18" fmla="*/ 0 60000 65536"/>
              <a:gd name="T19" fmla="*/ 0 60000 65536"/>
              <a:gd name="T20" fmla="*/ 0 60000 65536"/>
              <a:gd name="T21" fmla="*/ 0 60000 65536"/>
              <a:gd name="T22" fmla="*/ 0 60000 65536"/>
              <a:gd name="T23" fmla="*/ 0 60000 65536"/>
              <a:gd name="T24" fmla="*/ 0 w 3024"/>
              <a:gd name="T25" fmla="*/ 0 h 816"/>
              <a:gd name="T26" fmla="*/ 3024 w 3024"/>
              <a:gd name="T27" fmla="*/ 816 h 8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24" h="816">
                <a:moveTo>
                  <a:pt x="2256" y="0"/>
                </a:moveTo>
                <a:cubicBezTo>
                  <a:pt x="2275" y="29"/>
                  <a:pt x="2281" y="164"/>
                  <a:pt x="2369" y="172"/>
                </a:cubicBezTo>
                <a:cubicBezTo>
                  <a:pt x="2457" y="179"/>
                  <a:pt x="2690" y="53"/>
                  <a:pt x="2784" y="45"/>
                </a:cubicBezTo>
                <a:cubicBezTo>
                  <a:pt x="2878" y="36"/>
                  <a:pt x="2910" y="40"/>
                  <a:pt x="2932" y="123"/>
                </a:cubicBezTo>
                <a:cubicBezTo>
                  <a:pt x="2954" y="206"/>
                  <a:pt x="3024" y="447"/>
                  <a:pt x="2919" y="545"/>
                </a:cubicBezTo>
                <a:cubicBezTo>
                  <a:pt x="2814" y="643"/>
                  <a:pt x="2622" y="669"/>
                  <a:pt x="2304" y="712"/>
                </a:cubicBezTo>
                <a:cubicBezTo>
                  <a:pt x="1986" y="755"/>
                  <a:pt x="1392" y="786"/>
                  <a:pt x="1008" y="801"/>
                </a:cubicBezTo>
                <a:cubicBezTo>
                  <a:pt x="624" y="816"/>
                  <a:pt x="312" y="809"/>
                  <a:pt x="0" y="801"/>
                </a:cubicBezTo>
              </a:path>
            </a:pathLst>
          </a:custGeom>
          <a:noFill/>
          <a:ln w="9525">
            <a:solidFill>
              <a:sysClr val="windowText" lastClr="000000"/>
            </a:solidFill>
            <a:round/>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pic>
        <p:nvPicPr>
          <p:cNvPr id="60" name="Picture 20" descr="kimgam2007">
            <a:extLst>
              <a:ext uri="{FF2B5EF4-FFF2-40B4-BE49-F238E27FC236}">
                <a16:creationId xmlns:a16="http://schemas.microsoft.com/office/drawing/2014/main" id="{7132D5D9-62CD-C825-77D5-B39939FBF8C6}"/>
              </a:ext>
            </a:extLst>
          </p:cNvPr>
          <p:cNvPicPr>
            <a:picLocks noChangeAspect="1" noChangeArrowheads="1"/>
          </p:cNvPicPr>
          <p:nvPr/>
        </p:nvPicPr>
        <p:blipFill>
          <a:blip r:embed="rId10"/>
          <a:srcRect l="15506" t="37708" r="6219" b="39757"/>
          <a:stretch>
            <a:fillRect/>
          </a:stretch>
        </p:blipFill>
        <p:spPr bwMode="auto">
          <a:xfrm>
            <a:off x="7797800" y="4683088"/>
            <a:ext cx="921809" cy="236009"/>
          </a:xfrm>
          <a:prstGeom prst="rect">
            <a:avLst/>
          </a:prstGeom>
          <a:solidFill>
            <a:sysClr val="windowText" lastClr="000000"/>
          </a:solidFill>
          <a:ln w="9525">
            <a:noFill/>
            <a:miter lim="800000"/>
            <a:headEnd/>
            <a:tailEnd/>
          </a:ln>
        </p:spPr>
      </p:pic>
      <p:pic>
        <p:nvPicPr>
          <p:cNvPr id="61" name="Picture 21" descr="kimgam2007">
            <a:extLst>
              <a:ext uri="{FF2B5EF4-FFF2-40B4-BE49-F238E27FC236}">
                <a16:creationId xmlns:a16="http://schemas.microsoft.com/office/drawing/2014/main" id="{9EC85047-B980-DA52-5645-C2F011CC51E2}"/>
              </a:ext>
            </a:extLst>
          </p:cNvPr>
          <p:cNvPicPr>
            <a:picLocks noChangeAspect="1" noChangeArrowheads="1"/>
          </p:cNvPicPr>
          <p:nvPr/>
        </p:nvPicPr>
        <p:blipFill>
          <a:blip r:embed="rId11"/>
          <a:srcRect l="15506" t="37708" r="6219" b="39757"/>
          <a:stretch>
            <a:fillRect/>
          </a:stretch>
        </p:blipFill>
        <p:spPr bwMode="auto">
          <a:xfrm>
            <a:off x="7493001" y="4530689"/>
            <a:ext cx="734483" cy="188383"/>
          </a:xfrm>
          <a:prstGeom prst="rect">
            <a:avLst/>
          </a:prstGeom>
          <a:solidFill>
            <a:sysClr val="windowText" lastClr="000000"/>
          </a:solidFill>
          <a:ln w="9525">
            <a:noFill/>
            <a:miter lim="800000"/>
            <a:headEnd/>
            <a:tailEnd/>
          </a:ln>
        </p:spPr>
      </p:pic>
      <p:pic>
        <p:nvPicPr>
          <p:cNvPr id="62" name="Picture 22" descr="kimgam2007">
            <a:extLst>
              <a:ext uri="{FF2B5EF4-FFF2-40B4-BE49-F238E27FC236}">
                <a16:creationId xmlns:a16="http://schemas.microsoft.com/office/drawing/2014/main" id="{7C3ED4C3-D093-80AE-E5CE-7E807BDABE40}"/>
              </a:ext>
            </a:extLst>
          </p:cNvPr>
          <p:cNvPicPr>
            <a:picLocks noChangeAspect="1" noChangeArrowheads="1"/>
          </p:cNvPicPr>
          <p:nvPr/>
        </p:nvPicPr>
        <p:blipFill>
          <a:blip r:embed="rId12"/>
          <a:srcRect l="37708" t="6219" r="39757" b="15506"/>
          <a:stretch>
            <a:fillRect/>
          </a:stretch>
        </p:blipFill>
        <p:spPr bwMode="auto">
          <a:xfrm rot="4999532">
            <a:off x="7744884" y="4431205"/>
            <a:ext cx="207433" cy="812800"/>
          </a:xfrm>
          <a:prstGeom prst="rect">
            <a:avLst/>
          </a:prstGeom>
          <a:solidFill>
            <a:sysClr val="windowText" lastClr="000000"/>
          </a:solidFill>
          <a:ln w="9525">
            <a:noFill/>
            <a:miter lim="800000"/>
            <a:headEnd/>
            <a:tailEnd/>
          </a:ln>
        </p:spPr>
      </p:pic>
      <p:pic>
        <p:nvPicPr>
          <p:cNvPr id="63" name="Picture 23" descr="kimgam2007">
            <a:extLst>
              <a:ext uri="{FF2B5EF4-FFF2-40B4-BE49-F238E27FC236}">
                <a16:creationId xmlns:a16="http://schemas.microsoft.com/office/drawing/2014/main" id="{47982B15-0389-CCFC-0E00-651F57633EC3}"/>
              </a:ext>
            </a:extLst>
          </p:cNvPr>
          <p:cNvPicPr>
            <a:picLocks noChangeAspect="1" noChangeArrowheads="1"/>
          </p:cNvPicPr>
          <p:nvPr/>
        </p:nvPicPr>
        <p:blipFill>
          <a:blip r:embed="rId13"/>
          <a:srcRect l="15506" t="37708" r="6219" b="39757"/>
          <a:stretch>
            <a:fillRect/>
          </a:stretch>
        </p:blipFill>
        <p:spPr bwMode="auto">
          <a:xfrm>
            <a:off x="8051800" y="4429088"/>
            <a:ext cx="801159" cy="204259"/>
          </a:xfrm>
          <a:prstGeom prst="rect">
            <a:avLst/>
          </a:prstGeom>
          <a:solidFill>
            <a:sysClr val="windowText" lastClr="000000"/>
          </a:solidFill>
          <a:ln w="9525">
            <a:noFill/>
            <a:miter lim="800000"/>
            <a:headEnd/>
            <a:tailEnd/>
          </a:ln>
        </p:spPr>
      </p:pic>
      <p:pic>
        <p:nvPicPr>
          <p:cNvPr id="64" name="Picture 24" descr="kimgam2007">
            <a:extLst>
              <a:ext uri="{FF2B5EF4-FFF2-40B4-BE49-F238E27FC236}">
                <a16:creationId xmlns:a16="http://schemas.microsoft.com/office/drawing/2014/main" id="{A5F16845-C01D-E2F2-D2FD-B82A171FEC13}"/>
              </a:ext>
            </a:extLst>
          </p:cNvPr>
          <p:cNvPicPr>
            <a:picLocks noChangeAspect="1" noChangeArrowheads="1"/>
          </p:cNvPicPr>
          <p:nvPr/>
        </p:nvPicPr>
        <p:blipFill>
          <a:blip r:embed="rId13"/>
          <a:srcRect l="15506" t="37708" r="6219" b="39757"/>
          <a:stretch>
            <a:fillRect/>
          </a:stretch>
        </p:blipFill>
        <p:spPr bwMode="auto">
          <a:xfrm>
            <a:off x="7992533" y="4809030"/>
            <a:ext cx="801159" cy="204258"/>
          </a:xfrm>
          <a:prstGeom prst="rect">
            <a:avLst/>
          </a:prstGeom>
          <a:solidFill>
            <a:sysClr val="windowText" lastClr="000000"/>
          </a:solidFill>
          <a:ln w="9525">
            <a:noFill/>
            <a:miter lim="800000"/>
            <a:headEnd/>
            <a:tailEnd/>
          </a:ln>
        </p:spPr>
      </p:pic>
      <p:pic>
        <p:nvPicPr>
          <p:cNvPr id="65" name="Picture 25" descr="kimgam2007">
            <a:extLst>
              <a:ext uri="{FF2B5EF4-FFF2-40B4-BE49-F238E27FC236}">
                <a16:creationId xmlns:a16="http://schemas.microsoft.com/office/drawing/2014/main" id="{BA01E4FF-4155-DD10-A5D2-F63292DA03A6}"/>
              </a:ext>
            </a:extLst>
          </p:cNvPr>
          <p:cNvPicPr>
            <a:picLocks noChangeAspect="1" noChangeArrowheads="1"/>
          </p:cNvPicPr>
          <p:nvPr/>
        </p:nvPicPr>
        <p:blipFill>
          <a:blip r:embed="rId12"/>
          <a:srcRect l="37708" t="6219" r="39757" b="15506"/>
          <a:stretch>
            <a:fillRect/>
          </a:stretch>
        </p:blipFill>
        <p:spPr bwMode="auto">
          <a:xfrm rot="4758263">
            <a:off x="8456084" y="4431205"/>
            <a:ext cx="207433" cy="812800"/>
          </a:xfrm>
          <a:prstGeom prst="rect">
            <a:avLst/>
          </a:prstGeom>
          <a:solidFill>
            <a:sysClr val="windowText" lastClr="000000"/>
          </a:solidFill>
          <a:ln w="9525">
            <a:noFill/>
            <a:miter lim="800000"/>
            <a:headEnd/>
            <a:tailEnd/>
          </a:ln>
        </p:spPr>
      </p:pic>
      <p:sp>
        <p:nvSpPr>
          <p:cNvPr id="66" name="AutoShape 27">
            <a:extLst>
              <a:ext uri="{FF2B5EF4-FFF2-40B4-BE49-F238E27FC236}">
                <a16:creationId xmlns:a16="http://schemas.microsoft.com/office/drawing/2014/main" id="{CC0FFE10-18FF-6750-58F4-3102C23D059C}"/>
              </a:ext>
            </a:extLst>
          </p:cNvPr>
          <p:cNvSpPr>
            <a:spLocks noChangeArrowheads="1"/>
          </p:cNvSpPr>
          <p:nvPr/>
        </p:nvSpPr>
        <p:spPr bwMode="auto">
          <a:xfrm>
            <a:off x="9067800" y="2295488"/>
            <a:ext cx="355600" cy="203200"/>
          </a:xfrm>
          <a:prstGeom prst="roundRect">
            <a:avLst>
              <a:gd name="adj" fmla="val 16667"/>
            </a:avLst>
          </a:prstGeom>
          <a:solidFill>
            <a:srgbClr val="F6EEBC"/>
          </a:solidFill>
          <a:ln w="9525">
            <a:round/>
            <a:headEnd/>
            <a:tailEnd/>
          </a:ln>
          <a:scene3d>
            <a:camera prst="legacyObliqueTopRight"/>
            <a:lightRig rig="legacyFlat3" dir="b"/>
          </a:scene3d>
          <a:sp3d extrusionH="430200" prstMaterial="legacyMatte">
            <a:bevelT w="13500" h="13500" prst="angle"/>
            <a:bevelB w="13500" h="13500" prst="angle"/>
            <a:extrusionClr>
              <a:srgbClr val="F6EEBC"/>
            </a:extrusionClr>
          </a:sp3d>
        </p:spPr>
        <p:txBody>
          <a:bodyPr wrap="none" anchor="ctr">
            <a:flatTx/>
          </a:bodyPr>
          <a:lstStyle/>
          <a:p>
            <a:pPr defTabSz="609630"/>
            <a:endParaRPr lang="en-US" sz="1200">
              <a:solidFill>
                <a:prstClr val="black"/>
              </a:solidFill>
              <a:latin typeface="Calibri"/>
            </a:endParaRPr>
          </a:p>
        </p:txBody>
      </p:sp>
      <p:sp>
        <p:nvSpPr>
          <p:cNvPr id="67" name="Text Box 28">
            <a:extLst>
              <a:ext uri="{FF2B5EF4-FFF2-40B4-BE49-F238E27FC236}">
                <a16:creationId xmlns:a16="http://schemas.microsoft.com/office/drawing/2014/main" id="{071E1F95-2EEE-321D-7741-94A28C2924F7}"/>
              </a:ext>
            </a:extLst>
          </p:cNvPr>
          <p:cNvSpPr txBox="1">
            <a:spLocks noChangeArrowheads="1"/>
          </p:cNvSpPr>
          <p:nvPr/>
        </p:nvSpPr>
        <p:spPr bwMode="auto">
          <a:xfrm>
            <a:off x="9118600" y="2295488"/>
            <a:ext cx="304800" cy="379463"/>
          </a:xfrm>
          <a:prstGeom prst="rect">
            <a:avLst/>
          </a:prstGeom>
          <a:noFill/>
          <a:ln w="9525">
            <a:noFill/>
            <a:miter lim="800000"/>
            <a:headEnd/>
            <a:tailEnd/>
          </a:ln>
        </p:spPr>
        <p:txBody>
          <a:bodyPr>
            <a:spAutoFit/>
          </a:bodyPr>
          <a:lstStyle/>
          <a:p>
            <a:pPr defTabSz="609630">
              <a:spcBef>
                <a:spcPct val="50000"/>
              </a:spcBef>
            </a:pPr>
            <a:r>
              <a:rPr lang="en-US" sz="933">
                <a:solidFill>
                  <a:prstClr val="black"/>
                </a:solidFill>
                <a:latin typeface="Calibri"/>
              </a:rPr>
              <a:t>AC</a:t>
            </a:r>
          </a:p>
        </p:txBody>
      </p:sp>
      <p:sp>
        <p:nvSpPr>
          <p:cNvPr id="68" name="AutoShape 29">
            <a:extLst>
              <a:ext uri="{FF2B5EF4-FFF2-40B4-BE49-F238E27FC236}">
                <a16:creationId xmlns:a16="http://schemas.microsoft.com/office/drawing/2014/main" id="{FEA20285-122D-D05B-F912-91AA22DB2427}"/>
              </a:ext>
            </a:extLst>
          </p:cNvPr>
          <p:cNvSpPr>
            <a:spLocks noChangeArrowheads="1"/>
          </p:cNvSpPr>
          <p:nvPr/>
        </p:nvSpPr>
        <p:spPr bwMode="auto">
          <a:xfrm>
            <a:off x="9525000" y="2346288"/>
            <a:ext cx="50800" cy="101600"/>
          </a:xfrm>
          <a:prstGeom prst="plus">
            <a:avLst>
              <a:gd name="adj" fmla="val 25000"/>
            </a:avLst>
          </a:prstGeom>
          <a:gradFill rotWithShape="1">
            <a:gsLst>
              <a:gs pos="0">
                <a:srgbClr val="525252"/>
              </a:gs>
              <a:gs pos="50000">
                <a:srgbClr val="B2B2B2"/>
              </a:gs>
              <a:gs pos="100000">
                <a:srgbClr val="525252"/>
              </a:gs>
            </a:gsLst>
            <a:lin ang="0" scaled="1"/>
          </a:gradFill>
          <a:ln w="9525">
            <a:noFill/>
            <a:miter lim="800000"/>
            <a:headEnd/>
            <a:tailEnd/>
          </a:ln>
        </p:spPr>
        <p:txBody>
          <a:bodyPr wrap="none" anchor="ctr"/>
          <a:lstStyle/>
          <a:p>
            <a:pPr defTabSz="609630"/>
            <a:endParaRPr lang="en-US" sz="1200">
              <a:solidFill>
                <a:prstClr val="black"/>
              </a:solidFill>
              <a:latin typeface="Calibri"/>
            </a:endParaRPr>
          </a:p>
        </p:txBody>
      </p:sp>
      <p:sp>
        <p:nvSpPr>
          <p:cNvPr id="69" name="AutoShape 31">
            <a:extLst>
              <a:ext uri="{FF2B5EF4-FFF2-40B4-BE49-F238E27FC236}">
                <a16:creationId xmlns:a16="http://schemas.microsoft.com/office/drawing/2014/main" id="{025EF789-2F09-3AC2-9AD6-21320A850298}"/>
              </a:ext>
            </a:extLst>
          </p:cNvPr>
          <p:cNvSpPr>
            <a:spLocks noChangeArrowheads="1"/>
          </p:cNvSpPr>
          <p:nvPr/>
        </p:nvSpPr>
        <p:spPr bwMode="auto">
          <a:xfrm>
            <a:off x="8061325" y="2113455"/>
            <a:ext cx="101600" cy="182033"/>
          </a:xfrm>
          <a:prstGeom prst="flowChartMagneticDisk">
            <a:avLst/>
          </a:prstGeom>
          <a:solidFill>
            <a:srgbClr val="969696"/>
          </a:solidFill>
          <a:ln w="28575">
            <a:solidFill>
              <a:srgbClr val="EEECE1"/>
            </a:solidFill>
            <a:round/>
            <a:headEnd/>
            <a:tailEnd/>
          </a:ln>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70" name="Rectangle 32">
            <a:extLst>
              <a:ext uri="{FF2B5EF4-FFF2-40B4-BE49-F238E27FC236}">
                <a16:creationId xmlns:a16="http://schemas.microsoft.com/office/drawing/2014/main" id="{5F50099B-56E9-B2A6-8477-F3AF39C67D22}"/>
              </a:ext>
            </a:extLst>
          </p:cNvPr>
          <p:cNvSpPr>
            <a:spLocks noChangeArrowheads="1"/>
          </p:cNvSpPr>
          <p:nvPr/>
        </p:nvSpPr>
        <p:spPr bwMode="auto">
          <a:xfrm rot="5400000">
            <a:off x="7254875" y="2048897"/>
            <a:ext cx="35983" cy="355600"/>
          </a:xfrm>
          <a:prstGeom prst="rect">
            <a:avLst/>
          </a:prstGeom>
          <a:gradFill rotWithShape="1">
            <a:gsLst>
              <a:gs pos="0">
                <a:srgbClr val="4F81BD">
                  <a:gamma/>
                  <a:shade val="46275"/>
                  <a:invGamma/>
                </a:srgbClr>
              </a:gs>
              <a:gs pos="100000">
                <a:srgbClr val="4F81BD"/>
              </a:gs>
            </a:gsLst>
            <a:lin ang="0" scaled="1"/>
          </a:gradFill>
          <a:ln w="9525" algn="ctr">
            <a:miter lim="800000"/>
            <a:headEnd/>
            <a:tailEnd/>
          </a:ln>
          <a:effectLst/>
          <a:scene3d>
            <a:camera prst="legacyObliqueTopRight"/>
            <a:lightRig rig="legacyFlat3" dir="b"/>
          </a:scene3d>
          <a:sp3d extrusionH="430200" prstMaterial="legacyMatte">
            <a:bevelT w="13500" h="13500" prst="angle"/>
            <a:bevelB w="13500" h="13500" prst="angle"/>
            <a:extrusionClr>
              <a:srgbClr val="4F81BD"/>
            </a:extrusionClr>
          </a:sp3d>
        </p:spPr>
        <p:txBody>
          <a:bodyPr wrap="none" anchor="ctr">
            <a:flatTx/>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71" name="AutoShape 33">
            <a:extLst>
              <a:ext uri="{FF2B5EF4-FFF2-40B4-BE49-F238E27FC236}">
                <a16:creationId xmlns:a16="http://schemas.microsoft.com/office/drawing/2014/main" id="{A7A37E6F-C3BE-757E-C115-FFDAD3E2CE02}"/>
              </a:ext>
            </a:extLst>
          </p:cNvPr>
          <p:cNvSpPr>
            <a:spLocks noChangeArrowheads="1"/>
          </p:cNvSpPr>
          <p:nvPr/>
        </p:nvSpPr>
        <p:spPr bwMode="auto">
          <a:xfrm>
            <a:off x="7086600" y="3880872"/>
            <a:ext cx="812800" cy="291042"/>
          </a:xfrm>
          <a:prstGeom prst="parallelogram">
            <a:avLst>
              <a:gd name="adj" fmla="val 82683"/>
            </a:avLst>
          </a:prstGeom>
          <a:solidFill>
            <a:srgbClr val="C0C0C0"/>
          </a:solidFill>
          <a:ln w="57150" algn="ctr">
            <a:solidFill>
              <a:srgbClr val="0000FF"/>
            </a:solidFill>
            <a:miter lim="800000"/>
            <a:headEnd/>
            <a:tailEnd/>
          </a:ln>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72" name="Rectangle 34">
            <a:extLst>
              <a:ext uri="{FF2B5EF4-FFF2-40B4-BE49-F238E27FC236}">
                <a16:creationId xmlns:a16="http://schemas.microsoft.com/office/drawing/2014/main" id="{EB54B64E-CECA-1CB5-C647-150FC79BD927}"/>
              </a:ext>
            </a:extLst>
          </p:cNvPr>
          <p:cNvSpPr>
            <a:spLocks noChangeArrowheads="1"/>
          </p:cNvSpPr>
          <p:nvPr/>
        </p:nvSpPr>
        <p:spPr bwMode="auto">
          <a:xfrm>
            <a:off x="7450667" y="2193889"/>
            <a:ext cx="62442" cy="1882775"/>
          </a:xfrm>
          <a:prstGeom prst="rect">
            <a:avLst/>
          </a:prstGeom>
          <a:gradFill rotWithShape="1">
            <a:gsLst>
              <a:gs pos="0">
                <a:srgbClr val="4F81BD">
                  <a:gamma/>
                  <a:shade val="46275"/>
                  <a:invGamma/>
                </a:srgbClr>
              </a:gs>
              <a:gs pos="100000">
                <a:srgbClr val="4F81BD"/>
              </a:gs>
            </a:gsLst>
            <a:lin ang="0" scaled="1"/>
          </a:gradFill>
          <a:ln w="9525" algn="ctr">
            <a:miter lim="800000"/>
            <a:headEnd/>
            <a:tailEnd/>
          </a:ln>
          <a:effectLst/>
          <a:scene3d>
            <a:camera prst="legacyObliqueTopRight"/>
            <a:lightRig rig="legacyFlat3" dir="b"/>
          </a:scene3d>
          <a:sp3d extrusionH="430200" prstMaterial="legacyMatte">
            <a:bevelT w="13500" h="13500" prst="angle"/>
            <a:bevelB w="13500" h="13500" prst="angle"/>
            <a:extrusionClr>
              <a:srgbClr val="4F81BD"/>
            </a:extrusionClr>
          </a:sp3d>
        </p:spPr>
        <p:txBody>
          <a:bodyPr wrap="none" anchor="ctr">
            <a:flatTx/>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73" name="Rectangle 35">
            <a:extLst>
              <a:ext uri="{FF2B5EF4-FFF2-40B4-BE49-F238E27FC236}">
                <a16:creationId xmlns:a16="http://schemas.microsoft.com/office/drawing/2014/main" id="{AA4EFAC2-7CC7-EC2A-A057-58760F23D514}"/>
              </a:ext>
            </a:extLst>
          </p:cNvPr>
          <p:cNvSpPr>
            <a:spLocks noChangeArrowheads="1"/>
          </p:cNvSpPr>
          <p:nvPr/>
        </p:nvSpPr>
        <p:spPr bwMode="auto">
          <a:xfrm rot="16200000" flipV="1">
            <a:off x="7898342" y="1786430"/>
            <a:ext cx="52917" cy="863600"/>
          </a:xfrm>
          <a:prstGeom prst="rect">
            <a:avLst/>
          </a:prstGeom>
          <a:gradFill rotWithShape="1">
            <a:gsLst>
              <a:gs pos="0">
                <a:srgbClr val="4F81BD">
                  <a:gamma/>
                  <a:shade val="46275"/>
                  <a:invGamma/>
                </a:srgbClr>
              </a:gs>
              <a:gs pos="100000">
                <a:srgbClr val="4F81BD"/>
              </a:gs>
            </a:gsLst>
            <a:lin ang="0" scaled="1"/>
          </a:gradFill>
          <a:ln w="9525" algn="ctr">
            <a:miter lim="800000"/>
            <a:headEnd/>
            <a:tailEnd/>
          </a:ln>
          <a:effectLst/>
          <a:scene3d>
            <a:camera prst="legacyObliqueTopRight"/>
            <a:lightRig rig="legacyFlat3" dir="b"/>
          </a:scene3d>
          <a:sp3d extrusionH="430200" prstMaterial="legacyMatte">
            <a:bevelT w="13500" h="13500" prst="angle"/>
            <a:bevelB w="13500" h="13500" prst="angle"/>
            <a:extrusionClr>
              <a:srgbClr val="4F81BD"/>
            </a:extrusionClr>
          </a:sp3d>
        </p:spPr>
        <p:txBody>
          <a:bodyPr wrap="none" anchor="ctr">
            <a:flatTx/>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74" name="Oval 36">
            <a:extLst>
              <a:ext uri="{FF2B5EF4-FFF2-40B4-BE49-F238E27FC236}">
                <a16:creationId xmlns:a16="http://schemas.microsoft.com/office/drawing/2014/main" id="{5841D6AC-B09E-56A2-8D91-C6771F95CBC3}"/>
              </a:ext>
            </a:extLst>
          </p:cNvPr>
          <p:cNvSpPr>
            <a:spLocks noChangeArrowheads="1"/>
          </p:cNvSpPr>
          <p:nvPr/>
        </p:nvSpPr>
        <p:spPr bwMode="auto">
          <a:xfrm rot="19771318" flipV="1">
            <a:off x="8058150" y="2106047"/>
            <a:ext cx="152400" cy="37041"/>
          </a:xfrm>
          <a:prstGeom prst="ellipse">
            <a:avLst/>
          </a:prstGeom>
          <a:solidFill>
            <a:srgbClr val="969696"/>
          </a:solidFill>
          <a:ln w="9525" algn="ctr">
            <a:noFill/>
            <a:round/>
            <a:headEnd/>
            <a:tailEnd/>
          </a:ln>
        </p:spPr>
        <p:txBody>
          <a:bodyPr wrap="none" anchor="ct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14569998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par>
                                <p:cTn id="13" presetID="10" presetClass="entr" presetSubtype="0" fill="hold" nodeType="with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par>
                                <p:cTn id="16" presetID="10" presetClass="entr" presetSubtype="0" fill="hold" nodeType="with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fade">
                                      <p:cBhvr>
                                        <p:cTn id="18" dur="500"/>
                                        <p:tgtEl>
                                          <p:spTgt spid="62"/>
                                        </p:tgtEl>
                                      </p:cBhvr>
                                    </p:animEffect>
                                  </p:childTnLst>
                                </p:cTn>
                              </p:par>
                              <p:par>
                                <p:cTn id="19" presetID="10" presetClass="entr" presetSubtype="0" fill="hold" nodeType="with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fade">
                                      <p:cBhvr>
                                        <p:cTn id="21" dur="500"/>
                                        <p:tgtEl>
                                          <p:spTgt spid="61"/>
                                        </p:tgtEl>
                                      </p:cBhvr>
                                    </p:animEffect>
                                  </p:childTnLst>
                                </p:cTn>
                              </p:par>
                              <p:par>
                                <p:cTn id="22" presetID="10" presetClass="entr" presetSubtype="0" fill="hold"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500"/>
                                        <p:tgtEl>
                                          <p:spTgt spid="60"/>
                                        </p:tgtEl>
                                      </p:cBhvr>
                                    </p:animEffect>
                                  </p:childTnLst>
                                </p:cTn>
                              </p:par>
                              <p:par>
                                <p:cTn id="25" presetID="10" presetClass="entr" presetSubtype="0" fill="hold" nodeType="with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fade">
                                      <p:cBhvr>
                                        <p:cTn id="27" dur="500"/>
                                        <p:tgtEl>
                                          <p:spTgt spid="64"/>
                                        </p:tgtEl>
                                      </p:cBhvr>
                                    </p:animEffect>
                                  </p:childTnLst>
                                </p:cTn>
                              </p:par>
                              <p:par>
                                <p:cTn id="28" presetID="10" presetClass="entr" presetSubtype="0" fill="hold" nodeType="withEffect">
                                  <p:stCondLst>
                                    <p:cond delay="0"/>
                                  </p:stCondLst>
                                  <p:childTnLst>
                                    <p:set>
                                      <p:cBhvr>
                                        <p:cTn id="29" dur="1" fill="hold">
                                          <p:stCondLst>
                                            <p:cond delay="0"/>
                                          </p:stCondLst>
                                        </p:cTn>
                                        <p:tgtEl>
                                          <p:spTgt spid="65"/>
                                        </p:tgtEl>
                                        <p:attrNameLst>
                                          <p:attrName>style.visibility</p:attrName>
                                        </p:attrNameLst>
                                      </p:cBhvr>
                                      <p:to>
                                        <p:strVal val="visible"/>
                                      </p:to>
                                    </p:set>
                                    <p:animEffect transition="in" filter="fade">
                                      <p:cBhvr>
                                        <p:cTn id="30" dur="500"/>
                                        <p:tgtEl>
                                          <p:spTgt spid="6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500"/>
                                        <p:tgtEl>
                                          <p:spTgt spid="4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500"/>
                                        <p:tgtEl>
                                          <p:spTgt spid="4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fade">
                                      <p:cBhvr>
                                        <p:cTn id="45" dur="500"/>
                                        <p:tgtEl>
                                          <p:spTgt spid="4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fade">
                                      <p:cBhvr>
                                        <p:cTn id="51" dur="500"/>
                                        <p:tgtEl>
                                          <p:spTgt spid="4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fade">
                                      <p:cBhvr>
                                        <p:cTn id="54" dur="500"/>
                                        <p:tgtEl>
                                          <p:spTgt spid="5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fade">
                                      <p:cBhvr>
                                        <p:cTn id="57" dur="500"/>
                                        <p:tgtEl>
                                          <p:spTgt spid="54"/>
                                        </p:tgtEl>
                                      </p:cBhvr>
                                    </p:animEffect>
                                  </p:childTnLst>
                                </p:cTn>
                              </p:par>
                              <p:par>
                                <p:cTn id="58" presetID="10" presetClass="entr" presetSubtype="0" fill="hold"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500"/>
                                        <p:tgtEl>
                                          <p:spTgt spid="5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fade">
                                      <p:cBhvr>
                                        <p:cTn id="63" dur="500"/>
                                        <p:tgtEl>
                                          <p:spTgt spid="5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fade">
                                      <p:cBhvr>
                                        <p:cTn id="66" dur="500"/>
                                        <p:tgtEl>
                                          <p:spTgt spid="5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8"/>
                                        </p:tgtEl>
                                        <p:attrNameLst>
                                          <p:attrName>style.visibility</p:attrName>
                                        </p:attrNameLst>
                                      </p:cBhvr>
                                      <p:to>
                                        <p:strVal val="visible"/>
                                      </p:to>
                                    </p:set>
                                    <p:animEffect transition="in" filter="fade">
                                      <p:cBhvr>
                                        <p:cTn id="69" dur="500"/>
                                        <p:tgtEl>
                                          <p:spTgt spid="5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59"/>
                                        </p:tgtEl>
                                        <p:attrNameLst>
                                          <p:attrName>style.visibility</p:attrName>
                                        </p:attrNameLst>
                                      </p:cBhvr>
                                      <p:to>
                                        <p:strVal val="visible"/>
                                      </p:to>
                                    </p:set>
                                    <p:animEffect transition="in" filter="fade">
                                      <p:cBhvr>
                                        <p:cTn id="72" dur="500"/>
                                        <p:tgtEl>
                                          <p:spTgt spid="59"/>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66"/>
                                        </p:tgtEl>
                                        <p:attrNameLst>
                                          <p:attrName>style.visibility</p:attrName>
                                        </p:attrNameLst>
                                      </p:cBhvr>
                                      <p:to>
                                        <p:strVal val="visible"/>
                                      </p:to>
                                    </p:set>
                                    <p:animEffect transition="in" filter="fade">
                                      <p:cBhvr>
                                        <p:cTn id="75" dur="500"/>
                                        <p:tgtEl>
                                          <p:spTgt spid="66"/>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67"/>
                                        </p:tgtEl>
                                        <p:attrNameLst>
                                          <p:attrName>style.visibility</p:attrName>
                                        </p:attrNameLst>
                                      </p:cBhvr>
                                      <p:to>
                                        <p:strVal val="visible"/>
                                      </p:to>
                                    </p:set>
                                    <p:animEffect transition="in" filter="fade">
                                      <p:cBhvr>
                                        <p:cTn id="78" dur="500"/>
                                        <p:tgtEl>
                                          <p:spTgt spid="6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68"/>
                                        </p:tgtEl>
                                        <p:attrNameLst>
                                          <p:attrName>style.visibility</p:attrName>
                                        </p:attrNameLst>
                                      </p:cBhvr>
                                      <p:to>
                                        <p:strVal val="visible"/>
                                      </p:to>
                                    </p:set>
                                    <p:animEffect transition="in" filter="fade">
                                      <p:cBhvr>
                                        <p:cTn id="81" dur="500"/>
                                        <p:tgtEl>
                                          <p:spTgt spid="68"/>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69"/>
                                        </p:tgtEl>
                                        <p:attrNameLst>
                                          <p:attrName>style.visibility</p:attrName>
                                        </p:attrNameLst>
                                      </p:cBhvr>
                                      <p:to>
                                        <p:strVal val="visible"/>
                                      </p:to>
                                    </p:set>
                                    <p:animEffect transition="in" filter="fade">
                                      <p:cBhvr>
                                        <p:cTn id="84" dur="500"/>
                                        <p:tgtEl>
                                          <p:spTgt spid="69"/>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70"/>
                                        </p:tgtEl>
                                        <p:attrNameLst>
                                          <p:attrName>style.visibility</p:attrName>
                                        </p:attrNameLst>
                                      </p:cBhvr>
                                      <p:to>
                                        <p:strVal val="visible"/>
                                      </p:to>
                                    </p:set>
                                    <p:animEffect transition="in" filter="fade">
                                      <p:cBhvr>
                                        <p:cTn id="87" dur="500"/>
                                        <p:tgtEl>
                                          <p:spTgt spid="70"/>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71"/>
                                        </p:tgtEl>
                                        <p:attrNameLst>
                                          <p:attrName>style.visibility</p:attrName>
                                        </p:attrNameLst>
                                      </p:cBhvr>
                                      <p:to>
                                        <p:strVal val="visible"/>
                                      </p:to>
                                    </p:set>
                                    <p:animEffect transition="in" filter="fade">
                                      <p:cBhvr>
                                        <p:cTn id="90" dur="500"/>
                                        <p:tgtEl>
                                          <p:spTgt spid="71"/>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72"/>
                                        </p:tgtEl>
                                        <p:attrNameLst>
                                          <p:attrName>style.visibility</p:attrName>
                                        </p:attrNameLst>
                                      </p:cBhvr>
                                      <p:to>
                                        <p:strVal val="visible"/>
                                      </p:to>
                                    </p:set>
                                    <p:animEffect transition="in" filter="fade">
                                      <p:cBhvr>
                                        <p:cTn id="93" dur="500"/>
                                        <p:tgtEl>
                                          <p:spTgt spid="72"/>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73"/>
                                        </p:tgtEl>
                                        <p:attrNameLst>
                                          <p:attrName>style.visibility</p:attrName>
                                        </p:attrNameLst>
                                      </p:cBhvr>
                                      <p:to>
                                        <p:strVal val="visible"/>
                                      </p:to>
                                    </p:set>
                                    <p:animEffect transition="in" filter="fade">
                                      <p:cBhvr>
                                        <p:cTn id="96" dur="500"/>
                                        <p:tgtEl>
                                          <p:spTgt spid="73"/>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74"/>
                                        </p:tgtEl>
                                        <p:attrNameLst>
                                          <p:attrName>style.visibility</p:attrName>
                                        </p:attrNameLst>
                                      </p:cBhvr>
                                      <p:to>
                                        <p:strVal val="visible"/>
                                      </p:to>
                                    </p:set>
                                    <p:animEffect transition="in" filter="fade">
                                      <p:cBhvr>
                                        <p:cTn id="99" dur="500"/>
                                        <p:tgtEl>
                                          <p:spTgt spid="74"/>
                                        </p:tgtEl>
                                      </p:cBhvr>
                                    </p:animEffect>
                                  </p:childTnLst>
                                </p:cTn>
                              </p:par>
                            </p:childTnLst>
                          </p:cTn>
                        </p:par>
                      </p:childTnLst>
                    </p:cTn>
                  </p:par>
                  <p:par>
                    <p:cTn id="100" fill="hold">
                      <p:stCondLst>
                        <p:cond delay="indefinite"/>
                      </p:stCondLst>
                      <p:childTnLst>
                        <p:par>
                          <p:cTn id="101" fill="hold">
                            <p:stCondLst>
                              <p:cond delay="0"/>
                            </p:stCondLst>
                            <p:childTnLst>
                              <p:par>
                                <p:cTn id="102" presetID="8" presetClass="emph" presetSubtype="0" fill="hold" nodeType="clickEffect">
                                  <p:stCondLst>
                                    <p:cond delay="0"/>
                                  </p:stCondLst>
                                  <p:childTnLst>
                                    <p:animRot by="2700000">
                                      <p:cBhvr>
                                        <p:cTn id="103" dur="2000" fill="hold"/>
                                        <p:tgtEl>
                                          <p:spTgt spid="50"/>
                                        </p:tgtEl>
                                        <p:attrNameLst>
                                          <p:attrName>r</p:attrName>
                                        </p:attrNameLst>
                                      </p:cBhvr>
                                    </p:animRot>
                                  </p:childTnLst>
                                  <p:subTnLst>
                                    <p:audio>
                                      <p:cMediaNode>
                                        <p:cTn display="0" masterRel="sameClick">
                                          <p:stCondLst>
                                            <p:cond evt="begin" delay="0">
                                              <p:tn val="102"/>
                                            </p:cond>
                                          </p:stCondLst>
                                          <p:endCondLst>
                                            <p:cond evt="onStopAudio" delay="0">
                                              <p:tgtEl>
                                                <p:sldTgt/>
                                              </p:tgtEl>
                                            </p:cond>
                                          </p:endCondLst>
                                        </p:cTn>
                                        <p:tgtEl>
                                          <p:sndTgt r:embed="rId2" name="chimes.wav"/>
                                        </p:tgtEl>
                                      </p:cMediaNode>
                                    </p:audio>
                                  </p:subTnLst>
                                </p:cTn>
                              </p:par>
                            </p:childTnLst>
                          </p:cTn>
                        </p:par>
                        <p:par>
                          <p:cTn id="104" fill="hold">
                            <p:stCondLst>
                              <p:cond delay="2000"/>
                            </p:stCondLst>
                            <p:childTnLst>
                              <p:par>
                                <p:cTn id="105" presetID="8" presetClass="emph" presetSubtype="0" fill="hold" nodeType="afterEffect">
                                  <p:stCondLst>
                                    <p:cond delay="0"/>
                                  </p:stCondLst>
                                  <p:childTnLst>
                                    <p:animRot by="-5400000">
                                      <p:cBhvr>
                                        <p:cTn id="106" dur="2000" fill="hold"/>
                                        <p:tgtEl>
                                          <p:spTgt spid="63"/>
                                        </p:tgtEl>
                                        <p:attrNameLst>
                                          <p:attrName>r</p:attrName>
                                        </p:attrNameLst>
                                      </p:cBhvr>
                                    </p:animRot>
                                  </p:childTnLst>
                                </p:cTn>
                              </p:par>
                              <p:par>
                                <p:cTn id="107" presetID="64" presetClass="path" presetSubtype="0" accel="50000" decel="50000" fill="hold" nodeType="withEffect">
                                  <p:stCondLst>
                                    <p:cond delay="0"/>
                                  </p:stCondLst>
                                  <p:childTnLst>
                                    <p:animMotion origin="layout" path="M -0.01667 0.1 L -0.04896 -0.2 " pathEditMode="relative" rAng="0" ptsTypes="AA">
                                      <p:cBhvr>
                                        <p:cTn id="108" dur="2000" fill="hold"/>
                                        <p:tgtEl>
                                          <p:spTgt spid="63"/>
                                        </p:tgtEl>
                                        <p:attrNameLst>
                                          <p:attrName>ppt_x</p:attrName>
                                          <p:attrName>ppt_y</p:attrName>
                                        </p:attrNameLst>
                                      </p:cBhvr>
                                      <p:rCtr x="-1615" y="-15000"/>
                                    </p:animMotion>
                                  </p:childTnLst>
                                </p:cTn>
                              </p:par>
                              <p:par>
                                <p:cTn id="109" presetID="8" presetClass="emph" presetSubtype="0" fill="hold" nodeType="withEffect">
                                  <p:stCondLst>
                                    <p:cond delay="0"/>
                                  </p:stCondLst>
                                  <p:childTnLst>
                                    <p:animRot by="-5400000">
                                      <p:cBhvr>
                                        <p:cTn id="110" dur="2000" fill="hold"/>
                                        <p:tgtEl>
                                          <p:spTgt spid="62"/>
                                        </p:tgtEl>
                                        <p:attrNameLst>
                                          <p:attrName>r</p:attrName>
                                        </p:attrNameLst>
                                      </p:cBhvr>
                                    </p:animRot>
                                  </p:childTnLst>
                                </p:cTn>
                              </p:par>
                              <p:par>
                                <p:cTn id="111" presetID="64" presetClass="path" presetSubtype="0" accel="50000" decel="50000" fill="hold" nodeType="withEffect">
                                  <p:stCondLst>
                                    <p:cond delay="0"/>
                                  </p:stCondLst>
                                  <p:childTnLst>
                                    <p:animMotion origin="layout" path="M 1.11022E-16 -4.07407E-6 L 0.03333 -0.26713 " pathEditMode="relative" rAng="0" ptsTypes="AA">
                                      <p:cBhvr>
                                        <p:cTn id="112" dur="2000" fill="hold"/>
                                        <p:tgtEl>
                                          <p:spTgt spid="62"/>
                                        </p:tgtEl>
                                        <p:attrNameLst>
                                          <p:attrName>ppt_x</p:attrName>
                                          <p:attrName>ppt_y</p:attrName>
                                        </p:attrNameLst>
                                      </p:cBhvr>
                                      <p:rCtr x="1667" y="-13356"/>
                                    </p:animMotion>
                                  </p:childTnLst>
                                </p:cTn>
                              </p:par>
                              <p:par>
                                <p:cTn id="113" presetID="8" presetClass="emph" presetSubtype="0" fill="hold" nodeType="withEffect">
                                  <p:stCondLst>
                                    <p:cond delay="0"/>
                                  </p:stCondLst>
                                  <p:childTnLst>
                                    <p:animRot by="-5400000">
                                      <p:cBhvr>
                                        <p:cTn id="114" dur="2000" fill="hold"/>
                                        <p:tgtEl>
                                          <p:spTgt spid="61"/>
                                        </p:tgtEl>
                                        <p:attrNameLst>
                                          <p:attrName>r</p:attrName>
                                        </p:attrNameLst>
                                      </p:cBhvr>
                                    </p:animRot>
                                  </p:childTnLst>
                                </p:cTn>
                              </p:par>
                              <p:par>
                                <p:cTn id="115" presetID="64" presetClass="path" presetSubtype="0" accel="50000" decel="50000" fill="hold" nodeType="withEffect">
                                  <p:stCondLst>
                                    <p:cond delay="0"/>
                                  </p:stCondLst>
                                  <p:childTnLst>
                                    <p:animMotion origin="layout" path="M -1.45833E-6 4.44444E-6 L 0.05 -0.22061 " pathEditMode="relative" rAng="0" ptsTypes="AA">
                                      <p:cBhvr>
                                        <p:cTn id="116" dur="2000" fill="hold"/>
                                        <p:tgtEl>
                                          <p:spTgt spid="61"/>
                                        </p:tgtEl>
                                        <p:attrNameLst>
                                          <p:attrName>ppt_x</p:attrName>
                                          <p:attrName>ppt_y</p:attrName>
                                        </p:attrNameLst>
                                      </p:cBhvr>
                                      <p:rCtr x="2500" y="-11042"/>
                                    </p:animMotion>
                                  </p:childTnLst>
                                </p:cTn>
                              </p:par>
                              <p:par>
                                <p:cTn id="117" presetID="8" presetClass="emph" presetSubtype="0" fill="hold" nodeType="withEffect">
                                  <p:stCondLst>
                                    <p:cond delay="0"/>
                                  </p:stCondLst>
                                  <p:childTnLst>
                                    <p:animRot by="5400000">
                                      <p:cBhvr>
                                        <p:cTn id="118" dur="2000" fill="hold"/>
                                        <p:tgtEl>
                                          <p:spTgt spid="60"/>
                                        </p:tgtEl>
                                        <p:attrNameLst>
                                          <p:attrName>r</p:attrName>
                                        </p:attrNameLst>
                                      </p:cBhvr>
                                    </p:animRot>
                                  </p:childTnLst>
                                </p:cTn>
                              </p:par>
                              <p:par>
                                <p:cTn id="119" presetID="64" presetClass="path" presetSubtype="0" accel="50000" decel="50000" fill="hold" nodeType="withEffect">
                                  <p:stCondLst>
                                    <p:cond delay="0"/>
                                  </p:stCondLst>
                                  <p:childTnLst>
                                    <p:animMotion origin="layout" path="M -3.75E-6 0 L -0.00885 -0.22662 " pathEditMode="relative" rAng="0" ptsTypes="AA">
                                      <p:cBhvr>
                                        <p:cTn id="120" dur="2000" fill="hold"/>
                                        <p:tgtEl>
                                          <p:spTgt spid="60"/>
                                        </p:tgtEl>
                                        <p:attrNameLst>
                                          <p:attrName>ppt_x</p:attrName>
                                          <p:attrName>ppt_y</p:attrName>
                                        </p:attrNameLst>
                                      </p:cBhvr>
                                      <p:rCtr x="-443" y="-11343"/>
                                    </p:animMotion>
                                  </p:childTnLst>
                                </p:cTn>
                              </p:par>
                              <p:par>
                                <p:cTn id="121" presetID="8" presetClass="emph" presetSubtype="0" fill="hold" nodeType="withEffect">
                                  <p:stCondLst>
                                    <p:cond delay="0"/>
                                  </p:stCondLst>
                                  <p:childTnLst>
                                    <p:animRot by="-5400000">
                                      <p:cBhvr>
                                        <p:cTn id="122" dur="2000" fill="hold"/>
                                        <p:tgtEl>
                                          <p:spTgt spid="64"/>
                                        </p:tgtEl>
                                        <p:attrNameLst>
                                          <p:attrName>r</p:attrName>
                                        </p:attrNameLst>
                                      </p:cBhvr>
                                    </p:animRot>
                                  </p:childTnLst>
                                </p:cTn>
                              </p:par>
                              <p:par>
                                <p:cTn id="123" presetID="64" presetClass="path" presetSubtype="0" accel="50000" decel="50000" fill="hold" nodeType="withEffect">
                                  <p:stCondLst>
                                    <p:cond delay="0"/>
                                  </p:stCondLst>
                                  <p:childTnLst>
                                    <p:animMotion origin="layout" path="M -1.45833E-6 -2.22222E-6 L -0.03919 -0.29421 " pathEditMode="relative" rAng="0" ptsTypes="AA">
                                      <p:cBhvr>
                                        <p:cTn id="124" dur="2000" fill="hold"/>
                                        <p:tgtEl>
                                          <p:spTgt spid="64"/>
                                        </p:tgtEl>
                                        <p:attrNameLst>
                                          <p:attrName>ppt_x</p:attrName>
                                          <p:attrName>ppt_y</p:attrName>
                                        </p:attrNameLst>
                                      </p:cBhvr>
                                      <p:rCtr x="-1966" y="-14722"/>
                                    </p:animMotion>
                                  </p:childTnLst>
                                </p:cTn>
                              </p:par>
                              <p:par>
                                <p:cTn id="125" presetID="8" presetClass="emph" presetSubtype="0" fill="hold" nodeType="withEffect">
                                  <p:stCondLst>
                                    <p:cond delay="0"/>
                                  </p:stCondLst>
                                  <p:childTnLst>
                                    <p:animRot by="5400000">
                                      <p:cBhvr>
                                        <p:cTn id="126" dur="2000" fill="hold"/>
                                        <p:tgtEl>
                                          <p:spTgt spid="65"/>
                                        </p:tgtEl>
                                        <p:attrNameLst>
                                          <p:attrName>r</p:attrName>
                                        </p:attrNameLst>
                                      </p:cBhvr>
                                    </p:animRot>
                                  </p:childTnLst>
                                </p:cTn>
                              </p:par>
                              <p:par>
                                <p:cTn id="127" presetID="64" presetClass="path" presetSubtype="0" accel="50000" decel="50000" fill="hold" nodeType="withEffect">
                                  <p:stCondLst>
                                    <p:cond delay="0"/>
                                  </p:stCondLst>
                                  <p:childTnLst>
                                    <p:animMotion origin="layout" path="M -3.33333E-6 -4.07407E-6 L -0.08333 -0.26713 " pathEditMode="relative" rAng="0" ptsTypes="AA">
                                      <p:cBhvr>
                                        <p:cTn id="128" dur="2000" fill="hold"/>
                                        <p:tgtEl>
                                          <p:spTgt spid="65"/>
                                        </p:tgtEl>
                                        <p:attrNameLst>
                                          <p:attrName>ppt_x</p:attrName>
                                          <p:attrName>ppt_y</p:attrName>
                                        </p:attrNameLst>
                                      </p:cBhvr>
                                      <p:rCtr x="-4167" y="-133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3" grpId="0" animBg="1"/>
      <p:bldP spid="44" grpId="0" animBg="1"/>
      <p:bldP spid="45" grpId="0" animBg="1"/>
      <p:bldP spid="46" grpId="0" animBg="1"/>
      <p:bldP spid="47" grpId="0" animBg="1"/>
      <p:bldP spid="48" grpId="0" animBg="1"/>
      <p:bldP spid="49" grpId="0" animBg="1"/>
      <p:bldP spid="53" grpId="0" animBg="1"/>
      <p:bldP spid="54" grpId="0" animBg="1"/>
      <p:bldP spid="56" grpId="0" animBg="1"/>
      <p:bldP spid="57" grpId="0" animBg="1"/>
      <p:bldP spid="58" grpId="0" animBg="1"/>
      <p:bldP spid="59" grpId="0" animBg="1"/>
      <p:bldP spid="66" grpId="0" animBg="1"/>
      <p:bldP spid="67" grpId="0"/>
      <p:bldP spid="68" grpId="0" animBg="1"/>
      <p:bldP spid="69" grpId="0" animBg="1"/>
      <p:bldP spid="70" grpId="0" animBg="1"/>
      <p:bldP spid="71" grpId="0" animBg="1"/>
      <p:bldP spid="72" grpId="0" animBg="1"/>
      <p:bldP spid="73" grpId="0" animBg="1"/>
      <p:bldP spid="7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72589D-E09E-4156-AAAB-58996435F03F}"/>
              </a:ext>
            </a:extLst>
          </p:cNvPr>
          <p:cNvSpPr txBox="1"/>
          <p:nvPr/>
        </p:nvSpPr>
        <p:spPr>
          <a:xfrm>
            <a:off x="762000" y="228600"/>
            <a:ext cx="11049000" cy="1813573"/>
          </a:xfrm>
          <a:prstGeom prst="rect">
            <a:avLst/>
          </a:prstGeom>
          <a:noFill/>
        </p:spPr>
        <p:txBody>
          <a:bodyPr wrap="square">
            <a:spAutoFit/>
          </a:bodyPr>
          <a:lstStyle/>
          <a:p>
            <a:pPr algn="just">
              <a:lnSpc>
                <a:spcPct val="120000"/>
              </a:lnSpc>
              <a:spcAft>
                <a:spcPts val="1000"/>
              </a:spcAft>
            </a:pPr>
            <a:r>
              <a:rPr lang="en-US" sz="3200" dirty="0" err="1">
                <a:solidFill>
                  <a:srgbClr val="FF0000"/>
                </a:solidFill>
                <a:effectLst/>
                <a:latin typeface="Times New Roman" panose="02020603050405020304" pitchFamily="18" charset="0"/>
                <a:ea typeface="Calibri" panose="020F0502020204030204" pitchFamily="34" charset="0"/>
              </a:rPr>
              <a:t>Câu</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hỏi</a:t>
            </a:r>
            <a:r>
              <a:rPr lang="en-US" sz="3200" dirty="0">
                <a:solidFill>
                  <a:srgbClr val="FF0000"/>
                </a:solidFill>
                <a:effectLst/>
                <a:latin typeface="Times New Roman" panose="02020603050405020304" pitchFamily="18" charset="0"/>
                <a:ea typeface="Calibri" panose="020F0502020204030204" pitchFamily="34" charset="0"/>
              </a:rPr>
              <a:t> 3 </a:t>
            </a:r>
            <a:r>
              <a:rPr lang="en-US" sz="3200" b="1" dirty="0" err="1">
                <a:solidFill>
                  <a:srgbClr val="FF0000"/>
                </a:solidFill>
                <a:effectLst/>
                <a:latin typeface="Times New Roman" panose="02020603050405020304" pitchFamily="18" charset="0"/>
                <a:ea typeface="Arial" panose="020B0604020202020204" pitchFamily="34" charset="0"/>
              </a:rPr>
              <a:t>sgk</a:t>
            </a:r>
            <a:r>
              <a:rPr lang="en-US" sz="3200" b="1" dirty="0">
                <a:solidFill>
                  <a:srgbClr val="FF0000"/>
                </a:solidFill>
                <a:effectLst/>
                <a:latin typeface="Times New Roman" panose="02020603050405020304" pitchFamily="18" charset="0"/>
                <a:ea typeface="Arial" panose="020B0604020202020204" pitchFamily="34" charset="0"/>
              </a:rPr>
              <a:t>/63: </a:t>
            </a:r>
            <a:r>
              <a:rPr lang="en-US" sz="3200" b="1" dirty="0" err="1">
                <a:solidFill>
                  <a:srgbClr val="FF0000"/>
                </a:solidFill>
                <a:effectLst/>
                <a:latin typeface="Times New Roman" panose="02020603050405020304" pitchFamily="18" charset="0"/>
                <a:ea typeface="Arial" panose="020B0604020202020204" pitchFamily="34" charset="0"/>
              </a:rPr>
              <a:t>Nêu</a:t>
            </a:r>
            <a:r>
              <a:rPr lang="en-US" sz="3200" b="1" dirty="0">
                <a:solidFill>
                  <a:srgbClr val="FF0000"/>
                </a:solidFill>
                <a:effectLst/>
                <a:latin typeface="Times New Roman" panose="02020603050405020304" pitchFamily="18" charset="0"/>
                <a:ea typeface="Arial" panose="020B0604020202020204" pitchFamily="34" charset="0"/>
              </a:rPr>
              <a:t> </a:t>
            </a:r>
            <a:r>
              <a:rPr lang="en-US" sz="3200" b="1" dirty="0" err="1">
                <a:solidFill>
                  <a:srgbClr val="FF0000"/>
                </a:solidFill>
                <a:effectLst/>
                <a:latin typeface="Times New Roman" panose="02020603050405020304" pitchFamily="18" charset="0"/>
                <a:ea typeface="Arial" panose="020B0604020202020204" pitchFamily="34" charset="0"/>
              </a:rPr>
              <a:t>m</a:t>
            </a:r>
            <a:r>
              <a:rPr lang="en-US" sz="3200" dirty="0" err="1">
                <a:solidFill>
                  <a:srgbClr val="FF0000"/>
                </a:solidFill>
                <a:effectLst/>
                <a:latin typeface="Times New Roman" panose="02020603050405020304" pitchFamily="18" charset="0"/>
                <a:ea typeface="Calibri" panose="020F0502020204030204" pitchFamily="34" charset="0"/>
              </a:rPr>
              <a:t>ột</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số</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ví</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dụ</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về</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tác</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dụng</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từ</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của</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dòng</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điện</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xoay</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chiều</a:t>
            </a:r>
            <a:r>
              <a:rPr lang="en-US" sz="3200" dirty="0">
                <a:solidFill>
                  <a:srgbClr val="FF0000"/>
                </a:solidFill>
                <a:effectLst/>
                <a:latin typeface="Times New Roman" panose="02020603050405020304" pitchFamily="18" charset="0"/>
                <a:ea typeface="Calibri" panose="020F0502020204030204" pitchFamily="34" charset="0"/>
              </a:rPr>
              <a:t>. Ở </a:t>
            </a:r>
            <a:r>
              <a:rPr lang="en-US" sz="3200" dirty="0" err="1">
                <a:solidFill>
                  <a:srgbClr val="FF0000"/>
                </a:solidFill>
                <a:effectLst/>
                <a:latin typeface="Times New Roman" panose="02020603050405020304" pitchFamily="18" charset="0"/>
                <a:ea typeface="Calibri" panose="020F0502020204030204" pitchFamily="34" charset="0"/>
              </a:rPr>
              <a:t>mỗi</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ví</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dụ</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đó</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dòng</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điện</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xoay</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chiều</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còn</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có</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tác</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dụng</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nào</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khác</a:t>
            </a:r>
            <a:r>
              <a:rPr lang="en-US" sz="3200" dirty="0">
                <a:solidFill>
                  <a:srgbClr val="FF0000"/>
                </a:solidFill>
                <a:effectLst/>
                <a:latin typeface="Times New Roman" panose="02020603050405020304" pitchFamily="18" charset="0"/>
                <a:ea typeface="Calibri" panose="020F0502020204030204" pitchFamily="34" charset="0"/>
              </a:rPr>
              <a:t>?</a:t>
            </a:r>
          </a:p>
        </p:txBody>
      </p:sp>
      <p:sp>
        <p:nvSpPr>
          <p:cNvPr id="5" name="TextBox 4">
            <a:extLst>
              <a:ext uri="{FF2B5EF4-FFF2-40B4-BE49-F238E27FC236}">
                <a16:creationId xmlns:a16="http://schemas.microsoft.com/office/drawing/2014/main" id="{13B815B2-9435-4E00-BF14-6522771E513A}"/>
              </a:ext>
            </a:extLst>
          </p:cNvPr>
          <p:cNvSpPr txBox="1"/>
          <p:nvPr/>
        </p:nvSpPr>
        <p:spPr>
          <a:xfrm>
            <a:off x="914400" y="2438400"/>
            <a:ext cx="10744200" cy="1813573"/>
          </a:xfrm>
          <a:prstGeom prst="rect">
            <a:avLst/>
          </a:prstGeom>
          <a:noFill/>
        </p:spPr>
        <p:txBody>
          <a:bodyPr wrap="square">
            <a:spAutoFit/>
          </a:bodyPr>
          <a:lstStyle/>
          <a:p>
            <a:pPr algn="just">
              <a:lnSpc>
                <a:spcPct val="120000"/>
              </a:lnSpc>
              <a:spcAft>
                <a:spcPts val="1000"/>
              </a:spcAft>
            </a:pPr>
            <a:r>
              <a:rPr lang="en-US" sz="3200" b="1" dirty="0">
                <a:solidFill>
                  <a:srgbClr val="1508B8"/>
                </a:solidFill>
                <a:effectLst/>
                <a:latin typeface="Times New Roman" panose="02020603050405020304" pitchFamily="18" charset="0"/>
                <a:ea typeface="Arial" panose="020B0604020202020204" pitchFamily="34" charset="0"/>
              </a:rPr>
              <a:t>- </a:t>
            </a:r>
            <a:r>
              <a:rPr lang="en-US" sz="3200" dirty="0" err="1">
                <a:solidFill>
                  <a:srgbClr val="1508B8"/>
                </a:solidFill>
                <a:effectLst/>
                <a:latin typeface="Times New Roman" panose="02020603050405020304" pitchFamily="18" charset="0"/>
                <a:ea typeface="Calibri" panose="020F0502020204030204" pitchFamily="34" charset="0"/>
              </a:rPr>
              <a:t>Dòng</a:t>
            </a:r>
            <a:r>
              <a:rPr lang="en-US" sz="3200" dirty="0">
                <a:solidFill>
                  <a:srgbClr val="1508B8"/>
                </a:solidFill>
                <a:effectLst/>
                <a:latin typeface="Times New Roman" panose="02020603050405020304" pitchFamily="18" charset="0"/>
                <a:ea typeface="Calibri" panose="020F0502020204030204" pitchFamily="34" charset="0"/>
              </a:rPr>
              <a:t> </a:t>
            </a:r>
            <a:r>
              <a:rPr lang="en-US" sz="3200" dirty="0" err="1">
                <a:solidFill>
                  <a:srgbClr val="1508B8"/>
                </a:solidFill>
                <a:effectLst/>
                <a:latin typeface="Times New Roman" panose="02020603050405020304" pitchFamily="18" charset="0"/>
                <a:ea typeface="Calibri" panose="020F0502020204030204" pitchFamily="34" charset="0"/>
              </a:rPr>
              <a:t>điện</a:t>
            </a:r>
            <a:r>
              <a:rPr lang="en-US" sz="3200" dirty="0">
                <a:solidFill>
                  <a:srgbClr val="1508B8"/>
                </a:solidFill>
                <a:effectLst/>
                <a:latin typeface="Times New Roman" panose="02020603050405020304" pitchFamily="18" charset="0"/>
                <a:ea typeface="Calibri" panose="020F0502020204030204" pitchFamily="34" charset="0"/>
              </a:rPr>
              <a:t> </a:t>
            </a:r>
            <a:r>
              <a:rPr lang="en-US" sz="3200" dirty="0" err="1">
                <a:solidFill>
                  <a:srgbClr val="1508B8"/>
                </a:solidFill>
                <a:effectLst/>
                <a:latin typeface="Times New Roman" panose="02020603050405020304" pitchFamily="18" charset="0"/>
                <a:ea typeface="Calibri" panose="020F0502020204030204" pitchFamily="34" charset="0"/>
              </a:rPr>
              <a:t>xoay</a:t>
            </a:r>
            <a:r>
              <a:rPr lang="en-US" sz="3200" dirty="0">
                <a:solidFill>
                  <a:srgbClr val="1508B8"/>
                </a:solidFill>
                <a:effectLst/>
                <a:latin typeface="Times New Roman" panose="02020603050405020304" pitchFamily="18" charset="0"/>
                <a:ea typeface="Calibri" panose="020F0502020204030204" pitchFamily="34" charset="0"/>
              </a:rPr>
              <a:t> </a:t>
            </a:r>
            <a:r>
              <a:rPr lang="en-US" sz="3200" dirty="0" err="1">
                <a:solidFill>
                  <a:srgbClr val="1508B8"/>
                </a:solidFill>
                <a:effectLst/>
                <a:latin typeface="Times New Roman" panose="02020603050405020304" pitchFamily="18" charset="0"/>
                <a:ea typeface="Calibri" panose="020F0502020204030204" pitchFamily="34" charset="0"/>
              </a:rPr>
              <a:t>chiều</a:t>
            </a:r>
            <a:r>
              <a:rPr lang="en-US" sz="3200" dirty="0">
                <a:solidFill>
                  <a:srgbClr val="1508B8"/>
                </a:solidFill>
                <a:effectLst/>
                <a:latin typeface="Times New Roman" panose="02020603050405020304" pitchFamily="18" charset="0"/>
                <a:ea typeface="Calibri" panose="020F0502020204030204" pitchFamily="34" charset="0"/>
              </a:rPr>
              <a:t> </a:t>
            </a:r>
            <a:r>
              <a:rPr lang="en-US" sz="3200" dirty="0" err="1">
                <a:solidFill>
                  <a:srgbClr val="1508B8"/>
                </a:solidFill>
                <a:effectLst/>
                <a:latin typeface="Times New Roman" panose="02020603050405020304" pitchFamily="18" charset="0"/>
                <a:ea typeface="Calibri" panose="020F0502020204030204" pitchFamily="34" charset="0"/>
              </a:rPr>
              <a:t>chạy</a:t>
            </a:r>
            <a:r>
              <a:rPr lang="en-US" sz="3200" dirty="0">
                <a:solidFill>
                  <a:srgbClr val="1508B8"/>
                </a:solidFill>
                <a:effectLst/>
                <a:latin typeface="Times New Roman" panose="02020603050405020304" pitchFamily="18" charset="0"/>
                <a:ea typeface="Calibri" panose="020F0502020204030204" pitchFamily="34" charset="0"/>
              </a:rPr>
              <a:t> qua </a:t>
            </a:r>
            <a:r>
              <a:rPr lang="en-US" sz="3200" dirty="0" err="1">
                <a:solidFill>
                  <a:srgbClr val="1508B8"/>
                </a:solidFill>
                <a:effectLst/>
                <a:latin typeface="Times New Roman" panose="02020603050405020304" pitchFamily="18" charset="0"/>
                <a:ea typeface="Calibri" panose="020F0502020204030204" pitchFamily="34" charset="0"/>
              </a:rPr>
              <a:t>cuộn</a:t>
            </a:r>
            <a:r>
              <a:rPr lang="en-US" sz="3200" dirty="0">
                <a:solidFill>
                  <a:srgbClr val="1508B8"/>
                </a:solidFill>
                <a:effectLst/>
                <a:latin typeface="Times New Roman" panose="02020603050405020304" pitchFamily="18" charset="0"/>
                <a:ea typeface="Calibri" panose="020F0502020204030204" pitchFamily="34" charset="0"/>
              </a:rPr>
              <a:t> </a:t>
            </a:r>
            <a:r>
              <a:rPr lang="en-US" sz="3200" dirty="0" err="1">
                <a:solidFill>
                  <a:srgbClr val="1508B8"/>
                </a:solidFill>
                <a:effectLst/>
                <a:latin typeface="Times New Roman" panose="02020603050405020304" pitchFamily="18" charset="0"/>
                <a:ea typeface="Calibri" panose="020F0502020204030204" pitchFamily="34" charset="0"/>
              </a:rPr>
              <a:t>dây</a:t>
            </a:r>
            <a:r>
              <a:rPr lang="en-US" sz="3200" dirty="0">
                <a:solidFill>
                  <a:srgbClr val="1508B8"/>
                </a:solidFill>
                <a:effectLst/>
                <a:latin typeface="Times New Roman" panose="02020603050405020304" pitchFamily="18" charset="0"/>
                <a:ea typeface="Calibri" panose="020F0502020204030204" pitchFamily="34" charset="0"/>
              </a:rPr>
              <a:t> </a:t>
            </a:r>
            <a:r>
              <a:rPr lang="en-US" sz="3200" dirty="0" err="1">
                <a:solidFill>
                  <a:srgbClr val="1508B8"/>
                </a:solidFill>
                <a:effectLst/>
                <a:latin typeface="Times New Roman" panose="02020603050405020304" pitchFamily="18" charset="0"/>
                <a:ea typeface="Calibri" panose="020F0502020204030204" pitchFamily="34" charset="0"/>
              </a:rPr>
              <a:t>dẫn</a:t>
            </a:r>
            <a:r>
              <a:rPr lang="en-US" sz="3200" dirty="0">
                <a:solidFill>
                  <a:srgbClr val="1508B8"/>
                </a:solidFill>
                <a:effectLst/>
                <a:latin typeface="Times New Roman" panose="02020603050405020304" pitchFamily="18" charset="0"/>
                <a:ea typeface="Calibri" panose="020F0502020204030204" pitchFamily="34" charset="0"/>
              </a:rPr>
              <a:t> </a:t>
            </a:r>
            <a:r>
              <a:rPr lang="en-US" sz="3200" dirty="0" err="1">
                <a:solidFill>
                  <a:srgbClr val="1508B8"/>
                </a:solidFill>
                <a:effectLst/>
                <a:latin typeface="Times New Roman" panose="02020603050405020304" pitchFamily="18" charset="0"/>
                <a:ea typeface="Calibri" panose="020F0502020204030204" pitchFamily="34" charset="0"/>
              </a:rPr>
              <a:t>kín</a:t>
            </a:r>
            <a:r>
              <a:rPr lang="en-US" sz="3200" dirty="0">
                <a:solidFill>
                  <a:srgbClr val="1508B8"/>
                </a:solidFill>
                <a:effectLst/>
                <a:latin typeface="Times New Roman" panose="02020603050405020304" pitchFamily="18" charset="0"/>
                <a:ea typeface="Calibri" panose="020F0502020204030204" pitchFamily="34" charset="0"/>
              </a:rPr>
              <a:t> </a:t>
            </a:r>
            <a:r>
              <a:rPr lang="en-US" sz="3200" dirty="0" err="1">
                <a:solidFill>
                  <a:srgbClr val="1508B8"/>
                </a:solidFill>
                <a:effectLst/>
                <a:latin typeface="Times New Roman" panose="02020603050405020304" pitchFamily="18" charset="0"/>
                <a:ea typeface="Calibri" panose="020F0502020204030204" pitchFamily="34" charset="0"/>
              </a:rPr>
              <a:t>thì</a:t>
            </a:r>
            <a:r>
              <a:rPr lang="en-US" sz="3200" dirty="0">
                <a:solidFill>
                  <a:srgbClr val="1508B8"/>
                </a:solidFill>
                <a:effectLst/>
                <a:latin typeface="Times New Roman" panose="02020603050405020304" pitchFamily="18" charset="0"/>
                <a:ea typeface="Calibri" panose="020F0502020204030204" pitchFamily="34" charset="0"/>
              </a:rPr>
              <a:t> </a:t>
            </a:r>
            <a:r>
              <a:rPr lang="en-US" sz="3200" dirty="0" err="1">
                <a:solidFill>
                  <a:srgbClr val="1508B8"/>
                </a:solidFill>
                <a:effectLst/>
                <a:latin typeface="Times New Roman" panose="02020603050405020304" pitchFamily="18" charset="0"/>
                <a:ea typeface="Calibri" panose="020F0502020204030204" pitchFamily="34" charset="0"/>
              </a:rPr>
              <a:t>cuộn</a:t>
            </a:r>
            <a:r>
              <a:rPr lang="en-US" sz="3200" dirty="0">
                <a:solidFill>
                  <a:srgbClr val="1508B8"/>
                </a:solidFill>
                <a:effectLst/>
                <a:latin typeface="Times New Roman" panose="02020603050405020304" pitchFamily="18" charset="0"/>
                <a:ea typeface="Calibri" panose="020F0502020204030204" pitchFamily="34" charset="0"/>
              </a:rPr>
              <a:t> </a:t>
            </a:r>
            <a:r>
              <a:rPr lang="en-US" sz="3200" dirty="0" err="1">
                <a:solidFill>
                  <a:srgbClr val="1508B8"/>
                </a:solidFill>
                <a:effectLst/>
                <a:latin typeface="Times New Roman" panose="02020603050405020304" pitchFamily="18" charset="0"/>
                <a:ea typeface="Calibri" panose="020F0502020204030204" pitchFamily="34" charset="0"/>
              </a:rPr>
              <a:t>dây</a:t>
            </a:r>
            <a:r>
              <a:rPr lang="en-US" sz="3200" dirty="0">
                <a:solidFill>
                  <a:srgbClr val="1508B8"/>
                </a:solidFill>
                <a:effectLst/>
                <a:latin typeface="Times New Roman" panose="02020603050405020304" pitchFamily="18" charset="0"/>
                <a:ea typeface="Calibri" panose="020F0502020204030204" pitchFamily="34" charset="0"/>
              </a:rPr>
              <a:t> </a:t>
            </a:r>
            <a:r>
              <a:rPr lang="en-US" sz="3200" dirty="0" err="1">
                <a:solidFill>
                  <a:srgbClr val="1508B8"/>
                </a:solidFill>
                <a:effectLst/>
                <a:latin typeface="Times New Roman" panose="02020603050405020304" pitchFamily="18" charset="0"/>
                <a:ea typeface="Calibri" panose="020F0502020204030204" pitchFamily="34" charset="0"/>
              </a:rPr>
              <a:t>dẫn</a:t>
            </a:r>
            <a:r>
              <a:rPr lang="en-US" sz="3200" dirty="0">
                <a:solidFill>
                  <a:srgbClr val="1508B8"/>
                </a:solidFill>
                <a:effectLst/>
                <a:latin typeface="Times New Roman" panose="02020603050405020304" pitchFamily="18" charset="0"/>
                <a:ea typeface="Calibri" panose="020F0502020204030204" pitchFamily="34" charset="0"/>
              </a:rPr>
              <a:t> </a:t>
            </a:r>
            <a:r>
              <a:rPr lang="en-US" sz="3200" dirty="0" err="1">
                <a:solidFill>
                  <a:srgbClr val="1508B8"/>
                </a:solidFill>
                <a:effectLst/>
                <a:latin typeface="Times New Roman" panose="02020603050405020304" pitchFamily="18" charset="0"/>
                <a:ea typeface="Calibri" panose="020F0502020204030204" pitchFamily="34" charset="0"/>
              </a:rPr>
              <a:t>kín</a:t>
            </a:r>
            <a:r>
              <a:rPr lang="en-US" sz="3200" dirty="0">
                <a:solidFill>
                  <a:srgbClr val="1508B8"/>
                </a:solidFill>
                <a:effectLst/>
                <a:latin typeface="Times New Roman" panose="02020603050405020304" pitchFamily="18" charset="0"/>
                <a:ea typeface="Calibri" panose="020F0502020204030204" pitchFamily="34" charset="0"/>
              </a:rPr>
              <a:t> </a:t>
            </a:r>
            <a:r>
              <a:rPr lang="en-US" sz="3200" dirty="0" err="1">
                <a:solidFill>
                  <a:srgbClr val="1508B8"/>
                </a:solidFill>
                <a:effectLst/>
                <a:latin typeface="Times New Roman" panose="02020603050405020304" pitchFamily="18" charset="0"/>
                <a:ea typeface="Calibri" panose="020F0502020204030204" pitchFamily="34" charset="0"/>
              </a:rPr>
              <a:t>hút</a:t>
            </a:r>
            <a:r>
              <a:rPr lang="en-US" sz="3200" dirty="0">
                <a:solidFill>
                  <a:srgbClr val="1508B8"/>
                </a:solidFill>
                <a:effectLst/>
                <a:latin typeface="Times New Roman" panose="02020603050405020304" pitchFamily="18" charset="0"/>
                <a:ea typeface="Calibri" panose="020F0502020204030204" pitchFamily="34" charset="0"/>
              </a:rPr>
              <a:t> </a:t>
            </a:r>
            <a:r>
              <a:rPr lang="en-US" sz="3200" dirty="0" err="1">
                <a:solidFill>
                  <a:srgbClr val="1508B8"/>
                </a:solidFill>
                <a:effectLst/>
                <a:latin typeface="Times New Roman" panose="02020603050405020304" pitchFamily="18" charset="0"/>
                <a:ea typeface="Calibri" panose="020F0502020204030204" pitchFamily="34" charset="0"/>
              </a:rPr>
              <a:t>được</a:t>
            </a:r>
            <a:r>
              <a:rPr lang="en-US" sz="3200" dirty="0">
                <a:solidFill>
                  <a:srgbClr val="1508B8"/>
                </a:solidFill>
                <a:effectLst/>
                <a:latin typeface="Times New Roman" panose="02020603050405020304" pitchFamily="18" charset="0"/>
                <a:ea typeface="Calibri" panose="020F0502020204030204" pitchFamily="34" charset="0"/>
              </a:rPr>
              <a:t> </a:t>
            </a:r>
            <a:r>
              <a:rPr lang="en-US" sz="3200" dirty="0" err="1">
                <a:solidFill>
                  <a:srgbClr val="1508B8"/>
                </a:solidFill>
                <a:effectLst/>
                <a:latin typeface="Times New Roman" panose="02020603050405020304" pitchFamily="18" charset="0"/>
                <a:ea typeface="Calibri" panose="020F0502020204030204" pitchFamily="34" charset="0"/>
              </a:rPr>
              <a:t>các</a:t>
            </a:r>
            <a:r>
              <a:rPr lang="en-US" sz="3200" dirty="0">
                <a:solidFill>
                  <a:srgbClr val="1508B8"/>
                </a:solidFill>
                <a:effectLst/>
                <a:latin typeface="Times New Roman" panose="02020603050405020304" pitchFamily="18" charset="0"/>
                <a:ea typeface="Calibri" panose="020F0502020204030204" pitchFamily="34" charset="0"/>
              </a:rPr>
              <a:t> </a:t>
            </a:r>
            <a:r>
              <a:rPr lang="en-US" sz="3200" dirty="0" err="1">
                <a:solidFill>
                  <a:srgbClr val="1508B8"/>
                </a:solidFill>
                <a:effectLst/>
                <a:latin typeface="Times New Roman" panose="02020603050405020304" pitchFamily="18" charset="0"/>
                <a:ea typeface="Calibri" panose="020F0502020204030204" pitchFamily="34" charset="0"/>
              </a:rPr>
              <a:t>vật</a:t>
            </a:r>
            <a:r>
              <a:rPr lang="en-US" sz="3200" dirty="0">
                <a:solidFill>
                  <a:srgbClr val="1508B8"/>
                </a:solidFill>
                <a:effectLst/>
                <a:latin typeface="Times New Roman" panose="02020603050405020304" pitchFamily="18" charset="0"/>
                <a:ea typeface="Calibri" panose="020F0502020204030204" pitchFamily="34" charset="0"/>
              </a:rPr>
              <a:t> </a:t>
            </a:r>
            <a:r>
              <a:rPr lang="en-US" sz="3200" dirty="0" err="1">
                <a:solidFill>
                  <a:srgbClr val="1508B8"/>
                </a:solidFill>
                <a:effectLst/>
                <a:latin typeface="Times New Roman" panose="02020603050405020304" pitchFamily="18" charset="0"/>
                <a:ea typeface="Calibri" panose="020F0502020204030204" pitchFamily="34" charset="0"/>
              </a:rPr>
              <a:t>bằng</a:t>
            </a:r>
            <a:r>
              <a:rPr lang="en-US" sz="3200" dirty="0">
                <a:solidFill>
                  <a:srgbClr val="1508B8"/>
                </a:solidFill>
                <a:effectLst/>
                <a:latin typeface="Times New Roman" panose="02020603050405020304" pitchFamily="18" charset="0"/>
                <a:ea typeface="Calibri" panose="020F0502020204030204" pitchFamily="34" charset="0"/>
              </a:rPr>
              <a:t> </a:t>
            </a:r>
            <a:r>
              <a:rPr lang="en-US" sz="3200" dirty="0" err="1">
                <a:solidFill>
                  <a:srgbClr val="1508B8"/>
                </a:solidFill>
                <a:effectLst/>
                <a:latin typeface="Times New Roman" panose="02020603050405020304" pitchFamily="18" charset="0"/>
                <a:ea typeface="Calibri" panose="020F0502020204030204" pitchFamily="34" charset="0"/>
              </a:rPr>
              <a:t>sắt</a:t>
            </a:r>
            <a:r>
              <a:rPr lang="en-US" sz="3200" dirty="0">
                <a:solidFill>
                  <a:srgbClr val="1508B8"/>
                </a:solidFill>
                <a:effectLst/>
                <a:latin typeface="Times New Roman" panose="02020603050405020304" pitchFamily="18" charset="0"/>
                <a:ea typeface="Calibri" panose="020F0502020204030204" pitchFamily="34" charset="0"/>
              </a:rPr>
              <a:t>, </a:t>
            </a:r>
            <a:r>
              <a:rPr lang="en-US" sz="3200" dirty="0" err="1">
                <a:solidFill>
                  <a:srgbClr val="1508B8"/>
                </a:solidFill>
                <a:effectLst/>
                <a:latin typeface="Times New Roman" panose="02020603050405020304" pitchFamily="18" charset="0"/>
                <a:ea typeface="Calibri" panose="020F0502020204030204" pitchFamily="34" charset="0"/>
              </a:rPr>
              <a:t>thép</a:t>
            </a:r>
            <a:r>
              <a:rPr lang="en-US" sz="3200" dirty="0">
                <a:solidFill>
                  <a:srgbClr val="1508B8"/>
                </a:solidFill>
                <a:effectLst/>
                <a:latin typeface="Times New Roman" panose="02020603050405020304" pitchFamily="18" charset="0"/>
                <a:ea typeface="Calibri" panose="020F0502020204030204" pitchFamily="34" charset="0"/>
              </a:rPr>
              <a:t>,... </a:t>
            </a:r>
            <a:r>
              <a:rPr lang="en-US" sz="3200" dirty="0" err="1">
                <a:solidFill>
                  <a:srgbClr val="1508B8"/>
                </a:solidFill>
                <a:effectLst/>
                <a:latin typeface="Times New Roman" panose="02020603050405020304" pitchFamily="18" charset="0"/>
                <a:ea typeface="Calibri" panose="020F0502020204030204" pitchFamily="34" charset="0"/>
              </a:rPr>
              <a:t>chứng</a:t>
            </a:r>
            <a:r>
              <a:rPr lang="en-US" sz="3200" dirty="0">
                <a:solidFill>
                  <a:srgbClr val="1508B8"/>
                </a:solidFill>
                <a:effectLst/>
                <a:latin typeface="Times New Roman" panose="02020603050405020304" pitchFamily="18" charset="0"/>
                <a:ea typeface="Calibri" panose="020F0502020204030204" pitchFamily="34" charset="0"/>
              </a:rPr>
              <a:t> </a:t>
            </a:r>
            <a:r>
              <a:rPr lang="en-US" sz="3200" dirty="0" err="1">
                <a:solidFill>
                  <a:srgbClr val="1508B8"/>
                </a:solidFill>
                <a:effectLst/>
                <a:latin typeface="Times New Roman" panose="02020603050405020304" pitchFamily="18" charset="0"/>
                <a:ea typeface="Calibri" panose="020F0502020204030204" pitchFamily="34" charset="0"/>
              </a:rPr>
              <a:t>tỏ</a:t>
            </a:r>
            <a:r>
              <a:rPr lang="en-US" sz="3200" dirty="0">
                <a:solidFill>
                  <a:srgbClr val="1508B8"/>
                </a:solidFill>
                <a:effectLst/>
                <a:latin typeface="Times New Roman" panose="02020603050405020304" pitchFamily="18" charset="0"/>
                <a:ea typeface="Calibri" panose="020F0502020204030204" pitchFamily="34" charset="0"/>
              </a:rPr>
              <a:t> </a:t>
            </a:r>
            <a:r>
              <a:rPr lang="en-US" sz="3200" dirty="0" err="1">
                <a:solidFill>
                  <a:srgbClr val="1508B8"/>
                </a:solidFill>
                <a:effectLst/>
                <a:latin typeface="Times New Roman" panose="02020603050405020304" pitchFamily="18" charset="0"/>
                <a:ea typeface="Calibri" panose="020F0502020204030204" pitchFamily="34" charset="0"/>
              </a:rPr>
              <a:t>dòng</a:t>
            </a:r>
            <a:r>
              <a:rPr lang="en-US" sz="3200" dirty="0">
                <a:solidFill>
                  <a:srgbClr val="1508B8"/>
                </a:solidFill>
                <a:effectLst/>
                <a:latin typeface="Times New Roman" panose="02020603050405020304" pitchFamily="18" charset="0"/>
                <a:ea typeface="Calibri" panose="020F0502020204030204" pitchFamily="34" charset="0"/>
              </a:rPr>
              <a:t> </a:t>
            </a:r>
            <a:r>
              <a:rPr lang="en-US" sz="3200" dirty="0" err="1">
                <a:solidFill>
                  <a:srgbClr val="1508B8"/>
                </a:solidFill>
                <a:effectLst/>
                <a:latin typeface="Times New Roman" panose="02020603050405020304" pitchFamily="18" charset="0"/>
                <a:ea typeface="Calibri" panose="020F0502020204030204" pitchFamily="34" charset="0"/>
              </a:rPr>
              <a:t>điện</a:t>
            </a:r>
            <a:r>
              <a:rPr lang="en-US" sz="3200" dirty="0">
                <a:solidFill>
                  <a:srgbClr val="1508B8"/>
                </a:solidFill>
                <a:effectLst/>
                <a:latin typeface="Times New Roman" panose="02020603050405020304" pitchFamily="18" charset="0"/>
                <a:ea typeface="Calibri" panose="020F0502020204030204" pitchFamily="34" charset="0"/>
              </a:rPr>
              <a:t> </a:t>
            </a:r>
            <a:r>
              <a:rPr lang="en-US" sz="3200" dirty="0" err="1">
                <a:solidFill>
                  <a:srgbClr val="1508B8"/>
                </a:solidFill>
                <a:effectLst/>
                <a:latin typeface="Times New Roman" panose="02020603050405020304" pitchFamily="18" charset="0"/>
                <a:ea typeface="Calibri" panose="020F0502020204030204" pitchFamily="34" charset="0"/>
              </a:rPr>
              <a:t>xoay</a:t>
            </a:r>
            <a:r>
              <a:rPr lang="en-US" sz="3200" dirty="0">
                <a:solidFill>
                  <a:srgbClr val="1508B8"/>
                </a:solidFill>
                <a:effectLst/>
                <a:latin typeface="Times New Roman" panose="02020603050405020304" pitchFamily="18" charset="0"/>
                <a:ea typeface="Calibri" panose="020F0502020204030204" pitchFamily="34" charset="0"/>
              </a:rPr>
              <a:t> </a:t>
            </a:r>
            <a:r>
              <a:rPr lang="en-US" sz="3200" dirty="0" err="1">
                <a:solidFill>
                  <a:srgbClr val="1508B8"/>
                </a:solidFill>
                <a:effectLst/>
                <a:latin typeface="Times New Roman" panose="02020603050405020304" pitchFamily="18" charset="0"/>
                <a:ea typeface="Calibri" panose="020F0502020204030204" pitchFamily="34" charset="0"/>
              </a:rPr>
              <a:t>chiều</a:t>
            </a:r>
            <a:r>
              <a:rPr lang="en-US" sz="3200" dirty="0">
                <a:solidFill>
                  <a:srgbClr val="1508B8"/>
                </a:solidFill>
                <a:effectLst/>
                <a:latin typeface="Times New Roman" panose="02020603050405020304" pitchFamily="18" charset="0"/>
                <a:ea typeface="Calibri" panose="020F0502020204030204" pitchFamily="34" charset="0"/>
              </a:rPr>
              <a:t> </a:t>
            </a:r>
            <a:r>
              <a:rPr lang="en-US" sz="3200" dirty="0" err="1">
                <a:solidFill>
                  <a:srgbClr val="1508B8"/>
                </a:solidFill>
                <a:effectLst/>
                <a:latin typeface="Times New Roman" panose="02020603050405020304" pitchFamily="18" charset="0"/>
                <a:ea typeface="Calibri" panose="020F0502020204030204" pitchFamily="34" charset="0"/>
              </a:rPr>
              <a:t>có</a:t>
            </a:r>
            <a:r>
              <a:rPr lang="en-US" sz="3200" dirty="0">
                <a:solidFill>
                  <a:srgbClr val="1508B8"/>
                </a:solidFill>
                <a:effectLst/>
                <a:latin typeface="Times New Roman" panose="02020603050405020304" pitchFamily="18" charset="0"/>
                <a:ea typeface="Calibri" panose="020F0502020204030204" pitchFamily="34" charset="0"/>
              </a:rPr>
              <a:t> </a:t>
            </a:r>
            <a:r>
              <a:rPr lang="en-US" sz="3200" dirty="0" err="1">
                <a:solidFill>
                  <a:srgbClr val="1508B8"/>
                </a:solidFill>
                <a:effectLst/>
                <a:latin typeface="Times New Roman" panose="02020603050405020304" pitchFamily="18" charset="0"/>
                <a:ea typeface="Calibri" panose="020F0502020204030204" pitchFamily="34" charset="0"/>
              </a:rPr>
              <a:t>tác</a:t>
            </a:r>
            <a:r>
              <a:rPr lang="en-US" sz="3200" dirty="0">
                <a:solidFill>
                  <a:srgbClr val="1508B8"/>
                </a:solidFill>
                <a:effectLst/>
                <a:latin typeface="Times New Roman" panose="02020603050405020304" pitchFamily="18" charset="0"/>
                <a:ea typeface="Calibri" panose="020F0502020204030204" pitchFamily="34" charset="0"/>
              </a:rPr>
              <a:t> </a:t>
            </a:r>
            <a:r>
              <a:rPr lang="en-US" sz="3200" dirty="0" err="1">
                <a:solidFill>
                  <a:srgbClr val="1508B8"/>
                </a:solidFill>
                <a:effectLst/>
                <a:latin typeface="Times New Roman" panose="02020603050405020304" pitchFamily="18" charset="0"/>
                <a:ea typeface="Calibri" panose="020F0502020204030204" pitchFamily="34" charset="0"/>
              </a:rPr>
              <a:t>dụng</a:t>
            </a:r>
            <a:r>
              <a:rPr lang="en-US" sz="3200" dirty="0">
                <a:solidFill>
                  <a:srgbClr val="1508B8"/>
                </a:solidFill>
                <a:effectLst/>
                <a:latin typeface="Times New Roman" panose="02020603050405020304" pitchFamily="18" charset="0"/>
                <a:ea typeface="Calibri" panose="020F0502020204030204" pitchFamily="34" charset="0"/>
              </a:rPr>
              <a:t> </a:t>
            </a:r>
            <a:r>
              <a:rPr lang="en-US" sz="3200" dirty="0" err="1">
                <a:solidFill>
                  <a:srgbClr val="1508B8"/>
                </a:solidFill>
                <a:effectLst/>
                <a:latin typeface="Times New Roman" panose="02020603050405020304" pitchFamily="18" charset="0"/>
                <a:ea typeface="Calibri" panose="020F0502020204030204" pitchFamily="34" charset="0"/>
              </a:rPr>
              <a:t>từ</a:t>
            </a:r>
            <a:r>
              <a:rPr lang="en-US" sz="3200" dirty="0">
                <a:solidFill>
                  <a:srgbClr val="1508B8"/>
                </a:solidFill>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3313459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C0AED6-903C-4BFE-88BC-8FBA25C5D10D}"/>
              </a:ext>
            </a:extLst>
          </p:cNvPr>
          <p:cNvPicPr/>
          <p:nvPr/>
        </p:nvPicPr>
        <p:blipFill>
          <a:blip r:embed="rId2"/>
          <a:stretch>
            <a:fillRect/>
          </a:stretch>
        </p:blipFill>
        <p:spPr>
          <a:xfrm>
            <a:off x="5410200" y="1380575"/>
            <a:ext cx="6324600" cy="3581400"/>
          </a:xfrm>
          <a:prstGeom prst="rect">
            <a:avLst/>
          </a:prstGeom>
        </p:spPr>
      </p:pic>
      <p:sp>
        <p:nvSpPr>
          <p:cNvPr id="6" name="TextBox 5">
            <a:extLst>
              <a:ext uri="{FF2B5EF4-FFF2-40B4-BE49-F238E27FC236}">
                <a16:creationId xmlns:a16="http://schemas.microsoft.com/office/drawing/2014/main" id="{1B756D0F-3177-4511-9CE3-17092A4FB831}"/>
              </a:ext>
            </a:extLst>
          </p:cNvPr>
          <p:cNvSpPr txBox="1"/>
          <p:nvPr/>
        </p:nvSpPr>
        <p:spPr>
          <a:xfrm>
            <a:off x="457200" y="82453"/>
            <a:ext cx="11582400" cy="1813573"/>
          </a:xfrm>
          <a:prstGeom prst="rect">
            <a:avLst/>
          </a:prstGeom>
          <a:noFill/>
        </p:spPr>
        <p:txBody>
          <a:bodyPr wrap="square">
            <a:spAutoFit/>
          </a:bodyPr>
          <a:lstStyle/>
          <a:p>
            <a:pPr algn="just">
              <a:lnSpc>
                <a:spcPct val="120000"/>
              </a:lnSpc>
              <a:spcAft>
                <a:spcPts val="1000"/>
              </a:spcAft>
            </a:pPr>
            <a:r>
              <a:rPr lang="en-US" sz="3200" b="1" dirty="0" err="1">
                <a:solidFill>
                  <a:srgbClr val="FF0000"/>
                </a:solidFill>
                <a:latin typeface="Times New Roman" panose="02020603050405020304" pitchFamily="18" charset="0"/>
                <a:ea typeface="Calibri" panose="020F0502020204030204" pitchFamily="34" charset="0"/>
              </a:rPr>
              <a:t>Câu</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hỏi</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a:solidFill>
                  <a:srgbClr val="FF0000"/>
                </a:solidFill>
                <a:effectLst/>
                <a:latin typeface="Times New Roman" panose="02020603050405020304" pitchFamily="18" charset="0"/>
                <a:ea typeface="Calibri" panose="020F0502020204030204" pitchFamily="34" charset="0"/>
              </a:rPr>
              <a:t>4 </a:t>
            </a:r>
            <a:r>
              <a:rPr lang="en-US" sz="3200" b="1" dirty="0" err="1">
                <a:solidFill>
                  <a:srgbClr val="FF0000"/>
                </a:solidFill>
                <a:effectLst/>
                <a:latin typeface="Times New Roman" panose="02020603050405020304" pitchFamily="18" charset="0"/>
                <a:ea typeface="Calibri" panose="020F0502020204030204" pitchFamily="34" charset="0"/>
              </a:rPr>
              <a:t>sgk</a:t>
            </a:r>
            <a:r>
              <a:rPr lang="en-US" sz="3200" b="1" dirty="0">
                <a:solidFill>
                  <a:srgbClr val="FF0000"/>
                </a:solidFill>
                <a:effectLst/>
                <a:latin typeface="Times New Roman" panose="02020603050405020304" pitchFamily="18" charset="0"/>
                <a:ea typeface="Calibri" panose="020F0502020204030204" pitchFamily="34" charset="0"/>
              </a:rPr>
              <a:t>/ 63</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Với</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chuông</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điện</a:t>
            </a:r>
            <a:r>
              <a:rPr lang="en-US" sz="3200" dirty="0">
                <a:solidFill>
                  <a:srgbClr val="FF0000"/>
                </a:solidFill>
                <a:effectLst/>
                <a:latin typeface="Times New Roman" panose="02020603050405020304" pitchFamily="18" charset="0"/>
                <a:ea typeface="Calibri" panose="020F0502020204030204" pitchFamily="34" charset="0"/>
              </a:rPr>
              <a:t> ở </a:t>
            </a:r>
            <a:r>
              <a:rPr lang="en-US" sz="3200" dirty="0" err="1">
                <a:solidFill>
                  <a:srgbClr val="FF0000"/>
                </a:solidFill>
                <a:effectLst/>
                <a:latin typeface="Times New Roman" panose="02020603050405020304" pitchFamily="18" charset="0"/>
                <a:ea typeface="Calibri" panose="020F0502020204030204" pitchFamily="34" charset="0"/>
              </a:rPr>
              <a:t>hình</a:t>
            </a:r>
            <a:r>
              <a:rPr lang="en-US" sz="3200" dirty="0">
                <a:solidFill>
                  <a:srgbClr val="FF0000"/>
                </a:solidFill>
                <a:effectLst/>
                <a:latin typeface="Times New Roman" panose="02020603050405020304" pitchFamily="18" charset="0"/>
                <a:ea typeface="Calibri" panose="020F0502020204030204" pitchFamily="34" charset="0"/>
              </a:rPr>
              <a:t> 12.3, </a:t>
            </a:r>
            <a:r>
              <a:rPr lang="en-US" sz="3200" dirty="0" err="1">
                <a:solidFill>
                  <a:srgbClr val="FF0000"/>
                </a:solidFill>
                <a:effectLst/>
                <a:latin typeface="Times New Roman" panose="02020603050405020304" pitchFamily="18" charset="0"/>
                <a:ea typeface="Calibri" panose="020F0502020204030204" pitchFamily="34" charset="0"/>
              </a:rPr>
              <a:t>nếu</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dòng</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điện</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xoay</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chiều</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được</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thay</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bằng</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dòng</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điện</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một</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chiều</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thì</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chuông</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có</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hoạt</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động</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không</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Vì</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sao</a:t>
            </a:r>
            <a:r>
              <a:rPr lang="en-US" sz="3200" dirty="0">
                <a:solidFill>
                  <a:srgbClr val="FF0000"/>
                </a:solidFill>
                <a:effectLst/>
                <a:latin typeface="Times New Roman" panose="02020603050405020304" pitchFamily="18" charset="0"/>
                <a:ea typeface="Calibri" panose="020F0502020204030204" pitchFamily="34" charset="0"/>
              </a:rPr>
              <a:t>?</a:t>
            </a:r>
          </a:p>
        </p:txBody>
      </p:sp>
      <p:sp>
        <p:nvSpPr>
          <p:cNvPr id="7" name="TextBox 6">
            <a:extLst>
              <a:ext uri="{FF2B5EF4-FFF2-40B4-BE49-F238E27FC236}">
                <a16:creationId xmlns:a16="http://schemas.microsoft.com/office/drawing/2014/main" id="{7E75C61C-3443-43EA-82C6-57D0AB7BFFF9}"/>
              </a:ext>
            </a:extLst>
          </p:cNvPr>
          <p:cNvSpPr txBox="1"/>
          <p:nvPr/>
        </p:nvSpPr>
        <p:spPr>
          <a:xfrm>
            <a:off x="457200" y="1950081"/>
            <a:ext cx="4953000" cy="4832092"/>
          </a:xfrm>
          <a:prstGeom prst="rect">
            <a:avLst/>
          </a:prstGeom>
          <a:noFill/>
        </p:spPr>
        <p:txBody>
          <a:bodyPr wrap="square">
            <a:spAutoFit/>
          </a:bodyPr>
          <a:lstStyle/>
          <a:p>
            <a:pPr algn="just"/>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Nếu</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dòng</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điện</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xoay</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chiều</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được</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thay</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bằng</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dòng</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điện</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một</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chiều</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chuông</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không</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hoạt</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động</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được</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Chuông</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cần</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dòng</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điện</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xoay</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chiều</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để</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tạo</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tác</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dụng</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từ</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hút</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đẩy</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liên</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tục</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đảo</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chiều</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để</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chuông</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kêu</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liên</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tục</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còn</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dòng</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điện</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một</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chiều</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không</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tạo</a:t>
            </a:r>
            <a:r>
              <a:rPr lang="en-US" sz="2800" dirty="0">
                <a:solidFill>
                  <a:srgbClr val="1508B8"/>
                </a:solidFill>
                <a:effectLst/>
                <a:latin typeface="Times New Roman" panose="02020603050405020304" pitchFamily="18" charset="0"/>
                <a:ea typeface="Calibri" panose="020F0502020204030204" pitchFamily="34" charset="0"/>
              </a:rPr>
              <a:t> ra </a:t>
            </a:r>
            <a:r>
              <a:rPr lang="en-US" sz="2800" dirty="0" err="1">
                <a:solidFill>
                  <a:srgbClr val="1508B8"/>
                </a:solidFill>
                <a:effectLst/>
                <a:latin typeface="Times New Roman" panose="02020603050405020304" pitchFamily="18" charset="0"/>
                <a:ea typeface="Calibri" panose="020F0502020204030204" pitchFamily="34" charset="0"/>
              </a:rPr>
              <a:t>lực</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từ</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hút</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đẩy</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liên</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tục</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chỉ</a:t>
            </a:r>
            <a:r>
              <a:rPr lang="en-US" sz="2800" dirty="0">
                <a:solidFill>
                  <a:srgbClr val="1508B8"/>
                </a:solidFill>
                <a:effectLst/>
                <a:latin typeface="Times New Roman" panose="02020603050405020304" pitchFamily="18" charset="0"/>
                <a:ea typeface="Calibri" panose="020F0502020204030204" pitchFamily="34" charset="0"/>
              </a:rPr>
              <a:t> 1 </a:t>
            </a:r>
            <a:r>
              <a:rPr lang="en-US" sz="2800" dirty="0" err="1">
                <a:solidFill>
                  <a:srgbClr val="1508B8"/>
                </a:solidFill>
                <a:effectLst/>
                <a:latin typeface="Times New Roman" panose="02020603050405020304" pitchFamily="18" charset="0"/>
                <a:ea typeface="Calibri" panose="020F0502020204030204" pitchFamily="34" charset="0"/>
              </a:rPr>
              <a:t>chiều</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hút</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hoặc</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đẩy</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nên</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chuông</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không</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hoạt</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động</a:t>
            </a:r>
            <a:r>
              <a:rPr lang="en-US" sz="2800" dirty="0">
                <a:solidFill>
                  <a:srgbClr val="1508B8"/>
                </a:solidFill>
                <a:effectLst/>
                <a:latin typeface="Times New Roman" panose="02020603050405020304" pitchFamily="18" charset="0"/>
                <a:ea typeface="Calibri" panose="020F0502020204030204" pitchFamily="34" charset="0"/>
              </a:rPr>
              <a:t> </a:t>
            </a:r>
            <a:r>
              <a:rPr lang="en-US" sz="2800" dirty="0" err="1">
                <a:solidFill>
                  <a:srgbClr val="1508B8"/>
                </a:solidFill>
                <a:effectLst/>
                <a:latin typeface="Times New Roman" panose="02020603050405020304" pitchFamily="18" charset="0"/>
                <a:ea typeface="Calibri" panose="020F0502020204030204" pitchFamily="34" charset="0"/>
              </a:rPr>
              <a:t>được</a:t>
            </a:r>
            <a:r>
              <a:rPr lang="en-US" sz="2800" dirty="0">
                <a:solidFill>
                  <a:srgbClr val="1508B8"/>
                </a:solidFill>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276336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527C7BA-B175-899A-CEB5-751CC8D2AE27}"/>
              </a:ext>
            </a:extLst>
          </p:cNvPr>
          <p:cNvSpPr/>
          <p:nvPr/>
        </p:nvSpPr>
        <p:spPr>
          <a:xfrm>
            <a:off x="2644484" y="2029596"/>
            <a:ext cx="8763000" cy="3377390"/>
          </a:xfrm>
          <a:prstGeom prst="roundRect">
            <a:avLst/>
          </a:prstGeom>
          <a:noFill/>
          <a:ln w="28575">
            <a:solidFill>
              <a:srgbClr val="FFC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9" name="Picture 2">
            <a:extLst>
              <a:ext uri="{FF2B5EF4-FFF2-40B4-BE49-F238E27FC236}">
                <a16:creationId xmlns:a16="http://schemas.microsoft.com/office/drawing/2014/main" id="{B1C84AA5-1A2B-EAE8-CD58-61FAEB075E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201">
            <a:off x="9181928" y="-1529038"/>
            <a:ext cx="5091583" cy="4429677"/>
          </a:xfrm>
          <a:prstGeom prst="rect">
            <a:avLst/>
          </a:prstGeom>
        </p:spPr>
      </p:pic>
      <p:pic>
        <p:nvPicPr>
          <p:cNvPr id="20" name="Picture 6">
            <a:extLst>
              <a:ext uri="{FF2B5EF4-FFF2-40B4-BE49-F238E27FC236}">
                <a16:creationId xmlns:a16="http://schemas.microsoft.com/office/drawing/2014/main" id="{592ADD0E-EBEE-9C73-A5C3-169517C2C3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a16="http://schemas.microsoft.com/office/drawing/2014/main" id="{0A18761C-C6C3-2CC8-7D1A-9FC4CA78E3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3312">
            <a:off x="-1266340" y="-1449140"/>
            <a:ext cx="4067192" cy="4008033"/>
          </a:xfrm>
          <a:prstGeom prst="rect">
            <a:avLst/>
          </a:prstGeom>
        </p:spPr>
      </p:pic>
      <p:sp>
        <p:nvSpPr>
          <p:cNvPr id="22" name="TextBox 12">
            <a:extLst>
              <a:ext uri="{FF2B5EF4-FFF2-40B4-BE49-F238E27FC236}">
                <a16:creationId xmlns:a16="http://schemas.microsoft.com/office/drawing/2014/main" id="{8F506FFB-5640-A533-F7C3-96FB79FA084E}"/>
              </a:ext>
            </a:extLst>
          </p:cNvPr>
          <p:cNvSpPr txBox="1"/>
          <p:nvPr/>
        </p:nvSpPr>
        <p:spPr>
          <a:xfrm>
            <a:off x="5681643" y="2450666"/>
            <a:ext cx="5302272" cy="2537811"/>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algn="ctr"/>
            <a:r>
              <a:rPr lang="vi-VN" dirty="0">
                <a:solidFill>
                  <a:srgbClr val="1508B8"/>
                </a:solidFill>
              </a:rPr>
              <a:t>Dòng điện xoay chiều chạy trong dây dẫn thẳng hay trong cuộn dây dẫn sinh ra từ trường chứng tỏ dòng điện xoay chiều có tác dụng từ.</a:t>
            </a:r>
            <a:endParaRPr lang="en-US" dirty="0">
              <a:solidFill>
                <a:srgbClr val="1508B8"/>
              </a:solidFill>
            </a:endParaRPr>
          </a:p>
        </p:txBody>
      </p:sp>
      <p:pic>
        <p:nvPicPr>
          <p:cNvPr id="3" name="Picture 2">
            <a:extLst>
              <a:ext uri="{FF2B5EF4-FFF2-40B4-BE49-F238E27FC236}">
                <a16:creationId xmlns:a16="http://schemas.microsoft.com/office/drawing/2014/main" id="{2D1AF697-5738-F328-31E2-6D9F591D92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 y="723900"/>
            <a:ext cx="4343400" cy="5029200"/>
          </a:xfrm>
          <a:prstGeom prst="rect">
            <a:avLst/>
          </a:prstGeom>
        </p:spPr>
      </p:pic>
      <p:grpSp>
        <p:nvGrpSpPr>
          <p:cNvPr id="2" name="Group 1">
            <a:extLst>
              <a:ext uri="{FF2B5EF4-FFF2-40B4-BE49-F238E27FC236}">
                <a16:creationId xmlns:a16="http://schemas.microsoft.com/office/drawing/2014/main" id="{2A0F276B-02D5-94B2-7A30-3EEFF9F1FDB6}"/>
              </a:ext>
            </a:extLst>
          </p:cNvPr>
          <p:cNvGrpSpPr/>
          <p:nvPr/>
        </p:nvGrpSpPr>
        <p:grpSpPr>
          <a:xfrm>
            <a:off x="5149012" y="1451014"/>
            <a:ext cx="2524672" cy="684578"/>
            <a:chOff x="316595" y="1283102"/>
            <a:chExt cx="11775091" cy="684578"/>
          </a:xfrm>
        </p:grpSpPr>
        <p:sp>
          <p:nvSpPr>
            <p:cNvPr id="4" name="Freeform: Shape 3">
              <a:extLst>
                <a:ext uri="{FF2B5EF4-FFF2-40B4-BE49-F238E27FC236}">
                  <a16:creationId xmlns:a16="http://schemas.microsoft.com/office/drawing/2014/main" id="{43CBC2CB-F755-F3F4-3071-55B8AA86538C}"/>
                </a:ext>
              </a:extLst>
            </p:cNvPr>
            <p:cNvSpPr/>
            <p:nvPr/>
          </p:nvSpPr>
          <p:spPr>
            <a:xfrm>
              <a:off x="316595" y="1283102"/>
              <a:ext cx="11749683" cy="684578"/>
            </a:xfrm>
            <a:custGeom>
              <a:avLst/>
              <a:gdLst>
                <a:gd name="connsiteX0" fmla="*/ 638088 w 6806271"/>
                <a:gd name="connsiteY0" fmla="*/ 1023 h 2048697"/>
                <a:gd name="connsiteX1" fmla="*/ 3403136 w 6806271"/>
                <a:gd name="connsiteY1" fmla="*/ 97369 h 2048697"/>
                <a:gd name="connsiteX2" fmla="*/ 6806271 w 6806271"/>
                <a:gd name="connsiteY2" fmla="*/ 97369 h 2048697"/>
                <a:gd name="connsiteX3" fmla="*/ 6806271 w 6806271"/>
                <a:gd name="connsiteY3" fmla="*/ 534698 h 2048697"/>
                <a:gd name="connsiteX4" fmla="*/ 6806271 w 6806271"/>
                <a:gd name="connsiteY4" fmla="*/ 1514000 h 2048697"/>
                <a:gd name="connsiteX5" fmla="*/ 6806271 w 6806271"/>
                <a:gd name="connsiteY5" fmla="*/ 1951329 h 2048697"/>
                <a:gd name="connsiteX6" fmla="*/ 3403136 w 6806271"/>
                <a:gd name="connsiteY6" fmla="*/ 1951329 h 2048697"/>
                <a:gd name="connsiteX7" fmla="*/ 0 w 6806271"/>
                <a:gd name="connsiteY7" fmla="*/ 1951329 h 2048697"/>
                <a:gd name="connsiteX8" fmla="*/ 0 w 6806271"/>
                <a:gd name="connsiteY8" fmla="*/ 1514000 h 2048697"/>
                <a:gd name="connsiteX9" fmla="*/ 0 w 6806271"/>
                <a:gd name="connsiteY9" fmla="*/ 534698 h 2048697"/>
                <a:gd name="connsiteX10" fmla="*/ 0 w 6806271"/>
                <a:gd name="connsiteY10" fmla="*/ 97369 h 2048697"/>
                <a:gd name="connsiteX11" fmla="*/ 638088 w 6806271"/>
                <a:gd name="connsiteY11" fmla="*/ 1023 h 204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06271" h="2048697">
                  <a:moveTo>
                    <a:pt x="638088" y="1023"/>
                  </a:moveTo>
                  <a:cubicBezTo>
                    <a:pt x="1559771" y="-22528"/>
                    <a:pt x="2481453" y="371420"/>
                    <a:pt x="3403136" y="97369"/>
                  </a:cubicBezTo>
                  <a:cubicBezTo>
                    <a:pt x="4537514" y="-239924"/>
                    <a:pt x="5671893" y="434662"/>
                    <a:pt x="6806271" y="97369"/>
                  </a:cubicBezTo>
                  <a:lnTo>
                    <a:pt x="6806271" y="534698"/>
                  </a:lnTo>
                  <a:lnTo>
                    <a:pt x="6806271" y="1514000"/>
                  </a:lnTo>
                  <a:lnTo>
                    <a:pt x="6806271" y="1951329"/>
                  </a:lnTo>
                  <a:cubicBezTo>
                    <a:pt x="5671893" y="2288622"/>
                    <a:pt x="4537514" y="1614036"/>
                    <a:pt x="3403136" y="1951329"/>
                  </a:cubicBezTo>
                  <a:cubicBezTo>
                    <a:pt x="2268757" y="2288622"/>
                    <a:pt x="1134379" y="1614036"/>
                    <a:pt x="0" y="1951329"/>
                  </a:cubicBezTo>
                  <a:lnTo>
                    <a:pt x="0" y="1514000"/>
                  </a:lnTo>
                  <a:lnTo>
                    <a:pt x="0" y="534698"/>
                  </a:lnTo>
                  <a:lnTo>
                    <a:pt x="0" y="97369"/>
                  </a:lnTo>
                  <a:cubicBezTo>
                    <a:pt x="212696" y="34127"/>
                    <a:pt x="425392" y="6458"/>
                    <a:pt x="638088" y="1023"/>
                  </a:cubicBezTo>
                  <a:close/>
                </a:path>
              </a:pathLst>
            </a:custGeom>
            <a:solidFill>
              <a:schemeClr val="accent3">
                <a:lumMod val="40000"/>
                <a:lumOff val="60000"/>
              </a:schemeClr>
            </a:solid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BED6DB51-87C5-937E-B625-06C96FD031CE}"/>
                </a:ext>
              </a:extLst>
            </p:cNvPr>
            <p:cNvSpPr txBox="1"/>
            <p:nvPr/>
          </p:nvSpPr>
          <p:spPr>
            <a:xfrm>
              <a:off x="342003" y="1450097"/>
              <a:ext cx="11749683" cy="374718"/>
            </a:xfrm>
            <a:prstGeom prst="rect">
              <a:avLst/>
            </a:prstGeom>
            <a:noFill/>
          </p:spPr>
          <p:txBody>
            <a:bodyPr wrap="square" lIns="0" tIns="0" rIns="0" bIns="0" rtlCol="0">
              <a:spAutoFit/>
            </a:bodyPr>
            <a:lstStyle/>
            <a:p>
              <a:pPr algn="ctr">
                <a:lnSpc>
                  <a:spcPct val="110000"/>
                </a:lnSpc>
              </a:pPr>
              <a:r>
                <a:rPr lang="vi-VN" sz="2400" b="1" dirty="0">
                  <a:solidFill>
                    <a:srgbClr val="1508B8"/>
                  </a:solidFill>
                </a:rPr>
                <a:t>KẾT LUẬN</a:t>
              </a:r>
              <a:endParaRPr lang="en-US" sz="2400" b="1" dirty="0">
                <a:solidFill>
                  <a:srgbClr val="1508B8"/>
                </a:solidFill>
              </a:endParaRPr>
            </a:p>
          </p:txBody>
        </p:sp>
      </p:grpSp>
    </p:spTree>
    <p:extLst>
      <p:ext uri="{BB962C8B-B14F-4D97-AF65-F5344CB8AC3E}">
        <p14:creationId xmlns:p14="http://schemas.microsoft.com/office/powerpoint/2010/main" val="11396254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8" name="Picture 4" descr="living room flat background vector free download">
            <a:extLst>
              <a:ext uri="{FF2B5EF4-FFF2-40B4-BE49-F238E27FC236}">
                <a16:creationId xmlns:a16="http://schemas.microsoft.com/office/drawing/2014/main" id="{67827187-15E8-4D57-9436-39D71A2B638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3419" y="515560"/>
            <a:ext cx="5029200" cy="3771900"/>
          </a:xfrm>
          <a:prstGeom prst="rect">
            <a:avLst/>
          </a:prstGeom>
          <a:noFill/>
          <a:ln w="57150">
            <a:solidFill>
              <a:schemeClr val="bg2">
                <a:lumMod val="75000"/>
              </a:schemeClr>
            </a:solidFill>
          </a:ln>
          <a:extLst>
            <a:ext uri="{909E8E84-426E-40DD-AFC4-6F175D3DCCD1}">
              <a14:hiddenFill xmlns:a14="http://schemas.microsoft.com/office/drawing/2010/main">
                <a:solidFill>
                  <a:srgbClr val="FFFFFF"/>
                </a:solidFill>
              </a14:hiddenFill>
            </a:ext>
          </a:extLst>
        </p:spPr>
      </p:pic>
      <p:pic>
        <p:nvPicPr>
          <p:cNvPr id="6150" name="Picture 6" descr="Kitchen interior Royalty Free Vector Image - VectorStock">
            <a:extLst>
              <a:ext uri="{FF2B5EF4-FFF2-40B4-BE49-F238E27FC236}">
                <a16:creationId xmlns:a16="http://schemas.microsoft.com/office/drawing/2014/main" id="{849AA314-BDE0-43AA-BC16-8083D4621D9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324600" y="533400"/>
            <a:ext cx="5446381" cy="3776472"/>
          </a:xfrm>
          <a:prstGeom prst="rect">
            <a:avLst/>
          </a:prstGeom>
          <a:noFill/>
          <a:ln w="57150">
            <a:solidFill>
              <a:schemeClr val="bg2">
                <a:lumMod val="75000"/>
              </a:schemeClr>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5D80C07-F2D2-4472-B3D7-A9DDA64AC423}"/>
              </a:ext>
            </a:extLst>
          </p:cNvPr>
          <p:cNvSpPr txBox="1"/>
          <p:nvPr/>
        </p:nvSpPr>
        <p:spPr>
          <a:xfrm>
            <a:off x="2729064" y="4800600"/>
            <a:ext cx="7191071" cy="911211"/>
          </a:xfrm>
          <a:prstGeom prst="rect">
            <a:avLst/>
          </a:prstGeom>
          <a:noFill/>
        </p:spPr>
        <p:txBody>
          <a:bodyPr wrap="none" lIns="0" tIns="0" rIns="0" bIns="0" rtlCol="0">
            <a:spAutoFit/>
          </a:bodyPr>
          <a:lstStyle/>
          <a:p>
            <a:pPr algn="ctr">
              <a:lnSpc>
                <a:spcPct val="110000"/>
              </a:lnSpc>
            </a:pPr>
            <a:r>
              <a:rPr lang="en-US" sz="2800" b="1">
                <a:solidFill>
                  <a:schemeClr val="tx2">
                    <a:lumMod val="75000"/>
                  </a:schemeClr>
                </a:solidFill>
              </a:rPr>
              <a:t>Dòng điện xoay chiều có những tác </a:t>
            </a:r>
            <a:r>
              <a:rPr lang="vi-VN" sz="2800" b="1">
                <a:solidFill>
                  <a:schemeClr val="tx2">
                    <a:lumMod val="75000"/>
                  </a:schemeClr>
                </a:solidFill>
              </a:rPr>
              <a:t>dụng:</a:t>
            </a:r>
          </a:p>
          <a:p>
            <a:pPr algn="ctr">
              <a:lnSpc>
                <a:spcPct val="110000"/>
              </a:lnSpc>
            </a:pPr>
            <a:r>
              <a:rPr lang="en-US" sz="2800" b="1">
                <a:solidFill>
                  <a:schemeClr val="tx2">
                    <a:lumMod val="75000"/>
                  </a:schemeClr>
                </a:solidFill>
              </a:rPr>
              <a:t>nhiệt, phát sáng, từ, sinh lí,…</a:t>
            </a:r>
            <a:endParaRPr lang="en-US" sz="2800" b="1" dirty="0">
              <a:solidFill>
                <a:schemeClr val="tx2">
                  <a:lumMod val="75000"/>
                </a:schemeClr>
              </a:solidFill>
            </a:endParaRPr>
          </a:p>
        </p:txBody>
      </p:sp>
      <p:pic>
        <p:nvPicPr>
          <p:cNvPr id="6152" name="Picture 8" descr="Bulb, electricity, idea, light, physics, science icon - Download on  Iconfinder">
            <a:extLst>
              <a:ext uri="{FF2B5EF4-FFF2-40B4-BE49-F238E27FC236}">
                <a16:creationId xmlns:a16="http://schemas.microsoft.com/office/drawing/2014/main" id="{06066D3C-DBD0-45C8-A3B2-4F7A17C8093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14664" y="529654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Bulb, electricity, idea, light, physics, science icon - Download on  Iconfinder">
            <a:extLst>
              <a:ext uri="{FF2B5EF4-FFF2-40B4-BE49-F238E27FC236}">
                <a16:creationId xmlns:a16="http://schemas.microsoft.com/office/drawing/2014/main" id="{DE3C489A-FAD6-44D6-AF08-B7EF58E237C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920135" y="5410200"/>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704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30" name="Picture 6" descr="Tìm hiểu về loa điện động">
            <a:extLst>
              <a:ext uri="{FF2B5EF4-FFF2-40B4-BE49-F238E27FC236}">
                <a16:creationId xmlns:a16="http://schemas.microsoft.com/office/drawing/2014/main" id="{2E2C075C-024C-5DEF-1334-A5B5D177D9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3208" y="3291453"/>
            <a:ext cx="4669884" cy="31165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ật lý 7 Bài 23: Tác dụng từ, tác dụng hóa học và tác dụng sinh lý của dòng  điện - Trường Tiểu học Thủ Lệ - The first knowledge sharing application in  Vietnam">
            <a:extLst>
              <a:ext uri="{FF2B5EF4-FFF2-40B4-BE49-F238E27FC236}">
                <a16:creationId xmlns:a16="http://schemas.microsoft.com/office/drawing/2014/main" id="{B9998CD1-10DE-0463-37C2-20994CF3C6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3563634"/>
            <a:ext cx="2971800" cy="317030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9763EB3-011A-C859-3892-5AF9D774DFB5}"/>
              </a:ext>
            </a:extLst>
          </p:cNvPr>
          <p:cNvSpPr/>
          <p:nvPr/>
        </p:nvSpPr>
        <p:spPr>
          <a:xfrm>
            <a:off x="771859" y="1450218"/>
            <a:ext cx="6036407" cy="1524585"/>
          </a:xfrm>
          <a:prstGeom prst="rect">
            <a:avLst/>
          </a:prstGeom>
        </p:spPr>
        <p:txBody>
          <a:bodyPr wrap="square">
            <a:spAutoFit/>
          </a:bodyPr>
          <a:lstStyle/>
          <a:p>
            <a:pPr marL="0" marR="0" lvl="0" indent="0" algn="l" defTabSz="609630" rtl="0" eaLnBrk="1" fontAlgn="auto" latinLnBrk="0" hangingPunct="1">
              <a:lnSpc>
                <a:spcPct val="12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Dòng</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điện</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xoay</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chiều</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chạy</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qua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ống</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dây</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có</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lõi</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sắt</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hút</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được</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đinh</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sắt</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ta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nói</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dòng</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điện</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xoay</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chiều</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có</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srgbClr val="FF0000"/>
                </a:solidFill>
                <a:effectLst/>
                <a:uLnTx/>
                <a:uFillTx/>
                <a:latin typeface="Arial"/>
                <a:ea typeface="+mn-ea"/>
                <a:cs typeface="Arial" panose="020B0604020202020204" pitchFamily="34" charset="0"/>
              </a:rPr>
              <a:t>tác</a:t>
            </a:r>
            <a:r>
              <a:rPr kumimoji="0" lang="en-US" sz="2667" b="0" i="0" u="none" strike="noStrike" kern="1200" cap="none" spc="0" normalizeH="0" baseline="0" noProof="0" dirty="0">
                <a:ln>
                  <a:noFill/>
                </a:ln>
                <a:solidFill>
                  <a:srgbClr val="FF0000"/>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srgbClr val="FF0000"/>
                </a:solidFill>
                <a:effectLst/>
                <a:uLnTx/>
                <a:uFillTx/>
                <a:latin typeface="Arial"/>
                <a:ea typeface="+mn-ea"/>
                <a:cs typeface="Arial" panose="020B0604020202020204" pitchFamily="34" charset="0"/>
              </a:rPr>
              <a:t>dụng</a:t>
            </a:r>
            <a:r>
              <a:rPr kumimoji="0" lang="en-US" sz="2667" b="0" i="0" u="none" strike="noStrike" kern="1200" cap="none" spc="0" normalizeH="0" baseline="0" noProof="0" dirty="0">
                <a:ln>
                  <a:noFill/>
                </a:ln>
                <a:solidFill>
                  <a:srgbClr val="FF0000"/>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srgbClr val="FF0000"/>
                </a:solidFill>
                <a:effectLst/>
                <a:uLnTx/>
                <a:uFillTx/>
                <a:latin typeface="Arial"/>
                <a:ea typeface="+mn-ea"/>
                <a:cs typeface="Arial" panose="020B0604020202020204" pitchFamily="34" charset="0"/>
              </a:rPr>
              <a:t>từ</a:t>
            </a:r>
            <a:endParaRPr kumimoji="0" lang="en-US" sz="2667" b="0" i="0" u="none" strike="noStrike" kern="1200" cap="none" spc="0" normalizeH="0" baseline="0" noProof="0" dirty="0">
              <a:ln>
                <a:noFill/>
              </a:ln>
              <a:solidFill>
                <a:srgbClr val="FF0000"/>
              </a:solidFill>
              <a:effectLst/>
              <a:uLnTx/>
              <a:uFillTx/>
              <a:latin typeface="Arial"/>
              <a:ea typeface="+mn-ea"/>
              <a:cs typeface="Arial" panose="020B0604020202020204" pitchFamily="34" charset="0"/>
            </a:endParaRPr>
          </a:p>
        </p:txBody>
      </p:sp>
      <p:sp>
        <p:nvSpPr>
          <p:cNvPr id="4" name="Rectangle 2">
            <a:extLst>
              <a:ext uri="{FF2B5EF4-FFF2-40B4-BE49-F238E27FC236}">
                <a16:creationId xmlns:a16="http://schemas.microsoft.com/office/drawing/2014/main" id="{8A5AC295-0B6C-BECD-5505-9E536AB00E24}"/>
              </a:ext>
            </a:extLst>
          </p:cNvPr>
          <p:cNvSpPr>
            <a:spLocks noChangeArrowheads="1"/>
          </p:cNvSpPr>
          <p:nvPr/>
        </p:nvSpPr>
        <p:spPr bwMode="auto">
          <a:xfrm>
            <a:off x="8953749" y="686619"/>
            <a:ext cx="2032000" cy="50800"/>
          </a:xfrm>
          <a:prstGeom prst="rect">
            <a:avLst/>
          </a:prstGeom>
          <a:solidFill>
            <a:srgbClr val="4F81BD"/>
          </a:solidFill>
          <a:ln w="9525">
            <a:miter lim="800000"/>
            <a:headEnd/>
            <a:tailEnd/>
          </a:ln>
          <a:scene3d>
            <a:camera prst="legacyPerspectiveTopRight">
              <a:rot lat="1200000" lon="0" rev="0"/>
            </a:camera>
            <a:lightRig rig="legacyFlat4" dir="b"/>
          </a:scene3d>
          <a:sp3d extrusionH="887400" prstMaterial="legacyMatte">
            <a:bevelT w="13500" h="13500" prst="angle"/>
            <a:bevelB w="13500" h="13500" prst="angle"/>
            <a:extrusionClr>
              <a:srgbClr val="4F81BD"/>
            </a:extrusionClr>
          </a:sp3d>
        </p:spPr>
        <p:txBody>
          <a:bodyPr wrap="none" anchor="ctr">
            <a:flatTx/>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5" name="Rectangle 3">
            <a:extLst>
              <a:ext uri="{FF2B5EF4-FFF2-40B4-BE49-F238E27FC236}">
                <a16:creationId xmlns:a16="http://schemas.microsoft.com/office/drawing/2014/main" id="{0DE8987B-DAD9-C88A-2ABB-372E4CF25618}"/>
              </a:ext>
            </a:extLst>
          </p:cNvPr>
          <p:cNvSpPr>
            <a:spLocks noChangeArrowheads="1"/>
          </p:cNvSpPr>
          <p:nvPr/>
        </p:nvSpPr>
        <p:spPr bwMode="auto">
          <a:xfrm>
            <a:off x="9258549" y="572319"/>
            <a:ext cx="508000" cy="63500"/>
          </a:xfrm>
          <a:prstGeom prst="rect">
            <a:avLst/>
          </a:prstGeom>
          <a:solidFill>
            <a:srgbClr val="4F81BD"/>
          </a:solidFill>
          <a:ln w="9525">
            <a:miter lim="800000"/>
            <a:headEnd/>
            <a:tailEnd/>
          </a:ln>
          <a:scene3d>
            <a:camera prst="legacyPerspectiveTopRight">
              <a:rot lat="0" lon="300000" rev="0"/>
            </a:camera>
            <a:lightRig rig="legacyFlat3" dir="r"/>
          </a:scene3d>
          <a:sp3d extrusionH="887400" prstMaterial="legacyMatte">
            <a:bevelT w="13500" h="13500" prst="angle"/>
            <a:bevelB w="13500" h="13500" prst="angle"/>
            <a:extrusionClr>
              <a:srgbClr val="4F81BD"/>
            </a:extrusionClr>
          </a:sp3d>
        </p:spPr>
        <p:txBody>
          <a:bodyPr wrap="none" anchor="ctr">
            <a:flatTx/>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6" name="Oval 4">
            <a:extLst>
              <a:ext uri="{FF2B5EF4-FFF2-40B4-BE49-F238E27FC236}">
                <a16:creationId xmlns:a16="http://schemas.microsoft.com/office/drawing/2014/main" id="{3FAECC7C-3DC5-CD05-4AC2-F72FFE17D635}"/>
              </a:ext>
            </a:extLst>
          </p:cNvPr>
          <p:cNvSpPr>
            <a:spLocks noChangeArrowheads="1"/>
          </p:cNvSpPr>
          <p:nvPr/>
        </p:nvSpPr>
        <p:spPr bwMode="auto">
          <a:xfrm>
            <a:off x="10376149" y="452728"/>
            <a:ext cx="30692" cy="30691"/>
          </a:xfrm>
          <a:prstGeom prst="ellipse">
            <a:avLst/>
          </a:prstGeom>
          <a:solidFill>
            <a:srgbClr val="FF9900"/>
          </a:solidFill>
          <a:ln w="9525">
            <a:solidFill>
              <a:srgbClr val="FF9900"/>
            </a:solidFill>
            <a:round/>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2DB9C7AD-B601-839F-EA4E-7FE2E700D67A}"/>
              </a:ext>
            </a:extLst>
          </p:cNvPr>
          <p:cNvSpPr>
            <a:spLocks noChangeArrowheads="1"/>
          </p:cNvSpPr>
          <p:nvPr/>
        </p:nvSpPr>
        <p:spPr bwMode="auto">
          <a:xfrm>
            <a:off x="10172949" y="553269"/>
            <a:ext cx="533400" cy="82550"/>
          </a:xfrm>
          <a:prstGeom prst="rect">
            <a:avLst/>
          </a:prstGeom>
          <a:solidFill>
            <a:srgbClr val="4F81BD"/>
          </a:solidFill>
          <a:ln w="9525">
            <a:miter lim="800000"/>
            <a:headEnd/>
            <a:tailEnd/>
          </a:ln>
          <a:scene3d>
            <a:camera prst="legacyPerspectiveTopRight">
              <a:rot lat="0" lon="300000" rev="0"/>
            </a:camera>
            <a:lightRig rig="legacyFlat3" dir="r"/>
          </a:scene3d>
          <a:sp3d extrusionH="887400" prstMaterial="legacyMatte">
            <a:bevelT w="13500" h="13500" prst="angle"/>
            <a:bevelB w="13500" h="13500" prst="angle"/>
            <a:extrusionClr>
              <a:srgbClr val="4F81BD"/>
            </a:extrusionClr>
          </a:sp3d>
        </p:spPr>
        <p:txBody>
          <a:bodyPr wrap="none" anchor="ctr">
            <a:flatTx/>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10" name="Freeform 7">
            <a:extLst>
              <a:ext uri="{FF2B5EF4-FFF2-40B4-BE49-F238E27FC236}">
                <a16:creationId xmlns:a16="http://schemas.microsoft.com/office/drawing/2014/main" id="{49C8CA9E-E8E8-6D54-E180-F120950D3852}"/>
              </a:ext>
            </a:extLst>
          </p:cNvPr>
          <p:cNvSpPr>
            <a:spLocks/>
          </p:cNvSpPr>
          <p:nvPr/>
        </p:nvSpPr>
        <p:spPr bwMode="auto">
          <a:xfrm rot="10800000">
            <a:off x="9766549" y="127819"/>
            <a:ext cx="558800" cy="355600"/>
          </a:xfrm>
          <a:custGeom>
            <a:avLst/>
            <a:gdLst>
              <a:gd name="T0" fmla="*/ 0 w 492"/>
              <a:gd name="T1" fmla="*/ 11 h 171"/>
              <a:gd name="T2" fmla="*/ 60 w 492"/>
              <a:gd name="T3" fmla="*/ 138 h 171"/>
              <a:gd name="T4" fmla="*/ 186 w 492"/>
              <a:gd name="T5" fmla="*/ 108 h 171"/>
              <a:gd name="T6" fmla="*/ 294 w 492"/>
              <a:gd name="T7" fmla="*/ 167 h 171"/>
              <a:gd name="T8" fmla="*/ 408 w 492"/>
              <a:gd name="T9" fmla="*/ 132 h 171"/>
              <a:gd name="T10" fmla="*/ 492 w 492"/>
              <a:gd name="T11" fmla="*/ 0 h 171"/>
              <a:gd name="T12" fmla="*/ 0 60000 65536"/>
              <a:gd name="T13" fmla="*/ 0 60000 65536"/>
              <a:gd name="T14" fmla="*/ 0 60000 65536"/>
              <a:gd name="T15" fmla="*/ 0 60000 65536"/>
              <a:gd name="T16" fmla="*/ 0 60000 65536"/>
              <a:gd name="T17" fmla="*/ 0 60000 65536"/>
              <a:gd name="T18" fmla="*/ 0 w 492"/>
              <a:gd name="T19" fmla="*/ 0 h 171"/>
              <a:gd name="T20" fmla="*/ 492 w 492"/>
              <a:gd name="T21" fmla="*/ 171 h 171"/>
            </a:gdLst>
            <a:ahLst/>
            <a:cxnLst>
              <a:cxn ang="T12">
                <a:pos x="T0" y="T1"/>
              </a:cxn>
              <a:cxn ang="T13">
                <a:pos x="T2" y="T3"/>
              </a:cxn>
              <a:cxn ang="T14">
                <a:pos x="T4" y="T5"/>
              </a:cxn>
              <a:cxn ang="T15">
                <a:pos x="T6" y="T7"/>
              </a:cxn>
              <a:cxn ang="T16">
                <a:pos x="T8" y="T9"/>
              </a:cxn>
              <a:cxn ang="T17">
                <a:pos x="T10" y="T11"/>
              </a:cxn>
            </a:cxnLst>
            <a:rect l="T18" t="T19" r="T20" b="T21"/>
            <a:pathLst>
              <a:path w="492" h="171">
                <a:moveTo>
                  <a:pt x="0" y="11"/>
                </a:moveTo>
                <a:cubicBezTo>
                  <a:pt x="10" y="32"/>
                  <a:pt x="29" y="122"/>
                  <a:pt x="60" y="138"/>
                </a:cubicBezTo>
                <a:cubicBezTo>
                  <a:pt x="91" y="154"/>
                  <a:pt x="147" y="103"/>
                  <a:pt x="186" y="108"/>
                </a:cubicBezTo>
                <a:cubicBezTo>
                  <a:pt x="225" y="113"/>
                  <a:pt x="257" y="163"/>
                  <a:pt x="294" y="167"/>
                </a:cubicBezTo>
                <a:cubicBezTo>
                  <a:pt x="331" y="171"/>
                  <a:pt x="375" y="160"/>
                  <a:pt x="408" y="132"/>
                </a:cubicBezTo>
                <a:cubicBezTo>
                  <a:pt x="441" y="104"/>
                  <a:pt x="474" y="28"/>
                  <a:pt x="492" y="0"/>
                </a:cubicBezTo>
              </a:path>
            </a:pathLst>
          </a:custGeom>
          <a:noFill/>
          <a:ln w="12700">
            <a:solidFill>
              <a:sysClr val="windowText" lastClr="000000"/>
            </a:solidFill>
            <a:round/>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13" name="Oval 8">
            <a:extLst>
              <a:ext uri="{FF2B5EF4-FFF2-40B4-BE49-F238E27FC236}">
                <a16:creationId xmlns:a16="http://schemas.microsoft.com/office/drawing/2014/main" id="{E7452B96-D425-A24D-CDBE-20B7E92CD7B0}"/>
              </a:ext>
            </a:extLst>
          </p:cNvPr>
          <p:cNvSpPr>
            <a:spLocks noChangeArrowheads="1"/>
          </p:cNvSpPr>
          <p:nvPr/>
        </p:nvSpPr>
        <p:spPr bwMode="auto">
          <a:xfrm>
            <a:off x="10376149" y="452728"/>
            <a:ext cx="30692" cy="30691"/>
          </a:xfrm>
          <a:prstGeom prst="ellipse">
            <a:avLst/>
          </a:prstGeom>
          <a:solidFill>
            <a:sysClr val="window" lastClr="FFFFFF"/>
          </a:solidFill>
          <a:ln w="9525">
            <a:solidFill>
              <a:sysClr val="windowText" lastClr="000000"/>
            </a:solidFill>
            <a:round/>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14" name="Oval 9">
            <a:extLst>
              <a:ext uri="{FF2B5EF4-FFF2-40B4-BE49-F238E27FC236}">
                <a16:creationId xmlns:a16="http://schemas.microsoft.com/office/drawing/2014/main" id="{94D5E820-B4CC-C2DA-E857-9B5FD5407637}"/>
              </a:ext>
            </a:extLst>
          </p:cNvPr>
          <p:cNvSpPr>
            <a:spLocks noChangeArrowheads="1"/>
          </p:cNvSpPr>
          <p:nvPr/>
        </p:nvSpPr>
        <p:spPr bwMode="auto">
          <a:xfrm>
            <a:off x="10680949" y="452728"/>
            <a:ext cx="30692" cy="30691"/>
          </a:xfrm>
          <a:prstGeom prst="ellipse">
            <a:avLst/>
          </a:prstGeom>
          <a:solidFill>
            <a:sysClr val="window" lastClr="FFFFFF"/>
          </a:solidFill>
          <a:ln w="9525">
            <a:solidFill>
              <a:sysClr val="windowText" lastClr="000000"/>
            </a:solidFill>
            <a:round/>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grpSp>
        <p:nvGrpSpPr>
          <p:cNvPr id="15" name="Group 10">
            <a:extLst>
              <a:ext uri="{FF2B5EF4-FFF2-40B4-BE49-F238E27FC236}">
                <a16:creationId xmlns:a16="http://schemas.microsoft.com/office/drawing/2014/main" id="{0080F478-0406-A890-EA9C-4A3268B31E20}"/>
              </a:ext>
            </a:extLst>
          </p:cNvPr>
          <p:cNvGrpSpPr>
            <a:grpSpLocks/>
          </p:cNvGrpSpPr>
          <p:nvPr/>
        </p:nvGrpSpPr>
        <p:grpSpPr bwMode="auto">
          <a:xfrm rot="-155071">
            <a:off x="10020549" y="178619"/>
            <a:ext cx="711200" cy="609600"/>
            <a:chOff x="1218" y="2010"/>
            <a:chExt cx="432" cy="432"/>
          </a:xfrm>
        </p:grpSpPr>
        <p:sp>
          <p:nvSpPr>
            <p:cNvPr id="16" name="Line 11">
              <a:extLst>
                <a:ext uri="{FF2B5EF4-FFF2-40B4-BE49-F238E27FC236}">
                  <a16:creationId xmlns:a16="http://schemas.microsoft.com/office/drawing/2014/main" id="{BA93CE64-980E-270A-889E-7CA53F2B0436}"/>
                </a:ext>
              </a:extLst>
            </p:cNvPr>
            <p:cNvSpPr>
              <a:spLocks noChangeShapeType="1"/>
            </p:cNvSpPr>
            <p:nvPr/>
          </p:nvSpPr>
          <p:spPr bwMode="auto">
            <a:xfrm flipV="1">
              <a:off x="1440" y="2064"/>
              <a:ext cx="144" cy="144"/>
            </a:xfrm>
            <a:prstGeom prst="line">
              <a:avLst/>
            </a:prstGeom>
            <a:noFill/>
            <a:ln w="38100">
              <a:solidFill>
                <a:srgbClr val="FF3300"/>
              </a:solidFill>
              <a:round/>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Oval 12">
              <a:extLst>
                <a:ext uri="{FF2B5EF4-FFF2-40B4-BE49-F238E27FC236}">
                  <a16:creationId xmlns:a16="http://schemas.microsoft.com/office/drawing/2014/main" id="{974744DF-742C-2D72-32CF-3DF44E54AEA2}"/>
                </a:ext>
              </a:extLst>
            </p:cNvPr>
            <p:cNvSpPr>
              <a:spLocks noChangeArrowheads="1"/>
            </p:cNvSpPr>
            <p:nvPr/>
          </p:nvSpPr>
          <p:spPr bwMode="auto">
            <a:xfrm>
              <a:off x="1218" y="2010"/>
              <a:ext cx="432" cy="432"/>
            </a:xfrm>
            <a:prstGeom prst="ellipse">
              <a:avLst/>
            </a:prstGeom>
            <a:noFill/>
            <a:ln w="9525">
              <a:noFill/>
              <a:round/>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AutoShape 13">
            <a:extLst>
              <a:ext uri="{FF2B5EF4-FFF2-40B4-BE49-F238E27FC236}">
                <a16:creationId xmlns:a16="http://schemas.microsoft.com/office/drawing/2014/main" id="{1E3D4EC4-E97F-12F9-0870-9D5A47843AD9}"/>
              </a:ext>
            </a:extLst>
          </p:cNvPr>
          <p:cNvSpPr>
            <a:spLocks noChangeArrowheads="1"/>
          </p:cNvSpPr>
          <p:nvPr/>
        </p:nvSpPr>
        <p:spPr bwMode="auto">
          <a:xfrm>
            <a:off x="10274549" y="432619"/>
            <a:ext cx="50800" cy="101600"/>
          </a:xfrm>
          <a:prstGeom prst="plus">
            <a:avLst>
              <a:gd name="adj" fmla="val 25000"/>
            </a:avLst>
          </a:prstGeom>
          <a:gradFill rotWithShape="1">
            <a:gsLst>
              <a:gs pos="0">
                <a:srgbClr val="525252"/>
              </a:gs>
              <a:gs pos="50000">
                <a:srgbClr val="B2B2B2"/>
              </a:gs>
              <a:gs pos="100000">
                <a:srgbClr val="525252"/>
              </a:gs>
            </a:gsLst>
            <a:lin ang="0" scaled="1"/>
          </a:gradFill>
          <a:ln w="9525">
            <a:noFill/>
            <a:miter lim="800000"/>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Oval 14">
            <a:extLst>
              <a:ext uri="{FF2B5EF4-FFF2-40B4-BE49-F238E27FC236}">
                <a16:creationId xmlns:a16="http://schemas.microsoft.com/office/drawing/2014/main" id="{05594B4B-6592-A6C0-B70D-E204A69368E7}"/>
              </a:ext>
            </a:extLst>
          </p:cNvPr>
          <p:cNvSpPr>
            <a:spLocks noChangeArrowheads="1"/>
          </p:cNvSpPr>
          <p:nvPr/>
        </p:nvSpPr>
        <p:spPr bwMode="auto">
          <a:xfrm>
            <a:off x="10294658" y="432619"/>
            <a:ext cx="30691" cy="30692"/>
          </a:xfrm>
          <a:prstGeom prst="ellipse">
            <a:avLst/>
          </a:prstGeom>
          <a:solidFill>
            <a:sysClr val="window" lastClr="FFFFFF"/>
          </a:solidFill>
          <a:ln w="9525">
            <a:solidFill>
              <a:sysClr val="windowText" lastClr="000000"/>
            </a:solidFill>
            <a:round/>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pic>
        <p:nvPicPr>
          <p:cNvPr id="20" name="Picture 15" descr="cuondaykhongloi">
            <a:extLst>
              <a:ext uri="{FF2B5EF4-FFF2-40B4-BE49-F238E27FC236}">
                <a16:creationId xmlns:a16="http://schemas.microsoft.com/office/drawing/2014/main" id="{723F3C8D-7B2D-0869-8DBF-088A3CDACAA5}"/>
              </a:ext>
            </a:extLst>
          </p:cNvPr>
          <p:cNvPicPr>
            <a:picLocks noChangeAspect="1" noChangeArrowheads="1"/>
          </p:cNvPicPr>
          <p:nvPr/>
        </p:nvPicPr>
        <p:blipFill>
          <a:blip r:embed="rId5"/>
          <a:srcRect l="14818" t="28242" r="4111" b="23222"/>
          <a:stretch>
            <a:fillRect/>
          </a:stretch>
        </p:blipFill>
        <p:spPr bwMode="auto">
          <a:xfrm rot="5345090" flipV="1">
            <a:off x="7962620" y="504057"/>
            <a:ext cx="1019175" cy="666750"/>
          </a:xfrm>
          <a:prstGeom prst="rect">
            <a:avLst/>
          </a:prstGeom>
          <a:solidFill>
            <a:srgbClr val="FF0000"/>
          </a:solidFill>
          <a:ln w="9525">
            <a:noFill/>
            <a:miter lim="800000"/>
            <a:headEnd/>
            <a:tailEnd/>
          </a:ln>
        </p:spPr>
      </p:pic>
      <p:sp>
        <p:nvSpPr>
          <p:cNvPr id="21" name="Oval 16">
            <a:extLst>
              <a:ext uri="{FF2B5EF4-FFF2-40B4-BE49-F238E27FC236}">
                <a16:creationId xmlns:a16="http://schemas.microsoft.com/office/drawing/2014/main" id="{2620BD63-3581-5BD1-D9EE-7B37055ACDE6}"/>
              </a:ext>
            </a:extLst>
          </p:cNvPr>
          <p:cNvSpPr>
            <a:spLocks noChangeArrowheads="1"/>
          </p:cNvSpPr>
          <p:nvPr/>
        </p:nvSpPr>
        <p:spPr bwMode="auto">
          <a:xfrm rot="5400000">
            <a:off x="8699749" y="1194619"/>
            <a:ext cx="50800" cy="50800"/>
          </a:xfrm>
          <a:prstGeom prst="ellipse">
            <a:avLst/>
          </a:prstGeom>
          <a:solidFill>
            <a:sysClr val="windowText" lastClr="000000"/>
          </a:solidFill>
          <a:ln w="6350" algn="ctr">
            <a:solidFill>
              <a:sysClr val="windowText" lastClr="000000"/>
            </a:solidFill>
            <a:round/>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22" name="Oval 17">
            <a:extLst>
              <a:ext uri="{FF2B5EF4-FFF2-40B4-BE49-F238E27FC236}">
                <a16:creationId xmlns:a16="http://schemas.microsoft.com/office/drawing/2014/main" id="{3548CE14-2708-3CC9-A60B-8C438134941E}"/>
              </a:ext>
            </a:extLst>
          </p:cNvPr>
          <p:cNvSpPr>
            <a:spLocks noChangeArrowheads="1"/>
          </p:cNvSpPr>
          <p:nvPr/>
        </p:nvSpPr>
        <p:spPr bwMode="auto">
          <a:xfrm rot="5400000">
            <a:off x="8699749" y="407219"/>
            <a:ext cx="50800" cy="50800"/>
          </a:xfrm>
          <a:prstGeom prst="ellipse">
            <a:avLst/>
          </a:prstGeom>
          <a:solidFill>
            <a:sysClr val="windowText" lastClr="000000"/>
          </a:solidFill>
          <a:ln w="6350" algn="ctr">
            <a:solidFill>
              <a:sysClr val="windowText" lastClr="000000"/>
            </a:solidFill>
            <a:round/>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23" name="Freeform 18">
            <a:extLst>
              <a:ext uri="{FF2B5EF4-FFF2-40B4-BE49-F238E27FC236}">
                <a16:creationId xmlns:a16="http://schemas.microsoft.com/office/drawing/2014/main" id="{1D2D721B-CEA3-295A-E6C9-7662E338DFB2}"/>
              </a:ext>
            </a:extLst>
          </p:cNvPr>
          <p:cNvSpPr>
            <a:spLocks/>
          </p:cNvSpPr>
          <p:nvPr/>
        </p:nvSpPr>
        <p:spPr bwMode="auto">
          <a:xfrm>
            <a:off x="8750549" y="322552"/>
            <a:ext cx="762000" cy="211667"/>
          </a:xfrm>
          <a:custGeom>
            <a:avLst/>
            <a:gdLst>
              <a:gd name="T0" fmla="*/ 0 w 960"/>
              <a:gd name="T1" fmla="*/ 104 h 248"/>
              <a:gd name="T2" fmla="*/ 144 w 960"/>
              <a:gd name="T3" fmla="*/ 8 h 248"/>
              <a:gd name="T4" fmla="*/ 528 w 960"/>
              <a:gd name="T5" fmla="*/ 56 h 248"/>
              <a:gd name="T6" fmla="*/ 960 w 960"/>
              <a:gd name="T7" fmla="*/ 248 h 248"/>
              <a:gd name="T8" fmla="*/ 0 60000 65536"/>
              <a:gd name="T9" fmla="*/ 0 60000 65536"/>
              <a:gd name="T10" fmla="*/ 0 60000 65536"/>
              <a:gd name="T11" fmla="*/ 0 60000 65536"/>
              <a:gd name="T12" fmla="*/ 0 w 960"/>
              <a:gd name="T13" fmla="*/ 0 h 248"/>
              <a:gd name="T14" fmla="*/ 960 w 960"/>
              <a:gd name="T15" fmla="*/ 248 h 248"/>
            </a:gdLst>
            <a:ahLst/>
            <a:cxnLst>
              <a:cxn ang="T8">
                <a:pos x="T0" y="T1"/>
              </a:cxn>
              <a:cxn ang="T9">
                <a:pos x="T2" y="T3"/>
              </a:cxn>
              <a:cxn ang="T10">
                <a:pos x="T4" y="T5"/>
              </a:cxn>
              <a:cxn ang="T11">
                <a:pos x="T6" y="T7"/>
              </a:cxn>
            </a:cxnLst>
            <a:rect l="T12" t="T13" r="T14" b="T15"/>
            <a:pathLst>
              <a:path w="960" h="248">
                <a:moveTo>
                  <a:pt x="0" y="104"/>
                </a:moveTo>
                <a:cubicBezTo>
                  <a:pt x="28" y="60"/>
                  <a:pt x="56" y="16"/>
                  <a:pt x="144" y="8"/>
                </a:cubicBezTo>
                <a:cubicBezTo>
                  <a:pt x="232" y="0"/>
                  <a:pt x="392" y="16"/>
                  <a:pt x="528" y="56"/>
                </a:cubicBezTo>
                <a:cubicBezTo>
                  <a:pt x="664" y="96"/>
                  <a:pt x="888" y="224"/>
                  <a:pt x="960" y="248"/>
                </a:cubicBezTo>
              </a:path>
            </a:pathLst>
          </a:custGeom>
          <a:noFill/>
          <a:ln w="9525">
            <a:solidFill>
              <a:sysClr val="windowText" lastClr="000000"/>
            </a:solidFill>
            <a:round/>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24" name="Freeform 19">
            <a:extLst>
              <a:ext uri="{FF2B5EF4-FFF2-40B4-BE49-F238E27FC236}">
                <a16:creationId xmlns:a16="http://schemas.microsoft.com/office/drawing/2014/main" id="{02E34CB4-1B48-8BE6-AE8B-E4373DAC0600}"/>
              </a:ext>
            </a:extLst>
          </p:cNvPr>
          <p:cNvSpPr>
            <a:spLocks/>
          </p:cNvSpPr>
          <p:nvPr/>
        </p:nvSpPr>
        <p:spPr bwMode="auto">
          <a:xfrm>
            <a:off x="8699749" y="432619"/>
            <a:ext cx="2692400" cy="812800"/>
          </a:xfrm>
          <a:custGeom>
            <a:avLst/>
            <a:gdLst>
              <a:gd name="T0" fmla="*/ 2256 w 3024"/>
              <a:gd name="T1" fmla="*/ 0 h 816"/>
              <a:gd name="T2" fmla="*/ 2369 w 3024"/>
              <a:gd name="T3" fmla="*/ 172 h 816"/>
              <a:gd name="T4" fmla="*/ 2784 w 3024"/>
              <a:gd name="T5" fmla="*/ 45 h 816"/>
              <a:gd name="T6" fmla="*/ 2932 w 3024"/>
              <a:gd name="T7" fmla="*/ 123 h 816"/>
              <a:gd name="T8" fmla="*/ 2919 w 3024"/>
              <a:gd name="T9" fmla="*/ 545 h 816"/>
              <a:gd name="T10" fmla="*/ 2304 w 3024"/>
              <a:gd name="T11" fmla="*/ 712 h 816"/>
              <a:gd name="T12" fmla="*/ 1008 w 3024"/>
              <a:gd name="T13" fmla="*/ 801 h 816"/>
              <a:gd name="T14" fmla="*/ 0 w 3024"/>
              <a:gd name="T15" fmla="*/ 801 h 816"/>
              <a:gd name="T16" fmla="*/ 0 60000 65536"/>
              <a:gd name="T17" fmla="*/ 0 60000 65536"/>
              <a:gd name="T18" fmla="*/ 0 60000 65536"/>
              <a:gd name="T19" fmla="*/ 0 60000 65536"/>
              <a:gd name="T20" fmla="*/ 0 60000 65536"/>
              <a:gd name="T21" fmla="*/ 0 60000 65536"/>
              <a:gd name="T22" fmla="*/ 0 60000 65536"/>
              <a:gd name="T23" fmla="*/ 0 60000 65536"/>
              <a:gd name="T24" fmla="*/ 0 w 3024"/>
              <a:gd name="T25" fmla="*/ 0 h 816"/>
              <a:gd name="T26" fmla="*/ 3024 w 3024"/>
              <a:gd name="T27" fmla="*/ 816 h 8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24" h="816">
                <a:moveTo>
                  <a:pt x="2256" y="0"/>
                </a:moveTo>
                <a:cubicBezTo>
                  <a:pt x="2275" y="29"/>
                  <a:pt x="2281" y="164"/>
                  <a:pt x="2369" y="172"/>
                </a:cubicBezTo>
                <a:cubicBezTo>
                  <a:pt x="2457" y="179"/>
                  <a:pt x="2690" y="53"/>
                  <a:pt x="2784" y="45"/>
                </a:cubicBezTo>
                <a:cubicBezTo>
                  <a:pt x="2878" y="36"/>
                  <a:pt x="2910" y="40"/>
                  <a:pt x="2932" y="123"/>
                </a:cubicBezTo>
                <a:cubicBezTo>
                  <a:pt x="2954" y="206"/>
                  <a:pt x="3024" y="447"/>
                  <a:pt x="2919" y="545"/>
                </a:cubicBezTo>
                <a:cubicBezTo>
                  <a:pt x="2814" y="643"/>
                  <a:pt x="2622" y="669"/>
                  <a:pt x="2304" y="712"/>
                </a:cubicBezTo>
                <a:cubicBezTo>
                  <a:pt x="1986" y="755"/>
                  <a:pt x="1392" y="786"/>
                  <a:pt x="1008" y="801"/>
                </a:cubicBezTo>
                <a:cubicBezTo>
                  <a:pt x="624" y="816"/>
                  <a:pt x="312" y="809"/>
                  <a:pt x="0" y="801"/>
                </a:cubicBezTo>
              </a:path>
            </a:pathLst>
          </a:custGeom>
          <a:noFill/>
          <a:ln w="9525">
            <a:solidFill>
              <a:sysClr val="windowText" lastClr="000000"/>
            </a:solidFill>
            <a:round/>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pic>
        <p:nvPicPr>
          <p:cNvPr id="25" name="Picture 20" descr="kimgam2007">
            <a:extLst>
              <a:ext uri="{FF2B5EF4-FFF2-40B4-BE49-F238E27FC236}">
                <a16:creationId xmlns:a16="http://schemas.microsoft.com/office/drawing/2014/main" id="{10A5C7E6-DA3B-D5A0-EA67-F8B237EE2872}"/>
              </a:ext>
            </a:extLst>
          </p:cNvPr>
          <p:cNvPicPr>
            <a:picLocks noChangeAspect="1" noChangeArrowheads="1"/>
          </p:cNvPicPr>
          <p:nvPr/>
        </p:nvPicPr>
        <p:blipFill>
          <a:blip r:embed="rId6"/>
          <a:srcRect l="15506" t="37708" r="6219" b="39757"/>
          <a:stretch>
            <a:fillRect/>
          </a:stretch>
        </p:blipFill>
        <p:spPr bwMode="auto">
          <a:xfrm>
            <a:off x="8039349" y="2769419"/>
            <a:ext cx="921809" cy="236009"/>
          </a:xfrm>
          <a:prstGeom prst="rect">
            <a:avLst/>
          </a:prstGeom>
          <a:solidFill>
            <a:sysClr val="windowText" lastClr="000000"/>
          </a:solidFill>
          <a:ln w="9525">
            <a:noFill/>
            <a:miter lim="800000"/>
            <a:headEnd/>
            <a:tailEnd/>
          </a:ln>
        </p:spPr>
      </p:pic>
      <p:pic>
        <p:nvPicPr>
          <p:cNvPr id="26" name="Picture 21" descr="kimgam2007">
            <a:extLst>
              <a:ext uri="{FF2B5EF4-FFF2-40B4-BE49-F238E27FC236}">
                <a16:creationId xmlns:a16="http://schemas.microsoft.com/office/drawing/2014/main" id="{AD3BD334-A237-C58C-4E7E-8706F244706B}"/>
              </a:ext>
            </a:extLst>
          </p:cNvPr>
          <p:cNvPicPr>
            <a:picLocks noChangeAspect="1" noChangeArrowheads="1"/>
          </p:cNvPicPr>
          <p:nvPr/>
        </p:nvPicPr>
        <p:blipFill>
          <a:blip r:embed="rId7"/>
          <a:srcRect l="15506" t="37708" r="6219" b="39757"/>
          <a:stretch>
            <a:fillRect/>
          </a:stretch>
        </p:blipFill>
        <p:spPr bwMode="auto">
          <a:xfrm>
            <a:off x="7734550" y="2617020"/>
            <a:ext cx="734483" cy="188383"/>
          </a:xfrm>
          <a:prstGeom prst="rect">
            <a:avLst/>
          </a:prstGeom>
          <a:solidFill>
            <a:sysClr val="windowText" lastClr="000000"/>
          </a:solidFill>
          <a:ln w="9525">
            <a:noFill/>
            <a:miter lim="800000"/>
            <a:headEnd/>
            <a:tailEnd/>
          </a:ln>
        </p:spPr>
      </p:pic>
      <p:pic>
        <p:nvPicPr>
          <p:cNvPr id="27" name="Picture 22" descr="kimgam2007">
            <a:extLst>
              <a:ext uri="{FF2B5EF4-FFF2-40B4-BE49-F238E27FC236}">
                <a16:creationId xmlns:a16="http://schemas.microsoft.com/office/drawing/2014/main" id="{8B27B0BC-833F-26CC-FD98-CF732FEBA791}"/>
              </a:ext>
            </a:extLst>
          </p:cNvPr>
          <p:cNvPicPr>
            <a:picLocks noChangeAspect="1" noChangeArrowheads="1"/>
          </p:cNvPicPr>
          <p:nvPr/>
        </p:nvPicPr>
        <p:blipFill>
          <a:blip r:embed="rId8"/>
          <a:srcRect l="37708" t="6219" r="39757" b="15506"/>
          <a:stretch>
            <a:fillRect/>
          </a:stretch>
        </p:blipFill>
        <p:spPr bwMode="auto">
          <a:xfrm rot="4999532">
            <a:off x="7986433" y="2517536"/>
            <a:ext cx="207433" cy="812800"/>
          </a:xfrm>
          <a:prstGeom prst="rect">
            <a:avLst/>
          </a:prstGeom>
          <a:solidFill>
            <a:sysClr val="windowText" lastClr="000000"/>
          </a:solidFill>
          <a:ln w="9525">
            <a:noFill/>
            <a:miter lim="800000"/>
            <a:headEnd/>
            <a:tailEnd/>
          </a:ln>
        </p:spPr>
      </p:pic>
      <p:pic>
        <p:nvPicPr>
          <p:cNvPr id="28" name="Picture 23" descr="kimgam2007">
            <a:extLst>
              <a:ext uri="{FF2B5EF4-FFF2-40B4-BE49-F238E27FC236}">
                <a16:creationId xmlns:a16="http://schemas.microsoft.com/office/drawing/2014/main" id="{80571B7D-3608-DEB0-B0A2-D643FEAF41CA}"/>
              </a:ext>
            </a:extLst>
          </p:cNvPr>
          <p:cNvPicPr>
            <a:picLocks noChangeAspect="1" noChangeArrowheads="1"/>
          </p:cNvPicPr>
          <p:nvPr/>
        </p:nvPicPr>
        <p:blipFill>
          <a:blip r:embed="rId9"/>
          <a:srcRect l="15506" t="37708" r="6219" b="39757"/>
          <a:stretch>
            <a:fillRect/>
          </a:stretch>
        </p:blipFill>
        <p:spPr bwMode="auto">
          <a:xfrm>
            <a:off x="8293349" y="2515419"/>
            <a:ext cx="801159" cy="204259"/>
          </a:xfrm>
          <a:prstGeom prst="rect">
            <a:avLst/>
          </a:prstGeom>
          <a:solidFill>
            <a:sysClr val="windowText" lastClr="000000"/>
          </a:solidFill>
          <a:ln w="9525">
            <a:noFill/>
            <a:miter lim="800000"/>
            <a:headEnd/>
            <a:tailEnd/>
          </a:ln>
        </p:spPr>
      </p:pic>
      <p:pic>
        <p:nvPicPr>
          <p:cNvPr id="29" name="Picture 24" descr="kimgam2007">
            <a:extLst>
              <a:ext uri="{FF2B5EF4-FFF2-40B4-BE49-F238E27FC236}">
                <a16:creationId xmlns:a16="http://schemas.microsoft.com/office/drawing/2014/main" id="{6EFDE76B-B8FE-9B67-8E01-AF58D0BD4C86}"/>
              </a:ext>
            </a:extLst>
          </p:cNvPr>
          <p:cNvPicPr>
            <a:picLocks noChangeAspect="1" noChangeArrowheads="1"/>
          </p:cNvPicPr>
          <p:nvPr/>
        </p:nvPicPr>
        <p:blipFill>
          <a:blip r:embed="rId9"/>
          <a:srcRect l="15506" t="37708" r="6219" b="39757"/>
          <a:stretch>
            <a:fillRect/>
          </a:stretch>
        </p:blipFill>
        <p:spPr bwMode="auto">
          <a:xfrm>
            <a:off x="8234082" y="2895361"/>
            <a:ext cx="801159" cy="204258"/>
          </a:xfrm>
          <a:prstGeom prst="rect">
            <a:avLst/>
          </a:prstGeom>
          <a:solidFill>
            <a:sysClr val="windowText" lastClr="000000"/>
          </a:solidFill>
          <a:ln w="9525">
            <a:noFill/>
            <a:miter lim="800000"/>
            <a:headEnd/>
            <a:tailEnd/>
          </a:ln>
        </p:spPr>
      </p:pic>
      <p:pic>
        <p:nvPicPr>
          <p:cNvPr id="30" name="Picture 25" descr="kimgam2007">
            <a:extLst>
              <a:ext uri="{FF2B5EF4-FFF2-40B4-BE49-F238E27FC236}">
                <a16:creationId xmlns:a16="http://schemas.microsoft.com/office/drawing/2014/main" id="{E0C57C41-A8A9-4B35-9F49-6B65B43F5C69}"/>
              </a:ext>
            </a:extLst>
          </p:cNvPr>
          <p:cNvPicPr>
            <a:picLocks noChangeAspect="1" noChangeArrowheads="1"/>
          </p:cNvPicPr>
          <p:nvPr/>
        </p:nvPicPr>
        <p:blipFill>
          <a:blip r:embed="rId8"/>
          <a:srcRect l="37708" t="6219" r="39757" b="15506"/>
          <a:stretch>
            <a:fillRect/>
          </a:stretch>
        </p:blipFill>
        <p:spPr bwMode="auto">
          <a:xfrm rot="4758263">
            <a:off x="8697633" y="2517536"/>
            <a:ext cx="207433" cy="812800"/>
          </a:xfrm>
          <a:prstGeom prst="rect">
            <a:avLst/>
          </a:prstGeom>
          <a:solidFill>
            <a:sysClr val="windowText" lastClr="000000"/>
          </a:solidFill>
          <a:ln w="9525">
            <a:noFill/>
            <a:miter lim="800000"/>
            <a:headEnd/>
            <a:tailEnd/>
          </a:ln>
        </p:spPr>
      </p:pic>
      <p:sp>
        <p:nvSpPr>
          <p:cNvPr id="31" name="AutoShape 27">
            <a:extLst>
              <a:ext uri="{FF2B5EF4-FFF2-40B4-BE49-F238E27FC236}">
                <a16:creationId xmlns:a16="http://schemas.microsoft.com/office/drawing/2014/main" id="{63830744-FCA4-E0FC-F271-987E78558A5B}"/>
              </a:ext>
            </a:extLst>
          </p:cNvPr>
          <p:cNvSpPr>
            <a:spLocks noChangeArrowheads="1"/>
          </p:cNvSpPr>
          <p:nvPr/>
        </p:nvSpPr>
        <p:spPr bwMode="auto">
          <a:xfrm>
            <a:off x="9309349" y="381819"/>
            <a:ext cx="355600" cy="203200"/>
          </a:xfrm>
          <a:prstGeom prst="roundRect">
            <a:avLst>
              <a:gd name="adj" fmla="val 16667"/>
            </a:avLst>
          </a:prstGeom>
          <a:solidFill>
            <a:srgbClr val="F6EEBC"/>
          </a:solidFill>
          <a:ln w="9525">
            <a:round/>
            <a:headEnd/>
            <a:tailEnd/>
          </a:ln>
          <a:scene3d>
            <a:camera prst="legacyObliqueTopRight"/>
            <a:lightRig rig="legacyFlat3" dir="b"/>
          </a:scene3d>
          <a:sp3d extrusionH="430200" prstMaterial="legacyMatte">
            <a:bevelT w="13500" h="13500" prst="angle"/>
            <a:bevelB w="13500" h="13500" prst="angle"/>
            <a:extrusionClr>
              <a:srgbClr val="F6EEBC"/>
            </a:extrusionClr>
          </a:sp3d>
        </p:spPr>
        <p:txBody>
          <a:bodyPr wrap="none" anchor="ctr">
            <a:flatTx/>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 Box 28">
            <a:extLst>
              <a:ext uri="{FF2B5EF4-FFF2-40B4-BE49-F238E27FC236}">
                <a16:creationId xmlns:a16="http://schemas.microsoft.com/office/drawing/2014/main" id="{E44A0430-63C7-AA8F-01F6-D99966707C8E}"/>
              </a:ext>
            </a:extLst>
          </p:cNvPr>
          <p:cNvSpPr txBox="1">
            <a:spLocks noChangeArrowheads="1"/>
          </p:cNvSpPr>
          <p:nvPr/>
        </p:nvSpPr>
        <p:spPr bwMode="auto">
          <a:xfrm>
            <a:off x="9360149" y="381819"/>
            <a:ext cx="304800" cy="379463"/>
          </a:xfrm>
          <a:prstGeom prst="rect">
            <a:avLst/>
          </a:prstGeom>
          <a:noFill/>
          <a:ln w="9525">
            <a:noFill/>
            <a:miter lim="800000"/>
            <a:headEnd/>
            <a:tailEnd/>
          </a:ln>
        </p:spPr>
        <p:txBody>
          <a:bodyPr>
            <a:spAutoFit/>
          </a:bodyPr>
          <a:lstStyle/>
          <a:p>
            <a:pPr marL="0" marR="0" lvl="0" indent="0" algn="l" defTabSz="609630" rtl="0" eaLnBrk="1" fontAlgn="auto" latinLnBrk="0" hangingPunct="1">
              <a:lnSpc>
                <a:spcPct val="100000"/>
              </a:lnSpc>
              <a:spcBef>
                <a:spcPct val="5000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Calibri"/>
                <a:ea typeface="+mn-ea"/>
                <a:cs typeface="+mn-cs"/>
              </a:rPr>
              <a:t>AC</a:t>
            </a:r>
          </a:p>
        </p:txBody>
      </p:sp>
      <p:sp>
        <p:nvSpPr>
          <p:cNvPr id="33" name="AutoShape 29">
            <a:extLst>
              <a:ext uri="{FF2B5EF4-FFF2-40B4-BE49-F238E27FC236}">
                <a16:creationId xmlns:a16="http://schemas.microsoft.com/office/drawing/2014/main" id="{CD9A17A9-7FE5-8BFD-ED02-DF480BCC9188}"/>
              </a:ext>
            </a:extLst>
          </p:cNvPr>
          <p:cNvSpPr>
            <a:spLocks noChangeArrowheads="1"/>
          </p:cNvSpPr>
          <p:nvPr/>
        </p:nvSpPr>
        <p:spPr bwMode="auto">
          <a:xfrm>
            <a:off x="9766549" y="432619"/>
            <a:ext cx="50800" cy="101600"/>
          </a:xfrm>
          <a:prstGeom prst="plus">
            <a:avLst>
              <a:gd name="adj" fmla="val 25000"/>
            </a:avLst>
          </a:prstGeom>
          <a:gradFill rotWithShape="1">
            <a:gsLst>
              <a:gs pos="0">
                <a:srgbClr val="525252"/>
              </a:gs>
              <a:gs pos="50000">
                <a:srgbClr val="B2B2B2"/>
              </a:gs>
              <a:gs pos="100000">
                <a:srgbClr val="525252"/>
              </a:gs>
            </a:gsLst>
            <a:lin ang="0" scaled="1"/>
          </a:gradFill>
          <a:ln w="9525">
            <a:noFill/>
            <a:miter lim="800000"/>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AutoShape 31">
            <a:extLst>
              <a:ext uri="{FF2B5EF4-FFF2-40B4-BE49-F238E27FC236}">
                <a16:creationId xmlns:a16="http://schemas.microsoft.com/office/drawing/2014/main" id="{59115502-4A19-BA91-D093-F413F00E4D29}"/>
              </a:ext>
            </a:extLst>
          </p:cNvPr>
          <p:cNvSpPr>
            <a:spLocks noChangeArrowheads="1"/>
          </p:cNvSpPr>
          <p:nvPr/>
        </p:nvSpPr>
        <p:spPr bwMode="auto">
          <a:xfrm>
            <a:off x="8302874" y="199786"/>
            <a:ext cx="101600" cy="182033"/>
          </a:xfrm>
          <a:prstGeom prst="flowChartMagneticDisk">
            <a:avLst/>
          </a:prstGeom>
          <a:solidFill>
            <a:srgbClr val="969696"/>
          </a:solidFill>
          <a:ln w="28575">
            <a:solidFill>
              <a:srgbClr val="EEECE1"/>
            </a:solidFill>
            <a:round/>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35" name="Rectangle 32">
            <a:extLst>
              <a:ext uri="{FF2B5EF4-FFF2-40B4-BE49-F238E27FC236}">
                <a16:creationId xmlns:a16="http://schemas.microsoft.com/office/drawing/2014/main" id="{4B30ED31-935D-98E2-BEDF-BB4D95C91120}"/>
              </a:ext>
            </a:extLst>
          </p:cNvPr>
          <p:cNvSpPr>
            <a:spLocks noChangeArrowheads="1"/>
          </p:cNvSpPr>
          <p:nvPr/>
        </p:nvSpPr>
        <p:spPr bwMode="auto">
          <a:xfrm rot="5400000">
            <a:off x="7496424" y="135228"/>
            <a:ext cx="35983" cy="355600"/>
          </a:xfrm>
          <a:prstGeom prst="rect">
            <a:avLst/>
          </a:prstGeom>
          <a:gradFill rotWithShape="1">
            <a:gsLst>
              <a:gs pos="0">
                <a:srgbClr val="4F81BD">
                  <a:gamma/>
                  <a:shade val="46275"/>
                  <a:invGamma/>
                </a:srgbClr>
              </a:gs>
              <a:gs pos="100000">
                <a:srgbClr val="4F81BD"/>
              </a:gs>
            </a:gsLst>
            <a:lin ang="0" scaled="1"/>
          </a:gradFill>
          <a:ln w="9525" algn="ctr">
            <a:miter lim="800000"/>
            <a:headEnd/>
            <a:tailEnd/>
          </a:ln>
          <a:effectLst/>
          <a:scene3d>
            <a:camera prst="legacyObliqueTopRight"/>
            <a:lightRig rig="legacyFlat3" dir="b"/>
          </a:scene3d>
          <a:sp3d extrusionH="430200" prstMaterial="legacyMatte">
            <a:bevelT w="13500" h="13500" prst="angle"/>
            <a:bevelB w="13500" h="13500" prst="angle"/>
            <a:extrusionClr>
              <a:srgbClr val="4F81BD"/>
            </a:extrusionClr>
          </a:sp3d>
        </p:spPr>
        <p:txBody>
          <a:bodyPr wrap="none" anchor="ctr">
            <a:flatTx/>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Arial"/>
              <a:ea typeface="+mn-ea"/>
              <a:cs typeface="+mn-cs"/>
            </a:endParaRPr>
          </a:p>
        </p:txBody>
      </p:sp>
      <p:sp>
        <p:nvSpPr>
          <p:cNvPr id="36" name="AutoShape 33">
            <a:extLst>
              <a:ext uri="{FF2B5EF4-FFF2-40B4-BE49-F238E27FC236}">
                <a16:creationId xmlns:a16="http://schemas.microsoft.com/office/drawing/2014/main" id="{5D77E548-8B12-CFCD-6497-F48AAB78D435}"/>
              </a:ext>
            </a:extLst>
          </p:cNvPr>
          <p:cNvSpPr>
            <a:spLocks noChangeArrowheads="1"/>
          </p:cNvSpPr>
          <p:nvPr/>
        </p:nvSpPr>
        <p:spPr bwMode="auto">
          <a:xfrm>
            <a:off x="7328149" y="1967203"/>
            <a:ext cx="812800" cy="291042"/>
          </a:xfrm>
          <a:prstGeom prst="parallelogram">
            <a:avLst>
              <a:gd name="adj" fmla="val 82683"/>
            </a:avLst>
          </a:prstGeom>
          <a:solidFill>
            <a:srgbClr val="C0C0C0"/>
          </a:solidFill>
          <a:ln w="57150" algn="ctr">
            <a:solidFill>
              <a:srgbClr val="0000FF"/>
            </a:solidFill>
            <a:miter lim="800000"/>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37" name="Rectangle 34">
            <a:extLst>
              <a:ext uri="{FF2B5EF4-FFF2-40B4-BE49-F238E27FC236}">
                <a16:creationId xmlns:a16="http://schemas.microsoft.com/office/drawing/2014/main" id="{FB17E881-BDA3-EC9D-B31F-E8621262A023}"/>
              </a:ext>
            </a:extLst>
          </p:cNvPr>
          <p:cNvSpPr>
            <a:spLocks noChangeArrowheads="1"/>
          </p:cNvSpPr>
          <p:nvPr/>
        </p:nvSpPr>
        <p:spPr bwMode="auto">
          <a:xfrm>
            <a:off x="7692216" y="280220"/>
            <a:ext cx="62442" cy="1882775"/>
          </a:xfrm>
          <a:prstGeom prst="rect">
            <a:avLst/>
          </a:prstGeom>
          <a:gradFill rotWithShape="1">
            <a:gsLst>
              <a:gs pos="0">
                <a:srgbClr val="4F81BD">
                  <a:gamma/>
                  <a:shade val="46275"/>
                  <a:invGamma/>
                </a:srgbClr>
              </a:gs>
              <a:gs pos="100000">
                <a:srgbClr val="4F81BD"/>
              </a:gs>
            </a:gsLst>
            <a:lin ang="0" scaled="1"/>
          </a:gradFill>
          <a:ln w="9525" algn="ctr">
            <a:miter lim="800000"/>
            <a:headEnd/>
            <a:tailEnd/>
          </a:ln>
          <a:effectLst/>
          <a:scene3d>
            <a:camera prst="legacyObliqueTopRight"/>
            <a:lightRig rig="legacyFlat3" dir="b"/>
          </a:scene3d>
          <a:sp3d extrusionH="430200" prstMaterial="legacyMatte">
            <a:bevelT w="13500" h="13500" prst="angle"/>
            <a:bevelB w="13500" h="13500" prst="angle"/>
            <a:extrusionClr>
              <a:srgbClr val="4F81BD"/>
            </a:extrusionClr>
          </a:sp3d>
        </p:spPr>
        <p:txBody>
          <a:bodyPr wrap="none" anchor="ctr">
            <a:flatTx/>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Arial"/>
              <a:ea typeface="+mn-ea"/>
              <a:cs typeface="+mn-cs"/>
            </a:endParaRPr>
          </a:p>
        </p:txBody>
      </p:sp>
      <p:sp>
        <p:nvSpPr>
          <p:cNvPr id="38" name="Rectangle 35">
            <a:extLst>
              <a:ext uri="{FF2B5EF4-FFF2-40B4-BE49-F238E27FC236}">
                <a16:creationId xmlns:a16="http://schemas.microsoft.com/office/drawing/2014/main" id="{8B9CC05C-528F-CFF4-2AAE-0F49F764262F}"/>
              </a:ext>
            </a:extLst>
          </p:cNvPr>
          <p:cNvSpPr>
            <a:spLocks noChangeArrowheads="1"/>
          </p:cNvSpPr>
          <p:nvPr/>
        </p:nvSpPr>
        <p:spPr bwMode="auto">
          <a:xfrm rot="16200000" flipV="1">
            <a:off x="8139891" y="-127239"/>
            <a:ext cx="52917" cy="863600"/>
          </a:xfrm>
          <a:prstGeom prst="rect">
            <a:avLst/>
          </a:prstGeom>
          <a:gradFill rotWithShape="1">
            <a:gsLst>
              <a:gs pos="0">
                <a:srgbClr val="4F81BD">
                  <a:gamma/>
                  <a:shade val="46275"/>
                  <a:invGamma/>
                </a:srgbClr>
              </a:gs>
              <a:gs pos="100000">
                <a:srgbClr val="4F81BD"/>
              </a:gs>
            </a:gsLst>
            <a:lin ang="0" scaled="1"/>
          </a:gradFill>
          <a:ln w="9525" algn="ctr">
            <a:miter lim="800000"/>
            <a:headEnd/>
            <a:tailEnd/>
          </a:ln>
          <a:effectLst/>
          <a:scene3d>
            <a:camera prst="legacyObliqueTopRight"/>
            <a:lightRig rig="legacyFlat3" dir="b"/>
          </a:scene3d>
          <a:sp3d extrusionH="430200" prstMaterial="legacyMatte">
            <a:bevelT w="13500" h="13500" prst="angle"/>
            <a:bevelB w="13500" h="13500" prst="angle"/>
            <a:extrusionClr>
              <a:srgbClr val="4F81BD"/>
            </a:extrusionClr>
          </a:sp3d>
        </p:spPr>
        <p:txBody>
          <a:bodyPr wrap="none" anchor="ctr">
            <a:flatTx/>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Arial"/>
              <a:ea typeface="+mn-ea"/>
              <a:cs typeface="+mn-cs"/>
            </a:endParaRPr>
          </a:p>
        </p:txBody>
      </p:sp>
      <p:sp>
        <p:nvSpPr>
          <p:cNvPr id="39" name="Oval 36">
            <a:extLst>
              <a:ext uri="{FF2B5EF4-FFF2-40B4-BE49-F238E27FC236}">
                <a16:creationId xmlns:a16="http://schemas.microsoft.com/office/drawing/2014/main" id="{6F2439BB-9930-5B52-33A0-EAEBDA9782DB}"/>
              </a:ext>
            </a:extLst>
          </p:cNvPr>
          <p:cNvSpPr>
            <a:spLocks noChangeArrowheads="1"/>
          </p:cNvSpPr>
          <p:nvPr/>
        </p:nvSpPr>
        <p:spPr bwMode="auto">
          <a:xfrm rot="19771318" flipV="1">
            <a:off x="8299699" y="192378"/>
            <a:ext cx="152400" cy="37041"/>
          </a:xfrm>
          <a:prstGeom prst="ellipse">
            <a:avLst/>
          </a:prstGeom>
          <a:solidFill>
            <a:srgbClr val="969696"/>
          </a:solidFill>
          <a:ln w="9525" algn="ctr">
            <a:noFill/>
            <a:round/>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 name="Rectangle 39">
            <a:extLst>
              <a:ext uri="{FF2B5EF4-FFF2-40B4-BE49-F238E27FC236}">
                <a16:creationId xmlns:a16="http://schemas.microsoft.com/office/drawing/2014/main" id="{1B790CAA-3E6C-BEBD-BA1B-9EBE93FDAD85}"/>
              </a:ext>
            </a:extLst>
          </p:cNvPr>
          <p:cNvSpPr/>
          <p:nvPr/>
        </p:nvSpPr>
        <p:spPr>
          <a:xfrm>
            <a:off x="791037" y="3050056"/>
            <a:ext cx="11629563" cy="539571"/>
          </a:xfrm>
          <a:prstGeom prst="rect">
            <a:avLst/>
          </a:prstGeom>
        </p:spPr>
        <p:txBody>
          <a:bodyPr wrap="square">
            <a:spAutoFit/>
          </a:bodyPr>
          <a:lstStyle/>
          <a:p>
            <a:pPr marL="0" marR="0" lvl="0" indent="0" algn="l" defTabSz="609630" rtl="0" eaLnBrk="1" fontAlgn="auto" latinLnBrk="0" hangingPunct="1">
              <a:lnSpc>
                <a:spcPct val="12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Tác</a:t>
            </a:r>
            <a:r>
              <a:rPr kumimoji="0" lang="en-US" sz="2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dụng</a:t>
            </a:r>
            <a:r>
              <a:rPr kumimoji="0" lang="en-US" sz="2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từ</a:t>
            </a:r>
            <a:r>
              <a:rPr kumimoji="0" lang="en-US" sz="2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được</a:t>
            </a:r>
            <a:r>
              <a:rPr kumimoji="0" lang="en-US" sz="2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ứng</a:t>
            </a:r>
            <a:r>
              <a:rPr kumimoji="0" lang="en-US" sz="2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dụng</a:t>
            </a:r>
            <a:r>
              <a:rPr kumimoji="0" lang="en-US" sz="2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trong</a:t>
            </a:r>
            <a:r>
              <a:rPr kumimoji="0" lang="en-US" sz="2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các</a:t>
            </a:r>
            <a:r>
              <a:rPr kumimoji="0" lang="en-US" sz="2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thiết</a:t>
            </a:r>
            <a:r>
              <a:rPr kumimoji="0" lang="en-US" sz="2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bị</a:t>
            </a:r>
            <a:r>
              <a:rPr kumimoji="0" lang="en-US" sz="2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như</a:t>
            </a:r>
            <a:r>
              <a:rPr kumimoji="0" lang="en-US" sz="2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chuông</a:t>
            </a:r>
            <a:r>
              <a:rPr kumimoji="0" lang="en-US" sz="2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điện</a:t>
            </a:r>
            <a:r>
              <a:rPr kumimoji="0" lang="en-US" sz="2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loa </a:t>
            </a:r>
            <a:r>
              <a:rPr kumimoji="0" lang="en-US" sz="2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điện</a:t>
            </a:r>
            <a:r>
              <a:rPr kumimoji="0" lang="en-US" sz="2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endParaRPr kumimoji="0" lang="en-US" sz="2600" b="0" i="0" u="none" strike="noStrike" kern="1200" cap="none" spc="0" normalizeH="0" baseline="0" noProof="0" dirty="0">
              <a:ln>
                <a:noFill/>
              </a:ln>
              <a:solidFill>
                <a:srgbClr val="FF0000"/>
              </a:solidFill>
              <a:effectLst/>
              <a:uLnTx/>
              <a:uFillTx/>
              <a:latin typeface="Arial"/>
              <a:ea typeface="+mn-ea"/>
              <a:cs typeface="Arial" panose="020B0604020202020204" pitchFamily="34" charset="0"/>
            </a:endParaRPr>
          </a:p>
        </p:txBody>
      </p:sp>
      <p:sp>
        <p:nvSpPr>
          <p:cNvPr id="41" name="Rectangle: Rounded Corners 40">
            <a:extLst>
              <a:ext uri="{FF2B5EF4-FFF2-40B4-BE49-F238E27FC236}">
                <a16:creationId xmlns:a16="http://schemas.microsoft.com/office/drawing/2014/main" id="{93A3767B-BC9C-B039-090B-B88C4A7CCDEC}"/>
              </a:ext>
            </a:extLst>
          </p:cNvPr>
          <p:cNvSpPr/>
          <p:nvPr/>
        </p:nvSpPr>
        <p:spPr>
          <a:xfrm>
            <a:off x="939788" y="649340"/>
            <a:ext cx="3199182" cy="522469"/>
          </a:xfrm>
          <a:prstGeom prst="roundRect">
            <a:avLst/>
          </a:prstGeom>
          <a:solidFill>
            <a:srgbClr val="FFCE3C">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12">
            <a:extLst>
              <a:ext uri="{FF2B5EF4-FFF2-40B4-BE49-F238E27FC236}">
                <a16:creationId xmlns:a16="http://schemas.microsoft.com/office/drawing/2014/main" id="{E6023CEB-9C8A-44FD-B0CA-7A23625431D8}"/>
              </a:ext>
            </a:extLst>
          </p:cNvPr>
          <p:cNvSpPr txBox="1"/>
          <p:nvPr/>
        </p:nvSpPr>
        <p:spPr>
          <a:xfrm>
            <a:off x="1446868" y="688072"/>
            <a:ext cx="2403552" cy="402418"/>
          </a:xfrm>
          <a:prstGeom prst="rect">
            <a:avLst/>
          </a:prstGeom>
        </p:spPr>
        <p:txBody>
          <a:bodyPr wrap="square" lIns="0" tIns="0" rIns="0" bIns="0" rtlCol="0" anchor="t">
            <a:spAutoFit/>
          </a:bodyPr>
          <a:lstStyle/>
          <a:p>
            <a:pPr algn="ctr">
              <a:lnSpc>
                <a:spcPct val="120000"/>
              </a:lnSpc>
            </a:pPr>
            <a:r>
              <a:rPr lang="vi-VN" sz="2400" b="1" dirty="0">
                <a:solidFill>
                  <a:srgbClr val="000000"/>
                </a:solidFill>
                <a:latin typeface="Arial" panose="020B0604020202020204" pitchFamily="34" charset="0"/>
              </a:rPr>
              <a:t>III</a:t>
            </a:r>
            <a:r>
              <a:rPr lang="en-GB" sz="2400" b="1" dirty="0">
                <a:solidFill>
                  <a:srgbClr val="000000"/>
                </a:solidFill>
                <a:latin typeface="Arial" panose="020B0604020202020204" pitchFamily="34" charset="0"/>
              </a:rPr>
              <a:t>. </a:t>
            </a:r>
            <a:r>
              <a:rPr lang="vi-VN" sz="2400" b="1" dirty="0">
                <a:solidFill>
                  <a:srgbClr val="000000"/>
                </a:solidFill>
                <a:latin typeface="Arial" panose="020B0604020202020204" pitchFamily="34" charset="0"/>
              </a:rPr>
              <a:t>Tác Dụng Từ</a:t>
            </a:r>
            <a:endParaRPr lang="en-US" sz="2400" b="1" dirty="0">
              <a:solidFill>
                <a:srgbClr val="000000"/>
              </a:solidFill>
              <a:latin typeface="Arial" panose="020B0604020202020204" pitchFamily="34" charset="0"/>
            </a:endParaRPr>
          </a:p>
        </p:txBody>
      </p:sp>
      <p:grpSp>
        <p:nvGrpSpPr>
          <p:cNvPr id="44" name="Group 43">
            <a:extLst>
              <a:ext uri="{FF2B5EF4-FFF2-40B4-BE49-F238E27FC236}">
                <a16:creationId xmlns:a16="http://schemas.microsoft.com/office/drawing/2014/main" id="{D89AD436-1627-4126-D3A6-B861D870ED5A}"/>
              </a:ext>
            </a:extLst>
          </p:cNvPr>
          <p:cNvGrpSpPr/>
          <p:nvPr/>
        </p:nvGrpSpPr>
        <p:grpSpPr>
          <a:xfrm>
            <a:off x="817108" y="640425"/>
            <a:ext cx="617420" cy="546183"/>
            <a:chOff x="7386367" y="2405261"/>
            <a:chExt cx="2065807" cy="1827456"/>
          </a:xfrm>
        </p:grpSpPr>
        <p:sp>
          <p:nvSpPr>
            <p:cNvPr id="45" name="Google Shape;1516;p39">
              <a:extLst>
                <a:ext uri="{FF2B5EF4-FFF2-40B4-BE49-F238E27FC236}">
                  <a16:creationId xmlns:a16="http://schemas.microsoft.com/office/drawing/2014/main" id="{D0E340D1-AC57-DD18-A13D-20AE138BC287}"/>
                </a:ext>
              </a:extLst>
            </p:cNvPr>
            <p:cNvSpPr/>
            <p:nvPr/>
          </p:nvSpPr>
          <p:spPr>
            <a:xfrm>
              <a:off x="7386367" y="2405261"/>
              <a:ext cx="2065807" cy="1827456"/>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rgbClr val="FFCE3C"/>
            </a:solidFill>
            <a:ln>
              <a:noFill/>
            </a:ln>
          </p:spPr>
          <p:txBody>
            <a:bodyPr spcFirstLastPara="1" wrap="square" lIns="60950" tIns="60950" rIns="60950" bIns="60950" anchor="ctr" anchorCtr="0">
              <a:noAutofit/>
            </a:bodyPr>
            <a:lstStyle/>
            <a:p>
              <a:pPr algn="ctr" defTabSz="609630"/>
              <a:endParaRPr sz="5334" dirty="0">
                <a:solidFill>
                  <a:prstClr val="black"/>
                </a:solidFill>
                <a:latin typeface="Arial" panose="020B0604020202020204" pitchFamily="34" charset="0"/>
                <a:cs typeface="Arial" panose="020B0604020202020204" pitchFamily="34" charset="0"/>
              </a:endParaRPr>
            </a:p>
          </p:txBody>
        </p:sp>
        <p:pic>
          <p:nvPicPr>
            <p:cNvPr id="46" name="Picture 6" descr="Power">
              <a:extLst>
                <a:ext uri="{FF2B5EF4-FFF2-40B4-BE49-F238E27FC236}">
                  <a16:creationId xmlns:a16="http://schemas.microsoft.com/office/drawing/2014/main" id="{4131E2C8-F02C-831F-7E23-E0888EAB0E3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92216" y="2668756"/>
              <a:ext cx="1295400" cy="1295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86580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par>
                                <p:cTn id="53" presetID="10"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500"/>
                                        <p:tgtEl>
                                          <p:spTgt spid="31"/>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500"/>
                                        <p:tgtEl>
                                          <p:spTgt spid="3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fade">
                                      <p:cBhvr>
                                        <p:cTn id="76" dur="500"/>
                                        <p:tgtEl>
                                          <p:spTgt spid="33"/>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500"/>
                                        <p:tgtEl>
                                          <p:spTgt spid="34"/>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fade">
                                      <p:cBhvr>
                                        <p:cTn id="85" dur="500"/>
                                        <p:tgtEl>
                                          <p:spTgt spid="36"/>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7"/>
                                        </p:tgtEl>
                                        <p:attrNameLst>
                                          <p:attrName>style.visibility</p:attrName>
                                        </p:attrNameLst>
                                      </p:cBhvr>
                                      <p:to>
                                        <p:strVal val="visible"/>
                                      </p:to>
                                    </p:set>
                                    <p:animEffect transition="in" filter="fade">
                                      <p:cBhvr>
                                        <p:cTn id="88" dur="500"/>
                                        <p:tgtEl>
                                          <p:spTgt spid="37"/>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fade">
                                      <p:cBhvr>
                                        <p:cTn id="91" dur="500"/>
                                        <p:tgtEl>
                                          <p:spTgt spid="38"/>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9"/>
                                        </p:tgtEl>
                                        <p:attrNameLst>
                                          <p:attrName>style.visibility</p:attrName>
                                        </p:attrNameLst>
                                      </p:cBhvr>
                                      <p:to>
                                        <p:strVal val="visible"/>
                                      </p:to>
                                    </p:set>
                                    <p:animEffect transition="in" filter="fade">
                                      <p:cBhvr>
                                        <p:cTn id="94" dur="500"/>
                                        <p:tgtEl>
                                          <p:spTgt spid="39"/>
                                        </p:tgtEl>
                                      </p:cBhvr>
                                    </p:animEffect>
                                  </p:childTnLst>
                                </p:cTn>
                              </p:par>
                            </p:childTnLst>
                          </p:cTn>
                        </p:par>
                      </p:childTnLst>
                    </p:cTn>
                  </p:par>
                  <p:par>
                    <p:cTn id="95" fill="hold">
                      <p:stCondLst>
                        <p:cond delay="indefinite"/>
                      </p:stCondLst>
                      <p:childTnLst>
                        <p:par>
                          <p:cTn id="96" fill="hold">
                            <p:stCondLst>
                              <p:cond delay="0"/>
                            </p:stCondLst>
                            <p:childTnLst>
                              <p:par>
                                <p:cTn id="97" presetID="8" presetClass="emph" presetSubtype="0" fill="hold" nodeType="clickEffect">
                                  <p:stCondLst>
                                    <p:cond delay="0"/>
                                  </p:stCondLst>
                                  <p:childTnLst>
                                    <p:animRot by="2700000">
                                      <p:cBhvr>
                                        <p:cTn id="98" dur="2000" fill="hold"/>
                                        <p:tgtEl>
                                          <p:spTgt spid="15"/>
                                        </p:tgtEl>
                                        <p:attrNameLst>
                                          <p:attrName>r</p:attrName>
                                        </p:attrNameLst>
                                      </p:cBhvr>
                                    </p:animRot>
                                  </p:childTnLst>
                                  <p:subTnLst>
                                    <p:audio>
                                      <p:cMediaNode>
                                        <p:cTn display="0" masterRel="sameClick">
                                          <p:stCondLst>
                                            <p:cond evt="begin" delay="0">
                                              <p:tn val="97"/>
                                            </p:cond>
                                          </p:stCondLst>
                                          <p:endCondLst>
                                            <p:cond evt="onStopAudio" delay="0">
                                              <p:tgtEl>
                                                <p:sldTgt/>
                                              </p:tgtEl>
                                            </p:cond>
                                          </p:endCondLst>
                                        </p:cTn>
                                        <p:tgtEl>
                                          <p:sndTgt r:embed="rId2" name="chimes.wav"/>
                                        </p:tgtEl>
                                      </p:cMediaNode>
                                    </p:audio>
                                  </p:subTnLst>
                                </p:cTn>
                              </p:par>
                            </p:childTnLst>
                          </p:cTn>
                        </p:par>
                        <p:par>
                          <p:cTn id="99" fill="hold">
                            <p:stCondLst>
                              <p:cond delay="2000"/>
                            </p:stCondLst>
                            <p:childTnLst>
                              <p:par>
                                <p:cTn id="100" presetID="8" presetClass="emph" presetSubtype="0" fill="hold" nodeType="afterEffect">
                                  <p:stCondLst>
                                    <p:cond delay="0"/>
                                  </p:stCondLst>
                                  <p:childTnLst>
                                    <p:animRot by="-5400000">
                                      <p:cBhvr>
                                        <p:cTn id="101" dur="2000" fill="hold"/>
                                        <p:tgtEl>
                                          <p:spTgt spid="28"/>
                                        </p:tgtEl>
                                        <p:attrNameLst>
                                          <p:attrName>r</p:attrName>
                                        </p:attrNameLst>
                                      </p:cBhvr>
                                    </p:animRot>
                                  </p:childTnLst>
                                </p:cTn>
                              </p:par>
                              <p:par>
                                <p:cTn id="102" presetID="64" presetClass="path" presetSubtype="0" accel="50000" decel="50000" fill="hold" nodeType="withEffect">
                                  <p:stCondLst>
                                    <p:cond delay="0"/>
                                  </p:stCondLst>
                                  <p:childTnLst>
                                    <p:animMotion origin="layout" path="M -0.01667 0.1 L -0.04896 -0.2 " pathEditMode="relative" rAng="0" ptsTypes="AA">
                                      <p:cBhvr>
                                        <p:cTn id="103" dur="2000" fill="hold"/>
                                        <p:tgtEl>
                                          <p:spTgt spid="28"/>
                                        </p:tgtEl>
                                        <p:attrNameLst>
                                          <p:attrName>ppt_x</p:attrName>
                                          <p:attrName>ppt_y</p:attrName>
                                        </p:attrNameLst>
                                      </p:cBhvr>
                                      <p:rCtr x="-1615" y="-15000"/>
                                    </p:animMotion>
                                  </p:childTnLst>
                                </p:cTn>
                              </p:par>
                              <p:par>
                                <p:cTn id="104" presetID="8" presetClass="emph" presetSubtype="0" fill="hold" nodeType="withEffect">
                                  <p:stCondLst>
                                    <p:cond delay="0"/>
                                  </p:stCondLst>
                                  <p:childTnLst>
                                    <p:animRot by="-5400000">
                                      <p:cBhvr>
                                        <p:cTn id="105" dur="2000" fill="hold"/>
                                        <p:tgtEl>
                                          <p:spTgt spid="27"/>
                                        </p:tgtEl>
                                        <p:attrNameLst>
                                          <p:attrName>r</p:attrName>
                                        </p:attrNameLst>
                                      </p:cBhvr>
                                    </p:animRot>
                                  </p:childTnLst>
                                </p:cTn>
                              </p:par>
                              <p:par>
                                <p:cTn id="106" presetID="64" presetClass="path" presetSubtype="0" accel="50000" decel="50000" fill="hold" nodeType="withEffect">
                                  <p:stCondLst>
                                    <p:cond delay="0"/>
                                  </p:stCondLst>
                                  <p:childTnLst>
                                    <p:animMotion origin="layout" path="M -1.66667E-6 1.11111E-6 L 0.03334 -0.26713 " pathEditMode="relative" rAng="0" ptsTypes="AA">
                                      <p:cBhvr>
                                        <p:cTn id="107" dur="2000" fill="hold"/>
                                        <p:tgtEl>
                                          <p:spTgt spid="27"/>
                                        </p:tgtEl>
                                        <p:attrNameLst>
                                          <p:attrName>ppt_x</p:attrName>
                                          <p:attrName>ppt_y</p:attrName>
                                        </p:attrNameLst>
                                      </p:cBhvr>
                                      <p:rCtr x="1667" y="-13356"/>
                                    </p:animMotion>
                                  </p:childTnLst>
                                </p:cTn>
                              </p:par>
                              <p:par>
                                <p:cTn id="108" presetID="8" presetClass="emph" presetSubtype="0" fill="hold" nodeType="withEffect">
                                  <p:stCondLst>
                                    <p:cond delay="0"/>
                                  </p:stCondLst>
                                  <p:childTnLst>
                                    <p:animRot by="-5400000">
                                      <p:cBhvr>
                                        <p:cTn id="109" dur="2000" fill="hold"/>
                                        <p:tgtEl>
                                          <p:spTgt spid="26"/>
                                        </p:tgtEl>
                                        <p:attrNameLst>
                                          <p:attrName>r</p:attrName>
                                        </p:attrNameLst>
                                      </p:cBhvr>
                                    </p:animRot>
                                  </p:childTnLst>
                                </p:cTn>
                              </p:par>
                              <p:par>
                                <p:cTn id="110" presetID="64" presetClass="path" presetSubtype="0" accel="50000" decel="50000" fill="hold" nodeType="withEffect">
                                  <p:stCondLst>
                                    <p:cond delay="0"/>
                                  </p:stCondLst>
                                  <p:childTnLst>
                                    <p:animMotion origin="layout" path="M -3.125E-6 1.11111E-6 L 0.05 -0.2206 " pathEditMode="relative" rAng="0" ptsTypes="AA">
                                      <p:cBhvr>
                                        <p:cTn id="111" dur="2000" fill="hold"/>
                                        <p:tgtEl>
                                          <p:spTgt spid="26"/>
                                        </p:tgtEl>
                                        <p:attrNameLst>
                                          <p:attrName>ppt_x</p:attrName>
                                          <p:attrName>ppt_y</p:attrName>
                                        </p:attrNameLst>
                                      </p:cBhvr>
                                      <p:rCtr x="2500" y="-11042"/>
                                    </p:animMotion>
                                  </p:childTnLst>
                                </p:cTn>
                              </p:par>
                              <p:par>
                                <p:cTn id="112" presetID="8" presetClass="emph" presetSubtype="0" fill="hold" nodeType="withEffect">
                                  <p:stCondLst>
                                    <p:cond delay="0"/>
                                  </p:stCondLst>
                                  <p:childTnLst>
                                    <p:animRot by="5400000">
                                      <p:cBhvr>
                                        <p:cTn id="113" dur="2000" fill="hold"/>
                                        <p:tgtEl>
                                          <p:spTgt spid="25"/>
                                        </p:tgtEl>
                                        <p:attrNameLst>
                                          <p:attrName>r</p:attrName>
                                        </p:attrNameLst>
                                      </p:cBhvr>
                                    </p:animRot>
                                  </p:childTnLst>
                                </p:cTn>
                              </p:par>
                              <p:par>
                                <p:cTn id="114" presetID="64" presetClass="path" presetSubtype="0" accel="50000" decel="50000" fill="hold" nodeType="withEffect">
                                  <p:stCondLst>
                                    <p:cond delay="0"/>
                                  </p:stCondLst>
                                  <p:childTnLst>
                                    <p:animMotion origin="layout" path="M 4.58333E-6 -3.33333E-6 L -0.00886 -0.22662 " pathEditMode="relative" rAng="0" ptsTypes="AA">
                                      <p:cBhvr>
                                        <p:cTn id="115" dur="2000" fill="hold"/>
                                        <p:tgtEl>
                                          <p:spTgt spid="25"/>
                                        </p:tgtEl>
                                        <p:attrNameLst>
                                          <p:attrName>ppt_x</p:attrName>
                                          <p:attrName>ppt_y</p:attrName>
                                        </p:attrNameLst>
                                      </p:cBhvr>
                                      <p:rCtr x="-443" y="-11343"/>
                                    </p:animMotion>
                                  </p:childTnLst>
                                </p:cTn>
                              </p:par>
                              <p:par>
                                <p:cTn id="116" presetID="8" presetClass="emph" presetSubtype="0" fill="hold" nodeType="withEffect">
                                  <p:stCondLst>
                                    <p:cond delay="0"/>
                                  </p:stCondLst>
                                  <p:childTnLst>
                                    <p:animRot by="-5400000">
                                      <p:cBhvr>
                                        <p:cTn id="117" dur="2000" fill="hold"/>
                                        <p:tgtEl>
                                          <p:spTgt spid="29"/>
                                        </p:tgtEl>
                                        <p:attrNameLst>
                                          <p:attrName>r</p:attrName>
                                        </p:attrNameLst>
                                      </p:cBhvr>
                                    </p:animRot>
                                  </p:childTnLst>
                                </p:cTn>
                              </p:par>
                              <p:par>
                                <p:cTn id="118" presetID="64" presetClass="path" presetSubtype="0" accel="50000" decel="50000" fill="hold" nodeType="withEffect">
                                  <p:stCondLst>
                                    <p:cond delay="0"/>
                                  </p:stCondLst>
                                  <p:childTnLst>
                                    <p:animMotion origin="layout" path="M -3.125E-6 2.96296E-6 L -0.03919 -0.29422 " pathEditMode="relative" rAng="0" ptsTypes="AA">
                                      <p:cBhvr>
                                        <p:cTn id="119" dur="2000" fill="hold"/>
                                        <p:tgtEl>
                                          <p:spTgt spid="29"/>
                                        </p:tgtEl>
                                        <p:attrNameLst>
                                          <p:attrName>ppt_x</p:attrName>
                                          <p:attrName>ppt_y</p:attrName>
                                        </p:attrNameLst>
                                      </p:cBhvr>
                                      <p:rCtr x="-1966" y="-14722"/>
                                    </p:animMotion>
                                  </p:childTnLst>
                                </p:cTn>
                              </p:par>
                              <p:par>
                                <p:cTn id="120" presetID="8" presetClass="emph" presetSubtype="0" fill="hold" nodeType="withEffect">
                                  <p:stCondLst>
                                    <p:cond delay="0"/>
                                  </p:stCondLst>
                                  <p:childTnLst>
                                    <p:animRot by="5400000">
                                      <p:cBhvr>
                                        <p:cTn id="121" dur="2000" fill="hold"/>
                                        <p:tgtEl>
                                          <p:spTgt spid="30"/>
                                        </p:tgtEl>
                                        <p:attrNameLst>
                                          <p:attrName>r</p:attrName>
                                        </p:attrNameLst>
                                      </p:cBhvr>
                                    </p:animRot>
                                  </p:childTnLst>
                                </p:cTn>
                              </p:par>
                              <p:par>
                                <p:cTn id="122" presetID="64" presetClass="path" presetSubtype="0" accel="50000" decel="50000" fill="hold" nodeType="withEffect">
                                  <p:stCondLst>
                                    <p:cond delay="0"/>
                                  </p:stCondLst>
                                  <p:childTnLst>
                                    <p:animMotion origin="layout" path="M 5E-6 1.11111E-6 L -0.08333 -0.26713 " pathEditMode="relative" rAng="0" ptsTypes="AA">
                                      <p:cBhvr>
                                        <p:cTn id="123" dur="2000" fill="hold"/>
                                        <p:tgtEl>
                                          <p:spTgt spid="30"/>
                                        </p:tgtEl>
                                        <p:attrNameLst>
                                          <p:attrName>ppt_x</p:attrName>
                                          <p:attrName>ppt_y</p:attrName>
                                        </p:attrNameLst>
                                      </p:cBhvr>
                                      <p:rCtr x="-4167" y="-13356"/>
                                    </p:animMotion>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3"/>
                                        </p:tgtEl>
                                        <p:attrNameLst>
                                          <p:attrName>style.visibility</p:attrName>
                                        </p:attrNameLst>
                                      </p:cBhvr>
                                      <p:to>
                                        <p:strVal val="visible"/>
                                      </p:to>
                                    </p:set>
                                    <p:animEffect transition="in" filter="fade">
                                      <p:cBhvr>
                                        <p:cTn id="128" dur="1000"/>
                                        <p:tgtEl>
                                          <p:spTgt spid="3"/>
                                        </p:tgtEl>
                                      </p:cBhvr>
                                    </p:animEffect>
                                    <p:anim calcmode="lin" valueType="num">
                                      <p:cBhvr>
                                        <p:cTn id="129" dur="1000" fill="hold"/>
                                        <p:tgtEl>
                                          <p:spTgt spid="3"/>
                                        </p:tgtEl>
                                        <p:attrNameLst>
                                          <p:attrName>ppt_x</p:attrName>
                                        </p:attrNameLst>
                                      </p:cBhvr>
                                      <p:tavLst>
                                        <p:tav tm="0">
                                          <p:val>
                                            <p:strVal val="#ppt_x"/>
                                          </p:val>
                                        </p:tav>
                                        <p:tav tm="100000">
                                          <p:val>
                                            <p:strVal val="#ppt_x"/>
                                          </p:val>
                                        </p:tav>
                                      </p:tavLst>
                                    </p:anim>
                                    <p:anim calcmode="lin" valueType="num">
                                      <p:cBhvr>
                                        <p:cTn id="1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2" presetClass="entr" presetSubtype="0" fill="hold" grpId="0" nodeType="clickEffect">
                                  <p:stCondLst>
                                    <p:cond delay="0"/>
                                  </p:stCondLst>
                                  <p:childTnLst>
                                    <p:set>
                                      <p:cBhvr>
                                        <p:cTn id="134" dur="1" fill="hold">
                                          <p:stCondLst>
                                            <p:cond delay="0"/>
                                          </p:stCondLst>
                                        </p:cTn>
                                        <p:tgtEl>
                                          <p:spTgt spid="40"/>
                                        </p:tgtEl>
                                        <p:attrNameLst>
                                          <p:attrName>style.visibility</p:attrName>
                                        </p:attrNameLst>
                                      </p:cBhvr>
                                      <p:to>
                                        <p:strVal val="visible"/>
                                      </p:to>
                                    </p:set>
                                    <p:animEffect transition="in" filter="fade">
                                      <p:cBhvr>
                                        <p:cTn id="135" dur="1000"/>
                                        <p:tgtEl>
                                          <p:spTgt spid="40"/>
                                        </p:tgtEl>
                                      </p:cBhvr>
                                    </p:animEffect>
                                    <p:anim calcmode="lin" valueType="num">
                                      <p:cBhvr>
                                        <p:cTn id="136" dur="1000" fill="hold"/>
                                        <p:tgtEl>
                                          <p:spTgt spid="40"/>
                                        </p:tgtEl>
                                        <p:attrNameLst>
                                          <p:attrName>ppt_x</p:attrName>
                                        </p:attrNameLst>
                                      </p:cBhvr>
                                      <p:tavLst>
                                        <p:tav tm="0">
                                          <p:val>
                                            <p:strVal val="#ppt_x"/>
                                          </p:val>
                                        </p:tav>
                                        <p:tav tm="100000">
                                          <p:val>
                                            <p:strVal val="#ppt_x"/>
                                          </p:val>
                                        </p:tav>
                                      </p:tavLst>
                                    </p:anim>
                                    <p:anim calcmode="lin" valueType="num">
                                      <p:cBhvr>
                                        <p:cTn id="137" dur="1000" fill="hold"/>
                                        <p:tgtEl>
                                          <p:spTgt spid="40"/>
                                        </p:tgtEl>
                                        <p:attrNameLst>
                                          <p:attrName>ppt_y</p:attrName>
                                        </p:attrNameLst>
                                      </p:cBhvr>
                                      <p:tavLst>
                                        <p:tav tm="0">
                                          <p:val>
                                            <p:strVal val="#ppt_y+.1"/>
                                          </p:val>
                                        </p:tav>
                                        <p:tav tm="100000">
                                          <p:val>
                                            <p:strVal val="#ppt_y"/>
                                          </p:val>
                                        </p:tav>
                                      </p:tavLst>
                                    </p:anim>
                                  </p:childTnLst>
                                </p:cTn>
                              </p:par>
                            </p:childTnLst>
                          </p:cTn>
                        </p:par>
                        <p:par>
                          <p:cTn id="138" fill="hold">
                            <p:stCondLst>
                              <p:cond delay="1000"/>
                            </p:stCondLst>
                            <p:childTnLst>
                              <p:par>
                                <p:cTn id="139" presetID="14" presetClass="entr" presetSubtype="10" fill="hold" nodeType="afterEffect">
                                  <p:stCondLst>
                                    <p:cond delay="0"/>
                                  </p:stCondLst>
                                  <p:childTnLst>
                                    <p:set>
                                      <p:cBhvr>
                                        <p:cTn id="140" dur="1" fill="hold">
                                          <p:stCondLst>
                                            <p:cond delay="0"/>
                                          </p:stCondLst>
                                        </p:cTn>
                                        <p:tgtEl>
                                          <p:spTgt spid="1028"/>
                                        </p:tgtEl>
                                        <p:attrNameLst>
                                          <p:attrName>style.visibility</p:attrName>
                                        </p:attrNameLst>
                                      </p:cBhvr>
                                      <p:to>
                                        <p:strVal val="visible"/>
                                      </p:to>
                                    </p:set>
                                    <p:animEffect transition="in" filter="randombar(horizontal)">
                                      <p:cBhvr>
                                        <p:cTn id="141" dur="500"/>
                                        <p:tgtEl>
                                          <p:spTgt spid="1028"/>
                                        </p:tgtEl>
                                      </p:cBhvr>
                                    </p:animEffect>
                                  </p:childTnLst>
                                </p:cTn>
                              </p:par>
                            </p:childTnLst>
                          </p:cTn>
                        </p:par>
                        <p:par>
                          <p:cTn id="142" fill="hold">
                            <p:stCondLst>
                              <p:cond delay="1500"/>
                            </p:stCondLst>
                            <p:childTnLst>
                              <p:par>
                                <p:cTn id="143" presetID="14" presetClass="entr" presetSubtype="10" fill="hold" nodeType="afterEffect">
                                  <p:stCondLst>
                                    <p:cond delay="0"/>
                                  </p:stCondLst>
                                  <p:childTnLst>
                                    <p:set>
                                      <p:cBhvr>
                                        <p:cTn id="144" dur="1" fill="hold">
                                          <p:stCondLst>
                                            <p:cond delay="0"/>
                                          </p:stCondLst>
                                        </p:cTn>
                                        <p:tgtEl>
                                          <p:spTgt spid="1030"/>
                                        </p:tgtEl>
                                        <p:attrNameLst>
                                          <p:attrName>style.visibility</p:attrName>
                                        </p:attrNameLst>
                                      </p:cBhvr>
                                      <p:to>
                                        <p:strVal val="visible"/>
                                      </p:to>
                                    </p:set>
                                    <p:animEffect transition="in" filter="randombar(horizontal)">
                                      <p:cBhvr>
                                        <p:cTn id="145"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10" grpId="0" animBg="1"/>
      <p:bldP spid="13" grpId="0" animBg="1"/>
      <p:bldP spid="14" grpId="0" animBg="1"/>
      <p:bldP spid="18" grpId="0" animBg="1"/>
      <p:bldP spid="19" grpId="0" animBg="1"/>
      <p:bldP spid="21" grpId="0" animBg="1"/>
      <p:bldP spid="22" grpId="0" animBg="1"/>
      <p:bldP spid="23" grpId="0" animBg="1"/>
      <p:bldP spid="24" grpId="0" animBg="1"/>
      <p:bldP spid="31" grpId="0" animBg="1"/>
      <p:bldP spid="32" grpId="0"/>
      <p:bldP spid="33" grpId="0" animBg="1"/>
      <p:bldP spid="34" grpId="0" animBg="1"/>
      <p:bldP spid="35" grpId="0" animBg="1"/>
      <p:bldP spid="36" grpId="0" animBg="1"/>
      <p:bldP spid="37" grpId="0" animBg="1"/>
      <p:bldP spid="38" grpId="0" animBg="1"/>
      <p:bldP spid="39" grpId="0" animBg="1"/>
      <p:bldP spid="4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Black, Outline, Star, Yellow, White, Five, Cartoon - Cartoon Stars  Transparent PNG - 640x607 - Free Download on NicePNG">
            <a:extLst>
              <a:ext uri="{FF2B5EF4-FFF2-40B4-BE49-F238E27FC236}">
                <a16:creationId xmlns:a16="http://schemas.microsoft.com/office/drawing/2014/main" id="{AE95FE13-1320-4632-BA3F-C08DA8609A6F}"/>
              </a:ext>
            </a:extLst>
          </p:cNvPr>
          <p:cNvPicPr>
            <a:picLocks noChangeAspect="1" noChangeArrowheads="1"/>
          </p:cNvPicPr>
          <p:nvPr/>
        </p:nvPicPr>
        <p:blipFill>
          <a:blip r:embed="rId2"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0"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Black, Outline, Star, Yellow, White, Five, Cartoon - Cartoon Stars  Transparent PNG - 640x607 - Free Download on NicePNG">
            <a:extLst>
              <a:ext uri="{FF2B5EF4-FFF2-40B4-BE49-F238E27FC236}">
                <a16:creationId xmlns:a16="http://schemas.microsoft.com/office/drawing/2014/main" id="{7B6F9524-9245-412A-BB4A-A5D5CCE7E0E6}"/>
              </a:ext>
            </a:extLst>
          </p:cNvPr>
          <p:cNvPicPr>
            <a:picLocks noChangeAspect="1" noChangeArrowheads="1"/>
          </p:cNvPicPr>
          <p:nvPr/>
        </p:nvPicPr>
        <p:blipFill>
          <a:blip r:embed="rId3"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2">
            <a:extLst>
              <a:ext uri="{FF2B5EF4-FFF2-40B4-BE49-F238E27FC236}">
                <a16:creationId xmlns:a16="http://schemas.microsoft.com/office/drawing/2014/main" id="{0B922464-A14C-952E-442D-808E51737780}"/>
              </a:ext>
            </a:extLst>
          </p:cNvPr>
          <p:cNvSpPr txBox="1"/>
          <p:nvPr/>
        </p:nvSpPr>
        <p:spPr>
          <a:xfrm>
            <a:off x="7315200" y="3457575"/>
            <a:ext cx="4136571" cy="1691297"/>
          </a:xfrm>
          <a:prstGeom prst="rect">
            <a:avLst/>
          </a:prstGeom>
        </p:spPr>
        <p:txBody>
          <a:bodyPr wrap="square" lIns="0" tIns="0" rIns="0" bIns="0" rtlCol="0" anchor="t">
            <a:spAutoFit/>
          </a:bodyPr>
          <a:lstStyle/>
          <a:p>
            <a:pPr algn="ctr">
              <a:lnSpc>
                <a:spcPct val="120000"/>
              </a:lnSpc>
            </a:pPr>
            <a:r>
              <a:rPr lang="vi-VN" sz="4800" b="1">
                <a:solidFill>
                  <a:srgbClr val="000000"/>
                </a:solidFill>
                <a:latin typeface="Arial" panose="020B0604020202020204" pitchFamily="34" charset="0"/>
              </a:rPr>
              <a:t>IV</a:t>
            </a:r>
            <a:r>
              <a:rPr lang="en-GB" sz="4800" b="1">
                <a:solidFill>
                  <a:srgbClr val="000000"/>
                </a:solidFill>
                <a:latin typeface="Arial" panose="020B0604020202020204" pitchFamily="34" charset="0"/>
              </a:rPr>
              <a:t>. </a:t>
            </a:r>
            <a:r>
              <a:rPr lang="vi-VN" sz="4800" b="1">
                <a:solidFill>
                  <a:srgbClr val="000000"/>
                </a:solidFill>
                <a:latin typeface="Arial" panose="020B0604020202020204" pitchFamily="34" charset="0"/>
              </a:rPr>
              <a:t>TÁC DỤNG SINH LÍ</a:t>
            </a:r>
            <a:endParaRPr lang="en-US" sz="4800" b="1" dirty="0">
              <a:solidFill>
                <a:srgbClr val="000000"/>
              </a:solidFill>
              <a:latin typeface="Arial" panose="020B0604020202020204" pitchFamily="34" charset="0"/>
            </a:endParaRPr>
          </a:p>
        </p:txBody>
      </p:sp>
      <p:grpSp>
        <p:nvGrpSpPr>
          <p:cNvPr id="29" name="Group 28">
            <a:extLst>
              <a:ext uri="{FF2B5EF4-FFF2-40B4-BE49-F238E27FC236}">
                <a16:creationId xmlns:a16="http://schemas.microsoft.com/office/drawing/2014/main" id="{3095D7B2-82B3-7FA0-D265-C1031DF2F92C}"/>
              </a:ext>
            </a:extLst>
          </p:cNvPr>
          <p:cNvGrpSpPr/>
          <p:nvPr/>
        </p:nvGrpSpPr>
        <p:grpSpPr>
          <a:xfrm>
            <a:off x="8319913" y="1600200"/>
            <a:ext cx="2067327" cy="1828800"/>
            <a:chOff x="2473991" y="2385441"/>
            <a:chExt cx="2065808" cy="1827457"/>
          </a:xfrm>
        </p:grpSpPr>
        <p:sp>
          <p:nvSpPr>
            <p:cNvPr id="30" name="Google Shape;1516;p39">
              <a:extLst>
                <a:ext uri="{FF2B5EF4-FFF2-40B4-BE49-F238E27FC236}">
                  <a16:creationId xmlns:a16="http://schemas.microsoft.com/office/drawing/2014/main" id="{FBCA0265-419F-879C-05F3-313CE9FD2DB4}"/>
                </a:ext>
              </a:extLst>
            </p:cNvPr>
            <p:cNvSpPr/>
            <p:nvPr/>
          </p:nvSpPr>
          <p:spPr>
            <a:xfrm>
              <a:off x="2473991" y="2385441"/>
              <a:ext cx="2065808" cy="182745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chemeClr val="accent1">
                <a:lumMod val="20000"/>
                <a:lumOff val="80000"/>
              </a:schemeClr>
            </a:solidFill>
            <a:ln>
              <a:noFill/>
            </a:ln>
          </p:spPr>
          <p:txBody>
            <a:bodyPr spcFirstLastPara="1" wrap="square" lIns="60950" tIns="60950" rIns="60950" bIns="60950" anchor="ctr" anchorCtr="0">
              <a:noAutofit/>
            </a:bodyPr>
            <a:lstStyle/>
            <a:p>
              <a:pPr algn="ctr" defTabSz="609630"/>
              <a:endParaRPr sz="4800" b="1" dirty="0">
                <a:solidFill>
                  <a:prstClr val="black"/>
                </a:solidFill>
                <a:latin typeface="Arial" panose="020B0604020202020204" pitchFamily="34" charset="0"/>
                <a:cs typeface="Arial" panose="020B0604020202020204" pitchFamily="34" charset="0"/>
              </a:endParaRPr>
            </a:p>
          </p:txBody>
        </p:sp>
        <p:pic>
          <p:nvPicPr>
            <p:cNvPr id="2048" name="Picture 2047">
              <a:extLst>
                <a:ext uri="{FF2B5EF4-FFF2-40B4-BE49-F238E27FC236}">
                  <a16:creationId xmlns:a16="http://schemas.microsoft.com/office/drawing/2014/main" id="{40AF6C29-5A6A-75D5-E609-6B48A9211E78}"/>
                </a:ext>
              </a:extLst>
            </p:cNvPr>
            <p:cNvPicPr>
              <a:picLocks noChangeAspect="1"/>
            </p:cNvPicPr>
            <p:nvPr/>
          </p:nvPicPr>
          <p:blipFill>
            <a:blip r:embed="rId4"/>
            <a:stretch>
              <a:fillRect/>
            </a:stretch>
          </p:blipFill>
          <p:spPr>
            <a:xfrm>
              <a:off x="2855395" y="2495033"/>
              <a:ext cx="1394842" cy="1394842"/>
            </a:xfrm>
            <a:prstGeom prst="rect">
              <a:avLst/>
            </a:prstGeom>
          </p:spPr>
        </p:pic>
      </p:grpSp>
      <p:pic>
        <p:nvPicPr>
          <p:cNvPr id="4" name="Picture 3">
            <a:extLst>
              <a:ext uri="{FF2B5EF4-FFF2-40B4-BE49-F238E27FC236}">
                <a16:creationId xmlns:a16="http://schemas.microsoft.com/office/drawing/2014/main" id="{984FA719-0261-8056-DB90-5802E0DE4E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989" y="297589"/>
            <a:ext cx="6535011" cy="6535011"/>
          </a:xfrm>
          <a:prstGeom prst="rect">
            <a:avLst/>
          </a:prstGeom>
        </p:spPr>
      </p:pic>
    </p:spTree>
    <p:extLst>
      <p:ext uri="{BB962C8B-B14F-4D97-AF65-F5344CB8AC3E}">
        <p14:creationId xmlns:p14="http://schemas.microsoft.com/office/powerpoint/2010/main" val="236957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2560F9-FDD7-4609-9171-4511D0ACFEBD}"/>
              </a:ext>
            </a:extLst>
          </p:cNvPr>
          <p:cNvSpPr txBox="1"/>
          <p:nvPr/>
        </p:nvSpPr>
        <p:spPr>
          <a:xfrm>
            <a:off x="609600" y="1981200"/>
            <a:ext cx="11125200" cy="4279890"/>
          </a:xfrm>
          <a:prstGeom prst="rect">
            <a:avLst/>
          </a:prstGeom>
          <a:noFill/>
        </p:spPr>
        <p:txBody>
          <a:bodyPr wrap="square">
            <a:spAutoFit/>
          </a:bodyPr>
          <a:lstStyle/>
          <a:p>
            <a:pPr algn="just">
              <a:lnSpc>
                <a:spcPct val="120000"/>
              </a:lnSpc>
              <a:spcAft>
                <a:spcPts val="800"/>
              </a:spcAft>
            </a:pPr>
            <a:r>
              <a:rPr lang="vi-VN"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Ví</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dụ</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dòng</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xoay</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chạy</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tim</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gây</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ra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chấn</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tim</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tới</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khả</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bơm</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máu</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tim</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ngưng</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tim.</a:t>
            </a:r>
            <a:endPar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1000"/>
              </a:spcAft>
            </a:pP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Ví</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dụ</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dòng</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xoay</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tần</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40 Hz - 80 Hz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kích</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teo</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dòng</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xoay</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tần</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20 kHz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phục</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hồi</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3200" dirty="0">
                <a:solidFill>
                  <a:srgbClr val="1508B8"/>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5" name="TextBox 4">
            <a:extLst>
              <a:ext uri="{FF2B5EF4-FFF2-40B4-BE49-F238E27FC236}">
                <a16:creationId xmlns:a16="http://schemas.microsoft.com/office/drawing/2014/main" id="{38F354A6-F3C9-4C5E-8864-F21402F0BCF0}"/>
              </a:ext>
            </a:extLst>
          </p:cNvPr>
          <p:cNvSpPr txBox="1"/>
          <p:nvPr/>
        </p:nvSpPr>
        <p:spPr>
          <a:xfrm>
            <a:off x="685800" y="152400"/>
            <a:ext cx="10896600" cy="1569660"/>
          </a:xfrm>
          <a:prstGeom prst="rect">
            <a:avLst/>
          </a:prstGeom>
          <a:noFill/>
        </p:spPr>
        <p:txBody>
          <a:bodyPr wrap="square">
            <a:spAutoFit/>
          </a:bodyPr>
          <a:lstStyle/>
          <a:p>
            <a:pPr algn="just">
              <a:spcAft>
                <a:spcPts val="800"/>
              </a:spcAft>
            </a:pPr>
            <a:r>
              <a:rPr lang="vi-VN"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Đọc thông tin mục IV sgk/ 63. Trả lời CH5 sgk/ 63: Hãy nêu ví dụ chứng tỏ dòng diện xoay chiều có tác dụng sinh lí với cơ thể người hay cơ thể sinh vật.</a:t>
            </a:r>
            <a:endParaRPr lang="en-US"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5196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563335D7-0564-429F-48D6-70F39EB7F831}"/>
              </a:ext>
            </a:extLst>
          </p:cNvPr>
          <p:cNvSpPr/>
          <p:nvPr/>
        </p:nvSpPr>
        <p:spPr>
          <a:xfrm>
            <a:off x="382218" y="221622"/>
            <a:ext cx="4177400" cy="522469"/>
          </a:xfrm>
          <a:prstGeom prst="roundRect">
            <a:avLst/>
          </a:prstGeom>
          <a:solidFill>
            <a:srgbClr val="EAF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2">
            <a:extLst>
              <a:ext uri="{FF2B5EF4-FFF2-40B4-BE49-F238E27FC236}">
                <a16:creationId xmlns:a16="http://schemas.microsoft.com/office/drawing/2014/main" id="{5BCD4880-9F65-DA4C-803A-F6A12D571E15}"/>
              </a:ext>
            </a:extLst>
          </p:cNvPr>
          <p:cNvSpPr txBox="1"/>
          <p:nvPr/>
        </p:nvSpPr>
        <p:spPr>
          <a:xfrm>
            <a:off x="568248" y="249377"/>
            <a:ext cx="3869815" cy="402418"/>
          </a:xfrm>
          <a:prstGeom prst="rect">
            <a:avLst/>
          </a:prstGeom>
        </p:spPr>
        <p:txBody>
          <a:bodyPr wrap="square" lIns="0" tIns="0" rIns="0" bIns="0" rtlCol="0" anchor="t">
            <a:spAutoFit/>
          </a:bodyPr>
          <a:lstStyle/>
          <a:p>
            <a:pPr algn="ctr">
              <a:lnSpc>
                <a:spcPct val="120000"/>
              </a:lnSpc>
            </a:pPr>
            <a:r>
              <a:rPr lang="vi-VN" sz="2400" b="1">
                <a:solidFill>
                  <a:srgbClr val="000000"/>
                </a:solidFill>
                <a:latin typeface="Arial" panose="020B0604020202020204" pitchFamily="34" charset="0"/>
              </a:rPr>
              <a:t>IV</a:t>
            </a:r>
            <a:r>
              <a:rPr lang="en-GB" sz="2400" b="1">
                <a:solidFill>
                  <a:srgbClr val="000000"/>
                </a:solidFill>
                <a:latin typeface="Arial" panose="020B0604020202020204" pitchFamily="34" charset="0"/>
              </a:rPr>
              <a:t>. </a:t>
            </a:r>
            <a:r>
              <a:rPr lang="vi-VN" sz="2400" b="1">
                <a:solidFill>
                  <a:srgbClr val="000000"/>
                </a:solidFill>
                <a:latin typeface="Arial" panose="020B0604020202020204" pitchFamily="34" charset="0"/>
              </a:rPr>
              <a:t>Tác Dụng Sinh Lí</a:t>
            </a:r>
            <a:endParaRPr lang="en-US" sz="2400" b="1" dirty="0">
              <a:solidFill>
                <a:srgbClr val="000000"/>
              </a:solidFill>
              <a:latin typeface="Arial" panose="020B0604020202020204" pitchFamily="34" charset="0"/>
            </a:endParaRPr>
          </a:p>
        </p:txBody>
      </p:sp>
      <p:grpSp>
        <p:nvGrpSpPr>
          <p:cNvPr id="16" name="Group 15">
            <a:extLst>
              <a:ext uri="{FF2B5EF4-FFF2-40B4-BE49-F238E27FC236}">
                <a16:creationId xmlns:a16="http://schemas.microsoft.com/office/drawing/2014/main" id="{ADFE272B-84BA-8C82-8FD2-ECD131CF1036}"/>
              </a:ext>
            </a:extLst>
          </p:cNvPr>
          <p:cNvGrpSpPr/>
          <p:nvPr/>
        </p:nvGrpSpPr>
        <p:grpSpPr>
          <a:xfrm>
            <a:off x="74840" y="168603"/>
            <a:ext cx="678359" cy="600090"/>
            <a:chOff x="2473991" y="2385441"/>
            <a:chExt cx="2065808" cy="1827457"/>
          </a:xfrm>
        </p:grpSpPr>
        <p:sp>
          <p:nvSpPr>
            <p:cNvPr id="18" name="Google Shape;1516;p39">
              <a:extLst>
                <a:ext uri="{FF2B5EF4-FFF2-40B4-BE49-F238E27FC236}">
                  <a16:creationId xmlns:a16="http://schemas.microsoft.com/office/drawing/2014/main" id="{C8650394-332C-9D2F-1DC6-AB5F16CAA74D}"/>
                </a:ext>
              </a:extLst>
            </p:cNvPr>
            <p:cNvSpPr/>
            <p:nvPr/>
          </p:nvSpPr>
          <p:spPr>
            <a:xfrm>
              <a:off x="2473991" y="2385441"/>
              <a:ext cx="2065808" cy="182745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chemeClr val="accent1">
                <a:lumMod val="20000"/>
                <a:lumOff val="80000"/>
              </a:schemeClr>
            </a:solidFill>
            <a:ln>
              <a:noFill/>
            </a:ln>
          </p:spPr>
          <p:txBody>
            <a:bodyPr spcFirstLastPara="1" wrap="square" lIns="60950" tIns="60950" rIns="60950" bIns="60950" anchor="ctr" anchorCtr="0">
              <a:noAutofit/>
            </a:bodyPr>
            <a:lstStyle/>
            <a:p>
              <a:pPr algn="ctr" defTabSz="609630"/>
              <a:endParaRPr sz="4800" b="1" dirty="0">
                <a:solidFill>
                  <a:prstClr val="black"/>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ACBDCDEA-0C22-FC31-7A31-F821785491F3}"/>
                </a:ext>
              </a:extLst>
            </p:cNvPr>
            <p:cNvPicPr>
              <a:picLocks noChangeAspect="1"/>
            </p:cNvPicPr>
            <p:nvPr/>
          </p:nvPicPr>
          <p:blipFill>
            <a:blip r:embed="rId2"/>
            <a:stretch>
              <a:fillRect/>
            </a:stretch>
          </p:blipFill>
          <p:spPr>
            <a:xfrm>
              <a:off x="2855395" y="2495033"/>
              <a:ext cx="1394842" cy="1394842"/>
            </a:xfrm>
            <a:prstGeom prst="rect">
              <a:avLst/>
            </a:prstGeom>
          </p:spPr>
        </p:pic>
      </p:grpSp>
      <p:sp>
        <p:nvSpPr>
          <p:cNvPr id="2" name="Rectangle 1">
            <a:extLst>
              <a:ext uri="{FF2B5EF4-FFF2-40B4-BE49-F238E27FC236}">
                <a16:creationId xmlns:a16="http://schemas.microsoft.com/office/drawing/2014/main" id="{5408850F-AE9C-C122-B1CA-1734E3EE75F6}"/>
              </a:ext>
            </a:extLst>
          </p:cNvPr>
          <p:cNvSpPr/>
          <p:nvPr/>
        </p:nvSpPr>
        <p:spPr>
          <a:xfrm>
            <a:off x="764914" y="1299039"/>
            <a:ext cx="6227392" cy="1008481"/>
          </a:xfrm>
          <a:prstGeom prst="rect">
            <a:avLst/>
          </a:prstGeom>
          <a:ln>
            <a:noFill/>
          </a:ln>
        </p:spPr>
        <p:txBody>
          <a:bodyPr wrap="square">
            <a:spAutoFit/>
          </a:bodyPr>
          <a:lstStyle/>
          <a:p>
            <a:pPr defTabSz="609630">
              <a:lnSpc>
                <a:spcPct val="120000"/>
              </a:lnSpc>
            </a:pPr>
            <a:r>
              <a:rPr lang="en-GB" sz="2600" dirty="0" err="1">
                <a:solidFill>
                  <a:prstClr val="black"/>
                </a:solidFill>
                <a:latin typeface="Arial" panose="020B0604020202020204" pitchFamily="34" charset="0"/>
                <a:cs typeface="Arial" panose="020B0604020202020204" pitchFamily="34" charset="0"/>
              </a:rPr>
              <a:t>Tác</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dụng</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sinh</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lí</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được</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ứng</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dụng</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trong</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máy</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châm</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cứu</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máy</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đốt</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điện</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cao</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tần</a:t>
            </a:r>
            <a:r>
              <a:rPr lang="en-GB" sz="2600" dirty="0">
                <a:solidFill>
                  <a:prstClr val="black"/>
                </a:solidFill>
                <a:latin typeface="Arial" panose="020B0604020202020204" pitchFamily="34" charset="0"/>
                <a:cs typeface="Arial" panose="020B0604020202020204" pitchFamily="34" charset="0"/>
              </a:rPr>
              <a:t> ….</a:t>
            </a:r>
            <a:endParaRPr lang="en-US" sz="2600" dirty="0">
              <a:solidFill>
                <a:prstClr val="black"/>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52A0ED6-9ECB-550A-BCC8-D0BBAA19D8C2}"/>
              </a:ext>
            </a:extLst>
          </p:cNvPr>
          <p:cNvSpPr/>
          <p:nvPr/>
        </p:nvSpPr>
        <p:spPr>
          <a:xfrm>
            <a:off x="763359" y="2556175"/>
            <a:ext cx="6061932" cy="1968744"/>
          </a:xfrm>
          <a:prstGeom prst="rect">
            <a:avLst/>
          </a:prstGeom>
          <a:ln>
            <a:noFill/>
          </a:ln>
        </p:spPr>
        <p:txBody>
          <a:bodyPr wrap="square">
            <a:spAutoFit/>
          </a:bodyPr>
          <a:lstStyle/>
          <a:p>
            <a:pPr defTabSz="609630">
              <a:lnSpc>
                <a:spcPct val="120000"/>
              </a:lnSpc>
            </a:pPr>
            <a:r>
              <a:rPr lang="en-GB" sz="2600" dirty="0" err="1">
                <a:solidFill>
                  <a:prstClr val="black"/>
                </a:solidFill>
                <a:latin typeface="Arial" panose="020B0604020202020204" pitchFamily="34" charset="0"/>
                <a:cs typeface="Arial" panose="020B0604020202020204" pitchFamily="34" charset="0"/>
              </a:rPr>
              <a:t>Dòng</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điện</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xoay</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chiều</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đi</a:t>
            </a:r>
            <a:r>
              <a:rPr lang="en-GB" sz="2600" dirty="0">
                <a:solidFill>
                  <a:prstClr val="black"/>
                </a:solidFill>
                <a:latin typeface="Arial" panose="020B0604020202020204" pitchFamily="34" charset="0"/>
                <a:cs typeface="Arial" panose="020B0604020202020204" pitchFamily="34" charset="0"/>
              </a:rPr>
              <a:t> qua </a:t>
            </a:r>
            <a:r>
              <a:rPr lang="en-GB" sz="2600" dirty="0" err="1">
                <a:solidFill>
                  <a:prstClr val="black"/>
                </a:solidFill>
                <a:latin typeface="Arial" panose="020B0604020202020204" pitchFamily="34" charset="0"/>
                <a:cs typeface="Arial" panose="020B0604020202020204" pitchFamily="34" charset="0"/>
              </a:rPr>
              <a:t>cơ</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thể</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người</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có</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thể</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gây</a:t>
            </a:r>
            <a:r>
              <a:rPr lang="en-GB" sz="2600" dirty="0">
                <a:solidFill>
                  <a:prstClr val="black"/>
                </a:solidFill>
                <a:latin typeface="Arial" panose="020B0604020202020204" pitchFamily="34" charset="0"/>
                <a:cs typeface="Arial" panose="020B0604020202020204" pitchFamily="34" charset="0"/>
              </a:rPr>
              <a:t> co </a:t>
            </a:r>
            <a:r>
              <a:rPr lang="en-GB" sz="2600" dirty="0" err="1">
                <a:solidFill>
                  <a:prstClr val="black"/>
                </a:solidFill>
                <a:latin typeface="Arial" panose="020B0604020202020204" pitchFamily="34" charset="0"/>
                <a:cs typeface="Arial" panose="020B0604020202020204" pitchFamily="34" charset="0"/>
              </a:rPr>
              <a:t>giật</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khó</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thở</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làm</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tim</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ngừng</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đập</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tê</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liệt</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thần</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kinh</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và</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có</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thể</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gây</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tử</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vong</a:t>
            </a:r>
            <a:endParaRPr lang="en-US" sz="2600" dirty="0">
              <a:solidFill>
                <a:prstClr val="black"/>
              </a:solidFill>
              <a:latin typeface="Arial" panose="020B0604020202020204" pitchFamily="34" charset="0"/>
              <a:cs typeface="Arial" panose="020B0604020202020204" pitchFamily="34" charset="0"/>
            </a:endParaRPr>
          </a:p>
        </p:txBody>
      </p:sp>
      <p:pic>
        <p:nvPicPr>
          <p:cNvPr id="7" name="Picture 2" descr="Máy đốt điện cao tần">
            <a:extLst>
              <a:ext uri="{FF2B5EF4-FFF2-40B4-BE49-F238E27FC236}">
                <a16:creationId xmlns:a16="http://schemas.microsoft.com/office/drawing/2014/main" id="{CE23DA38-4456-A757-E5BC-4E8782B923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000" b="8667"/>
          <a:stretch/>
        </p:blipFill>
        <p:spPr bwMode="auto">
          <a:xfrm>
            <a:off x="7429726" y="221622"/>
            <a:ext cx="3811250" cy="30998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KĨ NĂNG SƠ CỨU CHO TRẺ">
            <a:extLst>
              <a:ext uri="{FF2B5EF4-FFF2-40B4-BE49-F238E27FC236}">
                <a16:creationId xmlns:a16="http://schemas.microsoft.com/office/drawing/2014/main" id="{AB09DEC4-2F79-ED63-0257-4230408206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21400" y="2895600"/>
            <a:ext cx="6426540" cy="436803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EDE5038-97B0-3EEC-86DB-7E73A468A549}"/>
              </a:ext>
            </a:extLst>
          </p:cNvPr>
          <p:cNvSpPr/>
          <p:nvPr/>
        </p:nvSpPr>
        <p:spPr>
          <a:xfrm>
            <a:off x="1887970" y="4800600"/>
            <a:ext cx="4953000" cy="1032077"/>
          </a:xfrm>
          <a:prstGeom prst="rect">
            <a:avLst/>
          </a:prstGeom>
        </p:spPr>
        <p:txBody>
          <a:bodyPr wrap="square">
            <a:spAutoFit/>
          </a:bodyPr>
          <a:lstStyle/>
          <a:p>
            <a:pPr defTabSz="609630">
              <a:lnSpc>
                <a:spcPct val="120000"/>
              </a:lnSpc>
            </a:pPr>
            <a:r>
              <a:rPr lang="en-GB" sz="2667" b="1" dirty="0" err="1">
                <a:solidFill>
                  <a:prstClr val="black"/>
                </a:solidFill>
                <a:latin typeface="Arial" panose="020B0604020202020204" pitchFamily="34" charset="0"/>
                <a:cs typeface="Arial" panose="020B0604020202020204" pitchFamily="34" charset="0"/>
              </a:rPr>
              <a:t>Cần</a:t>
            </a:r>
            <a:r>
              <a:rPr lang="en-GB" sz="2667" b="1" dirty="0">
                <a:solidFill>
                  <a:prstClr val="black"/>
                </a:solidFill>
                <a:latin typeface="Arial" panose="020B0604020202020204" pitchFamily="34" charset="0"/>
                <a:cs typeface="Arial" panose="020B0604020202020204" pitchFamily="34" charset="0"/>
              </a:rPr>
              <a:t> </a:t>
            </a:r>
            <a:r>
              <a:rPr lang="en-GB" sz="2667" b="1" dirty="0" err="1">
                <a:solidFill>
                  <a:prstClr val="black"/>
                </a:solidFill>
                <a:latin typeface="Arial" panose="020B0604020202020204" pitchFamily="34" charset="0"/>
                <a:cs typeface="Arial" panose="020B0604020202020204" pitchFamily="34" charset="0"/>
              </a:rPr>
              <a:t>tuân</a:t>
            </a:r>
            <a:r>
              <a:rPr lang="en-GB" sz="2667" b="1" dirty="0">
                <a:solidFill>
                  <a:prstClr val="black"/>
                </a:solidFill>
                <a:latin typeface="Arial" panose="020B0604020202020204" pitchFamily="34" charset="0"/>
                <a:cs typeface="Arial" panose="020B0604020202020204" pitchFamily="34" charset="0"/>
              </a:rPr>
              <a:t> </a:t>
            </a:r>
            <a:r>
              <a:rPr lang="en-GB" sz="2667" b="1" dirty="0" err="1">
                <a:solidFill>
                  <a:prstClr val="black"/>
                </a:solidFill>
                <a:latin typeface="Arial" panose="020B0604020202020204" pitchFamily="34" charset="0"/>
                <a:cs typeface="Arial" panose="020B0604020202020204" pitchFamily="34" charset="0"/>
              </a:rPr>
              <a:t>thủ</a:t>
            </a:r>
            <a:r>
              <a:rPr lang="en-GB" sz="2667" b="1" dirty="0">
                <a:solidFill>
                  <a:prstClr val="black"/>
                </a:solidFill>
                <a:latin typeface="Arial" panose="020B0604020202020204" pitchFamily="34" charset="0"/>
                <a:cs typeface="Arial" panose="020B0604020202020204" pitchFamily="34" charset="0"/>
              </a:rPr>
              <a:t> </a:t>
            </a:r>
            <a:r>
              <a:rPr lang="en-GB" sz="2667" b="1" dirty="0" err="1">
                <a:solidFill>
                  <a:prstClr val="black"/>
                </a:solidFill>
                <a:latin typeface="Arial" panose="020B0604020202020204" pitchFamily="34" charset="0"/>
                <a:cs typeface="Arial" panose="020B0604020202020204" pitchFamily="34" charset="0"/>
              </a:rPr>
              <a:t>các</a:t>
            </a:r>
            <a:r>
              <a:rPr lang="en-GB" sz="2667" b="1" dirty="0">
                <a:solidFill>
                  <a:prstClr val="black"/>
                </a:solidFill>
                <a:latin typeface="Arial" panose="020B0604020202020204" pitchFamily="34" charset="0"/>
                <a:cs typeface="Arial" panose="020B0604020202020204" pitchFamily="34" charset="0"/>
              </a:rPr>
              <a:t> </a:t>
            </a:r>
            <a:r>
              <a:rPr lang="en-GB" sz="2667" b="1" dirty="0" err="1">
                <a:solidFill>
                  <a:prstClr val="black"/>
                </a:solidFill>
                <a:latin typeface="Arial" panose="020B0604020202020204" pitchFamily="34" charset="0"/>
                <a:cs typeface="Arial" panose="020B0604020202020204" pitchFamily="34" charset="0"/>
              </a:rPr>
              <a:t>quy</a:t>
            </a:r>
            <a:r>
              <a:rPr lang="en-GB" sz="2667" b="1" dirty="0">
                <a:solidFill>
                  <a:prstClr val="black"/>
                </a:solidFill>
                <a:latin typeface="Arial" panose="020B0604020202020204" pitchFamily="34" charset="0"/>
                <a:cs typeface="Arial" panose="020B0604020202020204" pitchFamily="34" charset="0"/>
              </a:rPr>
              <a:t> </a:t>
            </a:r>
            <a:r>
              <a:rPr lang="en-GB" sz="2667" b="1" dirty="0" err="1">
                <a:solidFill>
                  <a:prstClr val="black"/>
                </a:solidFill>
                <a:latin typeface="Arial" panose="020B0604020202020204" pitchFamily="34" charset="0"/>
                <a:cs typeface="Arial" panose="020B0604020202020204" pitchFamily="34" charset="0"/>
              </a:rPr>
              <a:t>tắc</a:t>
            </a:r>
            <a:r>
              <a:rPr lang="en-GB" sz="2667" b="1" dirty="0">
                <a:solidFill>
                  <a:prstClr val="black"/>
                </a:solidFill>
                <a:latin typeface="Arial" panose="020B0604020202020204" pitchFamily="34" charset="0"/>
                <a:cs typeface="Arial" panose="020B0604020202020204" pitchFamily="34" charset="0"/>
              </a:rPr>
              <a:t> an </a:t>
            </a:r>
            <a:r>
              <a:rPr lang="en-GB" sz="2667" b="1" dirty="0" err="1">
                <a:solidFill>
                  <a:prstClr val="black"/>
                </a:solidFill>
                <a:latin typeface="Arial" panose="020B0604020202020204" pitchFamily="34" charset="0"/>
                <a:cs typeface="Arial" panose="020B0604020202020204" pitchFamily="34" charset="0"/>
              </a:rPr>
              <a:t>toàn</a:t>
            </a:r>
            <a:r>
              <a:rPr lang="en-GB" sz="2667" b="1" dirty="0">
                <a:solidFill>
                  <a:prstClr val="black"/>
                </a:solidFill>
                <a:latin typeface="Arial" panose="020B0604020202020204" pitchFamily="34" charset="0"/>
                <a:cs typeface="Arial" panose="020B0604020202020204" pitchFamily="34" charset="0"/>
              </a:rPr>
              <a:t> </a:t>
            </a:r>
            <a:r>
              <a:rPr lang="en-GB" sz="2667" b="1" dirty="0" err="1">
                <a:solidFill>
                  <a:prstClr val="black"/>
                </a:solidFill>
                <a:latin typeface="Arial" panose="020B0604020202020204" pitchFamily="34" charset="0"/>
                <a:cs typeface="Arial" panose="020B0604020202020204" pitchFamily="34" charset="0"/>
              </a:rPr>
              <a:t>khi</a:t>
            </a:r>
            <a:r>
              <a:rPr lang="en-GB" sz="2667" b="1" dirty="0">
                <a:solidFill>
                  <a:prstClr val="black"/>
                </a:solidFill>
                <a:latin typeface="Arial" panose="020B0604020202020204" pitchFamily="34" charset="0"/>
                <a:cs typeface="Arial" panose="020B0604020202020204" pitchFamily="34" charset="0"/>
              </a:rPr>
              <a:t> </a:t>
            </a:r>
            <a:r>
              <a:rPr lang="en-GB" sz="2667" b="1" dirty="0" err="1">
                <a:solidFill>
                  <a:prstClr val="black"/>
                </a:solidFill>
                <a:latin typeface="Arial" panose="020B0604020202020204" pitchFamily="34" charset="0"/>
                <a:cs typeface="Arial" panose="020B0604020202020204" pitchFamily="34" charset="0"/>
              </a:rPr>
              <a:t>sử</a:t>
            </a:r>
            <a:r>
              <a:rPr lang="en-GB" sz="2667" b="1" dirty="0">
                <a:solidFill>
                  <a:prstClr val="black"/>
                </a:solidFill>
                <a:latin typeface="Arial" panose="020B0604020202020204" pitchFamily="34" charset="0"/>
                <a:cs typeface="Arial" panose="020B0604020202020204" pitchFamily="34" charset="0"/>
              </a:rPr>
              <a:t> </a:t>
            </a:r>
            <a:r>
              <a:rPr lang="en-GB" sz="2667" b="1" dirty="0" err="1">
                <a:solidFill>
                  <a:prstClr val="black"/>
                </a:solidFill>
                <a:latin typeface="Arial" panose="020B0604020202020204" pitchFamily="34" charset="0"/>
                <a:cs typeface="Arial" panose="020B0604020202020204" pitchFamily="34" charset="0"/>
              </a:rPr>
              <a:t>dụng</a:t>
            </a:r>
            <a:r>
              <a:rPr lang="en-GB" sz="2667" b="1" dirty="0">
                <a:solidFill>
                  <a:prstClr val="black"/>
                </a:solidFill>
                <a:latin typeface="Arial" panose="020B0604020202020204" pitchFamily="34" charset="0"/>
                <a:cs typeface="Arial" panose="020B0604020202020204" pitchFamily="34" charset="0"/>
              </a:rPr>
              <a:t> </a:t>
            </a:r>
            <a:r>
              <a:rPr lang="en-GB" sz="2667" b="1" dirty="0" err="1">
                <a:solidFill>
                  <a:prstClr val="black"/>
                </a:solidFill>
                <a:latin typeface="Arial" panose="020B0604020202020204" pitchFamily="34" charset="0"/>
                <a:cs typeface="Arial" panose="020B0604020202020204" pitchFamily="34" charset="0"/>
              </a:rPr>
              <a:t>điện</a:t>
            </a:r>
            <a:r>
              <a:rPr lang="en-GB" sz="2667" b="1" dirty="0">
                <a:solidFill>
                  <a:prstClr val="black"/>
                </a:solidFill>
                <a:latin typeface="Arial" panose="020B0604020202020204" pitchFamily="34" charset="0"/>
                <a:cs typeface="Arial" panose="020B0604020202020204" pitchFamily="34" charset="0"/>
              </a:rPr>
              <a:t> </a:t>
            </a:r>
            <a:r>
              <a:rPr lang="en-GB" sz="2667" b="1" dirty="0" err="1">
                <a:solidFill>
                  <a:prstClr val="black"/>
                </a:solidFill>
                <a:latin typeface="Arial" panose="020B0604020202020204" pitchFamily="34" charset="0"/>
                <a:cs typeface="Arial" panose="020B0604020202020204" pitchFamily="34" charset="0"/>
              </a:rPr>
              <a:t>đã</a:t>
            </a:r>
            <a:r>
              <a:rPr lang="en-GB" sz="2667" b="1" dirty="0">
                <a:solidFill>
                  <a:prstClr val="black"/>
                </a:solidFill>
                <a:latin typeface="Arial" panose="020B0604020202020204" pitchFamily="34" charset="0"/>
                <a:cs typeface="Arial" panose="020B0604020202020204" pitchFamily="34" charset="0"/>
              </a:rPr>
              <a:t> </a:t>
            </a:r>
            <a:r>
              <a:rPr lang="en-GB" sz="2667" b="1" dirty="0" err="1">
                <a:solidFill>
                  <a:prstClr val="black"/>
                </a:solidFill>
                <a:latin typeface="Arial" panose="020B0604020202020204" pitchFamily="34" charset="0"/>
                <a:cs typeface="Arial" panose="020B0604020202020204" pitchFamily="34" charset="0"/>
              </a:rPr>
              <a:t>học</a:t>
            </a:r>
            <a:endParaRPr lang="en-US" sz="2667" b="1" dirty="0">
              <a:solidFill>
                <a:prstClr val="black"/>
              </a:solidFill>
              <a:latin typeface="Arial" panose="020B0604020202020204" pitchFamily="34" charset="0"/>
              <a:cs typeface="Arial" panose="020B0604020202020204" pitchFamily="34" charset="0"/>
            </a:endParaRPr>
          </a:p>
        </p:txBody>
      </p:sp>
      <p:pic>
        <p:nvPicPr>
          <p:cNvPr id="10" name="Graphic 9" descr="Arrow Slight curve">
            <a:extLst>
              <a:ext uri="{FF2B5EF4-FFF2-40B4-BE49-F238E27FC236}">
                <a16:creationId xmlns:a16="http://schemas.microsoft.com/office/drawing/2014/main" id="{D9E5E985-B013-2C2C-7F87-041D8D6D19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3570" y="4773574"/>
            <a:ext cx="914400" cy="914400"/>
          </a:xfrm>
          <a:prstGeom prst="rect">
            <a:avLst/>
          </a:prstGeom>
        </p:spPr>
      </p:pic>
    </p:spTree>
    <p:extLst>
      <p:ext uri="{BB962C8B-B14F-4D97-AF65-F5344CB8AC3E}">
        <p14:creationId xmlns:p14="http://schemas.microsoft.com/office/powerpoint/2010/main" val="4283029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527C7BA-B175-899A-CEB5-751CC8D2AE27}"/>
              </a:ext>
            </a:extLst>
          </p:cNvPr>
          <p:cNvSpPr/>
          <p:nvPr/>
        </p:nvSpPr>
        <p:spPr>
          <a:xfrm>
            <a:off x="800100" y="1314450"/>
            <a:ext cx="10515600" cy="2876550"/>
          </a:xfrm>
          <a:prstGeom prst="roundRect">
            <a:avLst/>
          </a:prstGeom>
          <a:noFill/>
          <a:ln w="28575">
            <a:solidFill>
              <a:srgbClr val="FFC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D9D7FA6-A221-91F3-7305-E7BB6A4AD80A}"/>
              </a:ext>
            </a:extLst>
          </p:cNvPr>
          <p:cNvGrpSpPr/>
          <p:nvPr/>
        </p:nvGrpSpPr>
        <p:grpSpPr>
          <a:xfrm>
            <a:off x="4114800" y="933449"/>
            <a:ext cx="3886200" cy="592132"/>
            <a:chOff x="381000" y="143568"/>
            <a:chExt cx="3429000" cy="522469"/>
          </a:xfrm>
        </p:grpSpPr>
        <p:sp>
          <p:nvSpPr>
            <p:cNvPr id="9" name="Rectangle: Rounded Corners 8">
              <a:extLst>
                <a:ext uri="{FF2B5EF4-FFF2-40B4-BE49-F238E27FC236}">
                  <a16:creationId xmlns:a16="http://schemas.microsoft.com/office/drawing/2014/main" id="{667C2D3B-97D5-FCBB-5DED-556A1ECA30D0}"/>
                </a:ext>
              </a:extLst>
            </p:cNvPr>
            <p:cNvSpPr/>
            <p:nvPr/>
          </p:nvSpPr>
          <p:spPr>
            <a:xfrm>
              <a:off x="381000" y="143568"/>
              <a:ext cx="3429000" cy="522469"/>
            </a:xfrm>
            <a:prstGeom prst="roundRect">
              <a:avLst>
                <a:gd name="adj" fmla="val 31252"/>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 name="TextBox 12">
              <a:extLst>
                <a:ext uri="{FF2B5EF4-FFF2-40B4-BE49-F238E27FC236}">
                  <a16:creationId xmlns:a16="http://schemas.microsoft.com/office/drawing/2014/main" id="{2274275B-19A0-8A22-8E65-201C5428F68A}"/>
                </a:ext>
              </a:extLst>
            </p:cNvPr>
            <p:cNvSpPr txBox="1"/>
            <p:nvPr/>
          </p:nvSpPr>
          <p:spPr>
            <a:xfrm>
              <a:off x="710929" y="182361"/>
              <a:ext cx="2769142" cy="414310"/>
            </a:xfrm>
            <a:prstGeom prst="rect">
              <a:avLst/>
            </a:prstGeom>
          </p:spPr>
          <p:txBody>
            <a:bodyPr wrap="square" lIns="0" tIns="0" rIns="0" bIns="0" rtlCol="0" anchor="t">
              <a:spAutoFit/>
            </a:bodyPr>
            <a:lstStyle/>
            <a:p>
              <a:pPr algn="ctr">
                <a:lnSpc>
                  <a:spcPct val="120000"/>
                </a:lnSpc>
              </a:pPr>
              <a:r>
                <a:rPr lang="en-GB" sz="2800" b="1" dirty="0">
                  <a:solidFill>
                    <a:srgbClr val="000000"/>
                  </a:solidFill>
                  <a:latin typeface="Arial" panose="020B0604020202020204" pitchFamily="34" charset="0"/>
                </a:rPr>
                <a:t>PHIẾU HỌC </a:t>
              </a:r>
              <a:r>
                <a:rPr lang="en-GB" sz="2800" b="1">
                  <a:solidFill>
                    <a:srgbClr val="000000"/>
                  </a:solidFill>
                  <a:latin typeface="Arial" panose="020B0604020202020204" pitchFamily="34" charset="0"/>
                </a:rPr>
                <a:t>TẬP </a:t>
              </a:r>
              <a:r>
                <a:rPr lang="vi-VN" sz="2800" b="1">
                  <a:solidFill>
                    <a:srgbClr val="000000"/>
                  </a:solidFill>
                  <a:latin typeface="Arial" panose="020B0604020202020204" pitchFamily="34" charset="0"/>
                </a:rPr>
                <a:t>4</a:t>
              </a:r>
              <a:endParaRPr lang="en-US" sz="2800" b="1" dirty="0">
                <a:solidFill>
                  <a:srgbClr val="000000"/>
                </a:solidFill>
                <a:latin typeface="Arial" panose="020B0604020202020204" pitchFamily="34" charset="0"/>
              </a:endParaRPr>
            </a:p>
          </p:txBody>
        </p:sp>
      </p:grpSp>
      <p:pic>
        <p:nvPicPr>
          <p:cNvPr id="19" name="Picture 2">
            <a:extLst>
              <a:ext uri="{FF2B5EF4-FFF2-40B4-BE49-F238E27FC236}">
                <a16:creationId xmlns:a16="http://schemas.microsoft.com/office/drawing/2014/main" id="{B1C84AA5-1A2B-EAE8-CD58-61FAEB075E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201">
            <a:off x="9181928" y="-1529038"/>
            <a:ext cx="5091583" cy="4429677"/>
          </a:xfrm>
          <a:prstGeom prst="rect">
            <a:avLst/>
          </a:prstGeom>
        </p:spPr>
      </p:pic>
      <p:pic>
        <p:nvPicPr>
          <p:cNvPr id="20" name="Picture 6">
            <a:extLst>
              <a:ext uri="{FF2B5EF4-FFF2-40B4-BE49-F238E27FC236}">
                <a16:creationId xmlns:a16="http://schemas.microsoft.com/office/drawing/2014/main" id="{592ADD0E-EBEE-9C73-A5C3-169517C2C3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a16="http://schemas.microsoft.com/office/drawing/2014/main" id="{0A18761C-C6C3-2CC8-7D1A-9FC4CA78E3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3312">
            <a:off x="-1266340" y="-1449140"/>
            <a:ext cx="4067192" cy="4008033"/>
          </a:xfrm>
          <a:prstGeom prst="rect">
            <a:avLst/>
          </a:prstGeom>
        </p:spPr>
      </p:pic>
      <p:sp>
        <p:nvSpPr>
          <p:cNvPr id="23" name="TextBox 22">
            <a:extLst>
              <a:ext uri="{FF2B5EF4-FFF2-40B4-BE49-F238E27FC236}">
                <a16:creationId xmlns:a16="http://schemas.microsoft.com/office/drawing/2014/main" id="{F4E095BB-90A6-6279-B7AE-CB94F93B68C6}"/>
              </a:ext>
            </a:extLst>
          </p:cNvPr>
          <p:cNvSpPr txBox="1"/>
          <p:nvPr/>
        </p:nvSpPr>
        <p:spPr>
          <a:xfrm>
            <a:off x="1430402" y="1887168"/>
            <a:ext cx="9331195" cy="846129"/>
          </a:xfrm>
          <a:prstGeom prst="rect">
            <a:avLst/>
          </a:prstGeom>
          <a:noFill/>
        </p:spPr>
        <p:txBody>
          <a:bodyPr wrap="square" lIns="0" tIns="0" rIns="0" bIns="0" rtlCol="0">
            <a:spAutoFit/>
          </a:bodyPr>
          <a:lstStyle/>
          <a:p>
            <a:pPr algn="ctr">
              <a:lnSpc>
                <a:spcPct val="110000"/>
              </a:lnSpc>
            </a:pPr>
            <a:r>
              <a:rPr lang="en-US" sz="2600" b="1">
                <a:solidFill>
                  <a:schemeClr val="tx1">
                    <a:lumMod val="85000"/>
                    <a:lumOff val="15000"/>
                  </a:schemeClr>
                </a:solidFill>
              </a:rPr>
              <a:t>1. Nêu ví dụ trong cuộc sống chứng tỏ dòng điện xoay chiều có tác dụng sinh lí.</a:t>
            </a:r>
            <a:endParaRPr lang="en-US" sz="2600" dirty="0">
              <a:solidFill>
                <a:schemeClr val="tx1">
                  <a:lumMod val="85000"/>
                  <a:lumOff val="15000"/>
                </a:schemeClr>
              </a:solidFill>
            </a:endParaRPr>
          </a:p>
        </p:txBody>
      </p:sp>
      <p:pic>
        <p:nvPicPr>
          <p:cNvPr id="4" name="Picture 3">
            <a:extLst>
              <a:ext uri="{FF2B5EF4-FFF2-40B4-BE49-F238E27FC236}">
                <a16:creationId xmlns:a16="http://schemas.microsoft.com/office/drawing/2014/main" id="{518303EA-3F67-C669-5EC2-B7BE8D371D40}"/>
              </a:ext>
            </a:extLst>
          </p:cNvPr>
          <p:cNvPicPr>
            <a:picLocks noChangeAspect="1"/>
          </p:cNvPicPr>
          <p:nvPr/>
        </p:nvPicPr>
        <p:blipFill rotWithShape="1">
          <a:blip r:embed="rId8">
            <a:extLst>
              <a:ext uri="{28A0092B-C50C-407E-A947-70E740481C1C}">
                <a14:useLocalDpi xmlns:a14="http://schemas.microsoft.com/office/drawing/2010/main" val="0"/>
              </a:ext>
            </a:extLst>
          </a:blip>
          <a:srcRect t="17032"/>
          <a:stretch/>
        </p:blipFill>
        <p:spPr>
          <a:xfrm>
            <a:off x="7129241" y="3546514"/>
            <a:ext cx="5062759" cy="4200466"/>
          </a:xfrm>
          <a:prstGeom prst="rect">
            <a:avLst/>
          </a:prstGeom>
        </p:spPr>
      </p:pic>
      <p:sp>
        <p:nvSpPr>
          <p:cNvPr id="3" name="TextBox 2">
            <a:extLst>
              <a:ext uri="{FF2B5EF4-FFF2-40B4-BE49-F238E27FC236}">
                <a16:creationId xmlns:a16="http://schemas.microsoft.com/office/drawing/2014/main" id="{F89AFBBC-E294-65CD-0D0A-9AF05FAE121B}"/>
              </a:ext>
            </a:extLst>
          </p:cNvPr>
          <p:cNvSpPr txBox="1"/>
          <p:nvPr/>
        </p:nvSpPr>
        <p:spPr>
          <a:xfrm>
            <a:off x="1600200" y="2829489"/>
            <a:ext cx="9331195" cy="846129"/>
          </a:xfrm>
          <a:prstGeom prst="rect">
            <a:avLst/>
          </a:prstGeom>
          <a:noFill/>
        </p:spPr>
        <p:txBody>
          <a:bodyPr wrap="square" lIns="0" tIns="0" rIns="0" bIns="0" rtlCol="0">
            <a:spAutoFit/>
          </a:bodyPr>
          <a:lstStyle/>
          <a:p>
            <a:pPr algn="ctr">
              <a:lnSpc>
                <a:spcPct val="110000"/>
              </a:lnSpc>
            </a:pPr>
            <a:r>
              <a:rPr lang="en-US" sz="2600" b="1">
                <a:solidFill>
                  <a:schemeClr val="tx1">
                    <a:lumMod val="85000"/>
                    <a:lumOff val="15000"/>
                  </a:schemeClr>
                </a:solidFill>
              </a:rPr>
              <a:t>2. Nêu một số ứng dụng của dòng điện xoay chiều trong y tế để điều trị cho bệnh nhân.</a:t>
            </a:r>
            <a:endParaRPr lang="en-US" sz="2600" dirty="0">
              <a:solidFill>
                <a:schemeClr val="tx1">
                  <a:lumMod val="85000"/>
                  <a:lumOff val="15000"/>
                </a:schemeClr>
              </a:solidFill>
            </a:endParaRPr>
          </a:p>
        </p:txBody>
      </p:sp>
    </p:spTree>
    <p:extLst>
      <p:ext uri="{BB962C8B-B14F-4D97-AF65-F5344CB8AC3E}">
        <p14:creationId xmlns:p14="http://schemas.microsoft.com/office/powerpoint/2010/main" val="28030870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subTnLst>
                                    <p:animClr clrSpc="rgb" dir="cw">
                                      <p:cBhvr override="childStyle">
                                        <p:cTn dur="1" fill="hold" display="0" masterRel="nextClick" afterEffect="1"/>
                                        <p:tgtEl>
                                          <p:spTgt spid="23"/>
                                        </p:tgtEl>
                                        <p:attrNameLst>
                                          <p:attrName>ppt_c</p:attrName>
                                        </p:attrNameLst>
                                      </p:cBhvr>
                                      <p:to>
                                        <a:schemeClr val="bg1"/>
                                      </p:to>
                                    </p:animClr>
                                  </p:subTnLst>
                                </p:cTn>
                              </p:par>
                            </p:childTnLst>
                          </p:cTn>
                        </p:par>
                        <p:par>
                          <p:cTn id="8" fill="hold">
                            <p:stCondLst>
                              <p:cond delay="1415"/>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527C7BA-B175-899A-CEB5-751CC8D2AE27}"/>
              </a:ext>
            </a:extLst>
          </p:cNvPr>
          <p:cNvSpPr/>
          <p:nvPr/>
        </p:nvSpPr>
        <p:spPr>
          <a:xfrm>
            <a:off x="838200" y="787879"/>
            <a:ext cx="10515600" cy="4765670"/>
          </a:xfrm>
          <a:prstGeom prst="roundRect">
            <a:avLst/>
          </a:prstGeom>
          <a:noFill/>
          <a:ln w="28575">
            <a:solidFill>
              <a:srgbClr val="FFC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D9D7FA6-A221-91F3-7305-E7BB6A4AD80A}"/>
              </a:ext>
            </a:extLst>
          </p:cNvPr>
          <p:cNvGrpSpPr/>
          <p:nvPr/>
        </p:nvGrpSpPr>
        <p:grpSpPr>
          <a:xfrm>
            <a:off x="4119500" y="390524"/>
            <a:ext cx="3886200" cy="592132"/>
            <a:chOff x="381000" y="143568"/>
            <a:chExt cx="3429000" cy="522469"/>
          </a:xfrm>
        </p:grpSpPr>
        <p:sp>
          <p:nvSpPr>
            <p:cNvPr id="9" name="Rectangle: Rounded Corners 8">
              <a:extLst>
                <a:ext uri="{FF2B5EF4-FFF2-40B4-BE49-F238E27FC236}">
                  <a16:creationId xmlns:a16="http://schemas.microsoft.com/office/drawing/2014/main" id="{667C2D3B-97D5-FCBB-5DED-556A1ECA30D0}"/>
                </a:ext>
              </a:extLst>
            </p:cNvPr>
            <p:cNvSpPr/>
            <p:nvPr/>
          </p:nvSpPr>
          <p:spPr>
            <a:xfrm>
              <a:off x="381000" y="143568"/>
              <a:ext cx="3429000" cy="522469"/>
            </a:xfrm>
            <a:prstGeom prst="roundRect">
              <a:avLst>
                <a:gd name="adj" fmla="val 31252"/>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 name="TextBox 12">
              <a:extLst>
                <a:ext uri="{FF2B5EF4-FFF2-40B4-BE49-F238E27FC236}">
                  <a16:creationId xmlns:a16="http://schemas.microsoft.com/office/drawing/2014/main" id="{2274275B-19A0-8A22-8E65-201C5428F68A}"/>
                </a:ext>
              </a:extLst>
            </p:cNvPr>
            <p:cNvSpPr txBox="1"/>
            <p:nvPr/>
          </p:nvSpPr>
          <p:spPr>
            <a:xfrm>
              <a:off x="710929" y="182361"/>
              <a:ext cx="2769142" cy="414310"/>
            </a:xfrm>
            <a:prstGeom prst="rect">
              <a:avLst/>
            </a:prstGeom>
          </p:spPr>
          <p:txBody>
            <a:bodyPr wrap="square" lIns="0" tIns="0" rIns="0" bIns="0" rtlCol="0" anchor="t">
              <a:spAutoFit/>
            </a:bodyPr>
            <a:lstStyle/>
            <a:p>
              <a:pPr algn="ctr">
                <a:lnSpc>
                  <a:spcPct val="120000"/>
                </a:lnSpc>
              </a:pPr>
              <a:r>
                <a:rPr lang="en-GB" sz="2800" b="1" dirty="0">
                  <a:solidFill>
                    <a:srgbClr val="000000"/>
                  </a:solidFill>
                  <a:latin typeface="Arial" panose="020B0604020202020204" pitchFamily="34" charset="0"/>
                </a:rPr>
                <a:t>PHIẾU HỌC </a:t>
              </a:r>
              <a:r>
                <a:rPr lang="en-GB" sz="2800" b="1">
                  <a:solidFill>
                    <a:srgbClr val="000000"/>
                  </a:solidFill>
                  <a:latin typeface="Arial" panose="020B0604020202020204" pitchFamily="34" charset="0"/>
                </a:rPr>
                <a:t>TẬP </a:t>
              </a:r>
              <a:r>
                <a:rPr lang="vi-VN" sz="2800" b="1">
                  <a:solidFill>
                    <a:srgbClr val="000000"/>
                  </a:solidFill>
                  <a:latin typeface="Arial" panose="020B0604020202020204" pitchFamily="34" charset="0"/>
                </a:rPr>
                <a:t>4</a:t>
              </a:r>
              <a:endParaRPr lang="en-US" sz="2800" b="1" dirty="0">
                <a:solidFill>
                  <a:srgbClr val="000000"/>
                </a:solidFill>
                <a:latin typeface="Arial" panose="020B0604020202020204" pitchFamily="34" charset="0"/>
              </a:endParaRPr>
            </a:p>
          </p:txBody>
        </p:sp>
      </p:grpSp>
      <p:pic>
        <p:nvPicPr>
          <p:cNvPr id="19" name="Picture 2">
            <a:extLst>
              <a:ext uri="{FF2B5EF4-FFF2-40B4-BE49-F238E27FC236}">
                <a16:creationId xmlns:a16="http://schemas.microsoft.com/office/drawing/2014/main" id="{B1C84AA5-1A2B-EAE8-CD58-61FAEB075E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201">
            <a:off x="9290494" y="-1738709"/>
            <a:ext cx="5091583" cy="4429677"/>
          </a:xfrm>
          <a:prstGeom prst="rect">
            <a:avLst/>
          </a:prstGeom>
        </p:spPr>
      </p:pic>
      <p:pic>
        <p:nvPicPr>
          <p:cNvPr id="20" name="Picture 6">
            <a:extLst>
              <a:ext uri="{FF2B5EF4-FFF2-40B4-BE49-F238E27FC236}">
                <a16:creationId xmlns:a16="http://schemas.microsoft.com/office/drawing/2014/main" id="{592ADD0E-EBEE-9C73-A5C3-169517C2C3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a16="http://schemas.microsoft.com/office/drawing/2014/main" id="{0A18761C-C6C3-2CC8-7D1A-9FC4CA78E3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3312">
            <a:off x="-2126365" y="-2735203"/>
            <a:ext cx="4067192" cy="4008033"/>
          </a:xfrm>
          <a:prstGeom prst="rect">
            <a:avLst/>
          </a:prstGeom>
        </p:spPr>
      </p:pic>
      <p:sp>
        <p:nvSpPr>
          <p:cNvPr id="23" name="TextBox 22">
            <a:extLst>
              <a:ext uri="{FF2B5EF4-FFF2-40B4-BE49-F238E27FC236}">
                <a16:creationId xmlns:a16="http://schemas.microsoft.com/office/drawing/2014/main" id="{F4E095BB-90A6-6279-B7AE-CB94F93B68C6}"/>
              </a:ext>
            </a:extLst>
          </p:cNvPr>
          <p:cNvSpPr txBox="1"/>
          <p:nvPr/>
        </p:nvSpPr>
        <p:spPr>
          <a:xfrm>
            <a:off x="1174351" y="1304451"/>
            <a:ext cx="5186153" cy="1726370"/>
          </a:xfrm>
          <a:prstGeom prst="rect">
            <a:avLst/>
          </a:prstGeom>
          <a:noFill/>
        </p:spPr>
        <p:txBody>
          <a:bodyPr wrap="square" lIns="0" tIns="0" rIns="0" bIns="0" rtlCol="0">
            <a:spAutoFit/>
          </a:bodyPr>
          <a:lstStyle/>
          <a:p>
            <a:pPr algn="ctr">
              <a:lnSpc>
                <a:spcPct val="110000"/>
              </a:lnSpc>
            </a:pPr>
            <a:r>
              <a:rPr lang="vi-VN" sz="2600" b="1">
                <a:solidFill>
                  <a:schemeClr val="tx1">
                    <a:lumMod val="85000"/>
                    <a:lumOff val="15000"/>
                  </a:schemeClr>
                </a:solidFill>
              </a:rPr>
              <a:t>1. Ví dụ: Dòng điện xoay chiều đi qua cơ thể sẽ làm các cơ co giật, có thể làm tim ngừng đập, ngạt thở, thần kinh bị tê liệt,…</a:t>
            </a:r>
            <a:endParaRPr lang="en-US" sz="2600" dirty="0">
              <a:solidFill>
                <a:schemeClr val="tx1">
                  <a:lumMod val="85000"/>
                  <a:lumOff val="15000"/>
                </a:schemeClr>
              </a:solidFill>
            </a:endParaRPr>
          </a:p>
        </p:txBody>
      </p:sp>
      <p:pic>
        <p:nvPicPr>
          <p:cNvPr id="4" name="Picture 3">
            <a:extLst>
              <a:ext uri="{FF2B5EF4-FFF2-40B4-BE49-F238E27FC236}">
                <a16:creationId xmlns:a16="http://schemas.microsoft.com/office/drawing/2014/main" id="{518303EA-3F67-C669-5EC2-B7BE8D371D40}"/>
              </a:ext>
            </a:extLst>
          </p:cNvPr>
          <p:cNvPicPr>
            <a:picLocks noChangeAspect="1"/>
          </p:cNvPicPr>
          <p:nvPr/>
        </p:nvPicPr>
        <p:blipFill rotWithShape="1">
          <a:blip r:embed="rId8">
            <a:extLst>
              <a:ext uri="{28A0092B-C50C-407E-A947-70E740481C1C}">
                <a14:useLocalDpi xmlns:a14="http://schemas.microsoft.com/office/drawing/2010/main" val="0"/>
              </a:ext>
            </a:extLst>
          </a:blip>
          <a:srcRect t="17032"/>
          <a:stretch/>
        </p:blipFill>
        <p:spPr>
          <a:xfrm>
            <a:off x="8305800" y="4367173"/>
            <a:ext cx="3886200" cy="3224300"/>
          </a:xfrm>
          <a:prstGeom prst="rect">
            <a:avLst/>
          </a:prstGeom>
        </p:spPr>
      </p:pic>
      <p:sp>
        <p:nvSpPr>
          <p:cNvPr id="3" name="TextBox 2">
            <a:extLst>
              <a:ext uri="{FF2B5EF4-FFF2-40B4-BE49-F238E27FC236}">
                <a16:creationId xmlns:a16="http://schemas.microsoft.com/office/drawing/2014/main" id="{9A29CFBD-3FEB-28E1-7411-4422B530022E}"/>
              </a:ext>
            </a:extLst>
          </p:cNvPr>
          <p:cNvSpPr txBox="1"/>
          <p:nvPr/>
        </p:nvSpPr>
        <p:spPr>
          <a:xfrm>
            <a:off x="1174350" y="3352616"/>
            <a:ext cx="5186153" cy="1726370"/>
          </a:xfrm>
          <a:prstGeom prst="rect">
            <a:avLst/>
          </a:prstGeom>
          <a:noFill/>
        </p:spPr>
        <p:txBody>
          <a:bodyPr wrap="square" lIns="0" tIns="0" rIns="0" bIns="0" rtlCol="0">
            <a:spAutoFit/>
          </a:bodyPr>
          <a:lstStyle/>
          <a:p>
            <a:pPr algn="ctr">
              <a:lnSpc>
                <a:spcPct val="110000"/>
              </a:lnSpc>
            </a:pPr>
            <a:r>
              <a:rPr lang="vi-VN" sz="2600" b="1">
                <a:solidFill>
                  <a:schemeClr val="tx1">
                    <a:lumMod val="85000"/>
                    <a:lumOff val="15000"/>
                  </a:schemeClr>
                </a:solidFill>
              </a:rPr>
              <a:t>2. Một số ứng dụng của dòng điện xoay chiều trong y tế để điều trị cho bệnh nhân: Máy khử rung tim,…</a:t>
            </a:r>
            <a:endParaRPr lang="en-US" sz="2600" dirty="0">
              <a:solidFill>
                <a:schemeClr val="tx1">
                  <a:lumMod val="85000"/>
                  <a:lumOff val="15000"/>
                </a:schemeClr>
              </a:solidFill>
            </a:endParaRPr>
          </a:p>
        </p:txBody>
      </p:sp>
      <p:pic>
        <p:nvPicPr>
          <p:cNvPr id="6" name="Picture 5">
            <a:extLst>
              <a:ext uri="{FF2B5EF4-FFF2-40B4-BE49-F238E27FC236}">
                <a16:creationId xmlns:a16="http://schemas.microsoft.com/office/drawing/2014/main" id="{E3F45A5E-C237-519F-6F36-DBD08E90C8D1}"/>
              </a:ext>
            </a:extLst>
          </p:cNvPr>
          <p:cNvPicPr>
            <a:picLocks noChangeAspect="1"/>
          </p:cNvPicPr>
          <p:nvPr/>
        </p:nvPicPr>
        <p:blipFill>
          <a:blip r:embed="rId9"/>
          <a:stretch>
            <a:fillRect/>
          </a:stretch>
        </p:blipFill>
        <p:spPr>
          <a:xfrm>
            <a:off x="7140614" y="1268067"/>
            <a:ext cx="3621378" cy="30522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724973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1940"/>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E33E9C-7053-B73A-6010-85C24980671A}"/>
              </a:ext>
            </a:extLst>
          </p:cNvPr>
          <p:cNvSpPr/>
          <p:nvPr/>
        </p:nvSpPr>
        <p:spPr>
          <a:xfrm>
            <a:off x="789429" y="1937135"/>
            <a:ext cx="6227392" cy="1008481"/>
          </a:xfrm>
          <a:prstGeom prst="rect">
            <a:avLst/>
          </a:prstGeom>
          <a:ln>
            <a:noFill/>
          </a:ln>
        </p:spPr>
        <p:txBody>
          <a:bodyPr wrap="square">
            <a:spAutoFit/>
          </a:bodyPr>
          <a:lstStyle/>
          <a:p>
            <a:pPr marL="0" marR="0" lvl="0" indent="0" algn="l" defTabSz="609630" rtl="0" eaLnBrk="1" fontAlgn="auto" latinLnBrk="0" hangingPunct="1">
              <a:lnSpc>
                <a:spcPct val="12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Tác</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dụng</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sinh</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lí</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được</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ứng</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dụng</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máy</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châm</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cứu</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máy</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đốt</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cao</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tần</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F602CF46-DFAD-6DBB-F07A-F134EC7C1172}"/>
              </a:ext>
            </a:extLst>
          </p:cNvPr>
          <p:cNvSpPr/>
          <p:nvPr/>
        </p:nvSpPr>
        <p:spPr>
          <a:xfrm>
            <a:off x="787874" y="3194271"/>
            <a:ext cx="6061932" cy="1968744"/>
          </a:xfrm>
          <a:prstGeom prst="rect">
            <a:avLst/>
          </a:prstGeom>
          <a:ln>
            <a:noFill/>
          </a:ln>
        </p:spPr>
        <p:txBody>
          <a:bodyPr wrap="square">
            <a:spAutoFit/>
          </a:bodyPr>
          <a:lstStyle/>
          <a:p>
            <a:pPr marL="0" marR="0" lvl="0" indent="0" algn="l" defTabSz="609630" rtl="0" eaLnBrk="1" fontAlgn="auto" latinLnBrk="0" hangingPunct="1">
              <a:lnSpc>
                <a:spcPct val="12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Dòng</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xoay</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qua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cơ</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thể</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người</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thể</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gây</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giật</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khó</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thở</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làm</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tim</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ngừng</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đập</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tê</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liệt</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thần</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kinh</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thể</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gây</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tử</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vong</a:t>
            </a: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074" name="Picture 2" descr="Máy đốt điện cao tần">
            <a:extLst>
              <a:ext uri="{FF2B5EF4-FFF2-40B4-BE49-F238E27FC236}">
                <a16:creationId xmlns:a16="http://schemas.microsoft.com/office/drawing/2014/main" id="{770DC0A7-DAF0-38FE-D24F-E15C72C540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00" b="8667"/>
          <a:stretch/>
        </p:blipFill>
        <p:spPr bwMode="auto">
          <a:xfrm>
            <a:off x="7391400" y="387227"/>
            <a:ext cx="3811250" cy="309981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Ĩ NĂNG SƠ CỨU CHO TRẺ">
            <a:extLst>
              <a:ext uri="{FF2B5EF4-FFF2-40B4-BE49-F238E27FC236}">
                <a16:creationId xmlns:a16="http://schemas.microsoft.com/office/drawing/2014/main" id="{7A3DC887-7341-2B63-C913-CDFC03845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364701" y="2773057"/>
            <a:ext cx="6426540" cy="4368039"/>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descr="Arrow Slight curve">
            <a:extLst>
              <a:ext uri="{FF2B5EF4-FFF2-40B4-BE49-F238E27FC236}">
                <a16:creationId xmlns:a16="http://schemas.microsoft.com/office/drawing/2014/main" id="{BE1223D3-9A66-7F1E-E194-A692D03C7C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4379" y="5556373"/>
            <a:ext cx="914400" cy="914400"/>
          </a:xfrm>
          <a:prstGeom prst="rect">
            <a:avLst/>
          </a:prstGeom>
        </p:spPr>
      </p:pic>
      <p:sp>
        <p:nvSpPr>
          <p:cNvPr id="13" name="Rectangle 12">
            <a:extLst>
              <a:ext uri="{FF2B5EF4-FFF2-40B4-BE49-F238E27FC236}">
                <a16:creationId xmlns:a16="http://schemas.microsoft.com/office/drawing/2014/main" id="{3C727E80-2807-E2DC-02CC-3529069BB708}"/>
              </a:ext>
            </a:extLst>
          </p:cNvPr>
          <p:cNvSpPr/>
          <p:nvPr/>
        </p:nvSpPr>
        <p:spPr>
          <a:xfrm>
            <a:off x="1912485" y="5438696"/>
            <a:ext cx="4953000" cy="1032077"/>
          </a:xfrm>
          <a:prstGeom prst="rect">
            <a:avLst/>
          </a:prstGeom>
        </p:spPr>
        <p:txBody>
          <a:bodyPr wrap="square">
            <a:spAutoFit/>
          </a:bodyPr>
          <a:lstStyle/>
          <a:p>
            <a:pPr marL="0" marR="0" lvl="0" indent="0" algn="l" defTabSz="609630" rtl="0" eaLnBrk="1" fontAlgn="auto" latinLnBrk="0" hangingPunct="1">
              <a:lnSpc>
                <a:spcPct val="120000"/>
              </a:lnSpc>
              <a:spcBef>
                <a:spcPts val="0"/>
              </a:spcBef>
              <a:spcAft>
                <a:spcPts val="0"/>
              </a:spcAft>
              <a:buClrTx/>
              <a:buSzTx/>
              <a:buFontTx/>
              <a:buNone/>
              <a:tabLst/>
              <a:defRPr/>
            </a:pPr>
            <a:r>
              <a:rPr kumimoji="0" lang="en-GB" sz="26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Cần</a:t>
            </a:r>
            <a:r>
              <a:rPr kumimoji="0" lang="en-GB"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tuân</a:t>
            </a:r>
            <a:r>
              <a:rPr kumimoji="0" lang="en-GB"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thủ</a:t>
            </a:r>
            <a:r>
              <a:rPr kumimoji="0" lang="en-GB"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GB"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quy</a:t>
            </a:r>
            <a:r>
              <a:rPr kumimoji="0" lang="en-GB"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tắc</a:t>
            </a:r>
            <a:r>
              <a:rPr kumimoji="0" lang="en-GB"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 </a:t>
            </a:r>
            <a:r>
              <a:rPr kumimoji="0" lang="en-GB" sz="26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toàn</a:t>
            </a:r>
            <a:r>
              <a:rPr kumimoji="0" lang="en-GB"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khi</a:t>
            </a:r>
            <a:r>
              <a:rPr kumimoji="0" lang="en-GB"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sử</a:t>
            </a:r>
            <a:r>
              <a:rPr kumimoji="0" lang="en-GB"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dụng</a:t>
            </a:r>
            <a:r>
              <a:rPr kumimoji="0" lang="en-GB"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en-GB"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đã</a:t>
            </a:r>
            <a:r>
              <a:rPr kumimoji="0" lang="en-GB"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học</a:t>
            </a:r>
            <a:endParaRPr kumimoji="0" lang="en-US"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965F5146-F2C1-5126-529B-4E7423DFB8DA}"/>
              </a:ext>
            </a:extLst>
          </p:cNvPr>
          <p:cNvSpPr/>
          <p:nvPr/>
        </p:nvSpPr>
        <p:spPr>
          <a:xfrm>
            <a:off x="905877" y="836639"/>
            <a:ext cx="4177400" cy="522469"/>
          </a:xfrm>
          <a:prstGeom prst="roundRect">
            <a:avLst/>
          </a:prstGeom>
          <a:solidFill>
            <a:srgbClr val="EAF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12">
            <a:extLst>
              <a:ext uri="{FF2B5EF4-FFF2-40B4-BE49-F238E27FC236}">
                <a16:creationId xmlns:a16="http://schemas.microsoft.com/office/drawing/2014/main" id="{1D0AD917-ED2E-BDCB-E3B6-191E652382F7}"/>
              </a:ext>
            </a:extLst>
          </p:cNvPr>
          <p:cNvSpPr txBox="1"/>
          <p:nvPr/>
        </p:nvSpPr>
        <p:spPr>
          <a:xfrm>
            <a:off x="1091907" y="864394"/>
            <a:ext cx="3869815" cy="402418"/>
          </a:xfrm>
          <a:prstGeom prst="rect">
            <a:avLst/>
          </a:prstGeom>
        </p:spPr>
        <p:txBody>
          <a:bodyPr wrap="square" lIns="0" tIns="0" rIns="0" bIns="0" rtlCol="0" anchor="t">
            <a:spAutoFit/>
          </a:bodyPr>
          <a:lstStyle/>
          <a:p>
            <a:pPr algn="ctr">
              <a:lnSpc>
                <a:spcPct val="120000"/>
              </a:lnSpc>
            </a:pPr>
            <a:r>
              <a:rPr lang="vi-VN" sz="2400" b="1" dirty="0">
                <a:solidFill>
                  <a:srgbClr val="000000"/>
                </a:solidFill>
                <a:latin typeface="Arial" panose="020B0604020202020204" pitchFamily="34" charset="0"/>
              </a:rPr>
              <a:t>IV</a:t>
            </a:r>
            <a:r>
              <a:rPr lang="en-GB" sz="2400" b="1" dirty="0">
                <a:solidFill>
                  <a:srgbClr val="000000"/>
                </a:solidFill>
                <a:latin typeface="Arial" panose="020B0604020202020204" pitchFamily="34" charset="0"/>
              </a:rPr>
              <a:t>. </a:t>
            </a:r>
            <a:r>
              <a:rPr lang="vi-VN" sz="2400" b="1" dirty="0">
                <a:solidFill>
                  <a:srgbClr val="000000"/>
                </a:solidFill>
                <a:latin typeface="Arial" panose="020B0604020202020204" pitchFamily="34" charset="0"/>
              </a:rPr>
              <a:t>Tác Dụng Sinh Lí</a:t>
            </a:r>
            <a:endParaRPr lang="en-US" sz="2400" b="1" dirty="0">
              <a:solidFill>
                <a:srgbClr val="000000"/>
              </a:solidFill>
              <a:latin typeface="Arial" panose="020B0604020202020204" pitchFamily="34" charset="0"/>
            </a:endParaRPr>
          </a:p>
        </p:txBody>
      </p:sp>
      <p:grpSp>
        <p:nvGrpSpPr>
          <p:cNvPr id="7" name="Group 6">
            <a:extLst>
              <a:ext uri="{FF2B5EF4-FFF2-40B4-BE49-F238E27FC236}">
                <a16:creationId xmlns:a16="http://schemas.microsoft.com/office/drawing/2014/main" id="{E5B7DA6D-0753-47AD-9925-3314DA327583}"/>
              </a:ext>
            </a:extLst>
          </p:cNvPr>
          <p:cNvGrpSpPr/>
          <p:nvPr/>
        </p:nvGrpSpPr>
        <p:grpSpPr>
          <a:xfrm>
            <a:off x="598499" y="783620"/>
            <a:ext cx="678359" cy="600090"/>
            <a:chOff x="2473991" y="2385441"/>
            <a:chExt cx="2065808" cy="1827457"/>
          </a:xfrm>
        </p:grpSpPr>
        <p:sp>
          <p:nvSpPr>
            <p:cNvPr id="14" name="Google Shape;1516;p39">
              <a:extLst>
                <a:ext uri="{FF2B5EF4-FFF2-40B4-BE49-F238E27FC236}">
                  <a16:creationId xmlns:a16="http://schemas.microsoft.com/office/drawing/2014/main" id="{12ECACB8-D2AF-3C09-FBC8-E209ED457BAE}"/>
                </a:ext>
              </a:extLst>
            </p:cNvPr>
            <p:cNvSpPr/>
            <p:nvPr/>
          </p:nvSpPr>
          <p:spPr>
            <a:xfrm>
              <a:off x="2473991" y="2385441"/>
              <a:ext cx="2065808" cy="182745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chemeClr val="accent1">
                <a:lumMod val="20000"/>
                <a:lumOff val="80000"/>
              </a:schemeClr>
            </a:solidFill>
            <a:ln>
              <a:noFill/>
            </a:ln>
          </p:spPr>
          <p:txBody>
            <a:bodyPr spcFirstLastPara="1" wrap="square" lIns="60950" tIns="60950" rIns="60950" bIns="60950" anchor="ctr" anchorCtr="0">
              <a:noAutofit/>
            </a:bodyPr>
            <a:lstStyle/>
            <a:p>
              <a:pPr algn="ctr" defTabSz="609630"/>
              <a:endParaRPr sz="4800" b="1" dirty="0">
                <a:solidFill>
                  <a:prstClr val="black"/>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A7F7F735-775C-DA86-04A1-796FC9FC9FB9}"/>
                </a:ext>
              </a:extLst>
            </p:cNvPr>
            <p:cNvPicPr>
              <a:picLocks noChangeAspect="1"/>
            </p:cNvPicPr>
            <p:nvPr/>
          </p:nvPicPr>
          <p:blipFill>
            <a:blip r:embed="rId6"/>
            <a:stretch>
              <a:fillRect/>
            </a:stretch>
          </p:blipFill>
          <p:spPr>
            <a:xfrm>
              <a:off x="2855395" y="2495033"/>
              <a:ext cx="1394842" cy="1394842"/>
            </a:xfrm>
            <a:prstGeom prst="rect">
              <a:avLst/>
            </a:prstGeom>
          </p:spPr>
        </p:pic>
      </p:grpSp>
    </p:spTree>
    <p:extLst>
      <p:ext uri="{BB962C8B-B14F-4D97-AF65-F5344CB8AC3E}">
        <p14:creationId xmlns:p14="http://schemas.microsoft.com/office/powerpoint/2010/main" val="4046979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wipe(down)">
                                      <p:cBhvr>
                                        <p:cTn id="13" dur="5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wipe(down)">
                                      <p:cBhvr>
                                        <p:cTn id="24" dur="500"/>
                                        <p:tgtEl>
                                          <p:spTgt spid="307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FDD037-1AA3-423E-8FCE-480204E83040}"/>
              </a:ext>
            </a:extLst>
          </p:cNvPr>
          <p:cNvSpPr txBox="1"/>
          <p:nvPr/>
        </p:nvSpPr>
        <p:spPr>
          <a:xfrm>
            <a:off x="762000" y="1066800"/>
            <a:ext cx="10439400" cy="2554545"/>
          </a:xfrm>
          <a:prstGeom prst="rect">
            <a:avLst/>
          </a:prstGeom>
          <a:noFill/>
        </p:spPr>
        <p:txBody>
          <a:bodyPr wrap="square">
            <a:spAutoFit/>
          </a:bodyPr>
          <a:lstStyle/>
          <a:p>
            <a:r>
              <a:rPr lang="vi-VN" sz="3200" dirty="0">
                <a:solidFill>
                  <a:srgbClr val="1508B8"/>
                </a:solidFill>
                <a:effectLst/>
                <a:latin typeface="Times New Roman" panose="02020603050405020304" pitchFamily="18" charset="0"/>
                <a:ea typeface="Calibri" panose="020F0502020204030204" pitchFamily="34" charset="0"/>
              </a:rPr>
              <a:t>- Dòng điện xoay chiều có tác dụng sinh lí khi đi qua cơ thể người và động vật như: làm ch</a:t>
            </a:r>
            <a:r>
              <a:rPr lang="en-US" sz="3200" dirty="0" err="1">
                <a:solidFill>
                  <a:srgbClr val="1508B8"/>
                </a:solidFill>
                <a:latin typeface="Times New Roman" panose="02020603050405020304" pitchFamily="18" charset="0"/>
                <a:ea typeface="Calibri" panose="020F0502020204030204" pitchFamily="34" charset="0"/>
              </a:rPr>
              <a:t>áy</a:t>
            </a:r>
            <a:r>
              <a:rPr lang="vi-VN" sz="3200" dirty="0">
                <a:solidFill>
                  <a:srgbClr val="1508B8"/>
                </a:solidFill>
                <a:effectLst/>
                <a:latin typeface="Times New Roman" panose="02020603050405020304" pitchFamily="18" charset="0"/>
                <a:ea typeface="Calibri" panose="020F0502020204030204" pitchFamily="34" charset="0"/>
              </a:rPr>
              <a:t> các mô dưới da, gây tổn thương hệ thần kinh...ở các mức độ khác nhau (phụ thuộc vào cường độ dòng điện và thời gian dòng điện chạy qua cơ thể và tần số dòng điện). </a:t>
            </a:r>
            <a:endParaRPr lang="en-US" sz="3200" dirty="0">
              <a:solidFill>
                <a:srgbClr val="1508B8"/>
              </a:solidFill>
            </a:endParaRPr>
          </a:p>
        </p:txBody>
      </p:sp>
      <p:sp>
        <p:nvSpPr>
          <p:cNvPr id="4" name="TextBox 12">
            <a:extLst>
              <a:ext uri="{FF2B5EF4-FFF2-40B4-BE49-F238E27FC236}">
                <a16:creationId xmlns:a16="http://schemas.microsoft.com/office/drawing/2014/main" id="{BE1AD4C3-6D70-4BC8-B709-C4A8A2008470}"/>
              </a:ext>
            </a:extLst>
          </p:cNvPr>
          <p:cNvSpPr txBox="1"/>
          <p:nvPr/>
        </p:nvSpPr>
        <p:spPr>
          <a:xfrm>
            <a:off x="457200" y="304800"/>
            <a:ext cx="3869815" cy="402418"/>
          </a:xfrm>
          <a:prstGeom prst="rect">
            <a:avLst/>
          </a:prstGeom>
        </p:spPr>
        <p:txBody>
          <a:bodyPr wrap="square" lIns="0" tIns="0" rIns="0" bIns="0" rtlCol="0" anchor="t">
            <a:spAutoFit/>
          </a:bodyPr>
          <a:lstStyle/>
          <a:p>
            <a:pPr algn="ctr">
              <a:lnSpc>
                <a:spcPct val="120000"/>
              </a:lnSpc>
            </a:pPr>
            <a:r>
              <a:rPr lang="vi-VN" sz="2400" b="1" dirty="0">
                <a:solidFill>
                  <a:srgbClr val="000000"/>
                </a:solidFill>
                <a:latin typeface="Arial" panose="020B0604020202020204" pitchFamily="34" charset="0"/>
              </a:rPr>
              <a:t>IV</a:t>
            </a:r>
            <a:r>
              <a:rPr lang="en-GB" sz="2400" b="1" dirty="0">
                <a:solidFill>
                  <a:srgbClr val="000000"/>
                </a:solidFill>
                <a:latin typeface="Arial" panose="020B0604020202020204" pitchFamily="34" charset="0"/>
              </a:rPr>
              <a:t>. </a:t>
            </a:r>
            <a:r>
              <a:rPr lang="vi-VN" sz="2400" b="1" dirty="0">
                <a:solidFill>
                  <a:srgbClr val="000000"/>
                </a:solidFill>
                <a:latin typeface="Arial" panose="020B0604020202020204" pitchFamily="34" charset="0"/>
              </a:rPr>
              <a:t>Tác Dụng Sinh Lí</a:t>
            </a:r>
            <a:endParaRPr lang="en-US" sz="2400"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387142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527C7BA-B175-899A-CEB5-751CC8D2AE27}"/>
              </a:ext>
            </a:extLst>
          </p:cNvPr>
          <p:cNvSpPr/>
          <p:nvPr/>
        </p:nvSpPr>
        <p:spPr>
          <a:xfrm>
            <a:off x="2533097" y="1524000"/>
            <a:ext cx="8763000" cy="4191000"/>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9" name="Picture 2">
            <a:extLst>
              <a:ext uri="{FF2B5EF4-FFF2-40B4-BE49-F238E27FC236}">
                <a16:creationId xmlns:a16="http://schemas.microsoft.com/office/drawing/2014/main" id="{B1C84AA5-1A2B-EAE8-CD58-61FAEB075E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201">
            <a:off x="9181928" y="-1529038"/>
            <a:ext cx="5091583" cy="4429677"/>
          </a:xfrm>
          <a:prstGeom prst="rect">
            <a:avLst/>
          </a:prstGeom>
        </p:spPr>
      </p:pic>
      <p:pic>
        <p:nvPicPr>
          <p:cNvPr id="20" name="Picture 6">
            <a:extLst>
              <a:ext uri="{FF2B5EF4-FFF2-40B4-BE49-F238E27FC236}">
                <a16:creationId xmlns:a16="http://schemas.microsoft.com/office/drawing/2014/main" id="{592ADD0E-EBEE-9C73-A5C3-169517C2C3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a16="http://schemas.microsoft.com/office/drawing/2014/main" id="{0A18761C-C6C3-2CC8-7D1A-9FC4CA78E3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3312">
            <a:off x="-1266340" y="-1449140"/>
            <a:ext cx="4067192" cy="4008033"/>
          </a:xfrm>
          <a:prstGeom prst="rect">
            <a:avLst/>
          </a:prstGeom>
        </p:spPr>
      </p:pic>
      <p:sp>
        <p:nvSpPr>
          <p:cNvPr id="22" name="TextBox 12">
            <a:extLst>
              <a:ext uri="{FF2B5EF4-FFF2-40B4-BE49-F238E27FC236}">
                <a16:creationId xmlns:a16="http://schemas.microsoft.com/office/drawing/2014/main" id="{8F506FFB-5640-A533-F7C3-96FB79FA084E}"/>
              </a:ext>
            </a:extLst>
          </p:cNvPr>
          <p:cNvSpPr txBox="1"/>
          <p:nvPr/>
        </p:nvSpPr>
        <p:spPr>
          <a:xfrm>
            <a:off x="6059155" y="2438400"/>
            <a:ext cx="4528626" cy="2537811"/>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lvl="0" algn="ctr"/>
            <a:r>
              <a:rPr lang="vi-VN" dirty="0"/>
              <a:t>Dựa vào tác dụng sinh lí của dòng điện xoay chiều, hãy nêu một số quy tắc cần thiết để đảm bảo an toàn trong sử dụng điện.</a:t>
            </a:r>
            <a:r>
              <a:rPr lang="en-US" dirty="0"/>
              <a:t> </a:t>
            </a:r>
            <a:endPar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4" name="Picture 3">
            <a:extLst>
              <a:ext uri="{FF2B5EF4-FFF2-40B4-BE49-F238E27FC236}">
                <a16:creationId xmlns:a16="http://schemas.microsoft.com/office/drawing/2014/main" id="{E1E0E02D-4695-67C4-8D1D-9EA19F6041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050" y="653192"/>
            <a:ext cx="5900008" cy="5900008"/>
          </a:xfrm>
          <a:prstGeom prst="rect">
            <a:avLst/>
          </a:prstGeom>
        </p:spPr>
      </p:pic>
    </p:spTree>
    <p:extLst>
      <p:ext uri="{BB962C8B-B14F-4D97-AF65-F5344CB8AC3E}">
        <p14:creationId xmlns:p14="http://schemas.microsoft.com/office/powerpoint/2010/main" val="13130112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2">
            <a:extLst>
              <a:ext uri="{FF2B5EF4-FFF2-40B4-BE49-F238E27FC236}">
                <a16:creationId xmlns:a16="http://schemas.microsoft.com/office/drawing/2014/main" id="{8F506FFB-5640-A533-F7C3-96FB79FA084E}"/>
              </a:ext>
            </a:extLst>
          </p:cNvPr>
          <p:cNvSpPr txBox="1"/>
          <p:nvPr/>
        </p:nvSpPr>
        <p:spPr>
          <a:xfrm>
            <a:off x="1600200" y="5967411"/>
            <a:ext cx="8839200" cy="861774"/>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lvl="0" algn="ctr">
              <a:lnSpc>
                <a:spcPct val="100000"/>
              </a:lnSpc>
            </a:pPr>
            <a:r>
              <a:rPr lang="en-US" dirty="0" err="1"/>
              <a:t>Không</a:t>
            </a:r>
            <a:r>
              <a:rPr lang="en-US" dirty="0"/>
              <a:t> </a:t>
            </a:r>
            <a:r>
              <a:rPr lang="en-US" dirty="0" err="1"/>
              <a:t>tiếp</a:t>
            </a:r>
            <a:r>
              <a:rPr lang="en-US" dirty="0"/>
              <a:t> </a:t>
            </a:r>
            <a:r>
              <a:rPr lang="en-US" dirty="0" err="1"/>
              <a:t>xúc</a:t>
            </a:r>
            <a:r>
              <a:rPr lang="en-US" dirty="0"/>
              <a:t> </a:t>
            </a:r>
            <a:r>
              <a:rPr lang="en-US" dirty="0" err="1"/>
              <a:t>trực</a:t>
            </a:r>
            <a:r>
              <a:rPr lang="en-US" dirty="0"/>
              <a:t> </a:t>
            </a:r>
            <a:r>
              <a:rPr lang="en-US" dirty="0" err="1"/>
              <a:t>tiếp</a:t>
            </a:r>
            <a:r>
              <a:rPr lang="en-US" dirty="0"/>
              <a:t> </a:t>
            </a:r>
            <a:r>
              <a:rPr lang="en-US" dirty="0" err="1"/>
              <a:t>với</a:t>
            </a:r>
            <a:r>
              <a:rPr lang="en-US" dirty="0"/>
              <a:t> </a:t>
            </a:r>
            <a:r>
              <a:rPr lang="en-US" dirty="0" err="1"/>
              <a:t>nguồn</a:t>
            </a:r>
            <a:r>
              <a:rPr lang="en-US" dirty="0"/>
              <a:t> </a:t>
            </a:r>
            <a:r>
              <a:rPr lang="en-US" dirty="0" err="1"/>
              <a:t>điện</a:t>
            </a:r>
            <a:r>
              <a:rPr lang="en-US" dirty="0"/>
              <a:t> </a:t>
            </a:r>
            <a:r>
              <a:rPr lang="en-US" dirty="0" err="1"/>
              <a:t>hoặc</a:t>
            </a:r>
            <a:r>
              <a:rPr lang="en-US" dirty="0"/>
              <a:t> </a:t>
            </a:r>
            <a:r>
              <a:rPr lang="en-US" dirty="0" err="1"/>
              <a:t>các</a:t>
            </a:r>
            <a:r>
              <a:rPr lang="en-US" dirty="0"/>
              <a:t> </a:t>
            </a:r>
            <a:r>
              <a:rPr lang="en-US" dirty="0" err="1"/>
              <a:t>dòng</a:t>
            </a:r>
            <a:r>
              <a:rPr lang="en-US" dirty="0"/>
              <a:t> </a:t>
            </a:r>
            <a:r>
              <a:rPr lang="en-US" dirty="0" err="1"/>
              <a:t>điện</a:t>
            </a:r>
            <a:r>
              <a:rPr lang="en-US" dirty="0"/>
              <a:t> </a:t>
            </a:r>
            <a:r>
              <a:rPr lang="en-US" dirty="0" err="1"/>
              <a:t>trên</a:t>
            </a:r>
            <a:r>
              <a:rPr lang="en-US" dirty="0"/>
              <a:t> 10 mA. </a:t>
            </a:r>
            <a:endPar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4" name="Picture 3">
            <a:extLst>
              <a:ext uri="{FF2B5EF4-FFF2-40B4-BE49-F238E27FC236}">
                <a16:creationId xmlns:a16="http://schemas.microsoft.com/office/drawing/2014/main" id="{6CE079CB-C4D7-B795-C7E7-88FA6E3FA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5976937"/>
          </a:xfrm>
          <a:prstGeom prst="rect">
            <a:avLst/>
          </a:prstGeom>
        </p:spPr>
      </p:pic>
    </p:spTree>
    <p:extLst>
      <p:ext uri="{BB962C8B-B14F-4D97-AF65-F5344CB8AC3E}">
        <p14:creationId xmlns:p14="http://schemas.microsoft.com/office/powerpoint/2010/main" val="17920531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3463" y="-381000"/>
            <a:ext cx="3745082" cy="361570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230674">
            <a:off x="8791849" y="-737763"/>
            <a:ext cx="4504699" cy="4258988"/>
          </a:xfrm>
          <a:prstGeom prst="rect">
            <a:avLst/>
          </a:prstGeom>
        </p:spPr>
      </p:pic>
      <p:sp>
        <p:nvSpPr>
          <p:cNvPr id="7" name="TextBox 7"/>
          <p:cNvSpPr txBox="1"/>
          <p:nvPr/>
        </p:nvSpPr>
        <p:spPr>
          <a:xfrm>
            <a:off x="1559078" y="2330991"/>
            <a:ext cx="9651999" cy="1902765"/>
          </a:xfrm>
          <a:prstGeom prst="rect">
            <a:avLst/>
          </a:prstGeom>
        </p:spPr>
        <p:txBody>
          <a:bodyPr wrap="square" lIns="0" tIns="0" rIns="0" bIns="0" rtlCol="0" anchor="t">
            <a:spAutoFit/>
          </a:bodyPr>
          <a:lstStyle/>
          <a:p>
            <a:pPr algn="ctr" defTabSz="609630">
              <a:lnSpc>
                <a:spcPct val="120000"/>
              </a:lnSpc>
              <a:spcBef>
                <a:spcPct val="0"/>
              </a:spcBef>
            </a:pPr>
            <a:r>
              <a:rPr lang="vi-VN" sz="5400" b="1">
                <a:solidFill>
                  <a:srgbClr val="32478C"/>
                </a:solidFill>
                <a:latin typeface="Arial" panose="020B0604020202020204" pitchFamily="34" charset="0"/>
                <a:cs typeface="Arial" panose="020B0604020202020204" pitchFamily="34" charset="0"/>
              </a:rPr>
              <a:t>TÁC DỤNG CỦA </a:t>
            </a:r>
            <a:r>
              <a:rPr lang="en-GB" sz="5400" b="1">
                <a:solidFill>
                  <a:srgbClr val="32478C"/>
                </a:solidFill>
                <a:latin typeface="Arial" panose="020B0604020202020204" pitchFamily="34" charset="0"/>
                <a:cs typeface="Arial" panose="020B0604020202020204" pitchFamily="34" charset="0"/>
              </a:rPr>
              <a:t>DÒNG </a:t>
            </a:r>
            <a:endParaRPr lang="vi-VN" sz="5400" b="1">
              <a:solidFill>
                <a:srgbClr val="32478C"/>
              </a:solidFill>
              <a:latin typeface="Arial" panose="020B0604020202020204" pitchFamily="34" charset="0"/>
              <a:cs typeface="Arial" panose="020B0604020202020204" pitchFamily="34" charset="0"/>
            </a:endParaRPr>
          </a:p>
          <a:p>
            <a:pPr algn="ctr" defTabSz="609630">
              <a:lnSpc>
                <a:spcPct val="120000"/>
              </a:lnSpc>
              <a:spcBef>
                <a:spcPct val="0"/>
              </a:spcBef>
            </a:pPr>
            <a:r>
              <a:rPr lang="en-GB" sz="5400" b="1">
                <a:solidFill>
                  <a:srgbClr val="32478C"/>
                </a:solidFill>
                <a:latin typeface="Arial" panose="020B0604020202020204" pitchFamily="34" charset="0"/>
                <a:cs typeface="Arial" panose="020B0604020202020204" pitchFamily="34" charset="0"/>
              </a:rPr>
              <a:t>ĐIỆN </a:t>
            </a:r>
            <a:r>
              <a:rPr lang="en-GB" sz="5400" b="1" dirty="0">
                <a:solidFill>
                  <a:srgbClr val="32478C"/>
                </a:solidFill>
                <a:latin typeface="Arial" panose="020B0604020202020204" pitchFamily="34" charset="0"/>
                <a:cs typeface="Arial" panose="020B0604020202020204" pitchFamily="34" charset="0"/>
              </a:rPr>
              <a:t>XOAY CHIỀU</a:t>
            </a:r>
            <a:endParaRPr lang="en-US" sz="5400" b="1" dirty="0">
              <a:solidFill>
                <a:srgbClr val="32478C"/>
              </a:solidFill>
              <a:latin typeface="Arial" panose="020B0604020202020204" pitchFamily="34" charset="0"/>
              <a:cs typeface="Arial" panose="020B0604020202020204" pitchFamily="34" charset="0"/>
            </a:endParaRPr>
          </a:p>
        </p:txBody>
      </p:sp>
      <p:sp>
        <p:nvSpPr>
          <p:cNvPr id="8" name="TextBox 8"/>
          <p:cNvSpPr txBox="1"/>
          <p:nvPr/>
        </p:nvSpPr>
        <p:spPr>
          <a:xfrm>
            <a:off x="2033544" y="1829022"/>
            <a:ext cx="7782005" cy="611642"/>
          </a:xfrm>
          <a:prstGeom prst="rect">
            <a:avLst/>
          </a:prstGeom>
        </p:spPr>
        <p:txBody>
          <a:bodyPr lIns="91440" tIns="91440" rIns="91440" bIns="91440" rtlCol="0" anchor="ctr" anchorCtr="0">
            <a:spAutoFit/>
          </a:bodyPr>
          <a:lstStyle/>
          <a:p>
            <a:pPr algn="ctr" defTabSz="609630">
              <a:lnSpc>
                <a:spcPts val="2800"/>
              </a:lnSpc>
            </a:pPr>
            <a:r>
              <a:rPr lang="en-US" sz="5400" b="1" spc="80" dirty="0" err="1">
                <a:solidFill>
                  <a:srgbClr val="F0412D"/>
                </a:solidFill>
                <a:latin typeface="Arial" panose="020B0604020202020204" pitchFamily="34" charset="0"/>
                <a:cs typeface="Arial" panose="020B0604020202020204" pitchFamily="34" charset="0"/>
              </a:rPr>
              <a:t>Bài</a:t>
            </a:r>
            <a:r>
              <a:rPr lang="en-US" sz="5400" b="1" spc="80" dirty="0">
                <a:solidFill>
                  <a:srgbClr val="F0412D"/>
                </a:solidFill>
                <a:latin typeface="Arial" panose="020B0604020202020204" pitchFamily="34" charset="0"/>
                <a:cs typeface="Arial" panose="020B0604020202020204" pitchFamily="34" charset="0"/>
              </a:rPr>
              <a:t> </a:t>
            </a:r>
            <a:r>
              <a:rPr lang="vi-VN" sz="5400" b="1" spc="80" dirty="0">
                <a:solidFill>
                  <a:srgbClr val="F0412D"/>
                </a:solidFill>
                <a:latin typeface="Arial" panose="020B0604020202020204" pitchFamily="34" charset="0"/>
                <a:cs typeface="Arial" panose="020B0604020202020204" pitchFamily="34" charset="0"/>
              </a:rPr>
              <a:t>1</a:t>
            </a:r>
            <a:r>
              <a:rPr lang="en-US" sz="5400" b="1" spc="80" dirty="0">
                <a:solidFill>
                  <a:srgbClr val="F0412D"/>
                </a:solidFill>
                <a:latin typeface="Arial" panose="020B0604020202020204" pitchFamily="34" charset="0"/>
                <a:cs typeface="Arial" panose="020B0604020202020204" pitchFamily="34" charset="0"/>
              </a:rPr>
              <a:t>2</a:t>
            </a:r>
          </a:p>
        </p:txBody>
      </p:sp>
      <p:pic>
        <p:nvPicPr>
          <p:cNvPr id="6" name="Picture 5">
            <a:extLst>
              <a:ext uri="{FF2B5EF4-FFF2-40B4-BE49-F238E27FC236}">
                <a16:creationId xmlns:a16="http://schemas.microsoft.com/office/drawing/2014/main" id="{982AEA2D-ABB0-5AF3-0B4F-DBAE3AC00437}"/>
              </a:ext>
            </a:extLst>
          </p:cNvPr>
          <p:cNvPicPr>
            <a:picLocks noChangeAspect="1"/>
          </p:cNvPicPr>
          <p:nvPr/>
        </p:nvPicPr>
        <p:blipFill>
          <a:blip r:embed="rId6"/>
          <a:stretch>
            <a:fillRect/>
          </a:stretch>
        </p:blipFill>
        <p:spPr>
          <a:xfrm>
            <a:off x="2660746" y="4400665"/>
            <a:ext cx="6870507" cy="1938597"/>
          </a:xfrm>
          <a:prstGeom prst="rect">
            <a:avLst/>
          </a:prstGeom>
        </p:spPr>
      </p:pic>
    </p:spTree>
    <p:extLst>
      <p:ext uri="{BB962C8B-B14F-4D97-AF65-F5344CB8AC3E}">
        <p14:creationId xmlns:p14="http://schemas.microsoft.com/office/powerpoint/2010/main" val="20956980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2">
            <a:extLst>
              <a:ext uri="{FF2B5EF4-FFF2-40B4-BE49-F238E27FC236}">
                <a16:creationId xmlns:a16="http://schemas.microsoft.com/office/drawing/2014/main" id="{8F506FFB-5640-A533-F7C3-96FB79FA084E}"/>
              </a:ext>
            </a:extLst>
          </p:cNvPr>
          <p:cNvSpPr txBox="1"/>
          <p:nvPr/>
        </p:nvSpPr>
        <p:spPr>
          <a:xfrm>
            <a:off x="1676400" y="5791200"/>
            <a:ext cx="8839200" cy="861774"/>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lvl="0" algn="ctr">
              <a:lnSpc>
                <a:spcPct val="100000"/>
              </a:lnSpc>
            </a:pPr>
            <a:r>
              <a:rPr lang="vi-VN" dirty="0"/>
              <a:t>Sử dụng dây dẫn điện chất lượng tốt để tránh rò ri điện, gây giật điện hoặc cháy nổ.</a:t>
            </a:r>
            <a:r>
              <a:rPr lang="en-US" dirty="0"/>
              <a:t> </a:t>
            </a:r>
            <a:endPar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3" name="Picture 2">
            <a:extLst>
              <a:ext uri="{FF2B5EF4-FFF2-40B4-BE49-F238E27FC236}">
                <a16:creationId xmlns:a16="http://schemas.microsoft.com/office/drawing/2014/main" id="{27C7CF0F-A03D-1A7D-02F9-B6FBE7527DB3}"/>
              </a:ext>
            </a:extLst>
          </p:cNvPr>
          <p:cNvPicPr>
            <a:picLocks noChangeAspect="1"/>
          </p:cNvPicPr>
          <p:nvPr/>
        </p:nvPicPr>
        <p:blipFill rotWithShape="1">
          <a:blip r:embed="rId2">
            <a:extLst>
              <a:ext uri="{28A0092B-C50C-407E-A947-70E740481C1C}">
                <a14:useLocalDpi xmlns:a14="http://schemas.microsoft.com/office/drawing/2010/main" val="0"/>
              </a:ext>
            </a:extLst>
          </a:blip>
          <a:srcRect t="13332" b="6667"/>
          <a:stretch/>
        </p:blipFill>
        <p:spPr>
          <a:xfrm>
            <a:off x="685800" y="205026"/>
            <a:ext cx="10972800" cy="5486400"/>
          </a:xfrm>
          <a:prstGeom prst="rect">
            <a:avLst/>
          </a:prstGeom>
        </p:spPr>
      </p:pic>
    </p:spTree>
    <p:extLst>
      <p:ext uri="{BB962C8B-B14F-4D97-AF65-F5344CB8AC3E}">
        <p14:creationId xmlns:p14="http://schemas.microsoft.com/office/powerpoint/2010/main" val="34398934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2">
            <a:extLst>
              <a:ext uri="{FF2B5EF4-FFF2-40B4-BE49-F238E27FC236}">
                <a16:creationId xmlns:a16="http://schemas.microsoft.com/office/drawing/2014/main" id="{8F506FFB-5640-A533-F7C3-96FB79FA084E}"/>
              </a:ext>
            </a:extLst>
          </p:cNvPr>
          <p:cNvSpPr txBox="1"/>
          <p:nvPr/>
        </p:nvSpPr>
        <p:spPr>
          <a:xfrm>
            <a:off x="1524000" y="6400800"/>
            <a:ext cx="9601200" cy="430887"/>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lvl="0" algn="ctr">
              <a:lnSpc>
                <a:spcPct val="100000"/>
              </a:lnSpc>
            </a:pPr>
            <a:r>
              <a:rPr lang="vi-VN" dirty="0"/>
              <a:t>Lắp công tắc, cầu dao để có thể ngắt điện khi có sự cố.</a:t>
            </a:r>
            <a:r>
              <a:rPr lang="en-US" dirty="0"/>
              <a:t> </a:t>
            </a:r>
            <a:endPar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5" name="Picture 4">
            <a:extLst>
              <a:ext uri="{FF2B5EF4-FFF2-40B4-BE49-F238E27FC236}">
                <a16:creationId xmlns:a16="http://schemas.microsoft.com/office/drawing/2014/main" id="{32FC477E-D2BE-F720-9ABA-3566599A7D6D}"/>
              </a:ext>
            </a:extLst>
          </p:cNvPr>
          <p:cNvPicPr>
            <a:picLocks noChangeAspect="1"/>
          </p:cNvPicPr>
          <p:nvPr/>
        </p:nvPicPr>
        <p:blipFill>
          <a:blip r:embed="rId2"/>
          <a:stretch>
            <a:fillRect/>
          </a:stretch>
        </p:blipFill>
        <p:spPr>
          <a:xfrm>
            <a:off x="1225536" y="152400"/>
            <a:ext cx="9740927" cy="6152865"/>
          </a:xfrm>
          <a:prstGeom prst="rect">
            <a:avLst/>
          </a:prstGeom>
        </p:spPr>
      </p:pic>
    </p:spTree>
    <p:extLst>
      <p:ext uri="{BB962C8B-B14F-4D97-AF65-F5344CB8AC3E}">
        <p14:creationId xmlns:p14="http://schemas.microsoft.com/office/powerpoint/2010/main" val="6813871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2">
            <a:extLst>
              <a:ext uri="{FF2B5EF4-FFF2-40B4-BE49-F238E27FC236}">
                <a16:creationId xmlns:a16="http://schemas.microsoft.com/office/drawing/2014/main" id="{8F506FFB-5640-A533-F7C3-96FB79FA084E}"/>
              </a:ext>
            </a:extLst>
          </p:cNvPr>
          <p:cNvSpPr txBox="1"/>
          <p:nvPr/>
        </p:nvSpPr>
        <p:spPr>
          <a:xfrm>
            <a:off x="9982200" y="2819400"/>
            <a:ext cx="1666875" cy="1723549"/>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lvl="0" algn="ctr">
              <a:lnSpc>
                <a:spcPct val="100000"/>
              </a:lnSpc>
            </a:pPr>
            <a:r>
              <a:rPr lang="vi-VN" dirty="0"/>
              <a:t>Không sử dụng điện khi tay ướt.</a:t>
            </a:r>
            <a:r>
              <a:rPr lang="en-US" dirty="0"/>
              <a:t> </a:t>
            </a:r>
            <a:endPar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6" name="Picture 5">
            <a:extLst>
              <a:ext uri="{FF2B5EF4-FFF2-40B4-BE49-F238E27FC236}">
                <a16:creationId xmlns:a16="http://schemas.microsoft.com/office/drawing/2014/main" id="{9D2FE94A-EFF4-FDD9-DFC7-01BCB3E08C79}"/>
              </a:ext>
            </a:extLst>
          </p:cNvPr>
          <p:cNvPicPr>
            <a:picLocks noChangeAspect="1"/>
          </p:cNvPicPr>
          <p:nvPr/>
        </p:nvPicPr>
        <p:blipFill>
          <a:blip r:embed="rId2"/>
          <a:stretch>
            <a:fillRect/>
          </a:stretch>
        </p:blipFill>
        <p:spPr>
          <a:xfrm>
            <a:off x="152400" y="141418"/>
            <a:ext cx="9220200" cy="6575164"/>
          </a:xfrm>
          <a:prstGeom prst="rect">
            <a:avLst/>
          </a:prstGeom>
        </p:spPr>
      </p:pic>
    </p:spTree>
    <p:extLst>
      <p:ext uri="{BB962C8B-B14F-4D97-AF65-F5344CB8AC3E}">
        <p14:creationId xmlns:p14="http://schemas.microsoft.com/office/powerpoint/2010/main" val="32634909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2">
            <a:extLst>
              <a:ext uri="{FF2B5EF4-FFF2-40B4-BE49-F238E27FC236}">
                <a16:creationId xmlns:a16="http://schemas.microsoft.com/office/drawing/2014/main" id="{8F506FFB-5640-A533-F7C3-96FB79FA084E}"/>
              </a:ext>
            </a:extLst>
          </p:cNvPr>
          <p:cNvSpPr txBox="1"/>
          <p:nvPr/>
        </p:nvSpPr>
        <p:spPr>
          <a:xfrm>
            <a:off x="1447800" y="6305265"/>
            <a:ext cx="9601200" cy="430887"/>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lvl="0" algn="ctr">
              <a:lnSpc>
                <a:spcPct val="100000"/>
              </a:lnSpc>
            </a:pPr>
            <a:r>
              <a:rPr lang="vi-VN" dirty="0"/>
              <a:t>Không để thiết bị phát nhiệt gần các đồ vật dễ cháy nổ.</a:t>
            </a:r>
            <a:r>
              <a:rPr lang="en-US" dirty="0"/>
              <a:t> </a:t>
            </a:r>
            <a:endPar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3" name="Picture 2">
            <a:extLst>
              <a:ext uri="{FF2B5EF4-FFF2-40B4-BE49-F238E27FC236}">
                <a16:creationId xmlns:a16="http://schemas.microsoft.com/office/drawing/2014/main" id="{D235F3E8-45C5-D179-BBDC-27A794998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826" y="102798"/>
            <a:ext cx="10020348" cy="6145602"/>
          </a:xfrm>
          <a:prstGeom prst="rect">
            <a:avLst/>
          </a:prstGeom>
        </p:spPr>
      </p:pic>
    </p:spTree>
    <p:extLst>
      <p:ext uri="{BB962C8B-B14F-4D97-AF65-F5344CB8AC3E}">
        <p14:creationId xmlns:p14="http://schemas.microsoft.com/office/powerpoint/2010/main" val="32596010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2">
            <a:extLst>
              <a:ext uri="{FF2B5EF4-FFF2-40B4-BE49-F238E27FC236}">
                <a16:creationId xmlns:a16="http://schemas.microsoft.com/office/drawing/2014/main" id="{8F506FFB-5640-A533-F7C3-96FB79FA084E}"/>
              </a:ext>
            </a:extLst>
          </p:cNvPr>
          <p:cNvSpPr txBox="1"/>
          <p:nvPr/>
        </p:nvSpPr>
        <p:spPr>
          <a:xfrm>
            <a:off x="876300" y="6305265"/>
            <a:ext cx="10439400" cy="430887"/>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lvl="0" algn="ctr">
              <a:lnSpc>
                <a:spcPct val="100000"/>
              </a:lnSpc>
            </a:pPr>
            <a:r>
              <a:rPr lang="vi-VN" dirty="0"/>
              <a:t>Kiểm tra, bảo hành các thiết bị điện định kì và thường xuyên.</a:t>
            </a:r>
            <a:r>
              <a:rPr lang="en-US" dirty="0"/>
              <a:t> </a:t>
            </a:r>
            <a:endPar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5122" name="Picture 2" descr="Một số khái niệm cơ bản về an toàn điện | Công Ty TNHH Ausotech">
            <a:extLst>
              <a:ext uri="{FF2B5EF4-FFF2-40B4-BE49-F238E27FC236}">
                <a16:creationId xmlns:a16="http://schemas.microsoft.com/office/drawing/2014/main" id="{D4981448-F1BC-7169-1124-B2F1AD1CBC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85725"/>
            <a:ext cx="10896600" cy="597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7874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2">
            <a:extLst>
              <a:ext uri="{FF2B5EF4-FFF2-40B4-BE49-F238E27FC236}">
                <a16:creationId xmlns:a16="http://schemas.microsoft.com/office/drawing/2014/main" id="{8F506FFB-5640-A533-F7C3-96FB79FA084E}"/>
              </a:ext>
            </a:extLst>
          </p:cNvPr>
          <p:cNvSpPr txBox="1"/>
          <p:nvPr/>
        </p:nvSpPr>
        <p:spPr>
          <a:xfrm>
            <a:off x="876300" y="6305265"/>
            <a:ext cx="10439400" cy="430887"/>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lvl="0" algn="ctr">
              <a:lnSpc>
                <a:spcPct val="100000"/>
              </a:lnSpc>
            </a:pPr>
            <a:r>
              <a:rPr lang="vi-VN" dirty="0"/>
              <a:t>Không vừa sạc điện vừa sử dụng các thiết bị điện.</a:t>
            </a:r>
            <a:r>
              <a:rPr lang="en-US" dirty="0"/>
              <a:t> </a:t>
            </a:r>
            <a:endPar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6146" name="Picture 2" descr="9 cách sạc pin nhanh cho điện thoại hiệu quả nhất - Lưu ngay! -  Fptshop.com.vn">
            <a:extLst>
              <a:ext uri="{FF2B5EF4-FFF2-40B4-BE49-F238E27FC236}">
                <a16:creationId xmlns:a16="http://schemas.microsoft.com/office/drawing/2014/main" id="{2C799766-5F66-5387-8B9B-97585291BB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40898"/>
            <a:ext cx="9296400" cy="581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1504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2">
            <a:extLst>
              <a:ext uri="{FF2B5EF4-FFF2-40B4-BE49-F238E27FC236}">
                <a16:creationId xmlns:a16="http://schemas.microsoft.com/office/drawing/2014/main" id="{8F506FFB-5640-A533-F7C3-96FB79FA084E}"/>
              </a:ext>
            </a:extLst>
          </p:cNvPr>
          <p:cNvSpPr txBox="1"/>
          <p:nvPr/>
        </p:nvSpPr>
        <p:spPr>
          <a:xfrm>
            <a:off x="876300" y="6305265"/>
            <a:ext cx="10439400" cy="471860"/>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algn="ctr"/>
            <a:r>
              <a:rPr lang="en-US" dirty="0" err="1"/>
              <a:t>Không</a:t>
            </a:r>
            <a:r>
              <a:rPr lang="en-US" dirty="0"/>
              <a:t> </a:t>
            </a:r>
            <a:r>
              <a:rPr lang="en-US" dirty="0" err="1"/>
              <a:t>tự</a:t>
            </a:r>
            <a:r>
              <a:rPr lang="en-US" dirty="0"/>
              <a:t> ý </a:t>
            </a:r>
            <a:r>
              <a:rPr lang="en-US" dirty="0" err="1"/>
              <a:t>sửa</a:t>
            </a:r>
            <a:r>
              <a:rPr lang="en-US" dirty="0"/>
              <a:t> </a:t>
            </a:r>
            <a:r>
              <a:rPr lang="en-US" dirty="0" err="1"/>
              <a:t>chữa</a:t>
            </a:r>
            <a:r>
              <a:rPr lang="en-US" dirty="0"/>
              <a:t> </a:t>
            </a:r>
            <a:r>
              <a:rPr lang="en-US" dirty="0" err="1"/>
              <a:t>nếu</a:t>
            </a:r>
            <a:r>
              <a:rPr lang="en-US" dirty="0"/>
              <a:t> </a:t>
            </a:r>
            <a:r>
              <a:rPr lang="en-US" dirty="0" err="1"/>
              <a:t>không</a:t>
            </a:r>
            <a:r>
              <a:rPr lang="en-US" dirty="0"/>
              <a:t> </a:t>
            </a:r>
            <a:r>
              <a:rPr lang="en-US" dirty="0" err="1"/>
              <a:t>hiểu</a:t>
            </a:r>
            <a:r>
              <a:rPr lang="en-US" dirty="0"/>
              <a:t> </a:t>
            </a:r>
            <a:r>
              <a:rPr lang="en-US" dirty="0" err="1"/>
              <a:t>rõ</a:t>
            </a:r>
            <a:r>
              <a:rPr lang="en-US" dirty="0"/>
              <a:t> </a:t>
            </a:r>
            <a:r>
              <a:rPr lang="en-US" dirty="0" err="1"/>
              <a:t>về</a:t>
            </a:r>
            <a:r>
              <a:rPr lang="en-US" dirty="0"/>
              <a:t> </a:t>
            </a:r>
            <a:r>
              <a:rPr lang="en-US" dirty="0" err="1"/>
              <a:t>điện</a:t>
            </a:r>
            <a:endParaRPr lang="en-US" dirty="0"/>
          </a:p>
        </p:txBody>
      </p:sp>
      <p:pic>
        <p:nvPicPr>
          <p:cNvPr id="7170" name="Picture 2" descr="17 Biện pháp an toàn khi sử dụng điện">
            <a:extLst>
              <a:ext uri="{FF2B5EF4-FFF2-40B4-BE49-F238E27FC236}">
                <a16:creationId xmlns:a16="http://schemas.microsoft.com/office/drawing/2014/main" id="{3847B884-CC57-E6A9-04D3-41F753392E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425" y="78296"/>
            <a:ext cx="9963150" cy="6226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0258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31" descr="Bếp điện từ đôi Forseti FIC-888">
            <a:extLst>
              <a:ext uri="{FF2B5EF4-FFF2-40B4-BE49-F238E27FC236}">
                <a16:creationId xmlns:a16="http://schemas.microsoft.com/office/drawing/2014/main" id="{23448109-A227-4A4F-9DC4-BC209E9F60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8038" b="31152"/>
          <a:stretch>
            <a:fillRect/>
          </a:stretch>
        </p:blipFill>
        <p:spPr bwMode="auto">
          <a:xfrm>
            <a:off x="838200" y="2479674"/>
            <a:ext cx="4979640" cy="270192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30" descr="Bếp hồng ngoại đôi Bluestar NG-02EI">
            <a:extLst>
              <a:ext uri="{FF2B5EF4-FFF2-40B4-BE49-F238E27FC236}">
                <a16:creationId xmlns:a16="http://schemas.microsoft.com/office/drawing/2014/main" id="{C0243735-DB9E-4A09-8803-CA98497904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1964" b="31966"/>
          <a:stretch>
            <a:fillRect/>
          </a:stretch>
        </p:blipFill>
        <p:spPr bwMode="auto">
          <a:xfrm>
            <a:off x="5817840" y="2469734"/>
            <a:ext cx="5688360" cy="289011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6020BF64-D725-40C3-B9F4-2731843DCEBD}"/>
              </a:ext>
            </a:extLst>
          </p:cNvPr>
          <p:cNvSpPr>
            <a:spLocks noChangeArrowheads="1"/>
          </p:cNvSpPr>
          <p:nvPr/>
        </p:nvSpPr>
        <p:spPr bwMode="auto">
          <a:xfrm>
            <a:off x="642044" y="454769"/>
            <a:ext cx="11092755"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err="1">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Câu</a:t>
            </a:r>
            <a:r>
              <a:rPr kumimoji="0" lang="en-US" altLang="en-US" sz="3200" b="1" i="0" u="none" strike="noStrike" cap="none" normalizeH="0" baseline="0" dirty="0">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 </a:t>
            </a:r>
            <a:r>
              <a:rPr kumimoji="0" lang="en-US" altLang="en-US" sz="3200" b="1" i="0" u="none" strike="noStrike" cap="none" normalizeH="0" baseline="0" dirty="0" err="1">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hỏi</a:t>
            </a:r>
            <a:r>
              <a:rPr kumimoji="0" lang="en-US" altLang="en-US" sz="3200" b="1" i="0" u="none" strike="noStrike" cap="none" normalizeH="0" baseline="0" dirty="0">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 </a:t>
            </a:r>
            <a:r>
              <a:rPr kumimoji="0" lang="en-US" altLang="en-US" sz="3200" b="1" i="0" u="none" strike="noStrike" cap="none" normalizeH="0" baseline="0" dirty="0" err="1">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tìm</a:t>
            </a:r>
            <a:r>
              <a:rPr kumimoji="0" lang="en-US" altLang="en-US" sz="3200" b="1" i="0" u="none" strike="noStrike" cap="none" normalizeH="0" baseline="0" dirty="0">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 </a:t>
            </a:r>
            <a:r>
              <a:rPr kumimoji="0" lang="en-US" altLang="en-US" sz="3200" b="1" i="0" u="none" strike="noStrike" cap="none" normalizeH="0" baseline="0" dirty="0" err="1">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hiểu</a:t>
            </a:r>
            <a:r>
              <a:rPr kumimoji="0" lang="en-US" altLang="en-US" sz="3200" b="1" i="0" u="none" strike="noStrike" cap="none" normalizeH="0" baseline="0" dirty="0">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 </a:t>
            </a:r>
            <a:r>
              <a:rPr kumimoji="0" lang="en-US" altLang="en-US" sz="3200" b="1" i="0" u="none" strike="noStrike" cap="none" normalizeH="0" baseline="0" dirty="0" err="1">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thêm</a:t>
            </a:r>
            <a:r>
              <a:rPr kumimoji="0" lang="en-US" altLang="en-US" sz="3200" b="1" i="0" u="none" strike="noStrike" cap="none" normalizeH="0" baseline="0" dirty="0">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 </a:t>
            </a:r>
            <a:r>
              <a:rPr kumimoji="0" lang="en-US" altLang="en-US" sz="3200" b="0" i="0" u="none" strike="noStrike" cap="none" normalizeH="0" baseline="0" dirty="0" err="1">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Bếp</a:t>
            </a:r>
            <a:r>
              <a:rPr kumimoji="0" lang="en-US" altLang="en-US" sz="3200" b="0" i="0" u="none" strike="noStrike" cap="none" normalizeH="0" baseline="0" dirty="0">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 </a:t>
            </a:r>
            <a:r>
              <a:rPr kumimoji="0" lang="en-US" altLang="en-US" sz="3200" b="0" i="0" u="none" strike="noStrike" cap="none" normalizeH="0" baseline="0" dirty="0" err="1">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hồng</a:t>
            </a:r>
            <a:r>
              <a:rPr kumimoji="0" lang="en-US" altLang="en-US" sz="3200" b="0" i="0" u="none" strike="noStrike" cap="none" normalizeH="0" baseline="0" dirty="0">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 </a:t>
            </a:r>
            <a:r>
              <a:rPr kumimoji="0" lang="en-US" altLang="en-US" sz="3200" b="0" i="0" u="none" strike="noStrike" cap="none" normalizeH="0" baseline="0" dirty="0" err="1">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ngoại</a:t>
            </a:r>
            <a:r>
              <a:rPr kumimoji="0" lang="en-US" altLang="en-US" sz="3200" b="0" i="0" u="none" strike="noStrike" cap="none" normalizeH="0" baseline="0" dirty="0">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 </a:t>
            </a:r>
            <a:r>
              <a:rPr kumimoji="0" lang="en-US" altLang="en-US" sz="3200" b="0" i="0" u="none" strike="noStrike" cap="none" normalizeH="0" baseline="0" dirty="0" err="1">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và</a:t>
            </a:r>
            <a:r>
              <a:rPr kumimoji="0" lang="en-US" altLang="en-US" sz="3200" b="0" i="0" u="none" strike="noStrike" cap="none" normalizeH="0" baseline="0" dirty="0">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 </a:t>
            </a:r>
            <a:r>
              <a:rPr kumimoji="0" lang="en-US" altLang="en-US" sz="3200" b="0" i="0" u="none" strike="noStrike" cap="none" normalizeH="0" baseline="0" dirty="0" err="1">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bếp</a:t>
            </a:r>
            <a:r>
              <a:rPr kumimoji="0" lang="en-US" altLang="en-US" sz="3200" b="0" i="0" u="none" strike="noStrike" cap="none" normalizeH="0" baseline="0" dirty="0">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 </a:t>
            </a:r>
            <a:r>
              <a:rPr kumimoji="0" lang="en-US" altLang="en-US" sz="3200" b="0" i="0" u="none" strike="noStrike" cap="none" normalizeH="0" baseline="0" dirty="0" err="1">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từ</a:t>
            </a:r>
            <a:r>
              <a:rPr kumimoji="0" lang="en-US" altLang="en-US" sz="3200" b="0" i="0" u="none" strike="noStrike" cap="none" normalizeH="0" baseline="0" dirty="0">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 </a:t>
            </a:r>
            <a:r>
              <a:rPr kumimoji="0" lang="en-US" altLang="en-US" sz="3200" b="0" i="0" u="none" strike="noStrike" cap="none" normalizeH="0" baseline="0" dirty="0" err="1">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dùng</a:t>
            </a:r>
            <a:r>
              <a:rPr kumimoji="0" lang="en-US" altLang="en-US" sz="3200" b="0" i="0" u="none" strike="noStrike" cap="none" normalizeH="0" baseline="0" dirty="0">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 </a:t>
            </a:r>
            <a:r>
              <a:rPr kumimoji="0" lang="en-US" altLang="en-US" sz="3200" b="0" i="0" u="none" strike="noStrike" cap="none" normalizeH="0" baseline="0" dirty="0" err="1">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dòng</a:t>
            </a:r>
            <a:r>
              <a:rPr kumimoji="0" lang="en-US" altLang="en-US" sz="3200" b="0" i="0" u="none" strike="noStrike" cap="none" normalizeH="0" baseline="0" dirty="0">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 </a:t>
            </a:r>
            <a:r>
              <a:rPr kumimoji="0" lang="en-US" altLang="en-US" sz="3200" b="0" i="0" u="none" strike="noStrike" cap="none" normalizeH="0" baseline="0" dirty="0" err="1">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điện</a:t>
            </a:r>
            <a:r>
              <a:rPr kumimoji="0" lang="en-US" altLang="en-US" sz="3200" b="0" i="0" u="none" strike="noStrike" cap="none" normalizeH="0" baseline="0" dirty="0">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 </a:t>
            </a:r>
            <a:r>
              <a:rPr kumimoji="0" lang="en-US" altLang="en-US" sz="3200" b="0" i="0" u="none" strike="noStrike" cap="none" normalizeH="0" baseline="0" dirty="0" err="1">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xoay</a:t>
            </a:r>
            <a:r>
              <a:rPr kumimoji="0" lang="en-US" altLang="en-US" sz="3200" b="0" i="0" u="none" strike="noStrike" cap="none" normalizeH="0" baseline="0" dirty="0">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 </a:t>
            </a:r>
            <a:r>
              <a:rPr kumimoji="0" lang="en-US" altLang="en-US" sz="3200" b="0" i="0" u="none" strike="noStrike" cap="none" normalizeH="0" baseline="0" dirty="0" err="1">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chiều</a:t>
            </a:r>
            <a:r>
              <a:rPr kumimoji="0" lang="en-US" altLang="en-US" sz="3200" b="0" i="0" u="none" strike="noStrike" cap="none" normalizeH="0" baseline="0" dirty="0">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 </a:t>
            </a:r>
            <a:r>
              <a:rPr kumimoji="0" lang="en-US" altLang="en-US" sz="3200" b="0" i="0" u="none" strike="noStrike" cap="none" normalizeH="0" baseline="0" dirty="0" err="1">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để</a:t>
            </a:r>
            <a:r>
              <a:rPr kumimoji="0" lang="en-US" altLang="en-US" sz="3200" b="0" i="0" u="none" strike="noStrike" cap="none" normalizeH="0" baseline="0" dirty="0">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 </a:t>
            </a:r>
            <a:r>
              <a:rPr kumimoji="0" lang="en-US" altLang="en-US" sz="3200" b="0" i="0" u="none" strike="noStrike" cap="none" normalizeH="0" baseline="0" dirty="0" err="1">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đun</a:t>
            </a:r>
            <a:r>
              <a:rPr kumimoji="0" lang="en-US" altLang="en-US" sz="3200" b="0" i="0" u="none" strike="noStrike" cap="none" normalizeH="0" baseline="0" dirty="0">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 </a:t>
            </a:r>
            <a:r>
              <a:rPr kumimoji="0" lang="en-US" altLang="en-US" sz="3200" b="0" i="0" u="none" strike="noStrike" cap="none" normalizeH="0" baseline="0" dirty="0" err="1">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nấu</a:t>
            </a:r>
            <a:r>
              <a:rPr kumimoji="0" lang="en-US" altLang="en-US" sz="3200" b="0" i="0" u="none" strike="noStrike" cap="none" normalizeH="0" baseline="0" dirty="0">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 </a:t>
            </a:r>
            <a:r>
              <a:rPr kumimoji="0" lang="en-US" altLang="en-US" sz="3200" b="0" i="0" u="none" strike="noStrike" cap="none" normalizeH="0" baseline="0" dirty="0" err="1">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Tìm</a:t>
            </a:r>
            <a:r>
              <a:rPr kumimoji="0" lang="en-US" altLang="en-US" sz="3200" b="0" i="0" u="none" strike="noStrike" cap="none" normalizeH="0" baseline="0" dirty="0">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 </a:t>
            </a:r>
            <a:r>
              <a:rPr kumimoji="0" lang="en-US" altLang="en-US" sz="3200" b="0" i="0" u="none" strike="noStrike" cap="none" normalizeH="0" baseline="0" dirty="0" err="1">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hiểu</a:t>
            </a:r>
            <a:r>
              <a:rPr kumimoji="0" lang="en-US" altLang="en-US" sz="3200" b="0" i="0" u="none" strike="noStrike" cap="none" normalizeH="0" baseline="0" dirty="0">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 </a:t>
            </a:r>
            <a:r>
              <a:rPr kumimoji="0" lang="en-US" altLang="en-US" sz="3200" b="0" i="0" u="none" strike="noStrike" cap="none" normalizeH="0" baseline="0" dirty="0" err="1">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những</a:t>
            </a:r>
            <a:r>
              <a:rPr kumimoji="0" lang="en-US" altLang="en-US" sz="3200" b="0" i="0" u="none" strike="noStrike" cap="none" normalizeH="0" baseline="0" dirty="0">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 </a:t>
            </a:r>
            <a:r>
              <a:rPr kumimoji="0" lang="en-US" altLang="en-US" sz="3200" b="0" i="0" u="none" strike="noStrike" cap="none" normalizeH="0" baseline="0" dirty="0" err="1">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điểm</a:t>
            </a:r>
            <a:r>
              <a:rPr kumimoji="0" lang="en-US" altLang="en-US" sz="3200" b="0" i="0" u="none" strike="noStrike" cap="none" normalizeH="0" baseline="0" dirty="0">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 </a:t>
            </a:r>
            <a:r>
              <a:rPr kumimoji="0" lang="en-US" altLang="en-US" sz="3200" b="0" i="0" u="none" strike="noStrike" cap="none" normalizeH="0" baseline="0" dirty="0" err="1">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giống</a:t>
            </a:r>
            <a:r>
              <a:rPr kumimoji="0" lang="en-US" altLang="en-US" sz="3200" b="0" i="0" u="none" strike="noStrike" cap="none" normalizeH="0" baseline="0" dirty="0">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 </a:t>
            </a:r>
            <a:r>
              <a:rPr kumimoji="0" lang="en-US" altLang="en-US" sz="3200" b="0" i="0" u="none" strike="noStrike" cap="none" normalizeH="0" baseline="0" dirty="0" err="1">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và</a:t>
            </a:r>
            <a:r>
              <a:rPr kumimoji="0" lang="en-US" altLang="en-US" sz="3200" b="0" i="0" u="none" strike="noStrike" cap="none" normalizeH="0" baseline="0" dirty="0">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 </a:t>
            </a:r>
            <a:r>
              <a:rPr kumimoji="0" lang="en-US" altLang="en-US" sz="3200" b="0" i="0" u="none" strike="noStrike" cap="none" normalizeH="0" baseline="0" dirty="0" err="1">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khác</a:t>
            </a:r>
            <a:r>
              <a:rPr kumimoji="0" lang="en-US" altLang="en-US" sz="3200" b="0" i="0" u="none" strike="noStrike" cap="none" normalizeH="0" baseline="0" dirty="0">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 </a:t>
            </a:r>
            <a:r>
              <a:rPr kumimoji="0" lang="en-US" altLang="en-US" sz="3200" b="0" i="0" u="none" strike="noStrike" cap="none" normalizeH="0" baseline="0" dirty="0" err="1">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nhau</a:t>
            </a:r>
            <a:r>
              <a:rPr kumimoji="0" lang="en-US" altLang="en-US" sz="3200" b="0" i="0" u="none" strike="noStrike" cap="none" normalizeH="0" baseline="0" dirty="0">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 </a:t>
            </a:r>
            <a:r>
              <a:rPr kumimoji="0" lang="en-US" altLang="en-US" sz="3200" b="0" i="0" u="none" strike="noStrike" cap="none" normalizeH="0" baseline="0" dirty="0" err="1">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về</a:t>
            </a:r>
            <a:r>
              <a:rPr kumimoji="0" lang="en-US" altLang="en-US" sz="3200" b="0" i="0" u="none" strike="noStrike" cap="none" normalizeH="0" baseline="0" dirty="0">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 </a:t>
            </a:r>
            <a:r>
              <a:rPr kumimoji="0" lang="en-US" altLang="en-US" sz="3200" b="0" i="0" u="none" strike="noStrike" cap="none" normalizeH="0" baseline="0" dirty="0" err="1">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tác</a:t>
            </a:r>
            <a:r>
              <a:rPr kumimoji="0" lang="en-US" altLang="en-US" sz="3200" b="0" i="0" u="none" strike="noStrike" cap="none" normalizeH="0" baseline="0" dirty="0">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 </a:t>
            </a:r>
            <a:r>
              <a:rPr kumimoji="0" lang="en-US" altLang="en-US" sz="3200" b="0" i="0" u="none" strike="noStrike" cap="none" normalizeH="0" baseline="0" dirty="0" err="1">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dụng</a:t>
            </a:r>
            <a:r>
              <a:rPr kumimoji="0" lang="en-US" altLang="en-US" sz="3200" b="0" i="0" u="none" strike="noStrike" cap="none" normalizeH="0" baseline="0" dirty="0">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 </a:t>
            </a:r>
            <a:r>
              <a:rPr kumimoji="0" lang="en-US" altLang="en-US" sz="3200" b="0" i="0" u="none" strike="noStrike" cap="none" normalizeH="0" baseline="0" dirty="0" err="1">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của</a:t>
            </a:r>
            <a:r>
              <a:rPr kumimoji="0" lang="en-US" altLang="en-US" sz="3200" b="0" i="0" u="none" strike="noStrike" cap="none" normalizeH="0" baseline="0" dirty="0">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 </a:t>
            </a:r>
            <a:r>
              <a:rPr kumimoji="0" lang="en-US" altLang="en-US" sz="3200" b="0" i="0" u="none" strike="noStrike" cap="none" normalizeH="0" baseline="0" dirty="0" err="1">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dòng</a:t>
            </a:r>
            <a:r>
              <a:rPr kumimoji="0" lang="en-US" altLang="en-US" sz="3200" b="0" i="0" u="none" strike="noStrike" cap="none" normalizeH="0" baseline="0" dirty="0">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 </a:t>
            </a:r>
            <a:r>
              <a:rPr kumimoji="0" lang="en-US" altLang="en-US" sz="3200" b="0" i="0" u="none" strike="noStrike" cap="none" normalizeH="0" baseline="0" dirty="0" err="1">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điện</a:t>
            </a:r>
            <a:r>
              <a:rPr kumimoji="0" lang="en-US" altLang="en-US" sz="3200" b="0" i="0" u="none" strike="noStrike" cap="none" normalizeH="0" baseline="0" dirty="0">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 </a:t>
            </a:r>
            <a:r>
              <a:rPr kumimoji="0" lang="en-US" altLang="en-US" sz="3200" b="0" i="0" u="none" strike="noStrike" cap="none" normalizeH="0" baseline="0" dirty="0" err="1">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xoay</a:t>
            </a:r>
            <a:r>
              <a:rPr kumimoji="0" lang="en-US" altLang="en-US" sz="3200" b="0" i="0" u="none" strike="noStrike" cap="none" normalizeH="0" baseline="0" dirty="0">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 </a:t>
            </a:r>
            <a:r>
              <a:rPr kumimoji="0" lang="en-US" altLang="en-US" sz="3200" b="0" i="0" u="none" strike="noStrike" cap="none" normalizeH="0" baseline="0" dirty="0" err="1">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chiều</a:t>
            </a:r>
            <a:r>
              <a:rPr kumimoji="0" lang="en-US" altLang="en-US" sz="3200" b="0" i="0" u="none" strike="noStrike" cap="none" normalizeH="0" baseline="0" dirty="0">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 ở </a:t>
            </a:r>
            <a:r>
              <a:rPr kumimoji="0" lang="en-US" altLang="en-US" sz="3200" b="0" i="0" u="none" strike="noStrike" cap="none" normalizeH="0" baseline="0" dirty="0" err="1">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hai</a:t>
            </a:r>
            <a:r>
              <a:rPr kumimoji="0" lang="en-US" altLang="en-US" sz="3200" b="0" i="0" u="none" strike="noStrike" cap="none" normalizeH="0" baseline="0" dirty="0">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 </a:t>
            </a:r>
            <a:r>
              <a:rPr kumimoji="0" lang="en-US" altLang="en-US" sz="3200" b="0" i="0" u="none" strike="noStrike" cap="none" normalizeH="0" baseline="0" dirty="0" err="1">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loại</a:t>
            </a:r>
            <a:r>
              <a:rPr kumimoji="0" lang="en-US" altLang="en-US" sz="3200" b="0" i="0" u="none" strike="noStrike" cap="none" normalizeH="0" baseline="0" dirty="0">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 </a:t>
            </a:r>
            <a:r>
              <a:rPr kumimoji="0" lang="en-US" altLang="en-US" sz="3200" b="0" i="0" u="none" strike="noStrike" cap="none" normalizeH="0" baseline="0" dirty="0" err="1">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bếp</a:t>
            </a:r>
            <a:r>
              <a:rPr kumimoji="0" lang="en-US" altLang="en-US" sz="3200" b="0" i="0" u="none" strike="noStrike" cap="none" normalizeH="0" baseline="0" dirty="0">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 </a:t>
            </a:r>
            <a:r>
              <a:rPr kumimoji="0" lang="en-US" altLang="en-US" sz="3200" b="0" i="0" u="none" strike="noStrike" cap="none" normalizeH="0" baseline="0" dirty="0" err="1">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này</a:t>
            </a:r>
            <a:r>
              <a:rPr kumimoji="0" lang="en-US" altLang="en-US" sz="3200" b="0" i="0" u="none" strike="noStrike" cap="none" normalizeH="0" baseline="0" dirty="0">
                <a:ln>
                  <a:noFill/>
                </a:ln>
                <a:solidFill>
                  <a:srgbClr val="C00000"/>
                </a:solidFill>
                <a:effectLst/>
                <a:latin typeface="Calibri" panose="020F0502020204030204" pitchFamily="34" charset="0"/>
                <a:ea typeface="SimSun" panose="02010600030101010101" pitchFamily="2" charset="-122"/>
                <a:cs typeface="Times New Roman" panose="02020603050405020304" pitchFamily="18" charset="0"/>
              </a:rPr>
              <a:t>.</a:t>
            </a:r>
            <a:endParaRPr kumimoji="0" lang="en-US" altLang="en-US" sz="3200" b="0" i="0" u="none" strike="noStrike" cap="none" normalizeH="0" baseline="0" dirty="0">
              <a:ln>
                <a:noFill/>
              </a:ln>
              <a:solidFill>
                <a:srgbClr val="C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Rectangle 4">
            <a:extLst>
              <a:ext uri="{FF2B5EF4-FFF2-40B4-BE49-F238E27FC236}">
                <a16:creationId xmlns:a16="http://schemas.microsoft.com/office/drawing/2014/main" id="{F1570466-2092-4AE3-8373-31E82E16498F}"/>
              </a:ext>
            </a:extLst>
          </p:cNvPr>
          <p:cNvSpPr>
            <a:spLocks noChangeArrowheads="1"/>
          </p:cNvSpPr>
          <p:nvPr/>
        </p:nvSpPr>
        <p:spPr bwMode="auto">
          <a:xfrm>
            <a:off x="2463800" y="2874962"/>
            <a:ext cx="952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9970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86CEE-28BC-4D15-A677-7AFBCD31226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764787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E69430-04C5-4C9D-AD24-B26C52920532}"/>
              </a:ext>
            </a:extLst>
          </p:cNvPr>
          <p:cNvSpPr txBox="1"/>
          <p:nvPr/>
        </p:nvSpPr>
        <p:spPr>
          <a:xfrm>
            <a:off x="381000" y="-55821"/>
            <a:ext cx="11430000" cy="6957802"/>
          </a:xfrm>
          <a:prstGeom prst="rect">
            <a:avLst/>
          </a:prstGeom>
          <a:noFill/>
        </p:spPr>
        <p:txBody>
          <a:bodyPr wrap="square">
            <a:spAutoFit/>
          </a:bodyPr>
          <a:lstStyle/>
          <a:p>
            <a:pPr algn="ctr">
              <a:lnSpc>
                <a:spcPct val="120000"/>
              </a:lnSpc>
              <a:spcAft>
                <a:spcPts val="1000"/>
              </a:spcAft>
            </a:pPr>
            <a:r>
              <a:rPr lang="en-US" sz="2400" b="1" dirty="0" err="1">
                <a:effectLst/>
                <a:latin typeface="Calibri" panose="020F0502020204030204" pitchFamily="34" charset="0"/>
                <a:ea typeface="Calibri" panose="020F0502020204030204" pitchFamily="34" charset="0"/>
                <a:cs typeface="Times New Roman" panose="02020603050405020304" pitchFamily="18" charset="0"/>
              </a:rPr>
              <a:t>Trả</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effectLst/>
                <a:latin typeface="Calibri" panose="020F0502020204030204" pitchFamily="34" charset="0"/>
                <a:ea typeface="Calibri" panose="020F0502020204030204" pitchFamily="34" charset="0"/>
                <a:cs typeface="Times New Roman" panose="02020603050405020304" pitchFamily="18" charset="0"/>
              </a:rPr>
              <a:t>lời</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p>
            <a:pPr algn="just">
              <a:lnSpc>
                <a:spcPct val="120000"/>
              </a:lnSpc>
              <a:spcAft>
                <a:spcPts val="1000"/>
              </a:spcAft>
            </a:pP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Thời</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gian</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đun</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nấu</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thức</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ăn</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là</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điểm</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khác</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biệt</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rõ</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ràng</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giúp</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bạn</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có</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thể</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phân</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biệt</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được</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và</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hồng</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ngoại</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Khả</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năng</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làm</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nóng</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trực</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tiếp</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đáy</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nồi</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điện</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nhanh</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hơn</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so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với</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hồng</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ngoại</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Còn</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đối</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với</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hồng</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ngoại</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thì</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đun</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nóng</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mặt</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sau</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đó</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mới</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đun</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nóng</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đến</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nồi</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Vì</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vậy</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về</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thời</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gian</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nấu</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nấu</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nhanh</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hơn</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và</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không</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tiêu</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tốn</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nhiệt</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lượng</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như</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hồng</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ngoại</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a:t>
            </a:r>
          </a:p>
          <a:p>
            <a:pPr algn="just">
              <a:lnSpc>
                <a:spcPct val="120000"/>
              </a:lnSpc>
              <a:spcAft>
                <a:spcPts val="1000"/>
              </a:spcAft>
            </a:pP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Có</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thể</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an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tâm</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sử</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dụng</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vì</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bạn</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có</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thể</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chạm</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tay</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mặt</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trừ</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vùng</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tiếp</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xúc</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với</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đáy</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nồi</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mà</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không</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sợ</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bị</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bỏng</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tay</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Khác</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với</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bề</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mặt</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hồng</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ngoại</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vẫn</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khá</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nóng</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sau</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khi</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đã</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tắt</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công</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tắc</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hoạt</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động</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a:t>
            </a:r>
          </a:p>
          <a:p>
            <a:pPr algn="just">
              <a:lnSpc>
                <a:spcPct val="120000"/>
              </a:lnSpc>
              <a:spcAft>
                <a:spcPts val="1000"/>
              </a:spcAft>
            </a:pP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Hơn</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thế</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nữa</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điện</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chỉ</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hoạt</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động</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chỉ</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khi</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đặt</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đúng</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nồi</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trên</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mặt</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thế</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nên</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thiết</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bị</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này</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khá</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an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toàn</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khi</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sử</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dụng</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đặc</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biệt</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khi</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được</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dùng</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trong</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gia</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đình</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có</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trẻ</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nhỏ</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a:t>
            </a:r>
          </a:p>
          <a:p>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Do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thời</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gian</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nấu</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nhanh</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hơn</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nhiều</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so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với</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hồng</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ngoại</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hiệu</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suất</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cao</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hơn</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nên</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điện</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năng</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sử</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dụng</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khi</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đun</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nấu</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cùng</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lượng</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thức</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ăn</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thì</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điện</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dùng</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ít</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điện</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hơn</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hồng</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ngoại</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Vì</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thế</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khi</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sử</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dụng</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giúp</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bạn</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tiết</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kiệm</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điện</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năng</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và</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chi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phí</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cho</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việc</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nấu</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nướng</a:t>
            </a:r>
            <a:r>
              <a:rPr lang="en-US" sz="2400" dirty="0">
                <a:solidFill>
                  <a:srgbClr val="1508B8"/>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2400" dirty="0">
              <a:solidFill>
                <a:srgbClr val="1508B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43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73312">
            <a:off x="1823624" y="3626438"/>
            <a:ext cx="7832651" cy="7718721"/>
          </a:xfrm>
          <a:prstGeom prst="rect">
            <a:avLst/>
          </a:prstGeom>
        </p:spPr>
      </p:pic>
      <p:sp>
        <p:nvSpPr>
          <p:cNvPr id="12" name="TextBox 12"/>
          <p:cNvSpPr txBox="1"/>
          <p:nvPr/>
        </p:nvSpPr>
        <p:spPr>
          <a:xfrm>
            <a:off x="217677" y="4183068"/>
            <a:ext cx="2498215" cy="1127553"/>
          </a:xfrm>
          <a:prstGeom prst="rect">
            <a:avLst/>
          </a:prstGeom>
        </p:spPr>
        <p:txBody>
          <a:bodyPr wrap="square" lIns="0" tIns="0" rIns="0" bIns="0" rtlCol="0" anchor="t">
            <a:spAutoFit/>
          </a:bodyPr>
          <a:lstStyle/>
          <a:p>
            <a:pPr algn="ctr">
              <a:lnSpc>
                <a:spcPct val="120000"/>
              </a:lnSpc>
            </a:pPr>
            <a:r>
              <a:rPr lang="vi-VN" sz="3200" b="1">
                <a:solidFill>
                  <a:srgbClr val="000000"/>
                </a:solidFill>
                <a:latin typeface="Arial" panose="020B0604020202020204" pitchFamily="34" charset="0"/>
              </a:rPr>
              <a:t>Tác Dụng Nhiệt</a:t>
            </a:r>
            <a:endParaRPr lang="en-US" sz="3200" b="1" dirty="0">
              <a:solidFill>
                <a:srgbClr val="000000"/>
              </a:solidFill>
              <a:latin typeface="Arial" panose="020B0604020202020204" pitchFamily="34" charset="0"/>
            </a:endParaRPr>
          </a:p>
        </p:txBody>
      </p:sp>
      <p:sp>
        <p:nvSpPr>
          <p:cNvPr id="20" name="TextBox 20"/>
          <p:cNvSpPr txBox="1"/>
          <p:nvPr/>
        </p:nvSpPr>
        <p:spPr>
          <a:xfrm>
            <a:off x="2537479" y="967374"/>
            <a:ext cx="7116032" cy="850169"/>
          </a:xfrm>
          <a:prstGeom prst="rect">
            <a:avLst/>
          </a:prstGeom>
        </p:spPr>
        <p:txBody>
          <a:bodyPr lIns="0" tIns="0" rIns="0" bIns="0" rtlCol="0" anchor="t">
            <a:spAutoFit/>
          </a:bodyPr>
          <a:lstStyle/>
          <a:p>
            <a:pPr algn="ctr" defTabSz="609630">
              <a:lnSpc>
                <a:spcPts val="7200"/>
              </a:lnSpc>
            </a:pPr>
            <a:r>
              <a:rPr lang="en-GB" sz="5400" b="1" dirty="0">
                <a:solidFill>
                  <a:srgbClr val="000000"/>
                </a:solidFill>
                <a:latin typeface="Arial" panose="020B0604020202020204" pitchFamily="34" charset="0"/>
              </a:rPr>
              <a:t>NỘI DUNG BÀI HỌC</a:t>
            </a:r>
            <a:endParaRPr lang="en-US" sz="5400" b="1" dirty="0">
              <a:solidFill>
                <a:srgbClr val="000000"/>
              </a:solidFill>
              <a:latin typeface="Arial" panose="020B0604020202020204" pitchFamily="34" charset="0"/>
            </a:endParaRPr>
          </a:p>
        </p:txBody>
      </p:sp>
      <p:sp>
        <p:nvSpPr>
          <p:cNvPr id="21" name="TextBox 12"/>
          <p:cNvSpPr txBox="1"/>
          <p:nvPr/>
        </p:nvSpPr>
        <p:spPr>
          <a:xfrm>
            <a:off x="3223267" y="4236552"/>
            <a:ext cx="2949936" cy="1127553"/>
          </a:xfrm>
          <a:prstGeom prst="rect">
            <a:avLst/>
          </a:prstGeom>
        </p:spPr>
        <p:txBody>
          <a:bodyPr wrap="square" lIns="0" tIns="0" rIns="0" bIns="0" rtlCol="0" anchor="t">
            <a:spAutoFit/>
          </a:bodyPr>
          <a:lstStyle/>
          <a:p>
            <a:pPr algn="ctr">
              <a:lnSpc>
                <a:spcPct val="120000"/>
              </a:lnSpc>
            </a:pPr>
            <a:r>
              <a:rPr lang="vi-VN" sz="3200" b="1">
                <a:solidFill>
                  <a:srgbClr val="000000"/>
                </a:solidFill>
                <a:latin typeface="Arial" panose="020B0604020202020204" pitchFamily="34" charset="0"/>
              </a:rPr>
              <a:t>Tác Dụng </a:t>
            </a:r>
          </a:p>
          <a:p>
            <a:pPr algn="ctr">
              <a:lnSpc>
                <a:spcPct val="120000"/>
              </a:lnSpc>
            </a:pPr>
            <a:r>
              <a:rPr lang="vi-VN" sz="3200" b="1">
                <a:solidFill>
                  <a:srgbClr val="000000"/>
                </a:solidFill>
                <a:latin typeface="Arial" panose="020B0604020202020204" pitchFamily="34" charset="0"/>
              </a:rPr>
              <a:t>Phát Sáng</a:t>
            </a:r>
            <a:endParaRPr lang="en-US" sz="3200" b="1" dirty="0">
              <a:solidFill>
                <a:srgbClr val="000000"/>
              </a:solidFill>
              <a:latin typeface="Arial" panose="020B0604020202020204" pitchFamily="34" charset="0"/>
            </a:endParaRPr>
          </a:p>
        </p:txBody>
      </p:sp>
      <p:pic>
        <p:nvPicPr>
          <p:cNvPr id="3" name="Picture 18">
            <a:extLst>
              <a:ext uri="{FF2B5EF4-FFF2-40B4-BE49-F238E27FC236}">
                <a16:creationId xmlns:a16="http://schemas.microsoft.com/office/drawing/2014/main" id="{12EFF8C5-515B-BEFD-5383-6AB73DEAE3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820624">
            <a:off x="-486920" y="-1240553"/>
            <a:ext cx="3009715" cy="3537059"/>
          </a:xfrm>
          <a:prstGeom prst="rect">
            <a:avLst/>
          </a:prstGeom>
        </p:spPr>
      </p:pic>
      <p:grpSp>
        <p:nvGrpSpPr>
          <p:cNvPr id="4" name="Google Shape;3233;p75">
            <a:extLst>
              <a:ext uri="{FF2B5EF4-FFF2-40B4-BE49-F238E27FC236}">
                <a16:creationId xmlns:a16="http://schemas.microsoft.com/office/drawing/2014/main" id="{306838D4-5803-0898-4D2E-413652881CA3}"/>
              </a:ext>
            </a:extLst>
          </p:cNvPr>
          <p:cNvGrpSpPr/>
          <p:nvPr/>
        </p:nvGrpSpPr>
        <p:grpSpPr>
          <a:xfrm rot="10800000" flipH="1">
            <a:off x="-83554" y="160714"/>
            <a:ext cx="909031" cy="958720"/>
            <a:chOff x="500975" y="2843350"/>
            <a:chExt cx="729950" cy="769850"/>
          </a:xfrm>
        </p:grpSpPr>
        <p:sp>
          <p:nvSpPr>
            <p:cNvPr id="5" name="Google Shape;3234;p75">
              <a:extLst>
                <a:ext uri="{FF2B5EF4-FFF2-40B4-BE49-F238E27FC236}">
                  <a16:creationId xmlns:a16="http://schemas.microsoft.com/office/drawing/2014/main" id="{23A7A021-A370-ECA7-E8C0-F222C4001868}"/>
                </a:ext>
              </a:extLst>
            </p:cNvPr>
            <p:cNvSpPr/>
            <p:nvPr/>
          </p:nvSpPr>
          <p:spPr>
            <a:xfrm>
              <a:off x="721075" y="3476950"/>
              <a:ext cx="349450" cy="73375"/>
            </a:xfrm>
            <a:custGeom>
              <a:avLst/>
              <a:gdLst/>
              <a:ahLst/>
              <a:cxnLst/>
              <a:rect l="l" t="t" r="r" b="b"/>
              <a:pathLst>
                <a:path w="13978" h="2935" extrusionOk="0">
                  <a:moveTo>
                    <a:pt x="242" y="1"/>
                  </a:moveTo>
                  <a:cubicBezTo>
                    <a:pt x="162" y="1"/>
                    <a:pt x="81" y="10"/>
                    <a:pt x="1" y="37"/>
                  </a:cubicBezTo>
                  <a:cubicBezTo>
                    <a:pt x="227" y="80"/>
                    <a:pt x="453" y="94"/>
                    <a:pt x="651" y="164"/>
                  </a:cubicBezTo>
                  <a:cubicBezTo>
                    <a:pt x="877" y="235"/>
                    <a:pt x="1075" y="362"/>
                    <a:pt x="1272" y="461"/>
                  </a:cubicBezTo>
                  <a:cubicBezTo>
                    <a:pt x="1343" y="475"/>
                    <a:pt x="1414" y="489"/>
                    <a:pt x="1484" y="504"/>
                  </a:cubicBezTo>
                  <a:cubicBezTo>
                    <a:pt x="1682" y="588"/>
                    <a:pt x="1894" y="659"/>
                    <a:pt x="2092" y="744"/>
                  </a:cubicBezTo>
                  <a:cubicBezTo>
                    <a:pt x="2700" y="998"/>
                    <a:pt x="3293" y="1253"/>
                    <a:pt x="3929" y="1380"/>
                  </a:cubicBezTo>
                  <a:cubicBezTo>
                    <a:pt x="4353" y="1465"/>
                    <a:pt x="4777" y="1521"/>
                    <a:pt x="5187" y="1620"/>
                  </a:cubicBezTo>
                  <a:cubicBezTo>
                    <a:pt x="5879" y="1804"/>
                    <a:pt x="6558" y="2002"/>
                    <a:pt x="7250" y="2185"/>
                  </a:cubicBezTo>
                  <a:cubicBezTo>
                    <a:pt x="8183" y="2454"/>
                    <a:pt x="9144" y="2623"/>
                    <a:pt x="10119" y="2722"/>
                  </a:cubicBezTo>
                  <a:cubicBezTo>
                    <a:pt x="10727" y="2793"/>
                    <a:pt x="11320" y="2850"/>
                    <a:pt x="11928" y="2892"/>
                  </a:cubicBezTo>
                  <a:cubicBezTo>
                    <a:pt x="12310" y="2920"/>
                    <a:pt x="12705" y="2920"/>
                    <a:pt x="13087" y="2934"/>
                  </a:cubicBezTo>
                  <a:lnTo>
                    <a:pt x="13836" y="2934"/>
                  </a:lnTo>
                  <a:cubicBezTo>
                    <a:pt x="13878" y="2920"/>
                    <a:pt x="13935" y="2920"/>
                    <a:pt x="13977" y="2878"/>
                  </a:cubicBezTo>
                  <a:cubicBezTo>
                    <a:pt x="13850" y="2864"/>
                    <a:pt x="13723" y="2850"/>
                    <a:pt x="13596" y="2835"/>
                  </a:cubicBezTo>
                  <a:cubicBezTo>
                    <a:pt x="12635" y="2821"/>
                    <a:pt x="11688" y="2765"/>
                    <a:pt x="10741" y="2666"/>
                  </a:cubicBezTo>
                  <a:cubicBezTo>
                    <a:pt x="9822" y="2581"/>
                    <a:pt x="8904" y="2482"/>
                    <a:pt x="8013" y="2256"/>
                  </a:cubicBezTo>
                  <a:cubicBezTo>
                    <a:pt x="7264" y="2072"/>
                    <a:pt x="6515" y="1846"/>
                    <a:pt x="5766" y="1662"/>
                  </a:cubicBezTo>
                  <a:cubicBezTo>
                    <a:pt x="5173" y="1507"/>
                    <a:pt x="4551" y="1394"/>
                    <a:pt x="3943" y="1267"/>
                  </a:cubicBezTo>
                  <a:cubicBezTo>
                    <a:pt x="3505" y="1168"/>
                    <a:pt x="3081" y="1026"/>
                    <a:pt x="2671" y="857"/>
                  </a:cubicBezTo>
                  <a:cubicBezTo>
                    <a:pt x="2106" y="631"/>
                    <a:pt x="1541" y="376"/>
                    <a:pt x="947" y="221"/>
                  </a:cubicBezTo>
                  <a:cubicBezTo>
                    <a:pt x="919" y="207"/>
                    <a:pt x="891" y="193"/>
                    <a:pt x="863" y="136"/>
                  </a:cubicBezTo>
                  <a:lnTo>
                    <a:pt x="863" y="136"/>
                  </a:lnTo>
                  <a:cubicBezTo>
                    <a:pt x="1032" y="150"/>
                    <a:pt x="1188" y="150"/>
                    <a:pt x="1357" y="164"/>
                  </a:cubicBezTo>
                  <a:cubicBezTo>
                    <a:pt x="1767" y="193"/>
                    <a:pt x="2177" y="207"/>
                    <a:pt x="2587" y="277"/>
                  </a:cubicBezTo>
                  <a:cubicBezTo>
                    <a:pt x="3661" y="475"/>
                    <a:pt x="4706" y="744"/>
                    <a:pt x="5752" y="1083"/>
                  </a:cubicBezTo>
                  <a:cubicBezTo>
                    <a:pt x="6600" y="1380"/>
                    <a:pt x="7476" y="1592"/>
                    <a:pt x="8381" y="1705"/>
                  </a:cubicBezTo>
                  <a:cubicBezTo>
                    <a:pt x="8777" y="1747"/>
                    <a:pt x="9186" y="1775"/>
                    <a:pt x="9582" y="1804"/>
                  </a:cubicBezTo>
                  <a:cubicBezTo>
                    <a:pt x="10981" y="1903"/>
                    <a:pt x="12366" y="2115"/>
                    <a:pt x="13694" y="2567"/>
                  </a:cubicBezTo>
                  <a:cubicBezTo>
                    <a:pt x="13779" y="2595"/>
                    <a:pt x="13878" y="2623"/>
                    <a:pt x="13977" y="2652"/>
                  </a:cubicBezTo>
                  <a:cubicBezTo>
                    <a:pt x="13921" y="2553"/>
                    <a:pt x="13836" y="2510"/>
                    <a:pt x="13751" y="2482"/>
                  </a:cubicBezTo>
                  <a:cubicBezTo>
                    <a:pt x="13327" y="2355"/>
                    <a:pt x="12903" y="2214"/>
                    <a:pt x="12479" y="2101"/>
                  </a:cubicBezTo>
                  <a:cubicBezTo>
                    <a:pt x="11801" y="1931"/>
                    <a:pt x="11108" y="1818"/>
                    <a:pt x="10416" y="1747"/>
                  </a:cubicBezTo>
                  <a:cubicBezTo>
                    <a:pt x="9964" y="1705"/>
                    <a:pt x="9497" y="1691"/>
                    <a:pt x="9045" y="1648"/>
                  </a:cubicBezTo>
                  <a:cubicBezTo>
                    <a:pt x="7943" y="1564"/>
                    <a:pt x="6883" y="1352"/>
                    <a:pt x="5851" y="998"/>
                  </a:cubicBezTo>
                  <a:cubicBezTo>
                    <a:pt x="4763" y="645"/>
                    <a:pt x="3661" y="391"/>
                    <a:pt x="2558" y="164"/>
                  </a:cubicBezTo>
                  <a:cubicBezTo>
                    <a:pt x="2149" y="94"/>
                    <a:pt x="1710" y="94"/>
                    <a:pt x="1287" y="51"/>
                  </a:cubicBezTo>
                  <a:cubicBezTo>
                    <a:pt x="990" y="37"/>
                    <a:pt x="679" y="23"/>
                    <a:pt x="382" y="9"/>
                  </a:cubicBezTo>
                  <a:cubicBezTo>
                    <a:pt x="336" y="4"/>
                    <a:pt x="289" y="1"/>
                    <a:pt x="242" y="1"/>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6" name="Google Shape;3235;p75">
              <a:extLst>
                <a:ext uri="{FF2B5EF4-FFF2-40B4-BE49-F238E27FC236}">
                  <a16:creationId xmlns:a16="http://schemas.microsoft.com/office/drawing/2014/main" id="{6D8B9F1A-C53B-C692-2300-9CA7C1BA24FA}"/>
                </a:ext>
              </a:extLst>
            </p:cNvPr>
            <p:cNvSpPr/>
            <p:nvPr/>
          </p:nvSpPr>
          <p:spPr>
            <a:xfrm>
              <a:off x="819300" y="3217475"/>
              <a:ext cx="408425" cy="129350"/>
            </a:xfrm>
            <a:custGeom>
              <a:avLst/>
              <a:gdLst/>
              <a:ahLst/>
              <a:cxnLst/>
              <a:rect l="l" t="t" r="r" b="b"/>
              <a:pathLst>
                <a:path w="16337" h="5174" extrusionOk="0">
                  <a:moveTo>
                    <a:pt x="16323" y="1"/>
                  </a:moveTo>
                  <a:cubicBezTo>
                    <a:pt x="16280" y="15"/>
                    <a:pt x="16224" y="15"/>
                    <a:pt x="16167" y="29"/>
                  </a:cubicBezTo>
                  <a:cubicBezTo>
                    <a:pt x="15305" y="312"/>
                    <a:pt x="14415" y="524"/>
                    <a:pt x="13510" y="708"/>
                  </a:cubicBezTo>
                  <a:cubicBezTo>
                    <a:pt x="12140" y="1004"/>
                    <a:pt x="10797" y="1414"/>
                    <a:pt x="9469" y="1881"/>
                  </a:cubicBezTo>
                  <a:cubicBezTo>
                    <a:pt x="8055" y="2389"/>
                    <a:pt x="6656" y="2912"/>
                    <a:pt x="5229" y="3379"/>
                  </a:cubicBezTo>
                  <a:cubicBezTo>
                    <a:pt x="4141" y="3732"/>
                    <a:pt x="3010" y="4029"/>
                    <a:pt x="1894" y="4340"/>
                  </a:cubicBezTo>
                  <a:cubicBezTo>
                    <a:pt x="1300" y="4495"/>
                    <a:pt x="735" y="4721"/>
                    <a:pt x="198" y="5018"/>
                  </a:cubicBezTo>
                  <a:cubicBezTo>
                    <a:pt x="142" y="5046"/>
                    <a:pt x="85" y="5088"/>
                    <a:pt x="28" y="5117"/>
                  </a:cubicBezTo>
                  <a:cubicBezTo>
                    <a:pt x="14" y="5131"/>
                    <a:pt x="14" y="5145"/>
                    <a:pt x="0" y="5173"/>
                  </a:cubicBezTo>
                  <a:cubicBezTo>
                    <a:pt x="71" y="5145"/>
                    <a:pt x="127" y="5117"/>
                    <a:pt x="184" y="5088"/>
                  </a:cubicBezTo>
                  <a:cubicBezTo>
                    <a:pt x="905" y="4735"/>
                    <a:pt x="1682" y="4509"/>
                    <a:pt x="2459" y="4311"/>
                  </a:cubicBezTo>
                  <a:cubicBezTo>
                    <a:pt x="3943" y="3944"/>
                    <a:pt x="5399" y="3492"/>
                    <a:pt x="6826" y="2969"/>
                  </a:cubicBezTo>
                  <a:cubicBezTo>
                    <a:pt x="8084" y="2531"/>
                    <a:pt x="9342" y="2078"/>
                    <a:pt x="10599" y="1640"/>
                  </a:cubicBezTo>
                  <a:cubicBezTo>
                    <a:pt x="11631" y="1287"/>
                    <a:pt x="12677" y="1018"/>
                    <a:pt x="13737" y="792"/>
                  </a:cubicBezTo>
                  <a:cubicBezTo>
                    <a:pt x="14514" y="623"/>
                    <a:pt x="15305" y="439"/>
                    <a:pt x="16054" y="171"/>
                  </a:cubicBezTo>
                  <a:cubicBezTo>
                    <a:pt x="16153" y="128"/>
                    <a:pt x="16252" y="86"/>
                    <a:pt x="16337" y="43"/>
                  </a:cubicBezTo>
                  <a:cubicBezTo>
                    <a:pt x="16337" y="29"/>
                    <a:pt x="16337" y="15"/>
                    <a:pt x="16323" y="1"/>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7" name="Google Shape;3236;p75">
              <a:extLst>
                <a:ext uri="{FF2B5EF4-FFF2-40B4-BE49-F238E27FC236}">
                  <a16:creationId xmlns:a16="http://schemas.microsoft.com/office/drawing/2014/main" id="{B53F3399-E946-8E81-924C-AEB06BB71543}"/>
                </a:ext>
              </a:extLst>
            </p:cNvPr>
            <p:cNvSpPr/>
            <p:nvPr/>
          </p:nvSpPr>
          <p:spPr>
            <a:xfrm>
              <a:off x="774075" y="3399300"/>
              <a:ext cx="439525" cy="21150"/>
            </a:xfrm>
            <a:custGeom>
              <a:avLst/>
              <a:gdLst/>
              <a:ahLst/>
              <a:cxnLst/>
              <a:rect l="l" t="t" r="r" b="b"/>
              <a:pathLst>
                <a:path w="17581" h="846" extrusionOk="0">
                  <a:moveTo>
                    <a:pt x="3105" y="0"/>
                  </a:moveTo>
                  <a:cubicBezTo>
                    <a:pt x="2753" y="0"/>
                    <a:pt x="2401" y="14"/>
                    <a:pt x="2049" y="34"/>
                  </a:cubicBezTo>
                  <a:cubicBezTo>
                    <a:pt x="1357" y="91"/>
                    <a:pt x="707" y="274"/>
                    <a:pt x="113" y="628"/>
                  </a:cubicBezTo>
                  <a:cubicBezTo>
                    <a:pt x="57" y="656"/>
                    <a:pt x="14" y="698"/>
                    <a:pt x="0" y="755"/>
                  </a:cubicBezTo>
                  <a:cubicBezTo>
                    <a:pt x="113" y="713"/>
                    <a:pt x="226" y="670"/>
                    <a:pt x="339" y="614"/>
                  </a:cubicBezTo>
                  <a:cubicBezTo>
                    <a:pt x="735" y="430"/>
                    <a:pt x="1145" y="289"/>
                    <a:pt x="1569" y="218"/>
                  </a:cubicBezTo>
                  <a:cubicBezTo>
                    <a:pt x="2033" y="135"/>
                    <a:pt x="2497" y="101"/>
                    <a:pt x="2969" y="101"/>
                  </a:cubicBezTo>
                  <a:cubicBezTo>
                    <a:pt x="3058" y="101"/>
                    <a:pt x="3147" y="103"/>
                    <a:pt x="3237" y="105"/>
                  </a:cubicBezTo>
                  <a:cubicBezTo>
                    <a:pt x="3533" y="119"/>
                    <a:pt x="3830" y="133"/>
                    <a:pt x="4127" y="161"/>
                  </a:cubicBezTo>
                  <a:cubicBezTo>
                    <a:pt x="4593" y="190"/>
                    <a:pt x="5060" y="246"/>
                    <a:pt x="5540" y="289"/>
                  </a:cubicBezTo>
                  <a:cubicBezTo>
                    <a:pt x="6119" y="359"/>
                    <a:pt x="6713" y="430"/>
                    <a:pt x="7292" y="501"/>
                  </a:cubicBezTo>
                  <a:cubicBezTo>
                    <a:pt x="7787" y="557"/>
                    <a:pt x="8268" y="599"/>
                    <a:pt x="8762" y="642"/>
                  </a:cubicBezTo>
                  <a:cubicBezTo>
                    <a:pt x="9229" y="684"/>
                    <a:pt x="9695" y="713"/>
                    <a:pt x="10161" y="741"/>
                  </a:cubicBezTo>
                  <a:cubicBezTo>
                    <a:pt x="10571" y="769"/>
                    <a:pt x="10981" y="797"/>
                    <a:pt x="11391" y="826"/>
                  </a:cubicBezTo>
                  <a:cubicBezTo>
                    <a:pt x="11531" y="836"/>
                    <a:pt x="11663" y="846"/>
                    <a:pt x="11799" y="846"/>
                  </a:cubicBezTo>
                  <a:cubicBezTo>
                    <a:pt x="11855" y="846"/>
                    <a:pt x="11912" y="844"/>
                    <a:pt x="11970" y="840"/>
                  </a:cubicBezTo>
                  <a:cubicBezTo>
                    <a:pt x="12719" y="826"/>
                    <a:pt x="13468" y="811"/>
                    <a:pt x="14217" y="769"/>
                  </a:cubicBezTo>
                  <a:cubicBezTo>
                    <a:pt x="14726" y="741"/>
                    <a:pt x="15235" y="670"/>
                    <a:pt x="15743" y="614"/>
                  </a:cubicBezTo>
                  <a:cubicBezTo>
                    <a:pt x="16182" y="557"/>
                    <a:pt x="16620" y="486"/>
                    <a:pt x="17058" y="430"/>
                  </a:cubicBezTo>
                  <a:cubicBezTo>
                    <a:pt x="17227" y="402"/>
                    <a:pt x="17397" y="359"/>
                    <a:pt x="17581" y="317"/>
                  </a:cubicBezTo>
                  <a:cubicBezTo>
                    <a:pt x="17566" y="303"/>
                    <a:pt x="17566" y="289"/>
                    <a:pt x="17566" y="274"/>
                  </a:cubicBezTo>
                  <a:cubicBezTo>
                    <a:pt x="17482" y="274"/>
                    <a:pt x="17383" y="274"/>
                    <a:pt x="17298" y="289"/>
                  </a:cubicBezTo>
                  <a:cubicBezTo>
                    <a:pt x="16690" y="373"/>
                    <a:pt x="16083" y="472"/>
                    <a:pt x="15475" y="543"/>
                  </a:cubicBezTo>
                  <a:cubicBezTo>
                    <a:pt x="14695" y="622"/>
                    <a:pt x="13903" y="714"/>
                    <a:pt x="13110" y="714"/>
                  </a:cubicBezTo>
                  <a:cubicBezTo>
                    <a:pt x="13055" y="714"/>
                    <a:pt x="13000" y="713"/>
                    <a:pt x="12945" y="713"/>
                  </a:cubicBezTo>
                  <a:cubicBezTo>
                    <a:pt x="12747" y="713"/>
                    <a:pt x="12550" y="727"/>
                    <a:pt x="12352" y="727"/>
                  </a:cubicBezTo>
                  <a:cubicBezTo>
                    <a:pt x="11885" y="713"/>
                    <a:pt x="11433" y="698"/>
                    <a:pt x="10981" y="684"/>
                  </a:cubicBezTo>
                  <a:cubicBezTo>
                    <a:pt x="10599" y="670"/>
                    <a:pt x="10218" y="642"/>
                    <a:pt x="9822" y="614"/>
                  </a:cubicBezTo>
                  <a:cubicBezTo>
                    <a:pt x="9384" y="585"/>
                    <a:pt x="8932" y="543"/>
                    <a:pt x="8494" y="501"/>
                  </a:cubicBezTo>
                  <a:cubicBezTo>
                    <a:pt x="7886" y="444"/>
                    <a:pt x="7278" y="373"/>
                    <a:pt x="6671" y="303"/>
                  </a:cubicBezTo>
                  <a:cubicBezTo>
                    <a:pt x="6091" y="246"/>
                    <a:pt x="5512" y="161"/>
                    <a:pt x="4932" y="105"/>
                  </a:cubicBezTo>
                  <a:cubicBezTo>
                    <a:pt x="4452" y="62"/>
                    <a:pt x="3971" y="20"/>
                    <a:pt x="3491" y="6"/>
                  </a:cubicBezTo>
                  <a:cubicBezTo>
                    <a:pt x="3362" y="2"/>
                    <a:pt x="3233" y="0"/>
                    <a:pt x="3105" y="0"/>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8" name="Google Shape;3237;p75">
              <a:extLst>
                <a:ext uri="{FF2B5EF4-FFF2-40B4-BE49-F238E27FC236}">
                  <a16:creationId xmlns:a16="http://schemas.microsoft.com/office/drawing/2014/main" id="{806C9617-C198-4B07-6447-61624524C7BE}"/>
                </a:ext>
              </a:extLst>
            </p:cNvPr>
            <p:cNvSpPr/>
            <p:nvPr/>
          </p:nvSpPr>
          <p:spPr>
            <a:xfrm>
              <a:off x="875475" y="2950750"/>
              <a:ext cx="321875" cy="279125"/>
            </a:xfrm>
            <a:custGeom>
              <a:avLst/>
              <a:gdLst/>
              <a:ahLst/>
              <a:cxnLst/>
              <a:rect l="l" t="t" r="r" b="b"/>
              <a:pathLst>
                <a:path w="12875" h="11165" extrusionOk="0">
                  <a:moveTo>
                    <a:pt x="12860" y="0"/>
                  </a:moveTo>
                  <a:cubicBezTo>
                    <a:pt x="12776" y="29"/>
                    <a:pt x="12677" y="43"/>
                    <a:pt x="12606" y="85"/>
                  </a:cubicBezTo>
                  <a:cubicBezTo>
                    <a:pt x="12253" y="269"/>
                    <a:pt x="11899" y="453"/>
                    <a:pt x="11546" y="650"/>
                  </a:cubicBezTo>
                  <a:cubicBezTo>
                    <a:pt x="10090" y="1541"/>
                    <a:pt x="8762" y="2601"/>
                    <a:pt x="7518" y="3774"/>
                  </a:cubicBezTo>
                  <a:cubicBezTo>
                    <a:pt x="6247" y="4975"/>
                    <a:pt x="5003" y="6176"/>
                    <a:pt x="3830" y="7476"/>
                  </a:cubicBezTo>
                  <a:cubicBezTo>
                    <a:pt x="2812" y="8593"/>
                    <a:pt x="1696" y="9610"/>
                    <a:pt x="565" y="10613"/>
                  </a:cubicBezTo>
                  <a:cubicBezTo>
                    <a:pt x="382" y="10797"/>
                    <a:pt x="184" y="10967"/>
                    <a:pt x="0" y="11165"/>
                  </a:cubicBezTo>
                  <a:cubicBezTo>
                    <a:pt x="71" y="11122"/>
                    <a:pt x="142" y="11080"/>
                    <a:pt x="198" y="11037"/>
                  </a:cubicBezTo>
                  <a:cubicBezTo>
                    <a:pt x="693" y="10613"/>
                    <a:pt x="1187" y="10189"/>
                    <a:pt x="1668" y="9766"/>
                  </a:cubicBezTo>
                  <a:cubicBezTo>
                    <a:pt x="2685" y="8889"/>
                    <a:pt x="3590" y="7900"/>
                    <a:pt x="4494" y="6925"/>
                  </a:cubicBezTo>
                  <a:cubicBezTo>
                    <a:pt x="5964" y="5370"/>
                    <a:pt x="7476" y="3887"/>
                    <a:pt x="9115" y="2516"/>
                  </a:cubicBezTo>
                  <a:cubicBezTo>
                    <a:pt x="10076" y="1710"/>
                    <a:pt x="11122" y="1004"/>
                    <a:pt x="12224" y="382"/>
                  </a:cubicBezTo>
                  <a:cubicBezTo>
                    <a:pt x="12366" y="311"/>
                    <a:pt x="12521" y="241"/>
                    <a:pt x="12663" y="170"/>
                  </a:cubicBezTo>
                  <a:cubicBezTo>
                    <a:pt x="12733" y="128"/>
                    <a:pt x="12804" y="85"/>
                    <a:pt x="12875" y="43"/>
                  </a:cubicBezTo>
                  <a:cubicBezTo>
                    <a:pt x="12875" y="29"/>
                    <a:pt x="12860" y="14"/>
                    <a:pt x="12860" y="0"/>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9" name="Google Shape;3238;p75">
              <a:extLst>
                <a:ext uri="{FF2B5EF4-FFF2-40B4-BE49-F238E27FC236}">
                  <a16:creationId xmlns:a16="http://schemas.microsoft.com/office/drawing/2014/main" id="{7493337F-C19E-DF78-7CFF-83A96D7543CE}"/>
                </a:ext>
              </a:extLst>
            </p:cNvPr>
            <p:cNvSpPr/>
            <p:nvPr/>
          </p:nvSpPr>
          <p:spPr>
            <a:xfrm>
              <a:off x="691050" y="3045425"/>
              <a:ext cx="34300" cy="402800"/>
            </a:xfrm>
            <a:custGeom>
              <a:avLst/>
              <a:gdLst/>
              <a:ahLst/>
              <a:cxnLst/>
              <a:rect l="l" t="t" r="r" b="b"/>
              <a:pathLst>
                <a:path w="1372" h="16112" extrusionOk="0">
                  <a:moveTo>
                    <a:pt x="424" y="1"/>
                  </a:moveTo>
                  <a:cubicBezTo>
                    <a:pt x="410" y="156"/>
                    <a:pt x="396" y="297"/>
                    <a:pt x="382" y="439"/>
                  </a:cubicBezTo>
                  <a:cubicBezTo>
                    <a:pt x="354" y="1357"/>
                    <a:pt x="368" y="2290"/>
                    <a:pt x="438" y="3209"/>
                  </a:cubicBezTo>
                  <a:cubicBezTo>
                    <a:pt x="481" y="3901"/>
                    <a:pt x="537" y="4608"/>
                    <a:pt x="608" y="5300"/>
                  </a:cubicBezTo>
                  <a:cubicBezTo>
                    <a:pt x="679" y="5922"/>
                    <a:pt x="778" y="6558"/>
                    <a:pt x="862" y="7180"/>
                  </a:cubicBezTo>
                  <a:cubicBezTo>
                    <a:pt x="933" y="7703"/>
                    <a:pt x="990" y="8211"/>
                    <a:pt x="1060" y="8720"/>
                  </a:cubicBezTo>
                  <a:cubicBezTo>
                    <a:pt x="1173" y="9554"/>
                    <a:pt x="1202" y="10388"/>
                    <a:pt x="1244" y="11222"/>
                  </a:cubicBezTo>
                  <a:cubicBezTo>
                    <a:pt x="1300" y="12437"/>
                    <a:pt x="1074" y="13610"/>
                    <a:pt x="608" y="14726"/>
                  </a:cubicBezTo>
                  <a:cubicBezTo>
                    <a:pt x="453" y="15108"/>
                    <a:pt x="269" y="15475"/>
                    <a:pt x="99" y="15843"/>
                  </a:cubicBezTo>
                  <a:cubicBezTo>
                    <a:pt x="57" y="15927"/>
                    <a:pt x="14" y="16012"/>
                    <a:pt x="0" y="16111"/>
                  </a:cubicBezTo>
                  <a:cubicBezTo>
                    <a:pt x="14" y="16083"/>
                    <a:pt x="43" y="16055"/>
                    <a:pt x="71" y="16012"/>
                  </a:cubicBezTo>
                  <a:cubicBezTo>
                    <a:pt x="707" y="15009"/>
                    <a:pt x="1117" y="13935"/>
                    <a:pt x="1286" y="12748"/>
                  </a:cubicBezTo>
                  <a:cubicBezTo>
                    <a:pt x="1343" y="12380"/>
                    <a:pt x="1357" y="11999"/>
                    <a:pt x="1371" y="11617"/>
                  </a:cubicBezTo>
                  <a:cubicBezTo>
                    <a:pt x="1371" y="11207"/>
                    <a:pt x="1371" y="10812"/>
                    <a:pt x="1343" y="10402"/>
                  </a:cubicBezTo>
                  <a:cubicBezTo>
                    <a:pt x="1286" y="9766"/>
                    <a:pt x="1230" y="9116"/>
                    <a:pt x="1159" y="8480"/>
                  </a:cubicBezTo>
                  <a:cubicBezTo>
                    <a:pt x="1103" y="7985"/>
                    <a:pt x="1032" y="7491"/>
                    <a:pt x="961" y="6996"/>
                  </a:cubicBezTo>
                  <a:cubicBezTo>
                    <a:pt x="905" y="6530"/>
                    <a:pt x="820" y="6049"/>
                    <a:pt x="763" y="5569"/>
                  </a:cubicBezTo>
                  <a:cubicBezTo>
                    <a:pt x="707" y="5116"/>
                    <a:pt x="650" y="4650"/>
                    <a:pt x="622" y="4184"/>
                  </a:cubicBezTo>
                  <a:cubicBezTo>
                    <a:pt x="566" y="3364"/>
                    <a:pt x="509" y="2544"/>
                    <a:pt x="481" y="1739"/>
                  </a:cubicBezTo>
                  <a:cubicBezTo>
                    <a:pt x="453" y="1315"/>
                    <a:pt x="481" y="891"/>
                    <a:pt x="481" y="467"/>
                  </a:cubicBezTo>
                  <a:cubicBezTo>
                    <a:pt x="481" y="312"/>
                    <a:pt x="467" y="156"/>
                    <a:pt x="453" y="1"/>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0" name="Google Shape;3239;p75">
              <a:extLst>
                <a:ext uri="{FF2B5EF4-FFF2-40B4-BE49-F238E27FC236}">
                  <a16:creationId xmlns:a16="http://schemas.microsoft.com/office/drawing/2014/main" id="{EF746C6F-43F4-D964-3D31-1A373FEF03F5}"/>
                </a:ext>
              </a:extLst>
            </p:cNvPr>
            <p:cNvSpPr/>
            <p:nvPr/>
          </p:nvSpPr>
          <p:spPr>
            <a:xfrm>
              <a:off x="854625" y="3207950"/>
              <a:ext cx="369225" cy="116600"/>
            </a:xfrm>
            <a:custGeom>
              <a:avLst/>
              <a:gdLst/>
              <a:ahLst/>
              <a:cxnLst/>
              <a:rect l="l" t="t" r="r" b="b"/>
              <a:pathLst>
                <a:path w="14769" h="4664" extrusionOk="0">
                  <a:moveTo>
                    <a:pt x="14754" y="0"/>
                  </a:moveTo>
                  <a:cubicBezTo>
                    <a:pt x="14147" y="85"/>
                    <a:pt x="13539" y="156"/>
                    <a:pt x="12917" y="227"/>
                  </a:cubicBezTo>
                  <a:cubicBezTo>
                    <a:pt x="9780" y="608"/>
                    <a:pt x="6756" y="1442"/>
                    <a:pt x="3858" y="2700"/>
                  </a:cubicBezTo>
                  <a:cubicBezTo>
                    <a:pt x="3392" y="2912"/>
                    <a:pt x="2940" y="3194"/>
                    <a:pt x="2488" y="3420"/>
                  </a:cubicBezTo>
                  <a:cubicBezTo>
                    <a:pt x="1922" y="3689"/>
                    <a:pt x="1343" y="3929"/>
                    <a:pt x="778" y="4198"/>
                  </a:cubicBezTo>
                  <a:cubicBezTo>
                    <a:pt x="523" y="4311"/>
                    <a:pt x="283" y="4452"/>
                    <a:pt x="43" y="4593"/>
                  </a:cubicBezTo>
                  <a:cubicBezTo>
                    <a:pt x="29" y="4607"/>
                    <a:pt x="0" y="4622"/>
                    <a:pt x="0" y="4664"/>
                  </a:cubicBezTo>
                  <a:cubicBezTo>
                    <a:pt x="71" y="4636"/>
                    <a:pt x="142" y="4607"/>
                    <a:pt x="212" y="4579"/>
                  </a:cubicBezTo>
                  <a:cubicBezTo>
                    <a:pt x="679" y="4381"/>
                    <a:pt x="1145" y="4183"/>
                    <a:pt x="1611" y="3972"/>
                  </a:cubicBezTo>
                  <a:cubicBezTo>
                    <a:pt x="1979" y="3802"/>
                    <a:pt x="2360" y="3632"/>
                    <a:pt x="2714" y="3434"/>
                  </a:cubicBezTo>
                  <a:cubicBezTo>
                    <a:pt x="3576" y="2940"/>
                    <a:pt x="4494" y="2558"/>
                    <a:pt x="5413" y="2205"/>
                  </a:cubicBezTo>
                  <a:cubicBezTo>
                    <a:pt x="6586" y="1767"/>
                    <a:pt x="7773" y="1371"/>
                    <a:pt x="9003" y="1089"/>
                  </a:cubicBezTo>
                  <a:cubicBezTo>
                    <a:pt x="9681" y="919"/>
                    <a:pt x="10387" y="764"/>
                    <a:pt x="11080" y="636"/>
                  </a:cubicBezTo>
                  <a:cubicBezTo>
                    <a:pt x="11645" y="523"/>
                    <a:pt x="12225" y="453"/>
                    <a:pt x="12790" y="368"/>
                  </a:cubicBezTo>
                  <a:cubicBezTo>
                    <a:pt x="13398" y="269"/>
                    <a:pt x="13991" y="184"/>
                    <a:pt x="14599" y="99"/>
                  </a:cubicBezTo>
                  <a:cubicBezTo>
                    <a:pt x="14655" y="85"/>
                    <a:pt x="14712" y="57"/>
                    <a:pt x="14768" y="43"/>
                  </a:cubicBezTo>
                  <a:cubicBezTo>
                    <a:pt x="14768" y="29"/>
                    <a:pt x="14754" y="15"/>
                    <a:pt x="14754" y="0"/>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1" name="Google Shape;3240;p75">
              <a:extLst>
                <a:ext uri="{FF2B5EF4-FFF2-40B4-BE49-F238E27FC236}">
                  <a16:creationId xmlns:a16="http://schemas.microsoft.com/office/drawing/2014/main" id="{0932508B-ECAA-51BF-2933-74D5766146B6}"/>
                </a:ext>
              </a:extLst>
            </p:cNvPr>
            <p:cNvSpPr/>
            <p:nvPr/>
          </p:nvSpPr>
          <p:spPr>
            <a:xfrm>
              <a:off x="568450" y="3110425"/>
              <a:ext cx="24050" cy="406325"/>
            </a:xfrm>
            <a:custGeom>
              <a:avLst/>
              <a:gdLst/>
              <a:ahLst/>
              <a:cxnLst/>
              <a:rect l="l" t="t" r="r" b="b"/>
              <a:pathLst>
                <a:path w="962" h="16253" extrusionOk="0">
                  <a:moveTo>
                    <a:pt x="142" y="1"/>
                  </a:moveTo>
                  <a:cubicBezTo>
                    <a:pt x="29" y="100"/>
                    <a:pt x="43" y="227"/>
                    <a:pt x="43" y="340"/>
                  </a:cubicBezTo>
                  <a:cubicBezTo>
                    <a:pt x="29" y="736"/>
                    <a:pt x="15" y="1117"/>
                    <a:pt x="15" y="1513"/>
                  </a:cubicBezTo>
                  <a:cubicBezTo>
                    <a:pt x="15" y="1739"/>
                    <a:pt x="0" y="1965"/>
                    <a:pt x="15" y="2191"/>
                  </a:cubicBezTo>
                  <a:cubicBezTo>
                    <a:pt x="43" y="2997"/>
                    <a:pt x="114" y="3788"/>
                    <a:pt x="255" y="4580"/>
                  </a:cubicBezTo>
                  <a:cubicBezTo>
                    <a:pt x="354" y="5074"/>
                    <a:pt x="439" y="5569"/>
                    <a:pt x="509" y="6078"/>
                  </a:cubicBezTo>
                  <a:cubicBezTo>
                    <a:pt x="580" y="6502"/>
                    <a:pt x="608" y="6940"/>
                    <a:pt x="651" y="7378"/>
                  </a:cubicBezTo>
                  <a:cubicBezTo>
                    <a:pt x="693" y="7802"/>
                    <a:pt x="749" y="8240"/>
                    <a:pt x="764" y="8678"/>
                  </a:cubicBezTo>
                  <a:cubicBezTo>
                    <a:pt x="792" y="9144"/>
                    <a:pt x="792" y="9597"/>
                    <a:pt x="778" y="10063"/>
                  </a:cubicBezTo>
                  <a:cubicBezTo>
                    <a:pt x="764" y="10543"/>
                    <a:pt x="735" y="11024"/>
                    <a:pt x="693" y="11490"/>
                  </a:cubicBezTo>
                  <a:cubicBezTo>
                    <a:pt x="636" y="11985"/>
                    <a:pt x="580" y="12465"/>
                    <a:pt x="509" y="12946"/>
                  </a:cubicBezTo>
                  <a:cubicBezTo>
                    <a:pt x="410" y="13723"/>
                    <a:pt x="297" y="14515"/>
                    <a:pt x="184" y="15306"/>
                  </a:cubicBezTo>
                  <a:cubicBezTo>
                    <a:pt x="156" y="15560"/>
                    <a:pt x="99" y="15815"/>
                    <a:pt x="57" y="16083"/>
                  </a:cubicBezTo>
                  <a:cubicBezTo>
                    <a:pt x="43" y="16140"/>
                    <a:pt x="43" y="16196"/>
                    <a:pt x="43" y="16253"/>
                  </a:cubicBezTo>
                  <a:cubicBezTo>
                    <a:pt x="184" y="15956"/>
                    <a:pt x="241" y="15645"/>
                    <a:pt x="297" y="15334"/>
                  </a:cubicBezTo>
                  <a:cubicBezTo>
                    <a:pt x="396" y="14684"/>
                    <a:pt x="481" y="14034"/>
                    <a:pt x="566" y="13384"/>
                  </a:cubicBezTo>
                  <a:cubicBezTo>
                    <a:pt x="665" y="12635"/>
                    <a:pt x="735" y="11900"/>
                    <a:pt x="820" y="11151"/>
                  </a:cubicBezTo>
                  <a:cubicBezTo>
                    <a:pt x="919" y="10346"/>
                    <a:pt x="961" y="9540"/>
                    <a:pt x="891" y="8735"/>
                  </a:cubicBezTo>
                  <a:cubicBezTo>
                    <a:pt x="848" y="8169"/>
                    <a:pt x="778" y="7618"/>
                    <a:pt x="707" y="7053"/>
                  </a:cubicBezTo>
                  <a:cubicBezTo>
                    <a:pt x="693" y="6855"/>
                    <a:pt x="679" y="6643"/>
                    <a:pt x="636" y="6431"/>
                  </a:cubicBezTo>
                  <a:cubicBezTo>
                    <a:pt x="566" y="5852"/>
                    <a:pt x="467" y="5286"/>
                    <a:pt x="382" y="4707"/>
                  </a:cubicBezTo>
                  <a:cubicBezTo>
                    <a:pt x="311" y="4212"/>
                    <a:pt x="255" y="3704"/>
                    <a:pt x="184" y="3195"/>
                  </a:cubicBezTo>
                  <a:cubicBezTo>
                    <a:pt x="99" y="2502"/>
                    <a:pt x="128" y="1810"/>
                    <a:pt x="114" y="1117"/>
                  </a:cubicBezTo>
                  <a:cubicBezTo>
                    <a:pt x="99" y="792"/>
                    <a:pt x="142" y="467"/>
                    <a:pt x="156" y="156"/>
                  </a:cubicBezTo>
                  <a:cubicBezTo>
                    <a:pt x="156" y="114"/>
                    <a:pt x="156" y="72"/>
                    <a:pt x="142" y="1"/>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3" name="Google Shape;3241;p75">
              <a:extLst>
                <a:ext uri="{FF2B5EF4-FFF2-40B4-BE49-F238E27FC236}">
                  <a16:creationId xmlns:a16="http://schemas.microsoft.com/office/drawing/2014/main" id="{316C07C8-DA99-6585-15B6-245EA98C22CD}"/>
                </a:ext>
              </a:extLst>
            </p:cNvPr>
            <p:cNvSpPr/>
            <p:nvPr/>
          </p:nvSpPr>
          <p:spPr>
            <a:xfrm>
              <a:off x="825300" y="2846875"/>
              <a:ext cx="56200" cy="368875"/>
            </a:xfrm>
            <a:custGeom>
              <a:avLst/>
              <a:gdLst/>
              <a:ahLst/>
              <a:cxnLst/>
              <a:rect l="l" t="t" r="r" b="b"/>
              <a:pathLst>
                <a:path w="2248" h="14755" extrusionOk="0">
                  <a:moveTo>
                    <a:pt x="15" y="1"/>
                  </a:moveTo>
                  <a:cubicBezTo>
                    <a:pt x="15" y="43"/>
                    <a:pt x="0" y="71"/>
                    <a:pt x="15" y="114"/>
                  </a:cubicBezTo>
                  <a:cubicBezTo>
                    <a:pt x="170" y="1400"/>
                    <a:pt x="495" y="2643"/>
                    <a:pt x="820" y="3887"/>
                  </a:cubicBezTo>
                  <a:cubicBezTo>
                    <a:pt x="1089" y="4933"/>
                    <a:pt x="1371" y="5964"/>
                    <a:pt x="1612" y="6996"/>
                  </a:cubicBezTo>
                  <a:cubicBezTo>
                    <a:pt x="1739" y="7547"/>
                    <a:pt x="1809" y="8112"/>
                    <a:pt x="1894" y="8678"/>
                  </a:cubicBezTo>
                  <a:cubicBezTo>
                    <a:pt x="1993" y="9469"/>
                    <a:pt x="2050" y="10260"/>
                    <a:pt x="2064" y="11066"/>
                  </a:cubicBezTo>
                  <a:cubicBezTo>
                    <a:pt x="2078" y="11900"/>
                    <a:pt x="2050" y="12719"/>
                    <a:pt x="1838" y="13539"/>
                  </a:cubicBezTo>
                  <a:cubicBezTo>
                    <a:pt x="1739" y="13921"/>
                    <a:pt x="1612" y="14302"/>
                    <a:pt x="1498" y="14684"/>
                  </a:cubicBezTo>
                  <a:cubicBezTo>
                    <a:pt x="1498" y="14698"/>
                    <a:pt x="1498" y="14712"/>
                    <a:pt x="1498" y="14726"/>
                  </a:cubicBezTo>
                  <a:cubicBezTo>
                    <a:pt x="1498" y="14740"/>
                    <a:pt x="1513" y="14740"/>
                    <a:pt x="1527" y="14754"/>
                  </a:cubicBezTo>
                  <a:cubicBezTo>
                    <a:pt x="1555" y="14670"/>
                    <a:pt x="1612" y="14599"/>
                    <a:pt x="1640" y="14514"/>
                  </a:cubicBezTo>
                  <a:cubicBezTo>
                    <a:pt x="1880" y="13949"/>
                    <a:pt x="2035" y="13355"/>
                    <a:pt x="2106" y="12733"/>
                  </a:cubicBezTo>
                  <a:cubicBezTo>
                    <a:pt x="2247" y="11603"/>
                    <a:pt x="2163" y="10458"/>
                    <a:pt x="2078" y="9328"/>
                  </a:cubicBezTo>
                  <a:cubicBezTo>
                    <a:pt x="1993" y="7999"/>
                    <a:pt x="1696" y="6699"/>
                    <a:pt x="1371" y="5413"/>
                  </a:cubicBezTo>
                  <a:cubicBezTo>
                    <a:pt x="1089" y="4353"/>
                    <a:pt x="792" y="3293"/>
                    <a:pt x="523" y="2233"/>
                  </a:cubicBezTo>
                  <a:cubicBezTo>
                    <a:pt x="382" y="1654"/>
                    <a:pt x="283" y="1075"/>
                    <a:pt x="156" y="495"/>
                  </a:cubicBezTo>
                  <a:cubicBezTo>
                    <a:pt x="114" y="326"/>
                    <a:pt x="85" y="156"/>
                    <a:pt x="57" y="1"/>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4" name="Google Shape;3242;p75">
              <a:extLst>
                <a:ext uri="{FF2B5EF4-FFF2-40B4-BE49-F238E27FC236}">
                  <a16:creationId xmlns:a16="http://schemas.microsoft.com/office/drawing/2014/main" id="{39C3FB5B-C380-5244-4B74-CACBCB04A802}"/>
                </a:ext>
              </a:extLst>
            </p:cNvPr>
            <p:cNvSpPr/>
            <p:nvPr/>
          </p:nvSpPr>
          <p:spPr>
            <a:xfrm>
              <a:off x="869100" y="3226325"/>
              <a:ext cx="355800" cy="112025"/>
            </a:xfrm>
            <a:custGeom>
              <a:avLst/>
              <a:gdLst/>
              <a:ahLst/>
              <a:cxnLst/>
              <a:rect l="l" t="t" r="r" b="b"/>
              <a:pathLst>
                <a:path w="14232" h="4481" extrusionOk="0">
                  <a:moveTo>
                    <a:pt x="14218" y="0"/>
                  </a:moveTo>
                  <a:cubicBezTo>
                    <a:pt x="14189" y="14"/>
                    <a:pt x="14147" y="29"/>
                    <a:pt x="14119" y="43"/>
                  </a:cubicBezTo>
                  <a:cubicBezTo>
                    <a:pt x="13356" y="467"/>
                    <a:pt x="12522" y="735"/>
                    <a:pt x="11688" y="975"/>
                  </a:cubicBezTo>
                  <a:cubicBezTo>
                    <a:pt x="10868" y="1216"/>
                    <a:pt x="10035" y="1399"/>
                    <a:pt x="9229" y="1682"/>
                  </a:cubicBezTo>
                  <a:cubicBezTo>
                    <a:pt x="8070" y="2078"/>
                    <a:pt x="6926" y="2530"/>
                    <a:pt x="5781" y="2954"/>
                  </a:cubicBezTo>
                  <a:cubicBezTo>
                    <a:pt x="4919" y="3265"/>
                    <a:pt x="4071" y="3604"/>
                    <a:pt x="3209" y="3887"/>
                  </a:cubicBezTo>
                  <a:cubicBezTo>
                    <a:pt x="2785" y="4014"/>
                    <a:pt x="2318" y="4084"/>
                    <a:pt x="1880" y="4155"/>
                  </a:cubicBezTo>
                  <a:cubicBezTo>
                    <a:pt x="1471" y="4240"/>
                    <a:pt x="1075" y="4296"/>
                    <a:pt x="665" y="4353"/>
                  </a:cubicBezTo>
                  <a:cubicBezTo>
                    <a:pt x="439" y="4395"/>
                    <a:pt x="227" y="4424"/>
                    <a:pt x="1" y="4480"/>
                  </a:cubicBezTo>
                  <a:cubicBezTo>
                    <a:pt x="439" y="4438"/>
                    <a:pt x="863" y="4381"/>
                    <a:pt x="1287" y="4339"/>
                  </a:cubicBezTo>
                  <a:cubicBezTo>
                    <a:pt x="1485" y="4311"/>
                    <a:pt x="1683" y="4282"/>
                    <a:pt x="1880" y="4268"/>
                  </a:cubicBezTo>
                  <a:cubicBezTo>
                    <a:pt x="2686" y="4197"/>
                    <a:pt x="3449" y="3971"/>
                    <a:pt x="4198" y="3689"/>
                  </a:cubicBezTo>
                  <a:cubicBezTo>
                    <a:pt x="5597" y="3152"/>
                    <a:pt x="7010" y="2615"/>
                    <a:pt x="8409" y="2078"/>
                  </a:cubicBezTo>
                  <a:cubicBezTo>
                    <a:pt x="9257" y="1767"/>
                    <a:pt x="10119" y="1541"/>
                    <a:pt x="10981" y="1300"/>
                  </a:cubicBezTo>
                  <a:cubicBezTo>
                    <a:pt x="11829" y="1074"/>
                    <a:pt x="12663" y="834"/>
                    <a:pt x="13469" y="481"/>
                  </a:cubicBezTo>
                  <a:cubicBezTo>
                    <a:pt x="13709" y="368"/>
                    <a:pt x="13949" y="212"/>
                    <a:pt x="14175" y="71"/>
                  </a:cubicBezTo>
                  <a:cubicBezTo>
                    <a:pt x="14204" y="71"/>
                    <a:pt x="14218" y="43"/>
                    <a:pt x="14232" y="29"/>
                  </a:cubicBezTo>
                  <a:cubicBezTo>
                    <a:pt x="14232" y="14"/>
                    <a:pt x="14218" y="14"/>
                    <a:pt x="14218" y="0"/>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5" name="Google Shape;3243;p75">
              <a:extLst>
                <a:ext uri="{FF2B5EF4-FFF2-40B4-BE49-F238E27FC236}">
                  <a16:creationId xmlns:a16="http://schemas.microsoft.com/office/drawing/2014/main" id="{B7259F58-BD70-1092-4347-C9115498DC5A}"/>
                </a:ext>
              </a:extLst>
            </p:cNvPr>
            <p:cNvSpPr/>
            <p:nvPr/>
          </p:nvSpPr>
          <p:spPr>
            <a:xfrm>
              <a:off x="898075" y="3199475"/>
              <a:ext cx="321175" cy="90100"/>
            </a:xfrm>
            <a:custGeom>
              <a:avLst/>
              <a:gdLst/>
              <a:ahLst/>
              <a:cxnLst/>
              <a:rect l="l" t="t" r="r" b="b"/>
              <a:pathLst>
                <a:path w="12847" h="3604" extrusionOk="0">
                  <a:moveTo>
                    <a:pt x="11692" y="1"/>
                  </a:moveTo>
                  <a:cubicBezTo>
                    <a:pt x="11109" y="1"/>
                    <a:pt x="10529" y="23"/>
                    <a:pt x="9950" y="71"/>
                  </a:cubicBezTo>
                  <a:cubicBezTo>
                    <a:pt x="9709" y="99"/>
                    <a:pt x="9483" y="113"/>
                    <a:pt x="9257" y="113"/>
                  </a:cubicBezTo>
                  <a:cubicBezTo>
                    <a:pt x="7999" y="170"/>
                    <a:pt x="6784" y="410"/>
                    <a:pt x="5583" y="749"/>
                  </a:cubicBezTo>
                  <a:cubicBezTo>
                    <a:pt x="4000" y="1201"/>
                    <a:pt x="2516" y="1852"/>
                    <a:pt x="1131" y="2714"/>
                  </a:cubicBezTo>
                  <a:cubicBezTo>
                    <a:pt x="792" y="2926"/>
                    <a:pt x="467" y="3194"/>
                    <a:pt x="142" y="3434"/>
                  </a:cubicBezTo>
                  <a:cubicBezTo>
                    <a:pt x="85" y="3463"/>
                    <a:pt x="43" y="3519"/>
                    <a:pt x="1" y="3576"/>
                  </a:cubicBezTo>
                  <a:cubicBezTo>
                    <a:pt x="1" y="3576"/>
                    <a:pt x="15" y="3590"/>
                    <a:pt x="29" y="3604"/>
                  </a:cubicBezTo>
                  <a:cubicBezTo>
                    <a:pt x="241" y="3463"/>
                    <a:pt x="453" y="3321"/>
                    <a:pt x="665" y="3166"/>
                  </a:cubicBezTo>
                  <a:cubicBezTo>
                    <a:pt x="2050" y="2233"/>
                    <a:pt x="3534" y="1512"/>
                    <a:pt x="5116" y="1018"/>
                  </a:cubicBezTo>
                  <a:cubicBezTo>
                    <a:pt x="5865" y="778"/>
                    <a:pt x="6629" y="580"/>
                    <a:pt x="7406" y="438"/>
                  </a:cubicBezTo>
                  <a:cubicBezTo>
                    <a:pt x="7745" y="368"/>
                    <a:pt x="8070" y="339"/>
                    <a:pt x="8409" y="311"/>
                  </a:cubicBezTo>
                  <a:cubicBezTo>
                    <a:pt x="9215" y="240"/>
                    <a:pt x="10006" y="198"/>
                    <a:pt x="10798" y="156"/>
                  </a:cubicBezTo>
                  <a:cubicBezTo>
                    <a:pt x="11222" y="127"/>
                    <a:pt x="11631" y="113"/>
                    <a:pt x="12055" y="99"/>
                  </a:cubicBezTo>
                  <a:cubicBezTo>
                    <a:pt x="12281" y="99"/>
                    <a:pt x="12508" y="113"/>
                    <a:pt x="12734" y="113"/>
                  </a:cubicBezTo>
                  <a:cubicBezTo>
                    <a:pt x="12762" y="113"/>
                    <a:pt x="12804" y="99"/>
                    <a:pt x="12847" y="57"/>
                  </a:cubicBezTo>
                  <a:cubicBezTo>
                    <a:pt x="12734" y="43"/>
                    <a:pt x="12621" y="14"/>
                    <a:pt x="12508" y="14"/>
                  </a:cubicBezTo>
                  <a:cubicBezTo>
                    <a:pt x="12235" y="5"/>
                    <a:pt x="11963" y="1"/>
                    <a:pt x="11692" y="1"/>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6" name="Google Shape;3244;p75">
              <a:extLst>
                <a:ext uri="{FF2B5EF4-FFF2-40B4-BE49-F238E27FC236}">
                  <a16:creationId xmlns:a16="http://schemas.microsoft.com/office/drawing/2014/main" id="{F3B0C6D7-D282-B368-D72C-9F1071CCC5D3}"/>
                </a:ext>
              </a:extLst>
            </p:cNvPr>
            <p:cNvSpPr/>
            <p:nvPr/>
          </p:nvSpPr>
          <p:spPr>
            <a:xfrm>
              <a:off x="575875" y="3114675"/>
              <a:ext cx="34300" cy="342725"/>
            </a:xfrm>
            <a:custGeom>
              <a:avLst/>
              <a:gdLst/>
              <a:ahLst/>
              <a:cxnLst/>
              <a:rect l="l" t="t" r="r" b="b"/>
              <a:pathLst>
                <a:path w="1372" h="13709" extrusionOk="0">
                  <a:moveTo>
                    <a:pt x="57" y="1"/>
                  </a:moveTo>
                  <a:cubicBezTo>
                    <a:pt x="29" y="1"/>
                    <a:pt x="14" y="15"/>
                    <a:pt x="0" y="15"/>
                  </a:cubicBezTo>
                  <a:cubicBezTo>
                    <a:pt x="14" y="128"/>
                    <a:pt x="14" y="241"/>
                    <a:pt x="29" y="354"/>
                  </a:cubicBezTo>
                  <a:cubicBezTo>
                    <a:pt x="71" y="750"/>
                    <a:pt x="113" y="1145"/>
                    <a:pt x="184" y="1541"/>
                  </a:cubicBezTo>
                  <a:cubicBezTo>
                    <a:pt x="240" y="1979"/>
                    <a:pt x="311" y="2417"/>
                    <a:pt x="410" y="2855"/>
                  </a:cubicBezTo>
                  <a:cubicBezTo>
                    <a:pt x="523" y="3435"/>
                    <a:pt x="664" y="4000"/>
                    <a:pt x="792" y="4565"/>
                  </a:cubicBezTo>
                  <a:cubicBezTo>
                    <a:pt x="848" y="4876"/>
                    <a:pt x="891" y="5187"/>
                    <a:pt x="919" y="5498"/>
                  </a:cubicBezTo>
                  <a:cubicBezTo>
                    <a:pt x="961" y="6120"/>
                    <a:pt x="989" y="6742"/>
                    <a:pt x="1046" y="7363"/>
                  </a:cubicBezTo>
                  <a:cubicBezTo>
                    <a:pt x="1074" y="7674"/>
                    <a:pt x="1145" y="7985"/>
                    <a:pt x="1173" y="8310"/>
                  </a:cubicBezTo>
                  <a:cubicBezTo>
                    <a:pt x="1201" y="8861"/>
                    <a:pt x="1230" y="9412"/>
                    <a:pt x="1244" y="9964"/>
                  </a:cubicBezTo>
                  <a:cubicBezTo>
                    <a:pt x="1258" y="10161"/>
                    <a:pt x="1230" y="10373"/>
                    <a:pt x="1230" y="10571"/>
                  </a:cubicBezTo>
                  <a:cubicBezTo>
                    <a:pt x="1216" y="11292"/>
                    <a:pt x="1088" y="11999"/>
                    <a:pt x="891" y="12705"/>
                  </a:cubicBezTo>
                  <a:cubicBezTo>
                    <a:pt x="806" y="13002"/>
                    <a:pt x="721" y="13313"/>
                    <a:pt x="636" y="13624"/>
                  </a:cubicBezTo>
                  <a:cubicBezTo>
                    <a:pt x="622" y="13652"/>
                    <a:pt x="622" y="13680"/>
                    <a:pt x="622" y="13709"/>
                  </a:cubicBezTo>
                  <a:lnTo>
                    <a:pt x="650" y="13709"/>
                  </a:lnTo>
                  <a:cubicBezTo>
                    <a:pt x="693" y="13596"/>
                    <a:pt x="749" y="13482"/>
                    <a:pt x="792" y="13369"/>
                  </a:cubicBezTo>
                  <a:cubicBezTo>
                    <a:pt x="1032" y="12663"/>
                    <a:pt x="1244" y="11956"/>
                    <a:pt x="1315" y="11207"/>
                  </a:cubicBezTo>
                  <a:cubicBezTo>
                    <a:pt x="1343" y="10755"/>
                    <a:pt x="1371" y="10289"/>
                    <a:pt x="1371" y="9822"/>
                  </a:cubicBezTo>
                  <a:cubicBezTo>
                    <a:pt x="1371" y="9398"/>
                    <a:pt x="1343" y="8960"/>
                    <a:pt x="1315" y="8522"/>
                  </a:cubicBezTo>
                  <a:cubicBezTo>
                    <a:pt x="1286" y="8183"/>
                    <a:pt x="1216" y="7844"/>
                    <a:pt x="1173" y="7505"/>
                  </a:cubicBezTo>
                  <a:cubicBezTo>
                    <a:pt x="1159" y="7349"/>
                    <a:pt x="1145" y="7208"/>
                    <a:pt x="1131" y="7052"/>
                  </a:cubicBezTo>
                  <a:cubicBezTo>
                    <a:pt x="1088" y="6501"/>
                    <a:pt x="1060" y="5936"/>
                    <a:pt x="1018" y="5371"/>
                  </a:cubicBezTo>
                  <a:cubicBezTo>
                    <a:pt x="961" y="4876"/>
                    <a:pt x="862" y="4381"/>
                    <a:pt x="749" y="3887"/>
                  </a:cubicBezTo>
                  <a:cubicBezTo>
                    <a:pt x="622" y="3350"/>
                    <a:pt x="523" y="2813"/>
                    <a:pt x="424" y="2276"/>
                  </a:cubicBezTo>
                  <a:cubicBezTo>
                    <a:pt x="339" y="1767"/>
                    <a:pt x="255" y="1258"/>
                    <a:pt x="170" y="750"/>
                  </a:cubicBezTo>
                  <a:cubicBezTo>
                    <a:pt x="156" y="580"/>
                    <a:pt x="127" y="396"/>
                    <a:pt x="113" y="227"/>
                  </a:cubicBezTo>
                  <a:cubicBezTo>
                    <a:pt x="99" y="156"/>
                    <a:pt x="71" y="85"/>
                    <a:pt x="57" y="1"/>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7" name="Google Shape;3245;p75">
              <a:extLst>
                <a:ext uri="{FF2B5EF4-FFF2-40B4-BE49-F238E27FC236}">
                  <a16:creationId xmlns:a16="http://schemas.microsoft.com/office/drawing/2014/main" id="{A2D54416-6121-6BCC-D660-483AD930ED38}"/>
                </a:ext>
              </a:extLst>
            </p:cNvPr>
            <p:cNvSpPr/>
            <p:nvPr/>
          </p:nvSpPr>
          <p:spPr>
            <a:xfrm>
              <a:off x="551500" y="3110075"/>
              <a:ext cx="13450" cy="346975"/>
            </a:xfrm>
            <a:custGeom>
              <a:avLst/>
              <a:gdLst/>
              <a:ahLst/>
              <a:cxnLst/>
              <a:rect l="l" t="t" r="r" b="b"/>
              <a:pathLst>
                <a:path w="538" h="13879" extrusionOk="0">
                  <a:moveTo>
                    <a:pt x="452" y="1"/>
                  </a:moveTo>
                  <a:cubicBezTo>
                    <a:pt x="424" y="57"/>
                    <a:pt x="382" y="114"/>
                    <a:pt x="368" y="185"/>
                  </a:cubicBezTo>
                  <a:cubicBezTo>
                    <a:pt x="297" y="510"/>
                    <a:pt x="212" y="835"/>
                    <a:pt x="156" y="1174"/>
                  </a:cubicBezTo>
                  <a:cubicBezTo>
                    <a:pt x="43" y="2022"/>
                    <a:pt x="0" y="2884"/>
                    <a:pt x="43" y="3746"/>
                  </a:cubicBezTo>
                  <a:cubicBezTo>
                    <a:pt x="85" y="4226"/>
                    <a:pt x="156" y="4721"/>
                    <a:pt x="212" y="5216"/>
                  </a:cubicBezTo>
                  <a:cubicBezTo>
                    <a:pt x="240" y="5371"/>
                    <a:pt x="269" y="5541"/>
                    <a:pt x="269" y="5710"/>
                  </a:cubicBezTo>
                  <a:cubicBezTo>
                    <a:pt x="325" y="6417"/>
                    <a:pt x="396" y="7109"/>
                    <a:pt x="396" y="7816"/>
                  </a:cubicBezTo>
                  <a:cubicBezTo>
                    <a:pt x="410" y="8310"/>
                    <a:pt x="339" y="8819"/>
                    <a:pt x="311" y="9314"/>
                  </a:cubicBezTo>
                  <a:cubicBezTo>
                    <a:pt x="283" y="9780"/>
                    <a:pt x="240" y="10261"/>
                    <a:pt x="255" y="10727"/>
                  </a:cubicBezTo>
                  <a:cubicBezTo>
                    <a:pt x="255" y="11349"/>
                    <a:pt x="297" y="11971"/>
                    <a:pt x="339" y="12592"/>
                  </a:cubicBezTo>
                  <a:cubicBezTo>
                    <a:pt x="368" y="13031"/>
                    <a:pt x="424" y="13455"/>
                    <a:pt x="481" y="13878"/>
                  </a:cubicBezTo>
                  <a:lnTo>
                    <a:pt x="509" y="13878"/>
                  </a:lnTo>
                  <a:cubicBezTo>
                    <a:pt x="509" y="13765"/>
                    <a:pt x="509" y="13652"/>
                    <a:pt x="509" y="13553"/>
                  </a:cubicBezTo>
                  <a:cubicBezTo>
                    <a:pt x="481" y="13200"/>
                    <a:pt x="452" y="12847"/>
                    <a:pt x="424" y="12508"/>
                  </a:cubicBezTo>
                  <a:cubicBezTo>
                    <a:pt x="410" y="11999"/>
                    <a:pt x="382" y="11490"/>
                    <a:pt x="368" y="10981"/>
                  </a:cubicBezTo>
                  <a:cubicBezTo>
                    <a:pt x="368" y="10529"/>
                    <a:pt x="382" y="10077"/>
                    <a:pt x="410" y="9625"/>
                  </a:cubicBezTo>
                  <a:cubicBezTo>
                    <a:pt x="424" y="9215"/>
                    <a:pt x="438" y="8819"/>
                    <a:pt x="481" y="8409"/>
                  </a:cubicBezTo>
                  <a:cubicBezTo>
                    <a:pt x="537" y="7717"/>
                    <a:pt x="495" y="7024"/>
                    <a:pt x="452" y="6332"/>
                  </a:cubicBezTo>
                  <a:cubicBezTo>
                    <a:pt x="410" y="5866"/>
                    <a:pt x="339" y="5413"/>
                    <a:pt x="283" y="4947"/>
                  </a:cubicBezTo>
                  <a:cubicBezTo>
                    <a:pt x="240" y="4481"/>
                    <a:pt x="184" y="4028"/>
                    <a:pt x="170" y="3562"/>
                  </a:cubicBezTo>
                  <a:cubicBezTo>
                    <a:pt x="127" y="2658"/>
                    <a:pt x="184" y="1767"/>
                    <a:pt x="325" y="863"/>
                  </a:cubicBezTo>
                  <a:cubicBezTo>
                    <a:pt x="353" y="623"/>
                    <a:pt x="424" y="382"/>
                    <a:pt x="466" y="142"/>
                  </a:cubicBezTo>
                  <a:cubicBezTo>
                    <a:pt x="481" y="100"/>
                    <a:pt x="481" y="57"/>
                    <a:pt x="495" y="15"/>
                  </a:cubicBezTo>
                  <a:cubicBezTo>
                    <a:pt x="481" y="15"/>
                    <a:pt x="466" y="1"/>
                    <a:pt x="452" y="1"/>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22" name="Google Shape;3246;p75">
              <a:extLst>
                <a:ext uri="{FF2B5EF4-FFF2-40B4-BE49-F238E27FC236}">
                  <a16:creationId xmlns:a16="http://schemas.microsoft.com/office/drawing/2014/main" id="{5696325D-4AB8-91A3-2866-DC6B8BF838D2}"/>
                </a:ext>
              </a:extLst>
            </p:cNvPr>
            <p:cNvSpPr/>
            <p:nvPr/>
          </p:nvSpPr>
          <p:spPr>
            <a:xfrm>
              <a:off x="752875" y="3488475"/>
              <a:ext cx="313750" cy="77875"/>
            </a:xfrm>
            <a:custGeom>
              <a:avLst/>
              <a:gdLst/>
              <a:ahLst/>
              <a:cxnLst/>
              <a:rect l="l" t="t" r="r" b="b"/>
              <a:pathLst>
                <a:path w="12550" h="3115" extrusionOk="0">
                  <a:moveTo>
                    <a:pt x="0" y="0"/>
                  </a:moveTo>
                  <a:lnTo>
                    <a:pt x="0" y="0"/>
                  </a:lnTo>
                  <a:cubicBezTo>
                    <a:pt x="29" y="28"/>
                    <a:pt x="57" y="57"/>
                    <a:pt x="99" y="85"/>
                  </a:cubicBezTo>
                  <a:cubicBezTo>
                    <a:pt x="820" y="537"/>
                    <a:pt x="1527" y="1004"/>
                    <a:pt x="2247" y="1456"/>
                  </a:cubicBezTo>
                  <a:cubicBezTo>
                    <a:pt x="3321" y="2134"/>
                    <a:pt x="4509" y="2544"/>
                    <a:pt x="5752" y="2770"/>
                  </a:cubicBezTo>
                  <a:cubicBezTo>
                    <a:pt x="6529" y="2926"/>
                    <a:pt x="7321" y="3024"/>
                    <a:pt x="8112" y="3081"/>
                  </a:cubicBezTo>
                  <a:cubicBezTo>
                    <a:pt x="8485" y="3102"/>
                    <a:pt x="8857" y="3115"/>
                    <a:pt x="9229" y="3115"/>
                  </a:cubicBezTo>
                  <a:cubicBezTo>
                    <a:pt x="9366" y="3115"/>
                    <a:pt x="9502" y="3113"/>
                    <a:pt x="9638" y="3109"/>
                  </a:cubicBezTo>
                  <a:cubicBezTo>
                    <a:pt x="10077" y="3095"/>
                    <a:pt x="10515" y="3053"/>
                    <a:pt x="10939" y="2996"/>
                  </a:cubicBezTo>
                  <a:cubicBezTo>
                    <a:pt x="11348" y="2940"/>
                    <a:pt x="11758" y="2855"/>
                    <a:pt x="12154" y="2784"/>
                  </a:cubicBezTo>
                  <a:cubicBezTo>
                    <a:pt x="12295" y="2756"/>
                    <a:pt x="12422" y="2699"/>
                    <a:pt x="12550" y="2657"/>
                  </a:cubicBezTo>
                  <a:cubicBezTo>
                    <a:pt x="12550" y="2629"/>
                    <a:pt x="12550" y="2615"/>
                    <a:pt x="12536" y="2600"/>
                  </a:cubicBezTo>
                  <a:cubicBezTo>
                    <a:pt x="12408" y="2629"/>
                    <a:pt x="12267" y="2671"/>
                    <a:pt x="12126" y="2685"/>
                  </a:cubicBezTo>
                  <a:cubicBezTo>
                    <a:pt x="11702" y="2756"/>
                    <a:pt x="11264" y="2841"/>
                    <a:pt x="10840" y="2883"/>
                  </a:cubicBezTo>
                  <a:cubicBezTo>
                    <a:pt x="10444" y="2940"/>
                    <a:pt x="10034" y="2968"/>
                    <a:pt x="9638" y="2982"/>
                  </a:cubicBezTo>
                  <a:cubicBezTo>
                    <a:pt x="9144" y="2982"/>
                    <a:pt x="8649" y="2968"/>
                    <a:pt x="8155" y="2940"/>
                  </a:cubicBezTo>
                  <a:cubicBezTo>
                    <a:pt x="7490" y="2926"/>
                    <a:pt x="6840" y="2827"/>
                    <a:pt x="6176" y="2728"/>
                  </a:cubicBezTo>
                  <a:cubicBezTo>
                    <a:pt x="4805" y="2516"/>
                    <a:pt x="3519" y="2106"/>
                    <a:pt x="2332" y="1371"/>
                  </a:cubicBezTo>
                  <a:cubicBezTo>
                    <a:pt x="1866" y="1088"/>
                    <a:pt x="1414" y="792"/>
                    <a:pt x="947" y="509"/>
                  </a:cubicBezTo>
                  <a:cubicBezTo>
                    <a:pt x="764" y="396"/>
                    <a:pt x="566" y="283"/>
                    <a:pt x="368" y="170"/>
                  </a:cubicBezTo>
                  <a:cubicBezTo>
                    <a:pt x="311" y="142"/>
                    <a:pt x="269" y="85"/>
                    <a:pt x="212" y="43"/>
                  </a:cubicBezTo>
                  <a:lnTo>
                    <a:pt x="0" y="0"/>
                  </a:ln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23" name="Google Shape;3247;p75">
              <a:extLst>
                <a:ext uri="{FF2B5EF4-FFF2-40B4-BE49-F238E27FC236}">
                  <a16:creationId xmlns:a16="http://schemas.microsoft.com/office/drawing/2014/main" id="{B923CB2C-028C-8AF0-89B9-A060C6BCDD1D}"/>
                </a:ext>
              </a:extLst>
            </p:cNvPr>
            <p:cNvSpPr/>
            <p:nvPr/>
          </p:nvSpPr>
          <p:spPr>
            <a:xfrm>
              <a:off x="525000" y="3115025"/>
              <a:ext cx="29000" cy="260400"/>
            </a:xfrm>
            <a:custGeom>
              <a:avLst/>
              <a:gdLst/>
              <a:ahLst/>
              <a:cxnLst/>
              <a:rect l="l" t="t" r="r" b="b"/>
              <a:pathLst>
                <a:path w="1160" h="10416" extrusionOk="0">
                  <a:moveTo>
                    <a:pt x="1117" y="1"/>
                  </a:moveTo>
                  <a:cubicBezTo>
                    <a:pt x="975" y="297"/>
                    <a:pt x="862" y="623"/>
                    <a:pt x="763" y="933"/>
                  </a:cubicBezTo>
                  <a:cubicBezTo>
                    <a:pt x="523" y="1711"/>
                    <a:pt x="368" y="2502"/>
                    <a:pt x="240" y="3308"/>
                  </a:cubicBezTo>
                  <a:cubicBezTo>
                    <a:pt x="142" y="3915"/>
                    <a:pt x="43" y="4523"/>
                    <a:pt x="28" y="5145"/>
                  </a:cubicBezTo>
                  <a:cubicBezTo>
                    <a:pt x="0" y="5865"/>
                    <a:pt x="28" y="6600"/>
                    <a:pt x="85" y="7321"/>
                  </a:cubicBezTo>
                  <a:cubicBezTo>
                    <a:pt x="142" y="7929"/>
                    <a:pt x="283" y="8536"/>
                    <a:pt x="396" y="9130"/>
                  </a:cubicBezTo>
                  <a:cubicBezTo>
                    <a:pt x="452" y="9455"/>
                    <a:pt x="537" y="9780"/>
                    <a:pt x="608" y="10091"/>
                  </a:cubicBezTo>
                  <a:cubicBezTo>
                    <a:pt x="636" y="10204"/>
                    <a:pt x="693" y="10317"/>
                    <a:pt x="763" y="10416"/>
                  </a:cubicBezTo>
                  <a:cubicBezTo>
                    <a:pt x="622" y="9709"/>
                    <a:pt x="481" y="9003"/>
                    <a:pt x="339" y="8282"/>
                  </a:cubicBezTo>
                  <a:cubicBezTo>
                    <a:pt x="198" y="7519"/>
                    <a:pt x="127" y="6742"/>
                    <a:pt x="127" y="5964"/>
                  </a:cubicBezTo>
                  <a:cubicBezTo>
                    <a:pt x="127" y="4848"/>
                    <a:pt x="255" y="3746"/>
                    <a:pt x="467" y="2658"/>
                  </a:cubicBezTo>
                  <a:cubicBezTo>
                    <a:pt x="636" y="1810"/>
                    <a:pt x="820" y="976"/>
                    <a:pt x="1131" y="170"/>
                  </a:cubicBezTo>
                  <a:cubicBezTo>
                    <a:pt x="1145" y="128"/>
                    <a:pt x="1145" y="71"/>
                    <a:pt x="1159" y="15"/>
                  </a:cubicBezTo>
                  <a:cubicBezTo>
                    <a:pt x="1145" y="15"/>
                    <a:pt x="1131" y="15"/>
                    <a:pt x="1117" y="1"/>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24" name="Google Shape;3248;p75">
              <a:extLst>
                <a:ext uri="{FF2B5EF4-FFF2-40B4-BE49-F238E27FC236}">
                  <a16:creationId xmlns:a16="http://schemas.microsoft.com/office/drawing/2014/main" id="{AD11E194-ED23-A499-DFC9-EE2FF76D979A}"/>
                </a:ext>
              </a:extLst>
            </p:cNvPr>
            <p:cNvSpPr/>
            <p:nvPr/>
          </p:nvSpPr>
          <p:spPr>
            <a:xfrm>
              <a:off x="804800" y="3530500"/>
              <a:ext cx="228625" cy="50150"/>
            </a:xfrm>
            <a:custGeom>
              <a:avLst/>
              <a:gdLst/>
              <a:ahLst/>
              <a:cxnLst/>
              <a:rect l="l" t="t" r="r" b="b"/>
              <a:pathLst>
                <a:path w="9145" h="2006" extrusionOk="0">
                  <a:moveTo>
                    <a:pt x="1" y="1"/>
                  </a:moveTo>
                  <a:cubicBezTo>
                    <a:pt x="425" y="298"/>
                    <a:pt x="835" y="609"/>
                    <a:pt x="1315" y="806"/>
                  </a:cubicBezTo>
                  <a:cubicBezTo>
                    <a:pt x="2530" y="1343"/>
                    <a:pt x="3802" y="1725"/>
                    <a:pt x="5117" y="1923"/>
                  </a:cubicBezTo>
                  <a:cubicBezTo>
                    <a:pt x="5470" y="1975"/>
                    <a:pt x="5824" y="2005"/>
                    <a:pt x="6177" y="2005"/>
                  </a:cubicBezTo>
                  <a:cubicBezTo>
                    <a:pt x="6403" y="2005"/>
                    <a:pt x="6629" y="1993"/>
                    <a:pt x="6855" y="1965"/>
                  </a:cubicBezTo>
                  <a:cubicBezTo>
                    <a:pt x="7604" y="1880"/>
                    <a:pt x="8353" y="1782"/>
                    <a:pt x="9074" y="1555"/>
                  </a:cubicBezTo>
                  <a:cubicBezTo>
                    <a:pt x="9102" y="1555"/>
                    <a:pt x="9130" y="1541"/>
                    <a:pt x="9144" y="1485"/>
                  </a:cubicBezTo>
                  <a:lnTo>
                    <a:pt x="9144" y="1485"/>
                  </a:lnTo>
                  <a:cubicBezTo>
                    <a:pt x="9074" y="1499"/>
                    <a:pt x="9003" y="1513"/>
                    <a:pt x="8932" y="1527"/>
                  </a:cubicBezTo>
                  <a:cubicBezTo>
                    <a:pt x="8862" y="1527"/>
                    <a:pt x="8791" y="1555"/>
                    <a:pt x="8706" y="1570"/>
                  </a:cubicBezTo>
                  <a:cubicBezTo>
                    <a:pt x="8452" y="1612"/>
                    <a:pt x="8183" y="1654"/>
                    <a:pt x="7915" y="1697"/>
                  </a:cubicBezTo>
                  <a:cubicBezTo>
                    <a:pt x="7576" y="1753"/>
                    <a:pt x="7236" y="1810"/>
                    <a:pt x="6883" y="1838"/>
                  </a:cubicBezTo>
                  <a:cubicBezTo>
                    <a:pt x="6586" y="1866"/>
                    <a:pt x="6275" y="1866"/>
                    <a:pt x="5965" y="1866"/>
                  </a:cubicBezTo>
                  <a:cubicBezTo>
                    <a:pt x="5314" y="1866"/>
                    <a:pt x="4664" y="1739"/>
                    <a:pt x="4014" y="1598"/>
                  </a:cubicBezTo>
                  <a:cubicBezTo>
                    <a:pt x="2658" y="1273"/>
                    <a:pt x="1372" y="806"/>
                    <a:pt x="170" y="100"/>
                  </a:cubicBezTo>
                  <a:cubicBezTo>
                    <a:pt x="114" y="57"/>
                    <a:pt x="57" y="29"/>
                    <a:pt x="1" y="1"/>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29" name="Google Shape;3249;p75">
              <a:extLst>
                <a:ext uri="{FF2B5EF4-FFF2-40B4-BE49-F238E27FC236}">
                  <a16:creationId xmlns:a16="http://schemas.microsoft.com/office/drawing/2014/main" id="{90470D3C-0C26-EE35-4672-B87BAEA287CB}"/>
                </a:ext>
              </a:extLst>
            </p:cNvPr>
            <p:cNvSpPr/>
            <p:nvPr/>
          </p:nvSpPr>
          <p:spPr>
            <a:xfrm>
              <a:off x="500975" y="2843350"/>
              <a:ext cx="729950" cy="769850"/>
            </a:xfrm>
            <a:custGeom>
              <a:avLst/>
              <a:gdLst/>
              <a:ahLst/>
              <a:cxnLst/>
              <a:rect l="l" t="t" r="r" b="b"/>
              <a:pathLst>
                <a:path w="29198" h="30794" extrusionOk="0">
                  <a:moveTo>
                    <a:pt x="13030" y="495"/>
                  </a:moveTo>
                  <a:cubicBezTo>
                    <a:pt x="13044" y="495"/>
                    <a:pt x="13058" y="509"/>
                    <a:pt x="13058" y="523"/>
                  </a:cubicBezTo>
                  <a:cubicBezTo>
                    <a:pt x="13214" y="1032"/>
                    <a:pt x="13468" y="1484"/>
                    <a:pt x="13737" y="1936"/>
                  </a:cubicBezTo>
                  <a:cubicBezTo>
                    <a:pt x="14132" y="2572"/>
                    <a:pt x="14457" y="3251"/>
                    <a:pt x="14698" y="3971"/>
                  </a:cubicBezTo>
                  <a:cubicBezTo>
                    <a:pt x="15023" y="4961"/>
                    <a:pt x="15220" y="5964"/>
                    <a:pt x="15447" y="6967"/>
                  </a:cubicBezTo>
                  <a:cubicBezTo>
                    <a:pt x="15616" y="7716"/>
                    <a:pt x="15729" y="8479"/>
                    <a:pt x="15786" y="9243"/>
                  </a:cubicBezTo>
                  <a:cubicBezTo>
                    <a:pt x="15885" y="10218"/>
                    <a:pt x="15842" y="11193"/>
                    <a:pt x="15616" y="12154"/>
                  </a:cubicBezTo>
                  <a:cubicBezTo>
                    <a:pt x="15418" y="12988"/>
                    <a:pt x="15023" y="13722"/>
                    <a:pt x="14585" y="14457"/>
                  </a:cubicBezTo>
                  <a:lnTo>
                    <a:pt x="14542" y="14457"/>
                  </a:lnTo>
                  <a:cubicBezTo>
                    <a:pt x="14542" y="14401"/>
                    <a:pt x="14542" y="14344"/>
                    <a:pt x="14542" y="14274"/>
                  </a:cubicBezTo>
                  <a:cubicBezTo>
                    <a:pt x="14542" y="13638"/>
                    <a:pt x="14471" y="13002"/>
                    <a:pt x="14344" y="12380"/>
                  </a:cubicBezTo>
                  <a:cubicBezTo>
                    <a:pt x="14118" y="11306"/>
                    <a:pt x="13850" y="10232"/>
                    <a:pt x="13482" y="9186"/>
                  </a:cubicBezTo>
                  <a:cubicBezTo>
                    <a:pt x="13044" y="7914"/>
                    <a:pt x="12663" y="6642"/>
                    <a:pt x="12493" y="5300"/>
                  </a:cubicBezTo>
                  <a:cubicBezTo>
                    <a:pt x="12408" y="4593"/>
                    <a:pt x="12394" y="3887"/>
                    <a:pt x="12521" y="3194"/>
                  </a:cubicBezTo>
                  <a:cubicBezTo>
                    <a:pt x="12677" y="2290"/>
                    <a:pt x="12860" y="1399"/>
                    <a:pt x="13030" y="495"/>
                  </a:cubicBezTo>
                  <a:close/>
                  <a:moveTo>
                    <a:pt x="27628" y="4409"/>
                  </a:moveTo>
                  <a:cubicBezTo>
                    <a:pt x="27628" y="4424"/>
                    <a:pt x="27643" y="4438"/>
                    <a:pt x="27643" y="4438"/>
                  </a:cubicBezTo>
                  <a:cubicBezTo>
                    <a:pt x="27600" y="4494"/>
                    <a:pt x="27572" y="4537"/>
                    <a:pt x="27529" y="4593"/>
                  </a:cubicBezTo>
                  <a:cubicBezTo>
                    <a:pt x="26908" y="5286"/>
                    <a:pt x="26286" y="6006"/>
                    <a:pt x="25650" y="6699"/>
                  </a:cubicBezTo>
                  <a:cubicBezTo>
                    <a:pt x="24618" y="7787"/>
                    <a:pt x="23615" y="8903"/>
                    <a:pt x="22640" y="10034"/>
                  </a:cubicBezTo>
                  <a:cubicBezTo>
                    <a:pt x="22145" y="10599"/>
                    <a:pt x="21608" y="11108"/>
                    <a:pt x="21043" y="11588"/>
                  </a:cubicBezTo>
                  <a:cubicBezTo>
                    <a:pt x="20181" y="12337"/>
                    <a:pt x="19220" y="12931"/>
                    <a:pt x="18216" y="13440"/>
                  </a:cubicBezTo>
                  <a:cubicBezTo>
                    <a:pt x="17326" y="13906"/>
                    <a:pt x="16450" y="14387"/>
                    <a:pt x="15644" y="14966"/>
                  </a:cubicBezTo>
                  <a:cubicBezTo>
                    <a:pt x="15616" y="14980"/>
                    <a:pt x="15574" y="14994"/>
                    <a:pt x="15545" y="15008"/>
                  </a:cubicBezTo>
                  <a:cubicBezTo>
                    <a:pt x="15545" y="14966"/>
                    <a:pt x="15560" y="14952"/>
                    <a:pt x="15574" y="14924"/>
                  </a:cubicBezTo>
                  <a:cubicBezTo>
                    <a:pt x="15757" y="14655"/>
                    <a:pt x="15941" y="14387"/>
                    <a:pt x="16139" y="14118"/>
                  </a:cubicBezTo>
                  <a:cubicBezTo>
                    <a:pt x="16365" y="13779"/>
                    <a:pt x="16591" y="13426"/>
                    <a:pt x="16846" y="13101"/>
                  </a:cubicBezTo>
                  <a:cubicBezTo>
                    <a:pt x="17340" y="12465"/>
                    <a:pt x="17792" y="11815"/>
                    <a:pt x="18202" y="11108"/>
                  </a:cubicBezTo>
                  <a:cubicBezTo>
                    <a:pt x="18513" y="10571"/>
                    <a:pt x="18852" y="10034"/>
                    <a:pt x="19276" y="9568"/>
                  </a:cubicBezTo>
                  <a:cubicBezTo>
                    <a:pt x="20110" y="8635"/>
                    <a:pt x="20972" y="7730"/>
                    <a:pt x="21933" y="6925"/>
                  </a:cubicBezTo>
                  <a:cubicBezTo>
                    <a:pt x="22880" y="6119"/>
                    <a:pt x="23954" y="5540"/>
                    <a:pt x="25155" y="5187"/>
                  </a:cubicBezTo>
                  <a:cubicBezTo>
                    <a:pt x="25947" y="4961"/>
                    <a:pt x="26738" y="4763"/>
                    <a:pt x="27501" y="4438"/>
                  </a:cubicBezTo>
                  <a:cubicBezTo>
                    <a:pt x="27544" y="4424"/>
                    <a:pt x="27586" y="4424"/>
                    <a:pt x="27628" y="4409"/>
                  </a:cubicBezTo>
                  <a:close/>
                  <a:moveTo>
                    <a:pt x="26850" y="13846"/>
                  </a:moveTo>
                  <a:cubicBezTo>
                    <a:pt x="27146" y="13846"/>
                    <a:pt x="27449" y="13873"/>
                    <a:pt x="27741" y="13920"/>
                  </a:cubicBezTo>
                  <a:cubicBezTo>
                    <a:pt x="28095" y="13963"/>
                    <a:pt x="28434" y="14104"/>
                    <a:pt x="28688" y="14372"/>
                  </a:cubicBezTo>
                  <a:cubicBezTo>
                    <a:pt x="29042" y="14768"/>
                    <a:pt x="29056" y="15249"/>
                    <a:pt x="28674" y="15616"/>
                  </a:cubicBezTo>
                  <a:cubicBezTo>
                    <a:pt x="28519" y="15786"/>
                    <a:pt x="28335" y="15927"/>
                    <a:pt x="28137" y="16054"/>
                  </a:cubicBezTo>
                  <a:cubicBezTo>
                    <a:pt x="27770" y="16294"/>
                    <a:pt x="27374" y="16521"/>
                    <a:pt x="26978" y="16718"/>
                  </a:cubicBezTo>
                  <a:cubicBezTo>
                    <a:pt x="25678" y="17354"/>
                    <a:pt x="24350" y="17920"/>
                    <a:pt x="22993" y="18442"/>
                  </a:cubicBezTo>
                  <a:cubicBezTo>
                    <a:pt x="21679" y="18951"/>
                    <a:pt x="20322" y="19305"/>
                    <a:pt x="18923" y="19446"/>
                  </a:cubicBezTo>
                  <a:cubicBezTo>
                    <a:pt x="18245" y="19516"/>
                    <a:pt x="17566" y="19559"/>
                    <a:pt x="16888" y="19601"/>
                  </a:cubicBezTo>
                  <a:cubicBezTo>
                    <a:pt x="16210" y="19644"/>
                    <a:pt x="15545" y="19672"/>
                    <a:pt x="14867" y="19700"/>
                  </a:cubicBezTo>
                  <a:cubicBezTo>
                    <a:pt x="14358" y="19714"/>
                    <a:pt x="13864" y="19785"/>
                    <a:pt x="13383" y="19969"/>
                  </a:cubicBezTo>
                  <a:cubicBezTo>
                    <a:pt x="13341" y="19983"/>
                    <a:pt x="13299" y="19983"/>
                    <a:pt x="13270" y="19997"/>
                  </a:cubicBezTo>
                  <a:cubicBezTo>
                    <a:pt x="13256" y="19997"/>
                    <a:pt x="13256" y="19983"/>
                    <a:pt x="13256" y="19969"/>
                  </a:cubicBezTo>
                  <a:cubicBezTo>
                    <a:pt x="13299" y="19940"/>
                    <a:pt x="13341" y="19912"/>
                    <a:pt x="13383" y="19884"/>
                  </a:cubicBezTo>
                  <a:cubicBezTo>
                    <a:pt x="13934" y="19545"/>
                    <a:pt x="14457" y="19177"/>
                    <a:pt x="14938" y="18753"/>
                  </a:cubicBezTo>
                  <a:cubicBezTo>
                    <a:pt x="15404" y="18344"/>
                    <a:pt x="15856" y="17934"/>
                    <a:pt x="16294" y="17510"/>
                  </a:cubicBezTo>
                  <a:cubicBezTo>
                    <a:pt x="16945" y="16902"/>
                    <a:pt x="17581" y="16280"/>
                    <a:pt x="18273" y="15729"/>
                  </a:cubicBezTo>
                  <a:cubicBezTo>
                    <a:pt x="19616" y="14683"/>
                    <a:pt x="21128" y="14118"/>
                    <a:pt x="22824" y="14019"/>
                  </a:cubicBezTo>
                  <a:cubicBezTo>
                    <a:pt x="24110" y="13934"/>
                    <a:pt x="25396" y="13892"/>
                    <a:pt x="26667" y="13850"/>
                  </a:cubicBezTo>
                  <a:cubicBezTo>
                    <a:pt x="26728" y="13847"/>
                    <a:pt x="26789" y="13846"/>
                    <a:pt x="26850" y="13846"/>
                  </a:cubicBezTo>
                  <a:close/>
                  <a:moveTo>
                    <a:pt x="8056" y="8239"/>
                  </a:moveTo>
                  <a:cubicBezTo>
                    <a:pt x="8084" y="8282"/>
                    <a:pt x="8098" y="8324"/>
                    <a:pt x="8112" y="8352"/>
                  </a:cubicBezTo>
                  <a:cubicBezTo>
                    <a:pt x="8126" y="8451"/>
                    <a:pt x="8154" y="8536"/>
                    <a:pt x="8183" y="8621"/>
                  </a:cubicBezTo>
                  <a:cubicBezTo>
                    <a:pt x="8437" y="9864"/>
                    <a:pt x="8805" y="11066"/>
                    <a:pt x="9200" y="12267"/>
                  </a:cubicBezTo>
                  <a:cubicBezTo>
                    <a:pt x="9412" y="12917"/>
                    <a:pt x="9652" y="13553"/>
                    <a:pt x="9864" y="14203"/>
                  </a:cubicBezTo>
                  <a:cubicBezTo>
                    <a:pt x="10091" y="14909"/>
                    <a:pt x="10204" y="15630"/>
                    <a:pt x="10303" y="16365"/>
                  </a:cubicBezTo>
                  <a:cubicBezTo>
                    <a:pt x="10373" y="16973"/>
                    <a:pt x="10387" y="17595"/>
                    <a:pt x="10317" y="18202"/>
                  </a:cubicBezTo>
                  <a:cubicBezTo>
                    <a:pt x="10218" y="19191"/>
                    <a:pt x="9907" y="20124"/>
                    <a:pt x="9440" y="21014"/>
                  </a:cubicBezTo>
                  <a:cubicBezTo>
                    <a:pt x="8932" y="22018"/>
                    <a:pt x="8296" y="22936"/>
                    <a:pt x="7688" y="23869"/>
                  </a:cubicBezTo>
                  <a:cubicBezTo>
                    <a:pt x="7674" y="23897"/>
                    <a:pt x="7646" y="23926"/>
                    <a:pt x="7617" y="23954"/>
                  </a:cubicBezTo>
                  <a:cubicBezTo>
                    <a:pt x="7617" y="23954"/>
                    <a:pt x="7603" y="23954"/>
                    <a:pt x="7589" y="23940"/>
                  </a:cubicBezTo>
                  <a:cubicBezTo>
                    <a:pt x="7589" y="23897"/>
                    <a:pt x="7589" y="23855"/>
                    <a:pt x="7589" y="23813"/>
                  </a:cubicBezTo>
                  <a:cubicBezTo>
                    <a:pt x="7674" y="23346"/>
                    <a:pt x="7674" y="22880"/>
                    <a:pt x="7660" y="22399"/>
                  </a:cubicBezTo>
                  <a:cubicBezTo>
                    <a:pt x="7632" y="21749"/>
                    <a:pt x="7533" y="21113"/>
                    <a:pt x="7420" y="20463"/>
                  </a:cubicBezTo>
                  <a:cubicBezTo>
                    <a:pt x="7264" y="19658"/>
                    <a:pt x="7095" y="18852"/>
                    <a:pt x="6967" y="18047"/>
                  </a:cubicBezTo>
                  <a:cubicBezTo>
                    <a:pt x="6897" y="17510"/>
                    <a:pt x="6854" y="16959"/>
                    <a:pt x="6854" y="16422"/>
                  </a:cubicBezTo>
                  <a:cubicBezTo>
                    <a:pt x="6854" y="15630"/>
                    <a:pt x="6925" y="14825"/>
                    <a:pt x="7024" y="14033"/>
                  </a:cubicBezTo>
                  <a:cubicBezTo>
                    <a:pt x="7179" y="12648"/>
                    <a:pt x="7377" y="11249"/>
                    <a:pt x="7660" y="9878"/>
                  </a:cubicBezTo>
                  <a:cubicBezTo>
                    <a:pt x="7759" y="9398"/>
                    <a:pt x="7872" y="8903"/>
                    <a:pt x="7971" y="8423"/>
                  </a:cubicBezTo>
                  <a:cubicBezTo>
                    <a:pt x="7985" y="8352"/>
                    <a:pt x="7985" y="8282"/>
                    <a:pt x="8056" y="8239"/>
                  </a:cubicBezTo>
                  <a:close/>
                  <a:moveTo>
                    <a:pt x="14226" y="21975"/>
                  </a:moveTo>
                  <a:cubicBezTo>
                    <a:pt x="14251" y="21975"/>
                    <a:pt x="14276" y="21975"/>
                    <a:pt x="14302" y="21975"/>
                  </a:cubicBezTo>
                  <a:cubicBezTo>
                    <a:pt x="14853" y="21990"/>
                    <a:pt x="15404" y="21990"/>
                    <a:pt x="15955" y="21990"/>
                  </a:cubicBezTo>
                  <a:cubicBezTo>
                    <a:pt x="16238" y="21990"/>
                    <a:pt x="16506" y="22004"/>
                    <a:pt x="16789" y="22018"/>
                  </a:cubicBezTo>
                  <a:cubicBezTo>
                    <a:pt x="17397" y="22046"/>
                    <a:pt x="18019" y="22103"/>
                    <a:pt x="18626" y="22103"/>
                  </a:cubicBezTo>
                  <a:cubicBezTo>
                    <a:pt x="18796" y="22105"/>
                    <a:pt x="18965" y="22106"/>
                    <a:pt x="19135" y="22106"/>
                  </a:cubicBezTo>
                  <a:cubicBezTo>
                    <a:pt x="20152" y="22106"/>
                    <a:pt x="21168" y="22074"/>
                    <a:pt x="22173" y="22074"/>
                  </a:cubicBezTo>
                  <a:cubicBezTo>
                    <a:pt x="22993" y="22074"/>
                    <a:pt x="23813" y="22074"/>
                    <a:pt x="24632" y="22117"/>
                  </a:cubicBezTo>
                  <a:cubicBezTo>
                    <a:pt x="25339" y="22159"/>
                    <a:pt x="26060" y="22244"/>
                    <a:pt x="26766" y="22315"/>
                  </a:cubicBezTo>
                  <a:cubicBezTo>
                    <a:pt x="27261" y="22371"/>
                    <a:pt x="27741" y="22456"/>
                    <a:pt x="28236" y="22541"/>
                  </a:cubicBezTo>
                  <a:cubicBezTo>
                    <a:pt x="28264" y="22541"/>
                    <a:pt x="28307" y="22569"/>
                    <a:pt x="28349" y="22583"/>
                  </a:cubicBezTo>
                  <a:cubicBezTo>
                    <a:pt x="28335" y="22597"/>
                    <a:pt x="28321" y="22611"/>
                    <a:pt x="28321" y="22611"/>
                  </a:cubicBezTo>
                  <a:cubicBezTo>
                    <a:pt x="28222" y="22654"/>
                    <a:pt x="28137" y="22682"/>
                    <a:pt x="28052" y="22710"/>
                  </a:cubicBezTo>
                  <a:cubicBezTo>
                    <a:pt x="27021" y="23021"/>
                    <a:pt x="26003" y="23389"/>
                    <a:pt x="25014" y="23813"/>
                  </a:cubicBezTo>
                  <a:cubicBezTo>
                    <a:pt x="23883" y="24293"/>
                    <a:pt x="22739" y="24675"/>
                    <a:pt x="21509" y="24788"/>
                  </a:cubicBezTo>
                  <a:cubicBezTo>
                    <a:pt x="21149" y="24824"/>
                    <a:pt x="20786" y="24844"/>
                    <a:pt x="20424" y="24844"/>
                  </a:cubicBezTo>
                  <a:cubicBezTo>
                    <a:pt x="19934" y="24844"/>
                    <a:pt x="19445" y="24806"/>
                    <a:pt x="18965" y="24717"/>
                  </a:cubicBezTo>
                  <a:cubicBezTo>
                    <a:pt x="17566" y="24463"/>
                    <a:pt x="16196" y="24081"/>
                    <a:pt x="14839" y="23657"/>
                  </a:cubicBezTo>
                  <a:cubicBezTo>
                    <a:pt x="13624" y="23276"/>
                    <a:pt x="12394" y="22993"/>
                    <a:pt x="11094" y="22922"/>
                  </a:cubicBezTo>
                  <a:cubicBezTo>
                    <a:pt x="11108" y="22908"/>
                    <a:pt x="11122" y="22894"/>
                    <a:pt x="11150" y="22894"/>
                  </a:cubicBezTo>
                  <a:cubicBezTo>
                    <a:pt x="11292" y="22809"/>
                    <a:pt x="11447" y="22724"/>
                    <a:pt x="11603" y="22640"/>
                  </a:cubicBezTo>
                  <a:cubicBezTo>
                    <a:pt x="12428" y="22227"/>
                    <a:pt x="13294" y="21975"/>
                    <a:pt x="14226" y="21975"/>
                  </a:cubicBezTo>
                  <a:close/>
                  <a:moveTo>
                    <a:pt x="2604" y="10738"/>
                  </a:moveTo>
                  <a:cubicBezTo>
                    <a:pt x="2758" y="10738"/>
                    <a:pt x="2914" y="10805"/>
                    <a:pt x="3067" y="10938"/>
                  </a:cubicBezTo>
                  <a:cubicBezTo>
                    <a:pt x="3406" y="11207"/>
                    <a:pt x="3660" y="11546"/>
                    <a:pt x="3802" y="11984"/>
                  </a:cubicBezTo>
                  <a:cubicBezTo>
                    <a:pt x="3943" y="12479"/>
                    <a:pt x="4070" y="12988"/>
                    <a:pt x="4127" y="13510"/>
                  </a:cubicBezTo>
                  <a:cubicBezTo>
                    <a:pt x="4212" y="14330"/>
                    <a:pt x="4325" y="15136"/>
                    <a:pt x="4381" y="15955"/>
                  </a:cubicBezTo>
                  <a:cubicBezTo>
                    <a:pt x="4438" y="16732"/>
                    <a:pt x="4551" y="17496"/>
                    <a:pt x="4692" y="18273"/>
                  </a:cubicBezTo>
                  <a:cubicBezTo>
                    <a:pt x="4777" y="18739"/>
                    <a:pt x="4819" y="19220"/>
                    <a:pt x="4833" y="19700"/>
                  </a:cubicBezTo>
                  <a:cubicBezTo>
                    <a:pt x="4833" y="20138"/>
                    <a:pt x="4791" y="20576"/>
                    <a:pt x="4720" y="21014"/>
                  </a:cubicBezTo>
                  <a:cubicBezTo>
                    <a:pt x="4579" y="21961"/>
                    <a:pt x="4296" y="22852"/>
                    <a:pt x="3915" y="23714"/>
                  </a:cubicBezTo>
                  <a:cubicBezTo>
                    <a:pt x="3689" y="24237"/>
                    <a:pt x="3477" y="24774"/>
                    <a:pt x="3265" y="25311"/>
                  </a:cubicBezTo>
                  <a:cubicBezTo>
                    <a:pt x="3123" y="25692"/>
                    <a:pt x="2996" y="26074"/>
                    <a:pt x="2869" y="26455"/>
                  </a:cubicBezTo>
                  <a:lnTo>
                    <a:pt x="2841" y="26455"/>
                  </a:lnTo>
                  <a:cubicBezTo>
                    <a:pt x="2841" y="26243"/>
                    <a:pt x="2841" y="26031"/>
                    <a:pt x="2813" y="25819"/>
                  </a:cubicBezTo>
                  <a:cubicBezTo>
                    <a:pt x="2742" y="25226"/>
                    <a:pt x="2671" y="24632"/>
                    <a:pt x="2572" y="24039"/>
                  </a:cubicBezTo>
                  <a:cubicBezTo>
                    <a:pt x="2431" y="23247"/>
                    <a:pt x="2233" y="22456"/>
                    <a:pt x="1965" y="21693"/>
                  </a:cubicBezTo>
                  <a:cubicBezTo>
                    <a:pt x="1767" y="21113"/>
                    <a:pt x="1527" y="20562"/>
                    <a:pt x="1315" y="19997"/>
                  </a:cubicBezTo>
                  <a:cubicBezTo>
                    <a:pt x="1088" y="19361"/>
                    <a:pt x="862" y="18711"/>
                    <a:pt x="763" y="18033"/>
                  </a:cubicBezTo>
                  <a:cubicBezTo>
                    <a:pt x="650" y="17255"/>
                    <a:pt x="608" y="16464"/>
                    <a:pt x="622" y="15687"/>
                  </a:cubicBezTo>
                  <a:cubicBezTo>
                    <a:pt x="622" y="15319"/>
                    <a:pt x="650" y="14952"/>
                    <a:pt x="707" y="14599"/>
                  </a:cubicBezTo>
                  <a:cubicBezTo>
                    <a:pt x="876" y="13454"/>
                    <a:pt x="1315" y="12394"/>
                    <a:pt x="1837" y="11362"/>
                  </a:cubicBezTo>
                  <a:cubicBezTo>
                    <a:pt x="1908" y="11235"/>
                    <a:pt x="2007" y="11094"/>
                    <a:pt x="2106" y="10995"/>
                  </a:cubicBezTo>
                  <a:cubicBezTo>
                    <a:pt x="2263" y="10823"/>
                    <a:pt x="2432" y="10738"/>
                    <a:pt x="2604" y="10738"/>
                  </a:cubicBezTo>
                  <a:close/>
                  <a:moveTo>
                    <a:pt x="10059" y="25318"/>
                  </a:moveTo>
                  <a:cubicBezTo>
                    <a:pt x="10174" y="25318"/>
                    <a:pt x="10288" y="25320"/>
                    <a:pt x="10401" y="25325"/>
                  </a:cubicBezTo>
                  <a:cubicBezTo>
                    <a:pt x="10882" y="25353"/>
                    <a:pt x="11348" y="25508"/>
                    <a:pt x="11815" y="25664"/>
                  </a:cubicBezTo>
                  <a:cubicBezTo>
                    <a:pt x="12691" y="25989"/>
                    <a:pt x="13609" y="26173"/>
                    <a:pt x="14542" y="26272"/>
                  </a:cubicBezTo>
                  <a:cubicBezTo>
                    <a:pt x="15065" y="26342"/>
                    <a:pt x="15588" y="26385"/>
                    <a:pt x="16111" y="26427"/>
                  </a:cubicBezTo>
                  <a:cubicBezTo>
                    <a:pt x="16577" y="26455"/>
                    <a:pt x="17043" y="26484"/>
                    <a:pt x="17524" y="26512"/>
                  </a:cubicBezTo>
                  <a:cubicBezTo>
                    <a:pt x="18245" y="26554"/>
                    <a:pt x="18980" y="26582"/>
                    <a:pt x="19700" y="26639"/>
                  </a:cubicBezTo>
                  <a:cubicBezTo>
                    <a:pt x="20619" y="26724"/>
                    <a:pt x="21467" y="27049"/>
                    <a:pt x="22258" y="27487"/>
                  </a:cubicBezTo>
                  <a:cubicBezTo>
                    <a:pt x="22400" y="27572"/>
                    <a:pt x="22527" y="27685"/>
                    <a:pt x="22626" y="27812"/>
                  </a:cubicBezTo>
                  <a:cubicBezTo>
                    <a:pt x="22809" y="28024"/>
                    <a:pt x="22781" y="28250"/>
                    <a:pt x="22541" y="28420"/>
                  </a:cubicBezTo>
                  <a:cubicBezTo>
                    <a:pt x="22400" y="28504"/>
                    <a:pt x="22230" y="28589"/>
                    <a:pt x="22075" y="28646"/>
                  </a:cubicBezTo>
                  <a:cubicBezTo>
                    <a:pt x="21326" y="28900"/>
                    <a:pt x="20577" y="29169"/>
                    <a:pt x="19828" y="29409"/>
                  </a:cubicBezTo>
                  <a:cubicBezTo>
                    <a:pt x="19305" y="29578"/>
                    <a:pt x="18768" y="29706"/>
                    <a:pt x="18216" y="29762"/>
                  </a:cubicBezTo>
                  <a:cubicBezTo>
                    <a:pt x="18067" y="29775"/>
                    <a:pt x="17917" y="29782"/>
                    <a:pt x="17768" y="29782"/>
                  </a:cubicBezTo>
                  <a:cubicBezTo>
                    <a:pt x="17117" y="29782"/>
                    <a:pt x="16475" y="29661"/>
                    <a:pt x="15842" y="29465"/>
                  </a:cubicBezTo>
                  <a:cubicBezTo>
                    <a:pt x="14641" y="29098"/>
                    <a:pt x="13581" y="28476"/>
                    <a:pt x="12578" y="27741"/>
                  </a:cubicBezTo>
                  <a:cubicBezTo>
                    <a:pt x="12083" y="27388"/>
                    <a:pt x="11631" y="26978"/>
                    <a:pt x="11193" y="26554"/>
                  </a:cubicBezTo>
                  <a:cubicBezTo>
                    <a:pt x="10726" y="26116"/>
                    <a:pt x="10218" y="25763"/>
                    <a:pt x="9638" y="25523"/>
                  </a:cubicBezTo>
                  <a:cubicBezTo>
                    <a:pt x="9511" y="25466"/>
                    <a:pt x="9370" y="25424"/>
                    <a:pt x="9200" y="25367"/>
                  </a:cubicBezTo>
                  <a:cubicBezTo>
                    <a:pt x="9285" y="25339"/>
                    <a:pt x="9327" y="25325"/>
                    <a:pt x="9370" y="25325"/>
                  </a:cubicBezTo>
                  <a:cubicBezTo>
                    <a:pt x="9596" y="25325"/>
                    <a:pt x="9828" y="25318"/>
                    <a:pt x="10059" y="25318"/>
                  </a:cubicBezTo>
                  <a:close/>
                  <a:moveTo>
                    <a:pt x="6162" y="27398"/>
                  </a:moveTo>
                  <a:cubicBezTo>
                    <a:pt x="6200" y="27398"/>
                    <a:pt x="6238" y="27399"/>
                    <a:pt x="6275" y="27402"/>
                  </a:cubicBezTo>
                  <a:cubicBezTo>
                    <a:pt x="6515" y="27430"/>
                    <a:pt x="6755" y="27459"/>
                    <a:pt x="6981" y="27487"/>
                  </a:cubicBezTo>
                  <a:cubicBezTo>
                    <a:pt x="7179" y="27501"/>
                    <a:pt x="7349" y="27572"/>
                    <a:pt x="7490" y="27713"/>
                  </a:cubicBezTo>
                  <a:cubicBezTo>
                    <a:pt x="7674" y="27911"/>
                    <a:pt x="7872" y="28095"/>
                    <a:pt x="8056" y="28307"/>
                  </a:cubicBezTo>
                  <a:cubicBezTo>
                    <a:pt x="8225" y="28490"/>
                    <a:pt x="8338" y="28716"/>
                    <a:pt x="8409" y="28957"/>
                  </a:cubicBezTo>
                  <a:cubicBezTo>
                    <a:pt x="8508" y="29338"/>
                    <a:pt x="8550" y="29734"/>
                    <a:pt x="8508" y="30130"/>
                  </a:cubicBezTo>
                  <a:cubicBezTo>
                    <a:pt x="8494" y="30299"/>
                    <a:pt x="8465" y="30469"/>
                    <a:pt x="8366" y="30638"/>
                  </a:cubicBezTo>
                  <a:cubicBezTo>
                    <a:pt x="8338" y="30610"/>
                    <a:pt x="8310" y="30582"/>
                    <a:pt x="8310" y="30554"/>
                  </a:cubicBezTo>
                  <a:cubicBezTo>
                    <a:pt x="8253" y="30313"/>
                    <a:pt x="8098" y="30115"/>
                    <a:pt x="7971" y="29889"/>
                  </a:cubicBezTo>
                  <a:cubicBezTo>
                    <a:pt x="7858" y="29720"/>
                    <a:pt x="7773" y="29536"/>
                    <a:pt x="7688" y="29352"/>
                  </a:cubicBezTo>
                  <a:cubicBezTo>
                    <a:pt x="7490" y="28928"/>
                    <a:pt x="7264" y="28533"/>
                    <a:pt x="6953" y="28179"/>
                  </a:cubicBezTo>
                  <a:cubicBezTo>
                    <a:pt x="6656" y="27854"/>
                    <a:pt x="6289" y="27656"/>
                    <a:pt x="5865" y="27586"/>
                  </a:cubicBezTo>
                  <a:cubicBezTo>
                    <a:pt x="5794" y="27572"/>
                    <a:pt x="5738" y="27558"/>
                    <a:pt x="5667" y="27543"/>
                  </a:cubicBezTo>
                  <a:cubicBezTo>
                    <a:pt x="5828" y="27429"/>
                    <a:pt x="5998" y="27398"/>
                    <a:pt x="6162" y="27398"/>
                  </a:cubicBezTo>
                  <a:close/>
                  <a:moveTo>
                    <a:pt x="13002" y="0"/>
                  </a:moveTo>
                  <a:cubicBezTo>
                    <a:pt x="12973" y="71"/>
                    <a:pt x="12945" y="127"/>
                    <a:pt x="12945" y="198"/>
                  </a:cubicBezTo>
                  <a:cubicBezTo>
                    <a:pt x="12860" y="1046"/>
                    <a:pt x="12620" y="1866"/>
                    <a:pt x="12465" y="2714"/>
                  </a:cubicBezTo>
                  <a:cubicBezTo>
                    <a:pt x="12323" y="3463"/>
                    <a:pt x="12267" y="4226"/>
                    <a:pt x="12338" y="5003"/>
                  </a:cubicBezTo>
                  <a:cubicBezTo>
                    <a:pt x="12408" y="5695"/>
                    <a:pt x="12521" y="6402"/>
                    <a:pt x="12705" y="7080"/>
                  </a:cubicBezTo>
                  <a:cubicBezTo>
                    <a:pt x="12931" y="7858"/>
                    <a:pt x="13185" y="8635"/>
                    <a:pt x="13426" y="9412"/>
                  </a:cubicBezTo>
                  <a:cubicBezTo>
                    <a:pt x="13765" y="10444"/>
                    <a:pt x="14048" y="11490"/>
                    <a:pt x="14245" y="12549"/>
                  </a:cubicBezTo>
                  <a:cubicBezTo>
                    <a:pt x="14330" y="12973"/>
                    <a:pt x="14373" y="13426"/>
                    <a:pt x="14415" y="13864"/>
                  </a:cubicBezTo>
                  <a:cubicBezTo>
                    <a:pt x="14471" y="14443"/>
                    <a:pt x="14344" y="14980"/>
                    <a:pt x="14132" y="15517"/>
                  </a:cubicBezTo>
                  <a:cubicBezTo>
                    <a:pt x="13553" y="16916"/>
                    <a:pt x="12875" y="18259"/>
                    <a:pt x="12154" y="19573"/>
                  </a:cubicBezTo>
                  <a:cubicBezTo>
                    <a:pt x="12055" y="19743"/>
                    <a:pt x="11956" y="19912"/>
                    <a:pt x="11857" y="20096"/>
                  </a:cubicBezTo>
                  <a:cubicBezTo>
                    <a:pt x="11334" y="21014"/>
                    <a:pt x="10741" y="21877"/>
                    <a:pt x="10048" y="22682"/>
                  </a:cubicBezTo>
                  <a:cubicBezTo>
                    <a:pt x="9271" y="23615"/>
                    <a:pt x="8451" y="24519"/>
                    <a:pt x="7533" y="25325"/>
                  </a:cubicBezTo>
                  <a:cubicBezTo>
                    <a:pt x="7448" y="25381"/>
                    <a:pt x="7377" y="25452"/>
                    <a:pt x="7292" y="25508"/>
                  </a:cubicBezTo>
                  <a:cubicBezTo>
                    <a:pt x="7208" y="25579"/>
                    <a:pt x="7123" y="25650"/>
                    <a:pt x="7010" y="25735"/>
                  </a:cubicBezTo>
                  <a:cubicBezTo>
                    <a:pt x="7010" y="25678"/>
                    <a:pt x="7010" y="25636"/>
                    <a:pt x="7024" y="25607"/>
                  </a:cubicBezTo>
                  <a:cubicBezTo>
                    <a:pt x="7165" y="25282"/>
                    <a:pt x="7292" y="24957"/>
                    <a:pt x="7434" y="24632"/>
                  </a:cubicBezTo>
                  <a:cubicBezTo>
                    <a:pt x="7533" y="24406"/>
                    <a:pt x="7646" y="24194"/>
                    <a:pt x="7773" y="23982"/>
                  </a:cubicBezTo>
                  <a:cubicBezTo>
                    <a:pt x="8409" y="23021"/>
                    <a:pt x="9059" y="22060"/>
                    <a:pt x="9582" y="21043"/>
                  </a:cubicBezTo>
                  <a:cubicBezTo>
                    <a:pt x="10062" y="20110"/>
                    <a:pt x="10359" y="19149"/>
                    <a:pt x="10458" y="18117"/>
                  </a:cubicBezTo>
                  <a:cubicBezTo>
                    <a:pt x="10514" y="17453"/>
                    <a:pt x="10486" y="16789"/>
                    <a:pt x="10401" y="16111"/>
                  </a:cubicBezTo>
                  <a:cubicBezTo>
                    <a:pt x="10303" y="15404"/>
                    <a:pt x="10161" y="14683"/>
                    <a:pt x="9935" y="14005"/>
                  </a:cubicBezTo>
                  <a:cubicBezTo>
                    <a:pt x="9765" y="13454"/>
                    <a:pt x="9568" y="12931"/>
                    <a:pt x="9384" y="12394"/>
                  </a:cubicBezTo>
                  <a:cubicBezTo>
                    <a:pt x="8974" y="11164"/>
                    <a:pt x="8593" y="9921"/>
                    <a:pt x="8324" y="8649"/>
                  </a:cubicBezTo>
                  <a:cubicBezTo>
                    <a:pt x="8282" y="8479"/>
                    <a:pt x="8225" y="8310"/>
                    <a:pt x="8169" y="8154"/>
                  </a:cubicBezTo>
                  <a:cubicBezTo>
                    <a:pt x="8154" y="8084"/>
                    <a:pt x="8126" y="7985"/>
                    <a:pt x="8013" y="7985"/>
                  </a:cubicBezTo>
                  <a:cubicBezTo>
                    <a:pt x="7914" y="8027"/>
                    <a:pt x="7914" y="8112"/>
                    <a:pt x="7900" y="8197"/>
                  </a:cubicBezTo>
                  <a:cubicBezTo>
                    <a:pt x="7773" y="8762"/>
                    <a:pt x="7646" y="9313"/>
                    <a:pt x="7533" y="9878"/>
                  </a:cubicBezTo>
                  <a:cubicBezTo>
                    <a:pt x="7278" y="11122"/>
                    <a:pt x="7080" y="12366"/>
                    <a:pt x="6939" y="13623"/>
                  </a:cubicBezTo>
                  <a:cubicBezTo>
                    <a:pt x="6868" y="14302"/>
                    <a:pt x="6798" y="14980"/>
                    <a:pt x="6741" y="15658"/>
                  </a:cubicBezTo>
                  <a:cubicBezTo>
                    <a:pt x="6685" y="16436"/>
                    <a:pt x="6713" y="17213"/>
                    <a:pt x="6826" y="17976"/>
                  </a:cubicBezTo>
                  <a:cubicBezTo>
                    <a:pt x="6925" y="18584"/>
                    <a:pt x="7052" y="19206"/>
                    <a:pt x="7165" y="19813"/>
                  </a:cubicBezTo>
                  <a:cubicBezTo>
                    <a:pt x="7349" y="20760"/>
                    <a:pt x="7533" y="21707"/>
                    <a:pt x="7547" y="22682"/>
                  </a:cubicBezTo>
                  <a:cubicBezTo>
                    <a:pt x="7547" y="23488"/>
                    <a:pt x="7448" y="24279"/>
                    <a:pt x="7123" y="25028"/>
                  </a:cubicBezTo>
                  <a:cubicBezTo>
                    <a:pt x="7010" y="25296"/>
                    <a:pt x="6897" y="25565"/>
                    <a:pt x="6769" y="25833"/>
                  </a:cubicBezTo>
                  <a:cubicBezTo>
                    <a:pt x="6727" y="25932"/>
                    <a:pt x="6656" y="26017"/>
                    <a:pt x="6558" y="26074"/>
                  </a:cubicBezTo>
                  <a:cubicBezTo>
                    <a:pt x="5102" y="27105"/>
                    <a:pt x="3646" y="28123"/>
                    <a:pt x="2191" y="29154"/>
                  </a:cubicBezTo>
                  <a:cubicBezTo>
                    <a:pt x="2064" y="29239"/>
                    <a:pt x="1936" y="29324"/>
                    <a:pt x="1809" y="29423"/>
                  </a:cubicBezTo>
                  <a:cubicBezTo>
                    <a:pt x="1767" y="29437"/>
                    <a:pt x="1724" y="29465"/>
                    <a:pt x="1668" y="29465"/>
                  </a:cubicBezTo>
                  <a:cubicBezTo>
                    <a:pt x="1696" y="29423"/>
                    <a:pt x="1738" y="29366"/>
                    <a:pt x="1767" y="29324"/>
                  </a:cubicBezTo>
                  <a:cubicBezTo>
                    <a:pt x="2233" y="28702"/>
                    <a:pt x="2586" y="28038"/>
                    <a:pt x="2756" y="27275"/>
                  </a:cubicBezTo>
                  <a:cubicBezTo>
                    <a:pt x="2841" y="26936"/>
                    <a:pt x="2968" y="26582"/>
                    <a:pt x="3081" y="26243"/>
                  </a:cubicBezTo>
                  <a:cubicBezTo>
                    <a:pt x="3321" y="25579"/>
                    <a:pt x="3562" y="24915"/>
                    <a:pt x="3816" y="24251"/>
                  </a:cubicBezTo>
                  <a:cubicBezTo>
                    <a:pt x="3971" y="23855"/>
                    <a:pt x="4169" y="23473"/>
                    <a:pt x="4311" y="23078"/>
                  </a:cubicBezTo>
                  <a:cubicBezTo>
                    <a:pt x="4636" y="22216"/>
                    <a:pt x="4862" y="21325"/>
                    <a:pt x="4946" y="20407"/>
                  </a:cubicBezTo>
                  <a:cubicBezTo>
                    <a:pt x="4989" y="19842"/>
                    <a:pt x="4975" y="19276"/>
                    <a:pt x="4890" y="18711"/>
                  </a:cubicBezTo>
                  <a:cubicBezTo>
                    <a:pt x="4791" y="18089"/>
                    <a:pt x="4692" y="17467"/>
                    <a:pt x="4593" y="16846"/>
                  </a:cubicBezTo>
                  <a:cubicBezTo>
                    <a:pt x="4579" y="16747"/>
                    <a:pt x="4565" y="16662"/>
                    <a:pt x="4551" y="16563"/>
                  </a:cubicBezTo>
                  <a:cubicBezTo>
                    <a:pt x="4494" y="15842"/>
                    <a:pt x="4452" y="15107"/>
                    <a:pt x="4367" y="14387"/>
                  </a:cubicBezTo>
                  <a:cubicBezTo>
                    <a:pt x="4282" y="13567"/>
                    <a:pt x="4183" y="12761"/>
                    <a:pt x="3929" y="11970"/>
                  </a:cubicBezTo>
                  <a:cubicBezTo>
                    <a:pt x="3788" y="11518"/>
                    <a:pt x="3533" y="11150"/>
                    <a:pt x="3166" y="10839"/>
                  </a:cubicBezTo>
                  <a:cubicBezTo>
                    <a:pt x="2984" y="10690"/>
                    <a:pt x="2796" y="10615"/>
                    <a:pt x="2611" y="10615"/>
                  </a:cubicBezTo>
                  <a:cubicBezTo>
                    <a:pt x="2395" y="10615"/>
                    <a:pt x="2184" y="10718"/>
                    <a:pt x="1993" y="10924"/>
                  </a:cubicBezTo>
                  <a:cubicBezTo>
                    <a:pt x="1880" y="11037"/>
                    <a:pt x="1781" y="11179"/>
                    <a:pt x="1710" y="11320"/>
                  </a:cubicBezTo>
                  <a:cubicBezTo>
                    <a:pt x="1201" y="12309"/>
                    <a:pt x="792" y="13355"/>
                    <a:pt x="594" y="14457"/>
                  </a:cubicBezTo>
                  <a:cubicBezTo>
                    <a:pt x="495" y="14966"/>
                    <a:pt x="481" y="15475"/>
                    <a:pt x="495" y="15983"/>
                  </a:cubicBezTo>
                  <a:cubicBezTo>
                    <a:pt x="509" y="16619"/>
                    <a:pt x="551" y="17255"/>
                    <a:pt x="622" y="17891"/>
                  </a:cubicBezTo>
                  <a:cubicBezTo>
                    <a:pt x="679" y="18485"/>
                    <a:pt x="848" y="19036"/>
                    <a:pt x="1046" y="19601"/>
                  </a:cubicBezTo>
                  <a:cubicBezTo>
                    <a:pt x="1244" y="20152"/>
                    <a:pt x="1456" y="20718"/>
                    <a:pt x="1682" y="21269"/>
                  </a:cubicBezTo>
                  <a:cubicBezTo>
                    <a:pt x="2021" y="22131"/>
                    <a:pt x="2233" y="23035"/>
                    <a:pt x="2417" y="23940"/>
                  </a:cubicBezTo>
                  <a:cubicBezTo>
                    <a:pt x="2558" y="24632"/>
                    <a:pt x="2671" y="25339"/>
                    <a:pt x="2699" y="26045"/>
                  </a:cubicBezTo>
                  <a:cubicBezTo>
                    <a:pt x="2770" y="27331"/>
                    <a:pt x="2360" y="28434"/>
                    <a:pt x="1541" y="29409"/>
                  </a:cubicBezTo>
                  <a:cubicBezTo>
                    <a:pt x="1258" y="29748"/>
                    <a:pt x="933" y="30017"/>
                    <a:pt x="523" y="30186"/>
                  </a:cubicBezTo>
                  <a:cubicBezTo>
                    <a:pt x="410" y="30243"/>
                    <a:pt x="297" y="30299"/>
                    <a:pt x="170" y="30356"/>
                  </a:cubicBezTo>
                  <a:cubicBezTo>
                    <a:pt x="113" y="30384"/>
                    <a:pt x="71" y="30426"/>
                    <a:pt x="0" y="30455"/>
                  </a:cubicBezTo>
                  <a:cubicBezTo>
                    <a:pt x="14" y="30497"/>
                    <a:pt x="29" y="30525"/>
                    <a:pt x="43" y="30568"/>
                  </a:cubicBezTo>
                  <a:cubicBezTo>
                    <a:pt x="85" y="30554"/>
                    <a:pt x="127" y="30554"/>
                    <a:pt x="156" y="30539"/>
                  </a:cubicBezTo>
                  <a:cubicBezTo>
                    <a:pt x="820" y="30186"/>
                    <a:pt x="1470" y="29819"/>
                    <a:pt x="2092" y="29381"/>
                  </a:cubicBezTo>
                  <a:cubicBezTo>
                    <a:pt x="2742" y="28914"/>
                    <a:pt x="3406" y="28476"/>
                    <a:pt x="4070" y="28010"/>
                  </a:cubicBezTo>
                  <a:cubicBezTo>
                    <a:pt x="4282" y="27868"/>
                    <a:pt x="4522" y="27812"/>
                    <a:pt x="4763" y="27755"/>
                  </a:cubicBezTo>
                  <a:cubicBezTo>
                    <a:pt x="4977" y="27698"/>
                    <a:pt x="5191" y="27669"/>
                    <a:pt x="5409" y="27669"/>
                  </a:cubicBezTo>
                  <a:cubicBezTo>
                    <a:pt x="5564" y="27669"/>
                    <a:pt x="5720" y="27684"/>
                    <a:pt x="5879" y="27713"/>
                  </a:cubicBezTo>
                  <a:cubicBezTo>
                    <a:pt x="6261" y="27798"/>
                    <a:pt x="6586" y="27967"/>
                    <a:pt x="6840" y="28250"/>
                  </a:cubicBezTo>
                  <a:cubicBezTo>
                    <a:pt x="7137" y="28575"/>
                    <a:pt x="7349" y="28943"/>
                    <a:pt x="7547" y="29338"/>
                  </a:cubicBezTo>
                  <a:cubicBezTo>
                    <a:pt x="7674" y="29607"/>
                    <a:pt x="7844" y="29875"/>
                    <a:pt x="7985" y="30158"/>
                  </a:cubicBezTo>
                  <a:cubicBezTo>
                    <a:pt x="8056" y="30285"/>
                    <a:pt x="8112" y="30426"/>
                    <a:pt x="8169" y="30554"/>
                  </a:cubicBezTo>
                  <a:cubicBezTo>
                    <a:pt x="8225" y="30667"/>
                    <a:pt x="8267" y="30780"/>
                    <a:pt x="8437" y="30794"/>
                  </a:cubicBezTo>
                  <a:cubicBezTo>
                    <a:pt x="8465" y="30751"/>
                    <a:pt x="8508" y="30695"/>
                    <a:pt x="8522" y="30638"/>
                  </a:cubicBezTo>
                  <a:cubicBezTo>
                    <a:pt x="8720" y="29988"/>
                    <a:pt x="8691" y="29338"/>
                    <a:pt x="8451" y="28702"/>
                  </a:cubicBezTo>
                  <a:cubicBezTo>
                    <a:pt x="8381" y="28519"/>
                    <a:pt x="8253" y="28349"/>
                    <a:pt x="8140" y="28194"/>
                  </a:cubicBezTo>
                  <a:cubicBezTo>
                    <a:pt x="8027" y="28052"/>
                    <a:pt x="7886" y="27925"/>
                    <a:pt x="7773" y="27798"/>
                  </a:cubicBezTo>
                  <a:cubicBezTo>
                    <a:pt x="7504" y="27487"/>
                    <a:pt x="7165" y="27346"/>
                    <a:pt x="6769" y="27317"/>
                  </a:cubicBezTo>
                  <a:cubicBezTo>
                    <a:pt x="6671" y="27317"/>
                    <a:pt x="6572" y="27303"/>
                    <a:pt x="6487" y="27289"/>
                  </a:cubicBezTo>
                  <a:cubicBezTo>
                    <a:pt x="6417" y="27280"/>
                    <a:pt x="6348" y="27275"/>
                    <a:pt x="6279" y="27275"/>
                  </a:cubicBezTo>
                  <a:cubicBezTo>
                    <a:pt x="6042" y="27275"/>
                    <a:pt x="5809" y="27329"/>
                    <a:pt x="5568" y="27416"/>
                  </a:cubicBezTo>
                  <a:cubicBezTo>
                    <a:pt x="5271" y="27515"/>
                    <a:pt x="4961" y="27586"/>
                    <a:pt x="4636" y="27628"/>
                  </a:cubicBezTo>
                  <a:cubicBezTo>
                    <a:pt x="4678" y="27600"/>
                    <a:pt x="4720" y="27558"/>
                    <a:pt x="4749" y="27529"/>
                  </a:cubicBezTo>
                  <a:cubicBezTo>
                    <a:pt x="5568" y="26936"/>
                    <a:pt x="6374" y="26342"/>
                    <a:pt x="7193" y="25763"/>
                  </a:cubicBezTo>
                  <a:cubicBezTo>
                    <a:pt x="7349" y="25664"/>
                    <a:pt x="7533" y="25579"/>
                    <a:pt x="7716" y="25565"/>
                  </a:cubicBezTo>
                  <a:cubicBezTo>
                    <a:pt x="8070" y="25508"/>
                    <a:pt x="8437" y="25494"/>
                    <a:pt x="8805" y="25480"/>
                  </a:cubicBezTo>
                  <a:cubicBezTo>
                    <a:pt x="8823" y="25480"/>
                    <a:pt x="8841" y="25479"/>
                    <a:pt x="8859" y="25479"/>
                  </a:cubicBezTo>
                  <a:cubicBezTo>
                    <a:pt x="9232" y="25479"/>
                    <a:pt x="9555" y="25615"/>
                    <a:pt x="9879" y="25777"/>
                  </a:cubicBezTo>
                  <a:cubicBezTo>
                    <a:pt x="10373" y="26031"/>
                    <a:pt x="10825" y="26370"/>
                    <a:pt x="11221" y="26752"/>
                  </a:cubicBezTo>
                  <a:cubicBezTo>
                    <a:pt x="12055" y="27586"/>
                    <a:pt x="12988" y="28264"/>
                    <a:pt x="14005" y="28815"/>
                  </a:cubicBezTo>
                  <a:cubicBezTo>
                    <a:pt x="14825" y="29268"/>
                    <a:pt x="15673" y="29607"/>
                    <a:pt x="16591" y="29790"/>
                  </a:cubicBezTo>
                  <a:cubicBezTo>
                    <a:pt x="16966" y="29864"/>
                    <a:pt x="17338" y="29899"/>
                    <a:pt x="17707" y="29899"/>
                  </a:cubicBezTo>
                  <a:cubicBezTo>
                    <a:pt x="18259" y="29899"/>
                    <a:pt x="18806" y="29821"/>
                    <a:pt x="19347" y="29677"/>
                  </a:cubicBezTo>
                  <a:cubicBezTo>
                    <a:pt x="20322" y="29409"/>
                    <a:pt x="21255" y="29070"/>
                    <a:pt x="22188" y="28745"/>
                  </a:cubicBezTo>
                  <a:cubicBezTo>
                    <a:pt x="22343" y="28688"/>
                    <a:pt x="22498" y="28603"/>
                    <a:pt x="22640" y="28504"/>
                  </a:cubicBezTo>
                  <a:cubicBezTo>
                    <a:pt x="22894" y="28321"/>
                    <a:pt x="22937" y="28024"/>
                    <a:pt x="22753" y="27755"/>
                  </a:cubicBezTo>
                  <a:cubicBezTo>
                    <a:pt x="22626" y="27572"/>
                    <a:pt x="22456" y="27445"/>
                    <a:pt x="22258" y="27346"/>
                  </a:cubicBezTo>
                  <a:cubicBezTo>
                    <a:pt x="21679" y="27035"/>
                    <a:pt x="21071" y="26766"/>
                    <a:pt x="20421" y="26625"/>
                  </a:cubicBezTo>
                  <a:cubicBezTo>
                    <a:pt x="19884" y="26498"/>
                    <a:pt x="19333" y="26469"/>
                    <a:pt x="18782" y="26427"/>
                  </a:cubicBezTo>
                  <a:cubicBezTo>
                    <a:pt x="17920" y="26385"/>
                    <a:pt x="17058" y="26356"/>
                    <a:pt x="16210" y="26286"/>
                  </a:cubicBezTo>
                  <a:cubicBezTo>
                    <a:pt x="15503" y="26243"/>
                    <a:pt x="14796" y="26173"/>
                    <a:pt x="14090" y="26088"/>
                  </a:cubicBezTo>
                  <a:cubicBezTo>
                    <a:pt x="13299" y="25989"/>
                    <a:pt x="12535" y="25791"/>
                    <a:pt x="11801" y="25523"/>
                  </a:cubicBezTo>
                  <a:cubicBezTo>
                    <a:pt x="11334" y="25353"/>
                    <a:pt x="10854" y="25226"/>
                    <a:pt x="10345" y="25183"/>
                  </a:cubicBezTo>
                  <a:cubicBezTo>
                    <a:pt x="10220" y="25176"/>
                    <a:pt x="10095" y="25172"/>
                    <a:pt x="9970" y="25172"/>
                  </a:cubicBezTo>
                  <a:cubicBezTo>
                    <a:pt x="9629" y="25172"/>
                    <a:pt x="9287" y="25199"/>
                    <a:pt x="8946" y="25240"/>
                  </a:cubicBezTo>
                  <a:cubicBezTo>
                    <a:pt x="8663" y="25282"/>
                    <a:pt x="8381" y="25311"/>
                    <a:pt x="8098" y="25339"/>
                  </a:cubicBezTo>
                  <a:cubicBezTo>
                    <a:pt x="7957" y="25367"/>
                    <a:pt x="7815" y="25395"/>
                    <a:pt x="7646" y="25424"/>
                  </a:cubicBezTo>
                  <a:cubicBezTo>
                    <a:pt x="7688" y="25367"/>
                    <a:pt x="7702" y="25339"/>
                    <a:pt x="7730" y="25325"/>
                  </a:cubicBezTo>
                  <a:cubicBezTo>
                    <a:pt x="8013" y="25056"/>
                    <a:pt x="8282" y="24802"/>
                    <a:pt x="8564" y="24547"/>
                  </a:cubicBezTo>
                  <a:cubicBezTo>
                    <a:pt x="9158" y="23996"/>
                    <a:pt x="9850" y="23601"/>
                    <a:pt x="10557" y="23219"/>
                  </a:cubicBezTo>
                  <a:cubicBezTo>
                    <a:pt x="10755" y="23106"/>
                    <a:pt x="10965" y="23075"/>
                    <a:pt x="11180" y="23075"/>
                  </a:cubicBezTo>
                  <a:cubicBezTo>
                    <a:pt x="11287" y="23075"/>
                    <a:pt x="11395" y="23082"/>
                    <a:pt x="11504" y="23092"/>
                  </a:cubicBezTo>
                  <a:cubicBezTo>
                    <a:pt x="12648" y="23191"/>
                    <a:pt x="13765" y="23459"/>
                    <a:pt x="14867" y="23798"/>
                  </a:cubicBezTo>
                  <a:cubicBezTo>
                    <a:pt x="16224" y="24222"/>
                    <a:pt x="17609" y="24604"/>
                    <a:pt x="19008" y="24858"/>
                  </a:cubicBezTo>
                  <a:cubicBezTo>
                    <a:pt x="19465" y="24939"/>
                    <a:pt x="19916" y="24969"/>
                    <a:pt x="20369" y="24969"/>
                  </a:cubicBezTo>
                  <a:cubicBezTo>
                    <a:pt x="20630" y="24969"/>
                    <a:pt x="20892" y="24959"/>
                    <a:pt x="21156" y="24943"/>
                  </a:cubicBezTo>
                  <a:cubicBezTo>
                    <a:pt x="22484" y="24873"/>
                    <a:pt x="23728" y="24505"/>
                    <a:pt x="24943" y="23982"/>
                  </a:cubicBezTo>
                  <a:cubicBezTo>
                    <a:pt x="25961" y="23558"/>
                    <a:pt x="26978" y="23177"/>
                    <a:pt x="28038" y="22852"/>
                  </a:cubicBezTo>
                  <a:cubicBezTo>
                    <a:pt x="28194" y="22809"/>
                    <a:pt x="28349" y="22753"/>
                    <a:pt x="28505" y="22682"/>
                  </a:cubicBezTo>
                  <a:cubicBezTo>
                    <a:pt x="28561" y="22668"/>
                    <a:pt x="28604" y="22611"/>
                    <a:pt x="28688" y="22541"/>
                  </a:cubicBezTo>
                  <a:cubicBezTo>
                    <a:pt x="28589" y="22498"/>
                    <a:pt x="28533" y="22470"/>
                    <a:pt x="28462" y="22456"/>
                  </a:cubicBezTo>
                  <a:cubicBezTo>
                    <a:pt x="27953" y="22329"/>
                    <a:pt x="27445" y="22258"/>
                    <a:pt x="26922" y="22202"/>
                  </a:cubicBezTo>
                  <a:cubicBezTo>
                    <a:pt x="26371" y="22145"/>
                    <a:pt x="25819" y="22074"/>
                    <a:pt x="25268" y="22032"/>
                  </a:cubicBezTo>
                  <a:cubicBezTo>
                    <a:pt x="24873" y="21990"/>
                    <a:pt x="24463" y="21961"/>
                    <a:pt x="24067" y="21961"/>
                  </a:cubicBezTo>
                  <a:cubicBezTo>
                    <a:pt x="23346" y="21961"/>
                    <a:pt x="22626" y="21958"/>
                    <a:pt x="21905" y="21958"/>
                  </a:cubicBezTo>
                  <a:cubicBezTo>
                    <a:pt x="21184" y="21958"/>
                    <a:pt x="20463" y="21961"/>
                    <a:pt x="19743" y="21975"/>
                  </a:cubicBezTo>
                  <a:cubicBezTo>
                    <a:pt x="18965" y="21975"/>
                    <a:pt x="18202" y="21961"/>
                    <a:pt x="17425" y="21933"/>
                  </a:cubicBezTo>
                  <a:cubicBezTo>
                    <a:pt x="16704" y="21891"/>
                    <a:pt x="15984" y="21877"/>
                    <a:pt x="15249" y="21862"/>
                  </a:cubicBezTo>
                  <a:cubicBezTo>
                    <a:pt x="14924" y="21862"/>
                    <a:pt x="14599" y="21862"/>
                    <a:pt x="14288" y="21848"/>
                  </a:cubicBezTo>
                  <a:cubicBezTo>
                    <a:pt x="13581" y="21848"/>
                    <a:pt x="12903" y="21961"/>
                    <a:pt x="12253" y="22216"/>
                  </a:cubicBezTo>
                  <a:cubicBezTo>
                    <a:pt x="11278" y="22626"/>
                    <a:pt x="10373" y="23148"/>
                    <a:pt x="9483" y="23700"/>
                  </a:cubicBezTo>
                  <a:cubicBezTo>
                    <a:pt x="9426" y="23728"/>
                    <a:pt x="9370" y="23756"/>
                    <a:pt x="9285" y="23770"/>
                  </a:cubicBezTo>
                  <a:cubicBezTo>
                    <a:pt x="9327" y="23714"/>
                    <a:pt x="9370" y="23671"/>
                    <a:pt x="9412" y="23629"/>
                  </a:cubicBezTo>
                  <a:cubicBezTo>
                    <a:pt x="9907" y="23021"/>
                    <a:pt x="10401" y="22428"/>
                    <a:pt x="10896" y="21820"/>
                  </a:cubicBezTo>
                  <a:cubicBezTo>
                    <a:pt x="11052" y="21636"/>
                    <a:pt x="11179" y="21438"/>
                    <a:pt x="11306" y="21241"/>
                  </a:cubicBezTo>
                  <a:cubicBezTo>
                    <a:pt x="11391" y="21113"/>
                    <a:pt x="11490" y="21014"/>
                    <a:pt x="11617" y="20944"/>
                  </a:cubicBezTo>
                  <a:cubicBezTo>
                    <a:pt x="11970" y="20718"/>
                    <a:pt x="12352" y="20520"/>
                    <a:pt x="12747" y="20364"/>
                  </a:cubicBezTo>
                  <a:cubicBezTo>
                    <a:pt x="13030" y="20237"/>
                    <a:pt x="13313" y="20124"/>
                    <a:pt x="13595" y="20039"/>
                  </a:cubicBezTo>
                  <a:cubicBezTo>
                    <a:pt x="13991" y="19898"/>
                    <a:pt x="14415" y="19842"/>
                    <a:pt x="14825" y="19827"/>
                  </a:cubicBezTo>
                  <a:cubicBezTo>
                    <a:pt x="15687" y="19771"/>
                    <a:pt x="16535" y="19757"/>
                    <a:pt x="17397" y="19700"/>
                  </a:cubicBezTo>
                  <a:cubicBezTo>
                    <a:pt x="18160" y="19644"/>
                    <a:pt x="18923" y="19573"/>
                    <a:pt x="19686" y="19474"/>
                  </a:cubicBezTo>
                  <a:cubicBezTo>
                    <a:pt x="20902" y="19290"/>
                    <a:pt x="22075" y="18965"/>
                    <a:pt x="23205" y="18499"/>
                  </a:cubicBezTo>
                  <a:cubicBezTo>
                    <a:pt x="24505" y="17962"/>
                    <a:pt x="25791" y="17397"/>
                    <a:pt x="27063" y="16817"/>
                  </a:cubicBezTo>
                  <a:cubicBezTo>
                    <a:pt x="27459" y="16634"/>
                    <a:pt x="27840" y="16407"/>
                    <a:pt x="28208" y="16167"/>
                  </a:cubicBezTo>
                  <a:cubicBezTo>
                    <a:pt x="28420" y="16040"/>
                    <a:pt x="28618" y="15870"/>
                    <a:pt x="28787" y="15701"/>
                  </a:cubicBezTo>
                  <a:cubicBezTo>
                    <a:pt x="29197" y="15277"/>
                    <a:pt x="29183" y="14712"/>
                    <a:pt x="28787" y="14288"/>
                  </a:cubicBezTo>
                  <a:cubicBezTo>
                    <a:pt x="28476" y="13963"/>
                    <a:pt x="28081" y="13821"/>
                    <a:pt x="27657" y="13765"/>
                  </a:cubicBezTo>
                  <a:cubicBezTo>
                    <a:pt x="27332" y="13722"/>
                    <a:pt x="27003" y="13708"/>
                    <a:pt x="26674" y="13708"/>
                  </a:cubicBezTo>
                  <a:cubicBezTo>
                    <a:pt x="26346" y="13708"/>
                    <a:pt x="26017" y="13722"/>
                    <a:pt x="25692" y="13737"/>
                  </a:cubicBezTo>
                  <a:cubicBezTo>
                    <a:pt x="24802" y="13779"/>
                    <a:pt x="23912" y="13807"/>
                    <a:pt x="23021" y="13864"/>
                  </a:cubicBezTo>
                  <a:cubicBezTo>
                    <a:pt x="22188" y="13920"/>
                    <a:pt x="21368" y="14047"/>
                    <a:pt x="20577" y="14330"/>
                  </a:cubicBezTo>
                  <a:cubicBezTo>
                    <a:pt x="19700" y="14627"/>
                    <a:pt x="18909" y="15079"/>
                    <a:pt x="18174" y="15644"/>
                  </a:cubicBezTo>
                  <a:cubicBezTo>
                    <a:pt x="17524" y="16153"/>
                    <a:pt x="16930" y="16718"/>
                    <a:pt x="16337" y="17298"/>
                  </a:cubicBezTo>
                  <a:cubicBezTo>
                    <a:pt x="15885" y="17722"/>
                    <a:pt x="15432" y="18132"/>
                    <a:pt x="14980" y="18541"/>
                  </a:cubicBezTo>
                  <a:cubicBezTo>
                    <a:pt x="14373" y="19093"/>
                    <a:pt x="13708" y="19545"/>
                    <a:pt x="13016" y="19955"/>
                  </a:cubicBezTo>
                  <a:cubicBezTo>
                    <a:pt x="12592" y="20209"/>
                    <a:pt x="12182" y="20449"/>
                    <a:pt x="11758" y="20689"/>
                  </a:cubicBezTo>
                  <a:cubicBezTo>
                    <a:pt x="11730" y="20718"/>
                    <a:pt x="11702" y="20718"/>
                    <a:pt x="11645" y="20746"/>
                  </a:cubicBezTo>
                  <a:cubicBezTo>
                    <a:pt x="11673" y="20689"/>
                    <a:pt x="11687" y="20633"/>
                    <a:pt x="11716" y="20605"/>
                  </a:cubicBezTo>
                  <a:cubicBezTo>
                    <a:pt x="12210" y="19686"/>
                    <a:pt x="12719" y="18767"/>
                    <a:pt x="13214" y="17835"/>
                  </a:cubicBezTo>
                  <a:cubicBezTo>
                    <a:pt x="13666" y="17001"/>
                    <a:pt x="14245" y="16266"/>
                    <a:pt x="14980" y="15644"/>
                  </a:cubicBezTo>
                  <a:cubicBezTo>
                    <a:pt x="15616" y="15121"/>
                    <a:pt x="16294" y="14641"/>
                    <a:pt x="17029" y="14245"/>
                  </a:cubicBezTo>
                  <a:cubicBezTo>
                    <a:pt x="17552" y="13948"/>
                    <a:pt x="18089" y="13652"/>
                    <a:pt x="18640" y="13369"/>
                  </a:cubicBezTo>
                  <a:cubicBezTo>
                    <a:pt x="19969" y="12677"/>
                    <a:pt x="21156" y="11786"/>
                    <a:pt x="22202" y="10698"/>
                  </a:cubicBezTo>
                  <a:cubicBezTo>
                    <a:pt x="22682" y="10189"/>
                    <a:pt x="23134" y="9652"/>
                    <a:pt x="23601" y="9129"/>
                  </a:cubicBezTo>
                  <a:cubicBezTo>
                    <a:pt x="24420" y="8239"/>
                    <a:pt x="25254" y="7349"/>
                    <a:pt x="26074" y="6444"/>
                  </a:cubicBezTo>
                  <a:cubicBezTo>
                    <a:pt x="26653" y="5794"/>
                    <a:pt x="27219" y="5130"/>
                    <a:pt x="27784" y="4480"/>
                  </a:cubicBezTo>
                  <a:cubicBezTo>
                    <a:pt x="27840" y="4424"/>
                    <a:pt x="27911" y="4353"/>
                    <a:pt x="27869" y="4254"/>
                  </a:cubicBezTo>
                  <a:cubicBezTo>
                    <a:pt x="27838" y="4234"/>
                    <a:pt x="27808" y="4226"/>
                    <a:pt x="27778" y="4226"/>
                  </a:cubicBezTo>
                  <a:cubicBezTo>
                    <a:pt x="27725" y="4226"/>
                    <a:pt x="27674" y="4250"/>
                    <a:pt x="27628" y="4268"/>
                  </a:cubicBezTo>
                  <a:cubicBezTo>
                    <a:pt x="27204" y="4409"/>
                    <a:pt x="26795" y="4579"/>
                    <a:pt x="26371" y="4706"/>
                  </a:cubicBezTo>
                  <a:cubicBezTo>
                    <a:pt x="25862" y="4876"/>
                    <a:pt x="25339" y="4989"/>
                    <a:pt x="24830" y="5158"/>
                  </a:cubicBezTo>
                  <a:cubicBezTo>
                    <a:pt x="23827" y="5469"/>
                    <a:pt x="22922" y="5964"/>
                    <a:pt x="22103" y="6614"/>
                  </a:cubicBezTo>
                  <a:cubicBezTo>
                    <a:pt x="21000" y="7504"/>
                    <a:pt x="20025" y="8522"/>
                    <a:pt x="19093" y="9582"/>
                  </a:cubicBezTo>
                  <a:cubicBezTo>
                    <a:pt x="18655" y="10090"/>
                    <a:pt x="18301" y="10656"/>
                    <a:pt x="17962" y="11235"/>
                  </a:cubicBezTo>
                  <a:cubicBezTo>
                    <a:pt x="17637" y="11815"/>
                    <a:pt x="17255" y="12337"/>
                    <a:pt x="16860" y="12860"/>
                  </a:cubicBezTo>
                  <a:cubicBezTo>
                    <a:pt x="16563" y="13256"/>
                    <a:pt x="16266" y="13666"/>
                    <a:pt x="15998" y="14090"/>
                  </a:cubicBezTo>
                  <a:cubicBezTo>
                    <a:pt x="15588" y="14740"/>
                    <a:pt x="15093" y="15333"/>
                    <a:pt x="14528" y="15870"/>
                  </a:cubicBezTo>
                  <a:cubicBezTo>
                    <a:pt x="14316" y="16082"/>
                    <a:pt x="14118" y="16309"/>
                    <a:pt x="13920" y="16535"/>
                  </a:cubicBezTo>
                  <a:cubicBezTo>
                    <a:pt x="13878" y="16563"/>
                    <a:pt x="13864" y="16605"/>
                    <a:pt x="13821" y="16662"/>
                  </a:cubicBezTo>
                  <a:cubicBezTo>
                    <a:pt x="13807" y="16619"/>
                    <a:pt x="13807" y="16605"/>
                    <a:pt x="13807" y="16605"/>
                  </a:cubicBezTo>
                  <a:cubicBezTo>
                    <a:pt x="14076" y="15969"/>
                    <a:pt x="14344" y="15319"/>
                    <a:pt x="14627" y="14697"/>
                  </a:cubicBezTo>
                  <a:cubicBezTo>
                    <a:pt x="14811" y="14302"/>
                    <a:pt x="15037" y="13920"/>
                    <a:pt x="15235" y="13539"/>
                  </a:cubicBezTo>
                  <a:cubicBezTo>
                    <a:pt x="15644" y="12747"/>
                    <a:pt x="15856" y="11899"/>
                    <a:pt x="15927" y="11009"/>
                  </a:cubicBezTo>
                  <a:cubicBezTo>
                    <a:pt x="15998" y="10232"/>
                    <a:pt x="15955" y="9469"/>
                    <a:pt x="15871" y="8706"/>
                  </a:cubicBezTo>
                  <a:cubicBezTo>
                    <a:pt x="15757" y="7702"/>
                    <a:pt x="15545" y="6713"/>
                    <a:pt x="15291" y="5738"/>
                  </a:cubicBezTo>
                  <a:cubicBezTo>
                    <a:pt x="15150" y="5144"/>
                    <a:pt x="14994" y="4537"/>
                    <a:pt x="14825" y="3943"/>
                  </a:cubicBezTo>
                  <a:cubicBezTo>
                    <a:pt x="14585" y="3180"/>
                    <a:pt x="14217" y="2473"/>
                    <a:pt x="13807" y="1781"/>
                  </a:cubicBezTo>
                  <a:cubicBezTo>
                    <a:pt x="13680" y="1569"/>
                    <a:pt x="13553" y="1343"/>
                    <a:pt x="13440" y="1117"/>
                  </a:cubicBezTo>
                  <a:cubicBezTo>
                    <a:pt x="13284" y="820"/>
                    <a:pt x="13185" y="495"/>
                    <a:pt x="13115" y="184"/>
                  </a:cubicBezTo>
                  <a:cubicBezTo>
                    <a:pt x="13087" y="113"/>
                    <a:pt x="13058" y="57"/>
                    <a:pt x="13044" y="0"/>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grpSp>
      <p:pic>
        <p:nvPicPr>
          <p:cNvPr id="32" name="Picture 6">
            <a:extLst>
              <a:ext uri="{FF2B5EF4-FFF2-40B4-BE49-F238E27FC236}">
                <a16:creationId xmlns:a16="http://schemas.microsoft.com/office/drawing/2014/main" id="{03F98A06-9585-F799-E7E3-A9633367A5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298197">
            <a:off x="8293615" y="-2825565"/>
            <a:ext cx="5558727" cy="4836092"/>
          </a:xfrm>
          <a:prstGeom prst="rect">
            <a:avLst/>
          </a:prstGeom>
        </p:spPr>
      </p:pic>
      <p:grpSp>
        <p:nvGrpSpPr>
          <p:cNvPr id="36" name="Group 35">
            <a:extLst>
              <a:ext uri="{FF2B5EF4-FFF2-40B4-BE49-F238E27FC236}">
                <a16:creationId xmlns:a16="http://schemas.microsoft.com/office/drawing/2014/main" id="{401F06E4-DDAA-B35C-BDDA-59613D917F61}"/>
              </a:ext>
            </a:extLst>
          </p:cNvPr>
          <p:cNvGrpSpPr/>
          <p:nvPr/>
        </p:nvGrpSpPr>
        <p:grpSpPr>
          <a:xfrm>
            <a:off x="433881" y="2113628"/>
            <a:ext cx="2065808" cy="1827457"/>
            <a:chOff x="2473991" y="2385441"/>
            <a:chExt cx="2065808" cy="1827457"/>
          </a:xfrm>
        </p:grpSpPr>
        <p:sp>
          <p:nvSpPr>
            <p:cNvPr id="25" name="Google Shape;1516;p39"/>
            <p:cNvSpPr/>
            <p:nvPr/>
          </p:nvSpPr>
          <p:spPr>
            <a:xfrm>
              <a:off x="2473991" y="2385441"/>
              <a:ext cx="2065808" cy="182745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chemeClr val="accent1">
                <a:lumMod val="20000"/>
                <a:lumOff val="80000"/>
              </a:schemeClr>
            </a:solidFill>
            <a:ln>
              <a:noFill/>
            </a:ln>
          </p:spPr>
          <p:txBody>
            <a:bodyPr spcFirstLastPara="1" wrap="square" lIns="60950" tIns="60950" rIns="60950" bIns="60950" anchor="ctr" anchorCtr="0">
              <a:noAutofit/>
            </a:bodyPr>
            <a:lstStyle/>
            <a:p>
              <a:pPr algn="ctr" defTabSz="609630"/>
              <a:endParaRPr sz="4800" b="1" dirty="0">
                <a:solidFill>
                  <a:prstClr val="black"/>
                </a:solidFill>
                <a:latin typeface="Arial" panose="020B0604020202020204" pitchFamily="34" charset="0"/>
                <a:cs typeface="Arial" panose="020B0604020202020204" pitchFamily="34" charset="0"/>
              </a:endParaRPr>
            </a:p>
          </p:txBody>
        </p:sp>
        <p:pic>
          <p:nvPicPr>
            <p:cNvPr id="35" name="Picture 34">
              <a:extLst>
                <a:ext uri="{FF2B5EF4-FFF2-40B4-BE49-F238E27FC236}">
                  <a16:creationId xmlns:a16="http://schemas.microsoft.com/office/drawing/2014/main" id="{6BE8846B-9C6B-9BB3-B2A2-57388FA0D427}"/>
                </a:ext>
              </a:extLst>
            </p:cNvPr>
            <p:cNvPicPr>
              <a:picLocks noChangeAspect="1"/>
            </p:cNvPicPr>
            <p:nvPr/>
          </p:nvPicPr>
          <p:blipFill>
            <a:blip r:embed="rId8"/>
            <a:stretch>
              <a:fillRect/>
            </a:stretch>
          </p:blipFill>
          <p:spPr>
            <a:xfrm>
              <a:off x="2855395" y="2495033"/>
              <a:ext cx="1394842" cy="1394842"/>
            </a:xfrm>
            <a:prstGeom prst="rect">
              <a:avLst/>
            </a:prstGeom>
          </p:spPr>
        </p:pic>
      </p:grpSp>
      <p:grpSp>
        <p:nvGrpSpPr>
          <p:cNvPr id="39" name="Group 38">
            <a:extLst>
              <a:ext uri="{FF2B5EF4-FFF2-40B4-BE49-F238E27FC236}">
                <a16:creationId xmlns:a16="http://schemas.microsoft.com/office/drawing/2014/main" id="{1A3D8840-F37A-FC6C-5957-FC0D290FC69D}"/>
              </a:ext>
            </a:extLst>
          </p:cNvPr>
          <p:cNvGrpSpPr/>
          <p:nvPr/>
        </p:nvGrpSpPr>
        <p:grpSpPr>
          <a:xfrm>
            <a:off x="6849491" y="2286824"/>
            <a:ext cx="2065807" cy="1827456"/>
            <a:chOff x="7386367" y="2405261"/>
            <a:chExt cx="2065807" cy="1827456"/>
          </a:xfrm>
        </p:grpSpPr>
        <p:sp>
          <p:nvSpPr>
            <p:cNvPr id="30" name="Google Shape;1516;p39"/>
            <p:cNvSpPr/>
            <p:nvPr/>
          </p:nvSpPr>
          <p:spPr>
            <a:xfrm>
              <a:off x="7386367" y="2405261"/>
              <a:ext cx="2065807" cy="1827456"/>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rgbClr val="FFCE3C"/>
            </a:solidFill>
            <a:ln>
              <a:noFill/>
            </a:ln>
          </p:spPr>
          <p:txBody>
            <a:bodyPr spcFirstLastPara="1" wrap="square" lIns="60950" tIns="60950" rIns="60950" bIns="60950" anchor="ctr" anchorCtr="0">
              <a:noAutofit/>
            </a:bodyPr>
            <a:lstStyle/>
            <a:p>
              <a:pPr algn="ctr" defTabSz="609630"/>
              <a:endParaRPr sz="5334" dirty="0">
                <a:solidFill>
                  <a:prstClr val="black"/>
                </a:solidFill>
                <a:latin typeface="Arial" panose="020B0604020202020204" pitchFamily="34" charset="0"/>
                <a:cs typeface="Arial" panose="020B0604020202020204" pitchFamily="34" charset="0"/>
              </a:endParaRPr>
            </a:p>
          </p:txBody>
        </p:sp>
        <p:pic>
          <p:nvPicPr>
            <p:cNvPr id="1030" name="Picture 6" descr="Power">
              <a:extLst>
                <a:ext uri="{FF2B5EF4-FFF2-40B4-BE49-F238E27FC236}">
                  <a16:creationId xmlns:a16="http://schemas.microsoft.com/office/drawing/2014/main" id="{C5F3FA70-5A10-267A-2CD3-3F895E7C27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09536" y="2671289"/>
              <a:ext cx="1295400" cy="1295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00E0588E-6EE8-563B-1C0B-51BB3A0FF065}"/>
              </a:ext>
            </a:extLst>
          </p:cNvPr>
          <p:cNvGrpSpPr/>
          <p:nvPr/>
        </p:nvGrpSpPr>
        <p:grpSpPr>
          <a:xfrm>
            <a:off x="3637324" y="1969138"/>
            <a:ext cx="2098841" cy="2116435"/>
            <a:chOff x="3441251" y="1961434"/>
            <a:chExt cx="2098841" cy="2116435"/>
          </a:xfrm>
        </p:grpSpPr>
        <p:sp>
          <p:nvSpPr>
            <p:cNvPr id="40" name="Google Shape;1516;p39">
              <a:extLst>
                <a:ext uri="{FF2B5EF4-FFF2-40B4-BE49-F238E27FC236}">
                  <a16:creationId xmlns:a16="http://schemas.microsoft.com/office/drawing/2014/main" id="{2CDD8BFE-F606-A805-C0D1-1C56789F0D49}"/>
                </a:ext>
              </a:extLst>
            </p:cNvPr>
            <p:cNvSpPr/>
            <p:nvPr/>
          </p:nvSpPr>
          <p:spPr>
            <a:xfrm>
              <a:off x="3441251" y="2155362"/>
              <a:ext cx="2082802" cy="192250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rgbClr val="FFCE3C"/>
            </a:solidFill>
            <a:ln>
              <a:noFill/>
            </a:ln>
          </p:spPr>
          <p:txBody>
            <a:bodyPr spcFirstLastPara="1" wrap="square" lIns="60950" tIns="60950" rIns="60950" bIns="60950" anchor="ctr" anchorCtr="0">
              <a:noAutofit/>
            </a:bodyPr>
            <a:lstStyle/>
            <a:p>
              <a:pPr algn="ctr" defTabSz="609630"/>
              <a:endParaRPr sz="5334" dirty="0">
                <a:solidFill>
                  <a:prstClr val="black"/>
                </a:solidFill>
                <a:latin typeface="Arial" panose="020B0604020202020204" pitchFamily="34" charset="0"/>
                <a:cs typeface="Arial" panose="020B0604020202020204" pitchFamily="34" charset="0"/>
              </a:endParaRPr>
            </a:p>
          </p:txBody>
        </p:sp>
        <p:sp>
          <p:nvSpPr>
            <p:cNvPr id="18" name="Oval 5">
              <a:extLst>
                <a:ext uri="{FF2B5EF4-FFF2-40B4-BE49-F238E27FC236}">
                  <a16:creationId xmlns:a16="http://schemas.microsoft.com/office/drawing/2014/main" id="{EFE98F4D-1F78-1C94-72E9-205E1A08110C}"/>
                </a:ext>
              </a:extLst>
            </p:cNvPr>
            <p:cNvSpPr>
              <a:spLocks noChangeArrowheads="1"/>
            </p:cNvSpPr>
            <p:nvPr/>
          </p:nvSpPr>
          <p:spPr bwMode="auto">
            <a:xfrm>
              <a:off x="3630549" y="1961434"/>
              <a:ext cx="1909543" cy="1518738"/>
            </a:xfrm>
            <a:prstGeom prst="ellipse">
              <a:avLst/>
            </a:prstGeom>
            <a:gradFill rotWithShape="1">
              <a:gsLst>
                <a:gs pos="0">
                  <a:srgbClr val="E3E300"/>
                </a:gs>
                <a:gs pos="100000">
                  <a:srgbClr val="FFFF00">
                    <a:alpha val="0"/>
                  </a:srgbClr>
                </a:gs>
              </a:gsLst>
              <a:path path="shape">
                <a:fillToRect l="50000" t="50000" r="50000" b="50000"/>
              </a:path>
            </a:gradFill>
            <a:ln w="9525">
              <a:noFill/>
              <a:round/>
              <a:headEnd/>
              <a:tailEnd/>
            </a:ln>
          </p:spPr>
          <p:txBody>
            <a:bodyPr wrap="none" anchor="ctr"/>
            <a:lstStyle/>
            <a:p>
              <a:pPr defTabSz="609630"/>
              <a:endParaRPr lang="en-US" sz="1200">
                <a:solidFill>
                  <a:prstClr val="black"/>
                </a:solidFill>
                <a:latin typeface="Calibri"/>
              </a:endParaRPr>
            </a:p>
          </p:txBody>
        </p:sp>
        <p:sp>
          <p:nvSpPr>
            <p:cNvPr id="19" name="AutoShape 27">
              <a:extLst>
                <a:ext uri="{FF2B5EF4-FFF2-40B4-BE49-F238E27FC236}">
                  <a16:creationId xmlns:a16="http://schemas.microsoft.com/office/drawing/2014/main" id="{6C8A208E-5229-904B-93C8-D1EDBF58169C}"/>
                </a:ext>
              </a:extLst>
            </p:cNvPr>
            <p:cNvSpPr>
              <a:spLocks noChangeArrowheads="1"/>
            </p:cNvSpPr>
            <p:nvPr/>
          </p:nvSpPr>
          <p:spPr bwMode="auto">
            <a:xfrm>
              <a:off x="4064660" y="3550213"/>
              <a:ext cx="875004" cy="340816"/>
            </a:xfrm>
            <a:prstGeom prst="parallelogram">
              <a:avLst>
                <a:gd name="adj" fmla="val 55072"/>
              </a:avLst>
            </a:prstGeom>
            <a:solidFill>
              <a:srgbClr val="4F81BD"/>
            </a:solidFill>
            <a:ln w="9525">
              <a:solidFill>
                <a:sysClr val="windowText" lastClr="000000"/>
              </a:solidFill>
              <a:miter lim="800000"/>
              <a:headEnd/>
              <a:tailEnd/>
            </a:ln>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grpSp>
          <p:nvGrpSpPr>
            <p:cNvPr id="27" name="Group 28">
              <a:extLst>
                <a:ext uri="{FF2B5EF4-FFF2-40B4-BE49-F238E27FC236}">
                  <a16:creationId xmlns:a16="http://schemas.microsoft.com/office/drawing/2014/main" id="{370FB07E-C982-7B94-43F7-6F319FD48005}"/>
                </a:ext>
              </a:extLst>
            </p:cNvPr>
            <p:cNvGrpSpPr>
              <a:grpSpLocks/>
            </p:cNvGrpSpPr>
            <p:nvPr/>
          </p:nvGrpSpPr>
          <p:grpSpPr bwMode="auto">
            <a:xfrm>
              <a:off x="4123652" y="2363580"/>
              <a:ext cx="951538" cy="1209955"/>
              <a:chOff x="1056" y="576"/>
              <a:chExt cx="449" cy="696"/>
            </a:xfrm>
          </p:grpSpPr>
          <p:sp>
            <p:nvSpPr>
              <p:cNvPr id="28" name="Litebulb">
                <a:extLst>
                  <a:ext uri="{FF2B5EF4-FFF2-40B4-BE49-F238E27FC236}">
                    <a16:creationId xmlns:a16="http://schemas.microsoft.com/office/drawing/2014/main" id="{F2690EEE-048C-E987-619A-04DD35B7456C}"/>
                  </a:ext>
                </a:extLst>
              </p:cNvPr>
              <p:cNvSpPr>
                <a:spLocks noEditPoints="1" noChangeArrowheads="1"/>
              </p:cNvSpPr>
              <p:nvPr/>
            </p:nvSpPr>
            <p:spPr bwMode="auto">
              <a:xfrm>
                <a:off x="1056" y="576"/>
                <a:ext cx="449" cy="645"/>
              </a:xfrm>
              <a:custGeom>
                <a:avLst/>
                <a:gdLst>
                  <a:gd name="T0" fmla="*/ 225 w 21600"/>
                  <a:gd name="T1" fmla="*/ 0 h 21600"/>
                  <a:gd name="T2" fmla="*/ 449 w 21600"/>
                  <a:gd name="T3" fmla="*/ 232 h 21600"/>
                  <a:gd name="T4" fmla="*/ 0 w 21600"/>
                  <a:gd name="T5" fmla="*/ 232 h 21600"/>
                  <a:gd name="T6" fmla="*/ 225 w 21600"/>
                  <a:gd name="T7" fmla="*/ 645 h 21600"/>
                  <a:gd name="T8" fmla="*/ 0 60000 65536"/>
                  <a:gd name="T9" fmla="*/ 0 60000 65536"/>
                  <a:gd name="T10" fmla="*/ 0 60000 65536"/>
                  <a:gd name="T11" fmla="*/ 0 60000 65536"/>
                  <a:gd name="T12" fmla="*/ 3560 w 21600"/>
                  <a:gd name="T13" fmla="*/ 2177 h 21600"/>
                  <a:gd name="T14" fmla="*/ 18281 w 21600"/>
                  <a:gd name="T15" fmla="*/ 9276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ysClr val="window" lastClr="FFFFFF"/>
              </a:solidFill>
              <a:ln w="3175">
                <a:solidFill>
                  <a:srgbClr val="FFCC00"/>
                </a:solidFill>
                <a:miter lim="800000"/>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grpSp>
            <p:nvGrpSpPr>
              <p:cNvPr id="31" name="Group 30">
                <a:extLst>
                  <a:ext uri="{FF2B5EF4-FFF2-40B4-BE49-F238E27FC236}">
                    <a16:creationId xmlns:a16="http://schemas.microsoft.com/office/drawing/2014/main" id="{BD9F21F1-A89F-0CFB-BB20-9CCC8BE0302D}"/>
                  </a:ext>
                </a:extLst>
              </p:cNvPr>
              <p:cNvGrpSpPr>
                <a:grpSpLocks/>
              </p:cNvGrpSpPr>
              <p:nvPr/>
            </p:nvGrpSpPr>
            <p:grpSpPr bwMode="auto">
              <a:xfrm>
                <a:off x="1056" y="576"/>
                <a:ext cx="449" cy="696"/>
                <a:chOff x="1402" y="2202"/>
                <a:chExt cx="449" cy="696"/>
              </a:xfrm>
            </p:grpSpPr>
            <p:sp>
              <p:nvSpPr>
                <p:cNvPr id="33" name="Litebulb">
                  <a:extLst>
                    <a:ext uri="{FF2B5EF4-FFF2-40B4-BE49-F238E27FC236}">
                      <a16:creationId xmlns:a16="http://schemas.microsoft.com/office/drawing/2014/main" id="{388DD379-AD7E-E6FD-BB6B-5C8450EBE1E6}"/>
                    </a:ext>
                  </a:extLst>
                </p:cNvPr>
                <p:cNvSpPr>
                  <a:spLocks noEditPoints="1" noChangeArrowheads="1"/>
                </p:cNvSpPr>
                <p:nvPr/>
              </p:nvSpPr>
              <p:spPr bwMode="auto">
                <a:xfrm>
                  <a:off x="1402" y="2202"/>
                  <a:ext cx="449" cy="645"/>
                </a:xfrm>
                <a:custGeom>
                  <a:avLst/>
                  <a:gdLst>
                    <a:gd name="T0" fmla="*/ 225 w 21600"/>
                    <a:gd name="T1" fmla="*/ 0 h 21600"/>
                    <a:gd name="T2" fmla="*/ 449 w 21600"/>
                    <a:gd name="T3" fmla="*/ 232 h 21600"/>
                    <a:gd name="T4" fmla="*/ 0 w 21600"/>
                    <a:gd name="T5" fmla="*/ 232 h 21600"/>
                    <a:gd name="T6" fmla="*/ 225 w 21600"/>
                    <a:gd name="T7" fmla="*/ 645 h 21600"/>
                    <a:gd name="T8" fmla="*/ 0 60000 65536"/>
                    <a:gd name="T9" fmla="*/ 0 60000 65536"/>
                    <a:gd name="T10" fmla="*/ 0 60000 65536"/>
                    <a:gd name="T11" fmla="*/ 0 60000 65536"/>
                    <a:gd name="T12" fmla="*/ 3560 w 21600"/>
                    <a:gd name="T13" fmla="*/ 2177 h 21600"/>
                    <a:gd name="T14" fmla="*/ 18281 w 21600"/>
                    <a:gd name="T15" fmla="*/ 9276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ysClr val="window" lastClr="FFFFFF"/>
                </a:solidFill>
                <a:ln w="3175">
                  <a:solidFill>
                    <a:srgbClr val="FFCC00"/>
                  </a:solidFill>
                  <a:miter lim="800000"/>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34" name="Oval 32">
                  <a:extLst>
                    <a:ext uri="{FF2B5EF4-FFF2-40B4-BE49-F238E27FC236}">
                      <a16:creationId xmlns:a16="http://schemas.microsoft.com/office/drawing/2014/main" id="{B5C99340-5FFB-1FC7-C6DA-69BC162BF4E1}"/>
                    </a:ext>
                  </a:extLst>
                </p:cNvPr>
                <p:cNvSpPr>
                  <a:spLocks noChangeArrowheads="1"/>
                </p:cNvSpPr>
                <p:nvPr/>
              </p:nvSpPr>
              <p:spPr bwMode="auto">
                <a:xfrm>
                  <a:off x="1453" y="2774"/>
                  <a:ext cx="350" cy="124"/>
                </a:xfrm>
                <a:prstGeom prst="ellipse">
                  <a:avLst/>
                </a:prstGeom>
                <a:solidFill>
                  <a:srgbClr val="0099FF"/>
                </a:solidFill>
                <a:ln w="9525">
                  <a:round/>
                  <a:headEnd/>
                  <a:tailEnd/>
                </a:ln>
                <a:scene3d>
                  <a:camera prst="legacyObliqueTopRight">
                    <a:rot lat="16199997" lon="0" rev="0"/>
                  </a:camera>
                  <a:lightRig rig="legacyFlat1" dir="t"/>
                </a:scene3d>
                <a:sp3d extrusionH="100000" prstMaterial="legacyMetal">
                  <a:bevelT w="13500" h="13500" prst="angle"/>
                  <a:bevelB w="13500" h="13500" prst="angle"/>
                  <a:extrusionClr>
                    <a:srgbClr val="0099FF"/>
                  </a:extrusionClr>
                </a:sp3d>
              </p:spPr>
              <p:txBody>
                <a:bodyPr wrap="none" anchor="ctr">
                  <a:flatTx/>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37" name="AutoShape 33">
                  <a:extLst>
                    <a:ext uri="{FF2B5EF4-FFF2-40B4-BE49-F238E27FC236}">
                      <a16:creationId xmlns:a16="http://schemas.microsoft.com/office/drawing/2014/main" id="{0626817D-E444-C773-7BF7-04DF3AEF9566}"/>
                    </a:ext>
                  </a:extLst>
                </p:cNvPr>
                <p:cNvSpPr>
                  <a:spLocks noChangeArrowheads="1"/>
                </p:cNvSpPr>
                <p:nvPr/>
              </p:nvSpPr>
              <p:spPr bwMode="auto">
                <a:xfrm rot="16200000">
                  <a:off x="1541" y="2687"/>
                  <a:ext cx="172" cy="161"/>
                </a:xfrm>
                <a:prstGeom prst="flowChartOnlineStorage">
                  <a:avLst/>
                </a:prstGeom>
                <a:gradFill rotWithShape="1">
                  <a:gsLst>
                    <a:gs pos="0">
                      <a:srgbClr val="4F81BD">
                        <a:gamma/>
                        <a:shade val="46275"/>
                        <a:invGamma/>
                      </a:srgbClr>
                    </a:gs>
                    <a:gs pos="50000">
                      <a:srgbClr val="4F81BD"/>
                    </a:gs>
                    <a:gs pos="100000">
                      <a:srgbClr val="4F81BD">
                        <a:gamma/>
                        <a:shade val="46275"/>
                        <a:invGamma/>
                      </a:srgbClr>
                    </a:gs>
                  </a:gsLst>
                  <a:lin ang="5400000" scaled="1"/>
                </a:gradFill>
                <a:ln w="9525">
                  <a:noFill/>
                  <a:miter lim="800000"/>
                  <a:headEnd/>
                  <a:tailEnd/>
                </a:ln>
                <a:effectLst/>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grpSp>
        </p:grpSp>
      </p:grpSp>
      <p:sp>
        <p:nvSpPr>
          <p:cNvPr id="42" name="TextBox 12">
            <a:extLst>
              <a:ext uri="{FF2B5EF4-FFF2-40B4-BE49-F238E27FC236}">
                <a16:creationId xmlns:a16="http://schemas.microsoft.com/office/drawing/2014/main" id="{49DF5F9C-CC45-0485-663D-ADB414379DCC}"/>
              </a:ext>
            </a:extLst>
          </p:cNvPr>
          <p:cNvSpPr txBox="1"/>
          <p:nvPr/>
        </p:nvSpPr>
        <p:spPr>
          <a:xfrm>
            <a:off x="9451001" y="4293151"/>
            <a:ext cx="2949936" cy="1127553"/>
          </a:xfrm>
          <a:prstGeom prst="rect">
            <a:avLst/>
          </a:prstGeom>
        </p:spPr>
        <p:txBody>
          <a:bodyPr wrap="square" lIns="0" tIns="0" rIns="0" bIns="0" rtlCol="0" anchor="t">
            <a:spAutoFit/>
          </a:bodyPr>
          <a:lstStyle/>
          <a:p>
            <a:pPr algn="ctr">
              <a:lnSpc>
                <a:spcPct val="120000"/>
              </a:lnSpc>
            </a:pPr>
            <a:r>
              <a:rPr lang="vi-VN" sz="3200" b="1">
                <a:solidFill>
                  <a:srgbClr val="000000"/>
                </a:solidFill>
                <a:latin typeface="Arial" panose="020B0604020202020204" pitchFamily="34" charset="0"/>
              </a:rPr>
              <a:t>Tác Dụng </a:t>
            </a:r>
          </a:p>
          <a:p>
            <a:pPr algn="ctr">
              <a:lnSpc>
                <a:spcPct val="120000"/>
              </a:lnSpc>
            </a:pPr>
            <a:r>
              <a:rPr lang="vi-VN" sz="3200" b="1">
                <a:solidFill>
                  <a:srgbClr val="000000"/>
                </a:solidFill>
                <a:latin typeface="Arial" panose="020B0604020202020204" pitchFamily="34" charset="0"/>
              </a:rPr>
              <a:t>Sinh Lí</a:t>
            </a:r>
            <a:endParaRPr lang="en-US" sz="3200" b="1" dirty="0">
              <a:solidFill>
                <a:srgbClr val="000000"/>
              </a:solidFill>
              <a:latin typeface="Arial" panose="020B0604020202020204" pitchFamily="34" charset="0"/>
            </a:endParaRPr>
          </a:p>
        </p:txBody>
      </p:sp>
      <p:sp>
        <p:nvSpPr>
          <p:cNvPr id="43" name="TextBox 12">
            <a:extLst>
              <a:ext uri="{FF2B5EF4-FFF2-40B4-BE49-F238E27FC236}">
                <a16:creationId xmlns:a16="http://schemas.microsoft.com/office/drawing/2014/main" id="{A80C58F8-3077-A840-31FE-10867598E489}"/>
              </a:ext>
            </a:extLst>
          </p:cNvPr>
          <p:cNvSpPr txBox="1"/>
          <p:nvPr/>
        </p:nvSpPr>
        <p:spPr>
          <a:xfrm>
            <a:off x="6414741" y="4293151"/>
            <a:ext cx="2949936" cy="536622"/>
          </a:xfrm>
          <a:prstGeom prst="rect">
            <a:avLst/>
          </a:prstGeom>
        </p:spPr>
        <p:txBody>
          <a:bodyPr wrap="square" lIns="0" tIns="0" rIns="0" bIns="0" rtlCol="0" anchor="t">
            <a:spAutoFit/>
          </a:bodyPr>
          <a:lstStyle/>
          <a:p>
            <a:pPr algn="ctr">
              <a:lnSpc>
                <a:spcPct val="120000"/>
              </a:lnSpc>
            </a:pPr>
            <a:r>
              <a:rPr lang="vi-VN" sz="3200" b="1">
                <a:solidFill>
                  <a:srgbClr val="000000"/>
                </a:solidFill>
                <a:latin typeface="Arial" panose="020B0604020202020204" pitchFamily="34" charset="0"/>
              </a:rPr>
              <a:t>Tác Dụng Từ</a:t>
            </a:r>
            <a:endParaRPr lang="en-US" sz="3200" b="1" dirty="0">
              <a:solidFill>
                <a:srgbClr val="000000"/>
              </a:solidFill>
              <a:latin typeface="Arial" panose="020B0604020202020204" pitchFamily="34" charset="0"/>
            </a:endParaRPr>
          </a:p>
        </p:txBody>
      </p:sp>
      <p:grpSp>
        <p:nvGrpSpPr>
          <p:cNvPr id="44" name="Group 43">
            <a:extLst>
              <a:ext uri="{FF2B5EF4-FFF2-40B4-BE49-F238E27FC236}">
                <a16:creationId xmlns:a16="http://schemas.microsoft.com/office/drawing/2014/main" id="{230A46FC-DF22-69E8-0B7F-4DC50A81AC44}"/>
              </a:ext>
            </a:extLst>
          </p:cNvPr>
          <p:cNvGrpSpPr/>
          <p:nvPr/>
        </p:nvGrpSpPr>
        <p:grpSpPr>
          <a:xfrm>
            <a:off x="9693404" y="2210590"/>
            <a:ext cx="2065808" cy="1827457"/>
            <a:chOff x="2473991" y="2385441"/>
            <a:chExt cx="2065808" cy="1827457"/>
          </a:xfrm>
        </p:grpSpPr>
        <p:sp>
          <p:nvSpPr>
            <p:cNvPr id="45" name="Google Shape;1516;p39">
              <a:extLst>
                <a:ext uri="{FF2B5EF4-FFF2-40B4-BE49-F238E27FC236}">
                  <a16:creationId xmlns:a16="http://schemas.microsoft.com/office/drawing/2014/main" id="{ECC454A6-2776-93B1-3165-482E3993AA2A}"/>
                </a:ext>
              </a:extLst>
            </p:cNvPr>
            <p:cNvSpPr/>
            <p:nvPr/>
          </p:nvSpPr>
          <p:spPr>
            <a:xfrm>
              <a:off x="2473991" y="2385441"/>
              <a:ext cx="2065808" cy="182745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chemeClr val="accent1">
                <a:lumMod val="20000"/>
                <a:lumOff val="80000"/>
              </a:schemeClr>
            </a:solidFill>
            <a:ln>
              <a:noFill/>
            </a:ln>
          </p:spPr>
          <p:txBody>
            <a:bodyPr spcFirstLastPara="1" wrap="square" lIns="60950" tIns="60950" rIns="60950" bIns="60950" anchor="ctr" anchorCtr="0">
              <a:noAutofit/>
            </a:bodyPr>
            <a:lstStyle/>
            <a:p>
              <a:pPr algn="ctr" defTabSz="609630"/>
              <a:endParaRPr sz="4800" b="1" dirty="0">
                <a:solidFill>
                  <a:prstClr val="black"/>
                </a:solidFill>
                <a:latin typeface="Arial" panose="020B0604020202020204" pitchFamily="34" charset="0"/>
                <a:cs typeface="Arial" panose="020B0604020202020204" pitchFamily="34" charset="0"/>
              </a:endParaRPr>
            </a:p>
          </p:txBody>
        </p:sp>
        <p:pic>
          <p:nvPicPr>
            <p:cNvPr id="46" name="Picture 45">
              <a:extLst>
                <a:ext uri="{FF2B5EF4-FFF2-40B4-BE49-F238E27FC236}">
                  <a16:creationId xmlns:a16="http://schemas.microsoft.com/office/drawing/2014/main" id="{4081772D-73E1-8212-65CD-0991C9F99546}"/>
                </a:ext>
              </a:extLst>
            </p:cNvPr>
            <p:cNvPicPr>
              <a:picLocks noChangeAspect="1"/>
            </p:cNvPicPr>
            <p:nvPr/>
          </p:nvPicPr>
          <p:blipFill>
            <a:blip r:embed="rId8"/>
            <a:stretch>
              <a:fillRect/>
            </a:stretch>
          </p:blipFill>
          <p:spPr>
            <a:xfrm>
              <a:off x="2855395" y="2495033"/>
              <a:ext cx="1394842" cy="1394842"/>
            </a:xfrm>
            <a:prstGeom prst="rect">
              <a:avLst/>
            </a:prstGeom>
          </p:spPr>
        </p:pic>
      </p:grpSp>
    </p:spTree>
    <p:extLst>
      <p:ext uri="{BB962C8B-B14F-4D97-AF65-F5344CB8AC3E}">
        <p14:creationId xmlns:p14="http://schemas.microsoft.com/office/powerpoint/2010/main" val="3884529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10"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par>
                                <p:cTn id="20" presetID="10" presetClass="entr" presetSubtype="0" fill="hold"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par>
                          <p:cTn id="23" fill="hold">
                            <p:stCondLst>
                              <p:cond delay="1000"/>
                            </p:stCondLst>
                            <p:childTnLst>
                              <p:par>
                                <p:cTn id="24" presetID="47"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anim calcmode="lin" valueType="num">
                                      <p:cBhvr>
                                        <p:cTn id="27" dur="500" fill="hold"/>
                                        <p:tgtEl>
                                          <p:spTgt spid="12"/>
                                        </p:tgtEl>
                                        <p:attrNameLst>
                                          <p:attrName>ppt_x</p:attrName>
                                        </p:attrNameLst>
                                      </p:cBhvr>
                                      <p:tavLst>
                                        <p:tav tm="0">
                                          <p:val>
                                            <p:strVal val="#ppt_x"/>
                                          </p:val>
                                        </p:tav>
                                        <p:tav tm="100000">
                                          <p:val>
                                            <p:strVal val="#ppt_x"/>
                                          </p:val>
                                        </p:tav>
                                      </p:tavLst>
                                    </p:anim>
                                    <p:anim calcmode="lin" valueType="num">
                                      <p:cBhvr>
                                        <p:cTn id="28" dur="500" fill="hold"/>
                                        <p:tgtEl>
                                          <p:spTgt spid="12"/>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anim calcmode="lin" valueType="num">
                                      <p:cBhvr>
                                        <p:cTn id="32" dur="500" fill="hold"/>
                                        <p:tgtEl>
                                          <p:spTgt spid="21"/>
                                        </p:tgtEl>
                                        <p:attrNameLst>
                                          <p:attrName>ppt_x</p:attrName>
                                        </p:attrNameLst>
                                      </p:cBhvr>
                                      <p:tavLst>
                                        <p:tav tm="0">
                                          <p:val>
                                            <p:strVal val="#ppt_x"/>
                                          </p:val>
                                        </p:tav>
                                        <p:tav tm="100000">
                                          <p:val>
                                            <p:strVal val="#ppt_x"/>
                                          </p:val>
                                        </p:tav>
                                      </p:tavLst>
                                    </p:anim>
                                    <p:anim calcmode="lin" valueType="num">
                                      <p:cBhvr>
                                        <p:cTn id="33" dur="500" fill="hold"/>
                                        <p:tgtEl>
                                          <p:spTgt spid="21"/>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500"/>
                                        <p:tgtEl>
                                          <p:spTgt spid="42"/>
                                        </p:tgtEl>
                                      </p:cBhvr>
                                    </p:animEffect>
                                    <p:anim calcmode="lin" valueType="num">
                                      <p:cBhvr>
                                        <p:cTn id="37" dur="500" fill="hold"/>
                                        <p:tgtEl>
                                          <p:spTgt spid="42"/>
                                        </p:tgtEl>
                                        <p:attrNameLst>
                                          <p:attrName>ppt_x</p:attrName>
                                        </p:attrNameLst>
                                      </p:cBhvr>
                                      <p:tavLst>
                                        <p:tav tm="0">
                                          <p:val>
                                            <p:strVal val="#ppt_x"/>
                                          </p:val>
                                        </p:tav>
                                        <p:tav tm="100000">
                                          <p:val>
                                            <p:strVal val="#ppt_x"/>
                                          </p:val>
                                        </p:tav>
                                      </p:tavLst>
                                    </p:anim>
                                    <p:anim calcmode="lin" valueType="num">
                                      <p:cBhvr>
                                        <p:cTn id="38" dur="500" fill="hold"/>
                                        <p:tgtEl>
                                          <p:spTgt spid="42"/>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500"/>
                                        <p:tgtEl>
                                          <p:spTgt spid="43"/>
                                        </p:tgtEl>
                                      </p:cBhvr>
                                    </p:animEffect>
                                    <p:anim calcmode="lin" valueType="num">
                                      <p:cBhvr>
                                        <p:cTn id="42" dur="500" fill="hold"/>
                                        <p:tgtEl>
                                          <p:spTgt spid="43"/>
                                        </p:tgtEl>
                                        <p:attrNameLst>
                                          <p:attrName>ppt_x</p:attrName>
                                        </p:attrNameLst>
                                      </p:cBhvr>
                                      <p:tavLst>
                                        <p:tav tm="0">
                                          <p:val>
                                            <p:strVal val="#ppt_x"/>
                                          </p:val>
                                        </p:tav>
                                        <p:tav tm="100000">
                                          <p:val>
                                            <p:strVal val="#ppt_x"/>
                                          </p:val>
                                        </p:tav>
                                      </p:tavLst>
                                    </p:anim>
                                    <p:anim calcmode="lin" valueType="num">
                                      <p:cBhvr>
                                        <p:cTn id="43" dur="5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P spid="21" grpId="0"/>
      <p:bldP spid="42" grpId="0"/>
      <p:bldP spid="43"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alpha val="20000"/>
          </a:schemeClr>
        </a:solidFill>
        <a:effectLst/>
      </p:bgPr>
    </p:bg>
    <p:spTree>
      <p:nvGrpSpPr>
        <p:cNvPr id="1" name=""/>
        <p:cNvGrpSpPr/>
        <p:nvPr/>
      </p:nvGrpSpPr>
      <p:grpSpPr>
        <a:xfrm>
          <a:off x="0" y="0"/>
          <a:ext cx="0" cy="0"/>
          <a:chOff x="0" y="0"/>
          <a:chExt cx="0" cy="0"/>
        </a:xfrm>
      </p:grpSpPr>
      <p:pic>
        <p:nvPicPr>
          <p:cNvPr id="10" name="Picture 2" descr="Black, Outline, Star, Yellow, White, Five, Cartoon - Cartoon Stars  Transparent PNG - 640x607 - Free Download on NicePNG">
            <a:extLst>
              <a:ext uri="{FF2B5EF4-FFF2-40B4-BE49-F238E27FC236}">
                <a16:creationId xmlns:a16="http://schemas.microsoft.com/office/drawing/2014/main" id="{AE95FE13-1320-4632-BA3F-C08DA8609A6F}"/>
              </a:ext>
            </a:extLst>
          </p:cNvPr>
          <p:cNvPicPr>
            <a:picLocks noChangeAspect="1" noChangeArrowheads="1"/>
          </p:cNvPicPr>
          <p:nvPr/>
        </p:nvPicPr>
        <p:blipFill>
          <a:blip r:embed="rId2"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0"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Black, Outline, Star, Yellow, White, Five, Cartoon - Cartoon Stars  Transparent PNG - 640x607 - Free Download on NicePNG">
            <a:extLst>
              <a:ext uri="{FF2B5EF4-FFF2-40B4-BE49-F238E27FC236}">
                <a16:creationId xmlns:a16="http://schemas.microsoft.com/office/drawing/2014/main" id="{7B6F9524-9245-412A-BB4A-A5D5CCE7E0E6}"/>
              </a:ext>
            </a:extLst>
          </p:cNvPr>
          <p:cNvPicPr>
            <a:picLocks noChangeAspect="1" noChangeArrowheads="1"/>
          </p:cNvPicPr>
          <p:nvPr/>
        </p:nvPicPr>
        <p:blipFill>
          <a:blip r:embed="rId3"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2">
            <a:extLst>
              <a:ext uri="{FF2B5EF4-FFF2-40B4-BE49-F238E27FC236}">
                <a16:creationId xmlns:a16="http://schemas.microsoft.com/office/drawing/2014/main" id="{0B922464-A14C-952E-442D-808E51737780}"/>
              </a:ext>
            </a:extLst>
          </p:cNvPr>
          <p:cNvSpPr txBox="1"/>
          <p:nvPr/>
        </p:nvSpPr>
        <p:spPr>
          <a:xfrm>
            <a:off x="7717371" y="2160511"/>
            <a:ext cx="3962400" cy="2536977"/>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LUYỆN TẬP</a:t>
            </a:r>
            <a:endParaRPr kumimoji="0" lang="en-US" sz="7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B605F009-3623-FF95-C0D6-7E36C8D685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0"/>
            <a:ext cx="6858000" cy="6858000"/>
          </a:xfrm>
          <a:prstGeom prst="rect">
            <a:avLst/>
          </a:prstGeom>
        </p:spPr>
      </p:pic>
    </p:spTree>
    <p:extLst>
      <p:ext uri="{BB962C8B-B14F-4D97-AF65-F5344CB8AC3E}">
        <p14:creationId xmlns:p14="http://schemas.microsoft.com/office/powerpoint/2010/main" val="4050245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838200" y="304800"/>
            <a:ext cx="10515600" cy="16002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b="1">
                <a:solidFill>
                  <a:schemeClr val="tx1">
                    <a:lumMod val="85000"/>
                    <a:lumOff val="15000"/>
                  </a:schemeClr>
                </a:solidFill>
                <a:latin typeface="+mj-lt"/>
              </a:rPr>
              <a:t>Câu 1: Dòng điện xoay chiều là?</a:t>
            </a:r>
          </a:p>
        </p:txBody>
      </p:sp>
      <p:sp>
        <p:nvSpPr>
          <p:cNvPr id="5" name="A">
            <a:extLst>
              <a:ext uri="{FF2B5EF4-FFF2-40B4-BE49-F238E27FC236}">
                <a16:creationId xmlns:a16="http://schemas.microsoft.com/office/drawing/2014/main" id="{4823A823-44B2-462A-B11B-9E50565133CA}"/>
              </a:ext>
            </a:extLst>
          </p:cNvPr>
          <p:cNvSpPr/>
          <p:nvPr/>
        </p:nvSpPr>
        <p:spPr>
          <a:xfrm>
            <a:off x="838200"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a:solidFill>
                  <a:schemeClr val="tx1">
                    <a:lumMod val="85000"/>
                    <a:lumOff val="15000"/>
                  </a:schemeClr>
                </a:solidFill>
              </a:rPr>
              <a:t>A. Dòng điện luân phiên </a:t>
            </a:r>
          </a:p>
          <a:p>
            <a:pPr algn="ctr">
              <a:lnSpc>
                <a:spcPct val="120000"/>
              </a:lnSpc>
            </a:pPr>
            <a:r>
              <a:rPr lang="en-US" sz="2400">
                <a:solidFill>
                  <a:schemeClr val="tx1">
                    <a:lumMod val="85000"/>
                    <a:lumOff val="15000"/>
                  </a:schemeClr>
                </a:solidFill>
              </a:rPr>
              <a:t>đổi chiều</a:t>
            </a:r>
          </a:p>
        </p:txBody>
      </p:sp>
      <p:sp>
        <p:nvSpPr>
          <p:cNvPr id="6" name="B">
            <a:extLst>
              <a:ext uri="{FF2B5EF4-FFF2-40B4-BE49-F238E27FC236}">
                <a16:creationId xmlns:a16="http://schemas.microsoft.com/office/drawing/2014/main" id="{46F9278F-3B69-4EE5-844B-70B61CDB4458}"/>
              </a:ext>
            </a:extLst>
          </p:cNvPr>
          <p:cNvSpPr/>
          <p:nvPr/>
        </p:nvSpPr>
        <p:spPr>
          <a:xfrm>
            <a:off x="6400802"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dirty="0">
                <a:solidFill>
                  <a:schemeClr val="tx1">
                    <a:lumMod val="85000"/>
                    <a:lumOff val="15000"/>
                  </a:schemeClr>
                </a:solidFill>
              </a:rPr>
              <a:t>B. </a:t>
            </a:r>
            <a:r>
              <a:rPr lang="en-US" sz="2400" dirty="0" err="1">
                <a:solidFill>
                  <a:schemeClr val="tx1">
                    <a:lumMod val="85000"/>
                    <a:lumOff val="15000"/>
                  </a:schemeClr>
                </a:solidFill>
              </a:rPr>
              <a:t>Dòng</a:t>
            </a:r>
            <a:r>
              <a:rPr lang="en-US" sz="2400" dirty="0">
                <a:solidFill>
                  <a:schemeClr val="tx1">
                    <a:lumMod val="85000"/>
                    <a:lumOff val="15000"/>
                  </a:schemeClr>
                </a:solidFill>
              </a:rPr>
              <a:t> </a:t>
            </a:r>
            <a:r>
              <a:rPr lang="en-US" sz="2400" dirty="0" err="1">
                <a:solidFill>
                  <a:schemeClr val="tx1">
                    <a:lumMod val="85000"/>
                    <a:lumOff val="15000"/>
                  </a:schemeClr>
                </a:solidFill>
              </a:rPr>
              <a:t>điện</a:t>
            </a:r>
            <a:r>
              <a:rPr lang="en-US" sz="2400" dirty="0">
                <a:solidFill>
                  <a:schemeClr val="tx1">
                    <a:lumMod val="85000"/>
                    <a:lumOff val="15000"/>
                  </a:schemeClr>
                </a:solidFill>
              </a:rPr>
              <a:t> </a:t>
            </a:r>
            <a:r>
              <a:rPr lang="en-US" sz="2400" dirty="0" err="1">
                <a:solidFill>
                  <a:schemeClr val="tx1">
                    <a:lumMod val="85000"/>
                    <a:lumOff val="15000"/>
                  </a:schemeClr>
                </a:solidFill>
              </a:rPr>
              <a:t>không</a:t>
            </a:r>
            <a:r>
              <a:rPr lang="en-US" sz="2400" dirty="0">
                <a:solidFill>
                  <a:schemeClr val="tx1">
                    <a:lumMod val="85000"/>
                    <a:lumOff val="15000"/>
                  </a:schemeClr>
                </a:solidFill>
              </a:rPr>
              <a:t> </a:t>
            </a:r>
            <a:r>
              <a:rPr lang="en-US" sz="2400" dirty="0" err="1">
                <a:solidFill>
                  <a:schemeClr val="tx1">
                    <a:lumMod val="85000"/>
                    <a:lumOff val="15000"/>
                  </a:schemeClr>
                </a:solidFill>
              </a:rPr>
              <a:t>đổi</a:t>
            </a:r>
            <a:endParaRPr lang="en-US" sz="2400" dirty="0">
              <a:solidFill>
                <a:schemeClr val="tx1">
                  <a:lumMod val="85000"/>
                  <a:lumOff val="15000"/>
                </a:schemeClr>
              </a:solidFill>
            </a:endParaRPr>
          </a:p>
        </p:txBody>
      </p:sp>
      <p:sp>
        <p:nvSpPr>
          <p:cNvPr id="7" name="C">
            <a:extLst>
              <a:ext uri="{FF2B5EF4-FFF2-40B4-BE49-F238E27FC236}">
                <a16:creationId xmlns:a16="http://schemas.microsoft.com/office/drawing/2014/main" id="{E3A96275-DBA7-4C6C-8D68-929EB13A4472}"/>
              </a:ext>
            </a:extLst>
          </p:cNvPr>
          <p:cNvSpPr/>
          <p:nvPr/>
        </p:nvSpPr>
        <p:spPr>
          <a:xfrm>
            <a:off x="838200"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a:solidFill>
                  <a:schemeClr val="tx1">
                    <a:lumMod val="85000"/>
                    <a:lumOff val="15000"/>
                  </a:schemeClr>
                </a:solidFill>
              </a:rPr>
              <a:t>C. Dòng điện có chiều từ trái qua phải</a:t>
            </a:r>
          </a:p>
        </p:txBody>
      </p:sp>
      <p:sp>
        <p:nvSpPr>
          <p:cNvPr id="8" name="D">
            <a:extLst>
              <a:ext uri="{FF2B5EF4-FFF2-40B4-BE49-F238E27FC236}">
                <a16:creationId xmlns:a16="http://schemas.microsoft.com/office/drawing/2014/main" id="{FE13A5F7-CAB7-4913-888C-57DBA728664C}"/>
              </a:ext>
            </a:extLst>
          </p:cNvPr>
          <p:cNvSpPr/>
          <p:nvPr/>
        </p:nvSpPr>
        <p:spPr>
          <a:xfrm>
            <a:off x="6400802"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a:solidFill>
                  <a:schemeClr val="tx1">
                    <a:lumMod val="85000"/>
                    <a:lumOff val="15000"/>
                  </a:schemeClr>
                </a:solidFill>
              </a:rPr>
              <a:t>D. Dòng điện có một chiều </a:t>
            </a:r>
          </a:p>
          <a:p>
            <a:pPr algn="ctr">
              <a:lnSpc>
                <a:spcPct val="120000"/>
              </a:lnSpc>
            </a:pPr>
            <a:r>
              <a:rPr lang="en-US" sz="2400">
                <a:solidFill>
                  <a:schemeClr val="tx1">
                    <a:lumMod val="85000"/>
                    <a:lumOff val="15000"/>
                  </a:schemeClr>
                </a:solidFill>
              </a:rPr>
              <a:t>cố định</a:t>
            </a:r>
          </a:p>
        </p:txBody>
      </p:sp>
    </p:spTree>
    <p:extLst>
      <p:ext uri="{BB962C8B-B14F-4D97-AF65-F5344CB8AC3E}">
        <p14:creationId xmlns:p14="http://schemas.microsoft.com/office/powerpoint/2010/main" val="3002619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C6E5A4"/>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6"/>
                                        </p:tgtEl>
                                        <p:attrNameLst>
                                          <p:attrName>fillcolor</p:attrName>
                                        </p:attrNameLst>
                                      </p:cBhvr>
                                      <p:to>
                                        <a:srgbClr val="FDA896"/>
                                      </p:to>
                                    </p:animClr>
                                    <p:set>
                                      <p:cBhvr>
                                        <p:cTn id="14" dur="2000" fill="hold"/>
                                        <p:tgtEl>
                                          <p:spTgt spid="6"/>
                                        </p:tgtEl>
                                        <p:attrNameLst>
                                          <p:attrName>fill.type</p:attrName>
                                        </p:attrNameLst>
                                      </p:cBhvr>
                                      <p:to>
                                        <p:strVal val="solid"/>
                                      </p:to>
                                    </p:set>
                                    <p:set>
                                      <p:cBhvr>
                                        <p:cTn id="15"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7"/>
                                        </p:tgtEl>
                                        <p:attrNameLst>
                                          <p:attrName>fillcolor</p:attrName>
                                        </p:attrNameLst>
                                      </p:cBhvr>
                                      <p:to>
                                        <a:srgbClr val="FDA896"/>
                                      </p:to>
                                    </p:animClr>
                                    <p:set>
                                      <p:cBhvr>
                                        <p:cTn id="21" dur="2000" fill="hold"/>
                                        <p:tgtEl>
                                          <p:spTgt spid="7"/>
                                        </p:tgtEl>
                                        <p:attrNameLst>
                                          <p:attrName>fill.type</p:attrName>
                                        </p:attrNameLst>
                                      </p:cBhvr>
                                      <p:to>
                                        <p:strVal val="solid"/>
                                      </p:to>
                                    </p:set>
                                    <p:set>
                                      <p:cBhvr>
                                        <p:cTn id="22"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8"/>
                                        </p:tgtEl>
                                        <p:attrNameLst>
                                          <p:attrName>fillcolor</p:attrName>
                                        </p:attrNameLst>
                                      </p:cBhvr>
                                      <p:to>
                                        <a:srgbClr val="FDA896"/>
                                      </p:to>
                                    </p:animClr>
                                    <p:set>
                                      <p:cBhvr>
                                        <p:cTn id="28" dur="2000" fill="hold"/>
                                        <p:tgtEl>
                                          <p:spTgt spid="8"/>
                                        </p:tgtEl>
                                        <p:attrNameLst>
                                          <p:attrName>fill.type</p:attrName>
                                        </p:attrNameLst>
                                      </p:cBhvr>
                                      <p:to>
                                        <p:strVal val="solid"/>
                                      </p:to>
                                    </p:set>
                                    <p:set>
                                      <p:cBhvr>
                                        <p:cTn id="29"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838200" y="304800"/>
            <a:ext cx="10515600" cy="16002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b="1">
                <a:solidFill>
                  <a:schemeClr val="tx1">
                    <a:lumMod val="85000"/>
                    <a:lumOff val="15000"/>
                  </a:schemeClr>
                </a:solidFill>
                <a:latin typeface="+mj-lt"/>
              </a:rPr>
              <a:t>Câu 2: Có mấy cách tạo ra dòng điện xoay chiều?</a:t>
            </a:r>
          </a:p>
        </p:txBody>
      </p:sp>
      <p:sp>
        <p:nvSpPr>
          <p:cNvPr id="5" name="A">
            <a:extLst>
              <a:ext uri="{FF2B5EF4-FFF2-40B4-BE49-F238E27FC236}">
                <a16:creationId xmlns:a16="http://schemas.microsoft.com/office/drawing/2014/main" id="{4823A823-44B2-462A-B11B-9E50565133CA}"/>
              </a:ext>
            </a:extLst>
          </p:cNvPr>
          <p:cNvSpPr/>
          <p:nvPr/>
        </p:nvSpPr>
        <p:spPr>
          <a:xfrm>
            <a:off x="838200"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a:solidFill>
                  <a:schemeClr val="tx1">
                    <a:lumMod val="85000"/>
                    <a:lumOff val="15000"/>
                  </a:schemeClr>
                </a:solidFill>
              </a:rPr>
              <a:t>A. 1</a:t>
            </a:r>
          </a:p>
        </p:txBody>
      </p:sp>
      <p:sp>
        <p:nvSpPr>
          <p:cNvPr id="6" name="B">
            <a:extLst>
              <a:ext uri="{FF2B5EF4-FFF2-40B4-BE49-F238E27FC236}">
                <a16:creationId xmlns:a16="http://schemas.microsoft.com/office/drawing/2014/main" id="{46F9278F-3B69-4EE5-844B-70B61CDB4458}"/>
              </a:ext>
            </a:extLst>
          </p:cNvPr>
          <p:cNvSpPr/>
          <p:nvPr/>
        </p:nvSpPr>
        <p:spPr>
          <a:xfrm>
            <a:off x="6400802"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a:solidFill>
                  <a:schemeClr val="tx1">
                    <a:lumMod val="85000"/>
                    <a:lumOff val="15000"/>
                  </a:schemeClr>
                </a:solidFill>
              </a:rPr>
              <a:t>B. 2</a:t>
            </a:r>
          </a:p>
        </p:txBody>
      </p:sp>
      <p:sp>
        <p:nvSpPr>
          <p:cNvPr id="7" name="C">
            <a:extLst>
              <a:ext uri="{FF2B5EF4-FFF2-40B4-BE49-F238E27FC236}">
                <a16:creationId xmlns:a16="http://schemas.microsoft.com/office/drawing/2014/main" id="{E3A96275-DBA7-4C6C-8D68-929EB13A4472}"/>
              </a:ext>
            </a:extLst>
          </p:cNvPr>
          <p:cNvSpPr/>
          <p:nvPr/>
        </p:nvSpPr>
        <p:spPr>
          <a:xfrm>
            <a:off x="838200"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a:solidFill>
                  <a:schemeClr val="tx1">
                    <a:lumMod val="85000"/>
                    <a:lumOff val="15000"/>
                  </a:schemeClr>
                </a:solidFill>
              </a:rPr>
              <a:t>C. 3</a:t>
            </a:r>
          </a:p>
        </p:txBody>
      </p:sp>
      <p:sp>
        <p:nvSpPr>
          <p:cNvPr id="8" name="D">
            <a:extLst>
              <a:ext uri="{FF2B5EF4-FFF2-40B4-BE49-F238E27FC236}">
                <a16:creationId xmlns:a16="http://schemas.microsoft.com/office/drawing/2014/main" id="{FE13A5F7-CAB7-4913-888C-57DBA728664C}"/>
              </a:ext>
            </a:extLst>
          </p:cNvPr>
          <p:cNvSpPr/>
          <p:nvPr/>
        </p:nvSpPr>
        <p:spPr>
          <a:xfrm>
            <a:off x="6400802"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a:solidFill>
                  <a:schemeClr val="tx1">
                    <a:lumMod val="85000"/>
                    <a:lumOff val="15000"/>
                  </a:schemeClr>
                </a:solidFill>
              </a:rPr>
              <a:t>D. 4</a:t>
            </a:r>
          </a:p>
        </p:txBody>
      </p:sp>
    </p:spTree>
    <p:extLst>
      <p:ext uri="{BB962C8B-B14F-4D97-AF65-F5344CB8AC3E}">
        <p14:creationId xmlns:p14="http://schemas.microsoft.com/office/powerpoint/2010/main" val="7290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FDA896"/>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8"/>
                                        </p:tgtEl>
                                        <p:attrNameLst>
                                          <p:attrName>fillcolor</p:attrName>
                                        </p:attrNameLst>
                                      </p:cBhvr>
                                      <p:to>
                                        <a:srgbClr val="FDA896"/>
                                      </p:to>
                                    </p:animClr>
                                    <p:set>
                                      <p:cBhvr>
                                        <p:cTn id="14" dur="2000" fill="hold"/>
                                        <p:tgtEl>
                                          <p:spTgt spid="8"/>
                                        </p:tgtEl>
                                        <p:attrNameLst>
                                          <p:attrName>fill.type</p:attrName>
                                        </p:attrNameLst>
                                      </p:cBhvr>
                                      <p:to>
                                        <p:strVal val="solid"/>
                                      </p:to>
                                    </p:set>
                                    <p:set>
                                      <p:cBhvr>
                                        <p:cTn id="15"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6"/>
                                        </p:tgtEl>
                                        <p:attrNameLst>
                                          <p:attrName>fillcolor</p:attrName>
                                        </p:attrNameLst>
                                      </p:cBhvr>
                                      <p:to>
                                        <a:srgbClr val="C6E5A4"/>
                                      </p:to>
                                    </p:animClr>
                                    <p:set>
                                      <p:cBhvr>
                                        <p:cTn id="21" dur="2000" fill="hold"/>
                                        <p:tgtEl>
                                          <p:spTgt spid="6"/>
                                        </p:tgtEl>
                                        <p:attrNameLst>
                                          <p:attrName>fill.type</p:attrName>
                                        </p:attrNameLst>
                                      </p:cBhvr>
                                      <p:to>
                                        <p:strVal val="solid"/>
                                      </p:to>
                                    </p:set>
                                    <p:set>
                                      <p:cBhvr>
                                        <p:cTn id="22" dur="2000" fill="hold"/>
                                        <p:tgtEl>
                                          <p:spTgt spid="6"/>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5"/>
                                        </p:tgtEl>
                                        <p:attrNameLst>
                                          <p:attrName>fillcolor</p:attrName>
                                        </p:attrNameLst>
                                      </p:cBhvr>
                                      <p:to>
                                        <a:srgbClr val="FDA896"/>
                                      </p:to>
                                    </p:animClr>
                                    <p:set>
                                      <p:cBhvr>
                                        <p:cTn id="28" dur="2000" fill="hold"/>
                                        <p:tgtEl>
                                          <p:spTgt spid="5"/>
                                        </p:tgtEl>
                                        <p:attrNameLst>
                                          <p:attrName>fill.type</p:attrName>
                                        </p:attrNameLst>
                                      </p:cBhvr>
                                      <p:to>
                                        <p:strVal val="solid"/>
                                      </p:to>
                                    </p:set>
                                    <p:set>
                                      <p:cBhvr>
                                        <p:cTn id="29"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838200" y="304800"/>
            <a:ext cx="10515600" cy="16002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i="0">
                <a:solidFill>
                  <a:schemeClr val="tx1">
                    <a:lumMod val="85000"/>
                    <a:lumOff val="15000"/>
                  </a:schemeClr>
                </a:solidFill>
                <a:effectLst/>
                <a:latin typeface="+mj-lt"/>
              </a:rPr>
              <a:t>Câu 3: Dòng điện cảm ứng trong cuộn dây dẫn kín đổi chiều khi:</a:t>
            </a:r>
            <a:endParaRPr lang="en-US" sz="2800">
              <a:solidFill>
                <a:schemeClr val="tx1">
                  <a:lumMod val="85000"/>
                  <a:lumOff val="15000"/>
                </a:schemeClr>
              </a:solidFill>
              <a:latin typeface="+mj-lt"/>
            </a:endParaRPr>
          </a:p>
        </p:txBody>
      </p:sp>
      <p:sp>
        <p:nvSpPr>
          <p:cNvPr id="5" name="A">
            <a:extLst>
              <a:ext uri="{FF2B5EF4-FFF2-40B4-BE49-F238E27FC236}">
                <a16:creationId xmlns:a16="http://schemas.microsoft.com/office/drawing/2014/main" id="{4823A823-44B2-462A-B11B-9E50565133CA}"/>
              </a:ext>
            </a:extLst>
          </p:cNvPr>
          <p:cNvSpPr/>
          <p:nvPr/>
        </p:nvSpPr>
        <p:spPr>
          <a:xfrm>
            <a:off x="838200"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000">
                <a:solidFill>
                  <a:schemeClr val="tx1">
                    <a:lumMod val="85000"/>
                    <a:lumOff val="15000"/>
                  </a:schemeClr>
                </a:solidFill>
              </a:rPr>
              <a:t>A. </a:t>
            </a:r>
            <a:r>
              <a:rPr lang="en-US" sz="2000">
                <a:solidFill>
                  <a:schemeClr val="tx1">
                    <a:lumMod val="85000"/>
                    <a:lumOff val="15000"/>
                  </a:schemeClr>
                </a:solidFill>
              </a:rPr>
              <a:t>S</a:t>
            </a:r>
            <a:r>
              <a:rPr lang="vi-VN" sz="2000">
                <a:solidFill>
                  <a:schemeClr val="tx1">
                    <a:lumMod val="85000"/>
                    <a:lumOff val="15000"/>
                  </a:schemeClr>
                </a:solidFill>
              </a:rPr>
              <a:t>ố đường sức từ xuyên qua tiết diện S của cuộn dây tăng lên.</a:t>
            </a:r>
            <a:endParaRPr lang="en-US" sz="2800">
              <a:solidFill>
                <a:schemeClr val="tx1">
                  <a:lumMod val="85000"/>
                  <a:lumOff val="15000"/>
                </a:schemeClr>
              </a:solidFill>
            </a:endParaRPr>
          </a:p>
        </p:txBody>
      </p:sp>
      <p:sp>
        <p:nvSpPr>
          <p:cNvPr id="6" name="B">
            <a:extLst>
              <a:ext uri="{FF2B5EF4-FFF2-40B4-BE49-F238E27FC236}">
                <a16:creationId xmlns:a16="http://schemas.microsoft.com/office/drawing/2014/main" id="{46F9278F-3B69-4EE5-844B-70B61CDB4458}"/>
              </a:ext>
            </a:extLst>
          </p:cNvPr>
          <p:cNvSpPr/>
          <p:nvPr/>
        </p:nvSpPr>
        <p:spPr>
          <a:xfrm>
            <a:off x="6400802"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000">
                <a:solidFill>
                  <a:schemeClr val="tx1">
                    <a:lumMod val="85000"/>
                    <a:lumOff val="15000"/>
                  </a:schemeClr>
                </a:solidFill>
              </a:rPr>
              <a:t>B. </a:t>
            </a:r>
            <a:r>
              <a:rPr lang="en-US" sz="2000">
                <a:solidFill>
                  <a:schemeClr val="tx1">
                    <a:lumMod val="85000"/>
                    <a:lumOff val="15000"/>
                  </a:schemeClr>
                </a:solidFill>
              </a:rPr>
              <a:t>S</a:t>
            </a:r>
            <a:r>
              <a:rPr lang="vi-VN" sz="2000">
                <a:solidFill>
                  <a:schemeClr val="tx1">
                    <a:lumMod val="85000"/>
                    <a:lumOff val="15000"/>
                  </a:schemeClr>
                </a:solidFill>
              </a:rPr>
              <a:t>ố đường sức từ xuyên qua tiết diện S của cuộn dây đang tăng mà chuyển sang giảm hoặc ngược lại đang giảm mà chuyển sang tăng.</a:t>
            </a:r>
            <a:endParaRPr lang="en-US" sz="2800">
              <a:solidFill>
                <a:schemeClr val="tx1">
                  <a:lumMod val="85000"/>
                  <a:lumOff val="15000"/>
                </a:schemeClr>
              </a:solidFill>
            </a:endParaRPr>
          </a:p>
        </p:txBody>
      </p:sp>
      <p:sp>
        <p:nvSpPr>
          <p:cNvPr id="7" name="C">
            <a:extLst>
              <a:ext uri="{FF2B5EF4-FFF2-40B4-BE49-F238E27FC236}">
                <a16:creationId xmlns:a16="http://schemas.microsoft.com/office/drawing/2014/main" id="{E3A96275-DBA7-4C6C-8D68-929EB13A4472}"/>
              </a:ext>
            </a:extLst>
          </p:cNvPr>
          <p:cNvSpPr/>
          <p:nvPr/>
        </p:nvSpPr>
        <p:spPr>
          <a:xfrm>
            <a:off x="838200"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000">
                <a:solidFill>
                  <a:schemeClr val="tx1">
                    <a:lumMod val="85000"/>
                    <a:lumOff val="15000"/>
                  </a:schemeClr>
                </a:solidFill>
              </a:rPr>
              <a:t>C. </a:t>
            </a:r>
            <a:r>
              <a:rPr lang="en-US" sz="2000">
                <a:solidFill>
                  <a:schemeClr val="tx1">
                    <a:lumMod val="85000"/>
                    <a:lumOff val="15000"/>
                  </a:schemeClr>
                </a:solidFill>
              </a:rPr>
              <a:t>S</a:t>
            </a:r>
            <a:r>
              <a:rPr lang="vi-VN" sz="2000">
                <a:solidFill>
                  <a:schemeClr val="tx1">
                    <a:lumMod val="85000"/>
                    <a:lumOff val="15000"/>
                  </a:schemeClr>
                </a:solidFill>
              </a:rPr>
              <a:t>ố đường sức từ xuyên qua tiết diện S của cuộn dây giảm đi.</a:t>
            </a:r>
            <a:endParaRPr lang="en-US" sz="2800">
              <a:solidFill>
                <a:schemeClr val="tx1">
                  <a:lumMod val="85000"/>
                  <a:lumOff val="15000"/>
                </a:schemeClr>
              </a:solidFill>
            </a:endParaRPr>
          </a:p>
        </p:txBody>
      </p:sp>
      <p:sp>
        <p:nvSpPr>
          <p:cNvPr id="8" name="D">
            <a:extLst>
              <a:ext uri="{FF2B5EF4-FFF2-40B4-BE49-F238E27FC236}">
                <a16:creationId xmlns:a16="http://schemas.microsoft.com/office/drawing/2014/main" id="{FE13A5F7-CAB7-4913-888C-57DBA728664C}"/>
              </a:ext>
            </a:extLst>
          </p:cNvPr>
          <p:cNvSpPr/>
          <p:nvPr/>
        </p:nvSpPr>
        <p:spPr>
          <a:xfrm>
            <a:off x="6400802"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000">
                <a:solidFill>
                  <a:schemeClr val="tx1">
                    <a:lumMod val="85000"/>
                    <a:lumOff val="15000"/>
                  </a:schemeClr>
                </a:solidFill>
              </a:rPr>
              <a:t>D. </a:t>
            </a:r>
            <a:r>
              <a:rPr lang="en-US" sz="2000">
                <a:solidFill>
                  <a:schemeClr val="tx1">
                    <a:lumMod val="85000"/>
                    <a:lumOff val="15000"/>
                  </a:schemeClr>
                </a:solidFill>
              </a:rPr>
              <a:t>S</a:t>
            </a:r>
            <a:r>
              <a:rPr lang="vi-VN" sz="2000">
                <a:solidFill>
                  <a:schemeClr val="tx1">
                    <a:lumMod val="85000"/>
                    <a:lumOff val="15000"/>
                  </a:schemeClr>
                </a:solidFill>
              </a:rPr>
              <a:t>ố đường sức từ xuyên qua tiết diện S của cuộn dây không thay đổi.</a:t>
            </a:r>
            <a:endParaRPr lang="en-US" sz="2800">
              <a:solidFill>
                <a:schemeClr val="tx1">
                  <a:lumMod val="85000"/>
                  <a:lumOff val="15000"/>
                </a:schemeClr>
              </a:solidFill>
            </a:endParaRPr>
          </a:p>
        </p:txBody>
      </p:sp>
    </p:spTree>
    <p:extLst>
      <p:ext uri="{BB962C8B-B14F-4D97-AF65-F5344CB8AC3E}">
        <p14:creationId xmlns:p14="http://schemas.microsoft.com/office/powerpoint/2010/main" val="182119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FDA896"/>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8"/>
                                        </p:tgtEl>
                                        <p:attrNameLst>
                                          <p:attrName>fillcolor</p:attrName>
                                        </p:attrNameLst>
                                      </p:cBhvr>
                                      <p:to>
                                        <a:srgbClr val="FDA896"/>
                                      </p:to>
                                    </p:animClr>
                                    <p:set>
                                      <p:cBhvr>
                                        <p:cTn id="14" dur="2000" fill="hold"/>
                                        <p:tgtEl>
                                          <p:spTgt spid="8"/>
                                        </p:tgtEl>
                                        <p:attrNameLst>
                                          <p:attrName>fill.type</p:attrName>
                                        </p:attrNameLst>
                                      </p:cBhvr>
                                      <p:to>
                                        <p:strVal val="solid"/>
                                      </p:to>
                                    </p:set>
                                    <p:set>
                                      <p:cBhvr>
                                        <p:cTn id="15"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6"/>
                                        </p:tgtEl>
                                        <p:attrNameLst>
                                          <p:attrName>fillcolor</p:attrName>
                                        </p:attrNameLst>
                                      </p:cBhvr>
                                      <p:to>
                                        <a:srgbClr val="C6E5A4"/>
                                      </p:to>
                                    </p:animClr>
                                    <p:set>
                                      <p:cBhvr>
                                        <p:cTn id="21" dur="2000" fill="hold"/>
                                        <p:tgtEl>
                                          <p:spTgt spid="6"/>
                                        </p:tgtEl>
                                        <p:attrNameLst>
                                          <p:attrName>fill.type</p:attrName>
                                        </p:attrNameLst>
                                      </p:cBhvr>
                                      <p:to>
                                        <p:strVal val="solid"/>
                                      </p:to>
                                    </p:set>
                                    <p:set>
                                      <p:cBhvr>
                                        <p:cTn id="22" dur="2000" fill="hold"/>
                                        <p:tgtEl>
                                          <p:spTgt spid="6"/>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5"/>
                                        </p:tgtEl>
                                        <p:attrNameLst>
                                          <p:attrName>fillcolor</p:attrName>
                                        </p:attrNameLst>
                                      </p:cBhvr>
                                      <p:to>
                                        <a:srgbClr val="FDA896"/>
                                      </p:to>
                                    </p:animClr>
                                    <p:set>
                                      <p:cBhvr>
                                        <p:cTn id="28" dur="2000" fill="hold"/>
                                        <p:tgtEl>
                                          <p:spTgt spid="5"/>
                                        </p:tgtEl>
                                        <p:attrNameLst>
                                          <p:attrName>fill.type</p:attrName>
                                        </p:attrNameLst>
                                      </p:cBhvr>
                                      <p:to>
                                        <p:strVal val="solid"/>
                                      </p:to>
                                    </p:set>
                                    <p:set>
                                      <p:cBhvr>
                                        <p:cTn id="29"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838200" y="304800"/>
            <a:ext cx="10515600" cy="3576046"/>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b="1">
                <a:solidFill>
                  <a:schemeClr val="tx1">
                    <a:lumMod val="85000"/>
                    <a:lumOff val="15000"/>
                  </a:schemeClr>
                </a:solidFill>
                <a:latin typeface="+mj-lt"/>
              </a:rPr>
              <a:t>Câu 4: Một khung dây dẫn được đặt trong từ trường:</a:t>
            </a:r>
          </a:p>
          <a:p>
            <a:pPr algn="ctr">
              <a:lnSpc>
                <a:spcPct val="120000"/>
              </a:lnSpc>
            </a:pPr>
            <a:endParaRPr lang="en-US" sz="2800" b="1">
              <a:solidFill>
                <a:schemeClr val="tx1">
                  <a:lumMod val="85000"/>
                  <a:lumOff val="15000"/>
                </a:schemeClr>
              </a:solidFill>
              <a:latin typeface="+mj-lt"/>
            </a:endParaRPr>
          </a:p>
          <a:p>
            <a:pPr algn="ctr">
              <a:lnSpc>
                <a:spcPct val="120000"/>
              </a:lnSpc>
            </a:pPr>
            <a:endParaRPr lang="en-US" sz="2800" b="1">
              <a:solidFill>
                <a:schemeClr val="tx1">
                  <a:lumMod val="85000"/>
                  <a:lumOff val="15000"/>
                </a:schemeClr>
              </a:solidFill>
              <a:latin typeface="+mj-lt"/>
            </a:endParaRPr>
          </a:p>
          <a:p>
            <a:pPr algn="ctr">
              <a:lnSpc>
                <a:spcPct val="120000"/>
              </a:lnSpc>
            </a:pPr>
            <a:endParaRPr lang="en-US" sz="2800" b="1">
              <a:solidFill>
                <a:schemeClr val="tx1">
                  <a:lumMod val="85000"/>
                  <a:lumOff val="15000"/>
                </a:schemeClr>
              </a:solidFill>
              <a:latin typeface="+mj-lt"/>
            </a:endParaRPr>
          </a:p>
          <a:p>
            <a:pPr algn="ctr">
              <a:lnSpc>
                <a:spcPct val="120000"/>
              </a:lnSpc>
            </a:pPr>
            <a:r>
              <a:rPr lang="en-US" sz="2800" b="1">
                <a:solidFill>
                  <a:schemeClr val="tx1">
                    <a:lumMod val="85000"/>
                    <a:lumOff val="15000"/>
                  </a:schemeClr>
                </a:solidFill>
                <a:latin typeface="+mj-lt"/>
              </a:rPr>
              <a:t>Chọn phát biểu đúng khi cho khung quay quanh trục PQ nằm ngang:</a:t>
            </a:r>
          </a:p>
        </p:txBody>
      </p:sp>
      <p:sp>
        <p:nvSpPr>
          <p:cNvPr id="5" name="A">
            <a:extLst>
              <a:ext uri="{FF2B5EF4-FFF2-40B4-BE49-F238E27FC236}">
                <a16:creationId xmlns:a16="http://schemas.microsoft.com/office/drawing/2014/main" id="{4823A823-44B2-462A-B11B-9E50565133CA}"/>
              </a:ext>
            </a:extLst>
          </p:cNvPr>
          <p:cNvSpPr/>
          <p:nvPr/>
        </p:nvSpPr>
        <p:spPr>
          <a:xfrm>
            <a:off x="838200" y="4005943"/>
            <a:ext cx="4953000" cy="121108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dirty="0">
                <a:solidFill>
                  <a:schemeClr val="tx1">
                    <a:lumMod val="85000"/>
                    <a:lumOff val="15000"/>
                  </a:schemeClr>
                </a:solidFill>
              </a:rPr>
              <a:t>A. Trong khung không xuất hiện dòng điện xoay chiều do số đường sức từ qua khung dây luôn bằng không.</a:t>
            </a:r>
            <a:endParaRPr lang="en-US" sz="2400" dirty="0">
              <a:solidFill>
                <a:schemeClr val="tx1">
                  <a:lumMod val="85000"/>
                  <a:lumOff val="15000"/>
                </a:schemeClr>
              </a:solidFill>
            </a:endParaRPr>
          </a:p>
        </p:txBody>
      </p:sp>
      <p:sp>
        <p:nvSpPr>
          <p:cNvPr id="6" name="B">
            <a:extLst>
              <a:ext uri="{FF2B5EF4-FFF2-40B4-BE49-F238E27FC236}">
                <a16:creationId xmlns:a16="http://schemas.microsoft.com/office/drawing/2014/main" id="{46F9278F-3B69-4EE5-844B-70B61CDB4458}"/>
              </a:ext>
            </a:extLst>
          </p:cNvPr>
          <p:cNvSpPr/>
          <p:nvPr/>
        </p:nvSpPr>
        <p:spPr>
          <a:xfrm>
            <a:off x="6400802" y="4005943"/>
            <a:ext cx="4953000" cy="121108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dirty="0">
                <a:solidFill>
                  <a:schemeClr val="tx1">
                    <a:lumMod val="85000"/>
                    <a:lumOff val="15000"/>
                  </a:schemeClr>
                </a:solidFill>
              </a:rPr>
              <a:t>B. </a:t>
            </a:r>
            <a:r>
              <a:rPr lang="en-US" dirty="0" err="1">
                <a:solidFill>
                  <a:schemeClr val="tx1">
                    <a:lumMod val="85000"/>
                    <a:lumOff val="15000"/>
                  </a:schemeClr>
                </a:solidFill>
              </a:rPr>
              <a:t>Trong</a:t>
            </a:r>
            <a:r>
              <a:rPr lang="en-US" dirty="0">
                <a:solidFill>
                  <a:schemeClr val="tx1">
                    <a:lumMod val="85000"/>
                    <a:lumOff val="15000"/>
                  </a:schemeClr>
                </a:solidFill>
              </a:rPr>
              <a:t> </a:t>
            </a:r>
            <a:r>
              <a:rPr lang="en-US" dirty="0" err="1">
                <a:solidFill>
                  <a:schemeClr val="tx1">
                    <a:lumMod val="85000"/>
                    <a:lumOff val="15000"/>
                  </a:schemeClr>
                </a:solidFill>
              </a:rPr>
              <a:t>khung</a:t>
            </a:r>
            <a:r>
              <a:rPr lang="en-US" dirty="0">
                <a:solidFill>
                  <a:schemeClr val="tx1">
                    <a:lumMod val="85000"/>
                    <a:lumOff val="15000"/>
                  </a:schemeClr>
                </a:solidFill>
              </a:rPr>
              <a:t> </a:t>
            </a:r>
            <a:r>
              <a:rPr lang="en-US" dirty="0" err="1">
                <a:solidFill>
                  <a:schemeClr val="tx1">
                    <a:lumMod val="85000"/>
                    <a:lumOff val="15000"/>
                  </a:schemeClr>
                </a:solidFill>
              </a:rPr>
              <a:t>xuất</a:t>
            </a:r>
            <a:r>
              <a:rPr lang="en-US" dirty="0">
                <a:solidFill>
                  <a:schemeClr val="tx1">
                    <a:lumMod val="85000"/>
                    <a:lumOff val="15000"/>
                  </a:schemeClr>
                </a:solidFill>
              </a:rPr>
              <a:t> </a:t>
            </a:r>
            <a:r>
              <a:rPr lang="en-US" dirty="0" err="1">
                <a:solidFill>
                  <a:schemeClr val="tx1">
                    <a:lumMod val="85000"/>
                    <a:lumOff val="15000"/>
                  </a:schemeClr>
                </a:solidFill>
              </a:rPr>
              <a:t>hiện</a:t>
            </a:r>
            <a:r>
              <a:rPr lang="en-US" dirty="0">
                <a:solidFill>
                  <a:schemeClr val="tx1">
                    <a:lumMod val="85000"/>
                    <a:lumOff val="15000"/>
                  </a:schemeClr>
                </a:solidFill>
              </a:rPr>
              <a:t> </a:t>
            </a:r>
            <a:r>
              <a:rPr lang="en-US" dirty="0" err="1">
                <a:solidFill>
                  <a:schemeClr val="tx1">
                    <a:lumMod val="85000"/>
                    <a:lumOff val="15000"/>
                  </a:schemeClr>
                </a:solidFill>
              </a:rPr>
              <a:t>dòng</a:t>
            </a:r>
            <a:r>
              <a:rPr lang="en-US" dirty="0">
                <a:solidFill>
                  <a:schemeClr val="tx1">
                    <a:lumMod val="85000"/>
                    <a:lumOff val="15000"/>
                  </a:schemeClr>
                </a:solidFill>
              </a:rPr>
              <a:t> </a:t>
            </a:r>
            <a:r>
              <a:rPr lang="en-US" dirty="0" err="1">
                <a:solidFill>
                  <a:schemeClr val="tx1">
                    <a:lumMod val="85000"/>
                    <a:lumOff val="15000"/>
                  </a:schemeClr>
                </a:solidFill>
              </a:rPr>
              <a:t>điện</a:t>
            </a:r>
            <a:r>
              <a:rPr lang="en-US" dirty="0">
                <a:solidFill>
                  <a:schemeClr val="tx1">
                    <a:lumMod val="85000"/>
                    <a:lumOff val="15000"/>
                  </a:schemeClr>
                </a:solidFill>
              </a:rPr>
              <a:t> </a:t>
            </a:r>
            <a:r>
              <a:rPr lang="en-US" dirty="0" err="1">
                <a:solidFill>
                  <a:schemeClr val="tx1">
                    <a:lumMod val="85000"/>
                    <a:lumOff val="15000"/>
                  </a:schemeClr>
                </a:solidFill>
              </a:rPr>
              <a:t>xoay</a:t>
            </a:r>
            <a:r>
              <a:rPr lang="en-US" dirty="0">
                <a:solidFill>
                  <a:schemeClr val="tx1">
                    <a:lumMod val="85000"/>
                    <a:lumOff val="15000"/>
                  </a:schemeClr>
                </a:solidFill>
              </a:rPr>
              <a:t> </a:t>
            </a:r>
            <a:r>
              <a:rPr lang="en-US" dirty="0" err="1">
                <a:solidFill>
                  <a:schemeClr val="tx1">
                    <a:lumMod val="85000"/>
                    <a:lumOff val="15000"/>
                  </a:schemeClr>
                </a:solidFill>
              </a:rPr>
              <a:t>chiều</a:t>
            </a:r>
            <a:r>
              <a:rPr lang="en-US" dirty="0">
                <a:solidFill>
                  <a:schemeClr val="tx1">
                    <a:lumMod val="85000"/>
                    <a:lumOff val="15000"/>
                  </a:schemeClr>
                </a:solidFill>
              </a:rPr>
              <a:t>.</a:t>
            </a:r>
            <a:endParaRPr lang="en-US" sz="2400" dirty="0">
              <a:solidFill>
                <a:schemeClr val="tx1">
                  <a:lumMod val="85000"/>
                  <a:lumOff val="15000"/>
                </a:schemeClr>
              </a:solidFill>
            </a:endParaRPr>
          </a:p>
        </p:txBody>
      </p:sp>
      <p:sp>
        <p:nvSpPr>
          <p:cNvPr id="7" name="C">
            <a:extLst>
              <a:ext uri="{FF2B5EF4-FFF2-40B4-BE49-F238E27FC236}">
                <a16:creationId xmlns:a16="http://schemas.microsoft.com/office/drawing/2014/main" id="{E3A96275-DBA7-4C6C-8D68-929EB13A4472}"/>
              </a:ext>
            </a:extLst>
          </p:cNvPr>
          <p:cNvSpPr/>
          <p:nvPr/>
        </p:nvSpPr>
        <p:spPr>
          <a:xfrm>
            <a:off x="838200" y="5342120"/>
            <a:ext cx="4953000" cy="121108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a:solidFill>
                  <a:schemeClr val="tx1">
                    <a:lumMod val="85000"/>
                    <a:lumOff val="15000"/>
                  </a:schemeClr>
                </a:solidFill>
              </a:rPr>
              <a:t>C. Trong khung không xuất hiện dòng điện xoay chiều do số đường sức từ qua khung dây luôn thay đổi.</a:t>
            </a:r>
            <a:endParaRPr lang="en-US" sz="2400">
              <a:solidFill>
                <a:schemeClr val="tx1">
                  <a:lumMod val="85000"/>
                  <a:lumOff val="15000"/>
                </a:schemeClr>
              </a:solidFill>
            </a:endParaRPr>
          </a:p>
        </p:txBody>
      </p:sp>
      <p:sp>
        <p:nvSpPr>
          <p:cNvPr id="8" name="D">
            <a:extLst>
              <a:ext uri="{FF2B5EF4-FFF2-40B4-BE49-F238E27FC236}">
                <a16:creationId xmlns:a16="http://schemas.microsoft.com/office/drawing/2014/main" id="{FE13A5F7-CAB7-4913-888C-57DBA728664C}"/>
              </a:ext>
            </a:extLst>
          </p:cNvPr>
          <p:cNvSpPr/>
          <p:nvPr/>
        </p:nvSpPr>
        <p:spPr>
          <a:xfrm>
            <a:off x="6400802" y="5342120"/>
            <a:ext cx="4953000" cy="121108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a:solidFill>
                  <a:schemeClr val="tx1">
                    <a:lumMod val="85000"/>
                    <a:lumOff val="15000"/>
                  </a:schemeClr>
                </a:solidFill>
              </a:rPr>
              <a:t>D. Không xác định được trong khung có dòng điện xoay chiều hay không.</a:t>
            </a:r>
            <a:endParaRPr lang="en-US" sz="2400">
              <a:solidFill>
                <a:schemeClr val="tx1">
                  <a:lumMod val="85000"/>
                  <a:lumOff val="15000"/>
                </a:schemeClr>
              </a:solidFill>
            </a:endParaRPr>
          </a:p>
        </p:txBody>
      </p:sp>
      <p:sp>
        <p:nvSpPr>
          <p:cNvPr id="2" name="Cube 1">
            <a:extLst>
              <a:ext uri="{FF2B5EF4-FFF2-40B4-BE49-F238E27FC236}">
                <a16:creationId xmlns:a16="http://schemas.microsoft.com/office/drawing/2014/main" id="{D842A3F9-4C53-4490-8D50-E2FB5A8D6B5B}"/>
              </a:ext>
            </a:extLst>
          </p:cNvPr>
          <p:cNvSpPr/>
          <p:nvPr/>
        </p:nvSpPr>
        <p:spPr>
          <a:xfrm>
            <a:off x="2895600" y="1170303"/>
            <a:ext cx="1371600" cy="1371600"/>
          </a:xfrm>
          <a:prstGeom prst="cub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1C3A4A7-50F8-4E8A-ABC6-597D1F6BD7B9}"/>
              </a:ext>
            </a:extLst>
          </p:cNvPr>
          <p:cNvCxnSpPr/>
          <p:nvPr/>
        </p:nvCxnSpPr>
        <p:spPr>
          <a:xfrm>
            <a:off x="4114800" y="1905000"/>
            <a:ext cx="3886200" cy="0"/>
          </a:xfrm>
          <a:prstGeom prst="line">
            <a:avLst/>
          </a:prstGeom>
          <a:ln w="57150">
            <a:solidFill>
              <a:schemeClr val="bg2">
                <a:lumMod val="2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3" name="Cube 12">
            <a:extLst>
              <a:ext uri="{FF2B5EF4-FFF2-40B4-BE49-F238E27FC236}">
                <a16:creationId xmlns:a16="http://schemas.microsoft.com/office/drawing/2014/main" id="{63C56B9E-29AA-4159-AF37-8D0CAA27F023}"/>
              </a:ext>
            </a:extLst>
          </p:cNvPr>
          <p:cNvSpPr/>
          <p:nvPr/>
        </p:nvSpPr>
        <p:spPr>
          <a:xfrm>
            <a:off x="7772402" y="1170303"/>
            <a:ext cx="1371600" cy="1371600"/>
          </a:xfrm>
          <a:prstGeom prst="cube">
            <a:avLst/>
          </a:prstGeom>
          <a:solidFill>
            <a:srgbClr val="78A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3C5810E-F18E-49C3-A20E-FDA4F820C3BD}"/>
              </a:ext>
            </a:extLst>
          </p:cNvPr>
          <p:cNvSpPr/>
          <p:nvPr/>
        </p:nvSpPr>
        <p:spPr>
          <a:xfrm>
            <a:off x="4953001" y="1295400"/>
            <a:ext cx="2133600" cy="1143000"/>
          </a:xfrm>
          <a:prstGeom prst="rect">
            <a:avLst/>
          </a:prstGeom>
          <a:no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34F7985-A096-4FA7-B067-4A461E0647E4}"/>
              </a:ext>
            </a:extLst>
          </p:cNvPr>
          <p:cNvSpPr txBox="1"/>
          <p:nvPr/>
        </p:nvSpPr>
        <p:spPr>
          <a:xfrm>
            <a:off x="4419599" y="1402082"/>
            <a:ext cx="226024" cy="430887"/>
          </a:xfrm>
          <a:prstGeom prst="rect">
            <a:avLst/>
          </a:prstGeom>
          <a:noFill/>
        </p:spPr>
        <p:txBody>
          <a:bodyPr wrap="none" lIns="0" tIns="0" rIns="0" bIns="0" rtlCol="0">
            <a:spAutoFit/>
          </a:bodyPr>
          <a:lstStyle/>
          <a:p>
            <a:pPr algn="l"/>
            <a:r>
              <a:rPr lang="en-US" sz="2800">
                <a:solidFill>
                  <a:schemeClr val="accent5">
                    <a:lumMod val="50000"/>
                  </a:schemeClr>
                </a:solidFill>
                <a:latin typeface="+mj-lt"/>
              </a:rPr>
              <a:t>P</a:t>
            </a:r>
          </a:p>
        </p:txBody>
      </p:sp>
      <p:sp>
        <p:nvSpPr>
          <p:cNvPr id="17" name="TextBox 16">
            <a:extLst>
              <a:ext uri="{FF2B5EF4-FFF2-40B4-BE49-F238E27FC236}">
                <a16:creationId xmlns:a16="http://schemas.microsoft.com/office/drawing/2014/main" id="{CA8485AB-98EA-4596-81A1-7D7C78DFEDBA}"/>
              </a:ext>
            </a:extLst>
          </p:cNvPr>
          <p:cNvSpPr txBox="1"/>
          <p:nvPr/>
        </p:nvSpPr>
        <p:spPr>
          <a:xfrm>
            <a:off x="7316489" y="1402082"/>
            <a:ext cx="285335" cy="430887"/>
          </a:xfrm>
          <a:prstGeom prst="rect">
            <a:avLst/>
          </a:prstGeom>
          <a:noFill/>
        </p:spPr>
        <p:txBody>
          <a:bodyPr wrap="none" lIns="0" tIns="0" rIns="0" bIns="0" rtlCol="0">
            <a:spAutoFit/>
          </a:bodyPr>
          <a:lstStyle/>
          <a:p>
            <a:pPr algn="l"/>
            <a:r>
              <a:rPr lang="en-US" sz="2800">
                <a:solidFill>
                  <a:schemeClr val="accent5">
                    <a:lumMod val="50000"/>
                  </a:schemeClr>
                </a:solidFill>
                <a:latin typeface="+mj-lt"/>
              </a:rPr>
              <a:t>Q</a:t>
            </a:r>
          </a:p>
        </p:txBody>
      </p:sp>
      <p:sp>
        <p:nvSpPr>
          <p:cNvPr id="18" name="TextBox 17">
            <a:extLst>
              <a:ext uri="{FF2B5EF4-FFF2-40B4-BE49-F238E27FC236}">
                <a16:creationId xmlns:a16="http://schemas.microsoft.com/office/drawing/2014/main" id="{88876FF0-8AAF-4574-AC6D-DF234DB94BCF}"/>
              </a:ext>
            </a:extLst>
          </p:cNvPr>
          <p:cNvSpPr txBox="1"/>
          <p:nvPr/>
        </p:nvSpPr>
        <p:spPr>
          <a:xfrm>
            <a:off x="3264253" y="1832969"/>
            <a:ext cx="291747" cy="430887"/>
          </a:xfrm>
          <a:prstGeom prst="rect">
            <a:avLst/>
          </a:prstGeom>
          <a:noFill/>
        </p:spPr>
        <p:txBody>
          <a:bodyPr wrap="none" lIns="0" tIns="0" rIns="0" bIns="0" rtlCol="0">
            <a:spAutoFit/>
          </a:bodyPr>
          <a:lstStyle/>
          <a:p>
            <a:pPr algn="l"/>
            <a:r>
              <a:rPr lang="en-US" sz="2800">
                <a:solidFill>
                  <a:schemeClr val="accent5">
                    <a:lumMod val="50000"/>
                  </a:schemeClr>
                </a:solidFill>
                <a:latin typeface="+mj-lt"/>
              </a:rPr>
              <a:t>N</a:t>
            </a:r>
          </a:p>
        </p:txBody>
      </p:sp>
      <p:sp>
        <p:nvSpPr>
          <p:cNvPr id="19" name="TextBox 18">
            <a:extLst>
              <a:ext uri="{FF2B5EF4-FFF2-40B4-BE49-F238E27FC236}">
                <a16:creationId xmlns:a16="http://schemas.microsoft.com/office/drawing/2014/main" id="{DDEEA618-0D3A-4142-B60C-FA35526ED443}"/>
              </a:ext>
            </a:extLst>
          </p:cNvPr>
          <p:cNvSpPr txBox="1"/>
          <p:nvPr/>
        </p:nvSpPr>
        <p:spPr>
          <a:xfrm>
            <a:off x="8150825" y="1832969"/>
            <a:ext cx="197170" cy="430887"/>
          </a:xfrm>
          <a:prstGeom prst="rect">
            <a:avLst/>
          </a:prstGeom>
          <a:noFill/>
        </p:spPr>
        <p:txBody>
          <a:bodyPr wrap="none" lIns="0" tIns="0" rIns="0" bIns="0" rtlCol="0">
            <a:spAutoFit/>
          </a:bodyPr>
          <a:lstStyle/>
          <a:p>
            <a:pPr algn="l"/>
            <a:r>
              <a:rPr lang="en-US" sz="2800">
                <a:solidFill>
                  <a:schemeClr val="accent5">
                    <a:lumMod val="50000"/>
                  </a:schemeClr>
                </a:solidFill>
                <a:latin typeface="+mj-lt"/>
              </a:rPr>
              <a:t>S</a:t>
            </a:r>
          </a:p>
        </p:txBody>
      </p:sp>
    </p:spTree>
    <p:extLst>
      <p:ext uri="{BB962C8B-B14F-4D97-AF65-F5344CB8AC3E}">
        <p14:creationId xmlns:p14="http://schemas.microsoft.com/office/powerpoint/2010/main" val="64913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FDA896"/>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8"/>
                                        </p:tgtEl>
                                        <p:attrNameLst>
                                          <p:attrName>fillcolor</p:attrName>
                                        </p:attrNameLst>
                                      </p:cBhvr>
                                      <p:to>
                                        <a:srgbClr val="FDA896"/>
                                      </p:to>
                                    </p:animClr>
                                    <p:set>
                                      <p:cBhvr>
                                        <p:cTn id="14" dur="2000" fill="hold"/>
                                        <p:tgtEl>
                                          <p:spTgt spid="8"/>
                                        </p:tgtEl>
                                        <p:attrNameLst>
                                          <p:attrName>fill.type</p:attrName>
                                        </p:attrNameLst>
                                      </p:cBhvr>
                                      <p:to>
                                        <p:strVal val="solid"/>
                                      </p:to>
                                    </p:set>
                                    <p:set>
                                      <p:cBhvr>
                                        <p:cTn id="15"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5"/>
                                        </p:tgtEl>
                                        <p:attrNameLst>
                                          <p:attrName>fillcolor</p:attrName>
                                        </p:attrNameLst>
                                      </p:cBhvr>
                                      <p:to>
                                        <a:srgbClr val="C6E5A4"/>
                                      </p:to>
                                    </p:animClr>
                                    <p:set>
                                      <p:cBhvr>
                                        <p:cTn id="21" dur="2000" fill="hold"/>
                                        <p:tgtEl>
                                          <p:spTgt spid="5"/>
                                        </p:tgtEl>
                                        <p:attrNameLst>
                                          <p:attrName>fill.type</p:attrName>
                                        </p:attrNameLst>
                                      </p:cBhvr>
                                      <p:to>
                                        <p:strVal val="solid"/>
                                      </p:to>
                                    </p:set>
                                    <p:set>
                                      <p:cBhvr>
                                        <p:cTn id="22" dur="2000" fill="hold"/>
                                        <p:tgtEl>
                                          <p:spTgt spid="5"/>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6"/>
                                        </p:tgtEl>
                                        <p:attrNameLst>
                                          <p:attrName>fillcolor</p:attrName>
                                        </p:attrNameLst>
                                      </p:cBhvr>
                                      <p:to>
                                        <a:srgbClr val="FDA896"/>
                                      </p:to>
                                    </p:animClr>
                                    <p:set>
                                      <p:cBhvr>
                                        <p:cTn id="28" dur="2000" fill="hold"/>
                                        <p:tgtEl>
                                          <p:spTgt spid="6"/>
                                        </p:tgtEl>
                                        <p:attrNameLst>
                                          <p:attrName>fill.type</p:attrName>
                                        </p:attrNameLst>
                                      </p:cBhvr>
                                      <p:to>
                                        <p:strVal val="solid"/>
                                      </p:to>
                                    </p:set>
                                    <p:set>
                                      <p:cBhvr>
                                        <p:cTn id="29"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838200" y="304800"/>
            <a:ext cx="10515600" cy="16002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800" b="1" i="0">
                <a:solidFill>
                  <a:schemeClr val="tx1">
                    <a:lumMod val="85000"/>
                    <a:lumOff val="15000"/>
                  </a:schemeClr>
                </a:solidFill>
                <a:effectLst/>
                <a:latin typeface="+mj-lt"/>
              </a:rPr>
              <a:t>Câu 5: Trường hợp nào dưới đây thì trong cuộn dây dẫn kín xuất hiện dòng điện cảm ứng xoay chiều?</a:t>
            </a:r>
            <a:endParaRPr lang="en-US" sz="2800" b="1">
              <a:solidFill>
                <a:schemeClr val="tx1">
                  <a:lumMod val="85000"/>
                  <a:lumOff val="15000"/>
                </a:schemeClr>
              </a:solidFill>
              <a:latin typeface="+mj-lt"/>
            </a:endParaRPr>
          </a:p>
        </p:txBody>
      </p:sp>
      <p:sp>
        <p:nvSpPr>
          <p:cNvPr id="5" name="A">
            <a:extLst>
              <a:ext uri="{FF2B5EF4-FFF2-40B4-BE49-F238E27FC236}">
                <a16:creationId xmlns:a16="http://schemas.microsoft.com/office/drawing/2014/main" id="{4823A823-44B2-462A-B11B-9E50565133CA}"/>
              </a:ext>
            </a:extLst>
          </p:cNvPr>
          <p:cNvSpPr/>
          <p:nvPr/>
        </p:nvSpPr>
        <p:spPr>
          <a:xfrm>
            <a:off x="838200"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a:solidFill>
                  <a:schemeClr val="tx1">
                    <a:lumMod val="85000"/>
                    <a:lumOff val="15000"/>
                  </a:schemeClr>
                </a:solidFill>
              </a:rPr>
              <a:t>A. Cho nam châm chuyển động lại gần cuộn dây.</a:t>
            </a:r>
            <a:endParaRPr lang="en-US" sz="3200">
              <a:solidFill>
                <a:schemeClr val="tx1">
                  <a:lumMod val="85000"/>
                  <a:lumOff val="15000"/>
                </a:schemeClr>
              </a:solidFill>
            </a:endParaRPr>
          </a:p>
        </p:txBody>
      </p:sp>
      <p:sp>
        <p:nvSpPr>
          <p:cNvPr id="6" name="B">
            <a:extLst>
              <a:ext uri="{FF2B5EF4-FFF2-40B4-BE49-F238E27FC236}">
                <a16:creationId xmlns:a16="http://schemas.microsoft.com/office/drawing/2014/main" id="{46F9278F-3B69-4EE5-844B-70B61CDB4458}"/>
              </a:ext>
            </a:extLst>
          </p:cNvPr>
          <p:cNvSpPr/>
          <p:nvPr/>
        </p:nvSpPr>
        <p:spPr>
          <a:xfrm>
            <a:off x="6400802"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400">
                <a:solidFill>
                  <a:schemeClr val="tx1">
                    <a:lumMod val="85000"/>
                    <a:lumOff val="15000"/>
                  </a:schemeClr>
                </a:solidFill>
              </a:rPr>
              <a:t>B. Cho cuộn dây quay trong từ trường của nam châm và cắt các đường sức từ.</a:t>
            </a:r>
            <a:endParaRPr lang="en-US" sz="3200">
              <a:solidFill>
                <a:schemeClr val="tx1">
                  <a:lumMod val="85000"/>
                  <a:lumOff val="15000"/>
                </a:schemeClr>
              </a:solidFill>
            </a:endParaRPr>
          </a:p>
        </p:txBody>
      </p:sp>
      <p:sp>
        <p:nvSpPr>
          <p:cNvPr id="7" name="C">
            <a:extLst>
              <a:ext uri="{FF2B5EF4-FFF2-40B4-BE49-F238E27FC236}">
                <a16:creationId xmlns:a16="http://schemas.microsoft.com/office/drawing/2014/main" id="{E3A96275-DBA7-4C6C-8D68-929EB13A4472}"/>
              </a:ext>
            </a:extLst>
          </p:cNvPr>
          <p:cNvSpPr/>
          <p:nvPr/>
        </p:nvSpPr>
        <p:spPr>
          <a:xfrm>
            <a:off x="838200"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a:solidFill>
                  <a:schemeClr val="tx1">
                    <a:lumMod val="85000"/>
                    <a:lumOff val="15000"/>
                  </a:schemeClr>
                </a:solidFill>
              </a:rPr>
              <a:t>C. Đặt thanh nam châm vào trong lòng ống dây rồi cho cả hai đều quay quanh một trục.</a:t>
            </a:r>
            <a:endParaRPr lang="en-US" sz="3200">
              <a:solidFill>
                <a:schemeClr val="tx1">
                  <a:lumMod val="85000"/>
                  <a:lumOff val="15000"/>
                </a:schemeClr>
              </a:solidFill>
            </a:endParaRPr>
          </a:p>
        </p:txBody>
      </p:sp>
      <p:sp>
        <p:nvSpPr>
          <p:cNvPr id="8" name="D">
            <a:extLst>
              <a:ext uri="{FF2B5EF4-FFF2-40B4-BE49-F238E27FC236}">
                <a16:creationId xmlns:a16="http://schemas.microsoft.com/office/drawing/2014/main" id="{FE13A5F7-CAB7-4913-888C-57DBA728664C}"/>
              </a:ext>
            </a:extLst>
          </p:cNvPr>
          <p:cNvSpPr/>
          <p:nvPr/>
        </p:nvSpPr>
        <p:spPr>
          <a:xfrm>
            <a:off x="6400802"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400">
                <a:solidFill>
                  <a:schemeClr val="tx1">
                    <a:lumMod val="85000"/>
                    <a:lumOff val="15000"/>
                  </a:schemeClr>
                </a:solidFill>
              </a:rPr>
              <a:t>D. Đặt một cuộn dây dẫn kín trước một thanh nam châm rồi cho cuộn dây quay quanh trục của nó.</a:t>
            </a:r>
            <a:endParaRPr lang="en-US" sz="3200">
              <a:solidFill>
                <a:schemeClr val="tx1">
                  <a:lumMod val="85000"/>
                  <a:lumOff val="15000"/>
                </a:schemeClr>
              </a:solidFill>
            </a:endParaRPr>
          </a:p>
        </p:txBody>
      </p:sp>
    </p:spTree>
    <p:extLst>
      <p:ext uri="{BB962C8B-B14F-4D97-AF65-F5344CB8AC3E}">
        <p14:creationId xmlns:p14="http://schemas.microsoft.com/office/powerpoint/2010/main" val="128616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FDA896"/>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8"/>
                                        </p:tgtEl>
                                        <p:attrNameLst>
                                          <p:attrName>fillcolor</p:attrName>
                                        </p:attrNameLst>
                                      </p:cBhvr>
                                      <p:to>
                                        <a:srgbClr val="FDA896"/>
                                      </p:to>
                                    </p:animClr>
                                    <p:set>
                                      <p:cBhvr>
                                        <p:cTn id="14" dur="2000" fill="hold"/>
                                        <p:tgtEl>
                                          <p:spTgt spid="8"/>
                                        </p:tgtEl>
                                        <p:attrNameLst>
                                          <p:attrName>fill.type</p:attrName>
                                        </p:attrNameLst>
                                      </p:cBhvr>
                                      <p:to>
                                        <p:strVal val="solid"/>
                                      </p:to>
                                    </p:set>
                                    <p:set>
                                      <p:cBhvr>
                                        <p:cTn id="15"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6"/>
                                        </p:tgtEl>
                                        <p:attrNameLst>
                                          <p:attrName>fillcolor</p:attrName>
                                        </p:attrNameLst>
                                      </p:cBhvr>
                                      <p:to>
                                        <a:srgbClr val="C6E5A4"/>
                                      </p:to>
                                    </p:animClr>
                                    <p:set>
                                      <p:cBhvr>
                                        <p:cTn id="21" dur="2000" fill="hold"/>
                                        <p:tgtEl>
                                          <p:spTgt spid="6"/>
                                        </p:tgtEl>
                                        <p:attrNameLst>
                                          <p:attrName>fill.type</p:attrName>
                                        </p:attrNameLst>
                                      </p:cBhvr>
                                      <p:to>
                                        <p:strVal val="solid"/>
                                      </p:to>
                                    </p:set>
                                    <p:set>
                                      <p:cBhvr>
                                        <p:cTn id="22" dur="2000" fill="hold"/>
                                        <p:tgtEl>
                                          <p:spTgt spid="6"/>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5"/>
                                        </p:tgtEl>
                                        <p:attrNameLst>
                                          <p:attrName>fillcolor</p:attrName>
                                        </p:attrNameLst>
                                      </p:cBhvr>
                                      <p:to>
                                        <a:srgbClr val="FDA896"/>
                                      </p:to>
                                    </p:animClr>
                                    <p:set>
                                      <p:cBhvr>
                                        <p:cTn id="28" dur="2000" fill="hold"/>
                                        <p:tgtEl>
                                          <p:spTgt spid="5"/>
                                        </p:tgtEl>
                                        <p:attrNameLst>
                                          <p:attrName>fill.type</p:attrName>
                                        </p:attrNameLst>
                                      </p:cBhvr>
                                      <p:to>
                                        <p:strVal val="solid"/>
                                      </p:to>
                                    </p:set>
                                    <p:set>
                                      <p:cBhvr>
                                        <p:cTn id="29"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48" name="Straight Connector 47">
            <a:extLst>
              <a:ext uri="{FF2B5EF4-FFF2-40B4-BE49-F238E27FC236}">
                <a16:creationId xmlns:a16="http://schemas.microsoft.com/office/drawing/2014/main" id="{7881CB5F-4DB7-48F0-A25E-1ED0F319F28C}"/>
              </a:ext>
            </a:extLst>
          </p:cNvPr>
          <p:cNvCxnSpPr>
            <a:cxnSpLocks/>
          </p:cNvCxnSpPr>
          <p:nvPr/>
        </p:nvCxnSpPr>
        <p:spPr>
          <a:xfrm flipH="1">
            <a:off x="3780132" y="3106212"/>
            <a:ext cx="74699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25B0610-656F-4882-B884-F46917BDAC13}"/>
              </a:ext>
            </a:extLst>
          </p:cNvPr>
          <p:cNvCxnSpPr>
            <a:cxnSpLocks/>
          </p:cNvCxnSpPr>
          <p:nvPr/>
        </p:nvCxnSpPr>
        <p:spPr>
          <a:xfrm>
            <a:off x="5290479" y="3581400"/>
            <a:ext cx="0" cy="4668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4857C21-7378-44F0-86D1-DF33BF53FEBE}"/>
              </a:ext>
            </a:extLst>
          </p:cNvPr>
          <p:cNvSpPr/>
          <p:nvPr/>
        </p:nvSpPr>
        <p:spPr>
          <a:xfrm>
            <a:off x="778668" y="236290"/>
            <a:ext cx="10515600" cy="16002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800" b="1" i="0">
                <a:solidFill>
                  <a:schemeClr val="tx1">
                    <a:lumMod val="85000"/>
                    <a:lumOff val="15000"/>
                  </a:schemeClr>
                </a:solidFill>
                <a:effectLst/>
                <a:latin typeface="+mj-lt"/>
              </a:rPr>
              <a:t>Câu 6: Trong thí nghiệm như hình sau, dòng điện xoay chiều xuất hiện trong cuộn dây dẫn kín khi:</a:t>
            </a:r>
            <a:endParaRPr lang="en-US" sz="2800" b="1">
              <a:solidFill>
                <a:schemeClr val="tx1">
                  <a:lumMod val="85000"/>
                  <a:lumOff val="15000"/>
                </a:schemeClr>
              </a:solidFill>
              <a:latin typeface="+mj-lt"/>
            </a:endParaRPr>
          </a:p>
        </p:txBody>
      </p:sp>
      <p:sp>
        <p:nvSpPr>
          <p:cNvPr id="5" name="A">
            <a:extLst>
              <a:ext uri="{FF2B5EF4-FFF2-40B4-BE49-F238E27FC236}">
                <a16:creationId xmlns:a16="http://schemas.microsoft.com/office/drawing/2014/main" id="{4823A823-44B2-462A-B11B-9E50565133CA}"/>
              </a:ext>
            </a:extLst>
          </p:cNvPr>
          <p:cNvSpPr/>
          <p:nvPr/>
        </p:nvSpPr>
        <p:spPr>
          <a:xfrm>
            <a:off x="660400" y="4419600"/>
            <a:ext cx="5105400" cy="1016208"/>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000">
                <a:solidFill>
                  <a:schemeClr val="tx2">
                    <a:lumMod val="75000"/>
                  </a:schemeClr>
                </a:solidFill>
              </a:rPr>
              <a:t>A. Nam châm đứng yên, cuộn dây quay quanh trục PQ.</a:t>
            </a:r>
          </a:p>
        </p:txBody>
      </p:sp>
      <p:sp>
        <p:nvSpPr>
          <p:cNvPr id="6" name="B">
            <a:extLst>
              <a:ext uri="{FF2B5EF4-FFF2-40B4-BE49-F238E27FC236}">
                <a16:creationId xmlns:a16="http://schemas.microsoft.com/office/drawing/2014/main" id="{46F9278F-3B69-4EE5-844B-70B61CDB4458}"/>
              </a:ext>
            </a:extLst>
          </p:cNvPr>
          <p:cNvSpPr/>
          <p:nvPr/>
        </p:nvSpPr>
        <p:spPr>
          <a:xfrm>
            <a:off x="6426200" y="4419600"/>
            <a:ext cx="5105400" cy="1016208"/>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000">
                <a:solidFill>
                  <a:schemeClr val="tx2">
                    <a:lumMod val="75000"/>
                  </a:schemeClr>
                </a:solidFill>
              </a:rPr>
              <a:t>B. Nam châm và cuộn dây đều quay quanh trục PQ.</a:t>
            </a:r>
          </a:p>
        </p:txBody>
      </p:sp>
      <p:sp>
        <p:nvSpPr>
          <p:cNvPr id="7" name="C">
            <a:extLst>
              <a:ext uri="{FF2B5EF4-FFF2-40B4-BE49-F238E27FC236}">
                <a16:creationId xmlns:a16="http://schemas.microsoft.com/office/drawing/2014/main" id="{E3A96275-DBA7-4C6C-8D68-929EB13A4472}"/>
              </a:ext>
            </a:extLst>
          </p:cNvPr>
          <p:cNvSpPr/>
          <p:nvPr/>
        </p:nvSpPr>
        <p:spPr>
          <a:xfrm>
            <a:off x="660400" y="5626933"/>
            <a:ext cx="5105400" cy="1016208"/>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000">
                <a:solidFill>
                  <a:schemeClr val="tx2">
                    <a:lumMod val="75000"/>
                  </a:schemeClr>
                </a:solidFill>
              </a:rPr>
              <a:t>C. Nam châm và cuộn dây chuyển động thẳng cùng chiều với cùng vận tốc.</a:t>
            </a:r>
          </a:p>
        </p:txBody>
      </p:sp>
      <p:sp>
        <p:nvSpPr>
          <p:cNvPr id="8" name="D">
            <a:extLst>
              <a:ext uri="{FF2B5EF4-FFF2-40B4-BE49-F238E27FC236}">
                <a16:creationId xmlns:a16="http://schemas.microsoft.com/office/drawing/2014/main" id="{FE13A5F7-CAB7-4913-888C-57DBA728664C}"/>
              </a:ext>
            </a:extLst>
          </p:cNvPr>
          <p:cNvSpPr/>
          <p:nvPr/>
        </p:nvSpPr>
        <p:spPr>
          <a:xfrm>
            <a:off x="6426200" y="5626933"/>
            <a:ext cx="5105400" cy="1016208"/>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000">
                <a:solidFill>
                  <a:schemeClr val="tx1">
                    <a:lumMod val="85000"/>
                    <a:lumOff val="15000"/>
                  </a:schemeClr>
                </a:solidFill>
              </a:rPr>
              <a:t>D. Nam châm đứng yên, cuộn dây quay quanh trục AB.</a:t>
            </a:r>
            <a:endParaRPr lang="en-US" sz="2400">
              <a:solidFill>
                <a:schemeClr val="tx1">
                  <a:lumMod val="85000"/>
                  <a:lumOff val="15000"/>
                </a:schemeClr>
              </a:solidFill>
            </a:endParaRPr>
          </a:p>
        </p:txBody>
      </p:sp>
      <p:grpSp>
        <p:nvGrpSpPr>
          <p:cNvPr id="9" name="Group 8">
            <a:extLst>
              <a:ext uri="{FF2B5EF4-FFF2-40B4-BE49-F238E27FC236}">
                <a16:creationId xmlns:a16="http://schemas.microsoft.com/office/drawing/2014/main" id="{7706896C-DD1A-4467-870E-105E2A2B055E}"/>
              </a:ext>
            </a:extLst>
          </p:cNvPr>
          <p:cNvGrpSpPr/>
          <p:nvPr/>
        </p:nvGrpSpPr>
        <p:grpSpPr>
          <a:xfrm>
            <a:off x="4116883" y="2185040"/>
            <a:ext cx="2067870" cy="1808791"/>
            <a:chOff x="2286000" y="2209800"/>
            <a:chExt cx="3614737" cy="3178628"/>
          </a:xfrm>
        </p:grpSpPr>
        <p:pic>
          <p:nvPicPr>
            <p:cNvPr id="10" name="Picture 9">
              <a:extLst>
                <a:ext uri="{FF2B5EF4-FFF2-40B4-BE49-F238E27FC236}">
                  <a16:creationId xmlns:a16="http://schemas.microsoft.com/office/drawing/2014/main" id="{366A49EA-603E-4E3F-83C4-335FA0787847}"/>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286000" y="2209800"/>
              <a:ext cx="3613150" cy="3178628"/>
            </a:xfrm>
            <a:prstGeom prst="rect">
              <a:avLst/>
            </a:prstGeom>
          </p:spPr>
        </p:pic>
        <p:sp>
          <p:nvSpPr>
            <p:cNvPr id="11" name="Rectangle 10">
              <a:extLst>
                <a:ext uri="{FF2B5EF4-FFF2-40B4-BE49-F238E27FC236}">
                  <a16:creationId xmlns:a16="http://schemas.microsoft.com/office/drawing/2014/main" id="{3BE18CEF-32B2-4D51-8E6E-2E6BFB32679E}"/>
                </a:ext>
              </a:extLst>
            </p:cNvPr>
            <p:cNvSpPr/>
            <p:nvPr/>
          </p:nvSpPr>
          <p:spPr>
            <a:xfrm>
              <a:off x="5655468" y="2564606"/>
              <a:ext cx="245269" cy="1866901"/>
            </a:xfrm>
            <a:prstGeom prst="rect">
              <a:avLst/>
            </a:prstGeom>
            <a:solidFill>
              <a:srgbClr val="ACCBD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D723C9B-3C12-4753-A39E-2CA45E4F302F}"/>
                </a:ext>
              </a:extLst>
            </p:cNvPr>
            <p:cNvSpPr/>
            <p:nvPr/>
          </p:nvSpPr>
          <p:spPr>
            <a:xfrm>
              <a:off x="4741863" y="2788102"/>
              <a:ext cx="1135063" cy="2050598"/>
            </a:xfrm>
            <a:prstGeom prst="roundRect">
              <a:avLst/>
            </a:prstGeom>
            <a:gradFill flip="none" rotWithShape="1">
              <a:gsLst>
                <a:gs pos="0">
                  <a:srgbClr val="0093AD"/>
                </a:gs>
                <a:gs pos="100000">
                  <a:srgbClr val="6AB6C9"/>
                </a:gs>
              </a:gsLst>
              <a:lin ang="1800000" scaled="0"/>
              <a:tileRect/>
            </a:gradFill>
            <a:ln>
              <a:noFill/>
            </a:ln>
            <a:scene3d>
              <a:camera prst="isometricRightUp">
                <a:rot lat="2400000" lon="18899998"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a:extLst>
              <a:ext uri="{FF2B5EF4-FFF2-40B4-BE49-F238E27FC236}">
                <a16:creationId xmlns:a16="http://schemas.microsoft.com/office/drawing/2014/main" id="{9910A864-34E0-4DF6-8151-87A47C0CA437}"/>
              </a:ext>
            </a:extLst>
          </p:cNvPr>
          <p:cNvSpPr/>
          <p:nvPr/>
        </p:nvSpPr>
        <p:spPr>
          <a:xfrm rot="19698408">
            <a:off x="4605782" y="2316062"/>
            <a:ext cx="177998" cy="220736"/>
          </a:xfrm>
          <a:prstGeom prst="ellipse">
            <a:avLst/>
          </a:prstGeom>
          <a:solidFill>
            <a:schemeClr val="accent5">
              <a:lumMod val="60000"/>
              <a:lumOff val="40000"/>
            </a:schemeClr>
          </a:solidFill>
          <a:ln w="28575">
            <a:solidFill>
              <a:srgbClr val="0A9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4D522DA-1175-4AC4-854F-B035621E5CE5}"/>
              </a:ext>
            </a:extLst>
          </p:cNvPr>
          <p:cNvSpPr/>
          <p:nvPr/>
        </p:nvSpPr>
        <p:spPr>
          <a:xfrm rot="683807">
            <a:off x="4842451" y="2202671"/>
            <a:ext cx="177998" cy="220736"/>
          </a:xfrm>
          <a:prstGeom prst="ellipse">
            <a:avLst/>
          </a:prstGeom>
          <a:solidFill>
            <a:srgbClr val="FFFF00"/>
          </a:solidFill>
          <a:ln w="28575">
            <a:solidFill>
              <a:srgbClr val="009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9BA40E1-A6B1-4614-8E47-994A1DDDA5A9}"/>
              </a:ext>
            </a:extLst>
          </p:cNvPr>
          <p:cNvSpPr/>
          <p:nvPr/>
        </p:nvSpPr>
        <p:spPr>
          <a:xfrm rot="18291523">
            <a:off x="4977210" y="2135982"/>
            <a:ext cx="92472" cy="78581"/>
          </a:xfrm>
          <a:prstGeom prst="rect">
            <a:avLst/>
          </a:pr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50D266D-639B-4A32-A216-BE9CB70290C0}"/>
              </a:ext>
            </a:extLst>
          </p:cNvPr>
          <p:cNvSpPr/>
          <p:nvPr/>
        </p:nvSpPr>
        <p:spPr>
          <a:xfrm rot="16200000">
            <a:off x="4850904" y="3816659"/>
            <a:ext cx="375028" cy="78581"/>
          </a:xfrm>
          <a:prstGeom prst="rect">
            <a:avLst/>
          </a:pr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A06351A-387F-4096-8367-6DFF980A8411}"/>
              </a:ext>
            </a:extLst>
          </p:cNvPr>
          <p:cNvSpPr txBox="1"/>
          <p:nvPr/>
        </p:nvSpPr>
        <p:spPr>
          <a:xfrm>
            <a:off x="5373099" y="1854876"/>
            <a:ext cx="248466" cy="430887"/>
          </a:xfrm>
          <a:prstGeom prst="rect">
            <a:avLst/>
          </a:prstGeom>
          <a:noFill/>
        </p:spPr>
        <p:txBody>
          <a:bodyPr wrap="none" lIns="0" tIns="0" rIns="0" bIns="0" rtlCol="0">
            <a:spAutoFit/>
          </a:bodyPr>
          <a:lstStyle/>
          <a:p>
            <a:pPr algn="l"/>
            <a:r>
              <a:rPr lang="en-US" sz="2800">
                <a:solidFill>
                  <a:schemeClr val="accent5">
                    <a:lumMod val="50000"/>
                  </a:schemeClr>
                </a:solidFill>
                <a:latin typeface="+mj-lt"/>
              </a:rPr>
              <a:t>A</a:t>
            </a:r>
          </a:p>
        </p:txBody>
      </p:sp>
      <p:sp>
        <p:nvSpPr>
          <p:cNvPr id="26" name="TextBox 25">
            <a:extLst>
              <a:ext uri="{FF2B5EF4-FFF2-40B4-BE49-F238E27FC236}">
                <a16:creationId xmlns:a16="http://schemas.microsoft.com/office/drawing/2014/main" id="{FDED2F01-9D33-478F-950D-7FBE2B19A68E}"/>
              </a:ext>
            </a:extLst>
          </p:cNvPr>
          <p:cNvSpPr txBox="1"/>
          <p:nvPr/>
        </p:nvSpPr>
        <p:spPr>
          <a:xfrm>
            <a:off x="5388060" y="3969512"/>
            <a:ext cx="242054" cy="430887"/>
          </a:xfrm>
          <a:prstGeom prst="rect">
            <a:avLst/>
          </a:prstGeom>
          <a:noFill/>
        </p:spPr>
        <p:txBody>
          <a:bodyPr wrap="none" lIns="0" tIns="0" rIns="0" bIns="0" rtlCol="0">
            <a:spAutoFit/>
          </a:bodyPr>
          <a:lstStyle/>
          <a:p>
            <a:pPr algn="l"/>
            <a:r>
              <a:rPr lang="en-US" sz="2800">
                <a:solidFill>
                  <a:schemeClr val="accent5">
                    <a:lumMod val="50000"/>
                  </a:schemeClr>
                </a:solidFill>
                <a:latin typeface="+mj-lt"/>
              </a:rPr>
              <a:t>B</a:t>
            </a:r>
          </a:p>
        </p:txBody>
      </p:sp>
      <p:sp>
        <p:nvSpPr>
          <p:cNvPr id="27" name="TextBox 26">
            <a:extLst>
              <a:ext uri="{FF2B5EF4-FFF2-40B4-BE49-F238E27FC236}">
                <a16:creationId xmlns:a16="http://schemas.microsoft.com/office/drawing/2014/main" id="{F104C70D-BA1F-4850-A083-CB75A1F130FF}"/>
              </a:ext>
            </a:extLst>
          </p:cNvPr>
          <p:cNvSpPr txBox="1"/>
          <p:nvPr/>
        </p:nvSpPr>
        <p:spPr>
          <a:xfrm>
            <a:off x="3786676" y="2627968"/>
            <a:ext cx="226024" cy="430887"/>
          </a:xfrm>
          <a:prstGeom prst="rect">
            <a:avLst/>
          </a:prstGeom>
          <a:noFill/>
        </p:spPr>
        <p:txBody>
          <a:bodyPr wrap="none" lIns="0" tIns="0" rIns="0" bIns="0" rtlCol="0">
            <a:spAutoFit/>
          </a:bodyPr>
          <a:lstStyle/>
          <a:p>
            <a:pPr algn="l"/>
            <a:r>
              <a:rPr lang="en-US" sz="2800">
                <a:solidFill>
                  <a:schemeClr val="accent5">
                    <a:lumMod val="50000"/>
                  </a:schemeClr>
                </a:solidFill>
                <a:latin typeface="+mj-lt"/>
              </a:rPr>
              <a:t>P</a:t>
            </a:r>
          </a:p>
        </p:txBody>
      </p:sp>
      <p:sp>
        <p:nvSpPr>
          <p:cNvPr id="28" name="TextBox 27">
            <a:extLst>
              <a:ext uri="{FF2B5EF4-FFF2-40B4-BE49-F238E27FC236}">
                <a16:creationId xmlns:a16="http://schemas.microsoft.com/office/drawing/2014/main" id="{78FD0C6D-92C4-4CEF-A5BC-BE5ED751F321}"/>
              </a:ext>
            </a:extLst>
          </p:cNvPr>
          <p:cNvSpPr txBox="1"/>
          <p:nvPr/>
        </p:nvSpPr>
        <p:spPr>
          <a:xfrm>
            <a:off x="8142787" y="3158010"/>
            <a:ext cx="285335" cy="430887"/>
          </a:xfrm>
          <a:prstGeom prst="rect">
            <a:avLst/>
          </a:prstGeom>
          <a:noFill/>
        </p:spPr>
        <p:txBody>
          <a:bodyPr wrap="none" lIns="0" tIns="0" rIns="0" bIns="0" rtlCol="0">
            <a:spAutoFit/>
          </a:bodyPr>
          <a:lstStyle/>
          <a:p>
            <a:pPr algn="l"/>
            <a:r>
              <a:rPr lang="en-US" sz="2800">
                <a:solidFill>
                  <a:schemeClr val="accent5">
                    <a:lumMod val="50000"/>
                  </a:schemeClr>
                </a:solidFill>
                <a:latin typeface="+mj-lt"/>
              </a:rPr>
              <a:t>Q</a:t>
            </a:r>
          </a:p>
        </p:txBody>
      </p:sp>
      <p:cxnSp>
        <p:nvCxnSpPr>
          <p:cNvPr id="35" name="Straight Connector 34">
            <a:extLst>
              <a:ext uri="{FF2B5EF4-FFF2-40B4-BE49-F238E27FC236}">
                <a16:creationId xmlns:a16="http://schemas.microsoft.com/office/drawing/2014/main" id="{3FF379F3-C765-4805-9628-0A5F86DE54B8}"/>
              </a:ext>
            </a:extLst>
          </p:cNvPr>
          <p:cNvCxnSpPr>
            <a:cxnSpLocks/>
          </p:cNvCxnSpPr>
          <p:nvPr/>
        </p:nvCxnSpPr>
        <p:spPr>
          <a:xfrm>
            <a:off x="5290479" y="2057400"/>
            <a:ext cx="0" cy="5705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EFDB0D2-5032-4DB2-8DD0-82A3285AA1C3}"/>
              </a:ext>
            </a:extLst>
          </p:cNvPr>
          <p:cNvCxnSpPr>
            <a:cxnSpLocks/>
          </p:cNvCxnSpPr>
          <p:nvPr/>
        </p:nvCxnSpPr>
        <p:spPr>
          <a:xfrm flipH="1">
            <a:off x="5614988" y="3106212"/>
            <a:ext cx="7456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2" descr="Single magnet bar on white background Royalty Free Vector">
            <a:extLst>
              <a:ext uri="{FF2B5EF4-FFF2-40B4-BE49-F238E27FC236}">
                <a16:creationId xmlns:a16="http://schemas.microsoft.com/office/drawing/2014/main" id="{69387168-0D40-4298-89A8-7BF15EC65CDD}"/>
              </a:ext>
            </a:extLst>
          </p:cNvPr>
          <p:cNvPicPr>
            <a:picLocks noChangeAspect="1" noChangeArrowheads="1"/>
          </p:cNvPicPr>
          <p:nvPr/>
        </p:nvPicPr>
        <p:blipFill rotWithShape="1">
          <a:blip r:embed="rId4"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p:blipFill>
        <p:spPr bwMode="auto">
          <a:xfrm>
            <a:off x="6008155" y="2391201"/>
            <a:ext cx="2066962" cy="1425650"/>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Connector 40">
            <a:extLst>
              <a:ext uri="{FF2B5EF4-FFF2-40B4-BE49-F238E27FC236}">
                <a16:creationId xmlns:a16="http://schemas.microsoft.com/office/drawing/2014/main" id="{4B1BB625-3333-4DBA-9EB6-0CCE7FCF5084}"/>
              </a:ext>
            </a:extLst>
          </p:cNvPr>
          <p:cNvCxnSpPr>
            <a:cxnSpLocks/>
          </p:cNvCxnSpPr>
          <p:nvPr/>
        </p:nvCxnSpPr>
        <p:spPr>
          <a:xfrm flipH="1" flipV="1">
            <a:off x="7848600" y="3104026"/>
            <a:ext cx="609600" cy="2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Freeform: Shape 50">
            <a:extLst>
              <a:ext uri="{FF2B5EF4-FFF2-40B4-BE49-F238E27FC236}">
                <a16:creationId xmlns:a16="http://schemas.microsoft.com/office/drawing/2014/main" id="{746CF23F-89C7-4534-83A2-0E8EBB26AB52}"/>
              </a:ext>
            </a:extLst>
          </p:cNvPr>
          <p:cNvSpPr/>
          <p:nvPr/>
        </p:nvSpPr>
        <p:spPr>
          <a:xfrm>
            <a:off x="5283200" y="2203450"/>
            <a:ext cx="2844800" cy="895350"/>
          </a:xfrm>
          <a:custGeom>
            <a:avLst/>
            <a:gdLst>
              <a:gd name="connsiteX0" fmla="*/ 0 w 2844800"/>
              <a:gd name="connsiteY0" fmla="*/ 273050 h 895350"/>
              <a:gd name="connsiteX1" fmla="*/ 825500 w 2844800"/>
              <a:gd name="connsiteY1" fmla="*/ 0 h 895350"/>
              <a:gd name="connsiteX2" fmla="*/ 2844800 w 2844800"/>
              <a:gd name="connsiteY2" fmla="*/ 0 h 895350"/>
              <a:gd name="connsiteX3" fmla="*/ 2844800 w 2844800"/>
              <a:gd name="connsiteY3" fmla="*/ 895350 h 895350"/>
            </a:gdLst>
            <a:ahLst/>
            <a:cxnLst>
              <a:cxn ang="0">
                <a:pos x="connsiteX0" y="connsiteY0"/>
              </a:cxn>
              <a:cxn ang="0">
                <a:pos x="connsiteX1" y="connsiteY1"/>
              </a:cxn>
              <a:cxn ang="0">
                <a:pos x="connsiteX2" y="connsiteY2"/>
              </a:cxn>
              <a:cxn ang="0">
                <a:pos x="connsiteX3" y="connsiteY3"/>
              </a:cxn>
            </a:cxnLst>
            <a:rect l="l" t="t" r="r" b="b"/>
            <a:pathLst>
              <a:path w="2844800" h="895350">
                <a:moveTo>
                  <a:pt x="0" y="273050"/>
                </a:moveTo>
                <a:lnTo>
                  <a:pt x="825500" y="0"/>
                </a:lnTo>
                <a:lnTo>
                  <a:pt x="2844800" y="0"/>
                </a:lnTo>
                <a:lnTo>
                  <a:pt x="2844800" y="895350"/>
                </a:lnTo>
              </a:path>
            </a:pathLst>
          </a:cu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TextBox 51">
            <a:extLst>
              <a:ext uri="{FF2B5EF4-FFF2-40B4-BE49-F238E27FC236}">
                <a16:creationId xmlns:a16="http://schemas.microsoft.com/office/drawing/2014/main" id="{D5B3D511-4C03-4427-BE9C-5823B9B00EA1}"/>
              </a:ext>
            </a:extLst>
          </p:cNvPr>
          <p:cNvSpPr txBox="1"/>
          <p:nvPr/>
        </p:nvSpPr>
        <p:spPr>
          <a:xfrm>
            <a:off x="6577541" y="2203450"/>
            <a:ext cx="1252009" cy="307777"/>
          </a:xfrm>
          <a:prstGeom prst="rect">
            <a:avLst/>
          </a:prstGeom>
          <a:noFill/>
        </p:spPr>
        <p:txBody>
          <a:bodyPr wrap="none" lIns="0" tIns="0" rIns="0" bIns="0" rtlCol="0">
            <a:spAutoFit/>
          </a:bodyPr>
          <a:lstStyle/>
          <a:p>
            <a:pPr algn="l"/>
            <a:r>
              <a:rPr lang="en-US" sz="2000">
                <a:solidFill>
                  <a:schemeClr val="tx2">
                    <a:lumMod val="75000"/>
                  </a:schemeClr>
                </a:solidFill>
                <a:latin typeface="+mj-lt"/>
              </a:rPr>
              <a:t>Trục quay</a:t>
            </a:r>
          </a:p>
        </p:txBody>
      </p:sp>
    </p:spTree>
    <p:extLst>
      <p:ext uri="{BB962C8B-B14F-4D97-AF65-F5344CB8AC3E}">
        <p14:creationId xmlns:p14="http://schemas.microsoft.com/office/powerpoint/2010/main" val="274401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FDA896"/>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5"/>
                                        </p:tgtEl>
                                        <p:attrNameLst>
                                          <p:attrName>fillcolor</p:attrName>
                                        </p:attrNameLst>
                                      </p:cBhvr>
                                      <p:to>
                                        <a:srgbClr val="FDA896"/>
                                      </p:to>
                                    </p:animClr>
                                    <p:set>
                                      <p:cBhvr>
                                        <p:cTn id="14" dur="2000" fill="hold"/>
                                        <p:tgtEl>
                                          <p:spTgt spid="5"/>
                                        </p:tgtEl>
                                        <p:attrNameLst>
                                          <p:attrName>fill.type</p:attrName>
                                        </p:attrNameLst>
                                      </p:cBhvr>
                                      <p:to>
                                        <p:strVal val="solid"/>
                                      </p:to>
                                    </p:set>
                                    <p:set>
                                      <p:cBhvr>
                                        <p:cTn id="15"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8"/>
                                        </p:tgtEl>
                                        <p:attrNameLst>
                                          <p:attrName>fillcolor</p:attrName>
                                        </p:attrNameLst>
                                      </p:cBhvr>
                                      <p:to>
                                        <a:srgbClr val="C6E5A4"/>
                                      </p:to>
                                    </p:animClr>
                                    <p:set>
                                      <p:cBhvr>
                                        <p:cTn id="21" dur="2000" fill="hold"/>
                                        <p:tgtEl>
                                          <p:spTgt spid="8"/>
                                        </p:tgtEl>
                                        <p:attrNameLst>
                                          <p:attrName>fill.type</p:attrName>
                                        </p:attrNameLst>
                                      </p:cBhvr>
                                      <p:to>
                                        <p:strVal val="solid"/>
                                      </p:to>
                                    </p:set>
                                    <p:set>
                                      <p:cBhvr>
                                        <p:cTn id="22" dur="2000" fill="hold"/>
                                        <p:tgtEl>
                                          <p:spTgt spid="8"/>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6"/>
                                        </p:tgtEl>
                                        <p:attrNameLst>
                                          <p:attrName>fillcolor</p:attrName>
                                        </p:attrNameLst>
                                      </p:cBhvr>
                                      <p:to>
                                        <a:srgbClr val="FDA896"/>
                                      </p:to>
                                    </p:animClr>
                                    <p:set>
                                      <p:cBhvr>
                                        <p:cTn id="28" dur="2000" fill="hold"/>
                                        <p:tgtEl>
                                          <p:spTgt spid="6"/>
                                        </p:tgtEl>
                                        <p:attrNameLst>
                                          <p:attrName>fill.type</p:attrName>
                                        </p:attrNameLst>
                                      </p:cBhvr>
                                      <p:to>
                                        <p:strVal val="solid"/>
                                      </p:to>
                                    </p:set>
                                    <p:set>
                                      <p:cBhvr>
                                        <p:cTn id="29"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838200" y="304800"/>
            <a:ext cx="10515600" cy="16002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800" b="1" i="0">
                <a:solidFill>
                  <a:schemeClr val="tx1">
                    <a:lumMod val="85000"/>
                    <a:lumOff val="15000"/>
                  </a:schemeClr>
                </a:solidFill>
                <a:effectLst/>
                <a:latin typeface="+mj-lt"/>
              </a:rPr>
              <a:t>Câu 7: Trường hợp nào dưới đây trong cuộn dây không xuất hiện dòng điện cảm ứng xoay chiều?</a:t>
            </a:r>
            <a:endParaRPr lang="en-US" sz="2800" b="1">
              <a:solidFill>
                <a:schemeClr val="tx1">
                  <a:lumMod val="85000"/>
                  <a:lumOff val="15000"/>
                </a:schemeClr>
              </a:solidFill>
              <a:latin typeface="+mj-lt"/>
            </a:endParaRPr>
          </a:p>
        </p:txBody>
      </p:sp>
      <p:sp>
        <p:nvSpPr>
          <p:cNvPr id="5" name="A">
            <a:extLst>
              <a:ext uri="{FF2B5EF4-FFF2-40B4-BE49-F238E27FC236}">
                <a16:creationId xmlns:a16="http://schemas.microsoft.com/office/drawing/2014/main" id="{4823A823-44B2-462A-B11B-9E50565133CA}"/>
              </a:ext>
            </a:extLst>
          </p:cNvPr>
          <p:cNvSpPr/>
          <p:nvPr/>
        </p:nvSpPr>
        <p:spPr>
          <a:xfrm>
            <a:off x="838200"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400">
                <a:solidFill>
                  <a:schemeClr val="tx1">
                    <a:lumMod val="85000"/>
                    <a:lumOff val="15000"/>
                  </a:schemeClr>
                </a:solidFill>
              </a:rPr>
              <a:t>A. Cho nam châm quay trước một cuộn dây dẫn kín, các đường sức từ bị cuộn dây cắt ngang.</a:t>
            </a:r>
            <a:endParaRPr lang="en-US" sz="2400">
              <a:solidFill>
                <a:schemeClr val="tx1">
                  <a:lumMod val="85000"/>
                  <a:lumOff val="15000"/>
                </a:schemeClr>
              </a:solidFill>
            </a:endParaRPr>
          </a:p>
        </p:txBody>
      </p:sp>
      <p:sp>
        <p:nvSpPr>
          <p:cNvPr id="6" name="B">
            <a:extLst>
              <a:ext uri="{FF2B5EF4-FFF2-40B4-BE49-F238E27FC236}">
                <a16:creationId xmlns:a16="http://schemas.microsoft.com/office/drawing/2014/main" id="{46F9278F-3B69-4EE5-844B-70B61CDB4458}"/>
              </a:ext>
            </a:extLst>
          </p:cNvPr>
          <p:cNvSpPr/>
          <p:nvPr/>
        </p:nvSpPr>
        <p:spPr>
          <a:xfrm>
            <a:off x="6400802"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400">
                <a:solidFill>
                  <a:schemeClr val="tx1">
                    <a:lumMod val="85000"/>
                    <a:lumOff val="15000"/>
                  </a:schemeClr>
                </a:solidFill>
              </a:rPr>
              <a:t>B. Cho cuộn dây dẫn kín quay trong từ trường của nam châm và cắt các đường sức từ của từ trường.</a:t>
            </a:r>
            <a:endParaRPr lang="en-US" sz="2400">
              <a:solidFill>
                <a:schemeClr val="tx1">
                  <a:lumMod val="85000"/>
                  <a:lumOff val="15000"/>
                </a:schemeClr>
              </a:solidFill>
            </a:endParaRPr>
          </a:p>
        </p:txBody>
      </p:sp>
      <p:sp>
        <p:nvSpPr>
          <p:cNvPr id="7" name="C">
            <a:extLst>
              <a:ext uri="{FF2B5EF4-FFF2-40B4-BE49-F238E27FC236}">
                <a16:creationId xmlns:a16="http://schemas.microsoft.com/office/drawing/2014/main" id="{E3A96275-DBA7-4C6C-8D68-929EB13A4472}"/>
              </a:ext>
            </a:extLst>
          </p:cNvPr>
          <p:cNvSpPr/>
          <p:nvPr/>
        </p:nvSpPr>
        <p:spPr>
          <a:xfrm>
            <a:off x="838200"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a:solidFill>
                  <a:schemeClr val="tx1">
                    <a:lumMod val="85000"/>
                    <a:lumOff val="15000"/>
                  </a:schemeClr>
                </a:solidFill>
              </a:rPr>
              <a:t>C. Liên tục cho một cực của nam châm lại gần rồi ra xa một đầu cuộn dây dẫn kín.</a:t>
            </a:r>
          </a:p>
        </p:txBody>
      </p:sp>
      <p:sp>
        <p:nvSpPr>
          <p:cNvPr id="8" name="D">
            <a:extLst>
              <a:ext uri="{FF2B5EF4-FFF2-40B4-BE49-F238E27FC236}">
                <a16:creationId xmlns:a16="http://schemas.microsoft.com/office/drawing/2014/main" id="{FE13A5F7-CAB7-4913-888C-57DBA728664C}"/>
              </a:ext>
            </a:extLst>
          </p:cNvPr>
          <p:cNvSpPr/>
          <p:nvPr/>
        </p:nvSpPr>
        <p:spPr>
          <a:xfrm>
            <a:off x="6400802"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dirty="0">
                <a:solidFill>
                  <a:schemeClr val="tx1">
                    <a:lumMod val="85000"/>
                    <a:lumOff val="15000"/>
                  </a:schemeClr>
                </a:solidFill>
              </a:rPr>
              <a:t>D. </a:t>
            </a:r>
            <a:r>
              <a:rPr lang="en-US" sz="2400" dirty="0" err="1">
                <a:solidFill>
                  <a:schemeClr val="tx1">
                    <a:lumMod val="85000"/>
                    <a:lumOff val="15000"/>
                  </a:schemeClr>
                </a:solidFill>
              </a:rPr>
              <a:t>Đặt</a:t>
            </a:r>
            <a:r>
              <a:rPr lang="en-US" sz="2400" dirty="0">
                <a:solidFill>
                  <a:schemeClr val="tx1">
                    <a:lumMod val="85000"/>
                    <a:lumOff val="15000"/>
                  </a:schemeClr>
                </a:solidFill>
              </a:rPr>
              <a:t> </a:t>
            </a:r>
            <a:r>
              <a:rPr lang="en-US" sz="2400" dirty="0" err="1">
                <a:solidFill>
                  <a:schemeClr val="tx1">
                    <a:lumMod val="85000"/>
                    <a:lumOff val="15000"/>
                  </a:schemeClr>
                </a:solidFill>
              </a:rPr>
              <a:t>trục</a:t>
            </a:r>
            <a:r>
              <a:rPr lang="en-US" sz="2400" dirty="0">
                <a:solidFill>
                  <a:schemeClr val="tx1">
                    <a:lumMod val="85000"/>
                    <a:lumOff val="15000"/>
                  </a:schemeClr>
                </a:solidFill>
              </a:rPr>
              <a:t> </a:t>
            </a:r>
            <a:r>
              <a:rPr lang="en-US" sz="2400" dirty="0" err="1">
                <a:solidFill>
                  <a:schemeClr val="tx1">
                    <a:lumMod val="85000"/>
                    <a:lumOff val="15000"/>
                  </a:schemeClr>
                </a:solidFill>
              </a:rPr>
              <a:t>Bắc</a:t>
            </a:r>
            <a:r>
              <a:rPr lang="en-US" sz="2400" dirty="0">
                <a:solidFill>
                  <a:schemeClr val="tx1">
                    <a:lumMod val="85000"/>
                    <a:lumOff val="15000"/>
                  </a:schemeClr>
                </a:solidFill>
              </a:rPr>
              <a:t> Nam </a:t>
            </a:r>
            <a:r>
              <a:rPr lang="en-US" sz="2400" dirty="0" err="1">
                <a:solidFill>
                  <a:schemeClr val="tx1">
                    <a:lumMod val="85000"/>
                    <a:lumOff val="15000"/>
                  </a:schemeClr>
                </a:solidFill>
              </a:rPr>
              <a:t>của</a:t>
            </a:r>
            <a:r>
              <a:rPr lang="en-US" sz="2400" dirty="0">
                <a:solidFill>
                  <a:schemeClr val="tx1">
                    <a:lumMod val="85000"/>
                    <a:lumOff val="15000"/>
                  </a:schemeClr>
                </a:solidFill>
              </a:rPr>
              <a:t> </a:t>
            </a:r>
            <a:r>
              <a:rPr lang="en-US" sz="2400" dirty="0" err="1">
                <a:solidFill>
                  <a:schemeClr val="tx1">
                    <a:lumMod val="85000"/>
                    <a:lumOff val="15000"/>
                  </a:schemeClr>
                </a:solidFill>
              </a:rPr>
              <a:t>thanh</a:t>
            </a:r>
            <a:r>
              <a:rPr lang="en-US" sz="2400" dirty="0">
                <a:solidFill>
                  <a:schemeClr val="tx1">
                    <a:lumMod val="85000"/>
                    <a:lumOff val="15000"/>
                  </a:schemeClr>
                </a:solidFill>
              </a:rPr>
              <a:t> </a:t>
            </a:r>
            <a:r>
              <a:rPr lang="en-US" sz="2400" dirty="0" err="1">
                <a:solidFill>
                  <a:schemeClr val="tx1">
                    <a:lumMod val="85000"/>
                    <a:lumOff val="15000"/>
                  </a:schemeClr>
                </a:solidFill>
              </a:rPr>
              <a:t>nam</a:t>
            </a:r>
            <a:r>
              <a:rPr lang="en-US" sz="2400" dirty="0">
                <a:solidFill>
                  <a:schemeClr val="tx1">
                    <a:lumMod val="85000"/>
                    <a:lumOff val="15000"/>
                  </a:schemeClr>
                </a:solidFill>
              </a:rPr>
              <a:t> </a:t>
            </a:r>
            <a:r>
              <a:rPr lang="en-US" sz="2400" dirty="0" err="1">
                <a:solidFill>
                  <a:schemeClr val="tx1">
                    <a:lumMod val="85000"/>
                    <a:lumOff val="15000"/>
                  </a:schemeClr>
                </a:solidFill>
              </a:rPr>
              <a:t>châm</a:t>
            </a:r>
            <a:r>
              <a:rPr lang="en-US" sz="2400" dirty="0">
                <a:solidFill>
                  <a:schemeClr val="tx1">
                    <a:lumMod val="85000"/>
                    <a:lumOff val="15000"/>
                  </a:schemeClr>
                </a:solidFill>
              </a:rPr>
              <a:t> </a:t>
            </a:r>
            <a:r>
              <a:rPr lang="en-US" sz="2400" dirty="0" err="1">
                <a:solidFill>
                  <a:schemeClr val="tx1">
                    <a:lumMod val="85000"/>
                    <a:lumOff val="15000"/>
                  </a:schemeClr>
                </a:solidFill>
              </a:rPr>
              <a:t>trùng</a:t>
            </a:r>
            <a:r>
              <a:rPr lang="en-US" sz="2400" dirty="0">
                <a:solidFill>
                  <a:schemeClr val="tx1">
                    <a:lumMod val="85000"/>
                    <a:lumOff val="15000"/>
                  </a:schemeClr>
                </a:solidFill>
              </a:rPr>
              <a:t> </a:t>
            </a:r>
            <a:r>
              <a:rPr lang="en-US" sz="2400" dirty="0" err="1">
                <a:solidFill>
                  <a:schemeClr val="tx1">
                    <a:lumMod val="85000"/>
                    <a:lumOff val="15000"/>
                  </a:schemeClr>
                </a:solidFill>
              </a:rPr>
              <a:t>với</a:t>
            </a:r>
            <a:r>
              <a:rPr lang="en-US" sz="2400" dirty="0">
                <a:solidFill>
                  <a:schemeClr val="tx1">
                    <a:lumMod val="85000"/>
                    <a:lumOff val="15000"/>
                  </a:schemeClr>
                </a:solidFill>
              </a:rPr>
              <a:t> </a:t>
            </a:r>
            <a:r>
              <a:rPr lang="en-US" sz="2400" dirty="0" err="1">
                <a:solidFill>
                  <a:schemeClr val="tx1">
                    <a:lumMod val="85000"/>
                    <a:lumOff val="15000"/>
                  </a:schemeClr>
                </a:solidFill>
              </a:rPr>
              <a:t>trục</a:t>
            </a:r>
            <a:r>
              <a:rPr lang="en-US" sz="2400" dirty="0">
                <a:solidFill>
                  <a:schemeClr val="tx1">
                    <a:lumMod val="85000"/>
                    <a:lumOff val="15000"/>
                  </a:schemeClr>
                </a:solidFill>
              </a:rPr>
              <a:t> </a:t>
            </a:r>
            <a:r>
              <a:rPr lang="en-US" sz="2400" dirty="0" err="1">
                <a:solidFill>
                  <a:schemeClr val="tx1">
                    <a:lumMod val="85000"/>
                    <a:lumOff val="15000"/>
                  </a:schemeClr>
                </a:solidFill>
              </a:rPr>
              <a:t>của</a:t>
            </a:r>
            <a:r>
              <a:rPr lang="en-US" sz="2400" dirty="0">
                <a:solidFill>
                  <a:schemeClr val="tx1">
                    <a:lumMod val="85000"/>
                    <a:lumOff val="15000"/>
                  </a:schemeClr>
                </a:solidFill>
              </a:rPr>
              <a:t> </a:t>
            </a:r>
            <a:r>
              <a:rPr lang="en-US" sz="2400" dirty="0" err="1">
                <a:solidFill>
                  <a:schemeClr val="tx1">
                    <a:lumMod val="85000"/>
                    <a:lumOff val="15000"/>
                  </a:schemeClr>
                </a:solidFill>
              </a:rPr>
              <a:t>một</a:t>
            </a:r>
            <a:r>
              <a:rPr lang="en-US" sz="2400" dirty="0">
                <a:solidFill>
                  <a:schemeClr val="tx1">
                    <a:lumMod val="85000"/>
                    <a:lumOff val="15000"/>
                  </a:schemeClr>
                </a:solidFill>
              </a:rPr>
              <a:t> </a:t>
            </a:r>
            <a:r>
              <a:rPr lang="en-US" sz="2400" dirty="0" err="1">
                <a:solidFill>
                  <a:schemeClr val="tx1">
                    <a:lumMod val="85000"/>
                    <a:lumOff val="15000"/>
                  </a:schemeClr>
                </a:solidFill>
              </a:rPr>
              <a:t>ống</a:t>
            </a:r>
            <a:r>
              <a:rPr lang="en-US" sz="2400" dirty="0">
                <a:solidFill>
                  <a:schemeClr val="tx1">
                    <a:lumMod val="85000"/>
                    <a:lumOff val="15000"/>
                  </a:schemeClr>
                </a:solidFill>
              </a:rPr>
              <a:t> </a:t>
            </a:r>
            <a:r>
              <a:rPr lang="en-US" sz="2400" dirty="0" err="1">
                <a:solidFill>
                  <a:schemeClr val="tx1">
                    <a:lumMod val="85000"/>
                    <a:lumOff val="15000"/>
                  </a:schemeClr>
                </a:solidFill>
              </a:rPr>
              <a:t>dây</a:t>
            </a:r>
            <a:r>
              <a:rPr lang="en-US" sz="2400" dirty="0">
                <a:solidFill>
                  <a:schemeClr val="tx1">
                    <a:lumMod val="85000"/>
                    <a:lumOff val="15000"/>
                  </a:schemeClr>
                </a:solidFill>
              </a:rPr>
              <a:t> </a:t>
            </a:r>
            <a:r>
              <a:rPr lang="en-US" sz="2400" dirty="0" err="1">
                <a:solidFill>
                  <a:schemeClr val="tx1">
                    <a:lumMod val="85000"/>
                    <a:lumOff val="15000"/>
                  </a:schemeClr>
                </a:solidFill>
              </a:rPr>
              <a:t>rồi</a:t>
            </a:r>
            <a:r>
              <a:rPr lang="en-US" sz="2400" dirty="0">
                <a:solidFill>
                  <a:schemeClr val="tx1">
                    <a:lumMod val="85000"/>
                    <a:lumOff val="15000"/>
                  </a:schemeClr>
                </a:solidFill>
              </a:rPr>
              <a:t> </a:t>
            </a:r>
            <a:r>
              <a:rPr lang="en-US" sz="2400" dirty="0" err="1">
                <a:solidFill>
                  <a:schemeClr val="tx1">
                    <a:lumMod val="85000"/>
                    <a:lumOff val="15000"/>
                  </a:schemeClr>
                </a:solidFill>
              </a:rPr>
              <a:t>cho</a:t>
            </a:r>
            <a:r>
              <a:rPr lang="en-US" sz="2400" dirty="0">
                <a:solidFill>
                  <a:schemeClr val="tx1">
                    <a:lumMod val="85000"/>
                    <a:lumOff val="15000"/>
                  </a:schemeClr>
                </a:solidFill>
              </a:rPr>
              <a:t> </a:t>
            </a:r>
            <a:r>
              <a:rPr lang="en-US" sz="2400" dirty="0" err="1">
                <a:solidFill>
                  <a:schemeClr val="tx1">
                    <a:lumMod val="85000"/>
                    <a:lumOff val="15000"/>
                  </a:schemeClr>
                </a:solidFill>
              </a:rPr>
              <a:t>nam</a:t>
            </a:r>
            <a:r>
              <a:rPr lang="en-US" sz="2400" dirty="0">
                <a:solidFill>
                  <a:schemeClr val="tx1">
                    <a:lumMod val="85000"/>
                    <a:lumOff val="15000"/>
                  </a:schemeClr>
                </a:solidFill>
              </a:rPr>
              <a:t> </a:t>
            </a:r>
            <a:r>
              <a:rPr lang="en-US" sz="2400" dirty="0" err="1">
                <a:solidFill>
                  <a:schemeClr val="tx1">
                    <a:lumMod val="85000"/>
                    <a:lumOff val="15000"/>
                  </a:schemeClr>
                </a:solidFill>
              </a:rPr>
              <a:t>châm</a:t>
            </a:r>
            <a:r>
              <a:rPr lang="en-US" sz="2400" dirty="0">
                <a:solidFill>
                  <a:schemeClr val="tx1">
                    <a:lumMod val="85000"/>
                    <a:lumOff val="15000"/>
                  </a:schemeClr>
                </a:solidFill>
              </a:rPr>
              <a:t> quay </a:t>
            </a:r>
            <a:r>
              <a:rPr lang="en-US" sz="2400" dirty="0" err="1">
                <a:solidFill>
                  <a:schemeClr val="tx1">
                    <a:lumMod val="85000"/>
                    <a:lumOff val="15000"/>
                  </a:schemeClr>
                </a:solidFill>
              </a:rPr>
              <a:t>quanh</a:t>
            </a:r>
            <a:r>
              <a:rPr lang="en-US" sz="2400" dirty="0">
                <a:solidFill>
                  <a:schemeClr val="tx1">
                    <a:lumMod val="85000"/>
                    <a:lumOff val="15000"/>
                  </a:schemeClr>
                </a:solidFill>
              </a:rPr>
              <a:t> </a:t>
            </a:r>
            <a:r>
              <a:rPr lang="en-US" sz="2400" dirty="0" err="1">
                <a:solidFill>
                  <a:schemeClr val="tx1">
                    <a:lumMod val="85000"/>
                    <a:lumOff val="15000"/>
                  </a:schemeClr>
                </a:solidFill>
              </a:rPr>
              <a:t>trục</a:t>
            </a:r>
            <a:r>
              <a:rPr lang="en-US" sz="2400" dirty="0">
                <a:solidFill>
                  <a:schemeClr val="tx1">
                    <a:lumMod val="85000"/>
                    <a:lumOff val="15000"/>
                  </a:schemeClr>
                </a:solidFill>
              </a:rPr>
              <a:t> </a:t>
            </a:r>
            <a:r>
              <a:rPr lang="en-US" sz="2400" dirty="0" err="1">
                <a:solidFill>
                  <a:schemeClr val="tx1">
                    <a:lumMod val="85000"/>
                    <a:lumOff val="15000"/>
                  </a:schemeClr>
                </a:solidFill>
              </a:rPr>
              <a:t>đó</a:t>
            </a:r>
            <a:r>
              <a:rPr lang="en-US" sz="2400" dirty="0">
                <a:solidFill>
                  <a:schemeClr val="tx1">
                    <a:lumMod val="85000"/>
                    <a:lumOff val="15000"/>
                  </a:schemeClr>
                </a:solidFill>
              </a:rPr>
              <a:t>.</a:t>
            </a:r>
          </a:p>
        </p:txBody>
      </p:sp>
    </p:spTree>
    <p:extLst>
      <p:ext uri="{BB962C8B-B14F-4D97-AF65-F5344CB8AC3E}">
        <p14:creationId xmlns:p14="http://schemas.microsoft.com/office/powerpoint/2010/main" val="153685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FDA896"/>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5"/>
                                        </p:tgtEl>
                                        <p:attrNameLst>
                                          <p:attrName>fillcolor</p:attrName>
                                        </p:attrNameLst>
                                      </p:cBhvr>
                                      <p:to>
                                        <a:srgbClr val="FDA896"/>
                                      </p:to>
                                    </p:animClr>
                                    <p:set>
                                      <p:cBhvr>
                                        <p:cTn id="14" dur="2000" fill="hold"/>
                                        <p:tgtEl>
                                          <p:spTgt spid="5"/>
                                        </p:tgtEl>
                                        <p:attrNameLst>
                                          <p:attrName>fill.type</p:attrName>
                                        </p:attrNameLst>
                                      </p:cBhvr>
                                      <p:to>
                                        <p:strVal val="solid"/>
                                      </p:to>
                                    </p:set>
                                    <p:set>
                                      <p:cBhvr>
                                        <p:cTn id="15"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8"/>
                                        </p:tgtEl>
                                        <p:attrNameLst>
                                          <p:attrName>fillcolor</p:attrName>
                                        </p:attrNameLst>
                                      </p:cBhvr>
                                      <p:to>
                                        <a:srgbClr val="C6E5A4"/>
                                      </p:to>
                                    </p:animClr>
                                    <p:set>
                                      <p:cBhvr>
                                        <p:cTn id="21" dur="2000" fill="hold"/>
                                        <p:tgtEl>
                                          <p:spTgt spid="8"/>
                                        </p:tgtEl>
                                        <p:attrNameLst>
                                          <p:attrName>fill.type</p:attrName>
                                        </p:attrNameLst>
                                      </p:cBhvr>
                                      <p:to>
                                        <p:strVal val="solid"/>
                                      </p:to>
                                    </p:set>
                                    <p:set>
                                      <p:cBhvr>
                                        <p:cTn id="22" dur="2000" fill="hold"/>
                                        <p:tgtEl>
                                          <p:spTgt spid="8"/>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6"/>
                                        </p:tgtEl>
                                        <p:attrNameLst>
                                          <p:attrName>fillcolor</p:attrName>
                                        </p:attrNameLst>
                                      </p:cBhvr>
                                      <p:to>
                                        <a:srgbClr val="FDA896"/>
                                      </p:to>
                                    </p:animClr>
                                    <p:set>
                                      <p:cBhvr>
                                        <p:cTn id="28" dur="2000" fill="hold"/>
                                        <p:tgtEl>
                                          <p:spTgt spid="6"/>
                                        </p:tgtEl>
                                        <p:attrNameLst>
                                          <p:attrName>fill.type</p:attrName>
                                        </p:attrNameLst>
                                      </p:cBhvr>
                                      <p:to>
                                        <p:strVal val="solid"/>
                                      </p:to>
                                    </p:set>
                                    <p:set>
                                      <p:cBhvr>
                                        <p:cTn id="29"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838200" y="304800"/>
            <a:ext cx="10515600" cy="16002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b="1" i="0">
                <a:solidFill>
                  <a:schemeClr val="tx1">
                    <a:lumMod val="85000"/>
                    <a:lumOff val="15000"/>
                  </a:schemeClr>
                </a:solidFill>
                <a:effectLst/>
                <a:latin typeface="+mj-lt"/>
              </a:rPr>
              <a:t>Câu 8: Khi nào thì dòng điện cảm ứng trong </a:t>
            </a:r>
          </a:p>
          <a:p>
            <a:pPr algn="ctr">
              <a:lnSpc>
                <a:spcPct val="120000"/>
              </a:lnSpc>
            </a:pPr>
            <a:r>
              <a:rPr lang="en-US" sz="2800" b="1" i="0">
                <a:solidFill>
                  <a:schemeClr val="tx1">
                    <a:lumMod val="85000"/>
                    <a:lumOff val="15000"/>
                  </a:schemeClr>
                </a:solidFill>
                <a:effectLst/>
                <a:latin typeface="+mj-lt"/>
              </a:rPr>
              <a:t>một cuộn dây dẫn kín đổi chiều?</a:t>
            </a:r>
            <a:endParaRPr lang="en-US" sz="2800" b="1">
              <a:solidFill>
                <a:schemeClr val="tx1">
                  <a:lumMod val="85000"/>
                  <a:lumOff val="15000"/>
                </a:schemeClr>
              </a:solidFill>
              <a:latin typeface="+mj-lt"/>
            </a:endParaRPr>
          </a:p>
        </p:txBody>
      </p:sp>
      <p:sp>
        <p:nvSpPr>
          <p:cNvPr id="5" name="A">
            <a:extLst>
              <a:ext uri="{FF2B5EF4-FFF2-40B4-BE49-F238E27FC236}">
                <a16:creationId xmlns:a16="http://schemas.microsoft.com/office/drawing/2014/main" id="{4823A823-44B2-462A-B11B-9E50565133CA}"/>
              </a:ext>
            </a:extLst>
          </p:cNvPr>
          <p:cNvSpPr/>
          <p:nvPr/>
        </p:nvSpPr>
        <p:spPr>
          <a:xfrm>
            <a:off x="838200"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a:solidFill>
                  <a:schemeClr val="tx1">
                    <a:lumMod val="85000"/>
                    <a:lumOff val="15000"/>
                  </a:schemeClr>
                </a:solidFill>
              </a:rPr>
              <a:t>A. Nam châm đang chuyển động thì dừng lại.</a:t>
            </a:r>
          </a:p>
        </p:txBody>
      </p:sp>
      <p:sp>
        <p:nvSpPr>
          <p:cNvPr id="6" name="B">
            <a:extLst>
              <a:ext uri="{FF2B5EF4-FFF2-40B4-BE49-F238E27FC236}">
                <a16:creationId xmlns:a16="http://schemas.microsoft.com/office/drawing/2014/main" id="{46F9278F-3B69-4EE5-844B-70B61CDB4458}"/>
              </a:ext>
            </a:extLst>
          </p:cNvPr>
          <p:cNvSpPr/>
          <p:nvPr/>
        </p:nvSpPr>
        <p:spPr>
          <a:xfrm>
            <a:off x="6400802"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a:solidFill>
                  <a:schemeClr val="tx1">
                    <a:lumMod val="85000"/>
                    <a:lumOff val="15000"/>
                  </a:schemeClr>
                </a:solidFill>
              </a:rPr>
              <a:t>B. Cuộn dây dẫn đang quay thì dừng lại.</a:t>
            </a:r>
          </a:p>
        </p:txBody>
      </p:sp>
      <p:sp>
        <p:nvSpPr>
          <p:cNvPr id="7" name="C">
            <a:extLst>
              <a:ext uri="{FF2B5EF4-FFF2-40B4-BE49-F238E27FC236}">
                <a16:creationId xmlns:a16="http://schemas.microsoft.com/office/drawing/2014/main" id="{E3A96275-DBA7-4C6C-8D68-929EB13A4472}"/>
              </a:ext>
            </a:extLst>
          </p:cNvPr>
          <p:cNvSpPr/>
          <p:nvPr/>
        </p:nvSpPr>
        <p:spPr>
          <a:xfrm>
            <a:off x="838200"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400">
                <a:solidFill>
                  <a:schemeClr val="tx1">
                    <a:lumMod val="85000"/>
                    <a:lumOff val="15000"/>
                  </a:schemeClr>
                </a:solidFill>
              </a:rPr>
              <a:t>C. Số đường sức từ xuyên qua tiết diện cuộn dây đang tăng thì giảm hoặc ngược lại.</a:t>
            </a:r>
            <a:endParaRPr lang="en-US" sz="2400">
              <a:solidFill>
                <a:schemeClr val="tx1">
                  <a:lumMod val="85000"/>
                  <a:lumOff val="15000"/>
                </a:schemeClr>
              </a:solidFill>
            </a:endParaRPr>
          </a:p>
        </p:txBody>
      </p:sp>
      <p:sp>
        <p:nvSpPr>
          <p:cNvPr id="8" name="D">
            <a:extLst>
              <a:ext uri="{FF2B5EF4-FFF2-40B4-BE49-F238E27FC236}">
                <a16:creationId xmlns:a16="http://schemas.microsoft.com/office/drawing/2014/main" id="{FE13A5F7-CAB7-4913-888C-57DBA728664C}"/>
              </a:ext>
            </a:extLst>
          </p:cNvPr>
          <p:cNvSpPr/>
          <p:nvPr/>
        </p:nvSpPr>
        <p:spPr>
          <a:xfrm>
            <a:off x="6400802"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400">
                <a:solidFill>
                  <a:schemeClr val="tx1">
                    <a:lumMod val="85000"/>
                    <a:lumOff val="15000"/>
                  </a:schemeClr>
                </a:solidFill>
              </a:rPr>
              <a:t>D. Số đường sức từ xuyên qua tiết diện cuộn dây liên tục tăng hoặc liên tục giảm.</a:t>
            </a:r>
            <a:endParaRPr lang="en-US" sz="2400">
              <a:solidFill>
                <a:schemeClr val="tx1">
                  <a:lumMod val="85000"/>
                  <a:lumOff val="15000"/>
                </a:schemeClr>
              </a:solidFill>
            </a:endParaRPr>
          </a:p>
        </p:txBody>
      </p:sp>
    </p:spTree>
    <p:extLst>
      <p:ext uri="{BB962C8B-B14F-4D97-AF65-F5344CB8AC3E}">
        <p14:creationId xmlns:p14="http://schemas.microsoft.com/office/powerpoint/2010/main" val="383744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rgbClr val="FDA896"/>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5"/>
                                        </p:tgtEl>
                                        <p:attrNameLst>
                                          <p:attrName>fillcolor</p:attrName>
                                        </p:attrNameLst>
                                      </p:cBhvr>
                                      <p:to>
                                        <a:srgbClr val="FDA896"/>
                                      </p:to>
                                    </p:animClr>
                                    <p:set>
                                      <p:cBhvr>
                                        <p:cTn id="14" dur="2000" fill="hold"/>
                                        <p:tgtEl>
                                          <p:spTgt spid="5"/>
                                        </p:tgtEl>
                                        <p:attrNameLst>
                                          <p:attrName>fill.type</p:attrName>
                                        </p:attrNameLst>
                                      </p:cBhvr>
                                      <p:to>
                                        <p:strVal val="solid"/>
                                      </p:to>
                                    </p:set>
                                    <p:set>
                                      <p:cBhvr>
                                        <p:cTn id="15"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7"/>
                                        </p:tgtEl>
                                        <p:attrNameLst>
                                          <p:attrName>fillcolor</p:attrName>
                                        </p:attrNameLst>
                                      </p:cBhvr>
                                      <p:to>
                                        <a:srgbClr val="C6E5A4"/>
                                      </p:to>
                                    </p:animClr>
                                    <p:set>
                                      <p:cBhvr>
                                        <p:cTn id="21" dur="2000" fill="hold"/>
                                        <p:tgtEl>
                                          <p:spTgt spid="7"/>
                                        </p:tgtEl>
                                        <p:attrNameLst>
                                          <p:attrName>fill.type</p:attrName>
                                        </p:attrNameLst>
                                      </p:cBhvr>
                                      <p:to>
                                        <p:strVal val="solid"/>
                                      </p:to>
                                    </p:set>
                                    <p:set>
                                      <p:cBhvr>
                                        <p:cTn id="22" dur="2000" fill="hold"/>
                                        <p:tgtEl>
                                          <p:spTgt spid="7"/>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6"/>
                                        </p:tgtEl>
                                        <p:attrNameLst>
                                          <p:attrName>fillcolor</p:attrName>
                                        </p:attrNameLst>
                                      </p:cBhvr>
                                      <p:to>
                                        <a:srgbClr val="FDA896"/>
                                      </p:to>
                                    </p:animClr>
                                    <p:set>
                                      <p:cBhvr>
                                        <p:cTn id="28" dur="2000" fill="hold"/>
                                        <p:tgtEl>
                                          <p:spTgt spid="6"/>
                                        </p:tgtEl>
                                        <p:attrNameLst>
                                          <p:attrName>fill.type</p:attrName>
                                        </p:attrNameLst>
                                      </p:cBhvr>
                                      <p:to>
                                        <p:strVal val="solid"/>
                                      </p:to>
                                    </p:set>
                                    <p:set>
                                      <p:cBhvr>
                                        <p:cTn id="29"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838200" y="152400"/>
            <a:ext cx="10515600" cy="9906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b="1" i="0">
                <a:solidFill>
                  <a:schemeClr val="tx1">
                    <a:lumMod val="85000"/>
                    <a:lumOff val="15000"/>
                  </a:schemeClr>
                </a:solidFill>
                <a:effectLst/>
                <a:latin typeface="+mj-lt"/>
              </a:rPr>
              <a:t>Câu 9: Treo một thanh nam châm ở đầu một sợi dây và cho dao động quanh vị trí cân bằng OA như hình:</a:t>
            </a:r>
            <a:endParaRPr lang="en-US" sz="2400" b="1">
              <a:solidFill>
                <a:schemeClr val="tx1">
                  <a:lumMod val="85000"/>
                  <a:lumOff val="15000"/>
                </a:schemeClr>
              </a:solidFill>
              <a:latin typeface="+mj-lt"/>
            </a:endParaRPr>
          </a:p>
        </p:txBody>
      </p:sp>
      <p:sp>
        <p:nvSpPr>
          <p:cNvPr id="9" name="A">
            <a:extLst>
              <a:ext uri="{FF2B5EF4-FFF2-40B4-BE49-F238E27FC236}">
                <a16:creationId xmlns:a16="http://schemas.microsoft.com/office/drawing/2014/main" id="{7D5FFC4A-8EE5-4108-AE6E-3CD69A3EB7DD}"/>
              </a:ext>
            </a:extLst>
          </p:cNvPr>
          <p:cNvSpPr/>
          <p:nvPr/>
        </p:nvSpPr>
        <p:spPr>
          <a:xfrm>
            <a:off x="660400" y="4755942"/>
            <a:ext cx="5105400" cy="679866"/>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200">
                <a:solidFill>
                  <a:schemeClr val="tx1">
                    <a:lumMod val="85000"/>
                    <a:lumOff val="15000"/>
                  </a:schemeClr>
                </a:solidFill>
              </a:rPr>
              <a:t>A. Dòng điện xoay chiều</a:t>
            </a:r>
          </a:p>
        </p:txBody>
      </p:sp>
      <p:sp>
        <p:nvSpPr>
          <p:cNvPr id="10" name="B">
            <a:extLst>
              <a:ext uri="{FF2B5EF4-FFF2-40B4-BE49-F238E27FC236}">
                <a16:creationId xmlns:a16="http://schemas.microsoft.com/office/drawing/2014/main" id="{956C644A-6BF0-4D43-BDF8-F3353843CADA}"/>
              </a:ext>
            </a:extLst>
          </p:cNvPr>
          <p:cNvSpPr/>
          <p:nvPr/>
        </p:nvSpPr>
        <p:spPr>
          <a:xfrm>
            <a:off x="6426200" y="4755942"/>
            <a:ext cx="5105400" cy="679866"/>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200">
                <a:solidFill>
                  <a:schemeClr val="tx1">
                    <a:lumMod val="85000"/>
                    <a:lumOff val="15000"/>
                  </a:schemeClr>
                </a:solidFill>
              </a:rPr>
              <a:t>B. Dòng điện có chiều không đổi</a:t>
            </a:r>
          </a:p>
        </p:txBody>
      </p:sp>
      <p:sp>
        <p:nvSpPr>
          <p:cNvPr id="11" name="C">
            <a:extLst>
              <a:ext uri="{FF2B5EF4-FFF2-40B4-BE49-F238E27FC236}">
                <a16:creationId xmlns:a16="http://schemas.microsoft.com/office/drawing/2014/main" id="{B8E8B869-79F8-48BA-BCBB-A1E4C2BEA02C}"/>
              </a:ext>
            </a:extLst>
          </p:cNvPr>
          <p:cNvSpPr/>
          <p:nvPr/>
        </p:nvSpPr>
        <p:spPr>
          <a:xfrm>
            <a:off x="660400" y="5626933"/>
            <a:ext cx="5105400" cy="1016208"/>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200">
                <a:solidFill>
                  <a:schemeClr val="tx1">
                    <a:lumMod val="85000"/>
                    <a:lumOff val="15000"/>
                  </a:schemeClr>
                </a:solidFill>
              </a:rPr>
              <a:t>C. Không xuất hiện dòng điện trong cuộn dây.</a:t>
            </a:r>
          </a:p>
        </p:txBody>
      </p:sp>
      <p:sp>
        <p:nvSpPr>
          <p:cNvPr id="12" name="D">
            <a:extLst>
              <a:ext uri="{FF2B5EF4-FFF2-40B4-BE49-F238E27FC236}">
                <a16:creationId xmlns:a16="http://schemas.microsoft.com/office/drawing/2014/main" id="{40879CEE-E160-4B4C-91A3-5C13C8B918F4}"/>
              </a:ext>
            </a:extLst>
          </p:cNvPr>
          <p:cNvSpPr/>
          <p:nvPr/>
        </p:nvSpPr>
        <p:spPr>
          <a:xfrm>
            <a:off x="6426200" y="5626933"/>
            <a:ext cx="5105400" cy="1016208"/>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200">
                <a:solidFill>
                  <a:schemeClr val="tx1">
                    <a:lumMod val="85000"/>
                    <a:lumOff val="15000"/>
                  </a:schemeClr>
                </a:solidFill>
              </a:rPr>
              <a:t>D. Không xác định được.</a:t>
            </a:r>
            <a:endParaRPr lang="en-US" sz="2200">
              <a:solidFill>
                <a:schemeClr val="tx1">
                  <a:lumMod val="85000"/>
                  <a:lumOff val="15000"/>
                </a:schemeClr>
              </a:solidFill>
            </a:endParaRPr>
          </a:p>
        </p:txBody>
      </p:sp>
      <p:sp>
        <p:nvSpPr>
          <p:cNvPr id="13" name="Rectangle 12">
            <a:extLst>
              <a:ext uri="{FF2B5EF4-FFF2-40B4-BE49-F238E27FC236}">
                <a16:creationId xmlns:a16="http://schemas.microsoft.com/office/drawing/2014/main" id="{DF2CEF87-E9E7-4AA5-9149-93F3EA7BEC78}"/>
              </a:ext>
            </a:extLst>
          </p:cNvPr>
          <p:cNvSpPr/>
          <p:nvPr/>
        </p:nvSpPr>
        <p:spPr>
          <a:xfrm>
            <a:off x="838200" y="3960586"/>
            <a:ext cx="10515600" cy="679866"/>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a:solidFill>
                  <a:schemeClr val="tx1">
                    <a:lumMod val="85000"/>
                    <a:lumOff val="15000"/>
                  </a:schemeClr>
                </a:solidFill>
                <a:latin typeface="+mj-lt"/>
              </a:rPr>
              <a:t>Dòng điện cảm ứng xuất hiện trong cuộn dây dẫn kín B là:</a:t>
            </a:r>
          </a:p>
        </p:txBody>
      </p:sp>
      <p:sp>
        <p:nvSpPr>
          <p:cNvPr id="2" name="Rectangle 1">
            <a:extLst>
              <a:ext uri="{FF2B5EF4-FFF2-40B4-BE49-F238E27FC236}">
                <a16:creationId xmlns:a16="http://schemas.microsoft.com/office/drawing/2014/main" id="{89DE3C65-75F1-41F2-88C7-8C14A69FF283}"/>
              </a:ext>
            </a:extLst>
          </p:cNvPr>
          <p:cNvSpPr/>
          <p:nvPr/>
        </p:nvSpPr>
        <p:spPr>
          <a:xfrm>
            <a:off x="5549900" y="2631309"/>
            <a:ext cx="1092200" cy="1219200"/>
          </a:xfrm>
          <a:prstGeom prst="rect">
            <a:avLst/>
          </a:prstGeom>
          <a:solidFill>
            <a:schemeClr val="accent3">
              <a:lumMod val="60000"/>
              <a:lumOff val="40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788C99A-F83D-4D2F-9D9A-75588BCCE7CC}"/>
              </a:ext>
            </a:extLst>
          </p:cNvPr>
          <p:cNvCxnSpPr/>
          <p:nvPr/>
        </p:nvCxnSpPr>
        <p:spPr>
          <a:xfrm rot="20990522">
            <a:off x="5551752" y="2801873"/>
            <a:ext cx="10922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C7F67CF-9889-4F2D-BA29-43E05AC5E408}"/>
              </a:ext>
            </a:extLst>
          </p:cNvPr>
          <p:cNvCxnSpPr/>
          <p:nvPr/>
        </p:nvCxnSpPr>
        <p:spPr>
          <a:xfrm rot="20990522">
            <a:off x="5552437" y="2944968"/>
            <a:ext cx="10922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F889A82-9E99-468E-93EA-F7FCEC3A1C42}"/>
              </a:ext>
            </a:extLst>
          </p:cNvPr>
          <p:cNvCxnSpPr/>
          <p:nvPr/>
        </p:nvCxnSpPr>
        <p:spPr>
          <a:xfrm rot="20990522">
            <a:off x="5550738" y="3088063"/>
            <a:ext cx="10922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A516BD1-A447-44E0-85F1-3174018AE128}"/>
              </a:ext>
            </a:extLst>
          </p:cNvPr>
          <p:cNvCxnSpPr/>
          <p:nvPr/>
        </p:nvCxnSpPr>
        <p:spPr>
          <a:xfrm rot="20990522">
            <a:off x="5551752" y="3231158"/>
            <a:ext cx="10922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36E0FD1-35E0-4AB3-AA19-C6D8AB2993EF}"/>
              </a:ext>
            </a:extLst>
          </p:cNvPr>
          <p:cNvCxnSpPr/>
          <p:nvPr/>
        </p:nvCxnSpPr>
        <p:spPr>
          <a:xfrm rot="20990522">
            <a:off x="5552437" y="3374253"/>
            <a:ext cx="10922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52E678F-B284-4966-825F-835A129FF54E}"/>
              </a:ext>
            </a:extLst>
          </p:cNvPr>
          <p:cNvCxnSpPr/>
          <p:nvPr/>
        </p:nvCxnSpPr>
        <p:spPr>
          <a:xfrm rot="20990522">
            <a:off x="5550738" y="3517348"/>
            <a:ext cx="10922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F9D3B96-68D9-4F35-A429-B08D5F36680F}"/>
              </a:ext>
            </a:extLst>
          </p:cNvPr>
          <p:cNvCxnSpPr/>
          <p:nvPr/>
        </p:nvCxnSpPr>
        <p:spPr>
          <a:xfrm rot="20990522">
            <a:off x="5550738" y="3660445"/>
            <a:ext cx="10922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0AACDEBE-1782-45E4-850F-DB9B2235BE11}"/>
              </a:ext>
            </a:extLst>
          </p:cNvPr>
          <p:cNvSpPr/>
          <p:nvPr/>
        </p:nvSpPr>
        <p:spPr>
          <a:xfrm>
            <a:off x="5435600" y="2743200"/>
            <a:ext cx="1320800" cy="276156"/>
          </a:xfrm>
          <a:prstGeom prst="rect">
            <a:avLst/>
          </a:prstGeom>
          <a:solidFill>
            <a:schemeClr val="bg2">
              <a:lumMod val="50000"/>
            </a:schemeClr>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2AB2A17-0C5F-4D3D-A925-F99B8CEC47DD}"/>
              </a:ext>
            </a:extLst>
          </p:cNvPr>
          <p:cNvSpPr/>
          <p:nvPr/>
        </p:nvSpPr>
        <p:spPr>
          <a:xfrm>
            <a:off x="5435600" y="3470381"/>
            <a:ext cx="1320800" cy="276156"/>
          </a:xfrm>
          <a:prstGeom prst="rect">
            <a:avLst/>
          </a:prstGeom>
          <a:solidFill>
            <a:schemeClr val="bg2">
              <a:lumMod val="50000"/>
            </a:schemeClr>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D2F75154-19A4-42B5-947A-3B8035AE192C}"/>
              </a:ext>
            </a:extLst>
          </p:cNvPr>
          <p:cNvSpPr txBox="1"/>
          <p:nvPr/>
        </p:nvSpPr>
        <p:spPr>
          <a:xfrm>
            <a:off x="5727292" y="2102868"/>
            <a:ext cx="248466" cy="430887"/>
          </a:xfrm>
          <a:prstGeom prst="rect">
            <a:avLst/>
          </a:prstGeom>
          <a:noFill/>
        </p:spPr>
        <p:txBody>
          <a:bodyPr wrap="none" lIns="0" tIns="0" rIns="0" bIns="0" rtlCol="0">
            <a:spAutoFit/>
          </a:bodyPr>
          <a:lstStyle/>
          <a:p>
            <a:pPr algn="l"/>
            <a:r>
              <a:rPr lang="en-US" sz="2800">
                <a:solidFill>
                  <a:schemeClr val="accent5">
                    <a:lumMod val="50000"/>
                  </a:schemeClr>
                </a:solidFill>
                <a:latin typeface="+mj-lt"/>
              </a:rPr>
              <a:t>A</a:t>
            </a:r>
          </a:p>
        </p:txBody>
      </p:sp>
      <p:cxnSp>
        <p:nvCxnSpPr>
          <p:cNvPr id="35" name="Straight Connector 34">
            <a:extLst>
              <a:ext uri="{FF2B5EF4-FFF2-40B4-BE49-F238E27FC236}">
                <a16:creationId xmlns:a16="http://schemas.microsoft.com/office/drawing/2014/main" id="{29E41DAB-C38B-4446-837A-679D28C97F50}"/>
              </a:ext>
            </a:extLst>
          </p:cNvPr>
          <p:cNvCxnSpPr>
            <a:cxnSpLocks/>
          </p:cNvCxnSpPr>
          <p:nvPr/>
        </p:nvCxnSpPr>
        <p:spPr>
          <a:xfrm>
            <a:off x="5600700" y="1600200"/>
            <a:ext cx="990600"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0726455A-20B8-47C5-B263-0B8A103ACEC4}"/>
              </a:ext>
            </a:extLst>
          </p:cNvPr>
          <p:cNvSpPr txBox="1"/>
          <p:nvPr/>
        </p:nvSpPr>
        <p:spPr>
          <a:xfrm>
            <a:off x="5667583" y="1192345"/>
            <a:ext cx="285335" cy="430887"/>
          </a:xfrm>
          <a:prstGeom prst="rect">
            <a:avLst/>
          </a:prstGeom>
          <a:noFill/>
        </p:spPr>
        <p:txBody>
          <a:bodyPr wrap="none" lIns="0" tIns="0" rIns="0" bIns="0" rtlCol="0">
            <a:spAutoFit/>
          </a:bodyPr>
          <a:lstStyle/>
          <a:p>
            <a:pPr algn="l"/>
            <a:r>
              <a:rPr lang="en-US" sz="2800">
                <a:solidFill>
                  <a:schemeClr val="accent5">
                    <a:lumMod val="50000"/>
                  </a:schemeClr>
                </a:solidFill>
                <a:latin typeface="+mj-lt"/>
              </a:rPr>
              <a:t>O</a:t>
            </a:r>
          </a:p>
        </p:txBody>
      </p:sp>
      <p:sp>
        <p:nvSpPr>
          <p:cNvPr id="38" name="Oval 37">
            <a:extLst>
              <a:ext uri="{FF2B5EF4-FFF2-40B4-BE49-F238E27FC236}">
                <a16:creationId xmlns:a16="http://schemas.microsoft.com/office/drawing/2014/main" id="{96BC286E-8C2F-45EE-9D9D-60EA49673C46}"/>
              </a:ext>
            </a:extLst>
          </p:cNvPr>
          <p:cNvSpPr/>
          <p:nvPr/>
        </p:nvSpPr>
        <p:spPr>
          <a:xfrm>
            <a:off x="6019800" y="1524001"/>
            <a:ext cx="152400" cy="1524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937BA89D-1992-41CA-AF68-05E49295F18C}"/>
              </a:ext>
            </a:extLst>
          </p:cNvPr>
          <p:cNvSpPr/>
          <p:nvPr/>
        </p:nvSpPr>
        <p:spPr>
          <a:xfrm>
            <a:off x="6019800" y="2381948"/>
            <a:ext cx="152400" cy="1524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F8E3ADAE-2EA3-4F11-BF2D-9D01F0F61614}"/>
              </a:ext>
            </a:extLst>
          </p:cNvPr>
          <p:cNvCxnSpPr>
            <a:cxnSpLocks/>
            <a:stCxn id="38" idx="0"/>
            <a:endCxn id="39" idx="3"/>
          </p:cNvCxnSpPr>
          <p:nvPr/>
        </p:nvCxnSpPr>
        <p:spPr>
          <a:xfrm>
            <a:off x="6096000" y="1524001"/>
            <a:ext cx="0" cy="1010347"/>
          </a:xfrm>
          <a:prstGeom prst="line">
            <a:avLst/>
          </a:prstGeom>
          <a:ln w="19050">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C3A79643-B7E8-4825-93FA-A12CED0C844B}"/>
              </a:ext>
            </a:extLst>
          </p:cNvPr>
          <p:cNvSpPr txBox="1"/>
          <p:nvPr/>
        </p:nvSpPr>
        <p:spPr>
          <a:xfrm>
            <a:off x="5129669" y="2998113"/>
            <a:ext cx="242054" cy="430887"/>
          </a:xfrm>
          <a:prstGeom prst="rect">
            <a:avLst/>
          </a:prstGeom>
          <a:noFill/>
        </p:spPr>
        <p:txBody>
          <a:bodyPr wrap="none" lIns="0" tIns="0" rIns="0" bIns="0" rtlCol="0">
            <a:spAutoFit/>
          </a:bodyPr>
          <a:lstStyle/>
          <a:p>
            <a:pPr algn="l"/>
            <a:r>
              <a:rPr lang="en-US" sz="2800">
                <a:solidFill>
                  <a:schemeClr val="accent5">
                    <a:lumMod val="50000"/>
                  </a:schemeClr>
                </a:solidFill>
                <a:latin typeface="+mj-lt"/>
              </a:rPr>
              <a:t>B</a:t>
            </a:r>
          </a:p>
        </p:txBody>
      </p:sp>
      <p:grpSp>
        <p:nvGrpSpPr>
          <p:cNvPr id="46" name="Group 45">
            <a:extLst>
              <a:ext uri="{FF2B5EF4-FFF2-40B4-BE49-F238E27FC236}">
                <a16:creationId xmlns:a16="http://schemas.microsoft.com/office/drawing/2014/main" id="{17BA3FD3-51B4-4FED-8396-3C05CCD7BA04}"/>
              </a:ext>
            </a:extLst>
          </p:cNvPr>
          <p:cNvGrpSpPr/>
          <p:nvPr/>
        </p:nvGrpSpPr>
        <p:grpSpPr>
          <a:xfrm rot="18613992">
            <a:off x="7299406" y="2245216"/>
            <a:ext cx="276156" cy="1067676"/>
            <a:chOff x="7620000" y="1829738"/>
            <a:chExt cx="276156" cy="1067676"/>
          </a:xfrm>
        </p:grpSpPr>
        <p:sp>
          <p:nvSpPr>
            <p:cNvPr id="44" name="Rectangle 43">
              <a:extLst>
                <a:ext uri="{FF2B5EF4-FFF2-40B4-BE49-F238E27FC236}">
                  <a16:creationId xmlns:a16="http://schemas.microsoft.com/office/drawing/2014/main" id="{8587D610-F7C1-46B3-A3B5-AA80C739E27E}"/>
                </a:ext>
              </a:extLst>
            </p:cNvPr>
            <p:cNvSpPr/>
            <p:nvPr/>
          </p:nvSpPr>
          <p:spPr>
            <a:xfrm rot="5400000">
              <a:off x="7490783" y="1958955"/>
              <a:ext cx="534589" cy="276156"/>
            </a:xfrm>
            <a:prstGeom prst="rect">
              <a:avLst/>
            </a:prstGeom>
            <a:solidFill>
              <a:schemeClr val="accent5">
                <a:lumMod val="40000"/>
                <a:lumOff val="60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F08420D3-0EDC-447E-9582-C9D5D0D03D2B}"/>
                </a:ext>
              </a:extLst>
            </p:cNvPr>
            <p:cNvSpPr/>
            <p:nvPr/>
          </p:nvSpPr>
          <p:spPr>
            <a:xfrm rot="5400000">
              <a:off x="7490783" y="2492042"/>
              <a:ext cx="534589" cy="276156"/>
            </a:xfrm>
            <a:prstGeom prst="rect">
              <a:avLst/>
            </a:prstGeom>
            <a:solidFill>
              <a:schemeClr val="accent1">
                <a:lumMod val="20000"/>
                <a:lumOff val="80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8" name="Straight Connector 47">
            <a:extLst>
              <a:ext uri="{FF2B5EF4-FFF2-40B4-BE49-F238E27FC236}">
                <a16:creationId xmlns:a16="http://schemas.microsoft.com/office/drawing/2014/main" id="{3A9BBF0E-064E-49D1-93F7-166B9DAE7DB8}"/>
              </a:ext>
            </a:extLst>
          </p:cNvPr>
          <p:cNvCxnSpPr>
            <a:stCxn id="44" idx="1"/>
            <a:endCxn id="38" idx="5"/>
          </p:cNvCxnSpPr>
          <p:nvPr/>
        </p:nvCxnSpPr>
        <p:spPr>
          <a:xfrm flipH="1" flipV="1">
            <a:off x="6149882" y="1654083"/>
            <a:ext cx="880058" cy="780165"/>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35F7EE85-7F2C-4604-B995-79323EC4FD54}"/>
              </a:ext>
            </a:extLst>
          </p:cNvPr>
          <p:cNvSpPr txBox="1"/>
          <p:nvPr/>
        </p:nvSpPr>
        <p:spPr>
          <a:xfrm>
            <a:off x="7229981" y="2021906"/>
            <a:ext cx="197170" cy="430887"/>
          </a:xfrm>
          <a:prstGeom prst="rect">
            <a:avLst/>
          </a:prstGeom>
          <a:noFill/>
        </p:spPr>
        <p:txBody>
          <a:bodyPr wrap="none" lIns="0" tIns="0" rIns="0" bIns="0" rtlCol="0">
            <a:spAutoFit/>
          </a:bodyPr>
          <a:lstStyle/>
          <a:p>
            <a:pPr algn="l"/>
            <a:r>
              <a:rPr lang="en-US" sz="2800">
                <a:solidFill>
                  <a:schemeClr val="accent5">
                    <a:lumMod val="50000"/>
                  </a:schemeClr>
                </a:solidFill>
                <a:latin typeface="+mj-lt"/>
              </a:rPr>
              <a:t>S</a:t>
            </a:r>
          </a:p>
        </p:txBody>
      </p:sp>
      <p:sp>
        <p:nvSpPr>
          <p:cNvPr id="50" name="TextBox 49">
            <a:extLst>
              <a:ext uri="{FF2B5EF4-FFF2-40B4-BE49-F238E27FC236}">
                <a16:creationId xmlns:a16="http://schemas.microsoft.com/office/drawing/2014/main" id="{8980331D-7706-4D39-B1F9-782A574B388A}"/>
              </a:ext>
            </a:extLst>
          </p:cNvPr>
          <p:cNvSpPr txBox="1"/>
          <p:nvPr/>
        </p:nvSpPr>
        <p:spPr>
          <a:xfrm>
            <a:off x="7772400" y="2466527"/>
            <a:ext cx="291747" cy="430887"/>
          </a:xfrm>
          <a:prstGeom prst="rect">
            <a:avLst/>
          </a:prstGeom>
          <a:noFill/>
        </p:spPr>
        <p:txBody>
          <a:bodyPr wrap="none" lIns="0" tIns="0" rIns="0" bIns="0" rtlCol="0">
            <a:spAutoFit/>
          </a:bodyPr>
          <a:lstStyle/>
          <a:p>
            <a:pPr algn="l"/>
            <a:r>
              <a:rPr lang="en-US" sz="2800">
                <a:solidFill>
                  <a:schemeClr val="accent5">
                    <a:lumMod val="50000"/>
                  </a:schemeClr>
                </a:solidFill>
                <a:latin typeface="+mj-lt"/>
              </a:rPr>
              <a:t>N</a:t>
            </a:r>
          </a:p>
        </p:txBody>
      </p:sp>
    </p:spTree>
    <p:extLst>
      <p:ext uri="{BB962C8B-B14F-4D97-AF65-F5344CB8AC3E}">
        <p14:creationId xmlns:p14="http://schemas.microsoft.com/office/powerpoint/2010/main" val="78690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DA896"/>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2"/>
                                        </p:tgtEl>
                                        <p:attrNameLst>
                                          <p:attrName>fillcolor</p:attrName>
                                        </p:attrNameLst>
                                      </p:cBhvr>
                                      <p:to>
                                        <a:srgbClr val="FDA896"/>
                                      </p:to>
                                    </p:animClr>
                                    <p:set>
                                      <p:cBhvr>
                                        <p:cTn id="14" dur="2000" fill="hold"/>
                                        <p:tgtEl>
                                          <p:spTgt spid="12"/>
                                        </p:tgtEl>
                                        <p:attrNameLst>
                                          <p:attrName>fill.type</p:attrName>
                                        </p:attrNameLst>
                                      </p:cBhvr>
                                      <p:to>
                                        <p:strVal val="solid"/>
                                      </p:to>
                                    </p:set>
                                    <p:set>
                                      <p:cBhvr>
                                        <p:cTn id="15"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9"/>
                                        </p:tgtEl>
                                        <p:attrNameLst>
                                          <p:attrName>fillcolor</p:attrName>
                                        </p:attrNameLst>
                                      </p:cBhvr>
                                      <p:to>
                                        <a:srgbClr val="C6E5A4"/>
                                      </p:to>
                                    </p:animClr>
                                    <p:set>
                                      <p:cBhvr>
                                        <p:cTn id="21" dur="2000" fill="hold"/>
                                        <p:tgtEl>
                                          <p:spTgt spid="9"/>
                                        </p:tgtEl>
                                        <p:attrNameLst>
                                          <p:attrName>fill.type</p:attrName>
                                        </p:attrNameLst>
                                      </p:cBhvr>
                                      <p:to>
                                        <p:strVal val="solid"/>
                                      </p:to>
                                    </p:set>
                                    <p:set>
                                      <p:cBhvr>
                                        <p:cTn id="22" dur="2000" fill="hold"/>
                                        <p:tgtEl>
                                          <p:spTgt spid="9"/>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9"/>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0"/>
                                        </p:tgtEl>
                                        <p:attrNameLst>
                                          <p:attrName>fillcolor</p:attrName>
                                        </p:attrNameLst>
                                      </p:cBhvr>
                                      <p:to>
                                        <a:srgbClr val="FDA896"/>
                                      </p:to>
                                    </p:animClr>
                                    <p:set>
                                      <p:cBhvr>
                                        <p:cTn id="28" dur="2000" fill="hold"/>
                                        <p:tgtEl>
                                          <p:spTgt spid="10"/>
                                        </p:tgtEl>
                                        <p:attrNameLst>
                                          <p:attrName>fill.type</p:attrName>
                                        </p:attrNameLst>
                                      </p:cBhvr>
                                      <p:to>
                                        <p:strVal val="solid"/>
                                      </p:to>
                                    </p:set>
                                    <p:set>
                                      <p:cBhvr>
                                        <p:cTn id="29"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Black, Outline, Star, Yellow, White, Five, Cartoon - Cartoon Stars  Transparent PNG - 640x607 - Free Download on NicePNG">
            <a:extLst>
              <a:ext uri="{FF2B5EF4-FFF2-40B4-BE49-F238E27FC236}">
                <a16:creationId xmlns:a16="http://schemas.microsoft.com/office/drawing/2014/main" id="{AE95FE13-1320-4632-BA3F-C08DA8609A6F}"/>
              </a:ext>
            </a:extLst>
          </p:cNvPr>
          <p:cNvPicPr>
            <a:picLocks noChangeAspect="1" noChangeArrowheads="1"/>
          </p:cNvPicPr>
          <p:nvPr/>
        </p:nvPicPr>
        <p:blipFill>
          <a:blip r:embed="rId2"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0"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Black, Outline, Star, Yellow, White, Five, Cartoon - Cartoon Stars  Transparent PNG - 640x607 - Free Download on NicePNG">
            <a:extLst>
              <a:ext uri="{FF2B5EF4-FFF2-40B4-BE49-F238E27FC236}">
                <a16:creationId xmlns:a16="http://schemas.microsoft.com/office/drawing/2014/main" id="{7B6F9524-9245-412A-BB4A-A5D5CCE7E0E6}"/>
              </a:ext>
            </a:extLst>
          </p:cNvPr>
          <p:cNvPicPr>
            <a:picLocks noChangeAspect="1" noChangeArrowheads="1"/>
          </p:cNvPicPr>
          <p:nvPr/>
        </p:nvPicPr>
        <p:blipFill>
          <a:blip r:embed="rId3"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0F60DB6B-EA5C-D745-E0A4-F65393C652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78948" y="-2722"/>
            <a:ext cx="7213147" cy="7213147"/>
          </a:xfrm>
          <a:prstGeom prst="rect">
            <a:avLst/>
          </a:prstGeom>
        </p:spPr>
      </p:pic>
      <p:sp>
        <p:nvSpPr>
          <p:cNvPr id="2" name="TextBox 12">
            <a:extLst>
              <a:ext uri="{FF2B5EF4-FFF2-40B4-BE49-F238E27FC236}">
                <a16:creationId xmlns:a16="http://schemas.microsoft.com/office/drawing/2014/main" id="{0B922464-A14C-952E-442D-808E51737780}"/>
              </a:ext>
            </a:extLst>
          </p:cNvPr>
          <p:cNvSpPr txBox="1"/>
          <p:nvPr/>
        </p:nvSpPr>
        <p:spPr>
          <a:xfrm>
            <a:off x="7581956" y="3457575"/>
            <a:ext cx="3869815" cy="1691297"/>
          </a:xfrm>
          <a:prstGeom prst="rect">
            <a:avLst/>
          </a:prstGeom>
        </p:spPr>
        <p:txBody>
          <a:bodyPr wrap="square" lIns="0" tIns="0" rIns="0" bIns="0" rtlCol="0" anchor="t">
            <a:spAutoFit/>
          </a:bodyPr>
          <a:lstStyle/>
          <a:p>
            <a:pPr algn="ctr">
              <a:lnSpc>
                <a:spcPct val="120000"/>
              </a:lnSpc>
            </a:pPr>
            <a:r>
              <a:rPr lang="en-GB" sz="4800" b="1" dirty="0">
                <a:solidFill>
                  <a:srgbClr val="000000"/>
                </a:solidFill>
                <a:latin typeface="Arial" panose="020B0604020202020204" pitchFamily="34" charset="0"/>
              </a:rPr>
              <a:t>I</a:t>
            </a:r>
            <a:r>
              <a:rPr lang="en-GB" sz="4800" b="1">
                <a:solidFill>
                  <a:srgbClr val="000000"/>
                </a:solidFill>
                <a:latin typeface="Arial" panose="020B0604020202020204" pitchFamily="34" charset="0"/>
              </a:rPr>
              <a:t>. </a:t>
            </a:r>
            <a:r>
              <a:rPr lang="vi-VN" sz="4800" b="1">
                <a:solidFill>
                  <a:srgbClr val="000000"/>
                </a:solidFill>
                <a:latin typeface="Arial" panose="020B0604020202020204" pitchFamily="34" charset="0"/>
              </a:rPr>
              <a:t>TÁC DỤNG NHIỆT</a:t>
            </a:r>
            <a:endParaRPr lang="en-US" sz="4800" b="1" dirty="0">
              <a:solidFill>
                <a:srgbClr val="000000"/>
              </a:solidFill>
              <a:latin typeface="Arial" panose="020B0604020202020204" pitchFamily="34" charset="0"/>
            </a:endParaRPr>
          </a:p>
        </p:txBody>
      </p:sp>
      <p:grpSp>
        <p:nvGrpSpPr>
          <p:cNvPr id="29" name="Group 28">
            <a:extLst>
              <a:ext uri="{FF2B5EF4-FFF2-40B4-BE49-F238E27FC236}">
                <a16:creationId xmlns:a16="http://schemas.microsoft.com/office/drawing/2014/main" id="{3095D7B2-82B3-7FA0-D265-C1031DF2F92C}"/>
              </a:ext>
            </a:extLst>
          </p:cNvPr>
          <p:cNvGrpSpPr/>
          <p:nvPr/>
        </p:nvGrpSpPr>
        <p:grpSpPr>
          <a:xfrm>
            <a:off x="8319913" y="1600200"/>
            <a:ext cx="2067327" cy="1828800"/>
            <a:chOff x="2473991" y="2385441"/>
            <a:chExt cx="2065808" cy="1827457"/>
          </a:xfrm>
        </p:grpSpPr>
        <p:sp>
          <p:nvSpPr>
            <p:cNvPr id="30" name="Google Shape;1516;p39">
              <a:extLst>
                <a:ext uri="{FF2B5EF4-FFF2-40B4-BE49-F238E27FC236}">
                  <a16:creationId xmlns:a16="http://schemas.microsoft.com/office/drawing/2014/main" id="{FBCA0265-419F-879C-05F3-313CE9FD2DB4}"/>
                </a:ext>
              </a:extLst>
            </p:cNvPr>
            <p:cNvSpPr/>
            <p:nvPr/>
          </p:nvSpPr>
          <p:spPr>
            <a:xfrm>
              <a:off x="2473991" y="2385441"/>
              <a:ext cx="2065808" cy="182745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chemeClr val="accent1">
                <a:lumMod val="20000"/>
                <a:lumOff val="80000"/>
              </a:schemeClr>
            </a:solidFill>
            <a:ln>
              <a:noFill/>
            </a:ln>
          </p:spPr>
          <p:txBody>
            <a:bodyPr spcFirstLastPara="1" wrap="square" lIns="60950" tIns="60950" rIns="60950" bIns="60950" anchor="ctr" anchorCtr="0">
              <a:noAutofit/>
            </a:bodyPr>
            <a:lstStyle/>
            <a:p>
              <a:pPr algn="ctr" defTabSz="609630"/>
              <a:endParaRPr sz="4800" b="1" dirty="0">
                <a:solidFill>
                  <a:prstClr val="black"/>
                </a:solidFill>
                <a:latin typeface="Arial" panose="020B0604020202020204" pitchFamily="34" charset="0"/>
                <a:cs typeface="Arial" panose="020B0604020202020204" pitchFamily="34" charset="0"/>
              </a:endParaRPr>
            </a:p>
          </p:txBody>
        </p:sp>
        <p:pic>
          <p:nvPicPr>
            <p:cNvPr id="2048" name="Picture 2047">
              <a:extLst>
                <a:ext uri="{FF2B5EF4-FFF2-40B4-BE49-F238E27FC236}">
                  <a16:creationId xmlns:a16="http://schemas.microsoft.com/office/drawing/2014/main" id="{40AF6C29-5A6A-75D5-E609-6B48A9211E78}"/>
                </a:ext>
              </a:extLst>
            </p:cNvPr>
            <p:cNvPicPr>
              <a:picLocks noChangeAspect="1"/>
            </p:cNvPicPr>
            <p:nvPr/>
          </p:nvPicPr>
          <p:blipFill>
            <a:blip r:embed="rId5"/>
            <a:stretch>
              <a:fillRect/>
            </a:stretch>
          </p:blipFill>
          <p:spPr>
            <a:xfrm>
              <a:off x="2855395" y="2495033"/>
              <a:ext cx="1394842" cy="1394842"/>
            </a:xfrm>
            <a:prstGeom prst="rect">
              <a:avLst/>
            </a:prstGeom>
          </p:spPr>
        </p:pic>
      </p:grpSp>
    </p:spTree>
    <p:extLst>
      <p:ext uri="{BB962C8B-B14F-4D97-AF65-F5344CB8AC3E}">
        <p14:creationId xmlns:p14="http://schemas.microsoft.com/office/powerpoint/2010/main" val="2872498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778668" y="163719"/>
            <a:ext cx="10515600" cy="1185902"/>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i="0">
                <a:solidFill>
                  <a:schemeClr val="tx1">
                    <a:lumMod val="85000"/>
                    <a:lumOff val="15000"/>
                  </a:schemeClr>
                </a:solidFill>
                <a:effectLst/>
                <a:latin typeface="+mj-lt"/>
              </a:rPr>
              <a:t>Câu 10: </a:t>
            </a:r>
            <a:r>
              <a:rPr lang="vi-VN" sz="2400" b="1" i="0">
                <a:solidFill>
                  <a:schemeClr val="tx1">
                    <a:lumMod val="85000"/>
                    <a:lumOff val="15000"/>
                  </a:schemeClr>
                </a:solidFill>
                <a:effectLst/>
                <a:latin typeface="+mj-lt"/>
              </a:rPr>
              <a:t>Chọn phát biểu đúng khi ta tiến hành đưa thanh nam châm từ ngoài vào trong cuộn dây và từ trong ra ngoài cuộn dây.</a:t>
            </a:r>
            <a:endParaRPr lang="en-US" sz="2400" b="1">
              <a:solidFill>
                <a:schemeClr val="tx1">
                  <a:lumMod val="85000"/>
                  <a:lumOff val="15000"/>
                </a:schemeClr>
              </a:solidFill>
              <a:latin typeface="+mj-lt"/>
            </a:endParaRPr>
          </a:p>
        </p:txBody>
      </p:sp>
      <p:sp>
        <p:nvSpPr>
          <p:cNvPr id="5" name="A">
            <a:extLst>
              <a:ext uri="{FF2B5EF4-FFF2-40B4-BE49-F238E27FC236}">
                <a16:creationId xmlns:a16="http://schemas.microsoft.com/office/drawing/2014/main" id="{4823A823-44B2-462A-B11B-9E50565133CA}"/>
              </a:ext>
            </a:extLst>
          </p:cNvPr>
          <p:cNvSpPr/>
          <p:nvPr/>
        </p:nvSpPr>
        <p:spPr>
          <a:xfrm>
            <a:off x="660400" y="3882015"/>
            <a:ext cx="5105400" cy="1185902"/>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a:solidFill>
                  <a:schemeClr val="tx1">
                    <a:lumMod val="85000"/>
                    <a:lumOff val="15000"/>
                  </a:schemeClr>
                </a:solidFill>
              </a:rPr>
              <a:t>A. Khi đưa thanh nam châm từ ngoài vào trong cuộn dây và từ trong ra ngoài cuộn dây thì 2 đèn led sáng.</a:t>
            </a:r>
            <a:endParaRPr lang="en-US" sz="2000">
              <a:solidFill>
                <a:schemeClr val="tx1">
                  <a:lumMod val="85000"/>
                  <a:lumOff val="15000"/>
                </a:schemeClr>
              </a:solidFill>
            </a:endParaRPr>
          </a:p>
        </p:txBody>
      </p:sp>
      <p:sp>
        <p:nvSpPr>
          <p:cNvPr id="6" name="B">
            <a:extLst>
              <a:ext uri="{FF2B5EF4-FFF2-40B4-BE49-F238E27FC236}">
                <a16:creationId xmlns:a16="http://schemas.microsoft.com/office/drawing/2014/main" id="{46F9278F-3B69-4EE5-844B-70B61CDB4458}"/>
              </a:ext>
            </a:extLst>
          </p:cNvPr>
          <p:cNvSpPr/>
          <p:nvPr/>
        </p:nvSpPr>
        <p:spPr>
          <a:xfrm>
            <a:off x="6426200" y="3882015"/>
            <a:ext cx="5105400" cy="1185902"/>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a:solidFill>
                  <a:schemeClr val="tx1">
                    <a:lumMod val="85000"/>
                    <a:lumOff val="15000"/>
                  </a:schemeClr>
                </a:solidFill>
              </a:rPr>
              <a:t>B. Khi đưa thanh nam châm từ ngoài vào trong cuộn dây và từ trong ra ngoài cuộn dây thì 2 đèn led không sáng.</a:t>
            </a:r>
            <a:endParaRPr lang="en-US" sz="2000">
              <a:solidFill>
                <a:schemeClr val="tx1">
                  <a:lumMod val="85000"/>
                  <a:lumOff val="15000"/>
                </a:schemeClr>
              </a:solidFill>
            </a:endParaRPr>
          </a:p>
        </p:txBody>
      </p:sp>
      <p:sp>
        <p:nvSpPr>
          <p:cNvPr id="7" name="C">
            <a:extLst>
              <a:ext uri="{FF2B5EF4-FFF2-40B4-BE49-F238E27FC236}">
                <a16:creationId xmlns:a16="http://schemas.microsoft.com/office/drawing/2014/main" id="{E3A96275-DBA7-4C6C-8D68-929EB13A4472}"/>
              </a:ext>
            </a:extLst>
          </p:cNvPr>
          <p:cNvSpPr/>
          <p:nvPr/>
        </p:nvSpPr>
        <p:spPr>
          <a:xfrm>
            <a:off x="660400" y="5222195"/>
            <a:ext cx="5105400" cy="1420946"/>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a:solidFill>
                  <a:schemeClr val="tx1">
                    <a:lumMod val="85000"/>
                    <a:lumOff val="15000"/>
                  </a:schemeClr>
                </a:solidFill>
              </a:rPr>
              <a:t>C. Khi đưa thanh nam châm từ ngoài vào trong cuộn dây thì 1 đèn led sáng và từ trong ra ngoài cuộn dây thì đèn led còn lại sáng.</a:t>
            </a:r>
            <a:endParaRPr lang="en-US" sz="2000">
              <a:solidFill>
                <a:schemeClr val="tx1">
                  <a:lumMod val="85000"/>
                  <a:lumOff val="15000"/>
                </a:schemeClr>
              </a:solidFill>
            </a:endParaRPr>
          </a:p>
        </p:txBody>
      </p:sp>
      <p:sp>
        <p:nvSpPr>
          <p:cNvPr id="8" name="D">
            <a:extLst>
              <a:ext uri="{FF2B5EF4-FFF2-40B4-BE49-F238E27FC236}">
                <a16:creationId xmlns:a16="http://schemas.microsoft.com/office/drawing/2014/main" id="{FE13A5F7-CAB7-4913-888C-57DBA728664C}"/>
              </a:ext>
            </a:extLst>
          </p:cNvPr>
          <p:cNvSpPr/>
          <p:nvPr/>
        </p:nvSpPr>
        <p:spPr>
          <a:xfrm>
            <a:off x="6426200" y="5222195"/>
            <a:ext cx="5105400" cy="1420946"/>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dirty="0">
                <a:solidFill>
                  <a:schemeClr val="tx1">
                    <a:lumMod val="85000"/>
                    <a:lumOff val="15000"/>
                  </a:schemeClr>
                </a:solidFill>
              </a:rPr>
              <a:t>D. Khi đưa thanh nam châm từ ngoài vào trong cuộn dây thì 2 đèn led không sáng, khi đưa thanh nam châm từ trong ra ngoài cuộn dây thì hai đèn led sáng.</a:t>
            </a:r>
            <a:endParaRPr lang="en-US" sz="2000" dirty="0">
              <a:solidFill>
                <a:schemeClr val="tx1">
                  <a:lumMod val="85000"/>
                  <a:lumOff val="15000"/>
                </a:schemeClr>
              </a:solidFill>
            </a:endParaRPr>
          </a:p>
        </p:txBody>
      </p:sp>
      <p:grpSp>
        <p:nvGrpSpPr>
          <p:cNvPr id="2" name="Group 1">
            <a:extLst>
              <a:ext uri="{FF2B5EF4-FFF2-40B4-BE49-F238E27FC236}">
                <a16:creationId xmlns:a16="http://schemas.microsoft.com/office/drawing/2014/main" id="{DB93093B-77B5-4D95-9C69-D63AAC835B5A}"/>
              </a:ext>
            </a:extLst>
          </p:cNvPr>
          <p:cNvGrpSpPr/>
          <p:nvPr/>
        </p:nvGrpSpPr>
        <p:grpSpPr>
          <a:xfrm>
            <a:off x="4128003" y="1446126"/>
            <a:ext cx="3935993" cy="2281611"/>
            <a:chOff x="316595" y="1909473"/>
            <a:chExt cx="5638800" cy="3268691"/>
          </a:xfrm>
        </p:grpSpPr>
        <p:grpSp>
          <p:nvGrpSpPr>
            <p:cNvPr id="29" name="Group 28">
              <a:extLst>
                <a:ext uri="{FF2B5EF4-FFF2-40B4-BE49-F238E27FC236}">
                  <a16:creationId xmlns:a16="http://schemas.microsoft.com/office/drawing/2014/main" id="{EC9327A9-EDA1-4B09-8214-F84C0F26E125}"/>
                </a:ext>
              </a:extLst>
            </p:cNvPr>
            <p:cNvGrpSpPr/>
            <p:nvPr/>
          </p:nvGrpSpPr>
          <p:grpSpPr>
            <a:xfrm>
              <a:off x="316595" y="2154283"/>
              <a:ext cx="2945835" cy="2576758"/>
              <a:chOff x="2286000" y="2209800"/>
              <a:chExt cx="3614737" cy="3178628"/>
            </a:xfrm>
          </p:grpSpPr>
          <p:pic>
            <p:nvPicPr>
              <p:cNvPr id="30" name="Picture 29">
                <a:extLst>
                  <a:ext uri="{FF2B5EF4-FFF2-40B4-BE49-F238E27FC236}">
                    <a16:creationId xmlns:a16="http://schemas.microsoft.com/office/drawing/2014/main" id="{D3D619FD-DDB1-4C3E-9517-5E7CECABA160}"/>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286000" y="2209800"/>
                <a:ext cx="3613150" cy="3178628"/>
              </a:xfrm>
              <a:prstGeom prst="rect">
                <a:avLst/>
              </a:prstGeom>
            </p:spPr>
          </p:pic>
          <p:sp>
            <p:nvSpPr>
              <p:cNvPr id="31" name="Rectangle 30">
                <a:extLst>
                  <a:ext uri="{FF2B5EF4-FFF2-40B4-BE49-F238E27FC236}">
                    <a16:creationId xmlns:a16="http://schemas.microsoft.com/office/drawing/2014/main" id="{CBBA7328-E5CB-4DBD-A722-43C4DC4A802B}"/>
                  </a:ext>
                </a:extLst>
              </p:cNvPr>
              <p:cNvSpPr/>
              <p:nvPr/>
            </p:nvSpPr>
            <p:spPr>
              <a:xfrm>
                <a:off x="5655468" y="2564606"/>
                <a:ext cx="245269" cy="1866901"/>
              </a:xfrm>
              <a:prstGeom prst="rect">
                <a:avLst/>
              </a:prstGeom>
              <a:solidFill>
                <a:srgbClr val="ACCBD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67B37999-D88E-4292-964D-852356E31E82}"/>
                  </a:ext>
                </a:extLst>
              </p:cNvPr>
              <p:cNvSpPr/>
              <p:nvPr/>
            </p:nvSpPr>
            <p:spPr>
              <a:xfrm>
                <a:off x="4741863" y="2788102"/>
                <a:ext cx="1135063" cy="2050598"/>
              </a:xfrm>
              <a:prstGeom prst="roundRect">
                <a:avLst/>
              </a:prstGeom>
              <a:gradFill flip="none" rotWithShape="1">
                <a:gsLst>
                  <a:gs pos="0">
                    <a:srgbClr val="0093AD"/>
                  </a:gs>
                  <a:gs pos="100000">
                    <a:srgbClr val="6AB6C9"/>
                  </a:gs>
                </a:gsLst>
                <a:lin ang="1800000" scaled="0"/>
                <a:tileRect/>
              </a:gradFill>
              <a:ln>
                <a:noFill/>
              </a:ln>
              <a:scene3d>
                <a:camera prst="isometricRightUp">
                  <a:rot lat="2400000" lon="18899998"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Oval 32">
              <a:extLst>
                <a:ext uri="{FF2B5EF4-FFF2-40B4-BE49-F238E27FC236}">
                  <a16:creationId xmlns:a16="http://schemas.microsoft.com/office/drawing/2014/main" id="{329669AB-1592-467A-B4AF-37EA66569B26}"/>
                </a:ext>
              </a:extLst>
            </p:cNvPr>
            <p:cNvSpPr/>
            <p:nvPr/>
          </p:nvSpPr>
          <p:spPr>
            <a:xfrm rot="19698408">
              <a:off x="1013068" y="2340934"/>
              <a:ext cx="253572" cy="314455"/>
            </a:xfrm>
            <a:prstGeom prst="ellipse">
              <a:avLst/>
            </a:prstGeom>
            <a:solidFill>
              <a:schemeClr val="accent5">
                <a:lumMod val="60000"/>
                <a:lumOff val="40000"/>
              </a:schemeClr>
            </a:solidFill>
            <a:ln w="28575">
              <a:solidFill>
                <a:srgbClr val="0A9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094A5FD5-42CF-45AB-81AD-0554FCC6127F}"/>
                </a:ext>
              </a:extLst>
            </p:cNvPr>
            <p:cNvSpPr/>
            <p:nvPr/>
          </p:nvSpPr>
          <p:spPr>
            <a:xfrm rot="683807">
              <a:off x="1350221" y="2179400"/>
              <a:ext cx="253572" cy="314455"/>
            </a:xfrm>
            <a:prstGeom prst="ellipse">
              <a:avLst/>
            </a:prstGeom>
            <a:solidFill>
              <a:srgbClr val="FFFF00"/>
            </a:solidFill>
            <a:ln w="28575">
              <a:solidFill>
                <a:srgbClr val="009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2" descr="Single magnet bar on white background Royalty Free Vector">
              <a:extLst>
                <a:ext uri="{FF2B5EF4-FFF2-40B4-BE49-F238E27FC236}">
                  <a16:creationId xmlns:a16="http://schemas.microsoft.com/office/drawing/2014/main" id="{F52B5E20-5BE6-4AD8-BD57-B5A2935AFEDE}"/>
                </a:ext>
              </a:extLst>
            </p:cNvPr>
            <p:cNvPicPr>
              <a:picLocks noChangeAspect="1" noChangeArrowheads="1"/>
            </p:cNvPicPr>
            <p:nvPr/>
          </p:nvPicPr>
          <p:blipFill rotWithShape="1">
            <a:blip r:embed="rId6"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p:blipFill>
          <p:spPr bwMode="auto">
            <a:xfrm>
              <a:off x="3010853" y="2447974"/>
              <a:ext cx="2944542" cy="2030945"/>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id="{4B4E8903-E8F5-4249-BF56-DE742CCBF07A}"/>
                </a:ext>
              </a:extLst>
            </p:cNvPr>
            <p:cNvSpPr/>
            <p:nvPr/>
          </p:nvSpPr>
          <p:spPr>
            <a:xfrm>
              <a:off x="1561815" y="2065808"/>
              <a:ext cx="743574" cy="134482"/>
            </a:xfrm>
            <a:custGeom>
              <a:avLst/>
              <a:gdLst>
                <a:gd name="connsiteX0" fmla="*/ 0 w 1327150"/>
                <a:gd name="connsiteY0" fmla="*/ 241300 h 241300"/>
                <a:gd name="connsiteX1" fmla="*/ 285750 w 1327150"/>
                <a:gd name="connsiteY1" fmla="*/ 6350 h 241300"/>
                <a:gd name="connsiteX2" fmla="*/ 1327150 w 1327150"/>
                <a:gd name="connsiteY2" fmla="*/ 0 h 241300"/>
              </a:gdLst>
              <a:ahLst/>
              <a:cxnLst>
                <a:cxn ang="0">
                  <a:pos x="connsiteX0" y="connsiteY0"/>
                </a:cxn>
                <a:cxn ang="0">
                  <a:pos x="connsiteX1" y="connsiteY1"/>
                </a:cxn>
                <a:cxn ang="0">
                  <a:pos x="connsiteX2" y="connsiteY2"/>
                </a:cxn>
              </a:cxnLst>
              <a:rect l="l" t="t" r="r" b="b"/>
              <a:pathLst>
                <a:path w="1327150" h="241300">
                  <a:moveTo>
                    <a:pt x="0" y="241300"/>
                  </a:moveTo>
                  <a:lnTo>
                    <a:pt x="285750" y="6350"/>
                  </a:lnTo>
                  <a:lnTo>
                    <a:pt x="132715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51938861-3B60-4C92-B110-E248007A95CC}"/>
                </a:ext>
              </a:extLst>
            </p:cNvPr>
            <p:cNvCxnSpPr>
              <a:cxnSpLocks/>
            </p:cNvCxnSpPr>
            <p:nvPr/>
          </p:nvCxnSpPr>
          <p:spPr>
            <a:xfrm>
              <a:off x="1637418" y="4163550"/>
              <a:ext cx="0" cy="6449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59E0F87-2E48-4113-9EBF-1C3FDFD1BB8E}"/>
                </a:ext>
              </a:extLst>
            </p:cNvPr>
            <p:cNvSpPr txBox="1">
              <a:spLocks noChangeAspect="1"/>
            </p:cNvSpPr>
            <p:nvPr>
              <p:custDataLst>
                <p:tags r:id="rId1"/>
              </p:custDataLst>
            </p:nvPr>
          </p:nvSpPr>
          <p:spPr>
            <a:xfrm>
              <a:off x="1421604" y="4780555"/>
              <a:ext cx="2418677" cy="397609"/>
            </a:xfrm>
            <a:custGeom>
              <a:avLst/>
              <a:gdLst/>
              <a:ahLst/>
              <a:cxnLst/>
              <a:rect l="l" t="t" r="r" b="b"/>
              <a:pathLst>
                <a:path w="2682301" h="443285">
                  <a:moveTo>
                    <a:pt x="615069" y="391832"/>
                  </a:moveTo>
                  <a:cubicBezTo>
                    <a:pt x="634113" y="391832"/>
                    <a:pt x="643635" y="400436"/>
                    <a:pt x="643635" y="417644"/>
                  </a:cubicBezTo>
                  <a:cubicBezTo>
                    <a:pt x="643635" y="425790"/>
                    <a:pt x="641226" y="432099"/>
                    <a:pt x="636408" y="436573"/>
                  </a:cubicBezTo>
                  <a:cubicBezTo>
                    <a:pt x="631589" y="441048"/>
                    <a:pt x="624477" y="443285"/>
                    <a:pt x="615069" y="443285"/>
                  </a:cubicBezTo>
                  <a:cubicBezTo>
                    <a:pt x="596026" y="443285"/>
                    <a:pt x="586504" y="434738"/>
                    <a:pt x="586504" y="417644"/>
                  </a:cubicBezTo>
                  <a:cubicBezTo>
                    <a:pt x="586504" y="400436"/>
                    <a:pt x="596026" y="391832"/>
                    <a:pt x="615069" y="391832"/>
                  </a:cubicBezTo>
                  <a:close/>
                  <a:moveTo>
                    <a:pt x="2017156" y="161414"/>
                  </a:moveTo>
                  <a:lnTo>
                    <a:pt x="2017156" y="325236"/>
                  </a:lnTo>
                  <a:lnTo>
                    <a:pt x="2040043" y="325236"/>
                  </a:lnTo>
                  <a:cubicBezTo>
                    <a:pt x="2091438" y="325236"/>
                    <a:pt x="2117136" y="297646"/>
                    <a:pt x="2117136" y="242464"/>
                  </a:cubicBezTo>
                  <a:cubicBezTo>
                    <a:pt x="2117136" y="188431"/>
                    <a:pt x="2093274" y="161414"/>
                    <a:pt x="2045550" y="161414"/>
                  </a:cubicBezTo>
                  <a:close/>
                  <a:moveTo>
                    <a:pt x="1226581" y="161414"/>
                  </a:moveTo>
                  <a:lnTo>
                    <a:pt x="1226581" y="325236"/>
                  </a:lnTo>
                  <a:lnTo>
                    <a:pt x="1249468" y="325236"/>
                  </a:lnTo>
                  <a:cubicBezTo>
                    <a:pt x="1300863" y="325236"/>
                    <a:pt x="1326561" y="297646"/>
                    <a:pt x="1326561" y="242464"/>
                  </a:cubicBezTo>
                  <a:cubicBezTo>
                    <a:pt x="1326561" y="188431"/>
                    <a:pt x="1302699" y="161414"/>
                    <a:pt x="1254975" y="161414"/>
                  </a:cubicBezTo>
                  <a:close/>
                  <a:moveTo>
                    <a:pt x="615414" y="158144"/>
                  </a:moveTo>
                  <a:cubicBezTo>
                    <a:pt x="594190" y="158144"/>
                    <a:pt x="578186" y="165285"/>
                    <a:pt x="567403" y="179568"/>
                  </a:cubicBezTo>
                  <a:cubicBezTo>
                    <a:pt x="556619" y="193851"/>
                    <a:pt x="551227" y="215046"/>
                    <a:pt x="551227" y="243153"/>
                  </a:cubicBezTo>
                  <a:cubicBezTo>
                    <a:pt x="551227" y="271260"/>
                    <a:pt x="556561" y="292426"/>
                    <a:pt x="567230" y="306651"/>
                  </a:cubicBezTo>
                  <a:cubicBezTo>
                    <a:pt x="577900" y="320877"/>
                    <a:pt x="593846" y="327989"/>
                    <a:pt x="615069" y="327989"/>
                  </a:cubicBezTo>
                  <a:cubicBezTo>
                    <a:pt x="657631" y="327989"/>
                    <a:pt x="678912" y="299711"/>
                    <a:pt x="678912" y="243153"/>
                  </a:cubicBezTo>
                  <a:cubicBezTo>
                    <a:pt x="678912" y="186480"/>
                    <a:pt x="657746" y="158144"/>
                    <a:pt x="615414" y="158144"/>
                  </a:cubicBezTo>
                  <a:close/>
                  <a:moveTo>
                    <a:pt x="2301459" y="155735"/>
                  </a:moveTo>
                  <a:cubicBezTo>
                    <a:pt x="2297674" y="170419"/>
                    <a:pt x="2286832" y="206729"/>
                    <a:pt x="2268936" y="264663"/>
                  </a:cubicBezTo>
                  <a:lnTo>
                    <a:pt x="2334499" y="264663"/>
                  </a:lnTo>
                  <a:cubicBezTo>
                    <a:pt x="2317635" y="210400"/>
                    <a:pt x="2308142" y="179712"/>
                    <a:pt x="2306020" y="172599"/>
                  </a:cubicBezTo>
                  <a:cubicBezTo>
                    <a:pt x="2303897" y="165486"/>
                    <a:pt x="2302377" y="159865"/>
                    <a:pt x="2301459" y="155735"/>
                  </a:cubicBezTo>
                  <a:close/>
                  <a:moveTo>
                    <a:pt x="1510885" y="155735"/>
                  </a:moveTo>
                  <a:cubicBezTo>
                    <a:pt x="1507099" y="170419"/>
                    <a:pt x="1496258" y="206729"/>
                    <a:pt x="1478361" y="264663"/>
                  </a:cubicBezTo>
                  <a:lnTo>
                    <a:pt x="1543924" y="264663"/>
                  </a:lnTo>
                  <a:cubicBezTo>
                    <a:pt x="1527060" y="210400"/>
                    <a:pt x="1517567" y="179712"/>
                    <a:pt x="1515445" y="172599"/>
                  </a:cubicBezTo>
                  <a:cubicBezTo>
                    <a:pt x="1513322" y="165486"/>
                    <a:pt x="1511802" y="159865"/>
                    <a:pt x="1510885" y="155735"/>
                  </a:cubicBezTo>
                  <a:close/>
                  <a:moveTo>
                    <a:pt x="2459110" y="117705"/>
                  </a:moveTo>
                  <a:lnTo>
                    <a:pt x="2526395" y="117705"/>
                  </a:lnTo>
                  <a:lnTo>
                    <a:pt x="2635667" y="306135"/>
                  </a:lnTo>
                  <a:lnTo>
                    <a:pt x="2636872" y="306135"/>
                  </a:lnTo>
                  <a:cubicBezTo>
                    <a:pt x="2635151" y="273439"/>
                    <a:pt x="2634290" y="250323"/>
                    <a:pt x="2634290" y="236786"/>
                  </a:cubicBezTo>
                  <a:lnTo>
                    <a:pt x="2634290" y="117705"/>
                  </a:lnTo>
                  <a:lnTo>
                    <a:pt x="2682301" y="117705"/>
                  </a:lnTo>
                  <a:lnTo>
                    <a:pt x="2682301" y="369289"/>
                  </a:lnTo>
                  <a:lnTo>
                    <a:pt x="2614501" y="369289"/>
                  </a:lnTo>
                  <a:lnTo>
                    <a:pt x="2505056" y="178966"/>
                  </a:lnTo>
                  <a:lnTo>
                    <a:pt x="2503508" y="178966"/>
                  </a:lnTo>
                  <a:cubicBezTo>
                    <a:pt x="2505687" y="212579"/>
                    <a:pt x="2506777" y="236556"/>
                    <a:pt x="2506777" y="250896"/>
                  </a:cubicBezTo>
                  <a:lnTo>
                    <a:pt x="2506777" y="369289"/>
                  </a:lnTo>
                  <a:lnTo>
                    <a:pt x="2459110" y="369289"/>
                  </a:lnTo>
                  <a:close/>
                  <a:moveTo>
                    <a:pt x="1963810" y="117705"/>
                  </a:moveTo>
                  <a:lnTo>
                    <a:pt x="2042796" y="117705"/>
                  </a:lnTo>
                  <a:cubicBezTo>
                    <a:pt x="2083866" y="117705"/>
                    <a:pt x="2115759" y="128546"/>
                    <a:pt x="2138474" y="150228"/>
                  </a:cubicBezTo>
                  <a:cubicBezTo>
                    <a:pt x="2161189" y="171911"/>
                    <a:pt x="2172546" y="202197"/>
                    <a:pt x="2172546" y="241088"/>
                  </a:cubicBezTo>
                  <a:cubicBezTo>
                    <a:pt x="2172546" y="282502"/>
                    <a:pt x="2160759" y="314223"/>
                    <a:pt x="2137183" y="336249"/>
                  </a:cubicBezTo>
                  <a:cubicBezTo>
                    <a:pt x="2113608" y="358276"/>
                    <a:pt x="2079564" y="369289"/>
                    <a:pt x="2035053" y="369289"/>
                  </a:cubicBezTo>
                  <a:lnTo>
                    <a:pt x="1963810" y="369289"/>
                  </a:lnTo>
                  <a:close/>
                  <a:moveTo>
                    <a:pt x="1617822" y="117705"/>
                  </a:moveTo>
                  <a:lnTo>
                    <a:pt x="1675642" y="117705"/>
                  </a:lnTo>
                  <a:lnTo>
                    <a:pt x="1727783" y="221298"/>
                  </a:lnTo>
                  <a:lnTo>
                    <a:pt x="1780268" y="117705"/>
                  </a:lnTo>
                  <a:lnTo>
                    <a:pt x="1837744" y="117705"/>
                  </a:lnTo>
                  <a:lnTo>
                    <a:pt x="1754284" y="271374"/>
                  </a:lnTo>
                  <a:lnTo>
                    <a:pt x="1754284" y="369289"/>
                  </a:lnTo>
                  <a:lnTo>
                    <a:pt x="1701282" y="369289"/>
                  </a:lnTo>
                  <a:lnTo>
                    <a:pt x="1701282" y="273095"/>
                  </a:lnTo>
                  <a:close/>
                  <a:moveTo>
                    <a:pt x="1173235" y="117705"/>
                  </a:moveTo>
                  <a:lnTo>
                    <a:pt x="1252221" y="117705"/>
                  </a:lnTo>
                  <a:cubicBezTo>
                    <a:pt x="1293292" y="117705"/>
                    <a:pt x="1325184" y="128546"/>
                    <a:pt x="1347899" y="150228"/>
                  </a:cubicBezTo>
                  <a:cubicBezTo>
                    <a:pt x="1370614" y="171911"/>
                    <a:pt x="1381971" y="202197"/>
                    <a:pt x="1381971" y="241088"/>
                  </a:cubicBezTo>
                  <a:cubicBezTo>
                    <a:pt x="1381971" y="282502"/>
                    <a:pt x="1370184" y="314223"/>
                    <a:pt x="1346609" y="336249"/>
                  </a:cubicBezTo>
                  <a:cubicBezTo>
                    <a:pt x="1323033" y="358276"/>
                    <a:pt x="1288990" y="369289"/>
                    <a:pt x="1244478" y="369289"/>
                  </a:cubicBezTo>
                  <a:lnTo>
                    <a:pt x="1173235" y="369289"/>
                  </a:lnTo>
                  <a:close/>
                  <a:moveTo>
                    <a:pt x="782710" y="117705"/>
                  </a:moveTo>
                  <a:lnTo>
                    <a:pt x="849995" y="117705"/>
                  </a:lnTo>
                  <a:lnTo>
                    <a:pt x="959267" y="306135"/>
                  </a:lnTo>
                  <a:lnTo>
                    <a:pt x="960472" y="306135"/>
                  </a:lnTo>
                  <a:cubicBezTo>
                    <a:pt x="958751" y="273439"/>
                    <a:pt x="957890" y="250323"/>
                    <a:pt x="957890" y="236786"/>
                  </a:cubicBezTo>
                  <a:lnTo>
                    <a:pt x="957890" y="117705"/>
                  </a:lnTo>
                  <a:lnTo>
                    <a:pt x="1005901" y="117705"/>
                  </a:lnTo>
                  <a:lnTo>
                    <a:pt x="1005901" y="369289"/>
                  </a:lnTo>
                  <a:lnTo>
                    <a:pt x="938101" y="369289"/>
                  </a:lnTo>
                  <a:lnTo>
                    <a:pt x="828656" y="178966"/>
                  </a:lnTo>
                  <a:lnTo>
                    <a:pt x="827108" y="178966"/>
                  </a:lnTo>
                  <a:cubicBezTo>
                    <a:pt x="829287" y="212579"/>
                    <a:pt x="830377" y="236556"/>
                    <a:pt x="830377" y="250896"/>
                  </a:cubicBezTo>
                  <a:lnTo>
                    <a:pt x="830377" y="369289"/>
                  </a:lnTo>
                  <a:lnTo>
                    <a:pt x="782710" y="369289"/>
                  </a:lnTo>
                  <a:close/>
                  <a:moveTo>
                    <a:pt x="238064" y="117705"/>
                  </a:moveTo>
                  <a:lnTo>
                    <a:pt x="291238" y="117705"/>
                  </a:lnTo>
                  <a:lnTo>
                    <a:pt x="291238" y="271718"/>
                  </a:lnTo>
                  <a:cubicBezTo>
                    <a:pt x="291238" y="291106"/>
                    <a:pt x="295138" y="305332"/>
                    <a:pt x="302940" y="314395"/>
                  </a:cubicBezTo>
                  <a:cubicBezTo>
                    <a:pt x="310741" y="323458"/>
                    <a:pt x="323647" y="327989"/>
                    <a:pt x="341658" y="327989"/>
                  </a:cubicBezTo>
                  <a:cubicBezTo>
                    <a:pt x="359096" y="327989"/>
                    <a:pt x="371744" y="323429"/>
                    <a:pt x="379602" y="314309"/>
                  </a:cubicBezTo>
                  <a:cubicBezTo>
                    <a:pt x="387461" y="305188"/>
                    <a:pt x="391390" y="290877"/>
                    <a:pt x="391390" y="271374"/>
                  </a:cubicBezTo>
                  <a:lnTo>
                    <a:pt x="391390" y="117705"/>
                  </a:lnTo>
                  <a:lnTo>
                    <a:pt x="444563" y="117705"/>
                  </a:lnTo>
                  <a:lnTo>
                    <a:pt x="444563" y="280495"/>
                  </a:lnTo>
                  <a:cubicBezTo>
                    <a:pt x="444563" y="299080"/>
                    <a:pt x="440405" y="315370"/>
                    <a:pt x="432088" y="329366"/>
                  </a:cubicBezTo>
                  <a:cubicBezTo>
                    <a:pt x="423770" y="343362"/>
                    <a:pt x="411753" y="354089"/>
                    <a:pt x="396036" y="361546"/>
                  </a:cubicBezTo>
                  <a:cubicBezTo>
                    <a:pt x="380319" y="369002"/>
                    <a:pt x="361734" y="372731"/>
                    <a:pt x="340281" y="372731"/>
                  </a:cubicBezTo>
                  <a:cubicBezTo>
                    <a:pt x="307930" y="372731"/>
                    <a:pt x="282806" y="364442"/>
                    <a:pt x="264909" y="347865"/>
                  </a:cubicBezTo>
                  <a:cubicBezTo>
                    <a:pt x="247013" y="331288"/>
                    <a:pt x="238064" y="308601"/>
                    <a:pt x="238064" y="279806"/>
                  </a:cubicBezTo>
                  <a:close/>
                  <a:moveTo>
                    <a:pt x="2268592" y="116672"/>
                  </a:moveTo>
                  <a:lnTo>
                    <a:pt x="2333811" y="116672"/>
                  </a:lnTo>
                  <a:lnTo>
                    <a:pt x="2422950" y="369289"/>
                  </a:lnTo>
                  <a:lnTo>
                    <a:pt x="2365474" y="369289"/>
                  </a:lnTo>
                  <a:lnTo>
                    <a:pt x="2347233" y="309405"/>
                  </a:lnTo>
                  <a:lnTo>
                    <a:pt x="2255513" y="309405"/>
                  </a:lnTo>
                  <a:lnTo>
                    <a:pt x="2237273" y="369289"/>
                  </a:lnTo>
                  <a:lnTo>
                    <a:pt x="2179797" y="369289"/>
                  </a:lnTo>
                  <a:close/>
                  <a:moveTo>
                    <a:pt x="1478017" y="116672"/>
                  </a:moveTo>
                  <a:lnTo>
                    <a:pt x="1543236" y="116672"/>
                  </a:lnTo>
                  <a:lnTo>
                    <a:pt x="1632375" y="369289"/>
                  </a:lnTo>
                  <a:lnTo>
                    <a:pt x="1574899" y="369289"/>
                  </a:lnTo>
                  <a:lnTo>
                    <a:pt x="1556658" y="309405"/>
                  </a:lnTo>
                  <a:lnTo>
                    <a:pt x="1464938" y="309405"/>
                  </a:lnTo>
                  <a:lnTo>
                    <a:pt x="1446698" y="369289"/>
                  </a:lnTo>
                  <a:lnTo>
                    <a:pt x="1389222" y="369289"/>
                  </a:lnTo>
                  <a:close/>
                  <a:moveTo>
                    <a:pt x="118049" y="114091"/>
                  </a:moveTo>
                  <a:cubicBezTo>
                    <a:pt x="142484" y="114091"/>
                    <a:pt x="167035" y="119999"/>
                    <a:pt x="191700" y="131815"/>
                  </a:cubicBezTo>
                  <a:lnTo>
                    <a:pt x="174492" y="175180"/>
                  </a:lnTo>
                  <a:cubicBezTo>
                    <a:pt x="165084" y="170706"/>
                    <a:pt x="155620" y="166805"/>
                    <a:pt x="146098" y="163479"/>
                  </a:cubicBezTo>
                  <a:cubicBezTo>
                    <a:pt x="136576" y="160152"/>
                    <a:pt x="127226" y="158488"/>
                    <a:pt x="118049" y="158488"/>
                  </a:cubicBezTo>
                  <a:cubicBezTo>
                    <a:pt x="97972" y="158488"/>
                    <a:pt x="82427" y="166031"/>
                    <a:pt x="71414" y="181117"/>
                  </a:cubicBezTo>
                  <a:cubicBezTo>
                    <a:pt x="60401" y="196203"/>
                    <a:pt x="54894" y="217226"/>
                    <a:pt x="54894" y="244185"/>
                  </a:cubicBezTo>
                  <a:cubicBezTo>
                    <a:pt x="54894" y="300284"/>
                    <a:pt x="75946" y="328334"/>
                    <a:pt x="118049" y="328334"/>
                  </a:cubicBezTo>
                  <a:cubicBezTo>
                    <a:pt x="135716" y="328334"/>
                    <a:pt x="157111" y="323917"/>
                    <a:pt x="182235" y="315083"/>
                  </a:cubicBezTo>
                  <a:lnTo>
                    <a:pt x="182235" y="359825"/>
                  </a:lnTo>
                  <a:cubicBezTo>
                    <a:pt x="161585" y="368429"/>
                    <a:pt x="138526" y="372731"/>
                    <a:pt x="113058" y="372731"/>
                  </a:cubicBezTo>
                  <a:cubicBezTo>
                    <a:pt x="76462" y="372731"/>
                    <a:pt x="48470" y="361632"/>
                    <a:pt x="29082" y="339433"/>
                  </a:cubicBezTo>
                  <a:cubicBezTo>
                    <a:pt x="9694" y="317234"/>
                    <a:pt x="0" y="285370"/>
                    <a:pt x="0" y="243841"/>
                  </a:cubicBezTo>
                  <a:cubicBezTo>
                    <a:pt x="0" y="217685"/>
                    <a:pt x="4761" y="194769"/>
                    <a:pt x="14283" y="175094"/>
                  </a:cubicBezTo>
                  <a:cubicBezTo>
                    <a:pt x="23805" y="155419"/>
                    <a:pt x="37485" y="140333"/>
                    <a:pt x="55324" y="129836"/>
                  </a:cubicBezTo>
                  <a:cubicBezTo>
                    <a:pt x="73164" y="119339"/>
                    <a:pt x="94072" y="114091"/>
                    <a:pt x="118049" y="114091"/>
                  </a:cubicBezTo>
                  <a:close/>
                  <a:moveTo>
                    <a:pt x="615414" y="113747"/>
                  </a:moveTo>
                  <a:cubicBezTo>
                    <a:pt x="654075" y="113747"/>
                    <a:pt x="683644" y="124875"/>
                    <a:pt x="704122" y="147131"/>
                  </a:cubicBezTo>
                  <a:cubicBezTo>
                    <a:pt x="724600" y="169387"/>
                    <a:pt x="734839" y="201394"/>
                    <a:pt x="734839" y="243153"/>
                  </a:cubicBezTo>
                  <a:cubicBezTo>
                    <a:pt x="734839" y="284797"/>
                    <a:pt x="724514" y="316804"/>
                    <a:pt x="703864" y="339175"/>
                  </a:cubicBezTo>
                  <a:cubicBezTo>
                    <a:pt x="683214" y="361546"/>
                    <a:pt x="653616" y="372731"/>
                    <a:pt x="615069" y="372731"/>
                  </a:cubicBezTo>
                  <a:cubicBezTo>
                    <a:pt x="576523" y="372731"/>
                    <a:pt x="546925" y="361546"/>
                    <a:pt x="526275" y="339175"/>
                  </a:cubicBezTo>
                  <a:cubicBezTo>
                    <a:pt x="505625" y="316804"/>
                    <a:pt x="495300" y="284682"/>
                    <a:pt x="495300" y="242809"/>
                  </a:cubicBezTo>
                  <a:cubicBezTo>
                    <a:pt x="495300" y="200935"/>
                    <a:pt x="505654" y="168957"/>
                    <a:pt x="526361" y="146873"/>
                  </a:cubicBezTo>
                  <a:cubicBezTo>
                    <a:pt x="547068" y="124789"/>
                    <a:pt x="576752" y="113747"/>
                    <a:pt x="615414" y="113747"/>
                  </a:cubicBezTo>
                  <a:close/>
                  <a:moveTo>
                    <a:pt x="2277884" y="48183"/>
                  </a:moveTo>
                  <a:lnTo>
                    <a:pt x="2325035" y="48183"/>
                  </a:lnTo>
                  <a:cubicBezTo>
                    <a:pt x="2330541" y="56099"/>
                    <a:pt x="2336966" y="63843"/>
                    <a:pt x="2344308" y="71414"/>
                  </a:cubicBezTo>
                  <a:cubicBezTo>
                    <a:pt x="2351650" y="78986"/>
                    <a:pt x="2358763" y="86156"/>
                    <a:pt x="2365646" y="92925"/>
                  </a:cubicBezTo>
                  <a:lnTo>
                    <a:pt x="2365646" y="97571"/>
                  </a:lnTo>
                  <a:lnTo>
                    <a:pt x="2341211" y="97571"/>
                  </a:lnTo>
                  <a:cubicBezTo>
                    <a:pt x="2325035" y="89426"/>
                    <a:pt x="2311784" y="80707"/>
                    <a:pt x="2301459" y="71414"/>
                  </a:cubicBezTo>
                  <a:cubicBezTo>
                    <a:pt x="2291938" y="79904"/>
                    <a:pt x="2278630" y="88623"/>
                    <a:pt x="2261536" y="97571"/>
                  </a:cubicBezTo>
                  <a:lnTo>
                    <a:pt x="2237273" y="97571"/>
                  </a:lnTo>
                  <a:lnTo>
                    <a:pt x="2237273" y="92925"/>
                  </a:lnTo>
                  <a:cubicBezTo>
                    <a:pt x="2256775" y="74110"/>
                    <a:pt x="2270313" y="59197"/>
                    <a:pt x="2277884" y="48183"/>
                  </a:cubicBezTo>
                  <a:close/>
                  <a:moveTo>
                    <a:pt x="1480082" y="41128"/>
                  </a:moveTo>
                  <a:lnTo>
                    <a:pt x="1541515" y="41128"/>
                  </a:lnTo>
                  <a:cubicBezTo>
                    <a:pt x="1545072" y="47093"/>
                    <a:pt x="1551238" y="55210"/>
                    <a:pt x="1560014" y="65478"/>
                  </a:cubicBezTo>
                  <a:cubicBezTo>
                    <a:pt x="1568790" y="75745"/>
                    <a:pt x="1577308" y="84894"/>
                    <a:pt x="1585568" y="92925"/>
                  </a:cubicBezTo>
                  <a:lnTo>
                    <a:pt x="1585568" y="97571"/>
                  </a:lnTo>
                  <a:lnTo>
                    <a:pt x="1550636" y="97571"/>
                  </a:lnTo>
                  <a:cubicBezTo>
                    <a:pt x="1532624" y="86902"/>
                    <a:pt x="1519202" y="76806"/>
                    <a:pt x="1510368" y="67284"/>
                  </a:cubicBezTo>
                  <a:cubicBezTo>
                    <a:pt x="1501420" y="76577"/>
                    <a:pt x="1488284" y="86672"/>
                    <a:pt x="1470961" y="97571"/>
                  </a:cubicBezTo>
                  <a:lnTo>
                    <a:pt x="1436029" y="97571"/>
                  </a:lnTo>
                  <a:lnTo>
                    <a:pt x="1436029" y="92925"/>
                  </a:lnTo>
                  <a:cubicBezTo>
                    <a:pt x="1457711" y="71242"/>
                    <a:pt x="1472395" y="53977"/>
                    <a:pt x="1480082" y="41128"/>
                  </a:cubicBezTo>
                  <a:close/>
                  <a:moveTo>
                    <a:pt x="584095" y="41128"/>
                  </a:moveTo>
                  <a:lnTo>
                    <a:pt x="645528" y="41128"/>
                  </a:lnTo>
                  <a:cubicBezTo>
                    <a:pt x="649084" y="47093"/>
                    <a:pt x="655251" y="55210"/>
                    <a:pt x="664027" y="65478"/>
                  </a:cubicBezTo>
                  <a:cubicBezTo>
                    <a:pt x="672803" y="75745"/>
                    <a:pt x="681321" y="84894"/>
                    <a:pt x="689581" y="92925"/>
                  </a:cubicBezTo>
                  <a:lnTo>
                    <a:pt x="689581" y="97571"/>
                  </a:lnTo>
                  <a:lnTo>
                    <a:pt x="654648" y="97571"/>
                  </a:lnTo>
                  <a:cubicBezTo>
                    <a:pt x="636637" y="86902"/>
                    <a:pt x="623215" y="76806"/>
                    <a:pt x="614381" y="67284"/>
                  </a:cubicBezTo>
                  <a:cubicBezTo>
                    <a:pt x="605433" y="76577"/>
                    <a:pt x="592297" y="86672"/>
                    <a:pt x="574974" y="97571"/>
                  </a:cubicBezTo>
                  <a:lnTo>
                    <a:pt x="540041" y="97571"/>
                  </a:lnTo>
                  <a:lnTo>
                    <a:pt x="540041" y="92925"/>
                  </a:lnTo>
                  <a:cubicBezTo>
                    <a:pt x="561724" y="71242"/>
                    <a:pt x="576408" y="53977"/>
                    <a:pt x="584095" y="41128"/>
                  </a:cubicBezTo>
                  <a:close/>
                  <a:moveTo>
                    <a:pt x="2341211" y="0"/>
                  </a:moveTo>
                  <a:lnTo>
                    <a:pt x="2360656" y="0"/>
                  </a:lnTo>
                  <a:cubicBezTo>
                    <a:pt x="2359279" y="13307"/>
                    <a:pt x="2355551" y="23546"/>
                    <a:pt x="2349470" y="30716"/>
                  </a:cubicBezTo>
                  <a:cubicBezTo>
                    <a:pt x="2343390" y="37887"/>
                    <a:pt x="2335704" y="41472"/>
                    <a:pt x="2326411" y="41472"/>
                  </a:cubicBezTo>
                  <a:cubicBezTo>
                    <a:pt x="2322281" y="41472"/>
                    <a:pt x="2318065" y="40755"/>
                    <a:pt x="2313763" y="39321"/>
                  </a:cubicBezTo>
                  <a:cubicBezTo>
                    <a:pt x="2309461" y="37887"/>
                    <a:pt x="2305245" y="36310"/>
                    <a:pt x="2301115" y="34588"/>
                  </a:cubicBezTo>
                  <a:cubicBezTo>
                    <a:pt x="2296985" y="32867"/>
                    <a:pt x="2292999" y="31290"/>
                    <a:pt x="2289156" y="29856"/>
                  </a:cubicBezTo>
                  <a:cubicBezTo>
                    <a:pt x="2285312" y="28422"/>
                    <a:pt x="2281785" y="27705"/>
                    <a:pt x="2278572" y="27705"/>
                  </a:cubicBezTo>
                  <a:cubicBezTo>
                    <a:pt x="2273984" y="27705"/>
                    <a:pt x="2270456" y="28651"/>
                    <a:pt x="2267989" y="30544"/>
                  </a:cubicBezTo>
                  <a:cubicBezTo>
                    <a:pt x="2265523" y="32437"/>
                    <a:pt x="2263544" y="36195"/>
                    <a:pt x="2262053" y="41816"/>
                  </a:cubicBezTo>
                  <a:lnTo>
                    <a:pt x="2242607" y="41816"/>
                  </a:lnTo>
                  <a:cubicBezTo>
                    <a:pt x="2243640" y="29082"/>
                    <a:pt x="2247225" y="18986"/>
                    <a:pt x="2253362" y="11529"/>
                  </a:cubicBezTo>
                  <a:cubicBezTo>
                    <a:pt x="2259500" y="4072"/>
                    <a:pt x="2267330" y="344"/>
                    <a:pt x="2276852" y="344"/>
                  </a:cubicBezTo>
                  <a:cubicBezTo>
                    <a:pt x="2281096" y="344"/>
                    <a:pt x="2285427" y="1089"/>
                    <a:pt x="2289844" y="2581"/>
                  </a:cubicBezTo>
                  <a:cubicBezTo>
                    <a:pt x="2294261" y="4072"/>
                    <a:pt x="2298534" y="5678"/>
                    <a:pt x="2302664" y="7399"/>
                  </a:cubicBezTo>
                  <a:cubicBezTo>
                    <a:pt x="2306794" y="9120"/>
                    <a:pt x="2310752" y="10726"/>
                    <a:pt x="2314538" y="12218"/>
                  </a:cubicBezTo>
                  <a:cubicBezTo>
                    <a:pt x="2318324" y="13709"/>
                    <a:pt x="2321708" y="14455"/>
                    <a:pt x="2324691" y="14455"/>
                  </a:cubicBezTo>
                  <a:cubicBezTo>
                    <a:pt x="2329394" y="14455"/>
                    <a:pt x="2332922" y="13422"/>
                    <a:pt x="2335274" y="11357"/>
                  </a:cubicBezTo>
                  <a:cubicBezTo>
                    <a:pt x="2337626" y="9292"/>
                    <a:pt x="2339605" y="5506"/>
                    <a:pt x="2341211" y="0"/>
                  </a:cubicBezTo>
                  <a:close/>
                </a:path>
              </a:pathLst>
            </a:custGeom>
            <a:solidFill>
              <a:schemeClr val="tx2">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800">
                <a:solidFill>
                  <a:schemeClr val="tx2">
                    <a:lumMod val="75000"/>
                  </a:schemeClr>
                </a:solidFill>
                <a:latin typeface="Arial" panose="020B0604020202020204" pitchFamily="34" charset="0"/>
                <a:ea typeface="#9Slide03 Open Sans Bold" panose="020B0806030504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B2062855-8B4B-40F1-ADF0-34387B5A475C}"/>
                </a:ext>
              </a:extLst>
            </p:cNvPr>
            <p:cNvSpPr txBox="1">
              <a:spLocks noChangeAspect="1"/>
            </p:cNvSpPr>
            <p:nvPr>
              <p:custDataLst>
                <p:tags r:id="rId2"/>
              </p:custDataLst>
            </p:nvPr>
          </p:nvSpPr>
          <p:spPr>
            <a:xfrm>
              <a:off x="2431710" y="1909473"/>
              <a:ext cx="1408571" cy="312669"/>
            </a:xfrm>
            <a:custGeom>
              <a:avLst/>
              <a:gdLst/>
              <a:ahLst/>
              <a:cxnLst/>
              <a:rect l="l" t="t" r="r" b="b"/>
              <a:pathLst>
                <a:path w="1470561" h="328161">
                  <a:moveTo>
                    <a:pt x="1315171" y="120285"/>
                  </a:moveTo>
                  <a:lnTo>
                    <a:pt x="1315171" y="284108"/>
                  </a:lnTo>
                  <a:lnTo>
                    <a:pt x="1338058" y="284108"/>
                  </a:lnTo>
                  <a:cubicBezTo>
                    <a:pt x="1389453" y="284108"/>
                    <a:pt x="1415151" y="256517"/>
                    <a:pt x="1415151" y="201336"/>
                  </a:cubicBezTo>
                  <a:cubicBezTo>
                    <a:pt x="1415151" y="147302"/>
                    <a:pt x="1391289" y="120285"/>
                    <a:pt x="1343565" y="120285"/>
                  </a:cubicBezTo>
                  <a:close/>
                  <a:moveTo>
                    <a:pt x="76921" y="120285"/>
                  </a:moveTo>
                  <a:lnTo>
                    <a:pt x="76921" y="181891"/>
                  </a:lnTo>
                  <a:lnTo>
                    <a:pt x="117704" y="181891"/>
                  </a:lnTo>
                  <a:lnTo>
                    <a:pt x="117704" y="225600"/>
                  </a:lnTo>
                  <a:lnTo>
                    <a:pt x="76921" y="225600"/>
                  </a:lnTo>
                  <a:lnTo>
                    <a:pt x="76921" y="284108"/>
                  </a:lnTo>
                  <a:lnTo>
                    <a:pt x="99464" y="284108"/>
                  </a:lnTo>
                  <a:cubicBezTo>
                    <a:pt x="151088" y="284108"/>
                    <a:pt x="176901" y="256517"/>
                    <a:pt x="176901" y="201336"/>
                  </a:cubicBezTo>
                  <a:cubicBezTo>
                    <a:pt x="176901" y="174721"/>
                    <a:pt x="170935" y="154558"/>
                    <a:pt x="159004" y="140849"/>
                  </a:cubicBezTo>
                  <a:cubicBezTo>
                    <a:pt x="147073" y="127140"/>
                    <a:pt x="129062" y="120285"/>
                    <a:pt x="104970" y="120285"/>
                  </a:cubicBezTo>
                  <a:close/>
                  <a:moveTo>
                    <a:pt x="1261825" y="76576"/>
                  </a:moveTo>
                  <a:lnTo>
                    <a:pt x="1340811" y="76576"/>
                  </a:lnTo>
                  <a:cubicBezTo>
                    <a:pt x="1381882" y="76576"/>
                    <a:pt x="1413774" y="87418"/>
                    <a:pt x="1436489" y="109100"/>
                  </a:cubicBezTo>
                  <a:cubicBezTo>
                    <a:pt x="1459204" y="130782"/>
                    <a:pt x="1470561" y="161069"/>
                    <a:pt x="1470561" y="199960"/>
                  </a:cubicBezTo>
                  <a:cubicBezTo>
                    <a:pt x="1470561" y="241374"/>
                    <a:pt x="1458774" y="273095"/>
                    <a:pt x="1435199" y="295121"/>
                  </a:cubicBezTo>
                  <a:cubicBezTo>
                    <a:pt x="1411623" y="317148"/>
                    <a:pt x="1377579" y="328161"/>
                    <a:pt x="1333068" y="328161"/>
                  </a:cubicBezTo>
                  <a:lnTo>
                    <a:pt x="1261825" y="328161"/>
                  </a:lnTo>
                  <a:close/>
                  <a:moveTo>
                    <a:pt x="1061800" y="76576"/>
                  </a:moveTo>
                  <a:lnTo>
                    <a:pt x="1206694" y="76576"/>
                  </a:lnTo>
                  <a:lnTo>
                    <a:pt x="1206694" y="120285"/>
                  </a:lnTo>
                  <a:lnTo>
                    <a:pt x="1115146" y="120285"/>
                  </a:lnTo>
                  <a:lnTo>
                    <a:pt x="1115146" y="175524"/>
                  </a:lnTo>
                  <a:lnTo>
                    <a:pt x="1200327" y="175524"/>
                  </a:lnTo>
                  <a:lnTo>
                    <a:pt x="1200327" y="219233"/>
                  </a:lnTo>
                  <a:lnTo>
                    <a:pt x="1115146" y="219233"/>
                  </a:lnTo>
                  <a:lnTo>
                    <a:pt x="1115146" y="284108"/>
                  </a:lnTo>
                  <a:lnTo>
                    <a:pt x="1206694" y="284108"/>
                  </a:lnTo>
                  <a:lnTo>
                    <a:pt x="1206694" y="328161"/>
                  </a:lnTo>
                  <a:lnTo>
                    <a:pt x="1061800" y="328161"/>
                  </a:lnTo>
                  <a:close/>
                  <a:moveTo>
                    <a:pt x="861775" y="76576"/>
                  </a:moveTo>
                  <a:lnTo>
                    <a:pt x="915121" y="76576"/>
                  </a:lnTo>
                  <a:lnTo>
                    <a:pt x="915121" y="284108"/>
                  </a:lnTo>
                  <a:lnTo>
                    <a:pt x="1017166" y="284108"/>
                  </a:lnTo>
                  <a:lnTo>
                    <a:pt x="1017166" y="328161"/>
                  </a:lnTo>
                  <a:lnTo>
                    <a:pt x="861775" y="328161"/>
                  </a:lnTo>
                  <a:close/>
                  <a:moveTo>
                    <a:pt x="480775" y="76576"/>
                  </a:moveTo>
                  <a:lnTo>
                    <a:pt x="548060" y="76576"/>
                  </a:lnTo>
                  <a:lnTo>
                    <a:pt x="657332" y="265007"/>
                  </a:lnTo>
                  <a:lnTo>
                    <a:pt x="658537" y="265007"/>
                  </a:lnTo>
                  <a:cubicBezTo>
                    <a:pt x="656816" y="232311"/>
                    <a:pt x="655955" y="209195"/>
                    <a:pt x="655955" y="195657"/>
                  </a:cubicBezTo>
                  <a:lnTo>
                    <a:pt x="655955" y="76576"/>
                  </a:lnTo>
                  <a:lnTo>
                    <a:pt x="703966" y="76576"/>
                  </a:lnTo>
                  <a:lnTo>
                    <a:pt x="703966" y="328161"/>
                  </a:lnTo>
                  <a:lnTo>
                    <a:pt x="636166" y="328161"/>
                  </a:lnTo>
                  <a:lnTo>
                    <a:pt x="526721" y="137838"/>
                  </a:lnTo>
                  <a:lnTo>
                    <a:pt x="525173" y="137838"/>
                  </a:lnTo>
                  <a:cubicBezTo>
                    <a:pt x="527352" y="171451"/>
                    <a:pt x="528442" y="195428"/>
                    <a:pt x="528442" y="209768"/>
                  </a:cubicBezTo>
                  <a:lnTo>
                    <a:pt x="528442" y="328161"/>
                  </a:lnTo>
                  <a:lnTo>
                    <a:pt x="480775" y="328161"/>
                  </a:lnTo>
                  <a:close/>
                  <a:moveTo>
                    <a:pt x="280750" y="76576"/>
                  </a:moveTo>
                  <a:lnTo>
                    <a:pt x="425644" y="76576"/>
                  </a:lnTo>
                  <a:lnTo>
                    <a:pt x="425644" y="120285"/>
                  </a:lnTo>
                  <a:lnTo>
                    <a:pt x="334096" y="120285"/>
                  </a:lnTo>
                  <a:lnTo>
                    <a:pt x="334096" y="175524"/>
                  </a:lnTo>
                  <a:lnTo>
                    <a:pt x="419277" y="175524"/>
                  </a:lnTo>
                  <a:lnTo>
                    <a:pt x="419277" y="219233"/>
                  </a:lnTo>
                  <a:lnTo>
                    <a:pt x="334096" y="219233"/>
                  </a:lnTo>
                  <a:lnTo>
                    <a:pt x="334096" y="284108"/>
                  </a:lnTo>
                  <a:lnTo>
                    <a:pt x="425644" y="284108"/>
                  </a:lnTo>
                  <a:lnTo>
                    <a:pt x="425644" y="328161"/>
                  </a:lnTo>
                  <a:lnTo>
                    <a:pt x="280750" y="328161"/>
                  </a:lnTo>
                  <a:close/>
                  <a:moveTo>
                    <a:pt x="23575" y="76576"/>
                  </a:moveTo>
                  <a:lnTo>
                    <a:pt x="102561" y="76576"/>
                  </a:lnTo>
                  <a:cubicBezTo>
                    <a:pt x="143632" y="76576"/>
                    <a:pt x="175524" y="87418"/>
                    <a:pt x="198239" y="109100"/>
                  </a:cubicBezTo>
                  <a:cubicBezTo>
                    <a:pt x="220954" y="130782"/>
                    <a:pt x="232311" y="161069"/>
                    <a:pt x="232311" y="199960"/>
                  </a:cubicBezTo>
                  <a:cubicBezTo>
                    <a:pt x="232311" y="241374"/>
                    <a:pt x="220524" y="273095"/>
                    <a:pt x="196948" y="295121"/>
                  </a:cubicBezTo>
                  <a:cubicBezTo>
                    <a:pt x="173373" y="317148"/>
                    <a:pt x="139330" y="328161"/>
                    <a:pt x="94817" y="328161"/>
                  </a:cubicBezTo>
                  <a:lnTo>
                    <a:pt x="23575" y="328161"/>
                  </a:lnTo>
                  <a:lnTo>
                    <a:pt x="23575" y="225600"/>
                  </a:lnTo>
                  <a:lnTo>
                    <a:pt x="0" y="225600"/>
                  </a:lnTo>
                  <a:lnTo>
                    <a:pt x="0" y="181891"/>
                  </a:lnTo>
                  <a:lnTo>
                    <a:pt x="23575" y="181891"/>
                  </a:lnTo>
                  <a:close/>
                  <a:moveTo>
                    <a:pt x="293657" y="0"/>
                  </a:moveTo>
                  <a:lnTo>
                    <a:pt x="352509" y="0"/>
                  </a:lnTo>
                  <a:cubicBezTo>
                    <a:pt x="359736" y="11587"/>
                    <a:pt x="373216" y="28852"/>
                    <a:pt x="392948" y="51796"/>
                  </a:cubicBezTo>
                  <a:lnTo>
                    <a:pt x="392948" y="56443"/>
                  </a:lnTo>
                  <a:lnTo>
                    <a:pt x="358187" y="56443"/>
                  </a:lnTo>
                  <a:cubicBezTo>
                    <a:pt x="350960" y="51395"/>
                    <a:pt x="340348" y="43221"/>
                    <a:pt x="326352" y="31921"/>
                  </a:cubicBezTo>
                  <a:cubicBezTo>
                    <a:pt x="312356" y="20621"/>
                    <a:pt x="301458" y="11185"/>
                    <a:pt x="293657" y="3613"/>
                  </a:cubicBezTo>
                  <a:close/>
                </a:path>
              </a:pathLst>
            </a:custGeom>
            <a:solidFill>
              <a:schemeClr val="tx2">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800">
                <a:solidFill>
                  <a:schemeClr val="tx2">
                    <a:lumMod val="75000"/>
                  </a:schemeClr>
                </a:solidFill>
                <a:latin typeface="Arial" panose="020B0604020202020204" pitchFamily="34" charset="0"/>
                <a:ea typeface="#9Slide03 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2410152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rgbClr val="FDA896"/>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5"/>
                                        </p:tgtEl>
                                        <p:attrNameLst>
                                          <p:attrName>fillcolor</p:attrName>
                                        </p:attrNameLst>
                                      </p:cBhvr>
                                      <p:to>
                                        <a:srgbClr val="FDA896"/>
                                      </p:to>
                                    </p:animClr>
                                    <p:set>
                                      <p:cBhvr>
                                        <p:cTn id="14" dur="2000" fill="hold"/>
                                        <p:tgtEl>
                                          <p:spTgt spid="5"/>
                                        </p:tgtEl>
                                        <p:attrNameLst>
                                          <p:attrName>fill.type</p:attrName>
                                        </p:attrNameLst>
                                      </p:cBhvr>
                                      <p:to>
                                        <p:strVal val="solid"/>
                                      </p:to>
                                    </p:set>
                                    <p:set>
                                      <p:cBhvr>
                                        <p:cTn id="15"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7"/>
                                        </p:tgtEl>
                                        <p:attrNameLst>
                                          <p:attrName>fillcolor</p:attrName>
                                        </p:attrNameLst>
                                      </p:cBhvr>
                                      <p:to>
                                        <a:srgbClr val="C6E5A4"/>
                                      </p:to>
                                    </p:animClr>
                                    <p:set>
                                      <p:cBhvr>
                                        <p:cTn id="21" dur="2000" fill="hold"/>
                                        <p:tgtEl>
                                          <p:spTgt spid="7"/>
                                        </p:tgtEl>
                                        <p:attrNameLst>
                                          <p:attrName>fill.type</p:attrName>
                                        </p:attrNameLst>
                                      </p:cBhvr>
                                      <p:to>
                                        <p:strVal val="solid"/>
                                      </p:to>
                                    </p:set>
                                    <p:set>
                                      <p:cBhvr>
                                        <p:cTn id="22" dur="2000" fill="hold"/>
                                        <p:tgtEl>
                                          <p:spTgt spid="7"/>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7"/>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6"/>
                                        </p:tgtEl>
                                        <p:attrNameLst>
                                          <p:attrName>fillcolor</p:attrName>
                                        </p:attrNameLst>
                                      </p:cBhvr>
                                      <p:to>
                                        <a:srgbClr val="FDA896"/>
                                      </p:to>
                                    </p:animClr>
                                    <p:set>
                                      <p:cBhvr>
                                        <p:cTn id="28" dur="2000" fill="hold"/>
                                        <p:tgtEl>
                                          <p:spTgt spid="6"/>
                                        </p:tgtEl>
                                        <p:attrNameLst>
                                          <p:attrName>fill.type</p:attrName>
                                        </p:attrNameLst>
                                      </p:cBhvr>
                                      <p:to>
                                        <p:strVal val="solid"/>
                                      </p:to>
                                    </p:set>
                                    <p:set>
                                      <p:cBhvr>
                                        <p:cTn id="29"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838200" y="304800"/>
            <a:ext cx="10515600" cy="16002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11: </a:t>
            </a:r>
            <a:r>
              <a:rPr lang="en-US" sz="2800" b="1" dirty="0" err="1">
                <a:solidFill>
                  <a:prstClr val="black">
                    <a:lumMod val="85000"/>
                    <a:lumOff val="15000"/>
                  </a:prstClr>
                </a:solidFill>
                <a:latin typeface="Arial"/>
              </a:rPr>
              <a:t>Các</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thiết</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bị</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nào</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sau</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đây</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không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sử</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dụng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dòng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điện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xoay</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chiều</a:t>
            </a:r>
            <a:r>
              <a:rPr lang="en-US" sz="2800" b="1" dirty="0">
                <a:solidFill>
                  <a:prstClr val="black">
                    <a:lumMod val="85000"/>
                    <a:lumOff val="15000"/>
                  </a:prstClr>
                </a:solidFill>
                <a:latin typeface="Arial"/>
              </a:rPr>
              <a:t>?</a:t>
            </a:r>
          </a:p>
        </p:txBody>
      </p:sp>
      <p:sp>
        <p:nvSpPr>
          <p:cNvPr id="5" name="A">
            <a:extLst>
              <a:ext uri="{FF2B5EF4-FFF2-40B4-BE49-F238E27FC236}">
                <a16:creationId xmlns:a16="http://schemas.microsoft.com/office/drawing/2014/main" id="{4823A823-44B2-462A-B11B-9E50565133CA}"/>
              </a:ext>
            </a:extLst>
          </p:cNvPr>
          <p:cNvSpPr/>
          <p:nvPr/>
        </p:nvSpPr>
        <p:spPr>
          <a:xfrm>
            <a:off x="838200"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kumimoji="0" lang="en-US"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A.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Máy</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thu</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thanh</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dùng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pin.</a:t>
            </a:r>
            <a:endParaRPr kumimoji="0" lang="en-US" sz="24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6" name="B">
            <a:extLst>
              <a:ext uri="{FF2B5EF4-FFF2-40B4-BE49-F238E27FC236}">
                <a16:creationId xmlns:a16="http://schemas.microsoft.com/office/drawing/2014/main" id="{46F9278F-3B69-4EE5-844B-70B61CDB4458}"/>
              </a:ext>
            </a:extLst>
          </p:cNvPr>
          <p:cNvSpPr/>
          <p:nvPr/>
        </p:nvSpPr>
        <p:spPr>
          <a:xfrm>
            <a:off x="6400802"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kumimoji="0" lang="en-US"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B.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Bóng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đèn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dây</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tóc</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mắc</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vào</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nhà</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220V.</a:t>
            </a:r>
            <a:endParaRPr kumimoji="0" lang="en-US" sz="24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7" name="C">
            <a:extLst>
              <a:ext uri="{FF2B5EF4-FFF2-40B4-BE49-F238E27FC236}">
                <a16:creationId xmlns:a16="http://schemas.microsoft.com/office/drawing/2014/main" id="{E3A96275-DBA7-4C6C-8D68-929EB13A4472}"/>
              </a:ext>
            </a:extLst>
          </p:cNvPr>
          <p:cNvSpPr/>
          <p:nvPr/>
        </p:nvSpPr>
        <p:spPr>
          <a:xfrm>
            <a:off x="838200"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kumimoji="0" lang="en-US"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C.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Tủ</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lạnh</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kumimoji="0" lang="en-US" sz="24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8" name="D">
            <a:extLst>
              <a:ext uri="{FF2B5EF4-FFF2-40B4-BE49-F238E27FC236}">
                <a16:creationId xmlns:a16="http://schemas.microsoft.com/office/drawing/2014/main" id="{FE13A5F7-CAB7-4913-888C-57DBA728664C}"/>
              </a:ext>
            </a:extLst>
          </p:cNvPr>
          <p:cNvSpPr/>
          <p:nvPr/>
        </p:nvSpPr>
        <p:spPr>
          <a:xfrm>
            <a:off x="6400802"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kumimoji="0" lang="en-US"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D.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Ấm</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đun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nước</a:t>
            </a:r>
            <a:endParaRPr kumimoji="0" lang="en-US" sz="24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Tree>
    <p:extLst>
      <p:ext uri="{BB962C8B-B14F-4D97-AF65-F5344CB8AC3E}">
        <p14:creationId xmlns:p14="http://schemas.microsoft.com/office/powerpoint/2010/main" val="301666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C6E5A4"/>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6"/>
                                        </p:tgtEl>
                                        <p:attrNameLst>
                                          <p:attrName>fillcolor</p:attrName>
                                        </p:attrNameLst>
                                      </p:cBhvr>
                                      <p:to>
                                        <a:srgbClr val="FDA896"/>
                                      </p:to>
                                    </p:animClr>
                                    <p:set>
                                      <p:cBhvr>
                                        <p:cTn id="14" dur="2000" fill="hold"/>
                                        <p:tgtEl>
                                          <p:spTgt spid="6"/>
                                        </p:tgtEl>
                                        <p:attrNameLst>
                                          <p:attrName>fill.type</p:attrName>
                                        </p:attrNameLst>
                                      </p:cBhvr>
                                      <p:to>
                                        <p:strVal val="solid"/>
                                      </p:to>
                                    </p:set>
                                    <p:set>
                                      <p:cBhvr>
                                        <p:cTn id="15"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7"/>
                                        </p:tgtEl>
                                        <p:attrNameLst>
                                          <p:attrName>fillcolor</p:attrName>
                                        </p:attrNameLst>
                                      </p:cBhvr>
                                      <p:to>
                                        <a:srgbClr val="FDA896"/>
                                      </p:to>
                                    </p:animClr>
                                    <p:set>
                                      <p:cBhvr>
                                        <p:cTn id="21" dur="2000" fill="hold"/>
                                        <p:tgtEl>
                                          <p:spTgt spid="7"/>
                                        </p:tgtEl>
                                        <p:attrNameLst>
                                          <p:attrName>fill.type</p:attrName>
                                        </p:attrNameLst>
                                      </p:cBhvr>
                                      <p:to>
                                        <p:strVal val="solid"/>
                                      </p:to>
                                    </p:set>
                                    <p:set>
                                      <p:cBhvr>
                                        <p:cTn id="22"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8"/>
                                        </p:tgtEl>
                                        <p:attrNameLst>
                                          <p:attrName>fillcolor</p:attrName>
                                        </p:attrNameLst>
                                      </p:cBhvr>
                                      <p:to>
                                        <a:srgbClr val="FDA896"/>
                                      </p:to>
                                    </p:animClr>
                                    <p:set>
                                      <p:cBhvr>
                                        <p:cTn id="28" dur="2000" fill="hold"/>
                                        <p:tgtEl>
                                          <p:spTgt spid="8"/>
                                        </p:tgtEl>
                                        <p:attrNameLst>
                                          <p:attrName>fill.type</p:attrName>
                                        </p:attrNameLst>
                                      </p:cBhvr>
                                      <p:to>
                                        <p:strVal val="solid"/>
                                      </p:to>
                                    </p:set>
                                    <p:set>
                                      <p:cBhvr>
                                        <p:cTn id="29"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838200" y="304800"/>
            <a:ext cx="10515600" cy="16002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lumMod val="85000"/>
                    <a:lumOff val="15000"/>
                  </a:prstClr>
                </a:solidFill>
                <a:effectLst/>
                <a:uLnTx/>
                <a:uFillTx/>
                <a:latin typeface="Arial"/>
                <a:ea typeface="+mn-ea"/>
                <a:cs typeface="+mn-cs"/>
              </a:rPr>
              <a:t>Câu</a:t>
            </a:r>
            <a:r>
              <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12</a:t>
            </a:r>
            <a:r>
              <a:rPr kumimoji="0" lang="vi-VN" sz="2800" b="1" i="0" u="none" strike="noStrike" kern="1200" cap="none" spc="0" normalizeH="0" baseline="0" noProof="0" dirty="0">
                <a:ln>
                  <a:noFill/>
                </a:ln>
                <a:solidFill>
                  <a:prstClr val="black">
                    <a:lumMod val="85000"/>
                    <a:lumOff val="15000"/>
                  </a:prstClr>
                </a:solidFill>
                <a:effectLst/>
                <a:uLnTx/>
                <a:uFillTx/>
                <a:latin typeface="Arial"/>
                <a:ea typeface="+mn-ea"/>
                <a:cs typeface="+mn-cs"/>
              </a:rPr>
              <a:t>:</a:t>
            </a:r>
            <a:r>
              <a:rPr lang="vi-VN" sz="2800" b="1" dirty="0">
                <a:solidFill>
                  <a:prstClr val="black">
                    <a:lumMod val="85000"/>
                    <a:lumOff val="15000"/>
                  </a:prstClr>
                </a:solidFill>
                <a:latin typeface="Arial"/>
              </a:rPr>
              <a:t> </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Điều</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nào</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sau</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đây</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không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đúng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khi</a:t>
            </a:r>
            <a:r>
              <a:rPr lang="en-US" sz="2800" b="1" dirty="0">
                <a:solidFill>
                  <a:prstClr val="black">
                    <a:lumMod val="85000"/>
                    <a:lumOff val="15000"/>
                  </a:prstClr>
                </a:solidFill>
                <a:latin typeface="Arial"/>
              </a:rPr>
              <a:t> so </a:t>
            </a:r>
            <a:r>
              <a:rPr lang="en-US" sz="2800" b="1" dirty="0" err="1">
                <a:solidFill>
                  <a:prstClr val="black">
                    <a:lumMod val="85000"/>
                    <a:lumOff val="15000"/>
                  </a:prstClr>
                </a:solidFill>
                <a:latin typeface="Arial"/>
              </a:rPr>
              <a:t>sánh</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tác</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dụng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của</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dòng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điện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một</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chiều</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và</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dòng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điện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xoay</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chiều</a:t>
            </a:r>
            <a:r>
              <a:rPr lang="en-US" sz="2800" b="1" dirty="0">
                <a:solidFill>
                  <a:prstClr val="black">
                    <a:lumMod val="85000"/>
                    <a:lumOff val="15000"/>
                  </a:prstClr>
                </a:solidFill>
                <a:latin typeface="Arial"/>
              </a:rPr>
              <a:t>?</a:t>
            </a:r>
          </a:p>
        </p:txBody>
      </p:sp>
      <p:sp>
        <p:nvSpPr>
          <p:cNvPr id="5" name="A">
            <a:extLst>
              <a:ext uri="{FF2B5EF4-FFF2-40B4-BE49-F238E27FC236}">
                <a16:creationId xmlns:a16="http://schemas.microsoft.com/office/drawing/2014/main" id="{4823A823-44B2-462A-B11B-9E50565133CA}"/>
              </a:ext>
            </a:extLst>
          </p:cNvPr>
          <p:cNvSpPr/>
          <p:nvPr/>
        </p:nvSpPr>
        <p:spPr>
          <a:xfrm>
            <a:off x="838200"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kumimoji="0" lang="vi-VN"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A.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Dòng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xoay</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chiều</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dòng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một</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chiều</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đều</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có</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khả</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năng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trực</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tiếp</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nạp</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cho</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acquy</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2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6" name="B">
            <a:extLst>
              <a:ext uri="{FF2B5EF4-FFF2-40B4-BE49-F238E27FC236}">
                <a16:creationId xmlns:a16="http://schemas.microsoft.com/office/drawing/2014/main" id="{46F9278F-3B69-4EE5-844B-70B61CDB4458}"/>
              </a:ext>
            </a:extLst>
          </p:cNvPr>
          <p:cNvSpPr/>
          <p:nvPr/>
        </p:nvSpPr>
        <p:spPr>
          <a:xfrm>
            <a:off x="6400802"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kumimoji="0" lang="vi-VN"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B.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Dòng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xoay</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chiều</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dòng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một</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chiều</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đều</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tỏa</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ra</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khi</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chạy</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qua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một</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dây</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dẫn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2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7" name="C">
            <a:extLst>
              <a:ext uri="{FF2B5EF4-FFF2-40B4-BE49-F238E27FC236}">
                <a16:creationId xmlns:a16="http://schemas.microsoft.com/office/drawing/2014/main" id="{E3A96275-DBA7-4C6C-8D68-929EB13A4472}"/>
              </a:ext>
            </a:extLst>
          </p:cNvPr>
          <p:cNvSpPr/>
          <p:nvPr/>
        </p:nvSpPr>
        <p:spPr>
          <a:xfrm>
            <a:off x="838200"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kumimoji="0" lang="en-US"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C.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Dòng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xoay</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chiều</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dòng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một</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chiều</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đều</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có</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khả</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năng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làm</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phát</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quang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bóng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đèn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2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8" name="D">
            <a:extLst>
              <a:ext uri="{FF2B5EF4-FFF2-40B4-BE49-F238E27FC236}">
                <a16:creationId xmlns:a16="http://schemas.microsoft.com/office/drawing/2014/main" id="{FE13A5F7-CAB7-4913-888C-57DBA728664C}"/>
              </a:ext>
            </a:extLst>
          </p:cNvPr>
          <p:cNvSpPr/>
          <p:nvPr/>
        </p:nvSpPr>
        <p:spPr>
          <a:xfrm>
            <a:off x="6400802"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kumimoji="0" lang="en-US"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D.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Dòng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xoay</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chiều</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dòng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một</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chiều</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đều</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gây</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ra</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từ</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trường</a:t>
            </a:r>
            <a:endParaRPr lang="en-US"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341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FDA896"/>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5"/>
                                        </p:tgtEl>
                                        <p:attrNameLst>
                                          <p:attrName>fillcolor</p:attrName>
                                        </p:attrNameLst>
                                      </p:cBhvr>
                                      <p:to>
                                        <a:srgbClr val="FDA896"/>
                                      </p:to>
                                    </p:animClr>
                                    <p:set>
                                      <p:cBhvr>
                                        <p:cTn id="14" dur="2000" fill="hold"/>
                                        <p:tgtEl>
                                          <p:spTgt spid="5"/>
                                        </p:tgtEl>
                                        <p:attrNameLst>
                                          <p:attrName>fill.type</p:attrName>
                                        </p:attrNameLst>
                                      </p:cBhvr>
                                      <p:to>
                                        <p:strVal val="solid"/>
                                      </p:to>
                                    </p:set>
                                    <p:set>
                                      <p:cBhvr>
                                        <p:cTn id="15"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8"/>
                                        </p:tgtEl>
                                        <p:attrNameLst>
                                          <p:attrName>fillcolor</p:attrName>
                                        </p:attrNameLst>
                                      </p:cBhvr>
                                      <p:to>
                                        <a:srgbClr val="C6E5A4"/>
                                      </p:to>
                                    </p:animClr>
                                    <p:set>
                                      <p:cBhvr>
                                        <p:cTn id="21" dur="2000" fill="hold"/>
                                        <p:tgtEl>
                                          <p:spTgt spid="8"/>
                                        </p:tgtEl>
                                        <p:attrNameLst>
                                          <p:attrName>fill.type</p:attrName>
                                        </p:attrNameLst>
                                      </p:cBhvr>
                                      <p:to>
                                        <p:strVal val="solid"/>
                                      </p:to>
                                    </p:set>
                                    <p:set>
                                      <p:cBhvr>
                                        <p:cTn id="22" dur="2000" fill="hold"/>
                                        <p:tgtEl>
                                          <p:spTgt spid="8"/>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6"/>
                                        </p:tgtEl>
                                        <p:attrNameLst>
                                          <p:attrName>fillcolor</p:attrName>
                                        </p:attrNameLst>
                                      </p:cBhvr>
                                      <p:to>
                                        <a:srgbClr val="FDA896"/>
                                      </p:to>
                                    </p:animClr>
                                    <p:set>
                                      <p:cBhvr>
                                        <p:cTn id="28" dur="2000" fill="hold"/>
                                        <p:tgtEl>
                                          <p:spTgt spid="6"/>
                                        </p:tgtEl>
                                        <p:attrNameLst>
                                          <p:attrName>fill.type</p:attrName>
                                        </p:attrNameLst>
                                      </p:cBhvr>
                                      <p:to>
                                        <p:strVal val="solid"/>
                                      </p:to>
                                    </p:set>
                                    <p:set>
                                      <p:cBhvr>
                                        <p:cTn id="29"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838200" y="304800"/>
            <a:ext cx="10515600" cy="27432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lumMod val="85000"/>
                    <a:lumOff val="15000"/>
                  </a:prstClr>
                </a:solidFill>
                <a:effectLst/>
                <a:uLnTx/>
                <a:uFillTx/>
                <a:latin typeface="Arial"/>
                <a:ea typeface="+mn-ea"/>
                <a:cs typeface="+mn-cs"/>
              </a:rPr>
              <a:t>Câu</a:t>
            </a:r>
            <a:r>
              <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13</a:t>
            </a:r>
            <a:r>
              <a:rPr kumimoji="0" lang="vi-VN" sz="2800" b="1" i="0" u="none" strike="noStrike" kern="1200" cap="none" spc="0" normalizeH="0" baseline="0" noProof="0" dirty="0">
                <a:ln>
                  <a:noFill/>
                </a:ln>
                <a:solidFill>
                  <a:prstClr val="black">
                    <a:lumMod val="85000"/>
                    <a:lumOff val="15000"/>
                  </a:prstClr>
                </a:solidFill>
                <a:effectLst/>
                <a:uLnTx/>
                <a:uFillTx/>
                <a:latin typeface="Arial"/>
                <a:ea typeface="+mn-ea"/>
                <a:cs typeface="+mn-cs"/>
              </a:rPr>
              <a:t>:</a:t>
            </a:r>
            <a:r>
              <a:rPr lang="vi-VN" sz="2800" b="1" dirty="0">
                <a:solidFill>
                  <a:prstClr val="black">
                    <a:lumMod val="85000"/>
                    <a:lumOff val="15000"/>
                  </a:prstClr>
                </a:solidFill>
                <a:latin typeface="Arial"/>
              </a:rPr>
              <a:t> </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Đặt</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một</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nam</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châm</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điện</a:t>
            </a:r>
            <a:r>
              <a:rPr lang="en-US" sz="2800" b="1" dirty="0">
                <a:solidFill>
                  <a:prstClr val="black">
                    <a:lumMod val="85000"/>
                    <a:lumOff val="15000"/>
                  </a:prstClr>
                </a:solidFill>
                <a:latin typeface="Arial"/>
              </a:rPr>
              <a:t> A </a:t>
            </a:r>
            <a:r>
              <a:rPr lang="en-US" sz="2800" b="1" dirty="0" err="1">
                <a:solidFill>
                  <a:prstClr val="black">
                    <a:lumMod val="85000"/>
                    <a:lumOff val="15000"/>
                  </a:prstClr>
                </a:solidFill>
                <a:latin typeface="Arial"/>
              </a:rPr>
              <a:t>có</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dòng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điện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xoay</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chiều</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chạy</a:t>
            </a:r>
            <a:r>
              <a:rPr lang="en-US" sz="2800" b="1" dirty="0">
                <a:solidFill>
                  <a:prstClr val="black">
                    <a:lumMod val="85000"/>
                    <a:lumOff val="15000"/>
                  </a:prstClr>
                </a:solidFill>
                <a:latin typeface="Arial"/>
              </a:rPr>
              <a:t> qua </a:t>
            </a:r>
            <a:r>
              <a:rPr lang="en-US" sz="2800" b="1" dirty="0" err="1">
                <a:solidFill>
                  <a:prstClr val="black">
                    <a:lumMod val="85000"/>
                    <a:lumOff val="15000"/>
                  </a:prstClr>
                </a:solidFill>
                <a:latin typeface="Arial"/>
              </a:rPr>
              <a:t>trước</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một</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cuộn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dây</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dẫn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kín</a:t>
            </a:r>
            <a:r>
              <a:rPr lang="en-US" sz="2800" b="1" dirty="0">
                <a:solidFill>
                  <a:prstClr val="black">
                    <a:lumMod val="85000"/>
                    <a:lumOff val="15000"/>
                  </a:prstClr>
                </a:solidFill>
                <a:latin typeface="Arial"/>
              </a:rPr>
              <a:t> B. Sau </a:t>
            </a:r>
            <a:r>
              <a:rPr lang="en-US" sz="2800" b="1" dirty="0" err="1">
                <a:solidFill>
                  <a:prstClr val="black">
                    <a:lumMod val="85000"/>
                    <a:lumOff val="15000"/>
                  </a:prstClr>
                </a:solidFill>
                <a:latin typeface="Arial"/>
              </a:rPr>
              <a:t>khi</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công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tắc</a:t>
            </a:r>
            <a:r>
              <a:rPr lang="en-US" sz="2800" b="1" dirty="0">
                <a:solidFill>
                  <a:prstClr val="black">
                    <a:lumMod val="85000"/>
                    <a:lumOff val="15000"/>
                  </a:prstClr>
                </a:solidFill>
                <a:latin typeface="Arial"/>
              </a:rPr>
              <a:t> K </a:t>
            </a:r>
            <a:r>
              <a:rPr lang="en-US" sz="2800" b="1" dirty="0" err="1">
                <a:solidFill>
                  <a:prstClr val="black">
                    <a:lumMod val="85000"/>
                    <a:lumOff val="15000"/>
                  </a:prstClr>
                </a:solidFill>
                <a:latin typeface="Arial"/>
              </a:rPr>
              <a:t>đóng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thì</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trong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cuộn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dây</a:t>
            </a:r>
            <a:r>
              <a:rPr lang="en-US" sz="2800" b="1" dirty="0">
                <a:solidFill>
                  <a:prstClr val="black">
                    <a:lumMod val="85000"/>
                    <a:lumOff val="15000"/>
                  </a:prstClr>
                </a:solidFill>
                <a:latin typeface="Arial"/>
              </a:rPr>
              <a:t> B </a:t>
            </a:r>
            <a:r>
              <a:rPr lang="en-US" sz="2800" b="1" dirty="0" err="1">
                <a:solidFill>
                  <a:prstClr val="black">
                    <a:lumMod val="85000"/>
                    <a:lumOff val="15000"/>
                  </a:prstClr>
                </a:solidFill>
                <a:latin typeface="Arial"/>
              </a:rPr>
              <a:t>có</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xuất</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hiện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dòng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điện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cảm</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ứng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Người</a:t>
            </a:r>
            <a:r>
              <a:rPr lang="en-US" sz="2800" b="1" dirty="0">
                <a:solidFill>
                  <a:prstClr val="black">
                    <a:lumMod val="85000"/>
                    <a:lumOff val="15000"/>
                  </a:prstClr>
                </a:solidFill>
                <a:latin typeface="Arial"/>
              </a:rPr>
              <a:t> ta </a:t>
            </a:r>
            <a:r>
              <a:rPr lang="en-US" sz="2800" b="1" dirty="0" err="1">
                <a:solidFill>
                  <a:prstClr val="black">
                    <a:lumMod val="85000"/>
                    <a:lumOff val="15000"/>
                  </a:prstClr>
                </a:solidFill>
                <a:latin typeface="Arial"/>
              </a:rPr>
              <a:t>sử</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dụng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tác</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dụng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nào</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của</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dòng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điện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xoay</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chiều</a:t>
            </a:r>
            <a:r>
              <a:rPr lang="en-US" sz="2800" b="1" dirty="0">
                <a:solidFill>
                  <a:prstClr val="black">
                    <a:lumMod val="85000"/>
                    <a:lumOff val="15000"/>
                  </a:prstClr>
                </a:solidFill>
                <a:latin typeface="Arial"/>
              </a:rPr>
              <a:t>?</a:t>
            </a:r>
          </a:p>
        </p:txBody>
      </p:sp>
      <p:sp>
        <p:nvSpPr>
          <p:cNvPr id="5" name="A">
            <a:extLst>
              <a:ext uri="{FF2B5EF4-FFF2-40B4-BE49-F238E27FC236}">
                <a16:creationId xmlns:a16="http://schemas.microsoft.com/office/drawing/2014/main" id="{4823A823-44B2-462A-B11B-9E50565133CA}"/>
              </a:ext>
            </a:extLst>
          </p:cNvPr>
          <p:cNvSpPr/>
          <p:nvPr/>
        </p:nvSpPr>
        <p:spPr>
          <a:xfrm>
            <a:off x="838200" y="3611380"/>
            <a:ext cx="4953000" cy="12954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kumimoji="0" lang="vi-VN"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A.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Tác</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dụng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sinh</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lí</a:t>
            </a:r>
            <a:endParaRPr lang="en-US" sz="2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6" name="B">
            <a:extLst>
              <a:ext uri="{FF2B5EF4-FFF2-40B4-BE49-F238E27FC236}">
                <a16:creationId xmlns:a16="http://schemas.microsoft.com/office/drawing/2014/main" id="{46F9278F-3B69-4EE5-844B-70B61CDB4458}"/>
              </a:ext>
            </a:extLst>
          </p:cNvPr>
          <p:cNvSpPr/>
          <p:nvPr/>
        </p:nvSpPr>
        <p:spPr>
          <a:xfrm>
            <a:off x="6400802" y="3611380"/>
            <a:ext cx="4953000" cy="12954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kumimoji="0" lang="vi-VN"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B.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Tác</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dụng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nhiệt</a:t>
            </a:r>
            <a:endParaRPr lang="en-US" sz="2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7" name="C">
            <a:extLst>
              <a:ext uri="{FF2B5EF4-FFF2-40B4-BE49-F238E27FC236}">
                <a16:creationId xmlns:a16="http://schemas.microsoft.com/office/drawing/2014/main" id="{E3A96275-DBA7-4C6C-8D68-929EB13A4472}"/>
              </a:ext>
            </a:extLst>
          </p:cNvPr>
          <p:cNvSpPr/>
          <p:nvPr/>
        </p:nvSpPr>
        <p:spPr>
          <a:xfrm>
            <a:off x="838200" y="5257800"/>
            <a:ext cx="4953000" cy="12954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kumimoji="0" lang="en-US"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C.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Tác</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dụng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phát</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sáng</a:t>
            </a:r>
            <a:endParaRPr lang="en-US" sz="2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8" name="D">
            <a:extLst>
              <a:ext uri="{FF2B5EF4-FFF2-40B4-BE49-F238E27FC236}">
                <a16:creationId xmlns:a16="http://schemas.microsoft.com/office/drawing/2014/main" id="{FE13A5F7-CAB7-4913-888C-57DBA728664C}"/>
              </a:ext>
            </a:extLst>
          </p:cNvPr>
          <p:cNvSpPr/>
          <p:nvPr/>
        </p:nvSpPr>
        <p:spPr>
          <a:xfrm>
            <a:off x="6400802" y="5257800"/>
            <a:ext cx="4953000" cy="12954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kumimoji="0" lang="en-US"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D.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Tác</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dụng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từ</a:t>
            </a:r>
            <a:endParaRPr lang="en-US"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136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FDA896"/>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5"/>
                                        </p:tgtEl>
                                        <p:attrNameLst>
                                          <p:attrName>fillcolor</p:attrName>
                                        </p:attrNameLst>
                                      </p:cBhvr>
                                      <p:to>
                                        <a:srgbClr val="FDA896"/>
                                      </p:to>
                                    </p:animClr>
                                    <p:set>
                                      <p:cBhvr>
                                        <p:cTn id="14" dur="2000" fill="hold"/>
                                        <p:tgtEl>
                                          <p:spTgt spid="5"/>
                                        </p:tgtEl>
                                        <p:attrNameLst>
                                          <p:attrName>fill.type</p:attrName>
                                        </p:attrNameLst>
                                      </p:cBhvr>
                                      <p:to>
                                        <p:strVal val="solid"/>
                                      </p:to>
                                    </p:set>
                                    <p:set>
                                      <p:cBhvr>
                                        <p:cTn id="15"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8"/>
                                        </p:tgtEl>
                                        <p:attrNameLst>
                                          <p:attrName>fillcolor</p:attrName>
                                        </p:attrNameLst>
                                      </p:cBhvr>
                                      <p:to>
                                        <a:srgbClr val="C6E5A4"/>
                                      </p:to>
                                    </p:animClr>
                                    <p:set>
                                      <p:cBhvr>
                                        <p:cTn id="21" dur="2000" fill="hold"/>
                                        <p:tgtEl>
                                          <p:spTgt spid="8"/>
                                        </p:tgtEl>
                                        <p:attrNameLst>
                                          <p:attrName>fill.type</p:attrName>
                                        </p:attrNameLst>
                                      </p:cBhvr>
                                      <p:to>
                                        <p:strVal val="solid"/>
                                      </p:to>
                                    </p:set>
                                    <p:set>
                                      <p:cBhvr>
                                        <p:cTn id="22" dur="2000" fill="hold"/>
                                        <p:tgtEl>
                                          <p:spTgt spid="8"/>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6"/>
                                        </p:tgtEl>
                                        <p:attrNameLst>
                                          <p:attrName>fillcolor</p:attrName>
                                        </p:attrNameLst>
                                      </p:cBhvr>
                                      <p:to>
                                        <a:srgbClr val="FDA896"/>
                                      </p:to>
                                    </p:animClr>
                                    <p:set>
                                      <p:cBhvr>
                                        <p:cTn id="28" dur="2000" fill="hold"/>
                                        <p:tgtEl>
                                          <p:spTgt spid="6"/>
                                        </p:tgtEl>
                                        <p:attrNameLst>
                                          <p:attrName>fill.type</p:attrName>
                                        </p:attrNameLst>
                                      </p:cBhvr>
                                      <p:to>
                                        <p:strVal val="solid"/>
                                      </p:to>
                                    </p:set>
                                    <p:set>
                                      <p:cBhvr>
                                        <p:cTn id="29"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Vật Lí lớp 9 | Tổng hợp Lý thuyết - Bài tập Vật Lý 9 có đáp án">
            <a:extLst>
              <a:ext uri="{FF2B5EF4-FFF2-40B4-BE49-F238E27FC236}">
                <a16:creationId xmlns:a16="http://schemas.microsoft.com/office/drawing/2014/main" id="{5878558E-55E9-05C0-F005-53D1A8E04B65}"/>
              </a:ext>
            </a:extLst>
          </p:cNvPr>
          <p:cNvPicPr/>
          <p:nvPr/>
        </p:nvPicPr>
        <p:blipFill>
          <a:blip r:embed="rId3"/>
          <a:srcRect/>
          <a:stretch>
            <a:fillRect/>
          </a:stretch>
        </p:blipFill>
        <p:spPr bwMode="auto">
          <a:xfrm>
            <a:off x="7534275" y="533400"/>
            <a:ext cx="4457700" cy="2266415"/>
          </a:xfrm>
          <a:prstGeom prst="rect">
            <a:avLst/>
          </a:prstGeom>
          <a:noFill/>
          <a:ln w="9525">
            <a:noFill/>
            <a:miter lim="800000"/>
            <a:headEnd/>
            <a:tailEnd/>
          </a:ln>
        </p:spPr>
      </p:pic>
      <p:sp>
        <p:nvSpPr>
          <p:cNvPr id="3" name="Rectangle 2">
            <a:extLst>
              <a:ext uri="{FF2B5EF4-FFF2-40B4-BE49-F238E27FC236}">
                <a16:creationId xmlns:a16="http://schemas.microsoft.com/office/drawing/2014/main" id="{B4857C21-7378-44F0-86D1-DF33BF53FEBE}"/>
              </a:ext>
            </a:extLst>
          </p:cNvPr>
          <p:cNvSpPr/>
          <p:nvPr/>
        </p:nvSpPr>
        <p:spPr>
          <a:xfrm>
            <a:off x="838200" y="304800"/>
            <a:ext cx="6705600" cy="27432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lumMod val="85000"/>
                    <a:lumOff val="15000"/>
                  </a:prstClr>
                </a:solidFill>
                <a:effectLst/>
                <a:uLnTx/>
                <a:uFillTx/>
                <a:latin typeface="Arial"/>
                <a:ea typeface="+mn-ea"/>
                <a:cs typeface="+mn-cs"/>
              </a:rPr>
              <a:t>Câu</a:t>
            </a:r>
            <a:r>
              <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14</a:t>
            </a:r>
            <a:r>
              <a:rPr kumimoji="0" lang="vi-VN" sz="2800" b="1" i="0" u="none" strike="noStrike" kern="1200" cap="none" spc="0" normalizeH="0" baseline="0" noProof="0" dirty="0">
                <a:ln>
                  <a:noFill/>
                </a:ln>
                <a:solidFill>
                  <a:prstClr val="black">
                    <a:lumMod val="85000"/>
                    <a:lumOff val="15000"/>
                  </a:prstClr>
                </a:solidFill>
                <a:effectLst/>
                <a:uLnTx/>
                <a:uFillTx/>
                <a:latin typeface="Arial"/>
                <a:ea typeface="+mn-ea"/>
                <a:cs typeface="+mn-cs"/>
              </a:rPr>
              <a:t>:</a:t>
            </a:r>
            <a:r>
              <a:rPr lang="vi-VN" sz="2800" b="1" dirty="0">
                <a:solidFill>
                  <a:prstClr val="black">
                    <a:lumMod val="85000"/>
                    <a:lumOff val="15000"/>
                  </a:prstClr>
                </a:solidFill>
                <a:latin typeface="Arial"/>
              </a:rPr>
              <a:t> </a:t>
            </a:r>
            <a:r>
              <a:rPr lang="en-US" sz="2800" b="1" dirty="0">
                <a:solidFill>
                  <a:prstClr val="black">
                    <a:lumMod val="85000"/>
                    <a:lumOff val="15000"/>
                  </a:prstClr>
                </a:solidFill>
                <a:latin typeface="Arial"/>
              </a:rPr>
              <a:t> Trong </a:t>
            </a:r>
            <a:r>
              <a:rPr lang="en-US" sz="2800" b="1" dirty="0" err="1">
                <a:solidFill>
                  <a:prstClr val="black">
                    <a:lumMod val="85000"/>
                    <a:lumOff val="15000"/>
                  </a:prstClr>
                </a:solidFill>
                <a:latin typeface="Arial"/>
              </a:rPr>
              <a:t>thí</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nghiệm</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như</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hình</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sau</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hiện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tượng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gì</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xảy</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ra</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với</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kim</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nam</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châm</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khi</a:t>
            </a:r>
            <a:r>
              <a:rPr lang="en-US" sz="2800" b="1" dirty="0">
                <a:solidFill>
                  <a:prstClr val="black">
                    <a:lumMod val="85000"/>
                    <a:lumOff val="15000"/>
                  </a:prstClr>
                </a:solidFill>
                <a:latin typeface="Arial"/>
              </a:rPr>
              <a:t> ta </a:t>
            </a:r>
            <a:r>
              <a:rPr lang="en-US" sz="2800" b="1" dirty="0" err="1">
                <a:solidFill>
                  <a:prstClr val="black">
                    <a:lumMod val="85000"/>
                    <a:lumOff val="15000"/>
                  </a:prstClr>
                </a:solidFill>
                <a:latin typeface="Arial"/>
              </a:rPr>
              <a:t>đổi</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chiều</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dòng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điện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chạy</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vào</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nam</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châm</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điện</a:t>
            </a:r>
            <a:r>
              <a:rPr lang="en-US" sz="2800" b="1" dirty="0">
                <a:solidFill>
                  <a:prstClr val="black">
                    <a:lumMod val="85000"/>
                    <a:lumOff val="15000"/>
                  </a:prstClr>
                </a:solidFill>
                <a:latin typeface="Arial"/>
              </a:rPr>
              <a:t>?</a:t>
            </a:r>
          </a:p>
        </p:txBody>
      </p:sp>
      <p:sp>
        <p:nvSpPr>
          <p:cNvPr id="5" name="A">
            <a:extLst>
              <a:ext uri="{FF2B5EF4-FFF2-40B4-BE49-F238E27FC236}">
                <a16:creationId xmlns:a16="http://schemas.microsoft.com/office/drawing/2014/main" id="{4823A823-44B2-462A-B11B-9E50565133CA}"/>
              </a:ext>
            </a:extLst>
          </p:cNvPr>
          <p:cNvSpPr/>
          <p:nvPr/>
        </p:nvSpPr>
        <p:spPr>
          <a:xfrm>
            <a:off x="838200" y="3611380"/>
            <a:ext cx="4953000" cy="12954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kumimoji="0" lang="vi-VN"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A. </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Kim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nam</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châm</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vẫn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đứng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yên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endParaRPr lang="en-US" sz="2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6" name="B">
            <a:extLst>
              <a:ext uri="{FF2B5EF4-FFF2-40B4-BE49-F238E27FC236}">
                <a16:creationId xmlns:a16="http://schemas.microsoft.com/office/drawing/2014/main" id="{46F9278F-3B69-4EE5-844B-70B61CDB4458}"/>
              </a:ext>
            </a:extLst>
          </p:cNvPr>
          <p:cNvSpPr/>
          <p:nvPr/>
        </p:nvSpPr>
        <p:spPr>
          <a:xfrm>
            <a:off x="6400802" y="3611380"/>
            <a:ext cx="4953000" cy="12954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kumimoji="0" lang="vi-VN"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B. </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Kim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nam</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châm</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quay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một</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góc</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90</a:t>
            </a:r>
            <a:r>
              <a:rPr lang="en-US" sz="2400" baseline="30000" dirty="0">
                <a:solidFill>
                  <a:prstClr val="black"/>
                </a:solidFill>
                <a:latin typeface="Arial" panose="020B0604020202020204" pitchFamily="34" charset="0"/>
                <a:ea typeface="Times New Roman" panose="02020603050405020304" pitchFamily="18" charset="0"/>
                <a:cs typeface="Arial" panose="020B0604020202020204" pitchFamily="34" charset="0"/>
              </a:rPr>
              <a:t>0</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24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7" name="C">
            <a:extLst>
              <a:ext uri="{FF2B5EF4-FFF2-40B4-BE49-F238E27FC236}">
                <a16:creationId xmlns:a16="http://schemas.microsoft.com/office/drawing/2014/main" id="{E3A96275-DBA7-4C6C-8D68-929EB13A4472}"/>
              </a:ext>
            </a:extLst>
          </p:cNvPr>
          <p:cNvSpPr/>
          <p:nvPr/>
        </p:nvSpPr>
        <p:spPr>
          <a:xfrm>
            <a:off x="838200" y="5257800"/>
            <a:ext cx="4953000" cy="12954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kumimoji="0" lang="en-US"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C. </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Kim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nam</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châm</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quay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ngược</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lại</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2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8" name="D">
            <a:extLst>
              <a:ext uri="{FF2B5EF4-FFF2-40B4-BE49-F238E27FC236}">
                <a16:creationId xmlns:a16="http://schemas.microsoft.com/office/drawing/2014/main" id="{FE13A5F7-CAB7-4913-888C-57DBA728664C}"/>
              </a:ext>
            </a:extLst>
          </p:cNvPr>
          <p:cNvSpPr/>
          <p:nvPr/>
        </p:nvSpPr>
        <p:spPr>
          <a:xfrm>
            <a:off x="6400802" y="5257800"/>
            <a:ext cx="4953000" cy="12954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kumimoji="0" lang="en-US"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D. </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Kim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nam</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châm</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bị</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đẩy</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ra.</a:t>
            </a:r>
            <a:endParaRPr lang="en-US"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503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FDA896"/>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5"/>
                                        </p:tgtEl>
                                        <p:attrNameLst>
                                          <p:attrName>fillcolor</p:attrName>
                                        </p:attrNameLst>
                                      </p:cBhvr>
                                      <p:to>
                                        <a:srgbClr val="FDA896"/>
                                      </p:to>
                                    </p:animClr>
                                    <p:set>
                                      <p:cBhvr>
                                        <p:cTn id="14" dur="2000" fill="hold"/>
                                        <p:tgtEl>
                                          <p:spTgt spid="5"/>
                                        </p:tgtEl>
                                        <p:attrNameLst>
                                          <p:attrName>fill.type</p:attrName>
                                        </p:attrNameLst>
                                      </p:cBhvr>
                                      <p:to>
                                        <p:strVal val="solid"/>
                                      </p:to>
                                    </p:set>
                                    <p:set>
                                      <p:cBhvr>
                                        <p:cTn id="15"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8"/>
                                        </p:tgtEl>
                                        <p:attrNameLst>
                                          <p:attrName>fillcolor</p:attrName>
                                        </p:attrNameLst>
                                      </p:cBhvr>
                                      <p:to>
                                        <a:srgbClr val="C6E5A4"/>
                                      </p:to>
                                    </p:animClr>
                                    <p:set>
                                      <p:cBhvr>
                                        <p:cTn id="21" dur="2000" fill="hold"/>
                                        <p:tgtEl>
                                          <p:spTgt spid="8"/>
                                        </p:tgtEl>
                                        <p:attrNameLst>
                                          <p:attrName>fill.type</p:attrName>
                                        </p:attrNameLst>
                                      </p:cBhvr>
                                      <p:to>
                                        <p:strVal val="solid"/>
                                      </p:to>
                                    </p:set>
                                    <p:set>
                                      <p:cBhvr>
                                        <p:cTn id="22" dur="2000" fill="hold"/>
                                        <p:tgtEl>
                                          <p:spTgt spid="8"/>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6"/>
                                        </p:tgtEl>
                                        <p:attrNameLst>
                                          <p:attrName>fillcolor</p:attrName>
                                        </p:attrNameLst>
                                      </p:cBhvr>
                                      <p:to>
                                        <a:srgbClr val="FDA896"/>
                                      </p:to>
                                    </p:animClr>
                                    <p:set>
                                      <p:cBhvr>
                                        <p:cTn id="28" dur="2000" fill="hold"/>
                                        <p:tgtEl>
                                          <p:spTgt spid="6"/>
                                        </p:tgtEl>
                                        <p:attrNameLst>
                                          <p:attrName>fill.type</p:attrName>
                                        </p:attrNameLst>
                                      </p:cBhvr>
                                      <p:to>
                                        <p:strVal val="solid"/>
                                      </p:to>
                                    </p:set>
                                    <p:set>
                                      <p:cBhvr>
                                        <p:cTn id="29"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838200" y="304800"/>
            <a:ext cx="10134600" cy="27432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defRPr/>
            </a:pPr>
            <a:r>
              <a:rPr kumimoji="0" lang="vi-VN" sz="2800" b="1" i="0" u="none" strike="noStrike" kern="1200" cap="none" spc="0" normalizeH="0" baseline="0" noProof="0" dirty="0">
                <a:ln>
                  <a:noFill/>
                </a:ln>
                <a:solidFill>
                  <a:prstClr val="black">
                    <a:lumMod val="85000"/>
                    <a:lumOff val="15000"/>
                  </a:prstClr>
                </a:solidFill>
                <a:effectLst/>
                <a:uLnTx/>
                <a:uFillTx/>
                <a:latin typeface="Arial"/>
                <a:ea typeface="+mn-ea"/>
                <a:cs typeface="+mn-cs"/>
              </a:rPr>
              <a:t>Câu</a:t>
            </a:r>
            <a:r>
              <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15</a:t>
            </a:r>
            <a:r>
              <a:rPr kumimoji="0" lang="vi-VN" sz="2800" b="1" i="0" u="none" strike="noStrike" kern="1200" cap="none" spc="0" normalizeH="0" baseline="0" noProof="0" dirty="0">
                <a:ln>
                  <a:noFill/>
                </a:ln>
                <a:solidFill>
                  <a:prstClr val="black">
                    <a:lumMod val="85000"/>
                    <a:lumOff val="15000"/>
                  </a:prstClr>
                </a:solidFill>
                <a:effectLst/>
                <a:uLnTx/>
                <a:uFillTx/>
                <a:latin typeface="Arial"/>
                <a:ea typeface="+mn-ea"/>
                <a:cs typeface="+mn-cs"/>
              </a:rPr>
              <a:t>:</a:t>
            </a:r>
            <a:r>
              <a:rPr lang="vi-VN" sz="2800" b="1" dirty="0">
                <a:solidFill>
                  <a:prstClr val="black">
                    <a:lumMod val="85000"/>
                    <a:lumOff val="15000"/>
                  </a:prstClr>
                </a:solidFill>
                <a:latin typeface="Arial"/>
              </a:rPr>
              <a:t> </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Đặt</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một</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nam</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châm</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điện</a:t>
            </a:r>
            <a:r>
              <a:rPr lang="en-US" sz="2800" b="1" dirty="0">
                <a:solidFill>
                  <a:prstClr val="black">
                    <a:lumMod val="85000"/>
                    <a:lumOff val="15000"/>
                  </a:prstClr>
                </a:solidFill>
                <a:latin typeface="Arial"/>
              </a:rPr>
              <a:t> A </a:t>
            </a:r>
            <a:r>
              <a:rPr lang="en-US" sz="2800" b="1" dirty="0" err="1">
                <a:solidFill>
                  <a:prstClr val="black">
                    <a:lumMod val="85000"/>
                    <a:lumOff val="15000"/>
                  </a:prstClr>
                </a:solidFill>
                <a:latin typeface="Arial"/>
              </a:rPr>
              <a:t>có</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dòng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điện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xoay</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chiều</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chạy</a:t>
            </a:r>
            <a:r>
              <a:rPr lang="en-US" sz="2800" b="1" dirty="0">
                <a:solidFill>
                  <a:prstClr val="black">
                    <a:lumMod val="85000"/>
                    <a:lumOff val="15000"/>
                  </a:prstClr>
                </a:solidFill>
                <a:latin typeface="Arial"/>
              </a:rPr>
              <a:t> qua </a:t>
            </a:r>
            <a:r>
              <a:rPr lang="en-US" sz="2800" b="1" dirty="0" err="1">
                <a:solidFill>
                  <a:prstClr val="black">
                    <a:lumMod val="85000"/>
                    <a:lumOff val="15000"/>
                  </a:prstClr>
                </a:solidFill>
                <a:latin typeface="Arial"/>
              </a:rPr>
              <a:t>trước</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một</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cuộn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dây</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dẫn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kín</a:t>
            </a:r>
            <a:r>
              <a:rPr lang="en-US" sz="2800" b="1" dirty="0">
                <a:solidFill>
                  <a:prstClr val="black">
                    <a:lumMod val="85000"/>
                    <a:lumOff val="15000"/>
                  </a:prstClr>
                </a:solidFill>
                <a:latin typeface="Arial"/>
              </a:rPr>
              <a:t> B </a:t>
            </a:r>
            <a:r>
              <a:rPr lang="en-US" sz="2800" b="1" dirty="0" err="1">
                <a:solidFill>
                  <a:prstClr val="black">
                    <a:lumMod val="85000"/>
                    <a:lumOff val="15000"/>
                  </a:prstClr>
                </a:solidFill>
                <a:latin typeface="Arial"/>
              </a:rPr>
              <a:t>như</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hình</a:t>
            </a:r>
            <a:r>
              <a:rPr lang="en-US" sz="2800" b="1" dirty="0">
                <a:solidFill>
                  <a:prstClr val="black">
                    <a:lumMod val="85000"/>
                    <a:lumOff val="15000"/>
                  </a:prstClr>
                </a:solidFill>
                <a:latin typeface="Arial"/>
              </a:rPr>
              <a:t> 35.6 .Sau </a:t>
            </a:r>
            <a:r>
              <a:rPr lang="en-US" sz="2800" b="1" dirty="0" err="1">
                <a:solidFill>
                  <a:prstClr val="black">
                    <a:lumMod val="85000"/>
                    <a:lumOff val="15000"/>
                  </a:prstClr>
                </a:solidFill>
                <a:latin typeface="Arial"/>
              </a:rPr>
              <a:t>khi</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đóng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công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tắcK</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thì</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trong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cuộn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dây</a:t>
            </a:r>
            <a:r>
              <a:rPr lang="en-US" sz="2800" b="1" dirty="0">
                <a:solidFill>
                  <a:prstClr val="black">
                    <a:lumMod val="85000"/>
                    <a:lumOff val="15000"/>
                  </a:prstClr>
                </a:solidFill>
                <a:latin typeface="Arial"/>
              </a:rPr>
              <a:t> B </a:t>
            </a:r>
            <a:r>
              <a:rPr lang="en-US" sz="2800" b="1" dirty="0" err="1">
                <a:solidFill>
                  <a:prstClr val="black">
                    <a:lumMod val="85000"/>
                    <a:lumOff val="15000"/>
                  </a:prstClr>
                </a:solidFill>
                <a:latin typeface="Arial"/>
              </a:rPr>
              <a:t>có</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xuất</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hiện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dòng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điện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cảm</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ứng</a:t>
            </a:r>
            <a:r>
              <a:rPr lang="en-US" sz="2800" b="1" dirty="0">
                <a:solidFill>
                  <a:prstClr val="black">
                    <a:lumMod val="85000"/>
                    <a:lumOff val="15000"/>
                  </a:prstClr>
                </a:solidFill>
                <a:latin typeface="Arial"/>
              </a:rPr>
              <a:t> hay </a:t>
            </a:r>
            <a:r>
              <a:rPr lang="en-US" sz="2800" b="1" dirty="0" err="1">
                <a:solidFill>
                  <a:prstClr val="black">
                    <a:lumMod val="85000"/>
                    <a:lumOff val="15000"/>
                  </a:prstClr>
                </a:solidFill>
                <a:latin typeface="Arial"/>
              </a:rPr>
              <a:t>không?Vì</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sao</a:t>
            </a:r>
            <a:r>
              <a:rPr lang="en-US" sz="2800" b="1" dirty="0">
                <a:solidFill>
                  <a:prstClr val="black">
                    <a:lumMod val="85000"/>
                    <a:lumOff val="15000"/>
                  </a:prstClr>
                </a:solidFill>
                <a:latin typeface="Arial"/>
              </a:rPr>
              <a:t>?</a:t>
            </a:r>
          </a:p>
        </p:txBody>
      </p:sp>
      <p:pic>
        <p:nvPicPr>
          <p:cNvPr id="4" name="Picture 2" descr="03">
            <a:extLst>
              <a:ext uri="{FF2B5EF4-FFF2-40B4-BE49-F238E27FC236}">
                <a16:creationId xmlns:a16="http://schemas.microsoft.com/office/drawing/2014/main" id="{FDFF951C-7492-E437-014B-21DD66295CDF}"/>
              </a:ext>
            </a:extLst>
          </p:cNvPr>
          <p:cNvPicPr>
            <a:picLocks noChangeAspect="1" noChangeArrowheads="1"/>
          </p:cNvPicPr>
          <p:nvPr/>
        </p:nvPicPr>
        <p:blipFill>
          <a:blip r:embed="rId2"/>
          <a:srcRect/>
          <a:stretch>
            <a:fillRect/>
          </a:stretch>
        </p:blipFill>
        <p:spPr bwMode="auto">
          <a:xfrm>
            <a:off x="2438400" y="3200400"/>
            <a:ext cx="7162800" cy="3581400"/>
          </a:xfrm>
          <a:prstGeom prst="rect">
            <a:avLst/>
          </a:prstGeom>
          <a:pattFill prst="pct20">
            <a:fgClr>
              <a:schemeClr val="accent1"/>
            </a:fgClr>
            <a:bgClr>
              <a:schemeClr val="bg1"/>
            </a:bgClr>
          </a:pattFill>
          <a:ln w="9525">
            <a:solidFill>
              <a:srgbClr val="FF00FF"/>
            </a:solidFill>
            <a:miter lim="800000"/>
            <a:headEnd/>
            <a:tailEnd/>
          </a:ln>
        </p:spPr>
      </p:pic>
    </p:spTree>
    <p:extLst>
      <p:ext uri="{BB962C8B-B14F-4D97-AF65-F5344CB8AC3E}">
        <p14:creationId xmlns:p14="http://schemas.microsoft.com/office/powerpoint/2010/main" val="420979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1828800" y="304800"/>
            <a:ext cx="8534400" cy="6553200"/>
          </a:xfrm>
          <a:prstGeom prst="rect">
            <a:avLst/>
          </a:prstGeom>
          <a:noFill/>
          <a:ln w="9525">
            <a:solidFill>
              <a:schemeClr val="tx1"/>
            </a:solidFill>
            <a:miter lim="800000"/>
            <a:headEnd/>
            <a:tailEnd/>
          </a:ln>
        </p:spPr>
        <p:txBody>
          <a:bodyPr wrap="none" anchor="ctr"/>
          <a:lstStyle/>
          <a:p>
            <a:pPr defTabSz="609630"/>
            <a:endParaRPr lang="en-US">
              <a:solidFill>
                <a:prstClr val="black"/>
              </a:solidFill>
              <a:latin typeface="Calibri"/>
            </a:endParaRPr>
          </a:p>
        </p:txBody>
      </p:sp>
      <p:sp>
        <p:nvSpPr>
          <p:cNvPr id="22531" name="AutoShape 3"/>
          <p:cNvSpPr>
            <a:spLocks noChangeArrowheads="1"/>
          </p:cNvSpPr>
          <p:nvPr/>
        </p:nvSpPr>
        <p:spPr bwMode="auto">
          <a:xfrm>
            <a:off x="3622675" y="3276600"/>
            <a:ext cx="2133600" cy="685800"/>
          </a:xfrm>
          <a:prstGeom prst="parallelogram">
            <a:avLst>
              <a:gd name="adj" fmla="val 98519"/>
            </a:avLst>
          </a:prstGeom>
          <a:gradFill rotWithShape="1">
            <a:gsLst>
              <a:gs pos="0">
                <a:srgbClr val="FFFFFF"/>
              </a:gs>
              <a:gs pos="100000">
                <a:srgbClr val="00CC99"/>
              </a:gs>
            </a:gsLst>
            <a:lin ang="5400000" scaled="1"/>
          </a:gradFill>
          <a:ln w="57150" algn="ctr">
            <a:solidFill>
              <a:schemeClr val="hlink"/>
            </a:solidFill>
            <a:miter lim="800000"/>
            <a:headEnd/>
            <a:tailEnd/>
          </a:ln>
        </p:spPr>
        <p:txBody>
          <a:bodyPr wrap="none" anchor="ctr"/>
          <a:lstStyle/>
          <a:p>
            <a:pPr defTabSz="609630"/>
            <a:endParaRPr lang="en-US">
              <a:solidFill>
                <a:prstClr val="black"/>
              </a:solidFill>
              <a:latin typeface="Calibri"/>
            </a:endParaRPr>
          </a:p>
        </p:txBody>
      </p:sp>
      <p:pic>
        <p:nvPicPr>
          <p:cNvPr id="22532" name="Picture 4" descr="cuondaykhongloi"/>
          <p:cNvPicPr>
            <a:picLocks noChangeAspect="1" noChangeArrowheads="1"/>
          </p:cNvPicPr>
          <p:nvPr/>
        </p:nvPicPr>
        <p:blipFill>
          <a:blip r:embed="rId2"/>
          <a:srcRect l="14818" t="28242" r="4111" b="23222"/>
          <a:stretch>
            <a:fillRect/>
          </a:stretch>
        </p:blipFill>
        <p:spPr bwMode="auto">
          <a:xfrm rot="10667629" flipV="1">
            <a:off x="4495801" y="990601"/>
            <a:ext cx="2435225" cy="1331913"/>
          </a:xfrm>
          <a:prstGeom prst="rect">
            <a:avLst/>
          </a:prstGeom>
          <a:noFill/>
          <a:ln w="9525">
            <a:noFill/>
            <a:miter lim="800000"/>
            <a:headEnd/>
            <a:tailEnd/>
          </a:ln>
        </p:spPr>
      </p:pic>
      <p:grpSp>
        <p:nvGrpSpPr>
          <p:cNvPr id="2" name="Group 5"/>
          <p:cNvGrpSpPr>
            <a:grpSpLocks/>
          </p:cNvGrpSpPr>
          <p:nvPr/>
        </p:nvGrpSpPr>
        <p:grpSpPr bwMode="auto">
          <a:xfrm>
            <a:off x="7315200" y="228600"/>
            <a:ext cx="914400" cy="1828800"/>
            <a:chOff x="2880" y="480"/>
            <a:chExt cx="576" cy="1152"/>
          </a:xfrm>
        </p:grpSpPr>
        <p:grpSp>
          <p:nvGrpSpPr>
            <p:cNvPr id="3" name="Group 6"/>
            <p:cNvGrpSpPr>
              <a:grpSpLocks/>
            </p:cNvGrpSpPr>
            <p:nvPr/>
          </p:nvGrpSpPr>
          <p:grpSpPr bwMode="auto">
            <a:xfrm>
              <a:off x="2976" y="864"/>
              <a:ext cx="347" cy="768"/>
              <a:chOff x="1168" y="2618"/>
              <a:chExt cx="347" cy="467"/>
            </a:xfrm>
          </p:grpSpPr>
          <p:grpSp>
            <p:nvGrpSpPr>
              <p:cNvPr id="4" name="Group 7"/>
              <p:cNvGrpSpPr>
                <a:grpSpLocks/>
              </p:cNvGrpSpPr>
              <p:nvPr/>
            </p:nvGrpSpPr>
            <p:grpSpPr bwMode="auto">
              <a:xfrm>
                <a:off x="1168" y="2618"/>
                <a:ext cx="113" cy="467"/>
                <a:chOff x="3448" y="4896"/>
                <a:chExt cx="1001" cy="3254"/>
              </a:xfrm>
            </p:grpSpPr>
            <p:grpSp>
              <p:nvGrpSpPr>
                <p:cNvPr id="5" name="Group 8"/>
                <p:cNvGrpSpPr>
                  <a:grpSpLocks/>
                </p:cNvGrpSpPr>
                <p:nvPr/>
              </p:nvGrpSpPr>
              <p:grpSpPr bwMode="auto">
                <a:xfrm>
                  <a:off x="3448" y="4896"/>
                  <a:ext cx="450" cy="3254"/>
                  <a:chOff x="3448" y="4896"/>
                  <a:chExt cx="450" cy="3254"/>
                </a:xfrm>
              </p:grpSpPr>
              <p:sp>
                <p:nvSpPr>
                  <p:cNvPr id="22610" name="Arc 9"/>
                  <p:cNvSpPr>
                    <a:spLocks/>
                  </p:cNvSpPr>
                  <p:nvPr/>
                </p:nvSpPr>
                <p:spPr bwMode="auto">
                  <a:xfrm flipH="1" flipV="1">
                    <a:off x="3448" y="7535"/>
                    <a:ext cx="95" cy="615"/>
                  </a:xfrm>
                  <a:custGeom>
                    <a:avLst/>
                    <a:gdLst>
                      <a:gd name="T0" fmla="*/ 0 w 21600"/>
                      <a:gd name="T1" fmla="*/ 0 h 21600"/>
                      <a:gd name="T2" fmla="*/ 95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611" name="Arc 10"/>
                  <p:cNvSpPr>
                    <a:spLocks/>
                  </p:cNvSpPr>
                  <p:nvPr/>
                </p:nvSpPr>
                <p:spPr bwMode="auto">
                  <a:xfrm flipV="1">
                    <a:off x="3544" y="7520"/>
                    <a:ext cx="96" cy="615"/>
                  </a:xfrm>
                  <a:custGeom>
                    <a:avLst/>
                    <a:gdLst>
                      <a:gd name="T0" fmla="*/ 0 w 21600"/>
                      <a:gd name="T1" fmla="*/ 0 h 21600"/>
                      <a:gd name="T2" fmla="*/ 96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612" name="Arc 11"/>
                  <p:cNvSpPr>
                    <a:spLocks/>
                  </p:cNvSpPr>
                  <p:nvPr/>
                </p:nvSpPr>
                <p:spPr bwMode="auto">
                  <a:xfrm flipH="1">
                    <a:off x="3640" y="6239"/>
                    <a:ext cx="137" cy="1277"/>
                  </a:xfrm>
                  <a:custGeom>
                    <a:avLst/>
                    <a:gdLst>
                      <a:gd name="T0" fmla="*/ 99 w 21600"/>
                      <a:gd name="T1" fmla="*/ 0 h 14959"/>
                      <a:gd name="T2" fmla="*/ 137 w 21600"/>
                      <a:gd name="T3" fmla="*/ 1277 h 14959"/>
                      <a:gd name="T4" fmla="*/ 0 w 21600"/>
                      <a:gd name="T5" fmla="*/ 1277 h 14959"/>
                      <a:gd name="T6" fmla="*/ 0 60000 65536"/>
                      <a:gd name="T7" fmla="*/ 0 60000 65536"/>
                      <a:gd name="T8" fmla="*/ 0 60000 65536"/>
                      <a:gd name="T9" fmla="*/ 0 w 21600"/>
                      <a:gd name="T10" fmla="*/ 0 h 14959"/>
                      <a:gd name="T11" fmla="*/ 21600 w 21600"/>
                      <a:gd name="T12" fmla="*/ 14959 h 14959"/>
                    </a:gdLst>
                    <a:ahLst/>
                    <a:cxnLst>
                      <a:cxn ang="T6">
                        <a:pos x="T0" y="T1"/>
                      </a:cxn>
                      <a:cxn ang="T7">
                        <a:pos x="T2" y="T3"/>
                      </a:cxn>
                      <a:cxn ang="T8">
                        <a:pos x="T4" y="T5"/>
                      </a:cxn>
                    </a:cxnLst>
                    <a:rect l="T9" t="T10" r="T11" b="T12"/>
                    <a:pathLst>
                      <a:path w="21600" h="14959" fill="none" extrusionOk="0">
                        <a:moveTo>
                          <a:pt x="15581" y="0"/>
                        </a:moveTo>
                        <a:cubicBezTo>
                          <a:pt x="19443" y="4022"/>
                          <a:pt x="21600" y="9382"/>
                          <a:pt x="21600" y="14959"/>
                        </a:cubicBezTo>
                      </a:path>
                      <a:path w="21600" h="14959" stroke="0" extrusionOk="0">
                        <a:moveTo>
                          <a:pt x="15581" y="0"/>
                        </a:moveTo>
                        <a:cubicBezTo>
                          <a:pt x="19443" y="4022"/>
                          <a:pt x="21600" y="9382"/>
                          <a:pt x="21600" y="14959"/>
                        </a:cubicBezTo>
                        <a:lnTo>
                          <a:pt x="0" y="14959"/>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613" name="Arc 12"/>
                  <p:cNvSpPr>
                    <a:spLocks/>
                  </p:cNvSpPr>
                  <p:nvPr/>
                </p:nvSpPr>
                <p:spPr bwMode="auto">
                  <a:xfrm flipH="1">
                    <a:off x="3661" y="4909"/>
                    <a:ext cx="137" cy="1537"/>
                  </a:xfrm>
                  <a:custGeom>
                    <a:avLst/>
                    <a:gdLst>
                      <a:gd name="T0" fmla="*/ 0 w 21600"/>
                      <a:gd name="T1" fmla="*/ 0 h 21600"/>
                      <a:gd name="T2" fmla="*/ 137 w 21600"/>
                      <a:gd name="T3" fmla="*/ 1537 h 21600"/>
                      <a:gd name="T4" fmla="*/ 0 w 21600"/>
                      <a:gd name="T5" fmla="*/ 15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614" name="Arc 13"/>
                  <p:cNvSpPr>
                    <a:spLocks/>
                  </p:cNvSpPr>
                  <p:nvPr/>
                </p:nvSpPr>
                <p:spPr bwMode="auto">
                  <a:xfrm>
                    <a:off x="3803" y="4896"/>
                    <a:ext cx="95" cy="615"/>
                  </a:xfrm>
                  <a:custGeom>
                    <a:avLst/>
                    <a:gdLst>
                      <a:gd name="T0" fmla="*/ 0 w 21600"/>
                      <a:gd name="T1" fmla="*/ 0 h 21600"/>
                      <a:gd name="T2" fmla="*/ 95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grpSp>
            <p:grpSp>
              <p:nvGrpSpPr>
                <p:cNvPr id="6" name="Group 14"/>
                <p:cNvGrpSpPr>
                  <a:grpSpLocks/>
                </p:cNvGrpSpPr>
                <p:nvPr/>
              </p:nvGrpSpPr>
              <p:grpSpPr bwMode="auto">
                <a:xfrm>
                  <a:off x="3999" y="4896"/>
                  <a:ext cx="450" cy="3254"/>
                  <a:chOff x="3448" y="4896"/>
                  <a:chExt cx="450" cy="3254"/>
                </a:xfrm>
              </p:grpSpPr>
              <p:sp>
                <p:nvSpPr>
                  <p:cNvPr id="22605" name="Arc 15"/>
                  <p:cNvSpPr>
                    <a:spLocks/>
                  </p:cNvSpPr>
                  <p:nvPr/>
                </p:nvSpPr>
                <p:spPr bwMode="auto">
                  <a:xfrm flipH="1" flipV="1">
                    <a:off x="3448" y="7535"/>
                    <a:ext cx="95" cy="615"/>
                  </a:xfrm>
                  <a:custGeom>
                    <a:avLst/>
                    <a:gdLst>
                      <a:gd name="T0" fmla="*/ 0 w 21600"/>
                      <a:gd name="T1" fmla="*/ 0 h 21600"/>
                      <a:gd name="T2" fmla="*/ 95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606" name="Arc 16"/>
                  <p:cNvSpPr>
                    <a:spLocks/>
                  </p:cNvSpPr>
                  <p:nvPr/>
                </p:nvSpPr>
                <p:spPr bwMode="auto">
                  <a:xfrm flipV="1">
                    <a:off x="3544" y="7520"/>
                    <a:ext cx="96" cy="615"/>
                  </a:xfrm>
                  <a:custGeom>
                    <a:avLst/>
                    <a:gdLst>
                      <a:gd name="T0" fmla="*/ 0 w 21600"/>
                      <a:gd name="T1" fmla="*/ 0 h 21600"/>
                      <a:gd name="T2" fmla="*/ 96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607" name="Arc 17"/>
                  <p:cNvSpPr>
                    <a:spLocks/>
                  </p:cNvSpPr>
                  <p:nvPr/>
                </p:nvSpPr>
                <p:spPr bwMode="auto">
                  <a:xfrm flipH="1">
                    <a:off x="3640" y="6239"/>
                    <a:ext cx="137" cy="1277"/>
                  </a:xfrm>
                  <a:custGeom>
                    <a:avLst/>
                    <a:gdLst>
                      <a:gd name="T0" fmla="*/ 99 w 21600"/>
                      <a:gd name="T1" fmla="*/ 0 h 14959"/>
                      <a:gd name="T2" fmla="*/ 137 w 21600"/>
                      <a:gd name="T3" fmla="*/ 1277 h 14959"/>
                      <a:gd name="T4" fmla="*/ 0 w 21600"/>
                      <a:gd name="T5" fmla="*/ 1277 h 14959"/>
                      <a:gd name="T6" fmla="*/ 0 60000 65536"/>
                      <a:gd name="T7" fmla="*/ 0 60000 65536"/>
                      <a:gd name="T8" fmla="*/ 0 60000 65536"/>
                      <a:gd name="T9" fmla="*/ 0 w 21600"/>
                      <a:gd name="T10" fmla="*/ 0 h 14959"/>
                      <a:gd name="T11" fmla="*/ 21600 w 21600"/>
                      <a:gd name="T12" fmla="*/ 14959 h 14959"/>
                    </a:gdLst>
                    <a:ahLst/>
                    <a:cxnLst>
                      <a:cxn ang="T6">
                        <a:pos x="T0" y="T1"/>
                      </a:cxn>
                      <a:cxn ang="T7">
                        <a:pos x="T2" y="T3"/>
                      </a:cxn>
                      <a:cxn ang="T8">
                        <a:pos x="T4" y="T5"/>
                      </a:cxn>
                    </a:cxnLst>
                    <a:rect l="T9" t="T10" r="T11" b="T12"/>
                    <a:pathLst>
                      <a:path w="21600" h="14959" fill="none" extrusionOk="0">
                        <a:moveTo>
                          <a:pt x="15581" y="0"/>
                        </a:moveTo>
                        <a:cubicBezTo>
                          <a:pt x="19443" y="4022"/>
                          <a:pt x="21600" y="9382"/>
                          <a:pt x="21600" y="14959"/>
                        </a:cubicBezTo>
                      </a:path>
                      <a:path w="21600" h="14959" stroke="0" extrusionOk="0">
                        <a:moveTo>
                          <a:pt x="15581" y="0"/>
                        </a:moveTo>
                        <a:cubicBezTo>
                          <a:pt x="19443" y="4022"/>
                          <a:pt x="21600" y="9382"/>
                          <a:pt x="21600" y="14959"/>
                        </a:cubicBezTo>
                        <a:lnTo>
                          <a:pt x="0" y="14959"/>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608" name="Arc 18"/>
                  <p:cNvSpPr>
                    <a:spLocks/>
                  </p:cNvSpPr>
                  <p:nvPr/>
                </p:nvSpPr>
                <p:spPr bwMode="auto">
                  <a:xfrm flipH="1">
                    <a:off x="3661" y="4909"/>
                    <a:ext cx="137" cy="1537"/>
                  </a:xfrm>
                  <a:custGeom>
                    <a:avLst/>
                    <a:gdLst>
                      <a:gd name="T0" fmla="*/ 0 w 21600"/>
                      <a:gd name="T1" fmla="*/ 0 h 21600"/>
                      <a:gd name="T2" fmla="*/ 137 w 21600"/>
                      <a:gd name="T3" fmla="*/ 1537 h 21600"/>
                      <a:gd name="T4" fmla="*/ 0 w 21600"/>
                      <a:gd name="T5" fmla="*/ 15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609" name="Arc 19"/>
                  <p:cNvSpPr>
                    <a:spLocks/>
                  </p:cNvSpPr>
                  <p:nvPr/>
                </p:nvSpPr>
                <p:spPr bwMode="auto">
                  <a:xfrm>
                    <a:off x="3803" y="4896"/>
                    <a:ext cx="95" cy="615"/>
                  </a:xfrm>
                  <a:custGeom>
                    <a:avLst/>
                    <a:gdLst>
                      <a:gd name="T0" fmla="*/ 0 w 21600"/>
                      <a:gd name="T1" fmla="*/ 0 h 21600"/>
                      <a:gd name="T2" fmla="*/ 95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grpSp>
          </p:grpSp>
          <p:grpSp>
            <p:nvGrpSpPr>
              <p:cNvPr id="7" name="Group 20"/>
              <p:cNvGrpSpPr>
                <a:grpSpLocks/>
              </p:cNvGrpSpPr>
              <p:nvPr/>
            </p:nvGrpSpPr>
            <p:grpSpPr bwMode="auto">
              <a:xfrm>
                <a:off x="1284" y="2618"/>
                <a:ext cx="113" cy="467"/>
                <a:chOff x="3448" y="4896"/>
                <a:chExt cx="1001" cy="3254"/>
              </a:xfrm>
            </p:grpSpPr>
            <p:grpSp>
              <p:nvGrpSpPr>
                <p:cNvPr id="8" name="Group 21"/>
                <p:cNvGrpSpPr>
                  <a:grpSpLocks/>
                </p:cNvGrpSpPr>
                <p:nvPr/>
              </p:nvGrpSpPr>
              <p:grpSpPr bwMode="auto">
                <a:xfrm>
                  <a:off x="3448" y="4896"/>
                  <a:ext cx="450" cy="3254"/>
                  <a:chOff x="3448" y="4896"/>
                  <a:chExt cx="450" cy="3254"/>
                </a:xfrm>
              </p:grpSpPr>
              <p:sp>
                <p:nvSpPr>
                  <p:cNvPr id="22598" name="Arc 22"/>
                  <p:cNvSpPr>
                    <a:spLocks/>
                  </p:cNvSpPr>
                  <p:nvPr/>
                </p:nvSpPr>
                <p:spPr bwMode="auto">
                  <a:xfrm flipH="1" flipV="1">
                    <a:off x="3448" y="7535"/>
                    <a:ext cx="95" cy="615"/>
                  </a:xfrm>
                  <a:custGeom>
                    <a:avLst/>
                    <a:gdLst>
                      <a:gd name="T0" fmla="*/ 0 w 21600"/>
                      <a:gd name="T1" fmla="*/ 0 h 21600"/>
                      <a:gd name="T2" fmla="*/ 95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599" name="Arc 23"/>
                  <p:cNvSpPr>
                    <a:spLocks/>
                  </p:cNvSpPr>
                  <p:nvPr/>
                </p:nvSpPr>
                <p:spPr bwMode="auto">
                  <a:xfrm flipV="1">
                    <a:off x="3544" y="7520"/>
                    <a:ext cx="96" cy="615"/>
                  </a:xfrm>
                  <a:custGeom>
                    <a:avLst/>
                    <a:gdLst>
                      <a:gd name="T0" fmla="*/ 0 w 21600"/>
                      <a:gd name="T1" fmla="*/ 0 h 21600"/>
                      <a:gd name="T2" fmla="*/ 96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600" name="Arc 24"/>
                  <p:cNvSpPr>
                    <a:spLocks/>
                  </p:cNvSpPr>
                  <p:nvPr/>
                </p:nvSpPr>
                <p:spPr bwMode="auto">
                  <a:xfrm flipH="1">
                    <a:off x="3640" y="6239"/>
                    <a:ext cx="137" cy="1277"/>
                  </a:xfrm>
                  <a:custGeom>
                    <a:avLst/>
                    <a:gdLst>
                      <a:gd name="T0" fmla="*/ 99 w 21600"/>
                      <a:gd name="T1" fmla="*/ 0 h 14959"/>
                      <a:gd name="T2" fmla="*/ 137 w 21600"/>
                      <a:gd name="T3" fmla="*/ 1277 h 14959"/>
                      <a:gd name="T4" fmla="*/ 0 w 21600"/>
                      <a:gd name="T5" fmla="*/ 1277 h 14959"/>
                      <a:gd name="T6" fmla="*/ 0 60000 65536"/>
                      <a:gd name="T7" fmla="*/ 0 60000 65536"/>
                      <a:gd name="T8" fmla="*/ 0 60000 65536"/>
                      <a:gd name="T9" fmla="*/ 0 w 21600"/>
                      <a:gd name="T10" fmla="*/ 0 h 14959"/>
                      <a:gd name="T11" fmla="*/ 21600 w 21600"/>
                      <a:gd name="T12" fmla="*/ 14959 h 14959"/>
                    </a:gdLst>
                    <a:ahLst/>
                    <a:cxnLst>
                      <a:cxn ang="T6">
                        <a:pos x="T0" y="T1"/>
                      </a:cxn>
                      <a:cxn ang="T7">
                        <a:pos x="T2" y="T3"/>
                      </a:cxn>
                      <a:cxn ang="T8">
                        <a:pos x="T4" y="T5"/>
                      </a:cxn>
                    </a:cxnLst>
                    <a:rect l="T9" t="T10" r="T11" b="T12"/>
                    <a:pathLst>
                      <a:path w="21600" h="14959" fill="none" extrusionOk="0">
                        <a:moveTo>
                          <a:pt x="15581" y="0"/>
                        </a:moveTo>
                        <a:cubicBezTo>
                          <a:pt x="19443" y="4022"/>
                          <a:pt x="21600" y="9382"/>
                          <a:pt x="21600" y="14959"/>
                        </a:cubicBezTo>
                      </a:path>
                      <a:path w="21600" h="14959" stroke="0" extrusionOk="0">
                        <a:moveTo>
                          <a:pt x="15581" y="0"/>
                        </a:moveTo>
                        <a:cubicBezTo>
                          <a:pt x="19443" y="4022"/>
                          <a:pt x="21600" y="9382"/>
                          <a:pt x="21600" y="14959"/>
                        </a:cubicBezTo>
                        <a:lnTo>
                          <a:pt x="0" y="14959"/>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601" name="Arc 25"/>
                  <p:cNvSpPr>
                    <a:spLocks/>
                  </p:cNvSpPr>
                  <p:nvPr/>
                </p:nvSpPr>
                <p:spPr bwMode="auto">
                  <a:xfrm flipH="1">
                    <a:off x="3661" y="4909"/>
                    <a:ext cx="137" cy="1537"/>
                  </a:xfrm>
                  <a:custGeom>
                    <a:avLst/>
                    <a:gdLst>
                      <a:gd name="T0" fmla="*/ 0 w 21600"/>
                      <a:gd name="T1" fmla="*/ 0 h 21600"/>
                      <a:gd name="T2" fmla="*/ 137 w 21600"/>
                      <a:gd name="T3" fmla="*/ 1537 h 21600"/>
                      <a:gd name="T4" fmla="*/ 0 w 21600"/>
                      <a:gd name="T5" fmla="*/ 15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602" name="Arc 26"/>
                  <p:cNvSpPr>
                    <a:spLocks/>
                  </p:cNvSpPr>
                  <p:nvPr/>
                </p:nvSpPr>
                <p:spPr bwMode="auto">
                  <a:xfrm>
                    <a:off x="3803" y="4896"/>
                    <a:ext cx="95" cy="615"/>
                  </a:xfrm>
                  <a:custGeom>
                    <a:avLst/>
                    <a:gdLst>
                      <a:gd name="T0" fmla="*/ 0 w 21600"/>
                      <a:gd name="T1" fmla="*/ 0 h 21600"/>
                      <a:gd name="T2" fmla="*/ 95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grpSp>
            <p:grpSp>
              <p:nvGrpSpPr>
                <p:cNvPr id="9" name="Group 27"/>
                <p:cNvGrpSpPr>
                  <a:grpSpLocks/>
                </p:cNvGrpSpPr>
                <p:nvPr/>
              </p:nvGrpSpPr>
              <p:grpSpPr bwMode="auto">
                <a:xfrm>
                  <a:off x="3999" y="4896"/>
                  <a:ext cx="450" cy="3254"/>
                  <a:chOff x="3448" y="4896"/>
                  <a:chExt cx="450" cy="3254"/>
                </a:xfrm>
              </p:grpSpPr>
              <p:sp>
                <p:nvSpPr>
                  <p:cNvPr id="22593" name="Arc 28"/>
                  <p:cNvSpPr>
                    <a:spLocks/>
                  </p:cNvSpPr>
                  <p:nvPr/>
                </p:nvSpPr>
                <p:spPr bwMode="auto">
                  <a:xfrm flipH="1" flipV="1">
                    <a:off x="3448" y="7535"/>
                    <a:ext cx="95" cy="615"/>
                  </a:xfrm>
                  <a:custGeom>
                    <a:avLst/>
                    <a:gdLst>
                      <a:gd name="T0" fmla="*/ 0 w 21600"/>
                      <a:gd name="T1" fmla="*/ 0 h 21600"/>
                      <a:gd name="T2" fmla="*/ 95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594" name="Arc 29"/>
                  <p:cNvSpPr>
                    <a:spLocks/>
                  </p:cNvSpPr>
                  <p:nvPr/>
                </p:nvSpPr>
                <p:spPr bwMode="auto">
                  <a:xfrm flipV="1">
                    <a:off x="3544" y="7520"/>
                    <a:ext cx="96" cy="615"/>
                  </a:xfrm>
                  <a:custGeom>
                    <a:avLst/>
                    <a:gdLst>
                      <a:gd name="T0" fmla="*/ 0 w 21600"/>
                      <a:gd name="T1" fmla="*/ 0 h 21600"/>
                      <a:gd name="T2" fmla="*/ 96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595" name="Arc 30"/>
                  <p:cNvSpPr>
                    <a:spLocks/>
                  </p:cNvSpPr>
                  <p:nvPr/>
                </p:nvSpPr>
                <p:spPr bwMode="auto">
                  <a:xfrm flipH="1">
                    <a:off x="3640" y="6239"/>
                    <a:ext cx="137" cy="1277"/>
                  </a:xfrm>
                  <a:custGeom>
                    <a:avLst/>
                    <a:gdLst>
                      <a:gd name="T0" fmla="*/ 99 w 21600"/>
                      <a:gd name="T1" fmla="*/ 0 h 14959"/>
                      <a:gd name="T2" fmla="*/ 137 w 21600"/>
                      <a:gd name="T3" fmla="*/ 1277 h 14959"/>
                      <a:gd name="T4" fmla="*/ 0 w 21600"/>
                      <a:gd name="T5" fmla="*/ 1277 h 14959"/>
                      <a:gd name="T6" fmla="*/ 0 60000 65536"/>
                      <a:gd name="T7" fmla="*/ 0 60000 65536"/>
                      <a:gd name="T8" fmla="*/ 0 60000 65536"/>
                      <a:gd name="T9" fmla="*/ 0 w 21600"/>
                      <a:gd name="T10" fmla="*/ 0 h 14959"/>
                      <a:gd name="T11" fmla="*/ 21600 w 21600"/>
                      <a:gd name="T12" fmla="*/ 14959 h 14959"/>
                    </a:gdLst>
                    <a:ahLst/>
                    <a:cxnLst>
                      <a:cxn ang="T6">
                        <a:pos x="T0" y="T1"/>
                      </a:cxn>
                      <a:cxn ang="T7">
                        <a:pos x="T2" y="T3"/>
                      </a:cxn>
                      <a:cxn ang="T8">
                        <a:pos x="T4" y="T5"/>
                      </a:cxn>
                    </a:cxnLst>
                    <a:rect l="T9" t="T10" r="T11" b="T12"/>
                    <a:pathLst>
                      <a:path w="21600" h="14959" fill="none" extrusionOk="0">
                        <a:moveTo>
                          <a:pt x="15581" y="0"/>
                        </a:moveTo>
                        <a:cubicBezTo>
                          <a:pt x="19443" y="4022"/>
                          <a:pt x="21600" y="9382"/>
                          <a:pt x="21600" y="14959"/>
                        </a:cubicBezTo>
                      </a:path>
                      <a:path w="21600" h="14959" stroke="0" extrusionOk="0">
                        <a:moveTo>
                          <a:pt x="15581" y="0"/>
                        </a:moveTo>
                        <a:cubicBezTo>
                          <a:pt x="19443" y="4022"/>
                          <a:pt x="21600" y="9382"/>
                          <a:pt x="21600" y="14959"/>
                        </a:cubicBezTo>
                        <a:lnTo>
                          <a:pt x="0" y="14959"/>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596" name="Arc 31"/>
                  <p:cNvSpPr>
                    <a:spLocks/>
                  </p:cNvSpPr>
                  <p:nvPr/>
                </p:nvSpPr>
                <p:spPr bwMode="auto">
                  <a:xfrm flipH="1">
                    <a:off x="3661" y="4909"/>
                    <a:ext cx="137" cy="1537"/>
                  </a:xfrm>
                  <a:custGeom>
                    <a:avLst/>
                    <a:gdLst>
                      <a:gd name="T0" fmla="*/ 0 w 21600"/>
                      <a:gd name="T1" fmla="*/ 0 h 21600"/>
                      <a:gd name="T2" fmla="*/ 137 w 21600"/>
                      <a:gd name="T3" fmla="*/ 1537 h 21600"/>
                      <a:gd name="T4" fmla="*/ 0 w 21600"/>
                      <a:gd name="T5" fmla="*/ 15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597" name="Arc 32"/>
                  <p:cNvSpPr>
                    <a:spLocks/>
                  </p:cNvSpPr>
                  <p:nvPr/>
                </p:nvSpPr>
                <p:spPr bwMode="auto">
                  <a:xfrm>
                    <a:off x="3803" y="4896"/>
                    <a:ext cx="95" cy="615"/>
                  </a:xfrm>
                  <a:custGeom>
                    <a:avLst/>
                    <a:gdLst>
                      <a:gd name="T0" fmla="*/ 0 w 21600"/>
                      <a:gd name="T1" fmla="*/ 0 h 21600"/>
                      <a:gd name="T2" fmla="*/ 95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grpSp>
          </p:grpSp>
          <p:grpSp>
            <p:nvGrpSpPr>
              <p:cNvPr id="10" name="Group 33"/>
              <p:cNvGrpSpPr>
                <a:grpSpLocks/>
              </p:cNvGrpSpPr>
              <p:nvPr/>
            </p:nvGrpSpPr>
            <p:grpSpPr bwMode="auto">
              <a:xfrm>
                <a:off x="1402" y="2618"/>
                <a:ext cx="51" cy="467"/>
                <a:chOff x="3448" y="4896"/>
                <a:chExt cx="450" cy="3254"/>
              </a:xfrm>
            </p:grpSpPr>
            <p:sp>
              <p:nvSpPr>
                <p:cNvPr id="22586" name="Arc 34"/>
                <p:cNvSpPr>
                  <a:spLocks/>
                </p:cNvSpPr>
                <p:nvPr/>
              </p:nvSpPr>
              <p:spPr bwMode="auto">
                <a:xfrm flipH="1" flipV="1">
                  <a:off x="3448" y="7535"/>
                  <a:ext cx="95" cy="615"/>
                </a:xfrm>
                <a:custGeom>
                  <a:avLst/>
                  <a:gdLst>
                    <a:gd name="T0" fmla="*/ 0 w 21600"/>
                    <a:gd name="T1" fmla="*/ 0 h 21600"/>
                    <a:gd name="T2" fmla="*/ 95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587" name="Arc 35"/>
                <p:cNvSpPr>
                  <a:spLocks/>
                </p:cNvSpPr>
                <p:nvPr/>
              </p:nvSpPr>
              <p:spPr bwMode="auto">
                <a:xfrm flipV="1">
                  <a:off x="3544" y="7520"/>
                  <a:ext cx="96" cy="615"/>
                </a:xfrm>
                <a:custGeom>
                  <a:avLst/>
                  <a:gdLst>
                    <a:gd name="T0" fmla="*/ 0 w 21600"/>
                    <a:gd name="T1" fmla="*/ 0 h 21600"/>
                    <a:gd name="T2" fmla="*/ 96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588" name="Arc 36"/>
                <p:cNvSpPr>
                  <a:spLocks/>
                </p:cNvSpPr>
                <p:nvPr/>
              </p:nvSpPr>
              <p:spPr bwMode="auto">
                <a:xfrm flipH="1">
                  <a:off x="3640" y="6239"/>
                  <a:ext cx="137" cy="1277"/>
                </a:xfrm>
                <a:custGeom>
                  <a:avLst/>
                  <a:gdLst>
                    <a:gd name="T0" fmla="*/ 99 w 21600"/>
                    <a:gd name="T1" fmla="*/ 0 h 14959"/>
                    <a:gd name="T2" fmla="*/ 137 w 21600"/>
                    <a:gd name="T3" fmla="*/ 1277 h 14959"/>
                    <a:gd name="T4" fmla="*/ 0 w 21600"/>
                    <a:gd name="T5" fmla="*/ 1277 h 14959"/>
                    <a:gd name="T6" fmla="*/ 0 60000 65536"/>
                    <a:gd name="T7" fmla="*/ 0 60000 65536"/>
                    <a:gd name="T8" fmla="*/ 0 60000 65536"/>
                    <a:gd name="T9" fmla="*/ 0 w 21600"/>
                    <a:gd name="T10" fmla="*/ 0 h 14959"/>
                    <a:gd name="T11" fmla="*/ 21600 w 21600"/>
                    <a:gd name="T12" fmla="*/ 14959 h 14959"/>
                  </a:gdLst>
                  <a:ahLst/>
                  <a:cxnLst>
                    <a:cxn ang="T6">
                      <a:pos x="T0" y="T1"/>
                    </a:cxn>
                    <a:cxn ang="T7">
                      <a:pos x="T2" y="T3"/>
                    </a:cxn>
                    <a:cxn ang="T8">
                      <a:pos x="T4" y="T5"/>
                    </a:cxn>
                  </a:cxnLst>
                  <a:rect l="T9" t="T10" r="T11" b="T12"/>
                  <a:pathLst>
                    <a:path w="21600" h="14959" fill="none" extrusionOk="0">
                      <a:moveTo>
                        <a:pt x="15581" y="0"/>
                      </a:moveTo>
                      <a:cubicBezTo>
                        <a:pt x="19443" y="4022"/>
                        <a:pt x="21600" y="9382"/>
                        <a:pt x="21600" y="14959"/>
                      </a:cubicBezTo>
                    </a:path>
                    <a:path w="21600" h="14959" stroke="0" extrusionOk="0">
                      <a:moveTo>
                        <a:pt x="15581" y="0"/>
                      </a:moveTo>
                      <a:cubicBezTo>
                        <a:pt x="19443" y="4022"/>
                        <a:pt x="21600" y="9382"/>
                        <a:pt x="21600" y="14959"/>
                      </a:cubicBezTo>
                      <a:lnTo>
                        <a:pt x="0" y="14959"/>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589" name="Arc 37"/>
                <p:cNvSpPr>
                  <a:spLocks/>
                </p:cNvSpPr>
                <p:nvPr/>
              </p:nvSpPr>
              <p:spPr bwMode="auto">
                <a:xfrm flipH="1">
                  <a:off x="3661" y="4909"/>
                  <a:ext cx="137" cy="1537"/>
                </a:xfrm>
                <a:custGeom>
                  <a:avLst/>
                  <a:gdLst>
                    <a:gd name="T0" fmla="*/ 0 w 21600"/>
                    <a:gd name="T1" fmla="*/ 0 h 21600"/>
                    <a:gd name="T2" fmla="*/ 137 w 21600"/>
                    <a:gd name="T3" fmla="*/ 1537 h 21600"/>
                    <a:gd name="T4" fmla="*/ 0 w 21600"/>
                    <a:gd name="T5" fmla="*/ 15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590" name="Arc 38"/>
                <p:cNvSpPr>
                  <a:spLocks/>
                </p:cNvSpPr>
                <p:nvPr/>
              </p:nvSpPr>
              <p:spPr bwMode="auto">
                <a:xfrm>
                  <a:off x="3803" y="4896"/>
                  <a:ext cx="95" cy="615"/>
                </a:xfrm>
                <a:custGeom>
                  <a:avLst/>
                  <a:gdLst>
                    <a:gd name="T0" fmla="*/ 0 w 21600"/>
                    <a:gd name="T1" fmla="*/ 0 h 21600"/>
                    <a:gd name="T2" fmla="*/ 95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grpSp>
          <p:grpSp>
            <p:nvGrpSpPr>
              <p:cNvPr id="11" name="Group 39"/>
              <p:cNvGrpSpPr>
                <a:grpSpLocks/>
              </p:cNvGrpSpPr>
              <p:nvPr/>
            </p:nvGrpSpPr>
            <p:grpSpPr bwMode="auto">
              <a:xfrm>
                <a:off x="1464" y="2618"/>
                <a:ext cx="51" cy="467"/>
                <a:chOff x="3448" y="4896"/>
                <a:chExt cx="450" cy="3254"/>
              </a:xfrm>
            </p:grpSpPr>
            <p:sp>
              <p:nvSpPr>
                <p:cNvPr id="22581" name="Arc 40"/>
                <p:cNvSpPr>
                  <a:spLocks/>
                </p:cNvSpPr>
                <p:nvPr/>
              </p:nvSpPr>
              <p:spPr bwMode="auto">
                <a:xfrm flipH="1" flipV="1">
                  <a:off x="3448" y="7535"/>
                  <a:ext cx="95" cy="615"/>
                </a:xfrm>
                <a:custGeom>
                  <a:avLst/>
                  <a:gdLst>
                    <a:gd name="T0" fmla="*/ 0 w 21600"/>
                    <a:gd name="T1" fmla="*/ 0 h 21600"/>
                    <a:gd name="T2" fmla="*/ 95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582" name="Arc 41"/>
                <p:cNvSpPr>
                  <a:spLocks/>
                </p:cNvSpPr>
                <p:nvPr/>
              </p:nvSpPr>
              <p:spPr bwMode="auto">
                <a:xfrm flipV="1">
                  <a:off x="3544" y="7520"/>
                  <a:ext cx="96" cy="615"/>
                </a:xfrm>
                <a:custGeom>
                  <a:avLst/>
                  <a:gdLst>
                    <a:gd name="T0" fmla="*/ 0 w 21600"/>
                    <a:gd name="T1" fmla="*/ 0 h 21600"/>
                    <a:gd name="T2" fmla="*/ 96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583" name="Arc 42"/>
                <p:cNvSpPr>
                  <a:spLocks/>
                </p:cNvSpPr>
                <p:nvPr/>
              </p:nvSpPr>
              <p:spPr bwMode="auto">
                <a:xfrm flipH="1">
                  <a:off x="3640" y="6239"/>
                  <a:ext cx="137" cy="1277"/>
                </a:xfrm>
                <a:custGeom>
                  <a:avLst/>
                  <a:gdLst>
                    <a:gd name="T0" fmla="*/ 99 w 21600"/>
                    <a:gd name="T1" fmla="*/ 0 h 14959"/>
                    <a:gd name="T2" fmla="*/ 137 w 21600"/>
                    <a:gd name="T3" fmla="*/ 1277 h 14959"/>
                    <a:gd name="T4" fmla="*/ 0 w 21600"/>
                    <a:gd name="T5" fmla="*/ 1277 h 14959"/>
                    <a:gd name="T6" fmla="*/ 0 60000 65536"/>
                    <a:gd name="T7" fmla="*/ 0 60000 65536"/>
                    <a:gd name="T8" fmla="*/ 0 60000 65536"/>
                    <a:gd name="T9" fmla="*/ 0 w 21600"/>
                    <a:gd name="T10" fmla="*/ 0 h 14959"/>
                    <a:gd name="T11" fmla="*/ 21600 w 21600"/>
                    <a:gd name="T12" fmla="*/ 14959 h 14959"/>
                  </a:gdLst>
                  <a:ahLst/>
                  <a:cxnLst>
                    <a:cxn ang="T6">
                      <a:pos x="T0" y="T1"/>
                    </a:cxn>
                    <a:cxn ang="T7">
                      <a:pos x="T2" y="T3"/>
                    </a:cxn>
                    <a:cxn ang="T8">
                      <a:pos x="T4" y="T5"/>
                    </a:cxn>
                  </a:cxnLst>
                  <a:rect l="T9" t="T10" r="T11" b="T12"/>
                  <a:pathLst>
                    <a:path w="21600" h="14959" fill="none" extrusionOk="0">
                      <a:moveTo>
                        <a:pt x="15581" y="0"/>
                      </a:moveTo>
                      <a:cubicBezTo>
                        <a:pt x="19443" y="4022"/>
                        <a:pt x="21600" y="9382"/>
                        <a:pt x="21600" y="14959"/>
                      </a:cubicBezTo>
                    </a:path>
                    <a:path w="21600" h="14959" stroke="0" extrusionOk="0">
                      <a:moveTo>
                        <a:pt x="15581" y="0"/>
                      </a:moveTo>
                      <a:cubicBezTo>
                        <a:pt x="19443" y="4022"/>
                        <a:pt x="21600" y="9382"/>
                        <a:pt x="21600" y="14959"/>
                      </a:cubicBezTo>
                      <a:lnTo>
                        <a:pt x="0" y="14959"/>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584" name="Arc 43"/>
                <p:cNvSpPr>
                  <a:spLocks/>
                </p:cNvSpPr>
                <p:nvPr/>
              </p:nvSpPr>
              <p:spPr bwMode="auto">
                <a:xfrm flipH="1">
                  <a:off x="3661" y="4909"/>
                  <a:ext cx="137" cy="1537"/>
                </a:xfrm>
                <a:custGeom>
                  <a:avLst/>
                  <a:gdLst>
                    <a:gd name="T0" fmla="*/ 0 w 21600"/>
                    <a:gd name="T1" fmla="*/ 0 h 21600"/>
                    <a:gd name="T2" fmla="*/ 137 w 21600"/>
                    <a:gd name="T3" fmla="*/ 1537 h 21600"/>
                    <a:gd name="T4" fmla="*/ 0 w 21600"/>
                    <a:gd name="T5" fmla="*/ 15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585" name="Arc 44"/>
                <p:cNvSpPr>
                  <a:spLocks/>
                </p:cNvSpPr>
                <p:nvPr/>
              </p:nvSpPr>
              <p:spPr bwMode="auto">
                <a:xfrm>
                  <a:off x="3803" y="4896"/>
                  <a:ext cx="95" cy="615"/>
                </a:xfrm>
                <a:custGeom>
                  <a:avLst/>
                  <a:gdLst>
                    <a:gd name="T0" fmla="*/ 0 w 21600"/>
                    <a:gd name="T1" fmla="*/ 0 h 21600"/>
                    <a:gd name="T2" fmla="*/ 95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grpSp>
        </p:grpSp>
        <p:sp>
          <p:nvSpPr>
            <p:cNvPr id="22572" name="Line 45"/>
            <p:cNvSpPr>
              <a:spLocks noChangeShapeType="1"/>
            </p:cNvSpPr>
            <p:nvPr/>
          </p:nvSpPr>
          <p:spPr bwMode="auto">
            <a:xfrm>
              <a:off x="2880" y="480"/>
              <a:ext cx="576" cy="0"/>
            </a:xfrm>
            <a:prstGeom prst="line">
              <a:avLst/>
            </a:prstGeom>
            <a:noFill/>
            <a:ln w="38100">
              <a:solidFill>
                <a:srgbClr val="FF0000"/>
              </a:solidFill>
              <a:round/>
              <a:headEnd/>
              <a:tailEnd/>
            </a:ln>
          </p:spPr>
          <p:txBody>
            <a:bodyPr/>
            <a:lstStyle/>
            <a:p>
              <a:pPr defTabSz="609630"/>
              <a:endParaRPr lang="en-US">
                <a:solidFill>
                  <a:prstClr val="black"/>
                </a:solidFill>
                <a:latin typeface="Calibri"/>
              </a:endParaRPr>
            </a:p>
          </p:txBody>
        </p:sp>
        <p:sp>
          <p:nvSpPr>
            <p:cNvPr id="22573" name="Line 46"/>
            <p:cNvSpPr>
              <a:spLocks noChangeShapeType="1"/>
            </p:cNvSpPr>
            <p:nvPr/>
          </p:nvSpPr>
          <p:spPr bwMode="auto">
            <a:xfrm>
              <a:off x="2880" y="480"/>
              <a:ext cx="0" cy="336"/>
            </a:xfrm>
            <a:prstGeom prst="line">
              <a:avLst/>
            </a:prstGeom>
            <a:noFill/>
            <a:ln w="38100">
              <a:solidFill>
                <a:srgbClr val="FF0000"/>
              </a:solidFill>
              <a:round/>
              <a:headEnd/>
              <a:tailEnd/>
            </a:ln>
          </p:spPr>
          <p:txBody>
            <a:bodyPr/>
            <a:lstStyle/>
            <a:p>
              <a:pPr defTabSz="609630"/>
              <a:endParaRPr lang="en-US">
                <a:solidFill>
                  <a:prstClr val="black"/>
                </a:solidFill>
                <a:latin typeface="Calibri"/>
              </a:endParaRPr>
            </a:p>
          </p:txBody>
        </p:sp>
        <p:sp>
          <p:nvSpPr>
            <p:cNvPr id="22574" name="Line 47"/>
            <p:cNvSpPr>
              <a:spLocks noChangeShapeType="1"/>
            </p:cNvSpPr>
            <p:nvPr/>
          </p:nvSpPr>
          <p:spPr bwMode="auto">
            <a:xfrm>
              <a:off x="3450" y="480"/>
              <a:ext cx="0" cy="336"/>
            </a:xfrm>
            <a:prstGeom prst="line">
              <a:avLst/>
            </a:prstGeom>
            <a:noFill/>
            <a:ln w="38100">
              <a:solidFill>
                <a:srgbClr val="FF0000"/>
              </a:solidFill>
              <a:round/>
              <a:headEnd/>
              <a:tailEnd/>
            </a:ln>
          </p:spPr>
          <p:txBody>
            <a:bodyPr/>
            <a:lstStyle/>
            <a:p>
              <a:pPr defTabSz="609630"/>
              <a:endParaRPr lang="en-US">
                <a:solidFill>
                  <a:prstClr val="black"/>
                </a:solidFill>
                <a:latin typeface="Calibri"/>
              </a:endParaRPr>
            </a:p>
          </p:txBody>
        </p:sp>
        <p:sp>
          <p:nvSpPr>
            <p:cNvPr id="22575" name="Line 48"/>
            <p:cNvSpPr>
              <a:spLocks noChangeShapeType="1"/>
            </p:cNvSpPr>
            <p:nvPr/>
          </p:nvSpPr>
          <p:spPr bwMode="auto">
            <a:xfrm>
              <a:off x="2880" y="816"/>
              <a:ext cx="144" cy="144"/>
            </a:xfrm>
            <a:prstGeom prst="line">
              <a:avLst/>
            </a:prstGeom>
            <a:noFill/>
            <a:ln w="38100">
              <a:solidFill>
                <a:srgbClr val="FF0000"/>
              </a:solidFill>
              <a:round/>
              <a:headEnd/>
              <a:tailEnd/>
            </a:ln>
          </p:spPr>
          <p:txBody>
            <a:bodyPr/>
            <a:lstStyle/>
            <a:p>
              <a:pPr defTabSz="609630"/>
              <a:endParaRPr lang="en-US">
                <a:solidFill>
                  <a:prstClr val="black"/>
                </a:solidFill>
                <a:latin typeface="Calibri"/>
              </a:endParaRPr>
            </a:p>
          </p:txBody>
        </p:sp>
        <p:sp>
          <p:nvSpPr>
            <p:cNvPr id="22576" name="Line 49"/>
            <p:cNvSpPr>
              <a:spLocks noChangeShapeType="1"/>
            </p:cNvSpPr>
            <p:nvPr/>
          </p:nvSpPr>
          <p:spPr bwMode="auto">
            <a:xfrm flipH="1">
              <a:off x="3312" y="816"/>
              <a:ext cx="144" cy="144"/>
            </a:xfrm>
            <a:prstGeom prst="line">
              <a:avLst/>
            </a:prstGeom>
            <a:noFill/>
            <a:ln w="38100">
              <a:solidFill>
                <a:srgbClr val="FF0000"/>
              </a:solidFill>
              <a:round/>
              <a:headEnd/>
              <a:tailEnd/>
            </a:ln>
          </p:spPr>
          <p:txBody>
            <a:bodyPr/>
            <a:lstStyle/>
            <a:p>
              <a:pPr defTabSz="609630"/>
              <a:endParaRPr lang="en-US">
                <a:solidFill>
                  <a:prstClr val="black"/>
                </a:solidFill>
                <a:latin typeface="Calibri"/>
              </a:endParaRPr>
            </a:p>
          </p:txBody>
        </p:sp>
      </p:grpSp>
      <p:grpSp>
        <p:nvGrpSpPr>
          <p:cNvPr id="12" name="Group 50"/>
          <p:cNvGrpSpPr>
            <a:grpSpLocks/>
          </p:cNvGrpSpPr>
          <p:nvPr/>
        </p:nvGrpSpPr>
        <p:grpSpPr bwMode="auto">
          <a:xfrm>
            <a:off x="2362200" y="457200"/>
            <a:ext cx="6248400" cy="1828800"/>
            <a:chOff x="1175" y="8941"/>
            <a:chExt cx="9648" cy="4140"/>
          </a:xfrm>
        </p:grpSpPr>
        <p:grpSp>
          <p:nvGrpSpPr>
            <p:cNvPr id="13" name="Group 51"/>
            <p:cNvGrpSpPr>
              <a:grpSpLocks/>
            </p:cNvGrpSpPr>
            <p:nvPr/>
          </p:nvGrpSpPr>
          <p:grpSpPr bwMode="auto">
            <a:xfrm>
              <a:off x="1845" y="11281"/>
              <a:ext cx="8441" cy="1800"/>
              <a:chOff x="1778" y="10921"/>
              <a:chExt cx="8487" cy="1651"/>
            </a:xfrm>
          </p:grpSpPr>
          <p:sp>
            <p:nvSpPr>
              <p:cNvPr id="22569" name="Arc 52"/>
              <p:cNvSpPr>
                <a:spLocks/>
              </p:cNvSpPr>
              <p:nvPr/>
            </p:nvSpPr>
            <p:spPr bwMode="auto">
              <a:xfrm flipH="1" flipV="1">
                <a:off x="1778" y="10921"/>
                <a:ext cx="3551" cy="1651"/>
              </a:xfrm>
              <a:custGeom>
                <a:avLst/>
                <a:gdLst>
                  <a:gd name="T0" fmla="*/ 1592 w 21600"/>
                  <a:gd name="T1" fmla="*/ 0 h 40222"/>
                  <a:gd name="T2" fmla="*/ 888 w 21600"/>
                  <a:gd name="T3" fmla="*/ 1651 h 40222"/>
                  <a:gd name="T4" fmla="*/ 0 w 21600"/>
                  <a:gd name="T5" fmla="*/ 793 h 40222"/>
                  <a:gd name="T6" fmla="*/ 0 60000 65536"/>
                  <a:gd name="T7" fmla="*/ 0 60000 65536"/>
                  <a:gd name="T8" fmla="*/ 0 60000 65536"/>
                  <a:gd name="T9" fmla="*/ 0 w 21600"/>
                  <a:gd name="T10" fmla="*/ 0 h 40222"/>
                  <a:gd name="T11" fmla="*/ 21600 w 21600"/>
                  <a:gd name="T12" fmla="*/ 40222 h 40222"/>
                </a:gdLst>
                <a:ahLst/>
                <a:cxnLst>
                  <a:cxn ang="T6">
                    <a:pos x="T0" y="T1"/>
                  </a:cxn>
                  <a:cxn ang="T7">
                    <a:pos x="T2" y="T3"/>
                  </a:cxn>
                  <a:cxn ang="T8">
                    <a:pos x="T4" y="T5"/>
                  </a:cxn>
                </a:cxnLst>
                <a:rect l="T9" t="T10" r="T11" b="T12"/>
                <a:pathLst>
                  <a:path w="21600" h="40222" fill="none" extrusionOk="0">
                    <a:moveTo>
                      <a:pt x="9683" y="-1"/>
                    </a:moveTo>
                    <a:cubicBezTo>
                      <a:pt x="16987" y="3663"/>
                      <a:pt x="21600" y="11135"/>
                      <a:pt x="21600" y="19308"/>
                    </a:cubicBezTo>
                    <a:cubicBezTo>
                      <a:pt x="21600" y="29156"/>
                      <a:pt x="14937" y="37758"/>
                      <a:pt x="5401" y="40221"/>
                    </a:cubicBezTo>
                  </a:path>
                  <a:path w="21600" h="40222" stroke="0" extrusionOk="0">
                    <a:moveTo>
                      <a:pt x="9683" y="-1"/>
                    </a:moveTo>
                    <a:cubicBezTo>
                      <a:pt x="16987" y="3663"/>
                      <a:pt x="21600" y="11135"/>
                      <a:pt x="21600" y="19308"/>
                    </a:cubicBezTo>
                    <a:cubicBezTo>
                      <a:pt x="21600" y="29156"/>
                      <a:pt x="14937" y="37758"/>
                      <a:pt x="5401" y="40221"/>
                    </a:cubicBezTo>
                    <a:lnTo>
                      <a:pt x="0" y="19308"/>
                    </a:lnTo>
                    <a:close/>
                  </a:path>
                </a:pathLst>
              </a:custGeom>
              <a:noFill/>
              <a:ln w="9525">
                <a:solidFill>
                  <a:srgbClr val="000000"/>
                </a:solidFill>
                <a:round/>
                <a:headEnd/>
                <a:tailEnd/>
              </a:ln>
            </p:spPr>
            <p:txBody>
              <a:bodyPr/>
              <a:lstStyle/>
              <a:p>
                <a:pPr defTabSz="609630"/>
                <a:endParaRPr lang="en-US">
                  <a:solidFill>
                    <a:prstClr val="black"/>
                  </a:solidFill>
                  <a:latin typeface="Calibri"/>
                </a:endParaRPr>
              </a:p>
            </p:txBody>
          </p:sp>
          <p:sp>
            <p:nvSpPr>
              <p:cNvPr id="22570" name="Arc 53"/>
              <p:cNvSpPr>
                <a:spLocks/>
              </p:cNvSpPr>
              <p:nvPr/>
            </p:nvSpPr>
            <p:spPr bwMode="auto">
              <a:xfrm flipH="1" flipV="1">
                <a:off x="5798" y="10921"/>
                <a:ext cx="4467" cy="1551"/>
              </a:xfrm>
              <a:custGeom>
                <a:avLst/>
                <a:gdLst>
                  <a:gd name="T0" fmla="*/ 2143 w 21600"/>
                  <a:gd name="T1" fmla="*/ 1551 h 37792"/>
                  <a:gd name="T2" fmla="*/ 2480 w 21600"/>
                  <a:gd name="T3" fmla="*/ 0 h 37792"/>
                  <a:gd name="T4" fmla="*/ 4467 w 21600"/>
                  <a:gd name="T5" fmla="*/ 794 h 37792"/>
                  <a:gd name="T6" fmla="*/ 0 60000 65536"/>
                  <a:gd name="T7" fmla="*/ 0 60000 65536"/>
                  <a:gd name="T8" fmla="*/ 0 60000 65536"/>
                  <a:gd name="T9" fmla="*/ 0 w 21600"/>
                  <a:gd name="T10" fmla="*/ 0 h 37792"/>
                  <a:gd name="T11" fmla="*/ 21600 w 21600"/>
                  <a:gd name="T12" fmla="*/ 37792 h 37792"/>
                </a:gdLst>
                <a:ahLst/>
                <a:cxnLst>
                  <a:cxn ang="T6">
                    <a:pos x="T0" y="T1"/>
                  </a:cxn>
                  <a:cxn ang="T7">
                    <a:pos x="T2" y="T3"/>
                  </a:cxn>
                  <a:cxn ang="T8">
                    <a:pos x="T4" y="T5"/>
                  </a:cxn>
                </a:cxnLst>
                <a:rect l="T9" t="T10" r="T11" b="T12"/>
                <a:pathLst>
                  <a:path w="21600" h="37792" fill="none" extrusionOk="0">
                    <a:moveTo>
                      <a:pt x="10361" y="37792"/>
                    </a:moveTo>
                    <a:cubicBezTo>
                      <a:pt x="3926" y="33871"/>
                      <a:pt x="0" y="26881"/>
                      <a:pt x="0" y="19346"/>
                    </a:cubicBezTo>
                    <a:cubicBezTo>
                      <a:pt x="-1" y="11142"/>
                      <a:pt x="4646" y="3647"/>
                      <a:pt x="11993" y="-1"/>
                    </a:cubicBezTo>
                  </a:path>
                  <a:path w="21600" h="37792" stroke="0" extrusionOk="0">
                    <a:moveTo>
                      <a:pt x="10361" y="37792"/>
                    </a:moveTo>
                    <a:cubicBezTo>
                      <a:pt x="3926" y="33871"/>
                      <a:pt x="0" y="26881"/>
                      <a:pt x="0" y="19346"/>
                    </a:cubicBezTo>
                    <a:cubicBezTo>
                      <a:pt x="-1" y="11142"/>
                      <a:pt x="4646" y="3647"/>
                      <a:pt x="11993" y="-1"/>
                    </a:cubicBezTo>
                    <a:lnTo>
                      <a:pt x="21600" y="19346"/>
                    </a:lnTo>
                    <a:close/>
                  </a:path>
                </a:pathLst>
              </a:custGeom>
              <a:noFill/>
              <a:ln w="9525">
                <a:solidFill>
                  <a:srgbClr val="000000"/>
                </a:solidFill>
                <a:round/>
                <a:headEnd/>
                <a:tailEnd/>
              </a:ln>
            </p:spPr>
            <p:txBody>
              <a:bodyPr/>
              <a:lstStyle/>
              <a:p>
                <a:pPr defTabSz="609630"/>
                <a:endParaRPr lang="en-US">
                  <a:solidFill>
                    <a:prstClr val="black"/>
                  </a:solidFill>
                  <a:latin typeface="Calibri"/>
                </a:endParaRPr>
              </a:p>
            </p:txBody>
          </p:sp>
        </p:grpSp>
        <p:grpSp>
          <p:nvGrpSpPr>
            <p:cNvPr id="14" name="Group 54"/>
            <p:cNvGrpSpPr>
              <a:grpSpLocks/>
            </p:cNvGrpSpPr>
            <p:nvPr/>
          </p:nvGrpSpPr>
          <p:grpSpPr bwMode="auto">
            <a:xfrm flipV="1">
              <a:off x="1845" y="8941"/>
              <a:ext cx="8441" cy="1860"/>
              <a:chOff x="1778" y="10921"/>
              <a:chExt cx="8487" cy="1651"/>
            </a:xfrm>
          </p:grpSpPr>
          <p:sp>
            <p:nvSpPr>
              <p:cNvPr id="22567" name="Arc 55"/>
              <p:cNvSpPr>
                <a:spLocks/>
              </p:cNvSpPr>
              <p:nvPr/>
            </p:nvSpPr>
            <p:spPr bwMode="auto">
              <a:xfrm flipH="1" flipV="1">
                <a:off x="1778" y="10921"/>
                <a:ext cx="3551" cy="1651"/>
              </a:xfrm>
              <a:custGeom>
                <a:avLst/>
                <a:gdLst>
                  <a:gd name="T0" fmla="*/ 1592 w 21600"/>
                  <a:gd name="T1" fmla="*/ 0 h 40222"/>
                  <a:gd name="T2" fmla="*/ 888 w 21600"/>
                  <a:gd name="T3" fmla="*/ 1651 h 40222"/>
                  <a:gd name="T4" fmla="*/ 0 w 21600"/>
                  <a:gd name="T5" fmla="*/ 793 h 40222"/>
                  <a:gd name="T6" fmla="*/ 0 60000 65536"/>
                  <a:gd name="T7" fmla="*/ 0 60000 65536"/>
                  <a:gd name="T8" fmla="*/ 0 60000 65536"/>
                  <a:gd name="T9" fmla="*/ 0 w 21600"/>
                  <a:gd name="T10" fmla="*/ 0 h 40222"/>
                  <a:gd name="T11" fmla="*/ 21600 w 21600"/>
                  <a:gd name="T12" fmla="*/ 40222 h 40222"/>
                </a:gdLst>
                <a:ahLst/>
                <a:cxnLst>
                  <a:cxn ang="T6">
                    <a:pos x="T0" y="T1"/>
                  </a:cxn>
                  <a:cxn ang="T7">
                    <a:pos x="T2" y="T3"/>
                  </a:cxn>
                  <a:cxn ang="T8">
                    <a:pos x="T4" y="T5"/>
                  </a:cxn>
                </a:cxnLst>
                <a:rect l="T9" t="T10" r="T11" b="T12"/>
                <a:pathLst>
                  <a:path w="21600" h="40222" fill="none" extrusionOk="0">
                    <a:moveTo>
                      <a:pt x="9683" y="-1"/>
                    </a:moveTo>
                    <a:cubicBezTo>
                      <a:pt x="16987" y="3663"/>
                      <a:pt x="21600" y="11135"/>
                      <a:pt x="21600" y="19308"/>
                    </a:cubicBezTo>
                    <a:cubicBezTo>
                      <a:pt x="21600" y="29156"/>
                      <a:pt x="14937" y="37758"/>
                      <a:pt x="5401" y="40221"/>
                    </a:cubicBezTo>
                  </a:path>
                  <a:path w="21600" h="40222" stroke="0" extrusionOk="0">
                    <a:moveTo>
                      <a:pt x="9683" y="-1"/>
                    </a:moveTo>
                    <a:cubicBezTo>
                      <a:pt x="16987" y="3663"/>
                      <a:pt x="21600" y="11135"/>
                      <a:pt x="21600" y="19308"/>
                    </a:cubicBezTo>
                    <a:cubicBezTo>
                      <a:pt x="21600" y="29156"/>
                      <a:pt x="14937" y="37758"/>
                      <a:pt x="5401" y="40221"/>
                    </a:cubicBezTo>
                    <a:lnTo>
                      <a:pt x="0" y="19308"/>
                    </a:lnTo>
                    <a:close/>
                  </a:path>
                </a:pathLst>
              </a:custGeom>
              <a:noFill/>
              <a:ln w="9525">
                <a:solidFill>
                  <a:srgbClr val="000000"/>
                </a:solidFill>
                <a:round/>
                <a:headEnd/>
                <a:tailEnd/>
              </a:ln>
            </p:spPr>
            <p:txBody>
              <a:bodyPr/>
              <a:lstStyle/>
              <a:p>
                <a:pPr defTabSz="609630"/>
                <a:endParaRPr lang="en-US">
                  <a:solidFill>
                    <a:prstClr val="black"/>
                  </a:solidFill>
                  <a:latin typeface="Calibri"/>
                </a:endParaRPr>
              </a:p>
            </p:txBody>
          </p:sp>
          <p:sp>
            <p:nvSpPr>
              <p:cNvPr id="22568" name="Arc 56"/>
              <p:cNvSpPr>
                <a:spLocks/>
              </p:cNvSpPr>
              <p:nvPr/>
            </p:nvSpPr>
            <p:spPr bwMode="auto">
              <a:xfrm flipH="1" flipV="1">
                <a:off x="5798" y="10921"/>
                <a:ext cx="4467" cy="1551"/>
              </a:xfrm>
              <a:custGeom>
                <a:avLst/>
                <a:gdLst>
                  <a:gd name="T0" fmla="*/ 2143 w 21600"/>
                  <a:gd name="T1" fmla="*/ 1551 h 37792"/>
                  <a:gd name="T2" fmla="*/ 2480 w 21600"/>
                  <a:gd name="T3" fmla="*/ 0 h 37792"/>
                  <a:gd name="T4" fmla="*/ 4467 w 21600"/>
                  <a:gd name="T5" fmla="*/ 794 h 37792"/>
                  <a:gd name="T6" fmla="*/ 0 60000 65536"/>
                  <a:gd name="T7" fmla="*/ 0 60000 65536"/>
                  <a:gd name="T8" fmla="*/ 0 60000 65536"/>
                  <a:gd name="T9" fmla="*/ 0 w 21600"/>
                  <a:gd name="T10" fmla="*/ 0 h 37792"/>
                  <a:gd name="T11" fmla="*/ 21600 w 21600"/>
                  <a:gd name="T12" fmla="*/ 37792 h 37792"/>
                </a:gdLst>
                <a:ahLst/>
                <a:cxnLst>
                  <a:cxn ang="T6">
                    <a:pos x="T0" y="T1"/>
                  </a:cxn>
                  <a:cxn ang="T7">
                    <a:pos x="T2" y="T3"/>
                  </a:cxn>
                  <a:cxn ang="T8">
                    <a:pos x="T4" y="T5"/>
                  </a:cxn>
                </a:cxnLst>
                <a:rect l="T9" t="T10" r="T11" b="T12"/>
                <a:pathLst>
                  <a:path w="21600" h="37792" fill="none" extrusionOk="0">
                    <a:moveTo>
                      <a:pt x="10361" y="37792"/>
                    </a:moveTo>
                    <a:cubicBezTo>
                      <a:pt x="3926" y="33871"/>
                      <a:pt x="0" y="26881"/>
                      <a:pt x="0" y="19346"/>
                    </a:cubicBezTo>
                    <a:cubicBezTo>
                      <a:pt x="-1" y="11142"/>
                      <a:pt x="4646" y="3647"/>
                      <a:pt x="11993" y="-1"/>
                    </a:cubicBezTo>
                  </a:path>
                  <a:path w="21600" h="37792" stroke="0" extrusionOk="0">
                    <a:moveTo>
                      <a:pt x="10361" y="37792"/>
                    </a:moveTo>
                    <a:cubicBezTo>
                      <a:pt x="3926" y="33871"/>
                      <a:pt x="0" y="26881"/>
                      <a:pt x="0" y="19346"/>
                    </a:cubicBezTo>
                    <a:cubicBezTo>
                      <a:pt x="-1" y="11142"/>
                      <a:pt x="4646" y="3647"/>
                      <a:pt x="11993" y="-1"/>
                    </a:cubicBezTo>
                    <a:lnTo>
                      <a:pt x="21600" y="19346"/>
                    </a:lnTo>
                    <a:close/>
                  </a:path>
                </a:pathLst>
              </a:custGeom>
              <a:noFill/>
              <a:ln w="9525">
                <a:solidFill>
                  <a:srgbClr val="000000"/>
                </a:solidFill>
                <a:round/>
                <a:headEnd/>
                <a:tailEnd/>
              </a:ln>
            </p:spPr>
            <p:txBody>
              <a:bodyPr/>
              <a:lstStyle/>
              <a:p>
                <a:pPr defTabSz="609630"/>
                <a:endParaRPr lang="en-US">
                  <a:solidFill>
                    <a:prstClr val="black"/>
                  </a:solidFill>
                  <a:latin typeface="Calibri"/>
                </a:endParaRPr>
              </a:p>
            </p:txBody>
          </p:sp>
        </p:grpSp>
        <p:grpSp>
          <p:nvGrpSpPr>
            <p:cNvPr id="15" name="Group 57"/>
            <p:cNvGrpSpPr>
              <a:grpSpLocks/>
            </p:cNvGrpSpPr>
            <p:nvPr/>
          </p:nvGrpSpPr>
          <p:grpSpPr bwMode="auto">
            <a:xfrm>
              <a:off x="2984" y="9301"/>
              <a:ext cx="6767" cy="1318"/>
              <a:chOff x="2984" y="9301"/>
              <a:chExt cx="6767" cy="1318"/>
            </a:xfrm>
          </p:grpSpPr>
          <p:sp>
            <p:nvSpPr>
              <p:cNvPr id="22565" name="Arc 58"/>
              <p:cNvSpPr>
                <a:spLocks/>
              </p:cNvSpPr>
              <p:nvPr/>
            </p:nvSpPr>
            <p:spPr bwMode="auto">
              <a:xfrm flipV="1">
                <a:off x="2984" y="9301"/>
                <a:ext cx="6767" cy="1318"/>
              </a:xfrm>
              <a:custGeom>
                <a:avLst/>
                <a:gdLst>
                  <a:gd name="T0" fmla="*/ 5172 w 43200"/>
                  <a:gd name="T1" fmla="*/ 0 h 39934"/>
                  <a:gd name="T2" fmla="*/ 1489 w 43200"/>
                  <a:gd name="T3" fmla="*/ 14 h 39934"/>
                  <a:gd name="T4" fmla="*/ 3384 w 43200"/>
                  <a:gd name="T5" fmla="*/ 605 h 39934"/>
                  <a:gd name="T6" fmla="*/ 0 60000 65536"/>
                  <a:gd name="T7" fmla="*/ 0 60000 65536"/>
                  <a:gd name="T8" fmla="*/ 0 60000 65536"/>
                  <a:gd name="T9" fmla="*/ 0 w 43200"/>
                  <a:gd name="T10" fmla="*/ 0 h 39934"/>
                  <a:gd name="T11" fmla="*/ 43200 w 43200"/>
                  <a:gd name="T12" fmla="*/ 39934 h 39934"/>
                </a:gdLst>
                <a:ahLst/>
                <a:cxnLst>
                  <a:cxn ang="T6">
                    <a:pos x="T0" y="T1"/>
                  </a:cxn>
                  <a:cxn ang="T7">
                    <a:pos x="T2" y="T3"/>
                  </a:cxn>
                  <a:cxn ang="T8">
                    <a:pos x="T4" y="T5"/>
                  </a:cxn>
                </a:cxnLst>
                <a:rect l="T9" t="T10" r="T11" b="T12"/>
                <a:pathLst>
                  <a:path w="43200" h="39934" fill="none" extrusionOk="0">
                    <a:moveTo>
                      <a:pt x="33020" y="-1"/>
                    </a:moveTo>
                    <a:cubicBezTo>
                      <a:pt x="39351" y="3943"/>
                      <a:pt x="43200" y="10874"/>
                      <a:pt x="43200" y="18334"/>
                    </a:cubicBezTo>
                    <a:cubicBezTo>
                      <a:pt x="43200" y="30263"/>
                      <a:pt x="33529" y="39934"/>
                      <a:pt x="21600" y="39934"/>
                    </a:cubicBezTo>
                    <a:cubicBezTo>
                      <a:pt x="9670" y="39934"/>
                      <a:pt x="0" y="30263"/>
                      <a:pt x="0" y="18334"/>
                    </a:cubicBezTo>
                    <a:cubicBezTo>
                      <a:pt x="-1" y="11160"/>
                      <a:pt x="3560" y="4455"/>
                      <a:pt x="9503" y="438"/>
                    </a:cubicBezTo>
                  </a:path>
                  <a:path w="43200" h="39934" stroke="0" extrusionOk="0">
                    <a:moveTo>
                      <a:pt x="33020" y="-1"/>
                    </a:moveTo>
                    <a:cubicBezTo>
                      <a:pt x="39351" y="3943"/>
                      <a:pt x="43200" y="10874"/>
                      <a:pt x="43200" y="18334"/>
                    </a:cubicBezTo>
                    <a:cubicBezTo>
                      <a:pt x="43200" y="30263"/>
                      <a:pt x="33529" y="39934"/>
                      <a:pt x="21600" y="39934"/>
                    </a:cubicBezTo>
                    <a:cubicBezTo>
                      <a:pt x="9670" y="39934"/>
                      <a:pt x="0" y="30263"/>
                      <a:pt x="0" y="18334"/>
                    </a:cubicBezTo>
                    <a:cubicBezTo>
                      <a:pt x="-1" y="11160"/>
                      <a:pt x="3560" y="4455"/>
                      <a:pt x="9503" y="438"/>
                    </a:cubicBezTo>
                    <a:lnTo>
                      <a:pt x="21600" y="18334"/>
                    </a:lnTo>
                    <a:close/>
                  </a:path>
                </a:pathLst>
              </a:custGeom>
              <a:noFill/>
              <a:ln w="9525">
                <a:solidFill>
                  <a:srgbClr val="000000"/>
                </a:solidFill>
                <a:round/>
                <a:headEnd/>
                <a:tailEnd/>
              </a:ln>
            </p:spPr>
            <p:txBody>
              <a:bodyPr/>
              <a:lstStyle/>
              <a:p>
                <a:pPr defTabSz="609630"/>
                <a:endParaRPr lang="en-US">
                  <a:solidFill>
                    <a:prstClr val="black"/>
                  </a:solidFill>
                  <a:latin typeface="Calibri"/>
                </a:endParaRPr>
              </a:p>
            </p:txBody>
          </p:sp>
          <p:sp>
            <p:nvSpPr>
              <p:cNvPr id="22566" name="Arc 59"/>
              <p:cNvSpPr>
                <a:spLocks/>
              </p:cNvSpPr>
              <p:nvPr/>
            </p:nvSpPr>
            <p:spPr bwMode="auto">
              <a:xfrm flipV="1">
                <a:off x="3319" y="9661"/>
                <a:ext cx="5829" cy="712"/>
              </a:xfrm>
              <a:custGeom>
                <a:avLst/>
                <a:gdLst>
                  <a:gd name="T0" fmla="*/ 4691 w 43200"/>
                  <a:gd name="T1" fmla="*/ 14 h 39495"/>
                  <a:gd name="T2" fmla="*/ 1282 w 43200"/>
                  <a:gd name="T3" fmla="*/ 0 h 39495"/>
                  <a:gd name="T4" fmla="*/ 2915 w 43200"/>
                  <a:gd name="T5" fmla="*/ 323 h 39495"/>
                  <a:gd name="T6" fmla="*/ 0 60000 65536"/>
                  <a:gd name="T7" fmla="*/ 0 60000 65536"/>
                  <a:gd name="T8" fmla="*/ 0 60000 65536"/>
                  <a:gd name="T9" fmla="*/ 0 w 43200"/>
                  <a:gd name="T10" fmla="*/ 0 h 39495"/>
                  <a:gd name="T11" fmla="*/ 43200 w 43200"/>
                  <a:gd name="T12" fmla="*/ 39495 h 39495"/>
                </a:gdLst>
                <a:ahLst/>
                <a:cxnLst>
                  <a:cxn ang="T6">
                    <a:pos x="T0" y="T1"/>
                  </a:cxn>
                  <a:cxn ang="T7">
                    <a:pos x="T2" y="T3"/>
                  </a:cxn>
                  <a:cxn ang="T8">
                    <a:pos x="T4" y="T5"/>
                  </a:cxn>
                </a:cxnLst>
                <a:rect l="T9" t="T10" r="T11" b="T12"/>
                <a:pathLst>
                  <a:path w="43200" h="39495" fill="none" extrusionOk="0">
                    <a:moveTo>
                      <a:pt x="34765" y="771"/>
                    </a:moveTo>
                    <a:cubicBezTo>
                      <a:pt x="40083" y="4859"/>
                      <a:pt x="43200" y="11187"/>
                      <a:pt x="43200" y="17895"/>
                    </a:cubicBezTo>
                    <a:cubicBezTo>
                      <a:pt x="43200" y="29824"/>
                      <a:pt x="33529" y="39495"/>
                      <a:pt x="21600" y="39495"/>
                    </a:cubicBezTo>
                    <a:cubicBezTo>
                      <a:pt x="9670" y="39495"/>
                      <a:pt x="0" y="29824"/>
                      <a:pt x="0" y="17895"/>
                    </a:cubicBezTo>
                    <a:cubicBezTo>
                      <a:pt x="-1" y="10721"/>
                      <a:pt x="3560" y="4016"/>
                      <a:pt x="9503" y="-1"/>
                    </a:cubicBezTo>
                  </a:path>
                  <a:path w="43200" h="39495" stroke="0" extrusionOk="0">
                    <a:moveTo>
                      <a:pt x="34765" y="771"/>
                    </a:moveTo>
                    <a:cubicBezTo>
                      <a:pt x="40083" y="4859"/>
                      <a:pt x="43200" y="11187"/>
                      <a:pt x="43200" y="17895"/>
                    </a:cubicBezTo>
                    <a:cubicBezTo>
                      <a:pt x="43200" y="29824"/>
                      <a:pt x="33529" y="39495"/>
                      <a:pt x="21600" y="39495"/>
                    </a:cubicBezTo>
                    <a:cubicBezTo>
                      <a:pt x="9670" y="39495"/>
                      <a:pt x="0" y="29824"/>
                      <a:pt x="0" y="17895"/>
                    </a:cubicBezTo>
                    <a:cubicBezTo>
                      <a:pt x="-1" y="10721"/>
                      <a:pt x="3560" y="4016"/>
                      <a:pt x="9503" y="-1"/>
                    </a:cubicBezTo>
                    <a:lnTo>
                      <a:pt x="21600" y="17895"/>
                    </a:lnTo>
                    <a:close/>
                  </a:path>
                </a:pathLst>
              </a:custGeom>
              <a:noFill/>
              <a:ln w="9525">
                <a:solidFill>
                  <a:srgbClr val="000000"/>
                </a:solidFill>
                <a:round/>
                <a:headEnd/>
                <a:tailEnd/>
              </a:ln>
            </p:spPr>
            <p:txBody>
              <a:bodyPr/>
              <a:lstStyle/>
              <a:p>
                <a:pPr defTabSz="609630"/>
                <a:endParaRPr lang="en-US">
                  <a:solidFill>
                    <a:prstClr val="black"/>
                  </a:solidFill>
                  <a:latin typeface="Calibri"/>
                </a:endParaRPr>
              </a:p>
            </p:txBody>
          </p:sp>
        </p:grpSp>
        <p:grpSp>
          <p:nvGrpSpPr>
            <p:cNvPr id="16" name="Group 60"/>
            <p:cNvGrpSpPr>
              <a:grpSpLocks/>
            </p:cNvGrpSpPr>
            <p:nvPr/>
          </p:nvGrpSpPr>
          <p:grpSpPr bwMode="auto">
            <a:xfrm flipV="1">
              <a:off x="2984" y="11461"/>
              <a:ext cx="6767" cy="1322"/>
              <a:chOff x="2984" y="9301"/>
              <a:chExt cx="6767" cy="1318"/>
            </a:xfrm>
          </p:grpSpPr>
          <p:sp>
            <p:nvSpPr>
              <p:cNvPr id="22563" name="Arc 61"/>
              <p:cNvSpPr>
                <a:spLocks/>
              </p:cNvSpPr>
              <p:nvPr/>
            </p:nvSpPr>
            <p:spPr bwMode="auto">
              <a:xfrm flipV="1">
                <a:off x="2984" y="9301"/>
                <a:ext cx="6767" cy="1318"/>
              </a:xfrm>
              <a:custGeom>
                <a:avLst/>
                <a:gdLst>
                  <a:gd name="T0" fmla="*/ 5172 w 43200"/>
                  <a:gd name="T1" fmla="*/ 0 h 39934"/>
                  <a:gd name="T2" fmla="*/ 1489 w 43200"/>
                  <a:gd name="T3" fmla="*/ 14 h 39934"/>
                  <a:gd name="T4" fmla="*/ 3384 w 43200"/>
                  <a:gd name="T5" fmla="*/ 605 h 39934"/>
                  <a:gd name="T6" fmla="*/ 0 60000 65536"/>
                  <a:gd name="T7" fmla="*/ 0 60000 65536"/>
                  <a:gd name="T8" fmla="*/ 0 60000 65536"/>
                  <a:gd name="T9" fmla="*/ 0 w 43200"/>
                  <a:gd name="T10" fmla="*/ 0 h 39934"/>
                  <a:gd name="T11" fmla="*/ 43200 w 43200"/>
                  <a:gd name="T12" fmla="*/ 39934 h 39934"/>
                </a:gdLst>
                <a:ahLst/>
                <a:cxnLst>
                  <a:cxn ang="T6">
                    <a:pos x="T0" y="T1"/>
                  </a:cxn>
                  <a:cxn ang="T7">
                    <a:pos x="T2" y="T3"/>
                  </a:cxn>
                  <a:cxn ang="T8">
                    <a:pos x="T4" y="T5"/>
                  </a:cxn>
                </a:cxnLst>
                <a:rect l="T9" t="T10" r="T11" b="T12"/>
                <a:pathLst>
                  <a:path w="43200" h="39934" fill="none" extrusionOk="0">
                    <a:moveTo>
                      <a:pt x="33020" y="-1"/>
                    </a:moveTo>
                    <a:cubicBezTo>
                      <a:pt x="39351" y="3943"/>
                      <a:pt x="43200" y="10874"/>
                      <a:pt x="43200" y="18334"/>
                    </a:cubicBezTo>
                    <a:cubicBezTo>
                      <a:pt x="43200" y="30263"/>
                      <a:pt x="33529" y="39934"/>
                      <a:pt x="21600" y="39934"/>
                    </a:cubicBezTo>
                    <a:cubicBezTo>
                      <a:pt x="9670" y="39934"/>
                      <a:pt x="0" y="30263"/>
                      <a:pt x="0" y="18334"/>
                    </a:cubicBezTo>
                    <a:cubicBezTo>
                      <a:pt x="-1" y="11160"/>
                      <a:pt x="3560" y="4455"/>
                      <a:pt x="9503" y="438"/>
                    </a:cubicBezTo>
                  </a:path>
                  <a:path w="43200" h="39934" stroke="0" extrusionOk="0">
                    <a:moveTo>
                      <a:pt x="33020" y="-1"/>
                    </a:moveTo>
                    <a:cubicBezTo>
                      <a:pt x="39351" y="3943"/>
                      <a:pt x="43200" y="10874"/>
                      <a:pt x="43200" y="18334"/>
                    </a:cubicBezTo>
                    <a:cubicBezTo>
                      <a:pt x="43200" y="30263"/>
                      <a:pt x="33529" y="39934"/>
                      <a:pt x="21600" y="39934"/>
                    </a:cubicBezTo>
                    <a:cubicBezTo>
                      <a:pt x="9670" y="39934"/>
                      <a:pt x="0" y="30263"/>
                      <a:pt x="0" y="18334"/>
                    </a:cubicBezTo>
                    <a:cubicBezTo>
                      <a:pt x="-1" y="11160"/>
                      <a:pt x="3560" y="4455"/>
                      <a:pt x="9503" y="438"/>
                    </a:cubicBezTo>
                    <a:lnTo>
                      <a:pt x="21600" y="18334"/>
                    </a:lnTo>
                    <a:close/>
                  </a:path>
                </a:pathLst>
              </a:custGeom>
              <a:noFill/>
              <a:ln w="9525">
                <a:solidFill>
                  <a:srgbClr val="000000"/>
                </a:solidFill>
                <a:round/>
                <a:headEnd/>
                <a:tailEnd/>
              </a:ln>
            </p:spPr>
            <p:txBody>
              <a:bodyPr/>
              <a:lstStyle/>
              <a:p>
                <a:pPr defTabSz="609630"/>
                <a:endParaRPr lang="en-US">
                  <a:solidFill>
                    <a:prstClr val="black"/>
                  </a:solidFill>
                  <a:latin typeface="Calibri"/>
                </a:endParaRPr>
              </a:p>
            </p:txBody>
          </p:sp>
          <p:sp>
            <p:nvSpPr>
              <p:cNvPr id="22564" name="Arc 62"/>
              <p:cNvSpPr>
                <a:spLocks/>
              </p:cNvSpPr>
              <p:nvPr/>
            </p:nvSpPr>
            <p:spPr bwMode="auto">
              <a:xfrm flipV="1">
                <a:off x="3319" y="9661"/>
                <a:ext cx="5829" cy="712"/>
              </a:xfrm>
              <a:custGeom>
                <a:avLst/>
                <a:gdLst>
                  <a:gd name="T0" fmla="*/ 4691 w 43200"/>
                  <a:gd name="T1" fmla="*/ 14 h 39495"/>
                  <a:gd name="T2" fmla="*/ 1282 w 43200"/>
                  <a:gd name="T3" fmla="*/ 0 h 39495"/>
                  <a:gd name="T4" fmla="*/ 2915 w 43200"/>
                  <a:gd name="T5" fmla="*/ 323 h 39495"/>
                  <a:gd name="T6" fmla="*/ 0 60000 65536"/>
                  <a:gd name="T7" fmla="*/ 0 60000 65536"/>
                  <a:gd name="T8" fmla="*/ 0 60000 65536"/>
                  <a:gd name="T9" fmla="*/ 0 w 43200"/>
                  <a:gd name="T10" fmla="*/ 0 h 39495"/>
                  <a:gd name="T11" fmla="*/ 43200 w 43200"/>
                  <a:gd name="T12" fmla="*/ 39495 h 39495"/>
                </a:gdLst>
                <a:ahLst/>
                <a:cxnLst>
                  <a:cxn ang="T6">
                    <a:pos x="T0" y="T1"/>
                  </a:cxn>
                  <a:cxn ang="T7">
                    <a:pos x="T2" y="T3"/>
                  </a:cxn>
                  <a:cxn ang="T8">
                    <a:pos x="T4" y="T5"/>
                  </a:cxn>
                </a:cxnLst>
                <a:rect l="T9" t="T10" r="T11" b="T12"/>
                <a:pathLst>
                  <a:path w="43200" h="39495" fill="none" extrusionOk="0">
                    <a:moveTo>
                      <a:pt x="34765" y="771"/>
                    </a:moveTo>
                    <a:cubicBezTo>
                      <a:pt x="40083" y="4859"/>
                      <a:pt x="43200" y="11187"/>
                      <a:pt x="43200" y="17895"/>
                    </a:cubicBezTo>
                    <a:cubicBezTo>
                      <a:pt x="43200" y="29824"/>
                      <a:pt x="33529" y="39495"/>
                      <a:pt x="21600" y="39495"/>
                    </a:cubicBezTo>
                    <a:cubicBezTo>
                      <a:pt x="9670" y="39495"/>
                      <a:pt x="0" y="29824"/>
                      <a:pt x="0" y="17895"/>
                    </a:cubicBezTo>
                    <a:cubicBezTo>
                      <a:pt x="-1" y="10721"/>
                      <a:pt x="3560" y="4016"/>
                      <a:pt x="9503" y="-1"/>
                    </a:cubicBezTo>
                  </a:path>
                  <a:path w="43200" h="39495" stroke="0" extrusionOk="0">
                    <a:moveTo>
                      <a:pt x="34765" y="771"/>
                    </a:moveTo>
                    <a:cubicBezTo>
                      <a:pt x="40083" y="4859"/>
                      <a:pt x="43200" y="11187"/>
                      <a:pt x="43200" y="17895"/>
                    </a:cubicBezTo>
                    <a:cubicBezTo>
                      <a:pt x="43200" y="29824"/>
                      <a:pt x="33529" y="39495"/>
                      <a:pt x="21600" y="39495"/>
                    </a:cubicBezTo>
                    <a:cubicBezTo>
                      <a:pt x="9670" y="39495"/>
                      <a:pt x="0" y="29824"/>
                      <a:pt x="0" y="17895"/>
                    </a:cubicBezTo>
                    <a:cubicBezTo>
                      <a:pt x="-1" y="10721"/>
                      <a:pt x="3560" y="4016"/>
                      <a:pt x="9503" y="-1"/>
                    </a:cubicBezTo>
                    <a:lnTo>
                      <a:pt x="21600" y="17895"/>
                    </a:lnTo>
                    <a:close/>
                  </a:path>
                </a:pathLst>
              </a:custGeom>
              <a:noFill/>
              <a:ln w="9525">
                <a:solidFill>
                  <a:srgbClr val="000000"/>
                </a:solidFill>
                <a:round/>
                <a:headEnd/>
                <a:tailEnd/>
              </a:ln>
            </p:spPr>
            <p:txBody>
              <a:bodyPr/>
              <a:lstStyle/>
              <a:p>
                <a:pPr defTabSz="609630"/>
                <a:endParaRPr lang="en-US">
                  <a:solidFill>
                    <a:prstClr val="black"/>
                  </a:solidFill>
                  <a:latin typeface="Calibri"/>
                </a:endParaRPr>
              </a:p>
            </p:txBody>
          </p:sp>
        </p:grpSp>
        <p:grpSp>
          <p:nvGrpSpPr>
            <p:cNvPr id="17" name="Group 63"/>
            <p:cNvGrpSpPr>
              <a:grpSpLocks/>
            </p:cNvGrpSpPr>
            <p:nvPr/>
          </p:nvGrpSpPr>
          <p:grpSpPr bwMode="auto">
            <a:xfrm>
              <a:off x="8076" y="10381"/>
              <a:ext cx="2747" cy="1620"/>
              <a:chOff x="8076" y="10381"/>
              <a:chExt cx="2747" cy="1620"/>
            </a:xfrm>
          </p:grpSpPr>
          <p:sp>
            <p:nvSpPr>
              <p:cNvPr id="22561" name="Arc 64"/>
              <p:cNvSpPr>
                <a:spLocks/>
              </p:cNvSpPr>
              <p:nvPr/>
            </p:nvSpPr>
            <p:spPr bwMode="auto">
              <a:xfrm>
                <a:off x="8076" y="11101"/>
                <a:ext cx="2747" cy="900"/>
              </a:xfrm>
              <a:custGeom>
                <a:avLst/>
                <a:gdLst>
                  <a:gd name="T0" fmla="*/ 0 w 21600"/>
                  <a:gd name="T1" fmla="*/ 0 h 21600"/>
                  <a:gd name="T2" fmla="*/ 2747 w 21600"/>
                  <a:gd name="T3" fmla="*/ 900 h 21600"/>
                  <a:gd name="T4" fmla="*/ 0 w 21600"/>
                  <a:gd name="T5" fmla="*/ 9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defTabSz="609630"/>
                <a:endParaRPr lang="en-US">
                  <a:solidFill>
                    <a:prstClr val="black"/>
                  </a:solidFill>
                  <a:latin typeface="Calibri"/>
                </a:endParaRPr>
              </a:p>
            </p:txBody>
          </p:sp>
          <p:sp>
            <p:nvSpPr>
              <p:cNvPr id="22562" name="Arc 65"/>
              <p:cNvSpPr>
                <a:spLocks/>
              </p:cNvSpPr>
              <p:nvPr/>
            </p:nvSpPr>
            <p:spPr bwMode="auto">
              <a:xfrm flipV="1">
                <a:off x="8076" y="10381"/>
                <a:ext cx="2747" cy="600"/>
              </a:xfrm>
              <a:custGeom>
                <a:avLst/>
                <a:gdLst>
                  <a:gd name="T0" fmla="*/ 0 w 21600"/>
                  <a:gd name="T1" fmla="*/ 0 h 21600"/>
                  <a:gd name="T2" fmla="*/ 2747 w 21600"/>
                  <a:gd name="T3" fmla="*/ 600 h 21600"/>
                  <a:gd name="T4" fmla="*/ 0 w 21600"/>
                  <a:gd name="T5" fmla="*/ 6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defTabSz="609630"/>
                <a:endParaRPr lang="en-US">
                  <a:solidFill>
                    <a:prstClr val="black"/>
                  </a:solidFill>
                  <a:latin typeface="Calibri"/>
                </a:endParaRPr>
              </a:p>
            </p:txBody>
          </p:sp>
        </p:grpSp>
        <p:grpSp>
          <p:nvGrpSpPr>
            <p:cNvPr id="18" name="Group 66"/>
            <p:cNvGrpSpPr>
              <a:grpSpLocks/>
            </p:cNvGrpSpPr>
            <p:nvPr/>
          </p:nvGrpSpPr>
          <p:grpSpPr bwMode="auto">
            <a:xfrm flipH="1">
              <a:off x="1175" y="10381"/>
              <a:ext cx="3322" cy="1620"/>
              <a:chOff x="8076" y="10381"/>
              <a:chExt cx="2747" cy="1620"/>
            </a:xfrm>
          </p:grpSpPr>
          <p:sp>
            <p:nvSpPr>
              <p:cNvPr id="22559" name="Arc 67"/>
              <p:cNvSpPr>
                <a:spLocks/>
              </p:cNvSpPr>
              <p:nvPr/>
            </p:nvSpPr>
            <p:spPr bwMode="auto">
              <a:xfrm>
                <a:off x="8076" y="11101"/>
                <a:ext cx="2747" cy="900"/>
              </a:xfrm>
              <a:custGeom>
                <a:avLst/>
                <a:gdLst>
                  <a:gd name="T0" fmla="*/ 0 w 21600"/>
                  <a:gd name="T1" fmla="*/ 0 h 21600"/>
                  <a:gd name="T2" fmla="*/ 2747 w 21600"/>
                  <a:gd name="T3" fmla="*/ 900 h 21600"/>
                  <a:gd name="T4" fmla="*/ 0 w 21600"/>
                  <a:gd name="T5" fmla="*/ 9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defTabSz="609630"/>
                <a:endParaRPr lang="en-US">
                  <a:solidFill>
                    <a:prstClr val="black"/>
                  </a:solidFill>
                  <a:latin typeface="Calibri"/>
                </a:endParaRPr>
              </a:p>
            </p:txBody>
          </p:sp>
          <p:sp>
            <p:nvSpPr>
              <p:cNvPr id="22560" name="Arc 68"/>
              <p:cNvSpPr>
                <a:spLocks/>
              </p:cNvSpPr>
              <p:nvPr/>
            </p:nvSpPr>
            <p:spPr bwMode="auto">
              <a:xfrm flipV="1">
                <a:off x="8076" y="10381"/>
                <a:ext cx="2747" cy="600"/>
              </a:xfrm>
              <a:custGeom>
                <a:avLst/>
                <a:gdLst>
                  <a:gd name="T0" fmla="*/ 0 w 21600"/>
                  <a:gd name="T1" fmla="*/ 0 h 21600"/>
                  <a:gd name="T2" fmla="*/ 2747 w 21600"/>
                  <a:gd name="T3" fmla="*/ 600 h 21600"/>
                  <a:gd name="T4" fmla="*/ 0 w 21600"/>
                  <a:gd name="T5" fmla="*/ 6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defTabSz="609630"/>
                <a:endParaRPr lang="en-US">
                  <a:solidFill>
                    <a:prstClr val="black"/>
                  </a:solidFill>
                  <a:latin typeface="Calibri"/>
                </a:endParaRPr>
              </a:p>
            </p:txBody>
          </p:sp>
        </p:grpSp>
      </p:grpSp>
      <p:sp>
        <p:nvSpPr>
          <p:cNvPr id="22535" name="AutoShape 69"/>
          <p:cNvSpPr>
            <a:spLocks noChangeArrowheads="1"/>
          </p:cNvSpPr>
          <p:nvPr/>
        </p:nvSpPr>
        <p:spPr bwMode="auto">
          <a:xfrm>
            <a:off x="5861050" y="3409950"/>
            <a:ext cx="762000" cy="76200"/>
          </a:xfrm>
          <a:prstGeom prst="roundRect">
            <a:avLst>
              <a:gd name="adj" fmla="val 16667"/>
            </a:avLst>
          </a:prstGeom>
          <a:solidFill>
            <a:schemeClr val="accent1"/>
          </a:solidFill>
          <a:ln w="9525">
            <a:round/>
            <a:headEnd/>
            <a:tailEnd/>
          </a:ln>
          <a:scene3d>
            <a:camera prst="legacyPerspectiveTopRight"/>
            <a:lightRig rig="legacyFlat3" dir="b"/>
          </a:scene3d>
          <a:sp3d extrusionH="887400" prstMaterial="legacyMatte">
            <a:bevelT w="13500" h="13500" prst="angle"/>
            <a:bevelB w="13500" h="13500" prst="angle"/>
            <a:extrusionClr>
              <a:schemeClr val="accent1"/>
            </a:extrusionClr>
          </a:sp3d>
        </p:spPr>
        <p:txBody>
          <a:bodyPr wrap="none" anchor="ctr">
            <a:flatTx/>
          </a:bodyPr>
          <a:lstStyle/>
          <a:p>
            <a:pPr defTabSz="609630"/>
            <a:endParaRPr lang="en-US">
              <a:solidFill>
                <a:prstClr val="black"/>
              </a:solidFill>
              <a:latin typeface="Calibri"/>
            </a:endParaRPr>
          </a:p>
        </p:txBody>
      </p:sp>
      <p:sp>
        <p:nvSpPr>
          <p:cNvPr id="22536" name="Text Box 70"/>
          <p:cNvSpPr txBox="1">
            <a:spLocks noChangeArrowheads="1"/>
          </p:cNvSpPr>
          <p:nvPr/>
        </p:nvSpPr>
        <p:spPr bwMode="auto">
          <a:xfrm>
            <a:off x="6134100" y="2728914"/>
            <a:ext cx="399468" cy="461665"/>
          </a:xfrm>
          <a:prstGeom prst="rect">
            <a:avLst/>
          </a:prstGeom>
          <a:noFill/>
          <a:ln w="9525">
            <a:noFill/>
            <a:miter lim="800000"/>
            <a:headEnd/>
            <a:tailEnd/>
          </a:ln>
        </p:spPr>
        <p:txBody>
          <a:bodyPr wrap="none">
            <a:spAutoFit/>
          </a:bodyPr>
          <a:lstStyle/>
          <a:p>
            <a:pPr defTabSz="609630"/>
            <a:r>
              <a:rPr lang="en-US" sz="2400" b="1">
                <a:solidFill>
                  <a:prstClr val="black"/>
                </a:solidFill>
                <a:latin typeface="Tahoma" pitchFamily="34" charset="0"/>
              </a:rPr>
              <a:t>K</a:t>
            </a:r>
          </a:p>
        </p:txBody>
      </p:sp>
      <p:sp>
        <p:nvSpPr>
          <p:cNvPr id="22537" name="Oval 71"/>
          <p:cNvSpPr>
            <a:spLocks noChangeArrowheads="1"/>
          </p:cNvSpPr>
          <p:nvPr/>
        </p:nvSpPr>
        <p:spPr bwMode="auto">
          <a:xfrm>
            <a:off x="6499226" y="3305176"/>
            <a:ext cx="55563" cy="55563"/>
          </a:xfrm>
          <a:prstGeom prst="ellipse">
            <a:avLst/>
          </a:prstGeom>
          <a:solidFill>
            <a:srgbClr val="0000FF"/>
          </a:solidFill>
          <a:ln w="9525">
            <a:solidFill>
              <a:srgbClr val="FFFFFF"/>
            </a:solidFill>
            <a:round/>
            <a:headEnd/>
            <a:tailEnd/>
          </a:ln>
        </p:spPr>
        <p:txBody>
          <a:bodyPr wrap="none" anchor="ctr"/>
          <a:lstStyle/>
          <a:p>
            <a:pPr defTabSz="609630"/>
            <a:endParaRPr lang="en-US">
              <a:solidFill>
                <a:prstClr val="black"/>
              </a:solidFill>
              <a:latin typeface="Calibri"/>
            </a:endParaRPr>
          </a:p>
        </p:txBody>
      </p:sp>
      <p:grpSp>
        <p:nvGrpSpPr>
          <p:cNvPr id="19" name="Group 72"/>
          <p:cNvGrpSpPr>
            <a:grpSpLocks/>
          </p:cNvGrpSpPr>
          <p:nvPr/>
        </p:nvGrpSpPr>
        <p:grpSpPr bwMode="auto">
          <a:xfrm rot="-1759037">
            <a:off x="5638800" y="2819400"/>
            <a:ext cx="971550" cy="971550"/>
            <a:chOff x="1008" y="2304"/>
            <a:chExt cx="612" cy="612"/>
          </a:xfrm>
        </p:grpSpPr>
        <p:sp>
          <p:nvSpPr>
            <p:cNvPr id="22551" name="Rectangle 73"/>
            <p:cNvSpPr>
              <a:spLocks noChangeArrowheads="1"/>
            </p:cNvSpPr>
            <p:nvPr/>
          </p:nvSpPr>
          <p:spPr bwMode="auto">
            <a:xfrm>
              <a:off x="1296" y="2592"/>
              <a:ext cx="288" cy="48"/>
            </a:xfrm>
            <a:prstGeom prst="rect">
              <a:avLst/>
            </a:prstGeom>
            <a:solidFill>
              <a:srgbClr val="0099FF"/>
            </a:solidFill>
            <a:ln w="9525">
              <a:solidFill>
                <a:srgbClr val="66FF33"/>
              </a:solidFill>
              <a:miter lim="800000"/>
              <a:headEnd/>
              <a:tailEnd/>
            </a:ln>
          </p:spPr>
          <p:txBody>
            <a:bodyPr wrap="none" anchor="ctr"/>
            <a:lstStyle/>
            <a:p>
              <a:pPr defTabSz="609630"/>
              <a:endParaRPr lang="en-US">
                <a:solidFill>
                  <a:prstClr val="black"/>
                </a:solidFill>
                <a:latin typeface="Calibri"/>
              </a:endParaRPr>
            </a:p>
          </p:txBody>
        </p:sp>
        <p:sp>
          <p:nvSpPr>
            <p:cNvPr id="22552" name="Oval 74"/>
            <p:cNvSpPr>
              <a:spLocks noChangeArrowheads="1"/>
            </p:cNvSpPr>
            <p:nvPr/>
          </p:nvSpPr>
          <p:spPr bwMode="auto">
            <a:xfrm>
              <a:off x="1008" y="2304"/>
              <a:ext cx="612" cy="612"/>
            </a:xfrm>
            <a:prstGeom prst="ellipse">
              <a:avLst/>
            </a:prstGeom>
            <a:noFill/>
            <a:ln w="9525">
              <a:noFill/>
              <a:round/>
              <a:headEnd/>
              <a:tailEnd/>
            </a:ln>
          </p:spPr>
          <p:txBody>
            <a:bodyPr wrap="none" anchor="ctr"/>
            <a:lstStyle/>
            <a:p>
              <a:pPr defTabSz="609630"/>
              <a:endParaRPr lang="en-US">
                <a:solidFill>
                  <a:prstClr val="black"/>
                </a:solidFill>
                <a:latin typeface="Calibri"/>
              </a:endParaRPr>
            </a:p>
          </p:txBody>
        </p:sp>
      </p:grpSp>
      <p:sp>
        <p:nvSpPr>
          <p:cNvPr id="22539" name="Oval 75"/>
          <p:cNvSpPr>
            <a:spLocks noChangeArrowheads="1"/>
          </p:cNvSpPr>
          <p:nvPr/>
        </p:nvSpPr>
        <p:spPr bwMode="auto">
          <a:xfrm>
            <a:off x="6116639" y="3287714"/>
            <a:ext cx="46037" cy="46037"/>
          </a:xfrm>
          <a:prstGeom prst="ellipse">
            <a:avLst/>
          </a:prstGeom>
          <a:solidFill>
            <a:schemeClr val="accent1"/>
          </a:solidFill>
          <a:ln w="9525">
            <a:solidFill>
              <a:schemeClr val="tx1"/>
            </a:solidFill>
            <a:round/>
            <a:headEnd/>
            <a:tailEnd/>
          </a:ln>
        </p:spPr>
        <p:txBody>
          <a:bodyPr wrap="none" anchor="ctr"/>
          <a:lstStyle/>
          <a:p>
            <a:pPr defTabSz="609630"/>
            <a:endParaRPr lang="en-US">
              <a:solidFill>
                <a:prstClr val="black"/>
              </a:solidFill>
              <a:latin typeface="Calibri"/>
            </a:endParaRPr>
          </a:p>
        </p:txBody>
      </p:sp>
      <p:sp>
        <p:nvSpPr>
          <p:cNvPr id="47180" name="AutoShape 76"/>
          <p:cNvSpPr>
            <a:spLocks noChangeArrowheads="1"/>
          </p:cNvSpPr>
          <p:nvPr/>
        </p:nvSpPr>
        <p:spPr bwMode="auto">
          <a:xfrm>
            <a:off x="6604000" y="3219450"/>
            <a:ext cx="76200" cy="152400"/>
          </a:xfrm>
          <a:prstGeom prst="plus">
            <a:avLst>
              <a:gd name="adj" fmla="val 25000"/>
            </a:avLst>
          </a:prstGeom>
          <a:gradFill rotWithShape="1">
            <a:gsLst>
              <a:gs pos="0">
                <a:schemeClr val="bg2">
                  <a:gamma/>
                  <a:shade val="46275"/>
                  <a:invGamma/>
                </a:schemeClr>
              </a:gs>
              <a:gs pos="50000">
                <a:schemeClr val="bg2"/>
              </a:gs>
              <a:gs pos="100000">
                <a:schemeClr val="bg2">
                  <a:gamma/>
                  <a:shade val="46275"/>
                  <a:invGamma/>
                </a:schemeClr>
              </a:gs>
            </a:gsLst>
            <a:lin ang="0" scaled="1"/>
          </a:gradFill>
          <a:ln w="9525">
            <a:noFill/>
            <a:miter lim="800000"/>
            <a:headEnd/>
            <a:tailEnd/>
          </a:ln>
          <a:effectLst/>
        </p:spPr>
        <p:txBody>
          <a:bodyPr wrap="none" anchor="ctr"/>
          <a:lstStyle/>
          <a:p>
            <a:pPr defTabSz="609630">
              <a:defRPr/>
            </a:pPr>
            <a:endParaRPr lang="en-US">
              <a:solidFill>
                <a:prstClr val="black"/>
              </a:solidFill>
              <a:latin typeface="Arial" charset="0"/>
            </a:endParaRPr>
          </a:p>
        </p:txBody>
      </p:sp>
      <p:sp>
        <p:nvSpPr>
          <p:cNvPr id="47181" name="AutoShape 77"/>
          <p:cNvSpPr>
            <a:spLocks noChangeArrowheads="1"/>
          </p:cNvSpPr>
          <p:nvPr/>
        </p:nvSpPr>
        <p:spPr bwMode="auto">
          <a:xfrm>
            <a:off x="6003925" y="3190875"/>
            <a:ext cx="76200" cy="152400"/>
          </a:xfrm>
          <a:prstGeom prst="plus">
            <a:avLst>
              <a:gd name="adj" fmla="val 25000"/>
            </a:avLst>
          </a:prstGeom>
          <a:gradFill rotWithShape="1">
            <a:gsLst>
              <a:gs pos="0">
                <a:schemeClr val="bg2">
                  <a:gamma/>
                  <a:shade val="46275"/>
                  <a:invGamma/>
                </a:schemeClr>
              </a:gs>
              <a:gs pos="50000">
                <a:schemeClr val="bg2"/>
              </a:gs>
              <a:gs pos="100000">
                <a:schemeClr val="bg2">
                  <a:gamma/>
                  <a:shade val="46275"/>
                  <a:invGamma/>
                </a:schemeClr>
              </a:gs>
            </a:gsLst>
            <a:lin ang="0" scaled="1"/>
          </a:gradFill>
          <a:ln w="9525">
            <a:noFill/>
            <a:miter lim="800000"/>
            <a:headEnd/>
            <a:tailEnd/>
          </a:ln>
          <a:effectLst/>
        </p:spPr>
        <p:txBody>
          <a:bodyPr wrap="none" anchor="ctr"/>
          <a:lstStyle/>
          <a:p>
            <a:pPr defTabSz="609630">
              <a:defRPr/>
            </a:pPr>
            <a:endParaRPr lang="en-US">
              <a:solidFill>
                <a:prstClr val="black"/>
              </a:solidFill>
              <a:latin typeface="Arial" charset="0"/>
            </a:endParaRPr>
          </a:p>
        </p:txBody>
      </p:sp>
      <p:sp>
        <p:nvSpPr>
          <p:cNvPr id="22542" name="Freeform 78"/>
          <p:cNvSpPr>
            <a:spLocks/>
          </p:cNvSpPr>
          <p:nvPr/>
        </p:nvSpPr>
        <p:spPr bwMode="auto">
          <a:xfrm rot="581843">
            <a:off x="4953000" y="3352800"/>
            <a:ext cx="1219200" cy="508000"/>
          </a:xfrm>
          <a:custGeom>
            <a:avLst/>
            <a:gdLst>
              <a:gd name="T0" fmla="*/ 0 w 592"/>
              <a:gd name="T1" fmla="*/ 432 h 560"/>
              <a:gd name="T2" fmla="*/ 144 w 592"/>
              <a:gd name="T3" fmla="*/ 528 h 560"/>
              <a:gd name="T4" fmla="*/ 528 w 592"/>
              <a:gd name="T5" fmla="*/ 240 h 560"/>
              <a:gd name="T6" fmla="*/ 528 w 592"/>
              <a:gd name="T7" fmla="*/ 0 h 560"/>
              <a:gd name="T8" fmla="*/ 0 60000 65536"/>
              <a:gd name="T9" fmla="*/ 0 60000 65536"/>
              <a:gd name="T10" fmla="*/ 0 60000 65536"/>
              <a:gd name="T11" fmla="*/ 0 60000 65536"/>
              <a:gd name="T12" fmla="*/ 0 w 592"/>
              <a:gd name="T13" fmla="*/ 0 h 560"/>
              <a:gd name="T14" fmla="*/ 592 w 592"/>
              <a:gd name="T15" fmla="*/ 560 h 560"/>
            </a:gdLst>
            <a:ahLst/>
            <a:cxnLst>
              <a:cxn ang="T8">
                <a:pos x="T0" y="T1"/>
              </a:cxn>
              <a:cxn ang="T9">
                <a:pos x="T2" y="T3"/>
              </a:cxn>
              <a:cxn ang="T10">
                <a:pos x="T4" y="T5"/>
              </a:cxn>
              <a:cxn ang="T11">
                <a:pos x="T6" y="T7"/>
              </a:cxn>
            </a:cxnLst>
            <a:rect l="T12" t="T13" r="T14" b="T15"/>
            <a:pathLst>
              <a:path w="592" h="560">
                <a:moveTo>
                  <a:pt x="0" y="432"/>
                </a:moveTo>
                <a:cubicBezTo>
                  <a:pt x="28" y="496"/>
                  <a:pt x="56" y="560"/>
                  <a:pt x="144" y="528"/>
                </a:cubicBezTo>
                <a:cubicBezTo>
                  <a:pt x="232" y="496"/>
                  <a:pt x="464" y="328"/>
                  <a:pt x="528" y="240"/>
                </a:cubicBezTo>
                <a:cubicBezTo>
                  <a:pt x="592" y="152"/>
                  <a:pt x="560" y="76"/>
                  <a:pt x="528" y="0"/>
                </a:cubicBezTo>
              </a:path>
            </a:pathLst>
          </a:custGeom>
          <a:noFill/>
          <a:ln w="9525">
            <a:solidFill>
              <a:srgbClr val="FF3300"/>
            </a:solidFill>
            <a:round/>
            <a:headEnd/>
            <a:tailEnd/>
          </a:ln>
        </p:spPr>
        <p:txBody>
          <a:bodyPr/>
          <a:lstStyle/>
          <a:p>
            <a:pPr defTabSz="609630"/>
            <a:endParaRPr lang="en-US">
              <a:solidFill>
                <a:prstClr val="black"/>
              </a:solidFill>
              <a:latin typeface="Calibri"/>
            </a:endParaRPr>
          </a:p>
        </p:txBody>
      </p:sp>
      <p:sp>
        <p:nvSpPr>
          <p:cNvPr id="22543" name="Freeform 79"/>
          <p:cNvSpPr>
            <a:spLocks/>
          </p:cNvSpPr>
          <p:nvPr/>
        </p:nvSpPr>
        <p:spPr bwMode="auto">
          <a:xfrm>
            <a:off x="3429000" y="2286001"/>
            <a:ext cx="1352550" cy="1617663"/>
          </a:xfrm>
          <a:custGeom>
            <a:avLst/>
            <a:gdLst>
              <a:gd name="T0" fmla="*/ 852 w 852"/>
              <a:gd name="T1" fmla="*/ 24 h 1019"/>
              <a:gd name="T2" fmla="*/ 468 w 852"/>
              <a:gd name="T3" fmla="*/ 24 h 1019"/>
              <a:gd name="T4" fmla="*/ 84 w 852"/>
              <a:gd name="T5" fmla="*/ 168 h 1019"/>
              <a:gd name="T6" fmla="*/ 15 w 852"/>
              <a:gd name="T7" fmla="*/ 514 h 1019"/>
              <a:gd name="T8" fmla="*/ 15 w 852"/>
              <a:gd name="T9" fmla="*/ 840 h 1019"/>
              <a:gd name="T10" fmla="*/ 103 w 852"/>
              <a:gd name="T11" fmla="*/ 965 h 1019"/>
              <a:gd name="T12" fmla="*/ 303 w 852"/>
              <a:gd name="T13" fmla="*/ 1015 h 1019"/>
              <a:gd name="T14" fmla="*/ 541 w 852"/>
              <a:gd name="T15" fmla="*/ 990 h 1019"/>
              <a:gd name="T16" fmla="*/ 708 w 852"/>
              <a:gd name="T17" fmla="*/ 840 h 10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52"/>
              <a:gd name="T28" fmla="*/ 0 h 1019"/>
              <a:gd name="T29" fmla="*/ 852 w 852"/>
              <a:gd name="T30" fmla="*/ 1019 h 10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52" h="1019">
                <a:moveTo>
                  <a:pt x="852" y="24"/>
                </a:moveTo>
                <a:cubicBezTo>
                  <a:pt x="724" y="12"/>
                  <a:pt x="596" y="0"/>
                  <a:pt x="468" y="24"/>
                </a:cubicBezTo>
                <a:cubicBezTo>
                  <a:pt x="340" y="48"/>
                  <a:pt x="159" y="86"/>
                  <a:pt x="84" y="168"/>
                </a:cubicBezTo>
                <a:cubicBezTo>
                  <a:pt x="9" y="250"/>
                  <a:pt x="26" y="402"/>
                  <a:pt x="15" y="514"/>
                </a:cubicBezTo>
                <a:cubicBezTo>
                  <a:pt x="4" y="626"/>
                  <a:pt x="0" y="765"/>
                  <a:pt x="15" y="840"/>
                </a:cubicBezTo>
                <a:cubicBezTo>
                  <a:pt x="30" y="915"/>
                  <a:pt x="55" y="936"/>
                  <a:pt x="103" y="965"/>
                </a:cubicBezTo>
                <a:cubicBezTo>
                  <a:pt x="151" y="994"/>
                  <a:pt x="230" y="1011"/>
                  <a:pt x="303" y="1015"/>
                </a:cubicBezTo>
                <a:cubicBezTo>
                  <a:pt x="376" y="1019"/>
                  <a:pt x="474" y="1019"/>
                  <a:pt x="541" y="990"/>
                </a:cubicBezTo>
                <a:cubicBezTo>
                  <a:pt x="608" y="961"/>
                  <a:pt x="673" y="871"/>
                  <a:pt x="708" y="840"/>
                </a:cubicBezTo>
              </a:path>
            </a:pathLst>
          </a:custGeom>
          <a:noFill/>
          <a:ln w="9525">
            <a:solidFill>
              <a:srgbClr val="FF3300"/>
            </a:solidFill>
            <a:round/>
            <a:headEnd/>
            <a:tailEnd/>
          </a:ln>
        </p:spPr>
        <p:txBody>
          <a:bodyPr/>
          <a:lstStyle/>
          <a:p>
            <a:pPr defTabSz="609630"/>
            <a:endParaRPr lang="en-US">
              <a:solidFill>
                <a:prstClr val="black"/>
              </a:solidFill>
              <a:latin typeface="Calibri"/>
            </a:endParaRPr>
          </a:p>
        </p:txBody>
      </p:sp>
      <p:sp>
        <p:nvSpPr>
          <p:cNvPr id="22544" name="Freeform 80"/>
          <p:cNvSpPr>
            <a:spLocks/>
          </p:cNvSpPr>
          <p:nvPr/>
        </p:nvSpPr>
        <p:spPr bwMode="auto">
          <a:xfrm>
            <a:off x="6578600" y="2197100"/>
            <a:ext cx="825500" cy="1435100"/>
          </a:xfrm>
          <a:custGeom>
            <a:avLst/>
            <a:gdLst>
              <a:gd name="T0" fmla="*/ 80 w 520"/>
              <a:gd name="T1" fmla="*/ 8 h 904"/>
              <a:gd name="T2" fmla="*/ 176 w 520"/>
              <a:gd name="T3" fmla="*/ 8 h 904"/>
              <a:gd name="T4" fmla="*/ 464 w 520"/>
              <a:gd name="T5" fmla="*/ 56 h 904"/>
              <a:gd name="T6" fmla="*/ 512 w 520"/>
              <a:gd name="T7" fmla="*/ 296 h 904"/>
              <a:gd name="T8" fmla="*/ 512 w 520"/>
              <a:gd name="T9" fmla="*/ 632 h 904"/>
              <a:gd name="T10" fmla="*/ 464 w 520"/>
              <a:gd name="T11" fmla="*/ 824 h 904"/>
              <a:gd name="T12" fmla="*/ 224 w 520"/>
              <a:gd name="T13" fmla="*/ 872 h 904"/>
              <a:gd name="T14" fmla="*/ 32 w 520"/>
              <a:gd name="T15" fmla="*/ 872 h 904"/>
              <a:gd name="T16" fmla="*/ 32 w 520"/>
              <a:gd name="T17" fmla="*/ 680 h 9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0"/>
              <a:gd name="T28" fmla="*/ 0 h 904"/>
              <a:gd name="T29" fmla="*/ 520 w 520"/>
              <a:gd name="T30" fmla="*/ 904 h 9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0" h="904">
                <a:moveTo>
                  <a:pt x="80" y="8"/>
                </a:moveTo>
                <a:cubicBezTo>
                  <a:pt x="96" y="4"/>
                  <a:pt x="112" y="0"/>
                  <a:pt x="176" y="8"/>
                </a:cubicBezTo>
                <a:cubicBezTo>
                  <a:pt x="240" y="16"/>
                  <a:pt x="408" y="8"/>
                  <a:pt x="464" y="56"/>
                </a:cubicBezTo>
                <a:cubicBezTo>
                  <a:pt x="520" y="104"/>
                  <a:pt x="504" y="200"/>
                  <a:pt x="512" y="296"/>
                </a:cubicBezTo>
                <a:cubicBezTo>
                  <a:pt x="520" y="392"/>
                  <a:pt x="520" y="544"/>
                  <a:pt x="512" y="632"/>
                </a:cubicBezTo>
                <a:cubicBezTo>
                  <a:pt x="504" y="720"/>
                  <a:pt x="512" y="784"/>
                  <a:pt x="464" y="824"/>
                </a:cubicBezTo>
                <a:cubicBezTo>
                  <a:pt x="416" y="864"/>
                  <a:pt x="296" y="864"/>
                  <a:pt x="224" y="872"/>
                </a:cubicBezTo>
                <a:cubicBezTo>
                  <a:pt x="152" y="880"/>
                  <a:pt x="64" y="904"/>
                  <a:pt x="32" y="872"/>
                </a:cubicBezTo>
                <a:cubicBezTo>
                  <a:pt x="0" y="840"/>
                  <a:pt x="16" y="760"/>
                  <a:pt x="32" y="680"/>
                </a:cubicBezTo>
              </a:path>
            </a:pathLst>
          </a:custGeom>
          <a:noFill/>
          <a:ln w="9525">
            <a:solidFill>
              <a:srgbClr val="FF0000"/>
            </a:solidFill>
            <a:round/>
            <a:headEnd/>
            <a:tailEnd/>
          </a:ln>
        </p:spPr>
        <p:txBody>
          <a:bodyPr/>
          <a:lstStyle/>
          <a:p>
            <a:pPr defTabSz="609630"/>
            <a:endParaRPr lang="en-US">
              <a:solidFill>
                <a:prstClr val="black"/>
              </a:solidFill>
              <a:latin typeface="Calibri"/>
            </a:endParaRPr>
          </a:p>
        </p:txBody>
      </p:sp>
      <p:sp>
        <p:nvSpPr>
          <p:cNvPr id="22545" name="Oval 81"/>
          <p:cNvSpPr>
            <a:spLocks noChangeArrowheads="1"/>
          </p:cNvSpPr>
          <p:nvPr/>
        </p:nvSpPr>
        <p:spPr bwMode="auto">
          <a:xfrm>
            <a:off x="4745038" y="2244725"/>
            <a:ext cx="76200" cy="76200"/>
          </a:xfrm>
          <a:prstGeom prst="ellipse">
            <a:avLst/>
          </a:prstGeom>
          <a:solidFill>
            <a:schemeClr val="tx1"/>
          </a:solidFill>
          <a:ln w="9525">
            <a:solidFill>
              <a:schemeClr val="tx1"/>
            </a:solidFill>
            <a:round/>
            <a:headEnd/>
            <a:tailEnd/>
          </a:ln>
        </p:spPr>
        <p:txBody>
          <a:bodyPr wrap="none" anchor="ctr"/>
          <a:lstStyle/>
          <a:p>
            <a:pPr defTabSz="609630"/>
            <a:endParaRPr lang="en-US">
              <a:solidFill>
                <a:prstClr val="black"/>
              </a:solidFill>
              <a:latin typeface="Calibri"/>
            </a:endParaRPr>
          </a:p>
        </p:txBody>
      </p:sp>
      <p:sp>
        <p:nvSpPr>
          <p:cNvPr id="22546" name="Oval 82"/>
          <p:cNvSpPr>
            <a:spLocks noChangeArrowheads="1"/>
          </p:cNvSpPr>
          <p:nvPr/>
        </p:nvSpPr>
        <p:spPr bwMode="auto">
          <a:xfrm>
            <a:off x="6664325" y="2154238"/>
            <a:ext cx="76200" cy="76200"/>
          </a:xfrm>
          <a:prstGeom prst="ellipse">
            <a:avLst/>
          </a:prstGeom>
          <a:solidFill>
            <a:schemeClr val="tx1"/>
          </a:solidFill>
          <a:ln w="9525">
            <a:solidFill>
              <a:schemeClr val="tx1"/>
            </a:solidFill>
            <a:round/>
            <a:headEnd/>
            <a:tailEnd/>
          </a:ln>
        </p:spPr>
        <p:txBody>
          <a:bodyPr wrap="none" anchor="ctr"/>
          <a:lstStyle/>
          <a:p>
            <a:pPr defTabSz="609630"/>
            <a:endParaRPr lang="en-US">
              <a:solidFill>
                <a:prstClr val="black"/>
              </a:solidFill>
              <a:latin typeface="Calibri"/>
            </a:endParaRPr>
          </a:p>
        </p:txBody>
      </p:sp>
      <p:sp>
        <p:nvSpPr>
          <p:cNvPr id="47187" name="Text Box 83" descr="25%"/>
          <p:cNvSpPr txBox="1">
            <a:spLocks noChangeArrowheads="1"/>
          </p:cNvSpPr>
          <p:nvPr/>
        </p:nvSpPr>
        <p:spPr bwMode="auto">
          <a:xfrm>
            <a:off x="1828800" y="4419601"/>
            <a:ext cx="8458200" cy="2209066"/>
          </a:xfrm>
          <a:prstGeom prst="rect">
            <a:avLst/>
          </a:prstGeom>
          <a:noFill/>
          <a:ln w="9525">
            <a:solidFill>
              <a:srgbClr val="006600"/>
            </a:solidFill>
            <a:miter lim="800000"/>
            <a:headEnd/>
            <a:tailEnd/>
          </a:ln>
        </p:spPr>
        <p:txBody>
          <a:bodyPr wrap="square">
            <a:spAutoFit/>
          </a:bodyPr>
          <a:lstStyle/>
          <a:p>
            <a:pPr algn="just" defTabSz="609630">
              <a:lnSpc>
                <a:spcPct val="120000"/>
              </a:lnSpc>
              <a:spcBef>
                <a:spcPct val="50000"/>
              </a:spcBef>
            </a:pPr>
            <a:r>
              <a:rPr lang="en-US" sz="2933" dirty="0" err="1">
                <a:solidFill>
                  <a:prstClr val="black"/>
                </a:solidFill>
                <a:latin typeface="Arial" panose="020B0604020202020204" pitchFamily="34" charset="0"/>
                <a:cs typeface="Arial" panose="020B0604020202020204" pitchFamily="34" charset="0"/>
              </a:rPr>
              <a:t>Trong</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cuộn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dây</a:t>
            </a:r>
            <a:r>
              <a:rPr lang="en-US" sz="2933" dirty="0">
                <a:solidFill>
                  <a:prstClr val="black"/>
                </a:solidFill>
                <a:latin typeface="Arial" panose="020B0604020202020204" pitchFamily="34" charset="0"/>
                <a:cs typeface="Arial" panose="020B0604020202020204" pitchFamily="34" charset="0"/>
              </a:rPr>
              <a:t> B </a:t>
            </a:r>
            <a:r>
              <a:rPr lang="en-US" sz="2933" dirty="0" err="1">
                <a:solidFill>
                  <a:prstClr val="black"/>
                </a:solidFill>
                <a:latin typeface="Arial" panose="020B0604020202020204" pitchFamily="34" charset="0"/>
                <a:cs typeface="Arial" panose="020B0604020202020204" pitchFamily="34" charset="0"/>
              </a:rPr>
              <a:t>có</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dòng</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điện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cảm</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ứng</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vì</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dòng</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điện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xoay</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chiều</a:t>
            </a:r>
            <a:r>
              <a:rPr lang="en-US" sz="2933" dirty="0">
                <a:solidFill>
                  <a:prstClr val="black"/>
                </a:solidFill>
                <a:latin typeface="Arial" panose="020B0604020202020204" pitchFamily="34" charset="0"/>
                <a:cs typeface="Arial" panose="020B0604020202020204" pitchFamily="34" charset="0"/>
              </a:rPr>
              <a:t> qua </a:t>
            </a:r>
            <a:r>
              <a:rPr lang="en-US" sz="2933" dirty="0" err="1">
                <a:solidFill>
                  <a:prstClr val="black"/>
                </a:solidFill>
                <a:latin typeface="Arial" panose="020B0604020202020204" pitchFamily="34" charset="0"/>
                <a:cs typeface="Arial" panose="020B0604020202020204" pitchFamily="34" charset="0"/>
              </a:rPr>
              <a:t>cuộn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dây</a:t>
            </a:r>
            <a:r>
              <a:rPr lang="en-US" sz="2933" dirty="0">
                <a:solidFill>
                  <a:prstClr val="black"/>
                </a:solidFill>
                <a:latin typeface="Arial" panose="020B0604020202020204" pitchFamily="34" charset="0"/>
                <a:cs typeface="Arial" panose="020B0604020202020204" pitchFamily="34" charset="0"/>
              </a:rPr>
              <a:t> A </a:t>
            </a:r>
            <a:r>
              <a:rPr lang="en-US" sz="2933" dirty="0" err="1">
                <a:solidFill>
                  <a:prstClr val="black"/>
                </a:solidFill>
                <a:latin typeface="Arial" panose="020B0604020202020204" pitchFamily="34" charset="0"/>
                <a:cs typeface="Arial" panose="020B0604020202020204" pitchFamily="34" charset="0"/>
              </a:rPr>
              <a:t>sinh</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ra</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từ</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trường</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biến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thiên</a:t>
            </a:r>
            <a:r>
              <a:rPr lang="en-US" sz="2933" dirty="0">
                <a:solidFill>
                  <a:prstClr val="black"/>
                </a:solidFill>
                <a:latin typeface="Arial" panose="020B0604020202020204" pitchFamily="34" charset="0"/>
                <a:cs typeface="Arial" panose="020B0604020202020204" pitchFamily="34" charset="0"/>
              </a:rPr>
              <a:t>, do </a:t>
            </a:r>
            <a:r>
              <a:rPr lang="en-US" sz="2933" dirty="0" err="1">
                <a:solidFill>
                  <a:prstClr val="black"/>
                </a:solidFill>
                <a:latin typeface="Arial" panose="020B0604020202020204" pitchFamily="34" charset="0"/>
                <a:cs typeface="Arial" panose="020B0604020202020204" pitchFamily="34" charset="0"/>
              </a:rPr>
              <a:t>đó</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các</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đường</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sức</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từ</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xuyên</a:t>
            </a:r>
            <a:r>
              <a:rPr lang="en-US" sz="2933" dirty="0">
                <a:solidFill>
                  <a:prstClr val="black"/>
                </a:solidFill>
                <a:latin typeface="Arial" panose="020B0604020202020204" pitchFamily="34" charset="0"/>
                <a:cs typeface="Arial" panose="020B0604020202020204" pitchFamily="34" charset="0"/>
              </a:rPr>
              <a:t> qua </a:t>
            </a:r>
            <a:r>
              <a:rPr lang="en-US" sz="2933" dirty="0" err="1">
                <a:solidFill>
                  <a:prstClr val="black"/>
                </a:solidFill>
                <a:latin typeface="Arial" panose="020B0604020202020204" pitchFamily="34" charset="0"/>
                <a:cs typeface="Arial" panose="020B0604020202020204" pitchFamily="34" charset="0"/>
              </a:rPr>
              <a:t>tiết</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diện</a:t>
            </a:r>
            <a:r>
              <a:rPr lang="en-US" sz="2933" dirty="0">
                <a:solidFill>
                  <a:prstClr val="black"/>
                </a:solidFill>
                <a:latin typeface="Arial" panose="020B0604020202020204" pitchFamily="34" charset="0"/>
                <a:cs typeface="Arial" panose="020B0604020202020204" pitchFamily="34" charset="0"/>
              </a:rPr>
              <a:t> S </a:t>
            </a:r>
            <a:r>
              <a:rPr lang="en-US" sz="2933" dirty="0" err="1">
                <a:solidFill>
                  <a:prstClr val="black"/>
                </a:solidFill>
                <a:latin typeface="Arial" panose="020B0604020202020204" pitchFamily="34" charset="0"/>
                <a:cs typeface="Arial" panose="020B0604020202020204" pitchFamily="34" charset="0"/>
              </a:rPr>
              <a:t>của</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cuộn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dây</a:t>
            </a:r>
            <a:r>
              <a:rPr lang="en-US" sz="2933" dirty="0">
                <a:solidFill>
                  <a:prstClr val="black"/>
                </a:solidFill>
                <a:latin typeface="Arial" panose="020B0604020202020204" pitchFamily="34" charset="0"/>
                <a:cs typeface="Arial" panose="020B0604020202020204" pitchFamily="34" charset="0"/>
              </a:rPr>
              <a:t> B </a:t>
            </a:r>
            <a:r>
              <a:rPr lang="en-US" sz="2933" dirty="0" err="1">
                <a:solidFill>
                  <a:prstClr val="black"/>
                </a:solidFill>
                <a:latin typeface="Arial" panose="020B0604020202020204" pitchFamily="34" charset="0"/>
                <a:cs typeface="Arial" panose="020B0604020202020204" pitchFamily="34" charset="0"/>
              </a:rPr>
              <a:t>biến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thiên</a:t>
            </a:r>
            <a:endParaRPr lang="en-US" sz="2933" dirty="0">
              <a:solidFill>
                <a:prstClr val="black"/>
              </a:solidFill>
              <a:latin typeface="Arial" panose="020B0604020202020204" pitchFamily="34" charset="0"/>
              <a:cs typeface="Arial" panose="020B0604020202020204" pitchFamily="34" charset="0"/>
            </a:endParaRPr>
          </a:p>
        </p:txBody>
      </p:sp>
      <p:sp>
        <p:nvSpPr>
          <p:cNvPr id="22548" name="Text Box 84"/>
          <p:cNvSpPr txBox="1">
            <a:spLocks noChangeArrowheads="1"/>
          </p:cNvSpPr>
          <p:nvPr/>
        </p:nvSpPr>
        <p:spPr bwMode="auto">
          <a:xfrm>
            <a:off x="5257800" y="685801"/>
            <a:ext cx="457200" cy="461665"/>
          </a:xfrm>
          <a:prstGeom prst="rect">
            <a:avLst/>
          </a:prstGeom>
          <a:noFill/>
          <a:ln w="9525">
            <a:noFill/>
            <a:miter lim="800000"/>
            <a:headEnd/>
            <a:tailEnd/>
          </a:ln>
        </p:spPr>
        <p:txBody>
          <a:bodyPr>
            <a:spAutoFit/>
          </a:bodyPr>
          <a:lstStyle/>
          <a:p>
            <a:pPr defTabSz="609630">
              <a:spcBef>
                <a:spcPct val="50000"/>
              </a:spcBef>
            </a:pPr>
            <a:r>
              <a:rPr lang="en-US" sz="2400">
                <a:solidFill>
                  <a:prstClr val="black"/>
                </a:solidFill>
                <a:latin typeface="Tahoma" pitchFamily="34" charset="0"/>
              </a:rPr>
              <a:t>A</a:t>
            </a:r>
          </a:p>
        </p:txBody>
      </p:sp>
      <p:sp>
        <p:nvSpPr>
          <p:cNvPr id="22549" name="Text Box 85"/>
          <p:cNvSpPr txBox="1">
            <a:spLocks noChangeArrowheads="1"/>
          </p:cNvSpPr>
          <p:nvPr/>
        </p:nvSpPr>
        <p:spPr bwMode="auto">
          <a:xfrm>
            <a:off x="7556500" y="238126"/>
            <a:ext cx="457200" cy="461665"/>
          </a:xfrm>
          <a:prstGeom prst="rect">
            <a:avLst/>
          </a:prstGeom>
          <a:noFill/>
          <a:ln w="9525">
            <a:noFill/>
            <a:miter lim="800000"/>
            <a:headEnd/>
            <a:tailEnd/>
          </a:ln>
        </p:spPr>
        <p:txBody>
          <a:bodyPr>
            <a:spAutoFit/>
          </a:bodyPr>
          <a:lstStyle/>
          <a:p>
            <a:pPr defTabSz="609630">
              <a:spcBef>
                <a:spcPct val="50000"/>
              </a:spcBef>
            </a:pPr>
            <a:r>
              <a:rPr lang="en-US" sz="2400">
                <a:solidFill>
                  <a:prstClr val="black"/>
                </a:solidFill>
                <a:latin typeface="Tahoma" pitchFamily="34" charset="0"/>
              </a:rPr>
              <a:t>B</a:t>
            </a:r>
          </a:p>
        </p:txBody>
      </p:sp>
      <p:sp>
        <p:nvSpPr>
          <p:cNvPr id="22550" name="Text Box 86"/>
          <p:cNvSpPr txBox="1">
            <a:spLocks noChangeArrowheads="1"/>
          </p:cNvSpPr>
          <p:nvPr/>
        </p:nvSpPr>
        <p:spPr bwMode="auto">
          <a:xfrm>
            <a:off x="4551363" y="3527426"/>
            <a:ext cx="533400" cy="461665"/>
          </a:xfrm>
          <a:prstGeom prst="rect">
            <a:avLst/>
          </a:prstGeom>
          <a:noFill/>
          <a:ln w="9525">
            <a:noFill/>
            <a:miter lim="800000"/>
            <a:headEnd/>
            <a:tailEnd/>
          </a:ln>
        </p:spPr>
        <p:txBody>
          <a:bodyPr>
            <a:spAutoFit/>
          </a:bodyPr>
          <a:lstStyle/>
          <a:p>
            <a:pPr defTabSz="609630">
              <a:spcBef>
                <a:spcPct val="50000"/>
              </a:spcBef>
            </a:pPr>
            <a:r>
              <a:rPr lang="en-US" sz="2400">
                <a:solidFill>
                  <a:prstClr val="black"/>
                </a:solidFill>
                <a:latin typeface="Tahoma" pitchFamily="34" charset="0"/>
              </a:rPr>
              <a:t>˜</a:t>
            </a:r>
          </a:p>
        </p:txBody>
      </p:sp>
    </p:spTree>
    <p:extLst>
      <p:ext uri="{BB962C8B-B14F-4D97-AF65-F5344CB8AC3E}">
        <p14:creationId xmlns:p14="http://schemas.microsoft.com/office/powerpoint/2010/main" val="304366558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200000">
                                      <p:cBhvr>
                                        <p:cTn id="6" dur="2000" fill="hold"/>
                                        <p:tgtEl>
                                          <p:spTgt spid="19"/>
                                        </p:tgtEl>
                                        <p:attrNameLst>
                                          <p:attrName>r</p:attrName>
                                        </p:attrNameLst>
                                      </p:cBhvr>
                                    </p:animRot>
                                  </p:childTnLst>
                                </p:cTn>
                              </p:par>
                              <p:par>
                                <p:cTn id="7" presetID="55" presetClass="entr" presetSubtype="0" repeatCount="indefinite" fill="hold" nodeType="withEffect">
                                  <p:stCondLst>
                                    <p:cond delay="2000"/>
                                  </p:stCondLst>
                                  <p:endCondLst>
                                    <p:cond evt="onNext" delay="0">
                                      <p:tgtEl>
                                        <p:sldTgt/>
                                      </p:tgtEl>
                                    </p:cond>
                                  </p:endCondLst>
                                  <p:childTnLst>
                                    <p:set>
                                      <p:cBhvr>
                                        <p:cTn id="8" dur="1" fill="hold">
                                          <p:stCondLst>
                                            <p:cond delay="0"/>
                                          </p:stCondLst>
                                        </p:cTn>
                                        <p:tgtEl>
                                          <p:spTgt spid="12"/>
                                        </p:tgtEl>
                                        <p:attrNameLst>
                                          <p:attrName>style.visibility</p:attrName>
                                        </p:attrNameLst>
                                      </p:cBhvr>
                                      <p:to>
                                        <p:strVal val="visible"/>
                                      </p:to>
                                    </p:set>
                                    <p:anim calcmode="lin" valueType="num">
                                      <p:cBhvr>
                                        <p:cTn id="9" dur="500" fill="hold"/>
                                        <p:tgtEl>
                                          <p:spTgt spid="12"/>
                                        </p:tgtEl>
                                        <p:attrNameLst>
                                          <p:attrName>ppt_w</p:attrName>
                                        </p:attrNameLst>
                                      </p:cBhvr>
                                      <p:tavLst>
                                        <p:tav tm="0">
                                          <p:val>
                                            <p:strVal val="#ppt_w*0.70"/>
                                          </p:val>
                                        </p:tav>
                                        <p:tav tm="100000">
                                          <p:val>
                                            <p:strVal val="#ppt_w"/>
                                          </p:val>
                                        </p:tav>
                                      </p:tavLst>
                                    </p:anim>
                                    <p:anim calcmode="lin" valueType="num">
                                      <p:cBhvr>
                                        <p:cTn id="10" dur="500" fill="hold"/>
                                        <p:tgtEl>
                                          <p:spTgt spid="12"/>
                                        </p:tgtEl>
                                        <p:attrNameLst>
                                          <p:attrName>ppt_h</p:attrName>
                                        </p:attrNameLst>
                                      </p:cBhvr>
                                      <p:tavLst>
                                        <p:tav tm="0">
                                          <p:val>
                                            <p:strVal val="#ppt_h"/>
                                          </p:val>
                                        </p:tav>
                                        <p:tav tm="100000">
                                          <p:val>
                                            <p:strVal val="#ppt_h"/>
                                          </p:val>
                                        </p:tav>
                                      </p:tavLst>
                                    </p:anim>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47187"/>
                                        </p:tgtEl>
                                        <p:attrNameLst>
                                          <p:attrName>style.visibility</p:attrName>
                                        </p:attrNameLst>
                                      </p:cBhvr>
                                      <p:to>
                                        <p:strVal val="visible"/>
                                      </p:to>
                                    </p:set>
                                    <p:animEffect transition="in" filter="checkerboard(across)">
                                      <p:cBhvr>
                                        <p:cTn id="16" dur="500"/>
                                        <p:tgtEl>
                                          <p:spTgt spid="47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8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3463" y="-381000"/>
            <a:ext cx="3745082" cy="361570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230674">
            <a:off x="8791849" y="-737763"/>
            <a:ext cx="4504699" cy="4258988"/>
          </a:xfrm>
          <a:prstGeom prst="rect">
            <a:avLst/>
          </a:prstGeom>
        </p:spPr>
      </p:pic>
      <p:pic>
        <p:nvPicPr>
          <p:cNvPr id="6" name="Picture 5">
            <a:extLst>
              <a:ext uri="{FF2B5EF4-FFF2-40B4-BE49-F238E27FC236}">
                <a16:creationId xmlns:a16="http://schemas.microsoft.com/office/drawing/2014/main" id="{982AEA2D-ABB0-5AF3-0B4F-DBAE3AC00437}"/>
              </a:ext>
            </a:extLst>
          </p:cNvPr>
          <p:cNvPicPr>
            <a:picLocks noChangeAspect="1"/>
          </p:cNvPicPr>
          <p:nvPr/>
        </p:nvPicPr>
        <p:blipFill>
          <a:blip r:embed="rId6"/>
          <a:stretch>
            <a:fillRect/>
          </a:stretch>
        </p:blipFill>
        <p:spPr>
          <a:xfrm>
            <a:off x="2660746" y="4400665"/>
            <a:ext cx="6870507" cy="1938597"/>
          </a:xfrm>
          <a:prstGeom prst="rect">
            <a:avLst/>
          </a:prstGeom>
        </p:spPr>
      </p:pic>
      <p:sp>
        <p:nvSpPr>
          <p:cNvPr id="4" name="TextBox 3">
            <a:extLst>
              <a:ext uri="{FF2B5EF4-FFF2-40B4-BE49-F238E27FC236}">
                <a16:creationId xmlns:a16="http://schemas.microsoft.com/office/drawing/2014/main" id="{62323A65-E5EF-4FF1-B5D6-FEE25EAA2993}"/>
              </a:ext>
            </a:extLst>
          </p:cNvPr>
          <p:cNvSpPr txBox="1"/>
          <p:nvPr/>
        </p:nvSpPr>
        <p:spPr>
          <a:xfrm>
            <a:off x="2248791" y="2286000"/>
            <a:ext cx="7694415" cy="1661993"/>
          </a:xfrm>
          <a:prstGeom prst="rect">
            <a:avLst/>
          </a:prstGeom>
          <a:noFill/>
        </p:spPr>
        <p:txBody>
          <a:bodyPr wrap="none" lIns="0" tIns="0" rIns="0" bIns="0" rtlCol="0">
            <a:spAutoFit/>
          </a:bodyPr>
          <a:lstStyle/>
          <a:p>
            <a:pPr algn="ctr"/>
            <a:r>
              <a:rPr lang="en-US" sz="5400" b="1" dirty="0">
                <a:solidFill>
                  <a:schemeClr val="accent5">
                    <a:lumMod val="75000"/>
                  </a:schemeClr>
                </a:solidFill>
                <a:latin typeface="Arial" panose="020B0604020202020204" pitchFamily="34" charset="0"/>
                <a:ea typeface="#9Slide03 Open Sans Bold" panose="020B0806030504020204" pitchFamily="34" charset="0"/>
                <a:cs typeface="Arial" panose="020B0604020202020204" pitchFamily="34" charset="0"/>
              </a:rPr>
              <a:t>CẢM ƠN CÁC EM</a:t>
            </a:r>
          </a:p>
          <a:p>
            <a:pPr algn="ctr"/>
            <a:r>
              <a:rPr lang="en-US" sz="5400" b="1" dirty="0">
                <a:solidFill>
                  <a:schemeClr val="accent5">
                    <a:lumMod val="75000"/>
                  </a:schemeClr>
                </a:solidFill>
                <a:latin typeface="Arial" panose="020B0604020202020204" pitchFamily="34" charset="0"/>
                <a:ea typeface="#9Slide03 Open Sans Bold" panose="020B0806030504020204" pitchFamily="34" charset="0"/>
                <a:cs typeface="Arial" panose="020B0604020202020204" pitchFamily="34" charset="0"/>
              </a:rPr>
              <a:t>ĐÃ CHÚ Ý LẮNG NGHE</a:t>
            </a:r>
          </a:p>
        </p:txBody>
      </p:sp>
    </p:spTree>
    <p:extLst>
      <p:ext uri="{BB962C8B-B14F-4D97-AF65-F5344CB8AC3E}">
        <p14:creationId xmlns:p14="http://schemas.microsoft.com/office/powerpoint/2010/main" val="761443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Creative Process ">
            <a:extLst>
              <a:ext uri="{FF2B5EF4-FFF2-40B4-BE49-F238E27FC236}">
                <a16:creationId xmlns:a16="http://schemas.microsoft.com/office/drawing/2014/main" id="{17FED411-B51D-6D4C-1749-8C53419E3D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4023" y="1950613"/>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D241953-5246-EBB9-83AF-6B5574271839}"/>
              </a:ext>
            </a:extLst>
          </p:cNvPr>
          <p:cNvSpPr txBox="1"/>
          <p:nvPr/>
        </p:nvSpPr>
        <p:spPr>
          <a:xfrm>
            <a:off x="6553200" y="1703982"/>
            <a:ext cx="5181600" cy="1286250"/>
          </a:xfrm>
          <a:prstGeom prst="rect">
            <a:avLst/>
          </a:prstGeom>
          <a:noFill/>
        </p:spPr>
        <p:txBody>
          <a:bodyPr wrap="square" lIns="0" tIns="0" rIns="0" bIns="0" rtlCol="0">
            <a:spAutoFit/>
          </a:bodyPr>
          <a:lstStyle/>
          <a:p>
            <a:pPr algn="just">
              <a:lnSpc>
                <a:spcPct val="110000"/>
              </a:lnSpc>
            </a:pPr>
            <a:r>
              <a:rPr lang="vi-VN" sz="2600">
                <a:solidFill>
                  <a:schemeClr val="tx1">
                    <a:lumMod val="85000"/>
                    <a:lumOff val="15000"/>
                  </a:schemeClr>
                </a:solidFill>
              </a:rPr>
              <a:t>1. </a:t>
            </a:r>
            <a:r>
              <a:rPr lang="en-US" sz="2600">
                <a:solidFill>
                  <a:schemeClr val="tx1">
                    <a:lumMod val="85000"/>
                    <a:lumOff val="15000"/>
                  </a:schemeClr>
                </a:solidFill>
              </a:rPr>
              <a:t>Cảm giác của tay thế nào khi chạm vào vỏ nhựa máy sấy tóc đang hoạt động?</a:t>
            </a:r>
            <a:endParaRPr lang="en-US" sz="2600" dirty="0">
              <a:solidFill>
                <a:schemeClr val="tx1">
                  <a:lumMod val="85000"/>
                  <a:lumOff val="15000"/>
                </a:schemeClr>
              </a:solidFill>
            </a:endParaRPr>
          </a:p>
        </p:txBody>
      </p:sp>
      <p:pic>
        <p:nvPicPr>
          <p:cNvPr id="7" name="Picture 2" descr="Creative Process ">
            <a:extLst>
              <a:ext uri="{FF2B5EF4-FFF2-40B4-BE49-F238E27FC236}">
                <a16:creationId xmlns:a16="http://schemas.microsoft.com/office/drawing/2014/main" id="{5742D079-99D1-4C25-A2E7-9B13BFC78A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5066" y="3344058"/>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7014E83-9C13-DB05-E727-1D234389B967}"/>
              </a:ext>
            </a:extLst>
          </p:cNvPr>
          <p:cNvSpPr txBox="1"/>
          <p:nvPr/>
        </p:nvSpPr>
        <p:spPr>
          <a:xfrm>
            <a:off x="6557682" y="3239128"/>
            <a:ext cx="5177118" cy="1726370"/>
          </a:xfrm>
          <a:prstGeom prst="rect">
            <a:avLst/>
          </a:prstGeom>
          <a:noFill/>
        </p:spPr>
        <p:txBody>
          <a:bodyPr wrap="square" lIns="0" tIns="0" rIns="0" bIns="0" rtlCol="0">
            <a:spAutoFit/>
          </a:bodyPr>
          <a:lstStyle/>
          <a:p>
            <a:pPr algn="just">
              <a:lnSpc>
                <a:spcPct val="110000"/>
              </a:lnSpc>
            </a:pPr>
            <a:r>
              <a:rPr lang="vi-VN" sz="2600">
                <a:solidFill>
                  <a:schemeClr val="tx1">
                    <a:lumMod val="85000"/>
                    <a:lumOff val="15000"/>
                  </a:schemeClr>
                </a:solidFill>
              </a:rPr>
              <a:t>2. Hơi nóng thổi ra từ đầu sấy của máy sấy tóc chứng tỏ năng lượng điện được chuyển hóa thành những dạng năng lượng nào?</a:t>
            </a:r>
            <a:endParaRPr lang="en-US" sz="2600" dirty="0">
              <a:solidFill>
                <a:schemeClr val="tx1">
                  <a:lumMod val="85000"/>
                  <a:lumOff val="15000"/>
                </a:schemeClr>
              </a:solidFill>
            </a:endParaRPr>
          </a:p>
        </p:txBody>
      </p:sp>
      <p:pic>
        <p:nvPicPr>
          <p:cNvPr id="11" name="Picture 2" descr="Creative Process ">
            <a:extLst>
              <a:ext uri="{FF2B5EF4-FFF2-40B4-BE49-F238E27FC236}">
                <a16:creationId xmlns:a16="http://schemas.microsoft.com/office/drawing/2014/main" id="{72542981-AA05-3701-09A5-8C5A63B04E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5066" y="5263278"/>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750DACF-7684-A9EF-DF32-D330F0F33E35}"/>
              </a:ext>
            </a:extLst>
          </p:cNvPr>
          <p:cNvSpPr txBox="1"/>
          <p:nvPr/>
        </p:nvSpPr>
        <p:spPr>
          <a:xfrm>
            <a:off x="6557682" y="5186673"/>
            <a:ext cx="5177118" cy="846129"/>
          </a:xfrm>
          <a:prstGeom prst="rect">
            <a:avLst/>
          </a:prstGeom>
          <a:noFill/>
        </p:spPr>
        <p:txBody>
          <a:bodyPr wrap="square" lIns="0" tIns="0" rIns="0" bIns="0" rtlCol="0">
            <a:spAutoFit/>
          </a:bodyPr>
          <a:lstStyle/>
          <a:p>
            <a:pPr algn="just">
              <a:lnSpc>
                <a:spcPct val="110000"/>
              </a:lnSpc>
            </a:pPr>
            <a:r>
              <a:rPr lang="vi-VN" sz="2600">
                <a:solidFill>
                  <a:schemeClr val="tx1">
                    <a:lumMod val="85000"/>
                    <a:lumOff val="15000"/>
                  </a:schemeClr>
                </a:solidFill>
              </a:rPr>
              <a:t>3. </a:t>
            </a:r>
            <a:r>
              <a:rPr lang="en-US" sz="2600">
                <a:solidFill>
                  <a:schemeClr val="tx1">
                    <a:lumMod val="85000"/>
                    <a:lumOff val="15000"/>
                  </a:schemeClr>
                </a:solidFill>
              </a:rPr>
              <a:t>Từ kết quả trên chứng tỏ dòng điện xoay chiều có tác dụng gì?</a:t>
            </a:r>
            <a:endParaRPr lang="en-US" sz="2600" dirty="0">
              <a:solidFill>
                <a:schemeClr val="tx1">
                  <a:lumMod val="85000"/>
                  <a:lumOff val="15000"/>
                </a:schemeClr>
              </a:solidFill>
            </a:endParaRPr>
          </a:p>
        </p:txBody>
      </p:sp>
      <p:sp>
        <p:nvSpPr>
          <p:cNvPr id="13" name="Rectangle: Rounded Corners 12">
            <a:extLst>
              <a:ext uri="{FF2B5EF4-FFF2-40B4-BE49-F238E27FC236}">
                <a16:creationId xmlns:a16="http://schemas.microsoft.com/office/drawing/2014/main" id="{563335D7-0564-429F-48D6-70F39EB7F831}"/>
              </a:ext>
            </a:extLst>
          </p:cNvPr>
          <p:cNvSpPr/>
          <p:nvPr/>
        </p:nvSpPr>
        <p:spPr>
          <a:xfrm>
            <a:off x="382218" y="221622"/>
            <a:ext cx="4177400" cy="522469"/>
          </a:xfrm>
          <a:prstGeom prst="roundRect">
            <a:avLst/>
          </a:prstGeom>
          <a:solidFill>
            <a:srgbClr val="EAF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2">
            <a:extLst>
              <a:ext uri="{FF2B5EF4-FFF2-40B4-BE49-F238E27FC236}">
                <a16:creationId xmlns:a16="http://schemas.microsoft.com/office/drawing/2014/main" id="{5BCD4880-9F65-DA4C-803A-F6A12D571E15}"/>
              </a:ext>
            </a:extLst>
          </p:cNvPr>
          <p:cNvSpPr txBox="1"/>
          <p:nvPr/>
        </p:nvSpPr>
        <p:spPr>
          <a:xfrm>
            <a:off x="568248" y="249377"/>
            <a:ext cx="3869815" cy="402418"/>
          </a:xfrm>
          <a:prstGeom prst="rect">
            <a:avLst/>
          </a:prstGeom>
        </p:spPr>
        <p:txBody>
          <a:bodyPr wrap="square" lIns="0" tIns="0" rIns="0" bIns="0" rtlCol="0" anchor="t">
            <a:spAutoFit/>
          </a:bodyPr>
          <a:lstStyle/>
          <a:p>
            <a:pPr algn="ctr">
              <a:lnSpc>
                <a:spcPct val="120000"/>
              </a:lnSpc>
            </a:pPr>
            <a:r>
              <a:rPr lang="en-GB" sz="2400" b="1" dirty="0">
                <a:solidFill>
                  <a:srgbClr val="000000"/>
                </a:solidFill>
                <a:latin typeface="Arial" panose="020B0604020202020204" pitchFamily="34" charset="0"/>
              </a:rPr>
              <a:t>I</a:t>
            </a:r>
            <a:r>
              <a:rPr lang="en-GB" sz="2400" b="1">
                <a:solidFill>
                  <a:srgbClr val="000000"/>
                </a:solidFill>
                <a:latin typeface="Arial" panose="020B0604020202020204" pitchFamily="34" charset="0"/>
              </a:rPr>
              <a:t>. </a:t>
            </a:r>
            <a:r>
              <a:rPr lang="vi-VN" sz="2400" b="1">
                <a:solidFill>
                  <a:srgbClr val="000000"/>
                </a:solidFill>
                <a:latin typeface="Arial" panose="020B0604020202020204" pitchFamily="34" charset="0"/>
              </a:rPr>
              <a:t>Tác Dụng Nhiệt</a:t>
            </a:r>
            <a:endParaRPr lang="en-US" sz="2400" b="1" dirty="0">
              <a:solidFill>
                <a:srgbClr val="000000"/>
              </a:solidFill>
              <a:latin typeface="Arial" panose="020B0604020202020204" pitchFamily="34" charset="0"/>
            </a:endParaRPr>
          </a:p>
        </p:txBody>
      </p:sp>
      <p:grpSp>
        <p:nvGrpSpPr>
          <p:cNvPr id="16" name="Group 15">
            <a:extLst>
              <a:ext uri="{FF2B5EF4-FFF2-40B4-BE49-F238E27FC236}">
                <a16:creationId xmlns:a16="http://schemas.microsoft.com/office/drawing/2014/main" id="{ADFE272B-84BA-8C82-8FD2-ECD131CF1036}"/>
              </a:ext>
            </a:extLst>
          </p:cNvPr>
          <p:cNvGrpSpPr/>
          <p:nvPr/>
        </p:nvGrpSpPr>
        <p:grpSpPr>
          <a:xfrm>
            <a:off x="74840" y="168603"/>
            <a:ext cx="678359" cy="600090"/>
            <a:chOff x="2473991" y="2385441"/>
            <a:chExt cx="2065808" cy="1827457"/>
          </a:xfrm>
        </p:grpSpPr>
        <p:sp>
          <p:nvSpPr>
            <p:cNvPr id="18" name="Google Shape;1516;p39">
              <a:extLst>
                <a:ext uri="{FF2B5EF4-FFF2-40B4-BE49-F238E27FC236}">
                  <a16:creationId xmlns:a16="http://schemas.microsoft.com/office/drawing/2014/main" id="{C8650394-332C-9D2F-1DC6-AB5F16CAA74D}"/>
                </a:ext>
              </a:extLst>
            </p:cNvPr>
            <p:cNvSpPr/>
            <p:nvPr/>
          </p:nvSpPr>
          <p:spPr>
            <a:xfrm>
              <a:off x="2473991" y="2385441"/>
              <a:ext cx="2065808" cy="182745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chemeClr val="accent1">
                <a:lumMod val="20000"/>
                <a:lumOff val="80000"/>
              </a:schemeClr>
            </a:solidFill>
            <a:ln>
              <a:noFill/>
            </a:ln>
          </p:spPr>
          <p:txBody>
            <a:bodyPr spcFirstLastPara="1" wrap="square" lIns="60950" tIns="60950" rIns="60950" bIns="60950" anchor="ctr" anchorCtr="0">
              <a:noAutofit/>
            </a:bodyPr>
            <a:lstStyle/>
            <a:p>
              <a:pPr algn="ctr" defTabSz="609630"/>
              <a:endParaRPr sz="4800" b="1" dirty="0">
                <a:solidFill>
                  <a:prstClr val="black"/>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ACBDCDEA-0C22-FC31-7A31-F821785491F3}"/>
                </a:ext>
              </a:extLst>
            </p:cNvPr>
            <p:cNvPicPr>
              <a:picLocks noChangeAspect="1"/>
            </p:cNvPicPr>
            <p:nvPr/>
          </p:nvPicPr>
          <p:blipFill>
            <a:blip r:embed="rId3"/>
            <a:stretch>
              <a:fillRect/>
            </a:stretch>
          </p:blipFill>
          <p:spPr>
            <a:xfrm>
              <a:off x="2855395" y="2495033"/>
              <a:ext cx="1394842" cy="1394842"/>
            </a:xfrm>
            <a:prstGeom prst="rect">
              <a:avLst/>
            </a:prstGeom>
          </p:spPr>
        </p:pic>
      </p:grpSp>
      <p:pic>
        <p:nvPicPr>
          <p:cNvPr id="20" name="Picture 19">
            <a:extLst>
              <a:ext uri="{FF2B5EF4-FFF2-40B4-BE49-F238E27FC236}">
                <a16:creationId xmlns:a16="http://schemas.microsoft.com/office/drawing/2014/main" id="{FC160FFA-7942-ACD5-28BA-1B20F449F0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108" y="2311248"/>
            <a:ext cx="5481138" cy="3369813"/>
          </a:xfrm>
          <a:prstGeom prst="rect">
            <a:avLst/>
          </a:prstGeom>
        </p:spPr>
      </p:pic>
      <p:grpSp>
        <p:nvGrpSpPr>
          <p:cNvPr id="21" name="Group 20">
            <a:extLst>
              <a:ext uri="{FF2B5EF4-FFF2-40B4-BE49-F238E27FC236}">
                <a16:creationId xmlns:a16="http://schemas.microsoft.com/office/drawing/2014/main" id="{D024D2B8-7BBF-1907-D286-6894DB7FC093}"/>
              </a:ext>
            </a:extLst>
          </p:cNvPr>
          <p:cNvGrpSpPr/>
          <p:nvPr/>
        </p:nvGrpSpPr>
        <p:grpSpPr>
          <a:xfrm>
            <a:off x="2733127" y="960638"/>
            <a:ext cx="6725745" cy="684578"/>
            <a:chOff x="316595" y="1283102"/>
            <a:chExt cx="11775091" cy="684578"/>
          </a:xfrm>
        </p:grpSpPr>
        <p:sp>
          <p:nvSpPr>
            <p:cNvPr id="22" name="Freeform: Shape 21">
              <a:extLst>
                <a:ext uri="{FF2B5EF4-FFF2-40B4-BE49-F238E27FC236}">
                  <a16:creationId xmlns:a16="http://schemas.microsoft.com/office/drawing/2014/main" id="{06A4E6CE-E7C3-59D1-D7DC-B5FD1A80025F}"/>
                </a:ext>
              </a:extLst>
            </p:cNvPr>
            <p:cNvSpPr/>
            <p:nvPr/>
          </p:nvSpPr>
          <p:spPr>
            <a:xfrm>
              <a:off x="316595" y="1283102"/>
              <a:ext cx="11749683" cy="684578"/>
            </a:xfrm>
            <a:custGeom>
              <a:avLst/>
              <a:gdLst>
                <a:gd name="connsiteX0" fmla="*/ 638088 w 6806271"/>
                <a:gd name="connsiteY0" fmla="*/ 1023 h 2048697"/>
                <a:gd name="connsiteX1" fmla="*/ 3403136 w 6806271"/>
                <a:gd name="connsiteY1" fmla="*/ 97369 h 2048697"/>
                <a:gd name="connsiteX2" fmla="*/ 6806271 w 6806271"/>
                <a:gd name="connsiteY2" fmla="*/ 97369 h 2048697"/>
                <a:gd name="connsiteX3" fmla="*/ 6806271 w 6806271"/>
                <a:gd name="connsiteY3" fmla="*/ 534698 h 2048697"/>
                <a:gd name="connsiteX4" fmla="*/ 6806271 w 6806271"/>
                <a:gd name="connsiteY4" fmla="*/ 1514000 h 2048697"/>
                <a:gd name="connsiteX5" fmla="*/ 6806271 w 6806271"/>
                <a:gd name="connsiteY5" fmla="*/ 1951329 h 2048697"/>
                <a:gd name="connsiteX6" fmla="*/ 3403136 w 6806271"/>
                <a:gd name="connsiteY6" fmla="*/ 1951329 h 2048697"/>
                <a:gd name="connsiteX7" fmla="*/ 0 w 6806271"/>
                <a:gd name="connsiteY7" fmla="*/ 1951329 h 2048697"/>
                <a:gd name="connsiteX8" fmla="*/ 0 w 6806271"/>
                <a:gd name="connsiteY8" fmla="*/ 1514000 h 2048697"/>
                <a:gd name="connsiteX9" fmla="*/ 0 w 6806271"/>
                <a:gd name="connsiteY9" fmla="*/ 534698 h 2048697"/>
                <a:gd name="connsiteX10" fmla="*/ 0 w 6806271"/>
                <a:gd name="connsiteY10" fmla="*/ 97369 h 2048697"/>
                <a:gd name="connsiteX11" fmla="*/ 638088 w 6806271"/>
                <a:gd name="connsiteY11" fmla="*/ 1023 h 204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06271" h="2048697">
                  <a:moveTo>
                    <a:pt x="638088" y="1023"/>
                  </a:moveTo>
                  <a:cubicBezTo>
                    <a:pt x="1559771" y="-22528"/>
                    <a:pt x="2481453" y="371420"/>
                    <a:pt x="3403136" y="97369"/>
                  </a:cubicBezTo>
                  <a:cubicBezTo>
                    <a:pt x="4537514" y="-239924"/>
                    <a:pt x="5671893" y="434662"/>
                    <a:pt x="6806271" y="97369"/>
                  </a:cubicBezTo>
                  <a:lnTo>
                    <a:pt x="6806271" y="534698"/>
                  </a:lnTo>
                  <a:lnTo>
                    <a:pt x="6806271" y="1514000"/>
                  </a:lnTo>
                  <a:lnTo>
                    <a:pt x="6806271" y="1951329"/>
                  </a:lnTo>
                  <a:cubicBezTo>
                    <a:pt x="5671893" y="2288622"/>
                    <a:pt x="4537514" y="1614036"/>
                    <a:pt x="3403136" y="1951329"/>
                  </a:cubicBezTo>
                  <a:cubicBezTo>
                    <a:pt x="2268757" y="2288622"/>
                    <a:pt x="1134379" y="1614036"/>
                    <a:pt x="0" y="1951329"/>
                  </a:cubicBezTo>
                  <a:lnTo>
                    <a:pt x="0" y="1514000"/>
                  </a:lnTo>
                  <a:lnTo>
                    <a:pt x="0" y="534698"/>
                  </a:lnTo>
                  <a:lnTo>
                    <a:pt x="0" y="97369"/>
                  </a:lnTo>
                  <a:cubicBezTo>
                    <a:pt x="212696" y="34127"/>
                    <a:pt x="425392" y="6458"/>
                    <a:pt x="638088" y="1023"/>
                  </a:cubicBezTo>
                  <a:close/>
                </a:path>
              </a:pathLst>
            </a:custGeom>
            <a:solidFill>
              <a:schemeClr val="accent3">
                <a:lumMod val="40000"/>
                <a:lumOff val="60000"/>
              </a:schemeClr>
            </a:solid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extBox 22">
              <a:extLst>
                <a:ext uri="{FF2B5EF4-FFF2-40B4-BE49-F238E27FC236}">
                  <a16:creationId xmlns:a16="http://schemas.microsoft.com/office/drawing/2014/main" id="{B9EBBA8A-CAF9-A679-E5B0-01C8898C5962}"/>
                </a:ext>
              </a:extLst>
            </p:cNvPr>
            <p:cNvSpPr txBox="1"/>
            <p:nvPr/>
          </p:nvSpPr>
          <p:spPr>
            <a:xfrm>
              <a:off x="342003" y="1450097"/>
              <a:ext cx="11749683" cy="374718"/>
            </a:xfrm>
            <a:prstGeom prst="rect">
              <a:avLst/>
            </a:prstGeom>
            <a:noFill/>
          </p:spPr>
          <p:txBody>
            <a:bodyPr wrap="square" lIns="0" tIns="0" rIns="0" bIns="0" rtlCol="0">
              <a:spAutoFit/>
            </a:bodyPr>
            <a:lstStyle/>
            <a:p>
              <a:pPr algn="ctr">
                <a:lnSpc>
                  <a:spcPct val="110000"/>
                </a:lnSpc>
              </a:pPr>
              <a:r>
                <a:rPr lang="en-US" sz="2400" dirty="0" err="1">
                  <a:solidFill>
                    <a:schemeClr val="tx1">
                      <a:lumMod val="85000"/>
                      <a:lumOff val="15000"/>
                    </a:schemeClr>
                  </a:solidFill>
                </a:rPr>
                <a:t>Thí</a:t>
              </a:r>
              <a:r>
                <a:rPr lang="en-US" sz="2400" dirty="0">
                  <a:solidFill>
                    <a:schemeClr val="tx1">
                      <a:lumMod val="85000"/>
                      <a:lumOff val="15000"/>
                    </a:schemeClr>
                  </a:solidFill>
                </a:rPr>
                <a:t> </a:t>
              </a:r>
              <a:r>
                <a:rPr lang="en-US" sz="2400" dirty="0" err="1">
                  <a:solidFill>
                    <a:schemeClr val="tx1">
                      <a:lumMod val="85000"/>
                      <a:lumOff val="15000"/>
                    </a:schemeClr>
                  </a:solidFill>
                </a:rPr>
                <a:t>Nghiệm</a:t>
              </a:r>
              <a:r>
                <a:rPr lang="en-US" sz="2400" dirty="0">
                  <a:solidFill>
                    <a:schemeClr val="tx1">
                      <a:lumMod val="85000"/>
                      <a:lumOff val="15000"/>
                    </a:schemeClr>
                  </a:solidFill>
                </a:rPr>
                <a:t> 1</a:t>
              </a:r>
              <a:r>
                <a:rPr lang="en-US" sz="2400">
                  <a:solidFill>
                    <a:schemeClr val="tx1">
                      <a:lumMod val="85000"/>
                      <a:lumOff val="15000"/>
                    </a:schemeClr>
                  </a:solidFill>
                </a:rPr>
                <a:t>: </a:t>
              </a:r>
              <a:r>
                <a:rPr lang="vi-VN" sz="2400">
                  <a:solidFill>
                    <a:schemeClr val="tx1">
                      <a:lumMod val="85000"/>
                      <a:lumOff val="15000"/>
                    </a:schemeClr>
                  </a:solidFill>
                </a:rPr>
                <a:t>Quan sát hình và cho biết</a:t>
              </a:r>
              <a:endParaRPr lang="en-US" sz="2400" dirty="0">
                <a:solidFill>
                  <a:schemeClr val="tx1">
                    <a:lumMod val="85000"/>
                    <a:lumOff val="15000"/>
                  </a:schemeClr>
                </a:solidFill>
              </a:endParaRPr>
            </a:p>
          </p:txBody>
        </p:sp>
      </p:grpSp>
    </p:spTree>
    <p:extLst>
      <p:ext uri="{BB962C8B-B14F-4D97-AF65-F5344CB8AC3E}">
        <p14:creationId xmlns:p14="http://schemas.microsoft.com/office/powerpoint/2010/main" val="3025490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3000"/>
                                  </p:iterate>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accent2"/>
                                      </p:to>
                                    </p:animClr>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3000"/>
                                  </p:iterate>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accent2"/>
                                      </p:to>
                                    </p:animClr>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3000"/>
                                  </p:iterate>
                                  <p:childTnLst>
                                    <p:set>
                                      <p:cBhvr>
                                        <p:cTn id="33" dur="1" fill="hold">
                                          <p:stCondLst>
                                            <p:cond delay="0"/>
                                          </p:stCondLst>
                                        </p:cTn>
                                        <p:tgtEl>
                                          <p:spTgt spid="12"/>
                                        </p:tgtEl>
                                        <p:attrNameLst>
                                          <p:attrName>style.visibility</p:attrName>
                                        </p:attrNameLst>
                                      </p:cBhvr>
                                      <p:to>
                                        <p:strVal val="visible"/>
                                      </p:to>
                                    </p:set>
                                    <p:animEffect transition="in" filter="wipe(up)">
                                      <p:cBhvr>
                                        <p:cTn id="34" dur="500"/>
                                        <p:tgtEl>
                                          <p:spTgt spid="12"/>
                                        </p:tgtEl>
                                      </p:cBhvr>
                                    </p:animEffect>
                                  </p:childTnLst>
                                  <p:subTnLst>
                                    <p:animClr clrSpc="rgb" dir="cw">
                                      <p:cBhvr override="childStyle">
                                        <p:cTn dur="1" fill="hold" display="0" masterRel="nextClick" afterEffect="1"/>
                                        <p:tgtEl>
                                          <p:spTgt spid="12"/>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Creative Process ">
            <a:extLst>
              <a:ext uri="{FF2B5EF4-FFF2-40B4-BE49-F238E27FC236}">
                <a16:creationId xmlns:a16="http://schemas.microsoft.com/office/drawing/2014/main" id="{17FED411-B51D-6D4C-1749-8C53419E3D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4023" y="1950613"/>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D241953-5246-EBB9-83AF-6B5574271839}"/>
              </a:ext>
            </a:extLst>
          </p:cNvPr>
          <p:cNvSpPr txBox="1"/>
          <p:nvPr/>
        </p:nvSpPr>
        <p:spPr>
          <a:xfrm>
            <a:off x="6553200" y="1703982"/>
            <a:ext cx="5181600" cy="1286250"/>
          </a:xfrm>
          <a:prstGeom prst="rect">
            <a:avLst/>
          </a:prstGeom>
          <a:noFill/>
        </p:spPr>
        <p:txBody>
          <a:bodyPr wrap="square" lIns="0" tIns="0" rIns="0" bIns="0" rtlCol="0">
            <a:spAutoFit/>
          </a:bodyPr>
          <a:lstStyle/>
          <a:p>
            <a:pPr algn="just">
              <a:lnSpc>
                <a:spcPct val="110000"/>
              </a:lnSpc>
            </a:pPr>
            <a:r>
              <a:rPr lang="vi-VN" sz="2600" dirty="0">
                <a:solidFill>
                  <a:schemeClr val="tx1">
                    <a:lumMod val="85000"/>
                    <a:lumOff val="15000"/>
                  </a:schemeClr>
                </a:solidFill>
              </a:rPr>
              <a:t>1. Cảm giác tay hơi nóng khi chạm vào vỏ nhựa máy sấy tóc đang hoạt động.</a:t>
            </a:r>
            <a:endParaRPr lang="en-US" sz="2600" dirty="0">
              <a:solidFill>
                <a:schemeClr val="tx1">
                  <a:lumMod val="85000"/>
                  <a:lumOff val="15000"/>
                </a:schemeClr>
              </a:solidFill>
            </a:endParaRPr>
          </a:p>
        </p:txBody>
      </p:sp>
      <p:pic>
        <p:nvPicPr>
          <p:cNvPr id="7" name="Picture 2" descr="Creative Process ">
            <a:extLst>
              <a:ext uri="{FF2B5EF4-FFF2-40B4-BE49-F238E27FC236}">
                <a16:creationId xmlns:a16="http://schemas.microsoft.com/office/drawing/2014/main" id="{5742D079-99D1-4C25-A2E7-9B13BFC78A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5066" y="3344058"/>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7014E83-9C13-DB05-E727-1D234389B967}"/>
              </a:ext>
            </a:extLst>
          </p:cNvPr>
          <p:cNvSpPr txBox="1"/>
          <p:nvPr/>
        </p:nvSpPr>
        <p:spPr>
          <a:xfrm>
            <a:off x="6557682" y="3239128"/>
            <a:ext cx="5177118" cy="1726370"/>
          </a:xfrm>
          <a:prstGeom prst="rect">
            <a:avLst/>
          </a:prstGeom>
          <a:noFill/>
        </p:spPr>
        <p:txBody>
          <a:bodyPr wrap="square" lIns="0" tIns="0" rIns="0" bIns="0" rtlCol="0">
            <a:spAutoFit/>
          </a:bodyPr>
          <a:lstStyle/>
          <a:p>
            <a:pPr algn="just">
              <a:lnSpc>
                <a:spcPct val="110000"/>
              </a:lnSpc>
            </a:pPr>
            <a:r>
              <a:rPr lang="vi-VN" sz="2600" dirty="0">
                <a:solidFill>
                  <a:schemeClr val="tx1">
                    <a:lumMod val="85000"/>
                    <a:lumOff val="15000"/>
                  </a:schemeClr>
                </a:solidFill>
              </a:rPr>
              <a:t>2. Hơi nóng thổi ra từ đầu sấy của máy sấy tóc chứng tỏ năng lượng điện được chuyển hóa thành nhiệt năng.</a:t>
            </a:r>
            <a:endParaRPr lang="en-US" sz="2600" dirty="0">
              <a:solidFill>
                <a:schemeClr val="tx1">
                  <a:lumMod val="85000"/>
                  <a:lumOff val="15000"/>
                </a:schemeClr>
              </a:solidFill>
            </a:endParaRPr>
          </a:p>
        </p:txBody>
      </p:sp>
      <p:pic>
        <p:nvPicPr>
          <p:cNvPr id="11" name="Picture 2" descr="Creative Process ">
            <a:extLst>
              <a:ext uri="{FF2B5EF4-FFF2-40B4-BE49-F238E27FC236}">
                <a16:creationId xmlns:a16="http://schemas.microsoft.com/office/drawing/2014/main" id="{72542981-AA05-3701-09A5-8C5A63B04E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5066" y="5263278"/>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750DACF-7684-A9EF-DF32-D330F0F33E35}"/>
              </a:ext>
            </a:extLst>
          </p:cNvPr>
          <p:cNvSpPr txBox="1"/>
          <p:nvPr/>
        </p:nvSpPr>
        <p:spPr>
          <a:xfrm>
            <a:off x="6557682" y="5186673"/>
            <a:ext cx="5177118" cy="846129"/>
          </a:xfrm>
          <a:prstGeom prst="rect">
            <a:avLst/>
          </a:prstGeom>
          <a:noFill/>
        </p:spPr>
        <p:txBody>
          <a:bodyPr wrap="square" lIns="0" tIns="0" rIns="0" bIns="0" rtlCol="0">
            <a:spAutoFit/>
          </a:bodyPr>
          <a:lstStyle/>
          <a:p>
            <a:pPr algn="just">
              <a:lnSpc>
                <a:spcPct val="110000"/>
              </a:lnSpc>
            </a:pPr>
            <a:r>
              <a:rPr lang="vi-VN" sz="2600">
                <a:solidFill>
                  <a:schemeClr val="tx1">
                    <a:lumMod val="85000"/>
                    <a:lumOff val="15000"/>
                  </a:schemeClr>
                </a:solidFill>
              </a:rPr>
              <a:t>3. </a:t>
            </a:r>
            <a:r>
              <a:rPr lang="en-US" sz="2600">
                <a:solidFill>
                  <a:schemeClr val="tx1">
                    <a:lumMod val="85000"/>
                    <a:lumOff val="15000"/>
                  </a:schemeClr>
                </a:solidFill>
              </a:rPr>
              <a:t>Từ kết quả trên chứng tỏ dòng điện xoay chiều có tác dụng </a:t>
            </a:r>
            <a:r>
              <a:rPr lang="vi-VN" sz="2600">
                <a:solidFill>
                  <a:schemeClr val="tx1">
                    <a:lumMod val="85000"/>
                    <a:lumOff val="15000"/>
                  </a:schemeClr>
                </a:solidFill>
              </a:rPr>
              <a:t>nhiệt.</a:t>
            </a:r>
            <a:endParaRPr lang="en-US" sz="2600" dirty="0">
              <a:solidFill>
                <a:schemeClr val="tx1">
                  <a:lumMod val="85000"/>
                  <a:lumOff val="15000"/>
                </a:schemeClr>
              </a:solidFill>
            </a:endParaRPr>
          </a:p>
        </p:txBody>
      </p:sp>
      <p:sp>
        <p:nvSpPr>
          <p:cNvPr id="13" name="Rectangle: Rounded Corners 12">
            <a:extLst>
              <a:ext uri="{FF2B5EF4-FFF2-40B4-BE49-F238E27FC236}">
                <a16:creationId xmlns:a16="http://schemas.microsoft.com/office/drawing/2014/main" id="{563335D7-0564-429F-48D6-70F39EB7F831}"/>
              </a:ext>
            </a:extLst>
          </p:cNvPr>
          <p:cNvSpPr/>
          <p:nvPr/>
        </p:nvSpPr>
        <p:spPr>
          <a:xfrm>
            <a:off x="382218" y="221622"/>
            <a:ext cx="4177400" cy="522469"/>
          </a:xfrm>
          <a:prstGeom prst="roundRect">
            <a:avLst/>
          </a:prstGeom>
          <a:solidFill>
            <a:srgbClr val="EAF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2">
            <a:extLst>
              <a:ext uri="{FF2B5EF4-FFF2-40B4-BE49-F238E27FC236}">
                <a16:creationId xmlns:a16="http://schemas.microsoft.com/office/drawing/2014/main" id="{5BCD4880-9F65-DA4C-803A-F6A12D571E15}"/>
              </a:ext>
            </a:extLst>
          </p:cNvPr>
          <p:cNvSpPr txBox="1"/>
          <p:nvPr/>
        </p:nvSpPr>
        <p:spPr>
          <a:xfrm>
            <a:off x="568248" y="249377"/>
            <a:ext cx="3869815" cy="402418"/>
          </a:xfrm>
          <a:prstGeom prst="rect">
            <a:avLst/>
          </a:prstGeom>
        </p:spPr>
        <p:txBody>
          <a:bodyPr wrap="square" lIns="0" tIns="0" rIns="0" bIns="0" rtlCol="0" anchor="t">
            <a:spAutoFit/>
          </a:bodyPr>
          <a:lstStyle/>
          <a:p>
            <a:pPr algn="ctr">
              <a:lnSpc>
                <a:spcPct val="120000"/>
              </a:lnSpc>
            </a:pPr>
            <a:r>
              <a:rPr lang="en-GB" sz="2400" b="1" dirty="0">
                <a:solidFill>
                  <a:srgbClr val="000000"/>
                </a:solidFill>
                <a:latin typeface="Arial" panose="020B0604020202020204" pitchFamily="34" charset="0"/>
              </a:rPr>
              <a:t>I</a:t>
            </a:r>
            <a:r>
              <a:rPr lang="en-GB" sz="2400" b="1">
                <a:solidFill>
                  <a:srgbClr val="000000"/>
                </a:solidFill>
                <a:latin typeface="Arial" panose="020B0604020202020204" pitchFamily="34" charset="0"/>
              </a:rPr>
              <a:t>. </a:t>
            </a:r>
            <a:r>
              <a:rPr lang="vi-VN" sz="2400" b="1">
                <a:solidFill>
                  <a:srgbClr val="000000"/>
                </a:solidFill>
                <a:latin typeface="Arial" panose="020B0604020202020204" pitchFamily="34" charset="0"/>
              </a:rPr>
              <a:t>Tác Dụng Nhiệt</a:t>
            </a:r>
            <a:endParaRPr lang="en-US" sz="2400" b="1" dirty="0">
              <a:solidFill>
                <a:srgbClr val="000000"/>
              </a:solidFill>
              <a:latin typeface="Arial" panose="020B0604020202020204" pitchFamily="34" charset="0"/>
            </a:endParaRPr>
          </a:p>
        </p:txBody>
      </p:sp>
      <p:grpSp>
        <p:nvGrpSpPr>
          <p:cNvPr id="16" name="Group 15">
            <a:extLst>
              <a:ext uri="{FF2B5EF4-FFF2-40B4-BE49-F238E27FC236}">
                <a16:creationId xmlns:a16="http://schemas.microsoft.com/office/drawing/2014/main" id="{ADFE272B-84BA-8C82-8FD2-ECD131CF1036}"/>
              </a:ext>
            </a:extLst>
          </p:cNvPr>
          <p:cNvGrpSpPr/>
          <p:nvPr/>
        </p:nvGrpSpPr>
        <p:grpSpPr>
          <a:xfrm>
            <a:off x="74840" y="168603"/>
            <a:ext cx="678359" cy="600090"/>
            <a:chOff x="2473991" y="2385441"/>
            <a:chExt cx="2065808" cy="1827457"/>
          </a:xfrm>
        </p:grpSpPr>
        <p:sp>
          <p:nvSpPr>
            <p:cNvPr id="18" name="Google Shape;1516;p39">
              <a:extLst>
                <a:ext uri="{FF2B5EF4-FFF2-40B4-BE49-F238E27FC236}">
                  <a16:creationId xmlns:a16="http://schemas.microsoft.com/office/drawing/2014/main" id="{C8650394-332C-9D2F-1DC6-AB5F16CAA74D}"/>
                </a:ext>
              </a:extLst>
            </p:cNvPr>
            <p:cNvSpPr/>
            <p:nvPr/>
          </p:nvSpPr>
          <p:spPr>
            <a:xfrm>
              <a:off x="2473991" y="2385441"/>
              <a:ext cx="2065808" cy="182745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chemeClr val="accent1">
                <a:lumMod val="20000"/>
                <a:lumOff val="80000"/>
              </a:schemeClr>
            </a:solidFill>
            <a:ln>
              <a:noFill/>
            </a:ln>
          </p:spPr>
          <p:txBody>
            <a:bodyPr spcFirstLastPara="1" wrap="square" lIns="60950" tIns="60950" rIns="60950" bIns="60950" anchor="ctr" anchorCtr="0">
              <a:noAutofit/>
            </a:bodyPr>
            <a:lstStyle/>
            <a:p>
              <a:pPr algn="ctr" defTabSz="609630"/>
              <a:endParaRPr sz="4800" b="1" dirty="0">
                <a:solidFill>
                  <a:prstClr val="black"/>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ACBDCDEA-0C22-FC31-7A31-F821785491F3}"/>
                </a:ext>
              </a:extLst>
            </p:cNvPr>
            <p:cNvPicPr>
              <a:picLocks noChangeAspect="1"/>
            </p:cNvPicPr>
            <p:nvPr/>
          </p:nvPicPr>
          <p:blipFill>
            <a:blip r:embed="rId3"/>
            <a:stretch>
              <a:fillRect/>
            </a:stretch>
          </p:blipFill>
          <p:spPr>
            <a:xfrm>
              <a:off x="2855395" y="2495033"/>
              <a:ext cx="1394842" cy="1394842"/>
            </a:xfrm>
            <a:prstGeom prst="rect">
              <a:avLst/>
            </a:prstGeom>
          </p:spPr>
        </p:pic>
      </p:grpSp>
      <p:pic>
        <p:nvPicPr>
          <p:cNvPr id="20" name="Picture 19">
            <a:extLst>
              <a:ext uri="{FF2B5EF4-FFF2-40B4-BE49-F238E27FC236}">
                <a16:creationId xmlns:a16="http://schemas.microsoft.com/office/drawing/2014/main" id="{FC160FFA-7942-ACD5-28BA-1B20F449F0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108" y="2311248"/>
            <a:ext cx="5481138" cy="3369813"/>
          </a:xfrm>
          <a:prstGeom prst="rect">
            <a:avLst/>
          </a:prstGeom>
        </p:spPr>
      </p:pic>
      <p:grpSp>
        <p:nvGrpSpPr>
          <p:cNvPr id="21" name="Group 20">
            <a:extLst>
              <a:ext uri="{FF2B5EF4-FFF2-40B4-BE49-F238E27FC236}">
                <a16:creationId xmlns:a16="http://schemas.microsoft.com/office/drawing/2014/main" id="{D024D2B8-7BBF-1907-D286-6894DB7FC093}"/>
              </a:ext>
            </a:extLst>
          </p:cNvPr>
          <p:cNvGrpSpPr/>
          <p:nvPr/>
        </p:nvGrpSpPr>
        <p:grpSpPr>
          <a:xfrm>
            <a:off x="4114800" y="900691"/>
            <a:ext cx="4277272" cy="684578"/>
            <a:chOff x="316595" y="1283102"/>
            <a:chExt cx="11775091" cy="684578"/>
          </a:xfrm>
        </p:grpSpPr>
        <p:sp>
          <p:nvSpPr>
            <p:cNvPr id="22" name="Freeform: Shape 21">
              <a:extLst>
                <a:ext uri="{FF2B5EF4-FFF2-40B4-BE49-F238E27FC236}">
                  <a16:creationId xmlns:a16="http://schemas.microsoft.com/office/drawing/2014/main" id="{06A4E6CE-E7C3-59D1-D7DC-B5FD1A80025F}"/>
                </a:ext>
              </a:extLst>
            </p:cNvPr>
            <p:cNvSpPr/>
            <p:nvPr/>
          </p:nvSpPr>
          <p:spPr>
            <a:xfrm>
              <a:off x="316595" y="1283102"/>
              <a:ext cx="11749683" cy="684578"/>
            </a:xfrm>
            <a:custGeom>
              <a:avLst/>
              <a:gdLst>
                <a:gd name="connsiteX0" fmla="*/ 638088 w 6806271"/>
                <a:gd name="connsiteY0" fmla="*/ 1023 h 2048697"/>
                <a:gd name="connsiteX1" fmla="*/ 3403136 w 6806271"/>
                <a:gd name="connsiteY1" fmla="*/ 97369 h 2048697"/>
                <a:gd name="connsiteX2" fmla="*/ 6806271 w 6806271"/>
                <a:gd name="connsiteY2" fmla="*/ 97369 h 2048697"/>
                <a:gd name="connsiteX3" fmla="*/ 6806271 w 6806271"/>
                <a:gd name="connsiteY3" fmla="*/ 534698 h 2048697"/>
                <a:gd name="connsiteX4" fmla="*/ 6806271 w 6806271"/>
                <a:gd name="connsiteY4" fmla="*/ 1514000 h 2048697"/>
                <a:gd name="connsiteX5" fmla="*/ 6806271 w 6806271"/>
                <a:gd name="connsiteY5" fmla="*/ 1951329 h 2048697"/>
                <a:gd name="connsiteX6" fmla="*/ 3403136 w 6806271"/>
                <a:gd name="connsiteY6" fmla="*/ 1951329 h 2048697"/>
                <a:gd name="connsiteX7" fmla="*/ 0 w 6806271"/>
                <a:gd name="connsiteY7" fmla="*/ 1951329 h 2048697"/>
                <a:gd name="connsiteX8" fmla="*/ 0 w 6806271"/>
                <a:gd name="connsiteY8" fmla="*/ 1514000 h 2048697"/>
                <a:gd name="connsiteX9" fmla="*/ 0 w 6806271"/>
                <a:gd name="connsiteY9" fmla="*/ 534698 h 2048697"/>
                <a:gd name="connsiteX10" fmla="*/ 0 w 6806271"/>
                <a:gd name="connsiteY10" fmla="*/ 97369 h 2048697"/>
                <a:gd name="connsiteX11" fmla="*/ 638088 w 6806271"/>
                <a:gd name="connsiteY11" fmla="*/ 1023 h 204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06271" h="2048697">
                  <a:moveTo>
                    <a:pt x="638088" y="1023"/>
                  </a:moveTo>
                  <a:cubicBezTo>
                    <a:pt x="1559771" y="-22528"/>
                    <a:pt x="2481453" y="371420"/>
                    <a:pt x="3403136" y="97369"/>
                  </a:cubicBezTo>
                  <a:cubicBezTo>
                    <a:pt x="4537514" y="-239924"/>
                    <a:pt x="5671893" y="434662"/>
                    <a:pt x="6806271" y="97369"/>
                  </a:cubicBezTo>
                  <a:lnTo>
                    <a:pt x="6806271" y="534698"/>
                  </a:lnTo>
                  <a:lnTo>
                    <a:pt x="6806271" y="1514000"/>
                  </a:lnTo>
                  <a:lnTo>
                    <a:pt x="6806271" y="1951329"/>
                  </a:lnTo>
                  <a:cubicBezTo>
                    <a:pt x="5671893" y="2288622"/>
                    <a:pt x="4537514" y="1614036"/>
                    <a:pt x="3403136" y="1951329"/>
                  </a:cubicBezTo>
                  <a:cubicBezTo>
                    <a:pt x="2268757" y="2288622"/>
                    <a:pt x="1134379" y="1614036"/>
                    <a:pt x="0" y="1951329"/>
                  </a:cubicBezTo>
                  <a:lnTo>
                    <a:pt x="0" y="1514000"/>
                  </a:lnTo>
                  <a:lnTo>
                    <a:pt x="0" y="534698"/>
                  </a:lnTo>
                  <a:lnTo>
                    <a:pt x="0" y="97369"/>
                  </a:lnTo>
                  <a:cubicBezTo>
                    <a:pt x="212696" y="34127"/>
                    <a:pt x="425392" y="6458"/>
                    <a:pt x="638088" y="1023"/>
                  </a:cubicBezTo>
                  <a:close/>
                </a:path>
              </a:pathLst>
            </a:custGeom>
            <a:solidFill>
              <a:schemeClr val="accent3">
                <a:lumMod val="40000"/>
                <a:lumOff val="60000"/>
              </a:schemeClr>
            </a:solid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extBox 22">
              <a:extLst>
                <a:ext uri="{FF2B5EF4-FFF2-40B4-BE49-F238E27FC236}">
                  <a16:creationId xmlns:a16="http://schemas.microsoft.com/office/drawing/2014/main" id="{B9EBBA8A-CAF9-A679-E5B0-01C8898C5962}"/>
                </a:ext>
              </a:extLst>
            </p:cNvPr>
            <p:cNvSpPr txBox="1"/>
            <p:nvPr/>
          </p:nvSpPr>
          <p:spPr>
            <a:xfrm>
              <a:off x="342003" y="1450097"/>
              <a:ext cx="11749683" cy="374718"/>
            </a:xfrm>
            <a:prstGeom prst="rect">
              <a:avLst/>
            </a:prstGeom>
            <a:noFill/>
          </p:spPr>
          <p:txBody>
            <a:bodyPr wrap="square" lIns="0" tIns="0" rIns="0" bIns="0" rtlCol="0">
              <a:spAutoFit/>
            </a:bodyPr>
            <a:lstStyle/>
            <a:p>
              <a:pPr algn="ctr">
                <a:lnSpc>
                  <a:spcPct val="110000"/>
                </a:lnSpc>
              </a:pPr>
              <a:r>
                <a:rPr lang="en-US" sz="2400" dirty="0" err="1">
                  <a:solidFill>
                    <a:schemeClr val="tx1">
                      <a:lumMod val="85000"/>
                      <a:lumOff val="15000"/>
                    </a:schemeClr>
                  </a:solidFill>
                </a:rPr>
                <a:t>Thí</a:t>
              </a:r>
              <a:r>
                <a:rPr lang="en-US" sz="2400" dirty="0">
                  <a:solidFill>
                    <a:schemeClr val="tx1">
                      <a:lumMod val="85000"/>
                      <a:lumOff val="15000"/>
                    </a:schemeClr>
                  </a:solidFill>
                </a:rPr>
                <a:t> </a:t>
              </a:r>
              <a:r>
                <a:rPr lang="en-US" sz="2400" dirty="0" err="1">
                  <a:solidFill>
                    <a:schemeClr val="tx1">
                      <a:lumMod val="85000"/>
                      <a:lumOff val="15000"/>
                    </a:schemeClr>
                  </a:solidFill>
                </a:rPr>
                <a:t>Nghiệm</a:t>
              </a:r>
              <a:r>
                <a:rPr lang="en-US" sz="2400" dirty="0">
                  <a:solidFill>
                    <a:schemeClr val="tx1">
                      <a:lumMod val="85000"/>
                      <a:lumOff val="15000"/>
                    </a:schemeClr>
                  </a:solidFill>
                </a:rPr>
                <a:t> 1: </a:t>
              </a:r>
              <a:r>
                <a:rPr lang="vi-VN" sz="2400" dirty="0">
                  <a:solidFill>
                    <a:schemeClr val="tx1">
                      <a:lumMod val="85000"/>
                      <a:lumOff val="15000"/>
                    </a:schemeClr>
                  </a:solidFill>
                </a:rPr>
                <a:t>Giải</a:t>
              </a:r>
              <a:endParaRPr lang="en-US" sz="2400" dirty="0">
                <a:solidFill>
                  <a:schemeClr val="tx1">
                    <a:lumMod val="85000"/>
                    <a:lumOff val="15000"/>
                  </a:schemeClr>
                </a:solidFill>
              </a:endParaRPr>
            </a:p>
          </p:txBody>
        </p:sp>
      </p:grpSp>
    </p:spTree>
    <p:extLst>
      <p:ext uri="{BB962C8B-B14F-4D97-AF65-F5344CB8AC3E}">
        <p14:creationId xmlns:p14="http://schemas.microsoft.com/office/powerpoint/2010/main" val="2822638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3000"/>
                                  </p:iterate>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accent2"/>
                                      </p:to>
                                    </p:animClr>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3000"/>
                                  </p:iterate>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accent2"/>
                                      </p:to>
                                    </p:animClr>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3000"/>
                                  </p:iterate>
                                  <p:childTnLst>
                                    <p:set>
                                      <p:cBhvr>
                                        <p:cTn id="33" dur="1" fill="hold">
                                          <p:stCondLst>
                                            <p:cond delay="0"/>
                                          </p:stCondLst>
                                        </p:cTn>
                                        <p:tgtEl>
                                          <p:spTgt spid="12"/>
                                        </p:tgtEl>
                                        <p:attrNameLst>
                                          <p:attrName>style.visibility</p:attrName>
                                        </p:attrNameLst>
                                      </p:cBhvr>
                                      <p:to>
                                        <p:strVal val="visible"/>
                                      </p:to>
                                    </p:set>
                                    <p:animEffect transition="in" filter="wipe(up)">
                                      <p:cBhvr>
                                        <p:cTn id="34" dur="500"/>
                                        <p:tgtEl>
                                          <p:spTgt spid="12"/>
                                        </p:tgtEl>
                                      </p:cBhvr>
                                    </p:animEffect>
                                  </p:childTnLst>
                                  <p:subTnLst>
                                    <p:animClr clrSpc="rgb" dir="cw">
                                      <p:cBhvr override="childStyle">
                                        <p:cTn dur="1" fill="hold" display="0" masterRel="nextClick" afterEffect="1"/>
                                        <p:tgtEl>
                                          <p:spTgt spid="12"/>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527C7BA-B175-899A-CEB5-751CC8D2AE27}"/>
              </a:ext>
            </a:extLst>
          </p:cNvPr>
          <p:cNvSpPr/>
          <p:nvPr/>
        </p:nvSpPr>
        <p:spPr>
          <a:xfrm>
            <a:off x="800100" y="1314450"/>
            <a:ext cx="10515600" cy="3638550"/>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D9D7FA6-A221-91F3-7305-E7BB6A4AD80A}"/>
              </a:ext>
            </a:extLst>
          </p:cNvPr>
          <p:cNvGrpSpPr/>
          <p:nvPr/>
        </p:nvGrpSpPr>
        <p:grpSpPr>
          <a:xfrm>
            <a:off x="4114800" y="933449"/>
            <a:ext cx="3886200" cy="592132"/>
            <a:chOff x="381000" y="143568"/>
            <a:chExt cx="3429000" cy="522469"/>
          </a:xfrm>
        </p:grpSpPr>
        <p:sp>
          <p:nvSpPr>
            <p:cNvPr id="9" name="Rectangle: Rounded Corners 8">
              <a:extLst>
                <a:ext uri="{FF2B5EF4-FFF2-40B4-BE49-F238E27FC236}">
                  <a16:creationId xmlns:a16="http://schemas.microsoft.com/office/drawing/2014/main" id="{667C2D3B-97D5-FCBB-5DED-556A1ECA30D0}"/>
                </a:ext>
              </a:extLst>
            </p:cNvPr>
            <p:cNvSpPr/>
            <p:nvPr/>
          </p:nvSpPr>
          <p:spPr>
            <a:xfrm>
              <a:off x="381000" y="143568"/>
              <a:ext cx="3429000" cy="522469"/>
            </a:xfrm>
            <a:prstGeom prst="roundRect">
              <a:avLst>
                <a:gd name="adj" fmla="val 31252"/>
              </a:avLst>
            </a:prstGeom>
            <a:solidFill>
              <a:srgbClr val="EAF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 name="TextBox 12">
              <a:extLst>
                <a:ext uri="{FF2B5EF4-FFF2-40B4-BE49-F238E27FC236}">
                  <a16:creationId xmlns:a16="http://schemas.microsoft.com/office/drawing/2014/main" id="{2274275B-19A0-8A22-8E65-201C5428F68A}"/>
                </a:ext>
              </a:extLst>
            </p:cNvPr>
            <p:cNvSpPr txBox="1"/>
            <p:nvPr/>
          </p:nvSpPr>
          <p:spPr>
            <a:xfrm>
              <a:off x="710929" y="182361"/>
              <a:ext cx="2769142" cy="414310"/>
            </a:xfrm>
            <a:prstGeom prst="rect">
              <a:avLst/>
            </a:prstGeom>
          </p:spPr>
          <p:txBody>
            <a:bodyPr wrap="square" lIns="0" tIns="0" rIns="0" bIns="0" rtlCol="0" anchor="t">
              <a:spAutoFit/>
            </a:bodyPr>
            <a:lstStyle/>
            <a:p>
              <a:pPr algn="ctr">
                <a:lnSpc>
                  <a:spcPct val="120000"/>
                </a:lnSpc>
              </a:pPr>
              <a:r>
                <a:rPr lang="en-GB" sz="2800" b="1" dirty="0">
                  <a:solidFill>
                    <a:srgbClr val="000000"/>
                  </a:solidFill>
                  <a:latin typeface="Arial" panose="020B0604020202020204" pitchFamily="34" charset="0"/>
                </a:rPr>
                <a:t>PHIẾU HỌC TẬP 1</a:t>
              </a:r>
              <a:endParaRPr lang="en-US" sz="2800" b="1" dirty="0">
                <a:solidFill>
                  <a:srgbClr val="000000"/>
                </a:solidFill>
                <a:latin typeface="Arial" panose="020B0604020202020204" pitchFamily="34" charset="0"/>
              </a:endParaRPr>
            </a:p>
          </p:txBody>
        </p:sp>
      </p:grpSp>
      <p:pic>
        <p:nvPicPr>
          <p:cNvPr id="19" name="Picture 2">
            <a:extLst>
              <a:ext uri="{FF2B5EF4-FFF2-40B4-BE49-F238E27FC236}">
                <a16:creationId xmlns:a16="http://schemas.microsoft.com/office/drawing/2014/main" id="{B1C84AA5-1A2B-EAE8-CD58-61FAEB075E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201">
            <a:off x="9181928" y="-1529038"/>
            <a:ext cx="5091583" cy="4429677"/>
          </a:xfrm>
          <a:prstGeom prst="rect">
            <a:avLst/>
          </a:prstGeom>
        </p:spPr>
      </p:pic>
      <p:pic>
        <p:nvPicPr>
          <p:cNvPr id="20" name="Picture 6">
            <a:extLst>
              <a:ext uri="{FF2B5EF4-FFF2-40B4-BE49-F238E27FC236}">
                <a16:creationId xmlns:a16="http://schemas.microsoft.com/office/drawing/2014/main" id="{592ADD0E-EBEE-9C73-A5C3-169517C2C3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a16="http://schemas.microsoft.com/office/drawing/2014/main" id="{0A18761C-C6C3-2CC8-7D1A-9FC4CA78E3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3312">
            <a:off x="-1266340" y="-1449140"/>
            <a:ext cx="4067192" cy="4008033"/>
          </a:xfrm>
          <a:prstGeom prst="rect">
            <a:avLst/>
          </a:prstGeom>
        </p:spPr>
      </p:pic>
      <p:sp>
        <p:nvSpPr>
          <p:cNvPr id="22" name="TextBox 12">
            <a:extLst>
              <a:ext uri="{FF2B5EF4-FFF2-40B4-BE49-F238E27FC236}">
                <a16:creationId xmlns:a16="http://schemas.microsoft.com/office/drawing/2014/main" id="{8F506FFB-5640-A533-F7C3-96FB79FA084E}"/>
              </a:ext>
            </a:extLst>
          </p:cNvPr>
          <p:cNvSpPr txBox="1"/>
          <p:nvPr/>
        </p:nvSpPr>
        <p:spPr>
          <a:xfrm>
            <a:off x="1009650" y="2164110"/>
            <a:ext cx="10172700" cy="1127553"/>
          </a:xfrm>
          <a:prstGeom prst="rect">
            <a:avLst/>
          </a:prstGeom>
        </p:spPr>
        <p:txBody>
          <a:bodyPr wrap="square" lIns="0" tIns="0" rIns="0" bIns="0" rtlCol="0" anchor="t">
            <a:spAutoFit/>
          </a:bodyPr>
          <a:lstStyle/>
          <a:p>
            <a:pPr algn="ctr">
              <a:lnSpc>
                <a:spcPct val="120000"/>
              </a:lnSpc>
            </a:pPr>
            <a:r>
              <a:rPr lang="en-GB" sz="3200" b="1" dirty="0" err="1">
                <a:solidFill>
                  <a:srgbClr val="000000"/>
                </a:solidFill>
                <a:latin typeface="Arial" panose="020B0604020202020204" pitchFamily="34" charset="0"/>
              </a:rPr>
              <a:t>Nêu</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các</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ví</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dụ</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trong</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cuộc</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sống</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để</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chứng</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tỏ</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dòng</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điện</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xoay</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chiều</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có</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tác</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dụng</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nhiệt</a:t>
            </a:r>
            <a:r>
              <a:rPr lang="en-GB" sz="3200" b="1" dirty="0">
                <a:solidFill>
                  <a:srgbClr val="000000"/>
                </a:solidFill>
                <a:latin typeface="Arial" panose="020B0604020202020204" pitchFamily="34" charset="0"/>
              </a:rPr>
              <a:t>.</a:t>
            </a:r>
            <a:endParaRPr lang="en-US" sz="3200" b="1" dirty="0">
              <a:solidFill>
                <a:srgbClr val="000000"/>
              </a:solidFill>
              <a:latin typeface="Arial" panose="020B0604020202020204" pitchFamily="34" charset="0"/>
            </a:endParaRPr>
          </a:p>
        </p:txBody>
      </p:sp>
      <p:pic>
        <p:nvPicPr>
          <p:cNvPr id="26" name="Picture 25">
            <a:extLst>
              <a:ext uri="{FF2B5EF4-FFF2-40B4-BE49-F238E27FC236}">
                <a16:creationId xmlns:a16="http://schemas.microsoft.com/office/drawing/2014/main" id="{6CD0B631-DE2E-A7B3-E0C6-01FD485DEA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4200" y="2467221"/>
            <a:ext cx="5181600" cy="5181600"/>
          </a:xfrm>
          <a:prstGeom prst="rect">
            <a:avLst/>
          </a:prstGeom>
        </p:spPr>
      </p:pic>
    </p:spTree>
    <p:extLst>
      <p:ext uri="{BB962C8B-B14F-4D97-AF65-F5344CB8AC3E}">
        <p14:creationId xmlns:p14="http://schemas.microsoft.com/office/powerpoint/2010/main" val="12287913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4382</TotalTime>
  <Words>3281</Words>
  <Application>Microsoft Office PowerPoint</Application>
  <PresentationFormat>Widescreen</PresentationFormat>
  <Paragraphs>216</Paragraphs>
  <Slides>67</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67</vt:i4>
      </vt:variant>
    </vt:vector>
  </HeadingPairs>
  <TitlesOfParts>
    <vt:vector size="74" baseType="lpstr">
      <vt:lpstr>Arial</vt:lpstr>
      <vt:lpstr>Calibri</vt:lpstr>
      <vt:lpstr>Tahoma</vt:lpstr>
      <vt:lpstr>#9Slide02 Noi dung dai</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cp:keywords>9Slide</cp:keywords>
  <dc:description>9Slide.vn</dc:description>
  <cp:lastModifiedBy>Administrator</cp:lastModifiedBy>
  <cp:revision>73</cp:revision>
  <dcterms:created xsi:type="dcterms:W3CDTF">2021-11-16T02:32:13Z</dcterms:created>
  <dcterms:modified xsi:type="dcterms:W3CDTF">2026-01-20T06:59:36Z</dcterms:modified>
  <cp:category>9Slide.vn</cp:category>
  <cp:contentStatus>9Slide</cp:contentStatus>
</cp:coreProperties>
</file>