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67" r:id="rId6"/>
    <p:sldId id="257" r:id="rId7"/>
    <p:sldId id="268" r:id="rId8"/>
    <p:sldId id="269" r:id="rId9"/>
    <p:sldId id="260" r:id="rId10"/>
    <p:sldId id="259" r:id="rId11"/>
    <p:sldId id="273" r:id="rId12"/>
    <p:sldId id="288" r:id="rId13"/>
    <p:sldId id="289" r:id="rId14"/>
    <p:sldId id="290" r:id="rId15"/>
    <p:sldId id="272" r:id="rId16"/>
    <p:sldId id="291" r:id="rId17"/>
    <p:sldId id="292" r:id="rId18"/>
    <p:sldId id="293" r:id="rId19"/>
    <p:sldId id="275" r:id="rId20"/>
    <p:sldId id="270" r:id="rId21"/>
    <p:sldId id="262" r:id="rId22"/>
    <p:sldId id="276" r:id="rId23"/>
    <p:sldId id="277" r:id="rId24"/>
    <p:sldId id="278" r:id="rId25"/>
    <p:sldId id="279" r:id="rId26"/>
    <p:sldId id="280" r:id="rId27"/>
    <p:sldId id="258" r:id="rId28"/>
    <p:sldId id="271" r:id="rId29"/>
    <p:sldId id="265" r:id="rId30"/>
    <p:sldId id="281" r:id="rId31"/>
    <p:sldId id="261" r:id="rId32"/>
    <p:sldId id="282" r:id="rId33"/>
    <p:sldId id="264" r:id="rId34"/>
    <p:sldId id="266" r:id="rId35"/>
    <p:sldId id="2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882C-1226-5221-322C-5104EB560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ED782-8D34-5865-FDA3-DFEAC6986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B72AE-13F3-207B-909C-4A6DA0A8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69369-9F3B-DC25-1A2F-7B454235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6D0BE-F4C0-4190-BCDE-3A4A2792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C22E-C083-EE38-1DF5-E33536FC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60C44-D455-2F78-B937-CCDF850DD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A3C83-95EE-CF3D-A5C5-543626EB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5C9D9-8E86-8816-ED6A-186B248AD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65914-6484-E40B-23DE-87AA4351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7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9D370A-0462-B719-6F82-ED425F26E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0B1DD-FA07-6785-8754-17ED1A705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68924-8F54-5E35-B116-B5AFA8ED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007F4-2FB0-F1DD-CF56-B0F8C42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FA84C-E82F-4B24-BF24-0582A120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D56C-C344-C048-1456-8B74E4F5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A2247-D455-6660-B138-52A629B3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DF1D7-A202-9607-F1D1-41DB51DA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D97BC-A7F1-6630-BE13-5AC5EF3DC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95573-78C6-1284-0B7C-ABB94F81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7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37AD-3108-9942-5E6B-38879540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E247C-569B-D4B9-6E8B-07A5131E7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2362D-8E99-0E38-EF97-7C6BD941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7C4F-3F61-693C-E47F-458D522A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5468A-A050-1AF6-FDA5-5B15C786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24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590D-4148-BCD7-BE7A-01CD4D10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20BC-A9C7-4078-424A-3353F4490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E62B6-CBBF-AFC6-93F2-D66D9B13C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2E937-A0F9-1BFC-24B9-8F7EE4167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3FC39-2E4E-B1DD-B07D-E9702745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07C7E-5FA9-3957-20FB-C9364333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2E7D-EF18-2068-4D48-F31C7B32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983F8-235D-B7C1-BDDC-85A648B7B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0D736-DE6D-0DA1-5405-634540B78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3C3CD4-ACBB-3A72-D94A-B5DA0F0C1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9D421-EC39-0725-57F4-6F8A02F86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859CB-D19D-C40D-931B-3F9081475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B9A9D5-F894-7F1B-C526-CD48CEFB4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66A1-2A49-2988-521F-5560590E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2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8A070-155A-7987-FDA1-AFF747A9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03D69-18E4-9F7F-E1DA-6697AD46A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DE575-F960-4228-DDDB-C7D0479B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93FEB-28F5-68DE-A491-A95D66237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0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F8E0E-CD50-17B9-B16A-9B6F61A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14EFE-E2C6-5F30-5998-D44C30B9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B1279-0278-7350-48DE-F709874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ECD1-AC61-DB02-3035-B838A5CF3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D30A3-26CB-1A30-0414-D36746725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A2F0-77C2-E81F-8576-BB0BE4F1C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31CE7-FF40-3F3A-3F55-3EF3B37E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4DFAE-C58B-58A1-9DA9-02479A42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E2CDC-6E78-4E42-1E63-8B5F66A2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5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9D64-85E0-0A0B-1B3F-78038839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BCC8FB-8102-0918-AA7D-1DE5118DE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CF6C4-2295-98A3-1B03-6F2A6D1E5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E9A39-19E8-99CC-E965-6CA79504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45F83-137E-6C5D-E924-70BED4DE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A8781-2ED2-1CFC-2BD1-4524D8F7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D8AD3-7C5A-775E-DB41-62095A48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F1FFB-8332-8B43-1E72-8C81BD469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465E4-116D-0148-3E9C-AAD44AB2E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2766DB-8EB9-4AD9-94BF-CE63EB308570}" type="datetimeFigureOut">
              <a:rPr lang="en-US" smtClean="0"/>
              <a:t>04/25/2024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A9DFA-01CE-E6A2-6395-D6FA3A576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28B62-DADC-CFCD-53F2-A23863BA4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F5477C-AEC4-4F8B-9BE2-9E13F4CA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6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99.svg"/><Relationship Id="rId18" Type="http://schemas.openxmlformats.org/officeDocument/2006/relationships/image" Target="../media/image22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59.png"/><Relationship Id="rId17" Type="http://schemas.openxmlformats.org/officeDocument/2006/relationships/image" Target="../media/image35.svg"/><Relationship Id="rId2" Type="http://schemas.openxmlformats.org/officeDocument/2006/relationships/image" Target="../media/image5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37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95.sv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59.png"/><Relationship Id="rId18" Type="http://schemas.openxmlformats.org/officeDocument/2006/relationships/image" Target="../media/image35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97.svg"/><Relationship Id="rId17" Type="http://schemas.openxmlformats.org/officeDocument/2006/relationships/image" Target="../media/image21.png"/><Relationship Id="rId2" Type="http://schemas.openxmlformats.org/officeDocument/2006/relationships/image" Target="../media/image61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openxmlformats.org/officeDocument/2006/relationships/image" Target="../media/image95.svg"/><Relationship Id="rId19" Type="http://schemas.openxmlformats.org/officeDocument/2006/relationships/image" Target="../media/image22.png"/><Relationship Id="rId4" Type="http://schemas.openxmlformats.org/officeDocument/2006/relationships/image" Target="../media/image89.svg"/><Relationship Id="rId9" Type="http://schemas.openxmlformats.org/officeDocument/2006/relationships/image" Target="../media/image57.png"/><Relationship Id="rId14" Type="http://schemas.openxmlformats.org/officeDocument/2006/relationships/image" Target="../media/image9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%C4%90%C3%A0i_Ti%E1%BA%BFng_n%C3%B3i_Vi%E1%BB%87t_Nam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.wikipedia.org/wiki/Chi%E1%BA%BFn_tranh_Vi%E1%BB%87t_Nam" TargetMode="Externa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7.svg"/><Relationship Id="rId18" Type="http://schemas.openxmlformats.org/officeDocument/2006/relationships/image" Target="../media/image73.svg"/><Relationship Id="rId3" Type="http://schemas.openxmlformats.org/officeDocument/2006/relationships/image" Target="../media/image89.svg"/><Relationship Id="rId7" Type="http://schemas.openxmlformats.org/officeDocument/2006/relationships/image" Target="../media/image95.svg"/><Relationship Id="rId12" Type="http://schemas.openxmlformats.org/officeDocument/2006/relationships/image" Target="../media/image60.png"/><Relationship Id="rId17" Type="http://schemas.openxmlformats.org/officeDocument/2006/relationships/image" Target="../media/image71.png"/><Relationship Id="rId2" Type="http://schemas.openxmlformats.org/officeDocument/2006/relationships/image" Target="../media/image54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5" Type="http://schemas.openxmlformats.org/officeDocument/2006/relationships/image" Target="../media/image35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97.sv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5.png"/><Relationship Id="rId18" Type="http://schemas.openxmlformats.org/officeDocument/2006/relationships/image" Target="../media/image2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83.svg"/><Relationship Id="rId17" Type="http://schemas.openxmlformats.org/officeDocument/2006/relationships/image" Target="../media/image52.png"/><Relationship Id="rId2" Type="http://schemas.openxmlformats.org/officeDocument/2006/relationships/image" Target="../media/image72.png"/><Relationship Id="rId16" Type="http://schemas.openxmlformats.org/officeDocument/2006/relationships/image" Target="../media/image85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81.svg"/><Relationship Id="rId19" Type="http://schemas.openxmlformats.org/officeDocument/2006/relationships/image" Target="../media/image53.png"/><Relationship Id="rId4" Type="http://schemas.openxmlformats.org/officeDocument/2006/relationships/image" Target="../media/image77.svg"/><Relationship Id="rId9" Type="http://schemas.openxmlformats.org/officeDocument/2006/relationships/image" Target="../media/image49.png"/><Relationship Id="rId1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svg"/><Relationship Id="rId7" Type="http://schemas.openxmlformats.org/officeDocument/2006/relationships/image" Target="../media/image1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9.svg"/><Relationship Id="rId10" Type="http://schemas.openxmlformats.org/officeDocument/2006/relationships/image" Target="../media/image7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svg"/><Relationship Id="rId7" Type="http://schemas.openxmlformats.org/officeDocument/2006/relationships/image" Target="../media/image1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9.svg"/><Relationship Id="rId10" Type="http://schemas.openxmlformats.org/officeDocument/2006/relationships/image" Target="../media/image76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svg"/><Relationship Id="rId7" Type="http://schemas.openxmlformats.org/officeDocument/2006/relationships/image" Target="../media/image1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9.svg"/><Relationship Id="rId4" Type="http://schemas.openxmlformats.org/officeDocument/2006/relationships/image" Target="../media/image23.png"/><Relationship Id="rId9" Type="http://schemas.openxmlformats.org/officeDocument/2006/relationships/image" Target="../media/image11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svg"/><Relationship Id="rId7" Type="http://schemas.openxmlformats.org/officeDocument/2006/relationships/image" Target="../media/image1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9.svg"/><Relationship Id="rId4" Type="http://schemas.openxmlformats.org/officeDocument/2006/relationships/image" Target="../media/image23.png"/><Relationship Id="rId9" Type="http://schemas.openxmlformats.org/officeDocument/2006/relationships/image" Target="../media/image1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svg"/><Relationship Id="rId7" Type="http://schemas.openxmlformats.org/officeDocument/2006/relationships/image" Target="../media/image1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9.svg"/><Relationship Id="rId10" Type="http://schemas.openxmlformats.org/officeDocument/2006/relationships/image" Target="../media/image77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svg"/><Relationship Id="rId7" Type="http://schemas.openxmlformats.org/officeDocument/2006/relationships/image" Target="../media/image1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9.svg"/><Relationship Id="rId4" Type="http://schemas.openxmlformats.org/officeDocument/2006/relationships/image" Target="../media/image23.png"/><Relationship Id="rId9" Type="http://schemas.openxmlformats.org/officeDocument/2006/relationships/image" Target="../media/image11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1.png"/><Relationship Id="rId3" Type="http://schemas.openxmlformats.org/officeDocument/2006/relationships/image" Target="../media/image119.svg"/><Relationship Id="rId7" Type="http://schemas.openxmlformats.org/officeDocument/2006/relationships/image" Target="../media/image37.svg"/><Relationship Id="rId12" Type="http://schemas.openxmlformats.org/officeDocument/2006/relationships/image" Target="../media/image12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0.png"/><Relationship Id="rId5" Type="http://schemas.openxmlformats.org/officeDocument/2006/relationships/image" Target="../media/image33.svg"/><Relationship Id="rId15" Type="http://schemas.openxmlformats.org/officeDocument/2006/relationships/image" Target="../media/image82.png"/><Relationship Id="rId10" Type="http://schemas.openxmlformats.org/officeDocument/2006/relationships/image" Target="../media/image121.svg"/><Relationship Id="rId4" Type="http://schemas.openxmlformats.org/officeDocument/2006/relationships/image" Target="../media/image20.png"/><Relationship Id="rId9" Type="http://schemas.openxmlformats.org/officeDocument/2006/relationships/image" Target="../media/image79.png"/><Relationship Id="rId14" Type="http://schemas.openxmlformats.org/officeDocument/2006/relationships/image" Target="../media/image12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5.png"/><Relationship Id="rId18" Type="http://schemas.openxmlformats.org/officeDocument/2006/relationships/image" Target="../media/image2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83.svg"/><Relationship Id="rId17" Type="http://schemas.openxmlformats.org/officeDocument/2006/relationships/image" Target="../media/image52.png"/><Relationship Id="rId2" Type="http://schemas.openxmlformats.org/officeDocument/2006/relationships/image" Target="../media/image72.png"/><Relationship Id="rId16" Type="http://schemas.openxmlformats.org/officeDocument/2006/relationships/image" Target="../media/image85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81.svg"/><Relationship Id="rId19" Type="http://schemas.openxmlformats.org/officeDocument/2006/relationships/image" Target="../media/image53.png"/><Relationship Id="rId4" Type="http://schemas.openxmlformats.org/officeDocument/2006/relationships/image" Target="../media/image77.svg"/><Relationship Id="rId9" Type="http://schemas.openxmlformats.org/officeDocument/2006/relationships/image" Target="../media/image49.png"/><Relationship Id="rId1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57.svg"/><Relationship Id="rId18" Type="http://schemas.openxmlformats.org/officeDocument/2006/relationships/image" Target="../media/image52.png"/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12" Type="http://schemas.openxmlformats.org/officeDocument/2006/relationships/image" Target="../media/image36.png"/><Relationship Id="rId17" Type="http://schemas.openxmlformats.org/officeDocument/2006/relationships/image" Target="../media/image85.svg"/><Relationship Id="rId2" Type="http://schemas.openxmlformats.org/officeDocument/2006/relationships/image" Target="../media/image8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34.svg"/><Relationship Id="rId5" Type="http://schemas.openxmlformats.org/officeDocument/2006/relationships/image" Target="../media/image130.svg"/><Relationship Id="rId15" Type="http://schemas.openxmlformats.org/officeDocument/2006/relationships/image" Target="../media/image23.svg"/><Relationship Id="rId10" Type="http://schemas.openxmlformats.org/officeDocument/2006/relationships/image" Target="../media/image87.png"/><Relationship Id="rId19" Type="http://schemas.openxmlformats.org/officeDocument/2006/relationships/image" Target="../media/image27.svg"/><Relationship Id="rId4" Type="http://schemas.openxmlformats.org/officeDocument/2006/relationships/image" Target="../media/image84.png"/><Relationship Id="rId9" Type="http://schemas.openxmlformats.org/officeDocument/2006/relationships/image" Target="../media/image83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57.svg"/><Relationship Id="rId18" Type="http://schemas.openxmlformats.org/officeDocument/2006/relationships/image" Target="../media/image52.png"/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12" Type="http://schemas.openxmlformats.org/officeDocument/2006/relationships/image" Target="../media/image36.png"/><Relationship Id="rId17" Type="http://schemas.openxmlformats.org/officeDocument/2006/relationships/image" Target="../media/image85.svg"/><Relationship Id="rId2" Type="http://schemas.openxmlformats.org/officeDocument/2006/relationships/image" Target="../media/image8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34.svg"/><Relationship Id="rId5" Type="http://schemas.openxmlformats.org/officeDocument/2006/relationships/image" Target="../media/image130.svg"/><Relationship Id="rId15" Type="http://schemas.openxmlformats.org/officeDocument/2006/relationships/image" Target="../media/image23.svg"/><Relationship Id="rId10" Type="http://schemas.openxmlformats.org/officeDocument/2006/relationships/image" Target="../media/image87.png"/><Relationship Id="rId19" Type="http://schemas.openxmlformats.org/officeDocument/2006/relationships/image" Target="../media/image27.svg"/><Relationship Id="rId4" Type="http://schemas.openxmlformats.org/officeDocument/2006/relationships/image" Target="../media/image84.png"/><Relationship Id="rId9" Type="http://schemas.openxmlformats.org/officeDocument/2006/relationships/image" Target="../media/image83.sv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43.png"/><Relationship Id="rId12" Type="http://schemas.openxmlformats.org/officeDocument/2006/relationships/image" Target="../media/image73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svg"/><Relationship Id="rId11" Type="http://schemas.openxmlformats.org/officeDocument/2006/relationships/image" Target="../media/image44.png"/><Relationship Id="rId5" Type="http://schemas.openxmlformats.org/officeDocument/2006/relationships/image" Target="../media/image89.png"/><Relationship Id="rId10" Type="http://schemas.openxmlformats.org/officeDocument/2006/relationships/image" Target="../media/image140.svg"/><Relationship Id="rId4" Type="http://schemas.openxmlformats.org/officeDocument/2006/relationships/image" Target="../media/image136.svg"/><Relationship Id="rId9" Type="http://schemas.openxmlformats.org/officeDocument/2006/relationships/image" Target="../media/image90.png"/><Relationship Id="rId14" Type="http://schemas.openxmlformats.org/officeDocument/2006/relationships/image" Target="../media/image7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43.png"/><Relationship Id="rId12" Type="http://schemas.openxmlformats.org/officeDocument/2006/relationships/image" Target="../media/image73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svg"/><Relationship Id="rId11" Type="http://schemas.openxmlformats.org/officeDocument/2006/relationships/image" Target="../media/image44.png"/><Relationship Id="rId5" Type="http://schemas.openxmlformats.org/officeDocument/2006/relationships/image" Target="../media/image89.png"/><Relationship Id="rId15" Type="http://schemas.openxmlformats.org/officeDocument/2006/relationships/image" Target="../media/image92.png"/><Relationship Id="rId10" Type="http://schemas.openxmlformats.org/officeDocument/2006/relationships/image" Target="../media/image140.svg"/><Relationship Id="rId4" Type="http://schemas.openxmlformats.org/officeDocument/2006/relationships/image" Target="../media/image136.svg"/><Relationship Id="rId9" Type="http://schemas.openxmlformats.org/officeDocument/2006/relationships/image" Target="../media/image90.png"/><Relationship Id="rId14" Type="http://schemas.openxmlformats.org/officeDocument/2006/relationships/image" Target="../media/image7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openxmlformats.org/officeDocument/2006/relationships/image" Target="../media/image140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5" Type="http://schemas.openxmlformats.org/officeDocument/2006/relationships/image" Target="../media/image99.png"/><Relationship Id="rId10" Type="http://schemas.openxmlformats.org/officeDocument/2006/relationships/image" Target="../media/image149.svg"/><Relationship Id="rId4" Type="http://schemas.openxmlformats.org/officeDocument/2006/relationships/image" Target="../media/image143.svg"/><Relationship Id="rId9" Type="http://schemas.openxmlformats.org/officeDocument/2006/relationships/image" Target="../media/image96.png"/><Relationship Id="rId14" Type="http://schemas.openxmlformats.org/officeDocument/2006/relationships/image" Target="../media/image15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13" Type="http://schemas.openxmlformats.org/officeDocument/2006/relationships/image" Target="../media/image105.png"/><Relationship Id="rId1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12" Type="http://schemas.openxmlformats.org/officeDocument/2006/relationships/image" Target="../media/image162.svg"/><Relationship Id="rId17" Type="http://schemas.openxmlformats.org/officeDocument/2006/relationships/image" Target="../media/image107.png"/><Relationship Id="rId2" Type="http://schemas.openxmlformats.org/officeDocument/2006/relationships/image" Target="../media/image61.png"/><Relationship Id="rId16" Type="http://schemas.openxmlformats.org/officeDocument/2006/relationships/image" Target="../media/image33.svg"/><Relationship Id="rId20" Type="http://schemas.openxmlformats.org/officeDocument/2006/relationships/image" Target="../media/image1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svg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10" Type="http://schemas.openxmlformats.org/officeDocument/2006/relationships/image" Target="../media/image160.svg"/><Relationship Id="rId19" Type="http://schemas.openxmlformats.org/officeDocument/2006/relationships/image" Target="../media/image109.png"/><Relationship Id="rId4" Type="http://schemas.openxmlformats.org/officeDocument/2006/relationships/image" Target="../media/image154.svg"/><Relationship Id="rId9" Type="http://schemas.openxmlformats.org/officeDocument/2006/relationships/image" Target="../media/image103.png"/><Relationship Id="rId14" Type="http://schemas.openxmlformats.org/officeDocument/2006/relationships/image" Target="../media/image16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4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3.png"/><Relationship Id="rId19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4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3.png"/><Relationship Id="rId19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7.sv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3.svg"/><Relationship Id="rId18" Type="http://schemas.openxmlformats.org/officeDocument/2006/relationships/image" Target="../media/image22.png"/><Relationship Id="rId3" Type="http://schemas.openxmlformats.org/officeDocument/2006/relationships/image" Target="../media/image43.svg"/><Relationship Id="rId21" Type="http://schemas.openxmlformats.org/officeDocument/2006/relationships/image" Target="../media/image55.svg"/><Relationship Id="rId7" Type="http://schemas.openxmlformats.org/officeDocument/2006/relationships/image" Target="../media/image47.svg"/><Relationship Id="rId12" Type="http://schemas.openxmlformats.org/officeDocument/2006/relationships/image" Target="../media/image34.png"/><Relationship Id="rId17" Type="http://schemas.openxmlformats.org/officeDocument/2006/relationships/image" Target="../media/image35.svg"/><Relationship Id="rId2" Type="http://schemas.openxmlformats.org/officeDocument/2006/relationships/image" Target="../media/image29.png"/><Relationship Id="rId16" Type="http://schemas.openxmlformats.org/officeDocument/2006/relationships/image" Target="../media/image2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33.svg"/><Relationship Id="rId23" Type="http://schemas.openxmlformats.org/officeDocument/2006/relationships/image" Target="../media/image57.svg"/><Relationship Id="rId10" Type="http://schemas.openxmlformats.org/officeDocument/2006/relationships/image" Target="../media/image33.png"/><Relationship Id="rId19" Type="http://schemas.openxmlformats.org/officeDocument/2006/relationships/image" Target="../media/image37.svg"/><Relationship Id="rId4" Type="http://schemas.openxmlformats.org/officeDocument/2006/relationships/image" Target="../media/image30.png"/><Relationship Id="rId9" Type="http://schemas.openxmlformats.org/officeDocument/2006/relationships/image" Target="../media/image49.svg"/><Relationship Id="rId14" Type="http://schemas.openxmlformats.org/officeDocument/2006/relationships/image" Target="../media/image20.pn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18" Type="http://schemas.openxmlformats.org/officeDocument/2006/relationships/image" Target="../media/image44.png"/><Relationship Id="rId3" Type="http://schemas.openxmlformats.org/officeDocument/2006/relationships/image" Target="../media/image59.svg"/><Relationship Id="rId21" Type="http://schemas.openxmlformats.org/officeDocument/2006/relationships/image" Target="../media/image75.svg"/><Relationship Id="rId7" Type="http://schemas.openxmlformats.org/officeDocument/2006/relationships/image" Target="../media/image63.svg"/><Relationship Id="rId12" Type="http://schemas.openxmlformats.org/officeDocument/2006/relationships/image" Target="../media/image42.png"/><Relationship Id="rId17" Type="http://schemas.openxmlformats.org/officeDocument/2006/relationships/image" Target="../media/image23.svg"/><Relationship Id="rId2" Type="http://schemas.openxmlformats.org/officeDocument/2006/relationships/image" Target="../media/image37.png"/><Relationship Id="rId16" Type="http://schemas.openxmlformats.org/officeDocument/2006/relationships/image" Target="../media/image15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10" Type="http://schemas.openxmlformats.org/officeDocument/2006/relationships/image" Target="../media/image41.png"/><Relationship Id="rId19" Type="http://schemas.openxmlformats.org/officeDocument/2006/relationships/image" Target="../media/image73.svg"/><Relationship Id="rId4" Type="http://schemas.openxmlformats.org/officeDocument/2006/relationships/image" Target="../media/image38.png"/><Relationship Id="rId9" Type="http://schemas.openxmlformats.org/officeDocument/2006/relationships/image" Target="../media/image65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3.svg"/><Relationship Id="rId18" Type="http://schemas.openxmlformats.org/officeDocument/2006/relationships/image" Target="../media/image53.png"/><Relationship Id="rId3" Type="http://schemas.openxmlformats.org/officeDocument/2006/relationships/image" Target="../media/image77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7.svg"/><Relationship Id="rId2" Type="http://schemas.openxmlformats.org/officeDocument/2006/relationships/image" Target="../media/image46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5" Type="http://schemas.openxmlformats.org/officeDocument/2006/relationships/image" Target="../media/image85.svg"/><Relationship Id="rId10" Type="http://schemas.openxmlformats.org/officeDocument/2006/relationships/image" Target="../media/image50.png"/><Relationship Id="rId19" Type="http://schemas.openxmlformats.org/officeDocument/2006/relationships/image" Target="../media/image87.svg"/><Relationship Id="rId4" Type="http://schemas.openxmlformats.org/officeDocument/2006/relationships/image" Target="../media/image47.png"/><Relationship Id="rId9" Type="http://schemas.openxmlformats.org/officeDocument/2006/relationships/image" Target="../media/image81.sv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44616" y="434340"/>
            <a:ext cx="10212912" cy="49504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prstTxWarp prst="textWave1">
              <a:avLst>
                <a:gd name="adj1" fmla="val 14294"/>
                <a:gd name="adj2" fmla="val -244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guet Script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guet Script" panose="00000500000000000000" pitchFamily="2" charset="0"/>
                <a:cs typeface="Times New Roman" panose="02020603050405020304" pitchFamily="18" charset="0"/>
              </a:rPr>
              <a:t> 10 :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lqis" pitchFamily="2" charset="0"/>
                <a:cs typeface="Times New Roman" panose="02020603050405020304" pitchFamily="18" charset="0"/>
              </a:rPr>
              <a:t>Văn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lqis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lqis" pitchFamily="2" charset="0"/>
                <a:cs typeface="Times New Roman" panose="02020603050405020304" pitchFamily="18" charset="0"/>
              </a:rPr>
              <a:t>bản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lqis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lqis" pitchFamily="2" charset="0"/>
                <a:cs typeface="Times New Roman" panose="02020603050405020304" pitchFamily="18" charset="0"/>
              </a:rPr>
              <a:t>thông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lqis" pitchFamily="2" charset="0"/>
                <a:cs typeface="Times New Roman" panose="02020603050405020304" pitchFamily="18" charset="0"/>
              </a:rPr>
              <a:t> tin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lqis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theo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mối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quan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hệ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lqis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Nguyên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–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kết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qis" pitchFamily="2" charset="0"/>
                <a:cs typeface="Times New Roman" panose="02020603050405020304" pitchFamily="18" charset="0"/>
              </a:rPr>
              <a:t>quả</a:t>
            </a:r>
            <a:endParaRPr kumimoji="0" lang="en-US" sz="5400" b="0" i="0" u="none" strike="noStrike" kern="120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lqis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ight Triangle 9"/>
          <p:cNvSpPr/>
          <p:nvPr/>
        </p:nvSpPr>
        <p:spPr>
          <a:xfrm rot="10800000">
            <a:off x="11277600" y="-22860"/>
            <a:ext cx="914400" cy="914400"/>
          </a:xfrm>
          <a:prstGeom prst="rtTriangl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rot="10800000">
            <a:off x="11720978" y="5943600"/>
            <a:ext cx="457200" cy="9144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-54301"/>
            <a:ext cx="2428876" cy="6715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Times New Roman" panose="02020603050405020304" pitchFamily="18" charset="0"/>
              </a:rPr>
              <a:t> DIỀU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guet Script" panose="00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91055" y="337113"/>
            <a:ext cx="7743631" cy="10308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8000" y="4020645"/>
            <a:ext cx="2955579" cy="2837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70400" y="6035227"/>
            <a:ext cx="3094568" cy="5647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480" y="-187491"/>
            <a:ext cx="2852098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3743" y="4284643"/>
            <a:ext cx="1001268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860196">
            <a:off x="364099" y="-1226261"/>
            <a:ext cx="1046853" cy="382412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47062" y="504607"/>
            <a:ext cx="6431616" cy="63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vi-VN" sz="3534" b="1" dirty="0">
                <a:solidFill>
                  <a:srgbClr val="F7F1E9"/>
                </a:solidFill>
              </a:rPr>
              <a:t>1. Thể loại</a:t>
            </a:r>
            <a:endParaRPr lang="en-US" sz="3534" b="1" dirty="0">
              <a:solidFill>
                <a:srgbClr val="F7F1E9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5724" y="159196"/>
            <a:ext cx="474341" cy="4227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599440">
            <a:off x="493278" y="814057"/>
            <a:ext cx="724781" cy="645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46885">
            <a:off x="208778" y="1654559"/>
            <a:ext cx="362391" cy="3229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76125" y="1596065"/>
            <a:ext cx="4239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000" b="1" dirty="0">
                <a:solidFill>
                  <a:srgbClr val="FF0000"/>
                </a:solidFill>
              </a:rPr>
              <a:t>HOẠT ĐỘNG CẶP ĐÔI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76382" y="2105561"/>
            <a:ext cx="8882605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11" indent="-228611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Nêu những yếu tố hình thức của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2. Cho biết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thuộc thể loại gì? Nêu hiểu biết của em về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loại văn học 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đó?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96" b="246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1055" y="337113"/>
            <a:ext cx="7743631" cy="10308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98000" y="4020645"/>
            <a:ext cx="2955579" cy="2837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70400" y="6035227"/>
            <a:ext cx="3094568" cy="5647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01480" y="-187491"/>
            <a:ext cx="2852098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3743" y="4284643"/>
            <a:ext cx="1001268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860196">
            <a:off x="364099" y="-1226261"/>
            <a:ext cx="1046853" cy="382412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47062" y="504607"/>
            <a:ext cx="6431616" cy="60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vi-VN" sz="3534" b="1" dirty="0">
                <a:solidFill>
                  <a:srgbClr val="F7F1E9"/>
                </a:solidFill>
                <a:latin typeface="Bahnschrift Condensed" panose="020B0502040204020203" pitchFamily="34" charset="0"/>
              </a:rPr>
              <a:t>1. Thể loại</a:t>
            </a:r>
            <a:endParaRPr lang="en-US" sz="3534" b="1" dirty="0">
              <a:solidFill>
                <a:srgbClr val="F7F1E9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45724" y="159196"/>
            <a:ext cx="474341" cy="4227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599440">
            <a:off x="493278" y="814057"/>
            <a:ext cx="724781" cy="645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546885">
            <a:off x="208778" y="1654559"/>
            <a:ext cx="362391" cy="322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D7C95E-B0A5-4F94-83B3-314FFB5A77D7}"/>
              </a:ext>
            </a:extLst>
          </p:cNvPr>
          <p:cNvSpPr txBox="1"/>
          <p:nvPr/>
        </p:nvSpPr>
        <p:spPr>
          <a:xfrm>
            <a:off x="779947" y="1692123"/>
            <a:ext cx="10659135" cy="199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400"/>
              </a:spcAft>
              <a:buFontTx/>
              <a:buChar char="-"/>
            </a:pPr>
            <a:r>
              <a:rPr lang="vi-VN" sz="28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Thể loại: </a:t>
            </a:r>
            <a:r>
              <a:rPr lang="vi-VN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văn bản thông tin.</a:t>
            </a:r>
          </a:p>
          <a:p>
            <a:pPr marL="381019" indent="-381019" algn="just">
              <a:lnSpc>
                <a:spcPct val="150000"/>
              </a:lnSpc>
              <a:spcAft>
                <a:spcPts val="400"/>
              </a:spcAft>
              <a:buFontTx/>
              <a:buChar char="-"/>
            </a:pP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Văn bản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lại một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mối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hệ nguyên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quả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Bahnschrift Condensed" panose="020B0502040204020203" pitchFamily="34" charset="0"/>
                <a:cs typeface="Arial" panose="020B0604020202020204" pitchFamily="34" charset="0"/>
              </a:rPr>
              <a:t> tin chính: </a:t>
            </a:r>
            <a:r>
              <a:rPr lang="en-US" sz="2800" i="1" dirty="0">
                <a:latin typeface="Bahnschrift Condensed" panose="020B0502040204020203" pitchFamily="34" charset="0"/>
                <a:cs typeface="Arial" panose="020B0604020202020204" pitchFamily="34" charset="0"/>
              </a:rPr>
              <a:t>nguyên </a:t>
            </a:r>
            <a:r>
              <a:rPr lang="en-US" sz="2800" i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nhân</a:t>
            </a:r>
            <a:r>
              <a:rPr lang="en-US" sz="2800" i="1" dirty="0">
                <a:latin typeface="Bahnschrift Condensed" panose="020B0502040204020203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diễn</a:t>
            </a:r>
            <a:r>
              <a:rPr lang="en-US" sz="2800" i="1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biến</a:t>
            </a:r>
            <a:r>
              <a:rPr lang="en-US" sz="2800" i="1" dirty="0">
                <a:latin typeface="Bahnschrift Condensed" panose="020B0502040204020203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kết</a:t>
            </a:r>
            <a:r>
              <a:rPr lang="en-US" sz="2800" i="1" dirty="0">
                <a:latin typeface="Bahnschrift Condensed" panose="020B0502040204020203" pitchFamily="34" charset="0"/>
                <a:cs typeface="Arial" panose="020B0604020202020204" pitchFamily="34" charset="0"/>
              </a:rPr>
              <a:t> quả.</a:t>
            </a:r>
          </a:p>
        </p:txBody>
      </p:sp>
    </p:spTree>
    <p:extLst>
      <p:ext uri="{BB962C8B-B14F-4D97-AF65-F5344CB8AC3E}">
        <p14:creationId xmlns:p14="http://schemas.microsoft.com/office/powerpoint/2010/main" val="42771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0276" r="61555"/>
          <a:stretch/>
        </p:blipFill>
        <p:spPr>
          <a:xfrm>
            <a:off x="4626742" y="6340839"/>
            <a:ext cx="2925816" cy="400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7953" y="20930"/>
            <a:ext cx="10858500" cy="49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921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1: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PHẠM TUYÊN VÀ CA KHÚC MỪNG CHIẾN THẮN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Nguyệt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3" y="700801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555" y="985835"/>
            <a:ext cx="3613490" cy="626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Baguet Script" panose="00000500000000000000" pitchFamily="2" charset="0"/>
                <a:ea typeface="MS Mincho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Baguet Script" panose="00000500000000000000" pitchFamily="2" charset="0"/>
                <a:ea typeface="MS Mincho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Baguet Script" panose="00000500000000000000" pitchFamily="2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guet Script" panose="00000500000000000000" pitchFamily="2" charset="0"/>
                <a:ea typeface="MS Mincho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Baguet Script" panose="00000500000000000000" pitchFamily="2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guet Script" panose="00000500000000000000" pitchFamily="2" charset="0"/>
                <a:ea typeface="MS Mincho"/>
              </a:rPr>
              <a:t>chung</a:t>
            </a:r>
            <a:endParaRPr lang="en-US" sz="3200" dirty="0"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8103" y="1541581"/>
            <a:ext cx="108585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nét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sĩ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Phạm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Tuyên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”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Bác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”;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30/4/1975</a:t>
            </a:r>
            <a:endParaRPr lang="en-US" sz="2800" dirty="0"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55" y="2794390"/>
            <a:ext cx="4722873" cy="314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Oval 15"/>
          <p:cNvSpPr/>
          <p:nvPr/>
        </p:nvSpPr>
        <p:spPr>
          <a:xfrm>
            <a:off x="5951095" y="2398290"/>
            <a:ext cx="5261548" cy="837773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a.</a:t>
            </a:r>
            <a:r>
              <a:rPr lang="en-US" sz="2800" b="1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Nhạc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Phạm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Tuyên</a:t>
            </a:r>
            <a:endParaRPr lang="en-US" sz="2800" dirty="0">
              <a:solidFill>
                <a:schemeClr val="tx1"/>
              </a:solidFill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5831472" y="3332220"/>
            <a:ext cx="5702716" cy="760552"/>
          </a:xfrm>
          <a:prstGeom prst="plaqu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nhạc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Nam.</a:t>
            </a:r>
            <a:endParaRPr lang="en-US" sz="2800" dirty="0">
              <a:solidFill>
                <a:schemeClr val="tx1"/>
              </a:solidFill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3" name="Plaque 22"/>
          <p:cNvSpPr/>
          <p:nvPr/>
        </p:nvSpPr>
        <p:spPr>
          <a:xfrm>
            <a:off x="5351489" y="4188929"/>
            <a:ext cx="6370819" cy="2046771"/>
          </a:xfrm>
          <a:prstGeom prst="plaqu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ca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khúc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đảo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đón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ca 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, 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ca 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mỏ</a:t>
            </a:r>
            <a:r>
              <a:rPr lang="en-US" sz="2800" i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…</a:t>
            </a:r>
            <a:endParaRPr lang="en-US" sz="2800" dirty="0">
              <a:solidFill>
                <a:schemeClr val="tx1"/>
              </a:solidFill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953" y="20930"/>
            <a:ext cx="10858500" cy="49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921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1: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PHẠM TUYÊN VÀ CA KHÚC MỪNG CHIẾN THẮN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Nguyệt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3" y="700801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8103" y="1171573"/>
            <a:ext cx="108585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Vài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sĩ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”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đại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”;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30/4/1975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55" y="2290667"/>
            <a:ext cx="4119187" cy="2739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ound Diagonal Corner Rectangle 5"/>
          <p:cNvSpPr/>
          <p:nvPr/>
        </p:nvSpPr>
        <p:spPr>
          <a:xfrm>
            <a:off x="5666282" y="2061175"/>
            <a:ext cx="5766169" cy="1101749"/>
          </a:xfrm>
          <a:prstGeom prst="round2DiagRect">
            <a:avLst>
              <a:gd name="adj1" fmla="val 50000"/>
              <a:gd name="adj2" fmla="val 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”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”</a:t>
            </a:r>
            <a:endParaRPr lang="en-US" sz="2800" dirty="0">
              <a:solidFill>
                <a:schemeClr val="tx1"/>
              </a:solidFill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05696" y="3298169"/>
            <a:ext cx="6756651" cy="29121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28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1975,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17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 </a:t>
            </a:r>
            <a:r>
              <a:rPr lang="en-US" sz="2400" u="sng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Đài</a:t>
            </a:r>
            <a:r>
              <a:rPr lang="en-US" sz="2400" u="sng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 </a:t>
            </a:r>
            <a:r>
              <a:rPr lang="en-US" sz="2400" u="sng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tiếng</a:t>
            </a:r>
            <a:r>
              <a:rPr lang="en-US" sz="2400" u="sng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 </a:t>
            </a:r>
            <a:r>
              <a:rPr lang="en-US" sz="2400" u="sng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nói</a:t>
            </a:r>
            <a:r>
              <a:rPr lang="en-US" sz="2400" u="sng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 </a:t>
            </a:r>
            <a:r>
              <a:rPr lang="en-US" sz="2400" u="sng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Việt</a:t>
            </a:r>
            <a:r>
              <a:rPr lang="en-US" sz="2400" u="sng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  <a:hlinkClick r:id="rId6" tooltip="Đài Tiếng nói Việt Nam"/>
              </a:rPr>
              <a:t> Nam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Nam.</a:t>
            </a:r>
            <a:endParaRPr lang="en-US" sz="2400" dirty="0">
              <a:solidFill>
                <a:schemeClr val="tx1"/>
              </a:solidFill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953" y="20930"/>
            <a:ext cx="10858500" cy="49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921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1: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PHẠM TUYÊN VÀ CA KHÚC MỪNG CHIẾN THẮN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Nguyệt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3" y="700801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8103" y="1171573"/>
            <a:ext cx="108585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Calibri" panose="020F050202020403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Vài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sĩ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”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đại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”;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Calibri" panose="020F0502020204030204" pitchFamily="34" charset="0"/>
                <a:cs typeface="+mn-cs"/>
              </a:rPr>
              <a:t> 30/4/1975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55" y="2351538"/>
            <a:ext cx="4306936" cy="26192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5093446" y="2181675"/>
            <a:ext cx="6134187" cy="3892154"/>
            <a:chOff x="3549848" y="2245517"/>
            <a:chExt cx="5092303" cy="3892154"/>
          </a:xfrm>
        </p:grpSpPr>
        <p:sp>
          <p:nvSpPr>
            <p:cNvPr id="17" name="Freeform 16"/>
            <p:cNvSpPr/>
            <p:nvPr/>
          </p:nvSpPr>
          <p:spPr>
            <a:xfrm>
              <a:off x="4273747" y="2245517"/>
              <a:ext cx="3972333" cy="833549"/>
            </a:xfrm>
            <a:custGeom>
              <a:avLst/>
              <a:gdLst>
                <a:gd name="connsiteX0" fmla="*/ 0 w 5092303"/>
                <a:gd name="connsiteY0" fmla="*/ 216694 h 2166937"/>
                <a:gd name="connsiteX1" fmla="*/ 216694 w 5092303"/>
                <a:gd name="connsiteY1" fmla="*/ 0 h 2166937"/>
                <a:gd name="connsiteX2" fmla="*/ 4875609 w 5092303"/>
                <a:gd name="connsiteY2" fmla="*/ 0 h 2166937"/>
                <a:gd name="connsiteX3" fmla="*/ 5092303 w 5092303"/>
                <a:gd name="connsiteY3" fmla="*/ 216694 h 2166937"/>
                <a:gd name="connsiteX4" fmla="*/ 5092303 w 5092303"/>
                <a:gd name="connsiteY4" fmla="*/ 1950243 h 2166937"/>
                <a:gd name="connsiteX5" fmla="*/ 4875609 w 5092303"/>
                <a:gd name="connsiteY5" fmla="*/ 2166937 h 2166937"/>
                <a:gd name="connsiteX6" fmla="*/ 216694 w 5092303"/>
                <a:gd name="connsiteY6" fmla="*/ 2166937 h 2166937"/>
                <a:gd name="connsiteX7" fmla="*/ 0 w 5092303"/>
                <a:gd name="connsiteY7" fmla="*/ 1950243 h 2166937"/>
                <a:gd name="connsiteX8" fmla="*/ 0 w 5092303"/>
                <a:gd name="connsiteY8" fmla="*/ 216694 h 216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2303" h="2166937">
                  <a:moveTo>
                    <a:pt x="0" y="216694"/>
                  </a:moveTo>
                  <a:cubicBezTo>
                    <a:pt x="0" y="97017"/>
                    <a:pt x="97017" y="0"/>
                    <a:pt x="216694" y="0"/>
                  </a:cubicBezTo>
                  <a:lnTo>
                    <a:pt x="4875609" y="0"/>
                  </a:lnTo>
                  <a:cubicBezTo>
                    <a:pt x="4995286" y="0"/>
                    <a:pt x="5092303" y="97017"/>
                    <a:pt x="5092303" y="216694"/>
                  </a:cubicBezTo>
                  <a:lnTo>
                    <a:pt x="5092303" y="1950243"/>
                  </a:lnTo>
                  <a:cubicBezTo>
                    <a:pt x="5092303" y="2069920"/>
                    <a:pt x="4995286" y="2166937"/>
                    <a:pt x="4875609" y="2166937"/>
                  </a:cubicBezTo>
                  <a:lnTo>
                    <a:pt x="216694" y="2166937"/>
                  </a:lnTo>
                  <a:cubicBezTo>
                    <a:pt x="97017" y="2166937"/>
                    <a:pt x="0" y="2069920"/>
                    <a:pt x="0" y="1950243"/>
                  </a:cubicBezTo>
                  <a:lnTo>
                    <a:pt x="0" y="216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907" tIns="154907" rIns="154907" bIns="15490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c.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Chiến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thắng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30/4/1975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554458" y="3234314"/>
              <a:ext cx="975121" cy="500362"/>
            </a:xfrm>
            <a:custGeom>
              <a:avLst/>
              <a:gdLst>
                <a:gd name="connsiteX0" fmla="*/ 0 w 812601"/>
                <a:gd name="connsiteY0" fmla="*/ 195024 h 975121"/>
                <a:gd name="connsiteX1" fmla="*/ 406301 w 812601"/>
                <a:gd name="connsiteY1" fmla="*/ 195024 h 975121"/>
                <a:gd name="connsiteX2" fmla="*/ 406301 w 812601"/>
                <a:gd name="connsiteY2" fmla="*/ 0 h 975121"/>
                <a:gd name="connsiteX3" fmla="*/ 812601 w 812601"/>
                <a:gd name="connsiteY3" fmla="*/ 487561 h 975121"/>
                <a:gd name="connsiteX4" fmla="*/ 406301 w 812601"/>
                <a:gd name="connsiteY4" fmla="*/ 975121 h 975121"/>
                <a:gd name="connsiteX5" fmla="*/ 406301 w 812601"/>
                <a:gd name="connsiteY5" fmla="*/ 780097 h 975121"/>
                <a:gd name="connsiteX6" fmla="*/ 0 w 812601"/>
                <a:gd name="connsiteY6" fmla="*/ 780097 h 975121"/>
                <a:gd name="connsiteX7" fmla="*/ 0 w 812601"/>
                <a:gd name="connsiteY7" fmla="*/ 195024 h 97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601" h="975121">
                  <a:moveTo>
                    <a:pt x="650081" y="1"/>
                  </a:moveTo>
                  <a:lnTo>
                    <a:pt x="650081" y="487561"/>
                  </a:lnTo>
                  <a:lnTo>
                    <a:pt x="812601" y="487561"/>
                  </a:lnTo>
                  <a:lnTo>
                    <a:pt x="406300" y="975120"/>
                  </a:lnTo>
                  <a:lnTo>
                    <a:pt x="0" y="487561"/>
                  </a:lnTo>
                  <a:lnTo>
                    <a:pt x="162520" y="487561"/>
                  </a:lnTo>
                  <a:lnTo>
                    <a:pt x="162520" y="1"/>
                  </a:lnTo>
                  <a:lnTo>
                    <a:pt x="650081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5024" tIns="0" rIns="195024" bIns="24378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549848" y="3839345"/>
              <a:ext cx="5092303" cy="2298326"/>
            </a:xfrm>
            <a:custGeom>
              <a:avLst/>
              <a:gdLst>
                <a:gd name="connsiteX0" fmla="*/ 0 w 5092303"/>
                <a:gd name="connsiteY0" fmla="*/ 216694 h 2166937"/>
                <a:gd name="connsiteX1" fmla="*/ 216694 w 5092303"/>
                <a:gd name="connsiteY1" fmla="*/ 0 h 2166937"/>
                <a:gd name="connsiteX2" fmla="*/ 4875609 w 5092303"/>
                <a:gd name="connsiteY2" fmla="*/ 0 h 2166937"/>
                <a:gd name="connsiteX3" fmla="*/ 5092303 w 5092303"/>
                <a:gd name="connsiteY3" fmla="*/ 216694 h 2166937"/>
                <a:gd name="connsiteX4" fmla="*/ 5092303 w 5092303"/>
                <a:gd name="connsiteY4" fmla="*/ 1950243 h 2166937"/>
                <a:gd name="connsiteX5" fmla="*/ 4875609 w 5092303"/>
                <a:gd name="connsiteY5" fmla="*/ 2166937 h 2166937"/>
                <a:gd name="connsiteX6" fmla="*/ 216694 w 5092303"/>
                <a:gd name="connsiteY6" fmla="*/ 2166937 h 2166937"/>
                <a:gd name="connsiteX7" fmla="*/ 0 w 5092303"/>
                <a:gd name="connsiteY7" fmla="*/ 1950243 h 2166937"/>
                <a:gd name="connsiteX8" fmla="*/ 0 w 5092303"/>
                <a:gd name="connsiteY8" fmla="*/ 216694 h 216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2303" h="2166937">
                  <a:moveTo>
                    <a:pt x="0" y="216694"/>
                  </a:moveTo>
                  <a:cubicBezTo>
                    <a:pt x="0" y="97017"/>
                    <a:pt x="97017" y="0"/>
                    <a:pt x="216694" y="0"/>
                  </a:cubicBezTo>
                  <a:lnTo>
                    <a:pt x="4875609" y="0"/>
                  </a:lnTo>
                  <a:cubicBezTo>
                    <a:pt x="4995286" y="0"/>
                    <a:pt x="5092303" y="97017"/>
                    <a:pt x="5092303" y="216694"/>
                  </a:cubicBezTo>
                  <a:lnTo>
                    <a:pt x="5092303" y="1950243"/>
                  </a:lnTo>
                  <a:cubicBezTo>
                    <a:pt x="5092303" y="2069920"/>
                    <a:pt x="4995286" y="2166937"/>
                    <a:pt x="4875609" y="2166937"/>
                  </a:cubicBezTo>
                  <a:lnTo>
                    <a:pt x="216694" y="2166937"/>
                  </a:lnTo>
                  <a:cubicBezTo>
                    <a:pt x="97017" y="2166937"/>
                    <a:pt x="0" y="2069920"/>
                    <a:pt x="0" y="1950243"/>
                  </a:cubicBezTo>
                  <a:lnTo>
                    <a:pt x="0" y="216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907" tIns="154907" rIns="154907" bIns="15490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kiện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chấm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dứt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 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  <a:hlinkClick r:id="rId5" tooltip="Chiến tranh Việt Nam"/>
                </a:rPr>
                <a:t>Chiến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  <a:hlinkClick r:id="rId5" tooltip="Chiến tranh Việt Nam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  <a:hlinkClick r:id="rId5" tooltip="Chiến tranh Việt Nam"/>
                </a:rPr>
                <a:t>tranh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  <a:hlinkClick r:id="rId5" tooltip="Chiến tranh Việt Nam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  <a:hlinkClick r:id="rId5" tooltip="Chiến tranh Việt Nam"/>
                </a:rPr>
                <a:t>Việt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  <a:hlinkClick r:id="rId5" tooltip="Chiến tranh Việt Nam"/>
                </a:rPr>
                <a:t> Nam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 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khi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Quân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đội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dân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Quân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phóng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miền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tiến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vào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phố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Sài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Gòn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phóng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miền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Nam,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thống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nhất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73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953" y="20930"/>
            <a:ext cx="10858500" cy="49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921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1: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PHẠM TUYÊN VÀ CA KHÚC MỪNG CHIẾN THẮN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Nguyệt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3" y="700801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555" y="1171573"/>
            <a:ext cx="8498801" cy="55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994331" y="2333272"/>
            <a:ext cx="5420175" cy="3811768"/>
            <a:chOff x="3759479" y="989167"/>
            <a:chExt cx="5420175" cy="38104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9479" y="2095181"/>
              <a:ext cx="2503676" cy="27044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8686" y="989167"/>
              <a:ext cx="3230968" cy="372907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87364" y="1838007"/>
            <a:ext cx="3607078" cy="1481458"/>
            <a:chOff x="8202648" y="3677623"/>
            <a:chExt cx="3607078" cy="1481458"/>
          </a:xfrm>
        </p:grpSpPr>
        <p:grpSp>
          <p:nvGrpSpPr>
            <p:cNvPr id="25" name="Group 24"/>
            <p:cNvGrpSpPr/>
            <p:nvPr/>
          </p:nvGrpSpPr>
          <p:grpSpPr>
            <a:xfrm>
              <a:off x="8202648" y="4022154"/>
              <a:ext cx="3607078" cy="1136927"/>
              <a:chOff x="8124669" y="4497049"/>
              <a:chExt cx="3607078" cy="1136927"/>
            </a:xfrm>
          </p:grpSpPr>
          <p:sp>
            <p:nvSpPr>
              <p:cNvPr id="12" name="Bevel 11"/>
              <p:cNvSpPr/>
              <p:nvPr/>
            </p:nvSpPr>
            <p:spPr>
              <a:xfrm>
                <a:off x="8124669" y="4497049"/>
                <a:ext cx="3549370" cy="1136927"/>
              </a:xfrm>
              <a:prstGeom prst="bevel">
                <a:avLst>
                  <a:gd name="adj" fmla="val 346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124669" y="4773124"/>
                <a:ext cx="360707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err="1">
                    <a:solidFill>
                      <a:srgbClr val="0D0D0D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Nhà</a:t>
                </a:r>
                <a:r>
                  <a:rPr lang="en-US" sz="3200" dirty="0">
                    <a:solidFill>
                      <a:srgbClr val="0D0D0D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D0D0D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báo</a:t>
                </a:r>
                <a:r>
                  <a:rPr lang="en-US" sz="3200" dirty="0">
                    <a:solidFill>
                      <a:srgbClr val="0D0D0D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D0D0D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Nguyệt</a:t>
                </a:r>
                <a:r>
                  <a:rPr lang="en-US" sz="3200" dirty="0">
                    <a:solidFill>
                      <a:srgbClr val="0D0D0D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D0D0D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Cát</a:t>
                </a:r>
                <a:endParaRPr lang="en-US" sz="3200" dirty="0"/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8968651" y="3677623"/>
              <a:ext cx="1927703" cy="561452"/>
            </a:xfrm>
            <a:prstGeom prst="roundRect">
              <a:avLst>
                <a:gd name="adj" fmla="val 47778"/>
              </a:avLst>
            </a:prstGeom>
            <a:solidFill>
              <a:schemeClr val="accent4">
                <a:lumMod val="5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 dirty="0" err="1">
                  <a:solidFill>
                    <a:schemeClr val="bg1"/>
                  </a:solidFill>
                  <a:latin typeface="Baguet Script" panose="00000500000000000000" pitchFamily="2" charset="0"/>
                  <a:ea typeface="Times New Roman" panose="02020603050405020304" pitchFamily="18" charset="0"/>
                </a:rPr>
                <a:t>Tác</a:t>
              </a:r>
              <a:r>
                <a:rPr lang="en-US" sz="3200" b="1" i="1" dirty="0">
                  <a:solidFill>
                    <a:schemeClr val="bg1"/>
                  </a:solidFill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latin typeface="Baguet Script" panose="00000500000000000000" pitchFamily="2" charset="0"/>
                  <a:ea typeface="Times New Roman" panose="02020603050405020304" pitchFamily="18" charset="0"/>
                </a:rPr>
                <a:t>giả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29646" y="1881363"/>
            <a:ext cx="3863715" cy="2315883"/>
            <a:chOff x="7729646" y="1881363"/>
            <a:chExt cx="3863715" cy="2315883"/>
          </a:xfrm>
        </p:grpSpPr>
        <p:grpSp>
          <p:nvGrpSpPr>
            <p:cNvPr id="33" name="Group 32"/>
            <p:cNvGrpSpPr/>
            <p:nvPr/>
          </p:nvGrpSpPr>
          <p:grpSpPr>
            <a:xfrm>
              <a:off x="7729646" y="1881363"/>
              <a:ext cx="3863715" cy="2315883"/>
              <a:chOff x="8202647" y="3719997"/>
              <a:chExt cx="3863715" cy="2315883"/>
            </a:xfrm>
          </p:grpSpPr>
          <p:sp>
            <p:nvSpPr>
              <p:cNvPr id="36" name="Bevel 35"/>
              <p:cNvSpPr/>
              <p:nvPr/>
            </p:nvSpPr>
            <p:spPr>
              <a:xfrm>
                <a:off x="8202647" y="4022154"/>
                <a:ext cx="3863715" cy="2013726"/>
              </a:xfrm>
              <a:prstGeom prst="bevel">
                <a:avLst>
                  <a:gd name="adj" fmla="val 346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9224821" y="3719997"/>
                <a:ext cx="1927703" cy="561452"/>
              </a:xfrm>
              <a:prstGeom prst="roundRect">
                <a:avLst>
                  <a:gd name="adj" fmla="val 47778"/>
                </a:avLst>
              </a:prstGeom>
              <a:solidFill>
                <a:schemeClr val="accent4">
                  <a:lumMod val="50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3200" dirty="0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sứ</a:t>
                </a:r>
                <a:endParaRPr lang="en-US" sz="3200" dirty="0">
                  <a:solidFill>
                    <a:schemeClr val="bg1"/>
                  </a:solidFill>
                  <a:latin typeface="Baguet Script" panose="000005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7925593" y="2515233"/>
              <a:ext cx="36284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báo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đăng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trên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báo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điện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tử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Kiến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70355" y="4651653"/>
            <a:ext cx="3712220" cy="1509830"/>
            <a:chOff x="6487657" y="4441381"/>
            <a:chExt cx="3712220" cy="1509830"/>
          </a:xfrm>
        </p:grpSpPr>
        <p:grpSp>
          <p:nvGrpSpPr>
            <p:cNvPr id="38" name="Group 37"/>
            <p:cNvGrpSpPr/>
            <p:nvPr/>
          </p:nvGrpSpPr>
          <p:grpSpPr>
            <a:xfrm>
              <a:off x="6487657" y="4441381"/>
              <a:ext cx="3712220" cy="1509830"/>
              <a:chOff x="8202647" y="3691743"/>
              <a:chExt cx="3863715" cy="2344137"/>
            </a:xfrm>
          </p:grpSpPr>
          <p:sp>
            <p:nvSpPr>
              <p:cNvPr id="39" name="Bevel 38"/>
              <p:cNvSpPr/>
              <p:nvPr/>
            </p:nvSpPr>
            <p:spPr>
              <a:xfrm>
                <a:off x="8202647" y="4022154"/>
                <a:ext cx="3863715" cy="2013726"/>
              </a:xfrm>
              <a:prstGeom prst="bevel">
                <a:avLst>
                  <a:gd name="adj" fmla="val 346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9000588" y="3691743"/>
                <a:ext cx="2337576" cy="837366"/>
              </a:xfrm>
              <a:prstGeom prst="roundRect">
                <a:avLst>
                  <a:gd name="adj" fmla="val 47778"/>
                </a:avLst>
              </a:prstGeom>
              <a:solidFill>
                <a:schemeClr val="accent4">
                  <a:lumMod val="50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200" dirty="0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gian</a:t>
                </a:r>
                <a:endParaRPr lang="en-US" sz="3200" dirty="0">
                  <a:solidFill>
                    <a:schemeClr val="bg1"/>
                  </a:solidFill>
                  <a:latin typeface="Baguet Script" panose="000005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799173" y="5078273"/>
              <a:ext cx="3078087" cy="626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Ngày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28/04/2013</a:t>
              </a:r>
              <a:endParaRPr lang="en-US" sz="3200" dirty="0">
                <a:effectLst/>
                <a:latin typeface="Baguet Script" panose="00000500000000000000" pitchFamily="2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7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953" y="20930"/>
            <a:ext cx="10858500" cy="49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921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1: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PHẠM TUYÊN VÀ CA KHÚC MỪNG CHIẾN THẮN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Nguyệt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3" y="700801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555" y="1171573"/>
            <a:ext cx="8498801" cy="55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65044" y="2192316"/>
            <a:ext cx="5420175" cy="3811768"/>
            <a:chOff x="3759479" y="989167"/>
            <a:chExt cx="5420175" cy="38104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9479" y="2095181"/>
              <a:ext cx="2503676" cy="27044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8686" y="989167"/>
              <a:ext cx="3230968" cy="372907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60400" y="1838007"/>
            <a:ext cx="5383579" cy="3561464"/>
            <a:chOff x="535019" y="1838007"/>
            <a:chExt cx="5383579" cy="3561464"/>
          </a:xfrm>
        </p:grpSpPr>
        <p:sp>
          <p:nvSpPr>
            <p:cNvPr id="7" name="Rectangle 6"/>
            <p:cNvSpPr/>
            <p:nvPr/>
          </p:nvSpPr>
          <p:spPr>
            <a:xfrm>
              <a:off x="717395" y="2537149"/>
              <a:ext cx="499955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Nhân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dịp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kỉ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niệm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38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năm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ngày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giải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phóng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miền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Nam,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thống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nhất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đất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nước</a:t>
              </a:r>
              <a:r>
                <a:rPr lang="en-US" sz="36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(30/4/1975 - 30/4/2013)</a:t>
              </a:r>
              <a:endParaRPr lang="en-US" sz="36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35019" y="1838007"/>
              <a:ext cx="5383579" cy="3392268"/>
              <a:chOff x="507555" y="1835561"/>
              <a:chExt cx="5383579" cy="3392268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7555" y="1894670"/>
                <a:ext cx="5383579" cy="3333159"/>
                <a:chOff x="7947175" y="3719997"/>
                <a:chExt cx="5383579" cy="3333159"/>
              </a:xfrm>
            </p:grpSpPr>
            <p:sp>
              <p:nvSpPr>
                <p:cNvPr id="36" name="Bevel 35"/>
                <p:cNvSpPr/>
                <p:nvPr/>
              </p:nvSpPr>
              <p:spPr>
                <a:xfrm>
                  <a:off x="7947175" y="4022154"/>
                  <a:ext cx="5383579" cy="3031002"/>
                </a:xfrm>
                <a:prstGeom prst="bevel">
                  <a:avLst>
                    <a:gd name="adj" fmla="val 3464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8437573" y="3719997"/>
                  <a:ext cx="4383516" cy="56145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50000"/>
                  </a:schemeClr>
                </a:solidFill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guet Script" panose="00000500000000000000" pitchFamily="2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997953" y="1835561"/>
                <a:ext cx="45801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i="1" dirty="0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Ý </a:t>
                </a:r>
                <a:r>
                  <a:rPr lang="en-US" sz="3200" b="1" i="1" dirty="0" err="1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nghĩa</a:t>
                </a:r>
                <a:r>
                  <a:rPr lang="en-US" sz="3200" b="1" i="1" dirty="0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thời</a:t>
                </a:r>
                <a:r>
                  <a:rPr lang="en-US" sz="3200" b="1" i="1" dirty="0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3200" b="1" i="1" dirty="0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ra</a:t>
                </a:r>
                <a:r>
                  <a:rPr lang="en-US" sz="3200" b="1" i="1" dirty="0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đời</a:t>
                </a:r>
                <a:r>
                  <a:rPr lang="en-US" sz="3200" b="1" i="1" dirty="0">
                    <a:solidFill>
                      <a:schemeClr val="bg1"/>
                    </a:solidFill>
                    <a:latin typeface="Baguet Script" panose="00000500000000000000" pitchFamily="2" charset="0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1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953" y="20930"/>
            <a:ext cx="10858500" cy="49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921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1: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PHẠM TUYÊN VÀ CA KHÚC MỪNG CHIẾN THẮN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Nguyệt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3" y="700801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555" y="1171573"/>
            <a:ext cx="8512780" cy="55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2458" y="1894670"/>
            <a:ext cx="5420175" cy="3811768"/>
            <a:chOff x="3759479" y="989167"/>
            <a:chExt cx="5420175" cy="38104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9479" y="2095181"/>
              <a:ext cx="2503676" cy="27044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8686" y="989167"/>
              <a:ext cx="3230968" cy="372907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053927" y="1823188"/>
            <a:ext cx="5656267" cy="702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đăng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Phạm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Tuyên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Baguet Script" panose="00000500000000000000" pitchFamily="2" charset="0"/>
                <a:ea typeface="Times New Roman" panose="02020603050405020304" pitchFamily="18" charset="0"/>
              </a:rPr>
              <a:t>thắng</a:t>
            </a:r>
            <a:r>
              <a:rPr lang="en-US" sz="2800" dirty="0" smtClean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nhằm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30/4/1975,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hút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5509143" y="2021089"/>
            <a:ext cx="292050" cy="249737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761578" y="2021089"/>
            <a:ext cx="292050" cy="249737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0276" r="61555"/>
          <a:stretch/>
        </p:blipFill>
        <p:spPr>
          <a:xfrm>
            <a:off x="4626742" y="6340839"/>
            <a:ext cx="2925816" cy="400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7953" y="20930"/>
            <a:ext cx="10858500" cy="49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921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 1: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Segoe UI" panose="020B0502040204020203" pitchFamily="34" charset="0"/>
                <a:cs typeface="+mn-cs"/>
              </a:rPr>
              <a:t>PHẠM TUYÊN VÀ CA KHÚC MỪNG CHIẾN THẮN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Nguyệt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3" y="700801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555" y="1171573"/>
            <a:ext cx="8498801" cy="55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794" y="3411478"/>
            <a:ext cx="4809703" cy="2824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5" name="Group 24"/>
          <p:cNvGrpSpPr/>
          <p:nvPr/>
        </p:nvGrpSpPr>
        <p:grpSpPr>
          <a:xfrm>
            <a:off x="7515288" y="1881733"/>
            <a:ext cx="4271563" cy="3219368"/>
            <a:chOff x="7515288" y="1881733"/>
            <a:chExt cx="4271563" cy="3219368"/>
          </a:xfrm>
        </p:grpSpPr>
        <p:grpSp>
          <p:nvGrpSpPr>
            <p:cNvPr id="28" name="Group 27"/>
            <p:cNvGrpSpPr/>
            <p:nvPr/>
          </p:nvGrpSpPr>
          <p:grpSpPr>
            <a:xfrm>
              <a:off x="7515288" y="1881733"/>
              <a:ext cx="3974481" cy="3219368"/>
              <a:chOff x="3543344" y="723184"/>
              <a:chExt cx="4785172" cy="4431757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3543344" y="723184"/>
                <a:ext cx="4716163" cy="3520516"/>
              </a:xfrm>
              <a:custGeom>
                <a:avLst/>
                <a:gdLst>
                  <a:gd name="connsiteX0" fmla="*/ 281641 w 4716163"/>
                  <a:gd name="connsiteY0" fmla="*/ 0 h 3520516"/>
                  <a:gd name="connsiteX1" fmla="*/ 4434522 w 4716163"/>
                  <a:gd name="connsiteY1" fmla="*/ 0 h 3520516"/>
                  <a:gd name="connsiteX2" fmla="*/ 4716163 w 4716163"/>
                  <a:gd name="connsiteY2" fmla="*/ 281641 h 3520516"/>
                  <a:gd name="connsiteX3" fmla="*/ 4716163 w 4716163"/>
                  <a:gd name="connsiteY3" fmla="*/ 3520516 h 3520516"/>
                  <a:gd name="connsiteX4" fmla="*/ 4716163 w 4716163"/>
                  <a:gd name="connsiteY4" fmla="*/ 3520516 h 3520516"/>
                  <a:gd name="connsiteX5" fmla="*/ 0 w 4716163"/>
                  <a:gd name="connsiteY5" fmla="*/ 3520516 h 3520516"/>
                  <a:gd name="connsiteX6" fmla="*/ 0 w 4716163"/>
                  <a:gd name="connsiteY6" fmla="*/ 3520516 h 3520516"/>
                  <a:gd name="connsiteX7" fmla="*/ 0 w 4716163"/>
                  <a:gd name="connsiteY7" fmla="*/ 281641 h 3520516"/>
                  <a:gd name="connsiteX8" fmla="*/ 281641 w 4716163"/>
                  <a:gd name="connsiteY8" fmla="*/ 0 h 352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16163" h="3520516">
                    <a:moveTo>
                      <a:pt x="281641" y="0"/>
                    </a:moveTo>
                    <a:lnTo>
                      <a:pt x="4434522" y="0"/>
                    </a:lnTo>
                    <a:cubicBezTo>
                      <a:pt x="4590068" y="0"/>
                      <a:pt x="4716163" y="126095"/>
                      <a:pt x="4716163" y="281641"/>
                    </a:cubicBezTo>
                    <a:lnTo>
                      <a:pt x="4716163" y="3520516"/>
                    </a:lnTo>
                    <a:lnTo>
                      <a:pt x="4716163" y="3520516"/>
                    </a:lnTo>
                    <a:lnTo>
                      <a:pt x="0" y="3520516"/>
                    </a:lnTo>
                    <a:lnTo>
                      <a:pt x="0" y="3520516"/>
                    </a:lnTo>
                    <a:lnTo>
                      <a:pt x="0" y="281641"/>
                    </a:lnTo>
                    <a:cubicBezTo>
                      <a:pt x="0" y="126095"/>
                      <a:pt x="126095" y="0"/>
                      <a:pt x="281641" y="0"/>
                    </a:cubicBezTo>
                    <a:close/>
                  </a:path>
                </a:pathLst>
              </a:cu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8370" tIns="250130" rIns="138370" bIns="55880" numCol="1" spcCol="1270" anchor="t" anchorCtr="0">
                <a:noAutofit/>
              </a:bodyPr>
              <a:lstStyle/>
              <a:p>
                <a:pPr marL="285750" lvl="1" indent="-285750" algn="l" defTabSz="1955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5529227" y="4106147"/>
                <a:ext cx="2799289" cy="1048794"/>
              </a:xfrm>
              <a:custGeom>
                <a:avLst/>
                <a:gdLst>
                  <a:gd name="connsiteX0" fmla="*/ 0 w 4716163"/>
                  <a:gd name="connsiteY0" fmla="*/ 0 h 1513822"/>
                  <a:gd name="connsiteX1" fmla="*/ 4716163 w 4716163"/>
                  <a:gd name="connsiteY1" fmla="*/ 0 h 1513822"/>
                  <a:gd name="connsiteX2" fmla="*/ 4716163 w 4716163"/>
                  <a:gd name="connsiteY2" fmla="*/ 1513822 h 1513822"/>
                  <a:gd name="connsiteX3" fmla="*/ 0 w 4716163"/>
                  <a:gd name="connsiteY3" fmla="*/ 1513822 h 1513822"/>
                  <a:gd name="connsiteX4" fmla="*/ 0 w 4716163"/>
                  <a:gd name="connsiteY4" fmla="*/ 0 h 151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163" h="1513822">
                    <a:moveTo>
                      <a:pt x="0" y="0"/>
                    </a:moveTo>
                    <a:lnTo>
                      <a:pt x="4716163" y="0"/>
                    </a:lnTo>
                    <a:lnTo>
                      <a:pt x="4716163" y="1513822"/>
                    </a:lnTo>
                    <a:lnTo>
                      <a:pt x="0" y="1513822"/>
                    </a:lnTo>
                    <a:lnTo>
                      <a:pt x="0" y="0"/>
                    </a:lnTo>
                    <a:close/>
                  </a:path>
                </a:pathLst>
              </a:cu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7650" tIns="0" rIns="1477472" bIns="0" numCol="1" spcCol="1270" anchor="ctr" anchorCtr="0">
                <a:noAutofit/>
              </a:bodyPr>
              <a:lstStyle/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i="1" kern="1200" dirty="0"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  </a:t>
                </a:r>
                <a:endPara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9716267" y="4454420"/>
              <a:ext cx="14109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1" dirty="0" err="1">
                  <a:solidFill>
                    <a:schemeClr val="bg1"/>
                  </a:solidFill>
                  <a:latin typeface="Baguet Script" panose="00000500000000000000" pitchFamily="2" charset="0"/>
                  <a:ea typeface="Times New Roman" panose="02020603050405020304" pitchFamily="18" charset="0"/>
                </a:rPr>
                <a:t>Thể</a:t>
              </a:r>
              <a:r>
                <a:rPr lang="en-US" sz="2800" b="1" i="1" dirty="0">
                  <a:solidFill>
                    <a:schemeClr val="bg1"/>
                  </a:solidFill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bg1"/>
                  </a:solidFill>
                  <a:latin typeface="Baguet Script" panose="00000500000000000000" pitchFamily="2" charset="0"/>
                  <a:ea typeface="Times New Roman" panose="02020603050405020304" pitchFamily="18" charset="0"/>
                </a:rPr>
                <a:t>loại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20509" y="1981656"/>
              <a:ext cx="3966342" cy="2357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Văn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bản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thông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tin (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thuật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lại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kiện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theo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mối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hệ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nhân-kết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Baguet Script" panose="00000500000000000000" pitchFamily="2" charset="0"/>
                  <a:ea typeface="Times New Roman" panose="02020603050405020304" pitchFamily="18" charset="0"/>
                </a:rPr>
                <a:t>quả</a:t>
              </a:r>
              <a:r>
                <a:rPr lang="en-US" sz="3200" dirty="0">
                  <a:latin typeface="Baguet Script" panose="00000500000000000000" pitchFamily="2" charset="0"/>
                  <a:ea typeface="Times New Roman" panose="02020603050405020304" pitchFamily="18" charset="0"/>
                </a:rPr>
                <a:t>).</a:t>
              </a:r>
              <a:endParaRPr lang="en-US" sz="3200" dirty="0">
                <a:effectLst/>
                <a:latin typeface="Baguet Script" panose="00000500000000000000" pitchFamily="2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7555" y="1840728"/>
            <a:ext cx="3917163" cy="3340064"/>
            <a:chOff x="507555" y="1840728"/>
            <a:chExt cx="3917163" cy="3340064"/>
          </a:xfrm>
        </p:grpSpPr>
        <p:sp>
          <p:nvSpPr>
            <p:cNvPr id="11" name="Freeform 10"/>
            <p:cNvSpPr/>
            <p:nvPr/>
          </p:nvSpPr>
          <p:spPr>
            <a:xfrm>
              <a:off x="507555" y="1840728"/>
              <a:ext cx="3917163" cy="2557414"/>
            </a:xfrm>
            <a:custGeom>
              <a:avLst/>
              <a:gdLst>
                <a:gd name="connsiteX0" fmla="*/ 281641 w 4716163"/>
                <a:gd name="connsiteY0" fmla="*/ 0 h 3520516"/>
                <a:gd name="connsiteX1" fmla="*/ 4434522 w 4716163"/>
                <a:gd name="connsiteY1" fmla="*/ 0 h 3520516"/>
                <a:gd name="connsiteX2" fmla="*/ 4716163 w 4716163"/>
                <a:gd name="connsiteY2" fmla="*/ 281641 h 3520516"/>
                <a:gd name="connsiteX3" fmla="*/ 4716163 w 4716163"/>
                <a:gd name="connsiteY3" fmla="*/ 3520516 h 3520516"/>
                <a:gd name="connsiteX4" fmla="*/ 4716163 w 4716163"/>
                <a:gd name="connsiteY4" fmla="*/ 3520516 h 3520516"/>
                <a:gd name="connsiteX5" fmla="*/ 0 w 4716163"/>
                <a:gd name="connsiteY5" fmla="*/ 3520516 h 3520516"/>
                <a:gd name="connsiteX6" fmla="*/ 0 w 4716163"/>
                <a:gd name="connsiteY6" fmla="*/ 3520516 h 3520516"/>
                <a:gd name="connsiteX7" fmla="*/ 0 w 4716163"/>
                <a:gd name="connsiteY7" fmla="*/ 281641 h 3520516"/>
                <a:gd name="connsiteX8" fmla="*/ 281641 w 4716163"/>
                <a:gd name="connsiteY8" fmla="*/ 0 h 35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163" h="3520516">
                  <a:moveTo>
                    <a:pt x="281641" y="0"/>
                  </a:moveTo>
                  <a:lnTo>
                    <a:pt x="4434522" y="0"/>
                  </a:lnTo>
                  <a:cubicBezTo>
                    <a:pt x="4590068" y="0"/>
                    <a:pt x="4716163" y="126095"/>
                    <a:pt x="4716163" y="281641"/>
                  </a:cubicBezTo>
                  <a:lnTo>
                    <a:pt x="4716163" y="3520516"/>
                  </a:lnTo>
                  <a:lnTo>
                    <a:pt x="4716163" y="3520516"/>
                  </a:lnTo>
                  <a:lnTo>
                    <a:pt x="0" y="3520516"/>
                  </a:lnTo>
                  <a:lnTo>
                    <a:pt x="0" y="3520516"/>
                  </a:lnTo>
                  <a:lnTo>
                    <a:pt x="0" y="281641"/>
                  </a:lnTo>
                  <a:cubicBezTo>
                    <a:pt x="0" y="126095"/>
                    <a:pt x="126095" y="0"/>
                    <a:pt x="281641" y="0"/>
                  </a:cubicBezTo>
                  <a:close/>
                </a:path>
              </a:pathLst>
            </a:cu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370" tIns="250130" rIns="138370" bIns="5588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Thuật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ghi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)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quá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trình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đời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hát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“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Như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Bác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Hồ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vui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đại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thắng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”.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26180" y="4418915"/>
              <a:ext cx="2325041" cy="761877"/>
              <a:chOff x="526180" y="4418915"/>
              <a:chExt cx="2325041" cy="761877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526180" y="4418915"/>
                <a:ext cx="2325041" cy="761877"/>
              </a:xfrm>
              <a:custGeom>
                <a:avLst/>
                <a:gdLst>
                  <a:gd name="connsiteX0" fmla="*/ 0 w 4716163"/>
                  <a:gd name="connsiteY0" fmla="*/ 0 h 1513822"/>
                  <a:gd name="connsiteX1" fmla="*/ 4716163 w 4716163"/>
                  <a:gd name="connsiteY1" fmla="*/ 0 h 1513822"/>
                  <a:gd name="connsiteX2" fmla="*/ 4716163 w 4716163"/>
                  <a:gd name="connsiteY2" fmla="*/ 1513822 h 1513822"/>
                  <a:gd name="connsiteX3" fmla="*/ 0 w 4716163"/>
                  <a:gd name="connsiteY3" fmla="*/ 1513822 h 1513822"/>
                  <a:gd name="connsiteX4" fmla="*/ 0 w 4716163"/>
                  <a:gd name="connsiteY4" fmla="*/ 0 h 151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163" h="1513822">
                    <a:moveTo>
                      <a:pt x="0" y="0"/>
                    </a:moveTo>
                    <a:lnTo>
                      <a:pt x="4716163" y="0"/>
                    </a:lnTo>
                    <a:lnTo>
                      <a:pt x="4716163" y="1513822"/>
                    </a:lnTo>
                    <a:lnTo>
                      <a:pt x="0" y="1513822"/>
                    </a:lnTo>
                    <a:lnTo>
                      <a:pt x="0" y="0"/>
                    </a:lnTo>
                    <a:close/>
                  </a:path>
                </a:pathLst>
              </a:cu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7650" tIns="0" rIns="1477472" bIns="0" numCol="1" spcCol="1270" anchor="ctr" anchorCtr="0">
                <a:noAutofit/>
              </a:bodyPr>
              <a:lstStyle/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i="1" kern="1200" dirty="0"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  </a:t>
                </a:r>
                <a:endPara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034412" y="4577881"/>
                <a:ext cx="13853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 err="1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Sự</a:t>
                </a:r>
                <a:r>
                  <a:rPr lang="en-US" sz="2800" b="1" i="1" dirty="0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latin typeface="Baguet Script" panose="00000500000000000000" pitchFamily="2" charset="0"/>
                    <a:cs typeface="Times New Roman" panose="02020603050405020304" pitchFamily="18" charset="0"/>
                  </a:rPr>
                  <a:t>kiện</a:t>
                </a:r>
                <a:endParaRPr lang="en-US" sz="2800" b="1" i="1" dirty="0">
                  <a:solidFill>
                    <a:schemeClr val="bg1"/>
                  </a:solidFill>
                  <a:latin typeface="Baguet Script" panose="000005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137283" y="5648980"/>
            <a:ext cx="5620000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2800" b="1" i="1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biểu</a:t>
            </a:r>
            <a:r>
              <a:rPr lang="en-US" sz="2800" b="1" i="1" dirty="0"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đạt</a:t>
            </a:r>
            <a:r>
              <a:rPr lang="en-US" sz="2800" i="1" dirty="0">
                <a:latin typeface="Baguet Script" panose="000005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Baguet Script" panose="000005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latin typeface="Baguet Script" panose="00000500000000000000" pitchFamily="2" charset="0"/>
                <a:ea typeface="Times New Roman" panose="02020603050405020304" pitchFamily="18" charset="0"/>
              </a:rPr>
              <a:t> minh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16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91055" y="337113"/>
            <a:ext cx="7743631" cy="10308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3773" y="6356987"/>
            <a:ext cx="3094568" cy="5647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01480" y="-187491"/>
            <a:ext cx="2852098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3743" y="4284643"/>
            <a:ext cx="1001268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860196">
            <a:off x="364099" y="-1226261"/>
            <a:ext cx="1046853" cy="382412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47062" y="504607"/>
            <a:ext cx="6431616" cy="63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vi-VN" sz="3534" b="1" dirty="0">
                <a:solidFill>
                  <a:srgbClr val="F7F1E9"/>
                </a:solidFill>
              </a:rPr>
              <a:t>2. Tác giả - tác phẩm</a:t>
            </a:r>
            <a:endParaRPr lang="en-US" sz="3534" b="1" dirty="0">
              <a:solidFill>
                <a:srgbClr val="F7F1E9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5724" y="159196"/>
            <a:ext cx="474341" cy="4227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99440">
            <a:off x="493278" y="814057"/>
            <a:ext cx="724781" cy="645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546885">
            <a:off x="208778" y="1654559"/>
            <a:ext cx="362391" cy="322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D7C95E-B0A5-4F94-83B3-314FFB5A77D7}"/>
              </a:ext>
            </a:extLst>
          </p:cNvPr>
          <p:cNvSpPr txBox="1"/>
          <p:nvPr/>
        </p:nvSpPr>
        <p:spPr>
          <a:xfrm>
            <a:off x="779947" y="1692123"/>
            <a:ext cx="1065913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400"/>
              </a:spcAft>
              <a:buFontTx/>
              <a:buChar char="-"/>
            </a:pPr>
            <a:r>
              <a:rPr lang="vi-VN" sz="2800" b="1" dirty="0">
                <a:cs typeface="Arial" panose="020B0604020202020204" pitchFamily="34" charset="0"/>
              </a:rPr>
              <a:t>Bố cục: </a:t>
            </a:r>
            <a:r>
              <a:rPr lang="vi-VN" sz="2800" dirty="0">
                <a:cs typeface="Arial" panose="020B0604020202020204" pitchFamily="34" charset="0"/>
              </a:rPr>
              <a:t>3 phần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5541" y="3113506"/>
            <a:ext cx="3575043" cy="30533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 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(Từ đầu đến 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bài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dẫn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của văn bản về quá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74417" y="3113505"/>
            <a:ext cx="3575043" cy="30533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133" b="1" dirty="0">
                <a:solidFill>
                  <a:schemeClr val="tx1"/>
                </a:solidFill>
                <a:cs typeface="Arial" panose="020B0604020202020204" pitchFamily="34" charset="0"/>
              </a:rPr>
              <a:t>Phần 2 </a:t>
            </a:r>
            <a:r>
              <a:rPr lang="vi-VN" sz="2133" dirty="0">
                <a:solidFill>
                  <a:schemeClr val="tx1"/>
                </a:solidFill>
                <a:cs typeface="Arial" panose="020B0604020202020204" pitchFamily="34" charset="0"/>
              </a:rPr>
              <a:t>(Tiếp đến người khác viết thay): Quá trình ra đời bài hát.</a:t>
            </a:r>
          </a:p>
          <a:p>
            <a:pPr algn="just">
              <a:lnSpc>
                <a:spcPct val="150000"/>
              </a:lnSpc>
            </a:pPr>
            <a:endParaRPr lang="vi-VN" sz="21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1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40783" y="3157971"/>
            <a:ext cx="3575043" cy="30533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 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(Còn lại): Ý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 trị của bài </a:t>
            </a:r>
            <a:r>
              <a:rPr lang="en-US" sz="21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1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21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21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1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250082" y="2374525"/>
            <a:ext cx="605961" cy="619909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958958" y="2374525"/>
            <a:ext cx="605961" cy="619909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825324" y="2374525"/>
            <a:ext cx="605961" cy="6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7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8853" y="40198"/>
            <a:ext cx="3481594" cy="55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</a:rPr>
              <a:t>VĂN BẢN THÔNG TIN</a:t>
            </a:r>
            <a:endParaRPr lang="en-US" sz="2800" dirty="0"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720" t="12771" r="5692" b="15953"/>
          <a:stretch/>
        </p:blipFill>
        <p:spPr>
          <a:xfrm>
            <a:off x="217545" y="2498326"/>
            <a:ext cx="2857936" cy="2325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2928937" y="1256813"/>
            <a:ext cx="8503514" cy="362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5 (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I),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Baguet Scrip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Baguet Scrip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…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1F1E16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Baguet Scrip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96" b="246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5284342" y="-841328"/>
            <a:ext cx="3251201" cy="8441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652" y="3387227"/>
            <a:ext cx="3785710" cy="37444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43594" y="1341155"/>
            <a:ext cx="1932697" cy="8257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673172">
            <a:off x="-562590" y="638397"/>
            <a:ext cx="2786018" cy="16507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59055">
            <a:off x="9388689" y="5863960"/>
            <a:ext cx="3032575" cy="13305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87289" y="1580396"/>
            <a:ext cx="948836" cy="1001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506201" y="33665"/>
            <a:ext cx="467715" cy="478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759413">
            <a:off x="11451050" y="1720885"/>
            <a:ext cx="626679" cy="6306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557364" y="5005251"/>
            <a:ext cx="1439063" cy="11669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788148" y="2957085"/>
            <a:ext cx="7779238" cy="75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800" b="1" dirty="0">
                <a:solidFill>
                  <a:srgbClr val="A86CE5"/>
                </a:solidFill>
              </a:rPr>
              <a:t>II. TÌM HIỂU CHI TIẾT</a:t>
            </a:r>
            <a:endParaRPr lang="en-US" sz="4800" b="1" dirty="0">
              <a:solidFill>
                <a:srgbClr val="A86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4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45463">
            <a:off x="10047638" y="171173"/>
            <a:ext cx="2966391" cy="6822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8195">
            <a:off x="-330274" y="213837"/>
            <a:ext cx="2032148" cy="596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60445">
            <a:off x="11429945" y="5801399"/>
            <a:ext cx="1047331" cy="11112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72965">
            <a:off x="-570124" y="5883744"/>
            <a:ext cx="1636579" cy="9880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42900" y="431801"/>
            <a:ext cx="115062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200" b="1" dirty="0"/>
              <a:t>1. Giới thiệu về sự kiện được thuật lại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331547" y="1678611"/>
            <a:ext cx="41531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</a:rPr>
              <a:t>THẢO LUẬN CẶP ĐÔI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4" y="924243"/>
            <a:ext cx="5181600" cy="5181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992046" y="2218463"/>
            <a:ext cx="6961564" cy="261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Phần sa pô của bài báo có tác dụng gì?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Văn bản thuật lại sự kiện gì?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 ảnh trong SGK trang 92 thể hiện sự kiện gì?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45463">
            <a:off x="10047638" y="171173"/>
            <a:ext cx="2966391" cy="6822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8195">
            <a:off x="-330274" y="213837"/>
            <a:ext cx="2032148" cy="596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60445">
            <a:off x="11429945" y="5801399"/>
            <a:ext cx="1047331" cy="11112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72965">
            <a:off x="-570124" y="5883744"/>
            <a:ext cx="1636579" cy="9880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42900" y="431801"/>
            <a:ext cx="11506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000" b="1" dirty="0">
                <a:latin typeface="Bahnschrift Condensed" panose="020B0502040204020203" pitchFamily="34" charset="0"/>
              </a:rPr>
              <a:t>1. Giới thiệu về sự kiện được thuật lại</a:t>
            </a:r>
            <a:endParaRPr lang="en-US" sz="40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405" y="1239132"/>
            <a:ext cx="6288395" cy="4134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Phần sa pô có tác dụng nêu vấn đề.</a:t>
            </a:r>
            <a:endParaRPr lang="en-US" sz="3600" dirty="0"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đời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 có </a:t>
            </a:r>
            <a:r>
              <a:rPr lang="vi-VN" sz="3600" i="1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3600" i="1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ngày đại thắng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kể lại ngày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lễ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mừng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30/4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phóng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miền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nhất đất </a:t>
            </a:r>
            <a:r>
              <a:rPr lang="en-US" sz="36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6858000" y="1363722"/>
            <a:ext cx="4991100" cy="33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45463">
            <a:off x="10047638" y="171173"/>
            <a:ext cx="2966391" cy="6822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8195">
            <a:off x="-330274" y="213837"/>
            <a:ext cx="2032148" cy="596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60445">
            <a:off x="11429945" y="5801399"/>
            <a:ext cx="1047331" cy="11112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72965">
            <a:off x="-570124" y="5883744"/>
            <a:ext cx="1636579" cy="9880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42900" y="431801"/>
            <a:ext cx="115062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200" b="1" dirty="0"/>
              <a:t>2. Quá trình ra đời bài hát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877790"/>
            <a:ext cx="10896600" cy="196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 trong văn bản những nguyên nhân, diễn biến và kết quả của sự kiện dẫn đến sự ra đời của bài hát và thống kê vào bảng sau:</a:t>
            </a:r>
            <a:endParaRPr lang="en-US" sz="28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73844" y="3038080"/>
          <a:ext cx="10306956" cy="3318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156">
                  <a:extLst>
                    <a:ext uri="{9D8B030D-6E8A-4147-A177-3AD203B41FA5}">
                      <a16:colId xmlns:a16="http://schemas.microsoft.com/office/drawing/2014/main" val="1921550514"/>
                    </a:ext>
                  </a:extLst>
                </a:gridCol>
                <a:gridCol w="6654800">
                  <a:extLst>
                    <a:ext uri="{9D8B030D-6E8A-4147-A177-3AD203B41FA5}">
                      <a16:colId xmlns:a16="http://schemas.microsoft.com/office/drawing/2014/main" val="275447782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pPr algn="ctr"/>
                      <a:r>
                        <a:rPr lang="vi-VN" sz="2300" b="1" dirty="0"/>
                        <a:t>QUÁ</a:t>
                      </a:r>
                      <a:r>
                        <a:rPr lang="vi-VN" sz="2300" b="1" baseline="0" dirty="0"/>
                        <a:t> TRÌNH SÁNG TÁC</a:t>
                      </a:r>
                      <a:endParaRPr lang="en-US" sz="2300" b="1" dirty="0"/>
                    </a:p>
                  </a:txBody>
                  <a:tcPr marL="60960" marR="60960" marT="30480" marB="3048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b="1" dirty="0"/>
                        <a:t>NỘI</a:t>
                      </a:r>
                      <a:r>
                        <a:rPr lang="vi-VN" sz="2300" b="1" baseline="0" dirty="0"/>
                        <a:t> DUNG</a:t>
                      </a:r>
                      <a:endParaRPr lang="en-US" sz="2300" b="1" dirty="0"/>
                    </a:p>
                  </a:txBody>
                  <a:tcPr marL="60960" marR="60960" marT="30480" marB="3048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757687"/>
                  </a:ext>
                </a:extLst>
              </a:tr>
              <a:tr h="829733">
                <a:tc>
                  <a:txBody>
                    <a:bodyPr/>
                    <a:lstStyle/>
                    <a:p>
                      <a:r>
                        <a:rPr lang="vi-VN" sz="2300" dirty="0"/>
                        <a:t>Nguyên</a:t>
                      </a:r>
                      <a:r>
                        <a:rPr lang="vi-VN" sz="2300" baseline="0" dirty="0"/>
                        <a:t> nhân</a:t>
                      </a:r>
                      <a:endParaRPr lang="en-US" sz="2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180597464"/>
                  </a:ext>
                </a:extLst>
              </a:tr>
              <a:tr h="829733">
                <a:tc>
                  <a:txBody>
                    <a:bodyPr/>
                    <a:lstStyle/>
                    <a:p>
                      <a:r>
                        <a:rPr lang="vi-VN" sz="2300" dirty="0"/>
                        <a:t>Diễn</a:t>
                      </a:r>
                      <a:r>
                        <a:rPr lang="vi-VN" sz="2300" baseline="0" dirty="0"/>
                        <a:t> biến</a:t>
                      </a:r>
                      <a:endParaRPr lang="en-US" sz="2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70931950"/>
                  </a:ext>
                </a:extLst>
              </a:tr>
              <a:tr h="829733">
                <a:tc>
                  <a:txBody>
                    <a:bodyPr/>
                    <a:lstStyle/>
                    <a:p>
                      <a:r>
                        <a:rPr lang="vi-VN" sz="2300" dirty="0"/>
                        <a:t>Kết</a:t>
                      </a:r>
                      <a:r>
                        <a:rPr lang="vi-VN" sz="2300" baseline="0" dirty="0"/>
                        <a:t> quả</a:t>
                      </a:r>
                      <a:endParaRPr lang="en-US" sz="2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400750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75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45463">
            <a:off x="10047638" y="171173"/>
            <a:ext cx="2966391" cy="6822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8195">
            <a:off x="-330274" y="213837"/>
            <a:ext cx="2032148" cy="596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60445">
            <a:off x="11429945" y="5801399"/>
            <a:ext cx="1047331" cy="11112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72965">
            <a:off x="-570124" y="5883744"/>
            <a:ext cx="1636579" cy="9880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42900" y="431801"/>
            <a:ext cx="11506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000" b="1" dirty="0">
                <a:latin typeface="Bahnschrift Condensed" panose="020B0502040204020203" pitchFamily="34" charset="0"/>
              </a:rPr>
              <a:t>2. Quá trình ra đời bài hát</a:t>
            </a:r>
            <a:endParaRPr lang="en-US" sz="4000" b="1" dirty="0">
              <a:latin typeface="Bahnschrift Condensed" panose="020B050204020402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70195"/>
              </p:ext>
            </p:extLst>
          </p:nvPr>
        </p:nvGraphicFramePr>
        <p:xfrm>
          <a:off x="0" y="1112040"/>
          <a:ext cx="12192000" cy="52645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9015">
                  <a:extLst>
                    <a:ext uri="{9D8B030D-6E8A-4147-A177-3AD203B41FA5}">
                      <a16:colId xmlns:a16="http://schemas.microsoft.com/office/drawing/2014/main" val="1921550514"/>
                    </a:ext>
                  </a:extLst>
                </a:gridCol>
                <a:gridCol w="10012985">
                  <a:extLst>
                    <a:ext uri="{9D8B030D-6E8A-4147-A177-3AD203B41FA5}">
                      <a16:colId xmlns:a16="http://schemas.microsoft.com/office/drawing/2014/main" val="275447782"/>
                    </a:ext>
                  </a:extLst>
                </a:gridCol>
              </a:tblGrid>
              <a:tr h="10732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b="1" dirty="0"/>
                        <a:t>QUÁ</a:t>
                      </a:r>
                      <a:r>
                        <a:rPr lang="vi-VN" sz="2300" b="1" baseline="0" dirty="0"/>
                        <a:t> TRÌNH SÁNG TÁC</a:t>
                      </a:r>
                      <a:endParaRPr lang="en-US" sz="2300" b="1" dirty="0"/>
                    </a:p>
                  </a:txBody>
                  <a:tcPr marL="60960" marR="60960" marT="30480" marB="3048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b="1" dirty="0"/>
                        <a:t>NỘI</a:t>
                      </a:r>
                      <a:r>
                        <a:rPr lang="vi-VN" sz="2300" b="1" baseline="0" dirty="0"/>
                        <a:t> DUNG</a:t>
                      </a:r>
                      <a:endParaRPr lang="en-US" sz="2300" b="1" dirty="0"/>
                    </a:p>
                  </a:txBody>
                  <a:tcPr marL="60960" marR="60960" marT="30480" marB="3048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757687"/>
                  </a:ext>
                </a:extLst>
              </a:tr>
              <a:tr h="1838960">
                <a:tc>
                  <a:txBody>
                    <a:bodyPr/>
                    <a:lstStyle/>
                    <a:p>
                      <a:pPr algn="l"/>
                      <a:r>
                        <a:rPr lang="vi-VN" sz="2100" dirty="0"/>
                        <a:t>Nguyên</a:t>
                      </a:r>
                      <a:r>
                        <a:rPr lang="vi-VN" sz="2100" baseline="0" dirty="0"/>
                        <a:t> nhân</a:t>
                      </a:r>
                      <a:endParaRPr lang="en-US" sz="21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endParaRPr lang="vi-VN" sz="2300" dirty="0"/>
                    </a:p>
                    <a:p>
                      <a:endParaRPr lang="vi-VN" sz="2300" dirty="0"/>
                    </a:p>
                    <a:p>
                      <a:endParaRPr lang="vi-VN" sz="2300" dirty="0"/>
                    </a:p>
                    <a:p>
                      <a:endParaRPr lang="vi-VN" sz="2300" dirty="0"/>
                    </a:p>
                    <a:p>
                      <a:endParaRPr lang="en-US" sz="2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180597464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pPr algn="l"/>
                      <a:r>
                        <a:rPr lang="vi-VN" sz="2100" dirty="0"/>
                        <a:t>Diễn</a:t>
                      </a:r>
                      <a:r>
                        <a:rPr lang="vi-VN" sz="2100" baseline="0" dirty="0"/>
                        <a:t> biến</a:t>
                      </a:r>
                      <a:endParaRPr lang="en-US" sz="21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endParaRPr lang="vi-VN" sz="2300" dirty="0"/>
                    </a:p>
                    <a:p>
                      <a:endParaRPr lang="vi-VN" sz="2300" dirty="0"/>
                    </a:p>
                    <a:p>
                      <a:endParaRPr lang="vi-VN" sz="2300" dirty="0"/>
                    </a:p>
                    <a:p>
                      <a:endParaRPr lang="en-US" sz="2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70931950"/>
                  </a:ext>
                </a:extLst>
              </a:tr>
              <a:tr h="829733">
                <a:tc>
                  <a:txBody>
                    <a:bodyPr/>
                    <a:lstStyle/>
                    <a:p>
                      <a:pPr algn="l"/>
                      <a:r>
                        <a:rPr lang="vi-VN" sz="2100" dirty="0"/>
                        <a:t>Kết</a:t>
                      </a:r>
                      <a:r>
                        <a:rPr lang="vi-VN" sz="2100" baseline="0" dirty="0"/>
                        <a:t> quả</a:t>
                      </a:r>
                      <a:endParaRPr lang="en-US" sz="21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40075002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569BCC-538A-48F7-BF17-D8DB19D86D59}"/>
              </a:ext>
            </a:extLst>
          </p:cNvPr>
          <p:cNvSpPr txBox="1"/>
          <p:nvPr/>
        </p:nvSpPr>
        <p:spPr>
          <a:xfrm>
            <a:off x="2386066" y="2101045"/>
            <a:ext cx="9144767" cy="187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đầu tháng 4-1975, tin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vang -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dội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từ các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trường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đã thôi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thúc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các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sáng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Bahnschrift 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Bản tin chiều ngày 28-4-1975 của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Đài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Tiếng nói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về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oanh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tạc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Tân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Nhất của phi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Nguyễn Thành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cú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hích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đời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</a:t>
            </a:r>
            <a:r>
              <a:rPr lang="en-US" sz="2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sz="2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Bahnschrift 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69BCC-538A-48F7-BF17-D8DB19D86D59}"/>
              </a:ext>
            </a:extLst>
          </p:cNvPr>
          <p:cNvSpPr txBox="1"/>
          <p:nvPr/>
        </p:nvSpPr>
        <p:spPr>
          <a:xfrm>
            <a:off x="2508401" y="4290360"/>
            <a:ext cx="10354289" cy="86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Thời gian sáng tác: 2 tiếng, tác giả dự định viết hợp xướng và thực tế trở thành bài hát Như có Bác trong ngày đại thắng.</a:t>
            </a:r>
          </a:p>
          <a:p>
            <a:pPr algn="just">
              <a:lnSpc>
                <a:spcPct val="150000"/>
              </a:lnSpc>
            </a:pPr>
            <a:r>
              <a:rPr lang="vi-VN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Dự định để dành đến 7/5 nhưng chiến tháng nhanh chóng, làm gấp rút được duyệt bởi Giám đốc Đài Tiếng nói Việt Nam.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B7200-D861-45CC-80C8-BA039B395E5C}"/>
              </a:ext>
            </a:extLst>
          </p:cNvPr>
          <p:cNvSpPr txBox="1"/>
          <p:nvPr/>
        </p:nvSpPr>
        <p:spPr>
          <a:xfrm>
            <a:off x="2641600" y="5750554"/>
            <a:ext cx="4062663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Suốt</a:t>
            </a:r>
            <a:r>
              <a:rPr lang="en-US" sz="20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vi-VN" sz="20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/5 </a:t>
            </a:r>
            <a:r>
              <a:rPr lang="en-US" sz="20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</a:t>
            </a:r>
            <a:r>
              <a:rPr lang="vi-VN" sz="20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khúc </a:t>
            </a:r>
            <a:r>
              <a:rPr lang="en-US" sz="20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vang</a:t>
            </a:r>
            <a:r>
              <a:rPr lang="vi-VN" sz="2000" b="1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1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45463">
            <a:off x="10047638" y="171173"/>
            <a:ext cx="2966391" cy="6822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8195">
            <a:off x="-330274" y="213837"/>
            <a:ext cx="2032148" cy="596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60445">
            <a:off x="11429945" y="5801399"/>
            <a:ext cx="1047331" cy="11112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72965">
            <a:off x="-570124" y="5883744"/>
            <a:ext cx="1636579" cy="9880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42900" y="431801"/>
            <a:ext cx="115062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200" b="1" dirty="0"/>
              <a:t>3. Giá trị của bài hát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23594" y="1302221"/>
            <a:ext cx="37321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</a:rPr>
              <a:t>THẢO LUẬN NHÓM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r="12230"/>
          <a:stretch/>
        </p:blipFill>
        <p:spPr>
          <a:xfrm>
            <a:off x="7174349" y="1895895"/>
            <a:ext cx="4845328" cy="34911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3929" y="1791915"/>
            <a:ext cx="6630420" cy="4550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kern="1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Những biểu hiện nào cho thấy bài hát </a:t>
            </a:r>
            <a:r>
              <a:rPr lang="vi-VN" sz="2800" i="1" kern="1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Như có Bác trong ngày đại thắng </a:t>
            </a:r>
            <a:r>
              <a:rPr lang="vi-VN" sz="2800" kern="1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có “số phận đặc biệt”?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kern="1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Câu nói của nhạc sĩ Phạm Tuyên ở cuối bài nhằm khẳng định điều gì? Em thường thấy bài hát vang lên trong những dịp nào?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45463">
            <a:off x="10047638" y="171173"/>
            <a:ext cx="2966391" cy="6822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8195">
            <a:off x="-330274" y="213837"/>
            <a:ext cx="2032148" cy="596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60445">
            <a:off x="11429945" y="5801399"/>
            <a:ext cx="1047331" cy="11112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72965">
            <a:off x="-570124" y="5883744"/>
            <a:ext cx="1636579" cy="9880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42900" y="266087"/>
            <a:ext cx="115062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200" b="1" dirty="0">
                <a:latin typeface="Bahnschrift Condensed" panose="020B0502040204020203" pitchFamily="34" charset="0"/>
              </a:rPr>
              <a:t>3. Giá trị của bài hát</a:t>
            </a:r>
            <a:endParaRPr lang="en-US" sz="3200" b="1" dirty="0"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800" y="702663"/>
            <a:ext cx="11023600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Bài hát có số phận đặc biệt:</a:t>
            </a:r>
            <a:endParaRPr lang="en-US" sz="2800" dirty="0"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ượt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thách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của thời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đến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tầng lớp,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biên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Bahnschrift 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một số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bài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còn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dùng như bài ca "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giã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bạn" để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các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gỡ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</a:t>
            </a:r>
            <a:r>
              <a:rPr lang="vi-VN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tinh, văn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Bahnschrift 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7233" y="4245404"/>
            <a:ext cx="11023600" cy="159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667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lang="vi-VN" sz="2667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Bài hát  không chỉ thể hiện cảm xúc của cá nhân tác giả mà còn cho thấy tình cảm lớn lao, thiêng liêng của mọi người.</a:t>
            </a:r>
            <a:endParaRPr lang="vi-VN" sz="2667" dirty="0">
              <a:solidFill>
                <a:schemeClr val="tx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6049" y="223840"/>
            <a:ext cx="10619804" cy="655574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260" y="1685406"/>
            <a:ext cx="474341" cy="4227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99440">
            <a:off x="524006" y="2343818"/>
            <a:ext cx="724781" cy="6459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46885">
            <a:off x="270314" y="3180770"/>
            <a:ext cx="362391" cy="32298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10466">
            <a:off x="11193437" y="6298193"/>
            <a:ext cx="474341" cy="42275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11026">
            <a:off x="10958916" y="5351178"/>
            <a:ext cx="724781" cy="6459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42647">
            <a:off x="11748859" y="4988454"/>
            <a:ext cx="362391" cy="3229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42975">
            <a:off x="-537358" y="5879463"/>
            <a:ext cx="2745739" cy="80999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44724" y="2000315"/>
            <a:ext cx="1746101" cy="103456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0363" y="147192"/>
            <a:ext cx="1800171" cy="5760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07" y="740087"/>
            <a:ext cx="8000845" cy="227965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54825" y="3136891"/>
            <a:ext cx="9831807" cy="2985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accent2"/>
              </a:buClr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Như có </a:t>
            </a:r>
            <a:r>
              <a:rPr lang="en-US" sz="2133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 trong ngày </a:t>
            </a:r>
            <a:r>
              <a:rPr lang="en-US" sz="2133" b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như một bài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cũng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có thể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đất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ngày hôm nay đã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yên</a:t>
            </a:r>
            <a:r>
              <a:rPr lang="vi-VN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sống trong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nhưng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mỗi khi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lên như thể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tự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133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lớn là bài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lại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các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đường, ngõ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. Bài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sẽ mãi là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đi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năm tháng,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trường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96" b="24645"/>
          <a:stretch>
            <a:fillRect/>
          </a:stretch>
        </p:blipFill>
        <p:spPr>
          <a:xfrm>
            <a:off x="0" y="14288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5284342" y="-841328"/>
            <a:ext cx="3251201" cy="8441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652" y="3387227"/>
            <a:ext cx="3785710" cy="37444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43594" y="1341155"/>
            <a:ext cx="1932697" cy="8257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673172">
            <a:off x="-562590" y="638397"/>
            <a:ext cx="2786018" cy="16507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59055">
            <a:off x="9388689" y="5863960"/>
            <a:ext cx="3032575" cy="13305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87289" y="1580396"/>
            <a:ext cx="948836" cy="1001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506201" y="33665"/>
            <a:ext cx="467715" cy="478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759413">
            <a:off x="11451050" y="1720885"/>
            <a:ext cx="626679" cy="6306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557364" y="5005251"/>
            <a:ext cx="1439063" cy="11669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788148" y="2957085"/>
            <a:ext cx="7779238" cy="75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800" b="1" dirty="0">
                <a:solidFill>
                  <a:srgbClr val="A86CE5"/>
                </a:solidFill>
              </a:rPr>
              <a:t>III. TỔNG KẾT</a:t>
            </a:r>
            <a:endParaRPr lang="en-US" sz="4800" b="1" dirty="0">
              <a:solidFill>
                <a:srgbClr val="A86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53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83346" y="1444891"/>
            <a:ext cx="8466854" cy="5027081"/>
            <a:chOff x="0" y="0"/>
            <a:chExt cx="6350000" cy="381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 sz="240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37353" y="3806483"/>
            <a:ext cx="3089973" cy="32935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45512">
            <a:off x="-254185" y="-25750"/>
            <a:ext cx="2313984" cy="1423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30800" y="985464"/>
            <a:ext cx="1133042" cy="484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78638">
            <a:off x="11127390" y="6104506"/>
            <a:ext cx="1280049" cy="5616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599272" y="-166908"/>
            <a:ext cx="3865103" cy="37034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61055" y="4899123"/>
            <a:ext cx="2690721" cy="16878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16048" y="1164282"/>
            <a:ext cx="948836" cy="10014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06580" y="204501"/>
            <a:ext cx="467715" cy="4784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59413">
            <a:off x="10748329" y="2373020"/>
            <a:ext cx="626679" cy="630620"/>
          </a:xfrm>
          <a:prstGeom prst="rect">
            <a:avLst/>
          </a:prstGeom>
        </p:spPr>
      </p:pic>
      <p:sp>
        <p:nvSpPr>
          <p:cNvPr id="16" name="TextBox 13"/>
          <p:cNvSpPr txBox="1"/>
          <p:nvPr/>
        </p:nvSpPr>
        <p:spPr>
          <a:xfrm>
            <a:off x="4253792" y="1458931"/>
            <a:ext cx="2887057" cy="79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</a:pPr>
            <a:r>
              <a:rPr lang="vi-VN" sz="4400" b="1" dirty="0">
                <a:solidFill>
                  <a:srgbClr val="D94267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NỘI DUNG</a:t>
            </a:r>
            <a:endParaRPr lang="en-US" sz="4400" b="1" dirty="0">
              <a:solidFill>
                <a:srgbClr val="D94267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0581" y="2013743"/>
            <a:ext cx="69557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 Tuyên và ca khúc mừng chiến thắng</a:t>
            </a:r>
            <a:r>
              <a:rPr lang="vi-VN" sz="3600" dirty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văn bản cung cấp thông tin về bài hát </a:t>
            </a:r>
            <a:r>
              <a:rPr lang="vi-VN" sz="3600" i="1" dirty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 có Bác trong ngày </a:t>
            </a:r>
            <a:r>
              <a:rPr lang="vi-VN" sz="3600" i="1" dirty="0" smtClean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 thắng</a:t>
            </a:r>
            <a:r>
              <a:rPr lang="vi-VN" sz="3600" dirty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tác giả, hoàn cảnh ra đời, ý nghĩa,... đem đến tri thức nghệ thuật cho độc giả.</a:t>
            </a:r>
            <a:endParaRPr lang="en-US" sz="3600" dirty="0"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8853" y="40198"/>
            <a:ext cx="3481594" cy="55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VĂN BẢN THÔNG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169" y="1383860"/>
            <a:ext cx="4668929" cy="469357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009713" y="2978124"/>
            <a:ext cx="5542845" cy="1394669"/>
          </a:xfrm>
          <a:prstGeom prst="rightArrow">
            <a:avLst>
              <a:gd name="adj1" fmla="val 65238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1. Văn </a:t>
            </a:r>
            <a:r>
              <a:rPr lang="en-US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kiện</a:t>
            </a:r>
            <a:endParaRPr lang="en-US" sz="2800" dirty="0">
              <a:solidFill>
                <a:schemeClr val="tx1"/>
              </a:solidFill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7368" y="758029"/>
            <a:ext cx="8434612" cy="5728496"/>
            <a:chOff x="2015617" y="1943978"/>
            <a:chExt cx="8128000" cy="3251199"/>
          </a:xfrm>
        </p:grpSpPr>
        <p:sp>
          <p:nvSpPr>
            <p:cNvPr id="9" name="Shape 8"/>
            <p:cNvSpPr/>
            <p:nvPr/>
          </p:nvSpPr>
          <p:spPr>
            <a:xfrm>
              <a:off x="2015617" y="1943978"/>
              <a:ext cx="8128000" cy="3251199"/>
            </a:xfrm>
            <a:prstGeom prst="leftRightRibbon">
              <a:avLst>
                <a:gd name="adj1" fmla="val 63960"/>
                <a:gd name="adj2" fmla="val 44052"/>
                <a:gd name="adj3" fmla="val 11463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04859" y="2676625"/>
              <a:ext cx="2940217" cy="1593088"/>
            </a:xfrm>
            <a:custGeom>
              <a:avLst/>
              <a:gdLst>
                <a:gd name="connsiteX0" fmla="*/ 0 w 2682239"/>
                <a:gd name="connsiteY0" fmla="*/ 0 h 1593088"/>
                <a:gd name="connsiteX1" fmla="*/ 2682239 w 2682239"/>
                <a:gd name="connsiteY1" fmla="*/ 0 h 1593088"/>
                <a:gd name="connsiteX2" fmla="*/ 2682239 w 2682239"/>
                <a:gd name="connsiteY2" fmla="*/ 1593088 h 1593088"/>
                <a:gd name="connsiteX3" fmla="*/ 0 w 2682239"/>
                <a:gd name="connsiteY3" fmla="*/ 1593088 h 1593088"/>
                <a:gd name="connsiteX4" fmla="*/ 0 w 2682239"/>
                <a:gd name="connsiteY4" fmla="*/ 0 h 1593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239" h="1593088">
                  <a:moveTo>
                    <a:pt x="0" y="0"/>
                  </a:moveTo>
                  <a:lnTo>
                    <a:pt x="2682239" y="0"/>
                  </a:lnTo>
                  <a:lnTo>
                    <a:pt x="2682239" y="1593088"/>
                  </a:lnTo>
                  <a:lnTo>
                    <a:pt x="0" y="15930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1120" rIns="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thông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tin, ở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đó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viết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thuyết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minh (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bày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miêu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tả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)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kiện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hoá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khoa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,...). 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897925" y="3010014"/>
              <a:ext cx="3177156" cy="1593088"/>
            </a:xfrm>
            <a:custGeom>
              <a:avLst/>
              <a:gdLst>
                <a:gd name="connsiteX0" fmla="*/ 0 w 3169920"/>
                <a:gd name="connsiteY0" fmla="*/ 0 h 1593088"/>
                <a:gd name="connsiteX1" fmla="*/ 3169920 w 3169920"/>
                <a:gd name="connsiteY1" fmla="*/ 0 h 1593088"/>
                <a:gd name="connsiteX2" fmla="*/ 3169920 w 3169920"/>
                <a:gd name="connsiteY2" fmla="*/ 1593088 h 1593088"/>
                <a:gd name="connsiteX3" fmla="*/ 0 w 3169920"/>
                <a:gd name="connsiteY3" fmla="*/ 1593088 h 1593088"/>
                <a:gd name="connsiteX4" fmla="*/ 0 w 3169920"/>
                <a:gd name="connsiteY4" fmla="*/ 0 h 1593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920" h="1593088">
                  <a:moveTo>
                    <a:pt x="0" y="0"/>
                  </a:moveTo>
                  <a:lnTo>
                    <a:pt x="3169920" y="0"/>
                  </a:lnTo>
                  <a:lnTo>
                    <a:pt x="3169920" y="1593088"/>
                  </a:lnTo>
                  <a:lnTo>
                    <a:pt x="0" y="15930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1120" rIns="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văn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thuật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kiện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thường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trình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bày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theo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trật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tự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thời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gian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hoặc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mối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quan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hệ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nguyên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nhân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-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kết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398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15942" y="1227523"/>
            <a:ext cx="7861941" cy="5027081"/>
            <a:chOff x="0" y="0"/>
            <a:chExt cx="6350000" cy="381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 sz="320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37353" y="3806483"/>
            <a:ext cx="3089973" cy="32935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45512">
            <a:off x="-254185" y="-25750"/>
            <a:ext cx="2313984" cy="1423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30800" y="985464"/>
            <a:ext cx="1133042" cy="484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78638">
            <a:off x="11127390" y="6104506"/>
            <a:ext cx="1280049" cy="5616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599272" y="-166908"/>
            <a:ext cx="3865103" cy="37034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61055" y="4899123"/>
            <a:ext cx="2690721" cy="16878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16048" y="1164282"/>
            <a:ext cx="948836" cy="10014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06580" y="204501"/>
            <a:ext cx="467715" cy="4784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59413">
            <a:off x="10748329" y="2373020"/>
            <a:ext cx="626679" cy="630620"/>
          </a:xfrm>
          <a:prstGeom prst="rect">
            <a:avLst/>
          </a:prstGeom>
        </p:spPr>
      </p:pic>
      <p:sp>
        <p:nvSpPr>
          <p:cNvPr id="16" name="TextBox 13"/>
          <p:cNvSpPr txBox="1"/>
          <p:nvPr/>
        </p:nvSpPr>
        <p:spPr>
          <a:xfrm>
            <a:off x="4014217" y="1433879"/>
            <a:ext cx="3366208" cy="825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</a:pPr>
            <a:r>
              <a:rPr lang="vi-VN" sz="5400" b="1" dirty="0">
                <a:solidFill>
                  <a:srgbClr val="D94267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NGHỆ THUẬT</a:t>
            </a:r>
            <a:endParaRPr lang="en-US" sz="5400" b="1" dirty="0">
              <a:solidFill>
                <a:srgbClr val="D94267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3603" y="2304406"/>
            <a:ext cx="6955761" cy="300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Cấu trúc chặt chẽ, rõ ràng, có dẫn chứng, trích lời nói cụ thể của nhân vật làm tăng tính chân thực.</a:t>
            </a:r>
            <a:endParaRPr lang="en-US" sz="4400" dirty="0"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86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96" b="246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7189"/>
          <a:stretch>
            <a:fillRect/>
          </a:stretch>
        </p:blipFill>
        <p:spPr>
          <a:xfrm>
            <a:off x="-359063" y="-681521"/>
            <a:ext cx="1324263" cy="81425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673991" y="4140201"/>
            <a:ext cx="2515735" cy="28123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70280">
            <a:off x="9469821" y="-742248"/>
            <a:ext cx="2607074" cy="204329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390900" y="690563"/>
            <a:ext cx="5410200" cy="7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334" b="1" dirty="0">
                <a:solidFill>
                  <a:srgbClr val="FF0000"/>
                </a:solidFill>
              </a:rPr>
              <a:t>LUYỆN TẬP</a:t>
            </a:r>
            <a:endParaRPr lang="en-US" sz="4334" b="1" dirty="0">
              <a:solidFill>
                <a:srgbClr val="FF0000"/>
              </a:solidFill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6572" y="279400"/>
            <a:ext cx="948836" cy="10014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8857" y="3791128"/>
            <a:ext cx="467715" cy="4784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59413">
            <a:off x="-49262" y="5772349"/>
            <a:ext cx="994493" cy="10007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40341" y="1698037"/>
            <a:ext cx="8890000" cy="208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err="1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vi-VN" sz="3000" b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tóm tắt bằng sơ đồ những thông tin được trình bày trong văn bản </a:t>
            </a:r>
            <a:r>
              <a:rPr lang="en-US" sz="3000" b="1" i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Phạm </a:t>
            </a:r>
            <a:r>
              <a:rPr lang="en-US" sz="3000" b="1" i="1" dirty="0" err="1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Tuyên</a:t>
            </a:r>
            <a:r>
              <a:rPr lang="en-US" sz="3000" b="1" i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000" b="1" i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</a:t>
            </a:r>
            <a:r>
              <a:rPr lang="en-US" sz="3000" b="1" i="1" dirty="0" err="1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khúc</a:t>
            </a:r>
            <a:r>
              <a:rPr lang="en-US" sz="3000" b="1" i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mừng</a:t>
            </a:r>
            <a:r>
              <a:rPr lang="en-US" sz="3000" b="1" i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3000" b="1" i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vi-VN" sz="3000" b="1" i="1" dirty="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96" b="246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7189"/>
          <a:stretch>
            <a:fillRect/>
          </a:stretch>
        </p:blipFill>
        <p:spPr>
          <a:xfrm>
            <a:off x="-359063" y="-681521"/>
            <a:ext cx="1324263" cy="81425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673991" y="4140201"/>
            <a:ext cx="2515735" cy="28123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70280">
            <a:off x="9469821" y="-742248"/>
            <a:ext cx="2607074" cy="204329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390900" y="127000"/>
            <a:ext cx="5410200" cy="7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334" b="1" dirty="0">
                <a:solidFill>
                  <a:srgbClr val="FF0000"/>
                </a:solidFill>
              </a:rPr>
              <a:t>LUYỆN TẬP</a:t>
            </a:r>
            <a:endParaRPr lang="en-US" sz="4334" b="1" dirty="0">
              <a:solidFill>
                <a:srgbClr val="FF0000"/>
              </a:solidFill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6572" y="279400"/>
            <a:ext cx="948836" cy="10014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8857" y="3791128"/>
            <a:ext cx="467715" cy="4784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59413">
            <a:off x="-49262" y="5772349"/>
            <a:ext cx="994493" cy="1000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D2FF6C-8931-451E-A31E-6C135904EB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9" y="1022040"/>
            <a:ext cx="6763807" cy="5636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96" b="246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0394">
            <a:off x="-1120088" y="352874"/>
            <a:ext cx="3611775" cy="8668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46715">
            <a:off x="10372969" y="5918640"/>
            <a:ext cx="2266463" cy="5071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47764" y="5390293"/>
            <a:ext cx="1594655" cy="17792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71259">
            <a:off x="10648170" y="-625189"/>
            <a:ext cx="2004525" cy="221494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05195" y="635000"/>
            <a:ext cx="10581611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vi-VN" sz="4267" b="1" dirty="0">
                <a:solidFill>
                  <a:srgbClr val="F49E48"/>
                </a:solidFill>
              </a:rPr>
              <a:t>VẬN DỤNG</a:t>
            </a:r>
            <a:endParaRPr lang="en-US" sz="4267" b="1" dirty="0">
              <a:solidFill>
                <a:srgbClr val="F49E48"/>
              </a:solidFill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506200" y="207395"/>
            <a:ext cx="520916" cy="5497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59413">
            <a:off x="653641" y="6158471"/>
            <a:ext cx="570777" cy="5743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23999" y="1453136"/>
            <a:ext cx="9144000" cy="209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698885" algn="l"/>
              </a:tabLst>
            </a:pPr>
            <a:r>
              <a:rPr lang="vi-VN" sz="3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Hãy nghe lại bài hát Như có Bác trong ngày đại thắng và viết lại suy nghĩ, cảm xúc của em về bài hát khoảng 5-6 dòng.</a:t>
            </a:r>
            <a:endParaRPr lang="en-US" sz="3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93" y="3505860"/>
            <a:ext cx="3748413" cy="345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96" b="246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40875" y="430285"/>
            <a:ext cx="5992724" cy="5992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78962" y="1490401"/>
            <a:ext cx="551507" cy="6654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78962" y="3426647"/>
            <a:ext cx="551507" cy="665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98756">
            <a:off x="-163652" y="5803316"/>
            <a:ext cx="1944139" cy="12393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5800" y="3426648"/>
            <a:ext cx="3794986" cy="34982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98756">
            <a:off x="10211955" y="5512098"/>
            <a:ext cx="1944139" cy="12393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915935">
            <a:off x="-58319" y="142594"/>
            <a:ext cx="1488237" cy="10864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460318" y="64487"/>
            <a:ext cx="1836886" cy="16264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98813" y="1456035"/>
            <a:ext cx="5242063" cy="138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4267" b="1" dirty="0">
                <a:solidFill>
                  <a:srgbClr val="D94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>
              <a:lnSpc>
                <a:spcPts val="5600"/>
              </a:lnSpc>
            </a:pPr>
            <a:r>
              <a:rPr lang="vi-VN" sz="4267" b="1" dirty="0">
                <a:solidFill>
                  <a:srgbClr val="D94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NHÀ</a:t>
            </a:r>
            <a:endParaRPr lang="en-US" sz="4267" b="1" dirty="0">
              <a:solidFill>
                <a:srgbClr val="D94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644233" y="1409591"/>
            <a:ext cx="4503181" cy="1314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rgbClr val="FFF9F2"/>
                </a:solidFill>
              </a:rPr>
              <a:t>Ôn lại nội dung kiến thức bài học.</a:t>
            </a:r>
            <a:endParaRPr lang="en-US" sz="3000" b="1" dirty="0">
              <a:solidFill>
                <a:srgbClr val="FFF9F2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506200" y="430286"/>
            <a:ext cx="507659" cy="4524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599440">
            <a:off x="10704242" y="122228"/>
            <a:ext cx="438732" cy="3910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546885">
            <a:off x="11682414" y="1317493"/>
            <a:ext cx="338873" cy="3020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082475" y="5516991"/>
            <a:ext cx="1592921" cy="1291715"/>
          </a:xfrm>
          <a:prstGeom prst="rect">
            <a:avLst/>
          </a:prstGeom>
        </p:spPr>
      </p:pic>
      <p:sp>
        <p:nvSpPr>
          <p:cNvPr id="20" name="TextBox 13"/>
          <p:cNvSpPr txBox="1"/>
          <p:nvPr/>
        </p:nvSpPr>
        <p:spPr>
          <a:xfrm>
            <a:off x="6553200" y="3293793"/>
            <a:ext cx="4588231" cy="2006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rgbClr val="FFF9F2"/>
                </a:solidFill>
              </a:rPr>
              <a:t>Học và chuẩn bị bài: </a:t>
            </a:r>
            <a:r>
              <a:rPr lang="vi-VN" sz="3000" b="1" i="1" dirty="0">
                <a:solidFill>
                  <a:srgbClr val="FFF9F2"/>
                </a:solidFill>
              </a:rPr>
              <a:t>Điều gì giúp bóng đá Việt Nam chiến thắng</a:t>
            </a:r>
            <a:endParaRPr lang="en-US" sz="3000" b="1" i="1" dirty="0">
              <a:solidFill>
                <a:srgbClr val="FFF9F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1943" y="860571"/>
            <a:ext cx="8742857" cy="4017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80289" y="3306781"/>
            <a:ext cx="3720051" cy="39195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64145">
            <a:off x="-189855" y="5042655"/>
            <a:ext cx="3009842" cy="13205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3676" y="437377"/>
            <a:ext cx="1898951" cy="12699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16804" y="598954"/>
            <a:ext cx="2352213" cy="94676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2800" y="1930154"/>
            <a:ext cx="8021142" cy="1848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rgbClr val="FFF9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rgbClr val="FFF9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4267" b="1" dirty="0">
              <a:solidFill>
                <a:srgbClr val="FFF9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88748" y="860571"/>
            <a:ext cx="1169605" cy="4997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77879" y="731093"/>
            <a:ext cx="948836" cy="1001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84696" y="4001121"/>
            <a:ext cx="662450" cy="6776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59413">
            <a:off x="6886025" y="5344563"/>
            <a:ext cx="432281" cy="4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6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1432451" y="0"/>
            <a:ext cx="766917" cy="61943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8853" y="40198"/>
            <a:ext cx="3481594" cy="55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guet Script" panose="00000500000000000000" pitchFamily="2" charset="0"/>
                <a:ea typeface="Times New Roman" panose="02020603050405020304" pitchFamily="18" charset="0"/>
                <a:cs typeface="+mn-cs"/>
              </a:rPr>
              <a:t>VĂN BẢN THÔNG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00005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53155" y="1241125"/>
            <a:ext cx="5542845" cy="1394669"/>
          </a:xfrm>
          <a:prstGeom prst="rightArrow">
            <a:avLst>
              <a:gd name="adj1" fmla="val 65238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KHKT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/>
              </a:solidFill>
              <a:effectLst/>
              <a:latin typeface="Baguet Scrip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2817120" y="1621696"/>
            <a:ext cx="13006587" cy="5529711"/>
            <a:chOff x="-2563963" y="1668503"/>
            <a:chExt cx="13006587" cy="5529711"/>
          </a:xfrm>
        </p:grpSpPr>
        <p:sp>
          <p:nvSpPr>
            <p:cNvPr id="16" name="Block Arc 15"/>
            <p:cNvSpPr/>
            <p:nvPr/>
          </p:nvSpPr>
          <p:spPr>
            <a:xfrm>
              <a:off x="-2563963" y="1668503"/>
              <a:ext cx="5529711" cy="5529711"/>
            </a:xfrm>
            <a:prstGeom prst="blockArc">
              <a:avLst>
                <a:gd name="adj1" fmla="val 18900000"/>
                <a:gd name="adj2" fmla="val 2700000"/>
                <a:gd name="adj3" fmla="val 391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49037" y="2678656"/>
              <a:ext cx="7793586" cy="1045603"/>
            </a:xfrm>
            <a:custGeom>
              <a:avLst/>
              <a:gdLst>
                <a:gd name="connsiteX0" fmla="*/ 0 w 7793586"/>
                <a:gd name="connsiteY0" fmla="*/ 0 h 1045603"/>
                <a:gd name="connsiteX1" fmla="*/ 7793586 w 7793586"/>
                <a:gd name="connsiteY1" fmla="*/ 0 h 1045603"/>
                <a:gd name="connsiteX2" fmla="*/ 7793586 w 7793586"/>
                <a:gd name="connsiteY2" fmla="*/ 1045603 h 1045603"/>
                <a:gd name="connsiteX3" fmla="*/ 0 w 7793586"/>
                <a:gd name="connsiteY3" fmla="*/ 1045603 h 1045603"/>
                <a:gd name="connsiteX4" fmla="*/ 0 w 7793586"/>
                <a:gd name="connsiteY4" fmla="*/ 0 h 104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586" h="1045603">
                  <a:moveTo>
                    <a:pt x="0" y="0"/>
                  </a:moveTo>
                  <a:lnTo>
                    <a:pt x="7793586" y="0"/>
                  </a:lnTo>
                  <a:lnTo>
                    <a:pt x="7793586" y="1045603"/>
                  </a:lnTo>
                  <a:lnTo>
                    <a:pt x="0" y="104560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1880" tIns="76200" rIns="76200" bIns="762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kiện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đời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hát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Quốc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ca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979675" y="2616203"/>
              <a:ext cx="1184439" cy="1170510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47568" y="3910556"/>
              <a:ext cx="7495056" cy="1045603"/>
            </a:xfrm>
            <a:custGeom>
              <a:avLst/>
              <a:gdLst>
                <a:gd name="connsiteX0" fmla="*/ 0 w 7495056"/>
                <a:gd name="connsiteY0" fmla="*/ 0 h 1045603"/>
                <a:gd name="connsiteX1" fmla="*/ 7495056 w 7495056"/>
                <a:gd name="connsiteY1" fmla="*/ 0 h 1045603"/>
                <a:gd name="connsiteX2" fmla="*/ 7495056 w 7495056"/>
                <a:gd name="connsiteY2" fmla="*/ 1045603 h 1045603"/>
                <a:gd name="connsiteX3" fmla="*/ 0 w 7495056"/>
                <a:gd name="connsiteY3" fmla="*/ 1045603 h 1045603"/>
                <a:gd name="connsiteX4" fmla="*/ 0 w 7495056"/>
                <a:gd name="connsiteY4" fmla="*/ 0 h 104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5056" h="1045603">
                  <a:moveTo>
                    <a:pt x="0" y="0"/>
                  </a:moveTo>
                  <a:lnTo>
                    <a:pt x="7495056" y="0"/>
                  </a:lnTo>
                  <a:lnTo>
                    <a:pt x="7495056" y="1045603"/>
                  </a:lnTo>
                  <a:lnTo>
                    <a:pt x="0" y="104560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1880" tIns="73660" rIns="73660" bIns="73660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kiện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đội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tuyển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bóng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nam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giành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chức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vô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địch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ở AFF Cup 2018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278205" y="3848103"/>
              <a:ext cx="1205224" cy="1170510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649037" y="5142456"/>
              <a:ext cx="7793586" cy="1045603"/>
            </a:xfrm>
            <a:custGeom>
              <a:avLst/>
              <a:gdLst>
                <a:gd name="connsiteX0" fmla="*/ 0 w 7793586"/>
                <a:gd name="connsiteY0" fmla="*/ 0 h 1045603"/>
                <a:gd name="connsiteX1" fmla="*/ 7793586 w 7793586"/>
                <a:gd name="connsiteY1" fmla="*/ 0 h 1045603"/>
                <a:gd name="connsiteX2" fmla="*/ 7793586 w 7793586"/>
                <a:gd name="connsiteY2" fmla="*/ 1045603 h 1045603"/>
                <a:gd name="connsiteX3" fmla="*/ 0 w 7793586"/>
                <a:gd name="connsiteY3" fmla="*/ 1045603 h 1045603"/>
                <a:gd name="connsiteX4" fmla="*/ 0 w 7793586"/>
                <a:gd name="connsiteY4" fmla="*/ 0 h 104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586" h="1045603">
                  <a:moveTo>
                    <a:pt x="0" y="0"/>
                  </a:moveTo>
                  <a:lnTo>
                    <a:pt x="7793586" y="0"/>
                  </a:lnTo>
                  <a:lnTo>
                    <a:pt x="7793586" y="1045603"/>
                  </a:lnTo>
                  <a:lnTo>
                    <a:pt x="0" y="104560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1880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kiện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nhà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khoa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chế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tạo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công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vacxin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phòng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chống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Baguet Script" panose="00000500000000000000" pitchFamily="2" charset="0"/>
                  <a:cs typeface="Times New Roman" panose="02020603050405020304" pitchFamily="18" charset="0"/>
                </a:rPr>
                <a:t>Covid</a:t>
              </a:r>
              <a:r>
                <a:rPr lang="en-US" sz="2800" kern="1200" dirty="0">
                  <a:latin typeface="Baguet Script" panose="00000500000000000000" pitchFamily="2" charset="0"/>
                  <a:cs typeface="Times New Roman" panose="02020603050405020304" pitchFamily="18" charset="0"/>
                </a:rPr>
                <a:t> 19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979675" y="5080003"/>
              <a:ext cx="1184439" cy="1170510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71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1943" y="860571"/>
            <a:ext cx="8742857" cy="4017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80289" y="3306781"/>
            <a:ext cx="3720051" cy="39195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64145">
            <a:off x="-189855" y="5042655"/>
            <a:ext cx="3009842" cy="13205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3676" y="437377"/>
            <a:ext cx="1898951" cy="12699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16804" y="598954"/>
            <a:ext cx="2352213" cy="94676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839" y="833550"/>
            <a:ext cx="9259888" cy="346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b="1" dirty="0">
                <a:solidFill>
                  <a:srgbClr val="FFF9F2"/>
                </a:solidFill>
                <a:latin typeface="Balqis" pitchFamily="2" charset="0"/>
                <a:cs typeface="Arial" panose="020B0604020202020204" pitchFamily="34" charset="0"/>
              </a:rPr>
              <a:t>Khoi dong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88748" y="860571"/>
            <a:ext cx="1169605" cy="4997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77879" y="731093"/>
            <a:ext cx="948836" cy="1001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84696" y="4001121"/>
            <a:ext cx="662450" cy="6776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59413">
            <a:off x="6886025" y="5344563"/>
            <a:ext cx="432281" cy="43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0927" y="1634047"/>
            <a:ext cx="4125267" cy="350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45463">
            <a:off x="8487003" y="318817"/>
            <a:ext cx="4876800" cy="1121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7667" y="392243"/>
            <a:ext cx="474341" cy="422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99440">
            <a:off x="1520910" y="1005589"/>
            <a:ext cx="724781" cy="645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546885">
            <a:off x="880722" y="1887607"/>
            <a:ext cx="362391" cy="3229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18195">
            <a:off x="9159132" y="5510090"/>
            <a:ext cx="3809173" cy="11189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799380">
            <a:off x="4396388" y="6244066"/>
            <a:ext cx="474341" cy="4227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99940">
            <a:off x="3845677" y="5378298"/>
            <a:ext cx="724781" cy="645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253733">
            <a:off x="4638849" y="4832456"/>
            <a:ext cx="362391" cy="32298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456668" y="1403403"/>
            <a:ext cx="5607050" cy="865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4"/>
              </a:lnSpc>
            </a:pPr>
            <a:r>
              <a:rPr lang="vi-VN" sz="42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42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3140" y="2358913"/>
            <a:ext cx="6976610" cy="2776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nghe bài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biết: </a:t>
            </a:r>
            <a:endParaRPr lang="vi-V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nói về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nào?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gì khi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7"/>
          <a:stretch/>
        </p:blipFill>
        <p:spPr>
          <a:xfrm>
            <a:off x="188678" y="2285074"/>
            <a:ext cx="4457231" cy="2661294"/>
          </a:xfrm>
          <a:prstGeom prst="rect">
            <a:avLst/>
          </a:prstGeom>
        </p:spPr>
      </p:pic>
      <p:pic>
        <p:nvPicPr>
          <p:cNvPr id="17" name="Nhu-Co-Bac-Ho-Trong-Ngay-Vui-Dai-Thang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35761" y="5560532"/>
            <a:ext cx="874183" cy="8741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28212">
            <a:off x="10750906" y="3679918"/>
            <a:ext cx="2882188" cy="3659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03475">
            <a:off x="-1030378" y="-1199336"/>
            <a:ext cx="3187570" cy="30162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68506">
            <a:off x="128577" y="2644353"/>
            <a:ext cx="1735745" cy="116077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19201" y="889000"/>
            <a:ext cx="9905999" cy="4562697"/>
            <a:chOff x="0" y="0"/>
            <a:chExt cx="3805407" cy="1841942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3782547" cy="1814002"/>
            </a:xfrm>
            <a:custGeom>
              <a:avLst/>
              <a:gdLst/>
              <a:ahLst/>
              <a:cxnLst/>
              <a:rect l="l" t="t" r="r" b="b"/>
              <a:pathLst>
                <a:path w="3782547" h="1814002">
                  <a:moveTo>
                    <a:pt x="3782547" y="1814002"/>
                  </a:moveTo>
                  <a:lnTo>
                    <a:pt x="0" y="1806382"/>
                  </a:lnTo>
                  <a:lnTo>
                    <a:pt x="0" y="642370"/>
                  </a:lnTo>
                  <a:lnTo>
                    <a:pt x="17780" y="19050"/>
                  </a:lnTo>
                  <a:lnTo>
                    <a:pt x="1884132" y="0"/>
                  </a:lnTo>
                  <a:lnTo>
                    <a:pt x="3763497" y="5080"/>
                  </a:lnTo>
                  <a:close/>
                </a:path>
              </a:pathLst>
            </a:custGeom>
            <a:solidFill>
              <a:srgbClr val="F7F1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3811757" cy="1840672"/>
            </a:xfrm>
            <a:custGeom>
              <a:avLst/>
              <a:gdLst/>
              <a:ahLst/>
              <a:cxnLst/>
              <a:rect l="l" t="t" r="r" b="b"/>
              <a:pathLst>
                <a:path w="3811757" h="1840672">
                  <a:moveTo>
                    <a:pt x="3777467" y="21590"/>
                  </a:moveTo>
                  <a:cubicBezTo>
                    <a:pt x="3778737" y="34290"/>
                    <a:pt x="3778737" y="44450"/>
                    <a:pt x="3780007" y="54610"/>
                  </a:cubicBezTo>
                  <a:cubicBezTo>
                    <a:pt x="3782547" y="90872"/>
                    <a:pt x="3783817" y="129288"/>
                    <a:pt x="3786357" y="166332"/>
                  </a:cubicBezTo>
                  <a:cubicBezTo>
                    <a:pt x="3786357" y="219840"/>
                    <a:pt x="3799057" y="1274909"/>
                    <a:pt x="3805407" y="1328416"/>
                  </a:cubicBezTo>
                  <a:cubicBezTo>
                    <a:pt x="3811757" y="1409364"/>
                    <a:pt x="3807947" y="1491685"/>
                    <a:pt x="3807947" y="1572633"/>
                  </a:cubicBezTo>
                  <a:cubicBezTo>
                    <a:pt x="3807947" y="1643977"/>
                    <a:pt x="3809217" y="1709833"/>
                    <a:pt x="3810487" y="1779712"/>
                  </a:cubicBezTo>
                  <a:cubicBezTo>
                    <a:pt x="3810487" y="1801302"/>
                    <a:pt x="3810487" y="1815272"/>
                    <a:pt x="3810487" y="1839402"/>
                  </a:cubicBezTo>
                  <a:cubicBezTo>
                    <a:pt x="3787627" y="1839402"/>
                    <a:pt x="3767307" y="1840672"/>
                    <a:pt x="3740184" y="1839402"/>
                  </a:cubicBezTo>
                  <a:cubicBezTo>
                    <a:pt x="3549523" y="1834322"/>
                    <a:pt x="3355928" y="1840672"/>
                    <a:pt x="3165267" y="1835592"/>
                  </a:cubicBezTo>
                  <a:cubicBezTo>
                    <a:pt x="3050870" y="1831782"/>
                    <a:pt x="2939407" y="1834322"/>
                    <a:pt x="2825010" y="1831782"/>
                  </a:cubicBezTo>
                  <a:cubicBezTo>
                    <a:pt x="2772211" y="1830512"/>
                    <a:pt x="2719413" y="1829242"/>
                    <a:pt x="2666614" y="1827972"/>
                  </a:cubicBezTo>
                  <a:cubicBezTo>
                    <a:pt x="2634348" y="1827972"/>
                    <a:pt x="2605016" y="1829242"/>
                    <a:pt x="2572750" y="1829242"/>
                  </a:cubicBezTo>
                  <a:cubicBezTo>
                    <a:pt x="2490619" y="1827972"/>
                    <a:pt x="2264759" y="1829242"/>
                    <a:pt x="2182628" y="1827972"/>
                  </a:cubicBezTo>
                  <a:cubicBezTo>
                    <a:pt x="2123963" y="1826702"/>
                    <a:pt x="950662" y="1835592"/>
                    <a:pt x="891997" y="1834322"/>
                  </a:cubicBezTo>
                  <a:cubicBezTo>
                    <a:pt x="877330" y="1834322"/>
                    <a:pt x="859731" y="1835592"/>
                    <a:pt x="845065" y="1835592"/>
                  </a:cubicBezTo>
                  <a:cubicBezTo>
                    <a:pt x="809866" y="1835592"/>
                    <a:pt x="777600" y="1836862"/>
                    <a:pt x="742401" y="1836862"/>
                  </a:cubicBezTo>
                  <a:cubicBezTo>
                    <a:pt x="654403" y="1836862"/>
                    <a:pt x="569339" y="1835592"/>
                    <a:pt x="481341" y="1834322"/>
                  </a:cubicBezTo>
                  <a:cubicBezTo>
                    <a:pt x="428543" y="1833052"/>
                    <a:pt x="375744" y="1831782"/>
                    <a:pt x="325879" y="1830512"/>
                  </a:cubicBezTo>
                  <a:cubicBezTo>
                    <a:pt x="232015" y="1829242"/>
                    <a:pt x="138151" y="1827972"/>
                    <a:pt x="48260" y="1827972"/>
                  </a:cubicBezTo>
                  <a:cubicBezTo>
                    <a:pt x="38100" y="1827972"/>
                    <a:pt x="29210" y="1827972"/>
                    <a:pt x="19050" y="1826702"/>
                  </a:cubicBezTo>
                  <a:cubicBezTo>
                    <a:pt x="10160" y="1825432"/>
                    <a:pt x="5080" y="1819082"/>
                    <a:pt x="7620" y="1810192"/>
                  </a:cubicBezTo>
                  <a:cubicBezTo>
                    <a:pt x="16510" y="1778433"/>
                    <a:pt x="12700" y="1744133"/>
                    <a:pt x="11430" y="1708461"/>
                  </a:cubicBezTo>
                  <a:cubicBezTo>
                    <a:pt x="10160" y="1635745"/>
                    <a:pt x="6350" y="1564401"/>
                    <a:pt x="7620" y="1491685"/>
                  </a:cubicBezTo>
                  <a:cubicBezTo>
                    <a:pt x="5080" y="1401132"/>
                    <a:pt x="0" y="280208"/>
                    <a:pt x="7620" y="188284"/>
                  </a:cubicBezTo>
                  <a:cubicBezTo>
                    <a:pt x="8890" y="170448"/>
                    <a:pt x="7620" y="151240"/>
                    <a:pt x="8890" y="133404"/>
                  </a:cubicBezTo>
                  <a:cubicBezTo>
                    <a:pt x="10160" y="104592"/>
                    <a:pt x="12700" y="7303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820" y="30480"/>
                    <a:pt x="111752" y="29210"/>
                  </a:cubicBezTo>
                  <a:cubicBezTo>
                    <a:pt x="190949" y="25400"/>
                    <a:pt x="270147" y="22860"/>
                    <a:pt x="352278" y="20320"/>
                  </a:cubicBezTo>
                  <a:cubicBezTo>
                    <a:pt x="408010" y="17780"/>
                    <a:pt x="463742" y="16510"/>
                    <a:pt x="516540" y="13970"/>
                  </a:cubicBezTo>
                  <a:cubicBezTo>
                    <a:pt x="569339" y="11430"/>
                    <a:pt x="625071" y="8890"/>
                    <a:pt x="677869" y="8890"/>
                  </a:cubicBezTo>
                  <a:cubicBezTo>
                    <a:pt x="736534" y="7620"/>
                    <a:pt x="795199" y="10160"/>
                    <a:pt x="853864" y="8890"/>
                  </a:cubicBezTo>
                  <a:cubicBezTo>
                    <a:pt x="927196" y="8890"/>
                    <a:pt x="2255959" y="6350"/>
                    <a:pt x="2329290" y="5080"/>
                  </a:cubicBezTo>
                  <a:cubicBezTo>
                    <a:pt x="2399688" y="3810"/>
                    <a:pt x="2470086" y="2540"/>
                    <a:pt x="2543418" y="2540"/>
                  </a:cubicBezTo>
                  <a:cubicBezTo>
                    <a:pt x="2663681" y="1270"/>
                    <a:pt x="2781011" y="0"/>
                    <a:pt x="2901274" y="0"/>
                  </a:cubicBezTo>
                  <a:cubicBezTo>
                    <a:pt x="2951140" y="0"/>
                    <a:pt x="3003938" y="2540"/>
                    <a:pt x="3053803" y="2540"/>
                  </a:cubicBezTo>
                  <a:cubicBezTo>
                    <a:pt x="3191666" y="3810"/>
                    <a:pt x="3332462" y="5080"/>
                    <a:pt x="3470325" y="7620"/>
                  </a:cubicBezTo>
                  <a:cubicBezTo>
                    <a:pt x="3543656" y="8890"/>
                    <a:pt x="3616988" y="12700"/>
                    <a:pt x="3690319" y="16510"/>
                  </a:cubicBezTo>
                  <a:cubicBezTo>
                    <a:pt x="3707919" y="16510"/>
                    <a:pt x="3725518" y="16510"/>
                    <a:pt x="3740184" y="16510"/>
                  </a:cubicBezTo>
                  <a:cubicBezTo>
                    <a:pt x="3758417" y="17780"/>
                    <a:pt x="3767307" y="20320"/>
                    <a:pt x="3777467" y="21590"/>
                  </a:cubicBezTo>
                  <a:close/>
                  <a:moveTo>
                    <a:pt x="3787627" y="1822892"/>
                  </a:moveTo>
                  <a:cubicBezTo>
                    <a:pt x="3788897" y="1806382"/>
                    <a:pt x="3790167" y="1793682"/>
                    <a:pt x="3790167" y="1780982"/>
                  </a:cubicBezTo>
                  <a:cubicBezTo>
                    <a:pt x="3788897" y="1702973"/>
                    <a:pt x="3787627" y="1630257"/>
                    <a:pt x="3787627" y="1552053"/>
                  </a:cubicBezTo>
                  <a:cubicBezTo>
                    <a:pt x="3787627" y="1516381"/>
                    <a:pt x="3790167" y="1480709"/>
                    <a:pt x="3788897" y="1445037"/>
                  </a:cubicBezTo>
                  <a:cubicBezTo>
                    <a:pt x="3788897" y="1412108"/>
                    <a:pt x="3787627" y="1377809"/>
                    <a:pt x="3786357" y="1344881"/>
                  </a:cubicBezTo>
                  <a:cubicBezTo>
                    <a:pt x="3781277" y="1294116"/>
                    <a:pt x="3769847" y="243164"/>
                    <a:pt x="3769847" y="192400"/>
                  </a:cubicBezTo>
                  <a:cubicBezTo>
                    <a:pt x="3767307" y="149868"/>
                    <a:pt x="3764767" y="105964"/>
                    <a:pt x="3762227" y="63500"/>
                  </a:cubicBezTo>
                  <a:cubicBezTo>
                    <a:pt x="3760957" y="44450"/>
                    <a:pt x="3759687" y="43180"/>
                    <a:pt x="3731385" y="41910"/>
                  </a:cubicBezTo>
                  <a:cubicBezTo>
                    <a:pt x="3722585" y="41910"/>
                    <a:pt x="3716719" y="41910"/>
                    <a:pt x="3707919" y="40640"/>
                  </a:cubicBezTo>
                  <a:cubicBezTo>
                    <a:pt x="3634588" y="36830"/>
                    <a:pt x="3558323" y="31750"/>
                    <a:pt x="3484992" y="30480"/>
                  </a:cubicBezTo>
                  <a:cubicBezTo>
                    <a:pt x="3306063" y="26670"/>
                    <a:pt x="3124202" y="25400"/>
                    <a:pt x="2945273" y="22860"/>
                  </a:cubicBezTo>
                  <a:cubicBezTo>
                    <a:pt x="2918874" y="22860"/>
                    <a:pt x="2889541" y="22860"/>
                    <a:pt x="2863142" y="22860"/>
                  </a:cubicBezTo>
                  <a:cubicBezTo>
                    <a:pt x="2819143" y="22860"/>
                    <a:pt x="2775145" y="22860"/>
                    <a:pt x="2734079" y="22860"/>
                  </a:cubicBezTo>
                  <a:cubicBezTo>
                    <a:pt x="2640215" y="22860"/>
                    <a:pt x="2546351" y="22860"/>
                    <a:pt x="2455420" y="24130"/>
                  </a:cubicBezTo>
                  <a:cubicBezTo>
                    <a:pt x="2376222" y="25400"/>
                    <a:pt x="1041592" y="29210"/>
                    <a:pt x="962395" y="29210"/>
                  </a:cubicBezTo>
                  <a:cubicBezTo>
                    <a:pt x="833332" y="29210"/>
                    <a:pt x="704269" y="26670"/>
                    <a:pt x="575205" y="33020"/>
                  </a:cubicBezTo>
                  <a:cubicBezTo>
                    <a:pt x="507741" y="36830"/>
                    <a:pt x="443209" y="36830"/>
                    <a:pt x="378678" y="38100"/>
                  </a:cubicBezTo>
                  <a:cubicBezTo>
                    <a:pt x="267214" y="41910"/>
                    <a:pt x="155750" y="45720"/>
                    <a:pt x="49530" y="50800"/>
                  </a:cubicBezTo>
                  <a:cubicBezTo>
                    <a:pt x="36830" y="50800"/>
                    <a:pt x="34290" y="53340"/>
                    <a:pt x="33020" y="68920"/>
                  </a:cubicBezTo>
                  <a:cubicBezTo>
                    <a:pt x="31750" y="93616"/>
                    <a:pt x="31750" y="118312"/>
                    <a:pt x="30480" y="143008"/>
                  </a:cubicBezTo>
                  <a:cubicBezTo>
                    <a:pt x="29210" y="184168"/>
                    <a:pt x="26670" y="223956"/>
                    <a:pt x="25400" y="265116"/>
                  </a:cubicBezTo>
                  <a:cubicBezTo>
                    <a:pt x="20320" y="309020"/>
                    <a:pt x="26670" y="1381925"/>
                    <a:pt x="29210" y="1425828"/>
                  </a:cubicBezTo>
                  <a:cubicBezTo>
                    <a:pt x="29210" y="1472476"/>
                    <a:pt x="29210" y="1520497"/>
                    <a:pt x="30480" y="1567145"/>
                  </a:cubicBezTo>
                  <a:cubicBezTo>
                    <a:pt x="30480" y="1601445"/>
                    <a:pt x="33020" y="1635745"/>
                    <a:pt x="33020" y="1670045"/>
                  </a:cubicBezTo>
                  <a:cubicBezTo>
                    <a:pt x="33020" y="1707089"/>
                    <a:pt x="33020" y="1744133"/>
                    <a:pt x="31750" y="1780982"/>
                  </a:cubicBezTo>
                  <a:cubicBezTo>
                    <a:pt x="31750" y="1784792"/>
                    <a:pt x="31750" y="1787332"/>
                    <a:pt x="31750" y="1791142"/>
                  </a:cubicBezTo>
                  <a:cubicBezTo>
                    <a:pt x="31750" y="1801302"/>
                    <a:pt x="35560" y="1805112"/>
                    <a:pt x="44450" y="1805112"/>
                  </a:cubicBezTo>
                  <a:cubicBezTo>
                    <a:pt x="70686" y="1805112"/>
                    <a:pt x="111752" y="1806382"/>
                    <a:pt x="149884" y="1806382"/>
                  </a:cubicBezTo>
                  <a:cubicBezTo>
                    <a:pt x="205616" y="1806382"/>
                    <a:pt x="264281" y="1803842"/>
                    <a:pt x="320012" y="1806382"/>
                  </a:cubicBezTo>
                  <a:cubicBezTo>
                    <a:pt x="410943" y="1810192"/>
                    <a:pt x="501874" y="1812732"/>
                    <a:pt x="592805" y="1811462"/>
                  </a:cubicBezTo>
                  <a:cubicBezTo>
                    <a:pt x="651470" y="1810192"/>
                    <a:pt x="707202" y="1812732"/>
                    <a:pt x="765867" y="1812732"/>
                  </a:cubicBezTo>
                  <a:cubicBezTo>
                    <a:pt x="850931" y="1812732"/>
                    <a:pt x="935995" y="1811462"/>
                    <a:pt x="1021060" y="1812732"/>
                  </a:cubicBezTo>
                  <a:cubicBezTo>
                    <a:pt x="1147190" y="1814002"/>
                    <a:pt x="2531685" y="1803842"/>
                    <a:pt x="2660748" y="1806382"/>
                  </a:cubicBezTo>
                  <a:cubicBezTo>
                    <a:pt x="2716479" y="1807652"/>
                    <a:pt x="2772211" y="1808922"/>
                    <a:pt x="2825010" y="1808922"/>
                  </a:cubicBezTo>
                  <a:cubicBezTo>
                    <a:pt x="2921807" y="1811462"/>
                    <a:pt x="3015671" y="1807652"/>
                    <a:pt x="3112469" y="1811462"/>
                  </a:cubicBezTo>
                  <a:cubicBezTo>
                    <a:pt x="3191666" y="1814002"/>
                    <a:pt x="3270864" y="1814002"/>
                    <a:pt x="3350062" y="1816542"/>
                  </a:cubicBezTo>
                  <a:cubicBezTo>
                    <a:pt x="3467392" y="1820352"/>
                    <a:pt x="3584722" y="1822892"/>
                    <a:pt x="3702052" y="1824162"/>
                  </a:cubicBezTo>
                  <a:cubicBezTo>
                    <a:pt x="3746051" y="1824162"/>
                    <a:pt x="3767307" y="1822892"/>
                    <a:pt x="3787627" y="1822892"/>
                  </a:cubicBezTo>
                  <a:close/>
                </a:path>
              </a:pathLst>
            </a:custGeom>
            <a:solidFill>
              <a:srgbClr val="F7F1E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73139" y="3895783"/>
            <a:ext cx="2817619" cy="3111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234" y="3895783"/>
            <a:ext cx="3565637" cy="3111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257811">
            <a:off x="9799332" y="-61781"/>
            <a:ext cx="2431155" cy="14951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540568" y="1897811"/>
            <a:ext cx="474341" cy="4227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599440">
            <a:off x="11143810" y="2511157"/>
            <a:ext cx="724781" cy="6459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546885">
            <a:off x="10503622" y="3393174"/>
            <a:ext cx="362391" cy="3229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14338" y="780287"/>
            <a:ext cx="1363322" cy="4436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413501" y="4872828"/>
            <a:ext cx="2182261" cy="136887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252512" y="2007000"/>
            <a:ext cx="9784911" cy="251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734" b="1" dirty="0">
                <a:solidFill>
                  <a:srgbClr val="F49E48"/>
                </a:solidFill>
              </a:rPr>
              <a:t>PHẠM TUYÊN VÀ CA KHÚC MỪNG CHIẾN THẮNG</a:t>
            </a:r>
            <a:endParaRPr lang="en-US" sz="5734" b="1" dirty="0">
              <a:solidFill>
                <a:srgbClr val="F49E48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854965" y="1578340"/>
            <a:ext cx="6636471" cy="52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8"/>
              </a:lnSpc>
            </a:pPr>
            <a:r>
              <a:rPr lang="vi-VN" sz="4267" b="1" dirty="0">
                <a:solidFill>
                  <a:srgbClr val="D94267"/>
                </a:solidFill>
              </a:rPr>
              <a:t>Tiết...</a:t>
            </a:r>
            <a:endParaRPr lang="en-US" sz="4267" b="1" dirty="0">
              <a:solidFill>
                <a:srgbClr val="D9426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19446">
            <a:off x="-1752600" y="2273808"/>
            <a:ext cx="4876800" cy="23103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19446" flipH="1" flipV="1">
            <a:off x="9067800" y="2273808"/>
            <a:ext cx="4876800" cy="23103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3180" y="812029"/>
            <a:ext cx="679226" cy="48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23263" y="821703"/>
            <a:ext cx="679226" cy="4890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526206" y="6477870"/>
            <a:ext cx="13244413" cy="529280"/>
            <a:chOff x="0" y="0"/>
            <a:chExt cx="6020188" cy="240582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5997328" cy="212642"/>
            </a:xfrm>
            <a:custGeom>
              <a:avLst/>
              <a:gdLst/>
              <a:ahLst/>
              <a:cxnLst/>
              <a:rect l="l" t="t" r="r" b="b"/>
              <a:pathLst>
                <a:path w="5997328" h="212642">
                  <a:moveTo>
                    <a:pt x="5997328" y="212642"/>
                  </a:moveTo>
                  <a:lnTo>
                    <a:pt x="0" y="205022"/>
                  </a:lnTo>
                  <a:lnTo>
                    <a:pt x="0" y="86977"/>
                  </a:lnTo>
                  <a:lnTo>
                    <a:pt x="17780" y="19050"/>
                  </a:lnTo>
                  <a:lnTo>
                    <a:pt x="2988675" y="0"/>
                  </a:lnTo>
                  <a:lnTo>
                    <a:pt x="5978278" y="5080"/>
                  </a:lnTo>
                  <a:close/>
                </a:path>
              </a:pathLst>
            </a:custGeom>
            <a:solidFill>
              <a:srgbClr val="A86C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6026538" cy="239312"/>
            </a:xfrm>
            <a:custGeom>
              <a:avLst/>
              <a:gdLst/>
              <a:ahLst/>
              <a:cxnLst/>
              <a:rect l="l" t="t" r="r" b="b"/>
              <a:pathLst>
                <a:path w="6026538" h="239312">
                  <a:moveTo>
                    <a:pt x="5992248" y="21590"/>
                  </a:moveTo>
                  <a:cubicBezTo>
                    <a:pt x="5993518" y="34290"/>
                    <a:pt x="5993518" y="44450"/>
                    <a:pt x="5994788" y="54610"/>
                  </a:cubicBezTo>
                  <a:cubicBezTo>
                    <a:pt x="5997327" y="66094"/>
                    <a:pt x="5998598" y="68623"/>
                    <a:pt x="6001138" y="71062"/>
                  </a:cubicBezTo>
                  <a:cubicBezTo>
                    <a:pt x="6001138" y="74584"/>
                    <a:pt x="6013838" y="144040"/>
                    <a:pt x="6020188" y="147563"/>
                  </a:cubicBezTo>
                  <a:cubicBezTo>
                    <a:pt x="6026538" y="152892"/>
                    <a:pt x="6022727" y="158311"/>
                    <a:pt x="6022727" y="163640"/>
                  </a:cubicBezTo>
                  <a:cubicBezTo>
                    <a:pt x="6022727" y="168336"/>
                    <a:pt x="6023998" y="172672"/>
                    <a:pt x="6025268" y="178352"/>
                  </a:cubicBezTo>
                  <a:cubicBezTo>
                    <a:pt x="6025268" y="199942"/>
                    <a:pt x="6025268" y="213912"/>
                    <a:pt x="6025268" y="238042"/>
                  </a:cubicBezTo>
                  <a:cubicBezTo>
                    <a:pt x="6002407" y="238042"/>
                    <a:pt x="5982088" y="239312"/>
                    <a:pt x="5947781" y="238042"/>
                  </a:cubicBezTo>
                  <a:cubicBezTo>
                    <a:pt x="5642950" y="232962"/>
                    <a:pt x="5333430" y="239312"/>
                    <a:pt x="5028599" y="234232"/>
                  </a:cubicBezTo>
                  <a:cubicBezTo>
                    <a:pt x="4845700" y="230422"/>
                    <a:pt x="4667491" y="232962"/>
                    <a:pt x="4484592" y="230422"/>
                  </a:cubicBezTo>
                  <a:cubicBezTo>
                    <a:pt x="4400178" y="229152"/>
                    <a:pt x="4315763" y="227882"/>
                    <a:pt x="4231348" y="226612"/>
                  </a:cubicBezTo>
                  <a:cubicBezTo>
                    <a:pt x="4179761" y="226612"/>
                    <a:pt x="4132865" y="227882"/>
                    <a:pt x="4081278" y="227882"/>
                  </a:cubicBezTo>
                  <a:cubicBezTo>
                    <a:pt x="3949966" y="226612"/>
                    <a:pt x="3588858" y="227882"/>
                    <a:pt x="3457546" y="226612"/>
                  </a:cubicBezTo>
                  <a:cubicBezTo>
                    <a:pt x="3363752" y="225342"/>
                    <a:pt x="1487869" y="234232"/>
                    <a:pt x="1394075" y="232962"/>
                  </a:cubicBezTo>
                  <a:cubicBezTo>
                    <a:pt x="1370627" y="232962"/>
                    <a:pt x="1342488" y="234232"/>
                    <a:pt x="1319040" y="234232"/>
                  </a:cubicBezTo>
                  <a:cubicBezTo>
                    <a:pt x="1262763" y="234232"/>
                    <a:pt x="1211177" y="235502"/>
                    <a:pt x="1154900" y="235502"/>
                  </a:cubicBezTo>
                  <a:cubicBezTo>
                    <a:pt x="1014209" y="235502"/>
                    <a:pt x="878207" y="234232"/>
                    <a:pt x="737516" y="232962"/>
                  </a:cubicBezTo>
                  <a:cubicBezTo>
                    <a:pt x="653101" y="231692"/>
                    <a:pt x="568687" y="230422"/>
                    <a:pt x="488962" y="229152"/>
                  </a:cubicBezTo>
                  <a:cubicBezTo>
                    <a:pt x="338891" y="227882"/>
                    <a:pt x="188820" y="226612"/>
                    <a:pt x="48260" y="226612"/>
                  </a:cubicBezTo>
                  <a:cubicBezTo>
                    <a:pt x="38100" y="226612"/>
                    <a:pt x="29210" y="226612"/>
                    <a:pt x="19050" y="225342"/>
                  </a:cubicBezTo>
                  <a:cubicBezTo>
                    <a:pt x="10160" y="224072"/>
                    <a:pt x="5080" y="217722"/>
                    <a:pt x="7620" y="208832"/>
                  </a:cubicBezTo>
                  <a:cubicBezTo>
                    <a:pt x="16510" y="177188"/>
                    <a:pt x="12700" y="174930"/>
                    <a:pt x="11430" y="172581"/>
                  </a:cubicBezTo>
                  <a:cubicBezTo>
                    <a:pt x="10160" y="167794"/>
                    <a:pt x="6350" y="163098"/>
                    <a:pt x="7620" y="158311"/>
                  </a:cubicBezTo>
                  <a:cubicBezTo>
                    <a:pt x="5080" y="152350"/>
                    <a:pt x="0" y="78558"/>
                    <a:pt x="7620" y="72507"/>
                  </a:cubicBezTo>
                  <a:cubicBezTo>
                    <a:pt x="8890" y="71333"/>
                    <a:pt x="7620" y="70068"/>
                    <a:pt x="8890" y="68894"/>
                  </a:cubicBezTo>
                  <a:cubicBezTo>
                    <a:pt x="10160" y="66997"/>
                    <a:pt x="12700" y="649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78" y="30480"/>
                    <a:pt x="146613" y="29210"/>
                  </a:cubicBezTo>
                  <a:cubicBezTo>
                    <a:pt x="273235" y="25400"/>
                    <a:pt x="399857" y="22860"/>
                    <a:pt x="531169" y="20320"/>
                  </a:cubicBezTo>
                  <a:cubicBezTo>
                    <a:pt x="620273" y="17780"/>
                    <a:pt x="709378" y="16510"/>
                    <a:pt x="793793" y="13970"/>
                  </a:cubicBezTo>
                  <a:cubicBezTo>
                    <a:pt x="878207" y="11430"/>
                    <a:pt x="967312" y="8890"/>
                    <a:pt x="1051727" y="8890"/>
                  </a:cubicBezTo>
                  <a:cubicBezTo>
                    <a:pt x="1145521" y="7620"/>
                    <a:pt x="1239315" y="10160"/>
                    <a:pt x="1333109" y="8890"/>
                  </a:cubicBezTo>
                  <a:cubicBezTo>
                    <a:pt x="1450352" y="8890"/>
                    <a:pt x="3574789" y="6350"/>
                    <a:pt x="3692032" y="5080"/>
                  </a:cubicBezTo>
                  <a:cubicBezTo>
                    <a:pt x="3804585" y="3810"/>
                    <a:pt x="3917138" y="2540"/>
                    <a:pt x="4034381" y="2540"/>
                  </a:cubicBezTo>
                  <a:cubicBezTo>
                    <a:pt x="4226659" y="1270"/>
                    <a:pt x="4414247" y="0"/>
                    <a:pt x="4606525" y="0"/>
                  </a:cubicBezTo>
                  <a:cubicBezTo>
                    <a:pt x="4686250" y="0"/>
                    <a:pt x="4770665" y="2540"/>
                    <a:pt x="4850390" y="2540"/>
                  </a:cubicBezTo>
                  <a:cubicBezTo>
                    <a:pt x="5070806" y="3810"/>
                    <a:pt x="5295912" y="5080"/>
                    <a:pt x="5516328" y="7620"/>
                  </a:cubicBezTo>
                  <a:cubicBezTo>
                    <a:pt x="5633571" y="8890"/>
                    <a:pt x="5750813" y="12700"/>
                    <a:pt x="5868056" y="16510"/>
                  </a:cubicBezTo>
                  <a:cubicBezTo>
                    <a:pt x="5896195" y="16510"/>
                    <a:pt x="5924333" y="16510"/>
                    <a:pt x="5947781" y="16510"/>
                  </a:cubicBezTo>
                  <a:cubicBezTo>
                    <a:pt x="5973198" y="17780"/>
                    <a:pt x="5982087" y="20320"/>
                    <a:pt x="5992248" y="21590"/>
                  </a:cubicBezTo>
                  <a:close/>
                  <a:moveTo>
                    <a:pt x="6002407" y="221532"/>
                  </a:moveTo>
                  <a:cubicBezTo>
                    <a:pt x="6003677" y="205022"/>
                    <a:pt x="6004948" y="192322"/>
                    <a:pt x="6004948" y="179622"/>
                  </a:cubicBezTo>
                  <a:cubicBezTo>
                    <a:pt x="6003677" y="172220"/>
                    <a:pt x="6002407" y="167433"/>
                    <a:pt x="6002407" y="162285"/>
                  </a:cubicBezTo>
                  <a:cubicBezTo>
                    <a:pt x="6002407" y="159937"/>
                    <a:pt x="6004948" y="157588"/>
                    <a:pt x="6003677" y="155240"/>
                  </a:cubicBezTo>
                  <a:cubicBezTo>
                    <a:pt x="6003677" y="153072"/>
                    <a:pt x="6002407" y="150814"/>
                    <a:pt x="6001138" y="148647"/>
                  </a:cubicBezTo>
                  <a:cubicBezTo>
                    <a:pt x="5996057" y="145305"/>
                    <a:pt x="5984627" y="76120"/>
                    <a:pt x="5984627" y="72778"/>
                  </a:cubicBezTo>
                  <a:cubicBezTo>
                    <a:pt x="5982088" y="69978"/>
                    <a:pt x="5979548" y="67088"/>
                    <a:pt x="5977007" y="63500"/>
                  </a:cubicBezTo>
                  <a:cubicBezTo>
                    <a:pt x="5975738" y="44450"/>
                    <a:pt x="5974468" y="43180"/>
                    <a:pt x="5933712" y="41910"/>
                  </a:cubicBezTo>
                  <a:cubicBezTo>
                    <a:pt x="5919643" y="41910"/>
                    <a:pt x="5910264" y="41910"/>
                    <a:pt x="5896195" y="40640"/>
                  </a:cubicBezTo>
                  <a:cubicBezTo>
                    <a:pt x="5778952" y="36830"/>
                    <a:pt x="5657020" y="31750"/>
                    <a:pt x="5539777" y="30480"/>
                  </a:cubicBezTo>
                  <a:cubicBezTo>
                    <a:pt x="5253705" y="26670"/>
                    <a:pt x="4962943" y="25400"/>
                    <a:pt x="4676871" y="22860"/>
                  </a:cubicBezTo>
                  <a:cubicBezTo>
                    <a:pt x="4634663" y="22860"/>
                    <a:pt x="4587766" y="22860"/>
                    <a:pt x="4545559" y="22860"/>
                  </a:cubicBezTo>
                  <a:cubicBezTo>
                    <a:pt x="4475213" y="22860"/>
                    <a:pt x="4404868" y="22860"/>
                    <a:pt x="4339212" y="22860"/>
                  </a:cubicBezTo>
                  <a:cubicBezTo>
                    <a:pt x="4189141" y="22860"/>
                    <a:pt x="4039070" y="22860"/>
                    <a:pt x="3893690" y="24130"/>
                  </a:cubicBezTo>
                  <a:cubicBezTo>
                    <a:pt x="3767067" y="25400"/>
                    <a:pt x="1633250" y="29210"/>
                    <a:pt x="1506628" y="29210"/>
                  </a:cubicBezTo>
                  <a:cubicBezTo>
                    <a:pt x="1300281" y="29210"/>
                    <a:pt x="1093934" y="26670"/>
                    <a:pt x="887587" y="33020"/>
                  </a:cubicBezTo>
                  <a:cubicBezTo>
                    <a:pt x="779723" y="36830"/>
                    <a:pt x="676550" y="36830"/>
                    <a:pt x="573376" y="38100"/>
                  </a:cubicBezTo>
                  <a:cubicBezTo>
                    <a:pt x="395167" y="41910"/>
                    <a:pt x="216959" y="45720"/>
                    <a:pt x="49530" y="50800"/>
                  </a:cubicBezTo>
                  <a:cubicBezTo>
                    <a:pt x="36830" y="50800"/>
                    <a:pt x="34290" y="53340"/>
                    <a:pt x="33020" y="64649"/>
                  </a:cubicBezTo>
                  <a:cubicBezTo>
                    <a:pt x="31750" y="66275"/>
                    <a:pt x="31750" y="67901"/>
                    <a:pt x="30480" y="69526"/>
                  </a:cubicBezTo>
                  <a:cubicBezTo>
                    <a:pt x="29210" y="72236"/>
                    <a:pt x="26670" y="74855"/>
                    <a:pt x="25400" y="77565"/>
                  </a:cubicBezTo>
                  <a:cubicBezTo>
                    <a:pt x="20320" y="80455"/>
                    <a:pt x="26670" y="151085"/>
                    <a:pt x="29210" y="153976"/>
                  </a:cubicBezTo>
                  <a:cubicBezTo>
                    <a:pt x="29210" y="157046"/>
                    <a:pt x="29210" y="160208"/>
                    <a:pt x="30480" y="163278"/>
                  </a:cubicBezTo>
                  <a:cubicBezTo>
                    <a:pt x="30480" y="165536"/>
                    <a:pt x="33020" y="167794"/>
                    <a:pt x="33020" y="170052"/>
                  </a:cubicBezTo>
                  <a:cubicBezTo>
                    <a:pt x="33020" y="172491"/>
                    <a:pt x="33020" y="174930"/>
                    <a:pt x="31750" y="179622"/>
                  </a:cubicBezTo>
                  <a:cubicBezTo>
                    <a:pt x="31750" y="183432"/>
                    <a:pt x="31750" y="185972"/>
                    <a:pt x="31750" y="189782"/>
                  </a:cubicBezTo>
                  <a:cubicBezTo>
                    <a:pt x="31750" y="199942"/>
                    <a:pt x="35560" y="203752"/>
                    <a:pt x="44450" y="203752"/>
                  </a:cubicBezTo>
                  <a:cubicBezTo>
                    <a:pt x="80957" y="203752"/>
                    <a:pt x="146613" y="205022"/>
                    <a:pt x="207579" y="205022"/>
                  </a:cubicBezTo>
                  <a:cubicBezTo>
                    <a:pt x="296684" y="205022"/>
                    <a:pt x="390478" y="202482"/>
                    <a:pt x="479582" y="205022"/>
                  </a:cubicBezTo>
                  <a:cubicBezTo>
                    <a:pt x="624963" y="208832"/>
                    <a:pt x="770344" y="211372"/>
                    <a:pt x="915725" y="210102"/>
                  </a:cubicBezTo>
                  <a:cubicBezTo>
                    <a:pt x="1009519" y="208832"/>
                    <a:pt x="1098624" y="211372"/>
                    <a:pt x="1192418" y="211372"/>
                  </a:cubicBezTo>
                  <a:cubicBezTo>
                    <a:pt x="1328419" y="211372"/>
                    <a:pt x="1464421" y="210102"/>
                    <a:pt x="1600422" y="211372"/>
                  </a:cubicBezTo>
                  <a:cubicBezTo>
                    <a:pt x="1802080" y="212642"/>
                    <a:pt x="4015622" y="202482"/>
                    <a:pt x="4221969" y="205022"/>
                  </a:cubicBezTo>
                  <a:cubicBezTo>
                    <a:pt x="4311073" y="206292"/>
                    <a:pt x="4400178" y="207562"/>
                    <a:pt x="4484593" y="207562"/>
                  </a:cubicBezTo>
                  <a:cubicBezTo>
                    <a:pt x="4639353" y="210102"/>
                    <a:pt x="4789424" y="206292"/>
                    <a:pt x="4944184" y="210102"/>
                  </a:cubicBezTo>
                  <a:cubicBezTo>
                    <a:pt x="5070806" y="212642"/>
                    <a:pt x="5197428" y="212642"/>
                    <a:pt x="5324050" y="215182"/>
                  </a:cubicBezTo>
                  <a:cubicBezTo>
                    <a:pt x="5511639" y="218992"/>
                    <a:pt x="5699227" y="221532"/>
                    <a:pt x="5886815" y="222802"/>
                  </a:cubicBezTo>
                  <a:cubicBezTo>
                    <a:pt x="5957161" y="222802"/>
                    <a:pt x="5982087" y="221532"/>
                    <a:pt x="6002407" y="221532"/>
                  </a:cubicBezTo>
                  <a:close/>
                </a:path>
              </a:pathLst>
            </a:custGeom>
            <a:solidFill>
              <a:srgbClr val="A86CE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99819" y="3307468"/>
            <a:ext cx="2192181" cy="34350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3208109"/>
            <a:ext cx="2030667" cy="3649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6333" y="66106"/>
            <a:ext cx="1944139" cy="12393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28434" y="-509904"/>
            <a:ext cx="2607074" cy="204329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181351" y="511745"/>
            <a:ext cx="7829299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vi-VN" sz="4267" b="1" dirty="0">
                <a:solidFill>
                  <a:srgbClr val="A86C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267" b="1" dirty="0">
              <a:solidFill>
                <a:srgbClr val="A86CE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94194" y="1730439"/>
            <a:ext cx="948836" cy="10014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30092" y="2492608"/>
            <a:ext cx="467715" cy="47848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759413">
            <a:off x="800071" y="1551717"/>
            <a:ext cx="626679" cy="63062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073" y="1533392"/>
            <a:ext cx="7357727" cy="4868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13" indent="-266713">
              <a:lnSpc>
                <a:spcPct val="150000"/>
              </a:lnSpc>
              <a:buAutoNum type="romanUcPeriod"/>
            </a:pPr>
            <a:r>
              <a:rPr lang="vi-VN" sz="3000" b="1" dirty="0"/>
              <a:t>TÌM HIỂU CHUNG</a:t>
            </a:r>
          </a:p>
          <a:p>
            <a:pPr marL="266713" indent="-266713">
              <a:lnSpc>
                <a:spcPct val="150000"/>
              </a:lnSpc>
              <a:buAutoNum type="romanUcPeriod"/>
            </a:pPr>
            <a:r>
              <a:rPr lang="vi-VN" sz="3000" b="1" dirty="0"/>
              <a:t>TÌM HIỂU CHI TIẾT</a:t>
            </a:r>
          </a:p>
          <a:p>
            <a:pPr>
              <a:lnSpc>
                <a:spcPct val="150000"/>
              </a:lnSpc>
            </a:pPr>
            <a:r>
              <a:rPr lang="vi-VN" sz="3000" dirty="0"/>
              <a:t>	1. Giới thiệu về sự kiện được thuật lại</a:t>
            </a:r>
          </a:p>
          <a:p>
            <a:pPr>
              <a:lnSpc>
                <a:spcPct val="150000"/>
              </a:lnSpc>
            </a:pPr>
            <a:r>
              <a:rPr lang="vi-VN" sz="3000" dirty="0"/>
              <a:t>	2. Quá trình ra đời bài hát</a:t>
            </a:r>
          </a:p>
          <a:p>
            <a:pPr>
              <a:lnSpc>
                <a:spcPct val="150000"/>
              </a:lnSpc>
            </a:pPr>
            <a:r>
              <a:rPr lang="vi-VN" sz="3000" dirty="0"/>
              <a:t>	3. Giá trị của bài hát</a:t>
            </a:r>
          </a:p>
          <a:p>
            <a:pPr>
              <a:lnSpc>
                <a:spcPct val="150000"/>
              </a:lnSpc>
            </a:pPr>
            <a:r>
              <a:rPr lang="vi-VN" sz="3000" b="1" dirty="0"/>
              <a:t>III. TỔNG KẾT</a:t>
            </a:r>
            <a:endParaRPr lang="en-US" sz="30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5284342" y="-841328"/>
            <a:ext cx="3251201" cy="8441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652" y="3387227"/>
            <a:ext cx="3785710" cy="37444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3594" y="1341155"/>
            <a:ext cx="1932697" cy="8257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73172">
            <a:off x="-562590" y="638397"/>
            <a:ext cx="2786018" cy="16507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59055">
            <a:off x="9388689" y="5863960"/>
            <a:ext cx="3032575" cy="13305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87289" y="1580396"/>
            <a:ext cx="948836" cy="1001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06201" y="33665"/>
            <a:ext cx="467715" cy="478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759413">
            <a:off x="11451050" y="1720885"/>
            <a:ext cx="626679" cy="6306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57364" y="5005251"/>
            <a:ext cx="1439063" cy="11669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788148" y="2957085"/>
            <a:ext cx="7779238" cy="75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800" b="1" dirty="0">
                <a:solidFill>
                  <a:srgbClr val="A86CE5"/>
                </a:solidFill>
              </a:rPr>
              <a:t>I. TÌM HIỂU CHUNG</a:t>
            </a:r>
            <a:endParaRPr lang="en-US" sz="4800" b="1" dirty="0">
              <a:solidFill>
                <a:srgbClr val="A86CE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1854</Words>
  <Application>Microsoft Office PowerPoint</Application>
  <PresentationFormat>Widescreen</PresentationFormat>
  <Paragraphs>157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SimSun</vt:lpstr>
      <vt:lpstr>Aptos</vt:lpstr>
      <vt:lpstr>Aptos Display</vt:lpstr>
      <vt:lpstr>Arial</vt:lpstr>
      <vt:lpstr>Baguet Script</vt:lpstr>
      <vt:lpstr>Bahnschrift Condensed</vt:lpstr>
      <vt:lpstr>Balqis</vt:lpstr>
      <vt:lpstr>Calibri</vt:lpstr>
      <vt:lpstr>Lucida Handwriting</vt:lpstr>
      <vt:lpstr>MS Mincho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7</cp:revision>
  <dcterms:created xsi:type="dcterms:W3CDTF">2024-04-09T12:28:46Z</dcterms:created>
  <dcterms:modified xsi:type="dcterms:W3CDTF">2024-04-25T18:06:40Z</dcterms:modified>
</cp:coreProperties>
</file>