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350" r:id="rId3"/>
    <p:sldId id="351" r:id="rId4"/>
    <p:sldId id="352" r:id="rId5"/>
    <p:sldId id="257" r:id="rId6"/>
    <p:sldId id="403" r:id="rId7"/>
    <p:sldId id="353" r:id="rId8"/>
    <p:sldId id="404" r:id="rId9"/>
    <p:sldId id="405" r:id="rId10"/>
    <p:sldId id="357" r:id="rId11"/>
    <p:sldId id="358" r:id="rId12"/>
    <p:sldId id="406" r:id="rId13"/>
    <p:sldId id="407" r:id="rId14"/>
    <p:sldId id="378" r:id="rId15"/>
    <p:sldId id="395" r:id="rId16"/>
    <p:sldId id="408" r:id="rId17"/>
    <p:sldId id="409" r:id="rId18"/>
    <p:sldId id="392" r:id="rId19"/>
    <p:sldId id="399" r:id="rId20"/>
    <p:sldId id="410" r:id="rId21"/>
    <p:sldId id="418" r:id="rId22"/>
    <p:sldId id="388" r:id="rId23"/>
    <p:sldId id="411" r:id="rId24"/>
    <p:sldId id="412" r:id="rId25"/>
    <p:sldId id="413" r:id="rId26"/>
    <p:sldId id="416" r:id="rId27"/>
    <p:sldId id="415" r:id="rId28"/>
    <p:sldId id="344" r:id="rId29"/>
    <p:sldId id="417" r:id="rId30"/>
    <p:sldId id="32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D30DD"/>
    <a:srgbClr val="27E0E9"/>
    <a:srgbClr val="11C1FF"/>
    <a:srgbClr val="F11BAA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87A05-EFFE-495A-934D-B0C81E5ADFF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355340-D4CB-4C7A-906E-40C45A06CEB4}">
      <dgm:prSet phldrT="[Text]" custT="1"/>
      <dgm:spPr/>
      <dgm:t>
        <a:bodyPr/>
        <a:lstStyle/>
        <a:p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gm:t>
    </dgm:pt>
    <dgm:pt modelId="{75BFBABF-45D6-4D6E-BA42-527DB97BFB35}" type="parTrans" cxnId="{4D324218-0FED-4DC0-B8D5-3A97D49D6455}">
      <dgm:prSet/>
      <dgm:spPr/>
      <dgm:t>
        <a:bodyPr/>
        <a:lstStyle/>
        <a:p>
          <a:endParaRPr lang="en-US"/>
        </a:p>
      </dgm:t>
    </dgm:pt>
    <dgm:pt modelId="{8E7BF757-309C-4C8C-8CB5-EB5D2B1CF239}" type="sibTrans" cxnId="{4D324218-0FED-4DC0-B8D5-3A97D49D6455}">
      <dgm:prSet/>
      <dgm:spPr/>
      <dgm:t>
        <a:bodyPr/>
        <a:lstStyle/>
        <a:p>
          <a:endParaRPr lang="en-US"/>
        </a:p>
      </dgm:t>
    </dgm:pt>
    <dgm:pt modelId="{FF39F612-BC8F-42CC-B031-78F671665F17}">
      <dgm:prSet phldrT="[Text]" custT="1"/>
      <dgm:spPr/>
      <dgm:t>
        <a:bodyPr/>
        <a:lstStyle/>
        <a:p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gm:t>
    </dgm:pt>
    <dgm:pt modelId="{90DF446F-936F-47B1-AD4A-35BA6E66CA54}" type="parTrans" cxnId="{A7C278EC-1273-47B8-BC23-5DCC82793825}">
      <dgm:prSet/>
      <dgm:spPr/>
      <dgm:t>
        <a:bodyPr/>
        <a:lstStyle/>
        <a:p>
          <a:endParaRPr lang="en-US"/>
        </a:p>
      </dgm:t>
    </dgm:pt>
    <dgm:pt modelId="{2773599D-B0C8-422A-B76A-95A27DD99624}" type="sibTrans" cxnId="{A7C278EC-1273-47B8-BC23-5DCC82793825}">
      <dgm:prSet/>
      <dgm:spPr/>
      <dgm:t>
        <a:bodyPr/>
        <a:lstStyle/>
        <a:p>
          <a:endParaRPr lang="en-US"/>
        </a:p>
      </dgm:t>
    </dgm:pt>
    <dgm:pt modelId="{146D8374-1A0D-400C-850D-E5154E86DF6C}">
      <dgm:prSet phldrT="[Text]" custT="1"/>
      <dgm:spPr/>
      <dgm:t>
        <a:bodyPr/>
        <a:lstStyle/>
        <a:p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</a:p>
      </dgm:t>
    </dgm:pt>
    <dgm:pt modelId="{1BDDA294-1662-4281-B235-AA8C44CBFB66}" type="parTrans" cxnId="{B7420606-7D4F-4DA6-A197-ACD3AB61BF6A}">
      <dgm:prSet/>
      <dgm:spPr/>
      <dgm:t>
        <a:bodyPr/>
        <a:lstStyle/>
        <a:p>
          <a:endParaRPr lang="en-US"/>
        </a:p>
      </dgm:t>
    </dgm:pt>
    <dgm:pt modelId="{01D17F28-1AFD-4EA7-9D75-30348567A425}" type="sibTrans" cxnId="{B7420606-7D4F-4DA6-A197-ACD3AB61BF6A}">
      <dgm:prSet/>
      <dgm:spPr/>
      <dgm:t>
        <a:bodyPr/>
        <a:lstStyle/>
        <a:p>
          <a:endParaRPr lang="en-US"/>
        </a:p>
      </dgm:t>
    </dgm:pt>
    <dgm:pt modelId="{EE07EC35-AC17-4970-BEF4-A3A50CA5687A}">
      <dgm:prSet phldrT="[Text]" custT="1"/>
      <dgm:spPr/>
      <dgm:t>
        <a:bodyPr/>
        <a:lstStyle/>
        <a:p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</a:p>
      </dgm:t>
    </dgm:pt>
    <dgm:pt modelId="{0D684FCB-A0D8-467F-9929-15E88687EE9A}" type="parTrans" cxnId="{C6C0DF63-5487-48A3-ACE9-CDDD264DA7E3}">
      <dgm:prSet/>
      <dgm:spPr/>
      <dgm:t>
        <a:bodyPr/>
        <a:lstStyle/>
        <a:p>
          <a:endParaRPr lang="en-US"/>
        </a:p>
      </dgm:t>
    </dgm:pt>
    <dgm:pt modelId="{97227C53-BFC0-48C4-86C2-ECDF080527D5}" type="sibTrans" cxnId="{C6C0DF63-5487-48A3-ACE9-CDDD264DA7E3}">
      <dgm:prSet/>
      <dgm:spPr/>
      <dgm:t>
        <a:bodyPr/>
        <a:lstStyle/>
        <a:p>
          <a:endParaRPr lang="en-US"/>
        </a:p>
      </dgm:t>
    </dgm:pt>
    <dgm:pt modelId="{5DAD4E24-2B77-4C7D-ABE9-64FC1E601D28}">
      <dgm:prSet phldrT="[Text]" custT="1"/>
      <dgm:spPr/>
      <dgm:t>
        <a:bodyPr/>
        <a:lstStyle/>
        <a:p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5</a:t>
          </a:r>
        </a:p>
      </dgm:t>
    </dgm:pt>
    <dgm:pt modelId="{34D91F9C-5516-44EF-A525-14CEFA347FE9}" type="parTrans" cxnId="{DD03F110-EF95-4311-9279-AE4C022DCF6D}">
      <dgm:prSet/>
      <dgm:spPr/>
      <dgm:t>
        <a:bodyPr/>
        <a:lstStyle/>
        <a:p>
          <a:endParaRPr lang="en-US"/>
        </a:p>
      </dgm:t>
    </dgm:pt>
    <dgm:pt modelId="{8D0E5A2D-F3D1-401F-86D2-E715920710DF}" type="sibTrans" cxnId="{DD03F110-EF95-4311-9279-AE4C022DCF6D}">
      <dgm:prSet/>
      <dgm:spPr/>
      <dgm:t>
        <a:bodyPr/>
        <a:lstStyle/>
        <a:p>
          <a:endParaRPr lang="en-US"/>
        </a:p>
      </dgm:t>
    </dgm:pt>
    <dgm:pt modelId="{3C226A13-FE28-410E-B80A-65367A5B320B}" type="pres">
      <dgm:prSet presAssocID="{D9087A05-EFFE-495A-934D-B0C81E5ADFFA}" presName="linearFlow" presStyleCnt="0">
        <dgm:presLayoutVars>
          <dgm:dir/>
          <dgm:animLvl val="lvl"/>
          <dgm:resizeHandles val="exact"/>
        </dgm:presLayoutVars>
      </dgm:prSet>
      <dgm:spPr/>
    </dgm:pt>
    <dgm:pt modelId="{7F930E0C-9114-4DE0-B7A4-AEA9A65F97AE}" type="pres">
      <dgm:prSet presAssocID="{2B355340-D4CB-4C7A-906E-40C45A06CEB4}" presName="composite" presStyleCnt="0"/>
      <dgm:spPr/>
    </dgm:pt>
    <dgm:pt modelId="{F633C77D-7210-4083-AC74-2A77104DB091}" type="pres">
      <dgm:prSet presAssocID="{2B355340-D4CB-4C7A-906E-40C45A06CEB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83E838E-B59F-46F4-88F4-6AE8F76FFA48}" type="pres">
      <dgm:prSet presAssocID="{2B355340-D4CB-4C7A-906E-40C45A06CEB4}" presName="descendantText" presStyleLbl="alignAcc1" presStyleIdx="0" presStyleCnt="5">
        <dgm:presLayoutVars>
          <dgm:bulletEnabled val="1"/>
        </dgm:presLayoutVars>
      </dgm:prSet>
      <dgm:spPr/>
    </dgm:pt>
    <dgm:pt modelId="{C13D5A8C-9F9C-436A-A871-BB229D7AF855}" type="pres">
      <dgm:prSet presAssocID="{8E7BF757-309C-4C8C-8CB5-EB5D2B1CF239}" presName="sp" presStyleCnt="0"/>
      <dgm:spPr/>
    </dgm:pt>
    <dgm:pt modelId="{4C34D443-DDDE-44F7-A455-5F9C44F84A80}" type="pres">
      <dgm:prSet presAssocID="{FF39F612-BC8F-42CC-B031-78F671665F17}" presName="composite" presStyleCnt="0"/>
      <dgm:spPr/>
    </dgm:pt>
    <dgm:pt modelId="{EA437040-35C0-4ECA-BEBA-193C096A43B1}" type="pres">
      <dgm:prSet presAssocID="{FF39F612-BC8F-42CC-B031-78F671665F17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85E6C687-6848-45AD-A09B-F4FEE106A343}" type="pres">
      <dgm:prSet presAssocID="{FF39F612-BC8F-42CC-B031-78F671665F17}" presName="descendantText" presStyleLbl="alignAcc1" presStyleIdx="1" presStyleCnt="5">
        <dgm:presLayoutVars>
          <dgm:bulletEnabled val="1"/>
        </dgm:presLayoutVars>
      </dgm:prSet>
      <dgm:spPr/>
    </dgm:pt>
    <dgm:pt modelId="{C1714FE9-2BA6-43C9-A2C6-6A33060B125E}" type="pres">
      <dgm:prSet presAssocID="{2773599D-B0C8-422A-B76A-95A27DD99624}" presName="sp" presStyleCnt="0"/>
      <dgm:spPr/>
    </dgm:pt>
    <dgm:pt modelId="{78391CC5-A3BB-4EF4-8117-236C034FB836}" type="pres">
      <dgm:prSet presAssocID="{146D8374-1A0D-400C-850D-E5154E86DF6C}" presName="composite" presStyleCnt="0"/>
      <dgm:spPr/>
    </dgm:pt>
    <dgm:pt modelId="{9C480005-114C-4206-9394-D27819541552}" type="pres">
      <dgm:prSet presAssocID="{146D8374-1A0D-400C-850D-E5154E86DF6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747679D-5BC2-45FC-BD9A-2F977D92BB7D}" type="pres">
      <dgm:prSet presAssocID="{146D8374-1A0D-400C-850D-E5154E86DF6C}" presName="descendantText" presStyleLbl="alignAcc1" presStyleIdx="2" presStyleCnt="5">
        <dgm:presLayoutVars>
          <dgm:bulletEnabled val="1"/>
        </dgm:presLayoutVars>
      </dgm:prSet>
      <dgm:spPr/>
    </dgm:pt>
    <dgm:pt modelId="{5F72E2D6-2A30-4CF5-ADE4-9E1859BAFC06}" type="pres">
      <dgm:prSet presAssocID="{01D17F28-1AFD-4EA7-9D75-30348567A425}" presName="sp" presStyleCnt="0"/>
      <dgm:spPr/>
    </dgm:pt>
    <dgm:pt modelId="{EBADAA90-892F-45E3-B424-6F5395A62A3C}" type="pres">
      <dgm:prSet presAssocID="{EE07EC35-AC17-4970-BEF4-A3A50CA5687A}" presName="composite" presStyleCnt="0"/>
      <dgm:spPr/>
    </dgm:pt>
    <dgm:pt modelId="{642CA47E-3640-4700-980D-C9EBC3377898}" type="pres">
      <dgm:prSet presAssocID="{EE07EC35-AC17-4970-BEF4-A3A50CA5687A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FAB6AEBE-0425-44E3-8985-B15923BD59F9}" type="pres">
      <dgm:prSet presAssocID="{EE07EC35-AC17-4970-BEF4-A3A50CA5687A}" presName="descendantText" presStyleLbl="alignAcc1" presStyleIdx="3" presStyleCnt="5">
        <dgm:presLayoutVars>
          <dgm:bulletEnabled val="1"/>
        </dgm:presLayoutVars>
      </dgm:prSet>
      <dgm:spPr/>
    </dgm:pt>
    <dgm:pt modelId="{81E6462F-0CC1-4A15-9B9A-06D1125644FF}" type="pres">
      <dgm:prSet presAssocID="{97227C53-BFC0-48C4-86C2-ECDF080527D5}" presName="sp" presStyleCnt="0"/>
      <dgm:spPr/>
    </dgm:pt>
    <dgm:pt modelId="{CDC88F3E-012F-4186-9BC8-4B383A3A16F8}" type="pres">
      <dgm:prSet presAssocID="{5DAD4E24-2B77-4C7D-ABE9-64FC1E601D28}" presName="composite" presStyleCnt="0"/>
      <dgm:spPr/>
    </dgm:pt>
    <dgm:pt modelId="{88A35EFF-855E-49D0-A1A8-C22E595361CF}" type="pres">
      <dgm:prSet presAssocID="{5DAD4E24-2B77-4C7D-ABE9-64FC1E601D2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49C8C91F-08C8-452E-A6C0-BC1999C1F014}" type="pres">
      <dgm:prSet presAssocID="{5DAD4E24-2B77-4C7D-ABE9-64FC1E601D2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B7420606-7D4F-4DA6-A197-ACD3AB61BF6A}" srcId="{D9087A05-EFFE-495A-934D-B0C81E5ADFFA}" destId="{146D8374-1A0D-400C-850D-E5154E86DF6C}" srcOrd="2" destOrd="0" parTransId="{1BDDA294-1662-4281-B235-AA8C44CBFB66}" sibTransId="{01D17F28-1AFD-4EA7-9D75-30348567A425}"/>
    <dgm:cxn modelId="{DD03F110-EF95-4311-9279-AE4C022DCF6D}" srcId="{D9087A05-EFFE-495A-934D-B0C81E5ADFFA}" destId="{5DAD4E24-2B77-4C7D-ABE9-64FC1E601D28}" srcOrd="4" destOrd="0" parTransId="{34D91F9C-5516-44EF-A525-14CEFA347FE9}" sibTransId="{8D0E5A2D-F3D1-401F-86D2-E715920710DF}"/>
    <dgm:cxn modelId="{72F3F310-2B05-428F-98D4-FFE063254C51}" type="presOf" srcId="{146D8374-1A0D-400C-850D-E5154E86DF6C}" destId="{9C480005-114C-4206-9394-D27819541552}" srcOrd="0" destOrd="0" presId="urn:microsoft.com/office/officeart/2005/8/layout/chevron2"/>
    <dgm:cxn modelId="{47406516-8FF4-460B-80AB-B1F232ECB12C}" type="presOf" srcId="{EE07EC35-AC17-4970-BEF4-A3A50CA5687A}" destId="{642CA47E-3640-4700-980D-C9EBC3377898}" srcOrd="0" destOrd="0" presId="urn:microsoft.com/office/officeart/2005/8/layout/chevron2"/>
    <dgm:cxn modelId="{4D324218-0FED-4DC0-B8D5-3A97D49D6455}" srcId="{D9087A05-EFFE-495A-934D-B0C81E5ADFFA}" destId="{2B355340-D4CB-4C7A-906E-40C45A06CEB4}" srcOrd="0" destOrd="0" parTransId="{75BFBABF-45D6-4D6E-BA42-527DB97BFB35}" sibTransId="{8E7BF757-309C-4C8C-8CB5-EB5D2B1CF239}"/>
    <dgm:cxn modelId="{8E037D20-457C-4599-97BD-3B0E14D3E344}" type="presOf" srcId="{D9087A05-EFFE-495A-934D-B0C81E5ADFFA}" destId="{3C226A13-FE28-410E-B80A-65367A5B320B}" srcOrd="0" destOrd="0" presId="urn:microsoft.com/office/officeart/2005/8/layout/chevron2"/>
    <dgm:cxn modelId="{85A64F24-EE23-4282-AD45-C699BB20E21F}" type="presOf" srcId="{2B355340-D4CB-4C7A-906E-40C45A06CEB4}" destId="{F633C77D-7210-4083-AC74-2A77104DB091}" srcOrd="0" destOrd="0" presId="urn:microsoft.com/office/officeart/2005/8/layout/chevron2"/>
    <dgm:cxn modelId="{C6C0DF63-5487-48A3-ACE9-CDDD264DA7E3}" srcId="{D9087A05-EFFE-495A-934D-B0C81E5ADFFA}" destId="{EE07EC35-AC17-4970-BEF4-A3A50CA5687A}" srcOrd="3" destOrd="0" parTransId="{0D684FCB-A0D8-467F-9929-15E88687EE9A}" sibTransId="{97227C53-BFC0-48C4-86C2-ECDF080527D5}"/>
    <dgm:cxn modelId="{48F77DB9-4447-4B51-A59A-23AE237B96BD}" type="presOf" srcId="{5DAD4E24-2B77-4C7D-ABE9-64FC1E601D28}" destId="{88A35EFF-855E-49D0-A1A8-C22E595361CF}" srcOrd="0" destOrd="0" presId="urn:microsoft.com/office/officeart/2005/8/layout/chevron2"/>
    <dgm:cxn modelId="{10B5A8C3-29BA-433A-94E7-9F37179FE7BC}" type="presOf" srcId="{FF39F612-BC8F-42CC-B031-78F671665F17}" destId="{EA437040-35C0-4ECA-BEBA-193C096A43B1}" srcOrd="0" destOrd="0" presId="urn:microsoft.com/office/officeart/2005/8/layout/chevron2"/>
    <dgm:cxn modelId="{A7C278EC-1273-47B8-BC23-5DCC82793825}" srcId="{D9087A05-EFFE-495A-934D-B0C81E5ADFFA}" destId="{FF39F612-BC8F-42CC-B031-78F671665F17}" srcOrd="1" destOrd="0" parTransId="{90DF446F-936F-47B1-AD4A-35BA6E66CA54}" sibTransId="{2773599D-B0C8-422A-B76A-95A27DD99624}"/>
    <dgm:cxn modelId="{5E77D128-F4CD-4D03-887D-620999D04B80}" type="presParOf" srcId="{3C226A13-FE28-410E-B80A-65367A5B320B}" destId="{7F930E0C-9114-4DE0-B7A4-AEA9A65F97AE}" srcOrd="0" destOrd="0" presId="urn:microsoft.com/office/officeart/2005/8/layout/chevron2"/>
    <dgm:cxn modelId="{80111DA7-79E9-4318-8142-44198FDFD72F}" type="presParOf" srcId="{7F930E0C-9114-4DE0-B7A4-AEA9A65F97AE}" destId="{F633C77D-7210-4083-AC74-2A77104DB091}" srcOrd="0" destOrd="0" presId="urn:microsoft.com/office/officeart/2005/8/layout/chevron2"/>
    <dgm:cxn modelId="{3F61E416-402A-439C-87C6-3A9EFF831C82}" type="presParOf" srcId="{7F930E0C-9114-4DE0-B7A4-AEA9A65F97AE}" destId="{083E838E-B59F-46F4-88F4-6AE8F76FFA48}" srcOrd="1" destOrd="0" presId="urn:microsoft.com/office/officeart/2005/8/layout/chevron2"/>
    <dgm:cxn modelId="{E696E03E-B110-4A61-BF04-70C43DA6582C}" type="presParOf" srcId="{3C226A13-FE28-410E-B80A-65367A5B320B}" destId="{C13D5A8C-9F9C-436A-A871-BB229D7AF855}" srcOrd="1" destOrd="0" presId="urn:microsoft.com/office/officeart/2005/8/layout/chevron2"/>
    <dgm:cxn modelId="{A4E483F9-70D1-4E81-84B8-7CB3B35F845C}" type="presParOf" srcId="{3C226A13-FE28-410E-B80A-65367A5B320B}" destId="{4C34D443-DDDE-44F7-A455-5F9C44F84A80}" srcOrd="2" destOrd="0" presId="urn:microsoft.com/office/officeart/2005/8/layout/chevron2"/>
    <dgm:cxn modelId="{301AD3F2-DD0C-4F3C-B655-52BE958D7AF8}" type="presParOf" srcId="{4C34D443-DDDE-44F7-A455-5F9C44F84A80}" destId="{EA437040-35C0-4ECA-BEBA-193C096A43B1}" srcOrd="0" destOrd="0" presId="urn:microsoft.com/office/officeart/2005/8/layout/chevron2"/>
    <dgm:cxn modelId="{C53B86D4-BEBE-4E45-B1E4-8FAF8A574297}" type="presParOf" srcId="{4C34D443-DDDE-44F7-A455-5F9C44F84A80}" destId="{85E6C687-6848-45AD-A09B-F4FEE106A343}" srcOrd="1" destOrd="0" presId="urn:microsoft.com/office/officeart/2005/8/layout/chevron2"/>
    <dgm:cxn modelId="{4CCFDD5E-914F-4664-83F4-9EA474A4391A}" type="presParOf" srcId="{3C226A13-FE28-410E-B80A-65367A5B320B}" destId="{C1714FE9-2BA6-43C9-A2C6-6A33060B125E}" srcOrd="3" destOrd="0" presId="urn:microsoft.com/office/officeart/2005/8/layout/chevron2"/>
    <dgm:cxn modelId="{54D551A1-469E-4562-9B1C-BF49F94B8A6D}" type="presParOf" srcId="{3C226A13-FE28-410E-B80A-65367A5B320B}" destId="{78391CC5-A3BB-4EF4-8117-236C034FB836}" srcOrd="4" destOrd="0" presId="urn:microsoft.com/office/officeart/2005/8/layout/chevron2"/>
    <dgm:cxn modelId="{F5B89803-D16F-4825-BAB7-3511CCF694C1}" type="presParOf" srcId="{78391CC5-A3BB-4EF4-8117-236C034FB836}" destId="{9C480005-114C-4206-9394-D27819541552}" srcOrd="0" destOrd="0" presId="urn:microsoft.com/office/officeart/2005/8/layout/chevron2"/>
    <dgm:cxn modelId="{3BA037C3-2F19-4500-A826-8A8BBAC51418}" type="presParOf" srcId="{78391CC5-A3BB-4EF4-8117-236C034FB836}" destId="{B747679D-5BC2-45FC-BD9A-2F977D92BB7D}" srcOrd="1" destOrd="0" presId="urn:microsoft.com/office/officeart/2005/8/layout/chevron2"/>
    <dgm:cxn modelId="{7D36AC10-5825-4DA0-B419-1CD563518137}" type="presParOf" srcId="{3C226A13-FE28-410E-B80A-65367A5B320B}" destId="{5F72E2D6-2A30-4CF5-ADE4-9E1859BAFC06}" srcOrd="5" destOrd="0" presId="urn:microsoft.com/office/officeart/2005/8/layout/chevron2"/>
    <dgm:cxn modelId="{E7FB1E17-9288-42D5-8455-E8AFEABA1991}" type="presParOf" srcId="{3C226A13-FE28-410E-B80A-65367A5B320B}" destId="{EBADAA90-892F-45E3-B424-6F5395A62A3C}" srcOrd="6" destOrd="0" presId="urn:microsoft.com/office/officeart/2005/8/layout/chevron2"/>
    <dgm:cxn modelId="{69D843ED-1BE8-4BBE-AEE6-EA9AEC710EDF}" type="presParOf" srcId="{EBADAA90-892F-45E3-B424-6F5395A62A3C}" destId="{642CA47E-3640-4700-980D-C9EBC3377898}" srcOrd="0" destOrd="0" presId="urn:microsoft.com/office/officeart/2005/8/layout/chevron2"/>
    <dgm:cxn modelId="{948BB3A8-3827-4B46-8657-0F51C34C0551}" type="presParOf" srcId="{EBADAA90-892F-45E3-B424-6F5395A62A3C}" destId="{FAB6AEBE-0425-44E3-8985-B15923BD59F9}" srcOrd="1" destOrd="0" presId="urn:microsoft.com/office/officeart/2005/8/layout/chevron2"/>
    <dgm:cxn modelId="{DE4B2F21-9236-4A86-BB36-C744D5BCB209}" type="presParOf" srcId="{3C226A13-FE28-410E-B80A-65367A5B320B}" destId="{81E6462F-0CC1-4A15-9B9A-06D1125644FF}" srcOrd="7" destOrd="0" presId="urn:microsoft.com/office/officeart/2005/8/layout/chevron2"/>
    <dgm:cxn modelId="{F52A2F5B-B06F-4351-A2BF-B2F847D87A15}" type="presParOf" srcId="{3C226A13-FE28-410E-B80A-65367A5B320B}" destId="{CDC88F3E-012F-4186-9BC8-4B383A3A16F8}" srcOrd="8" destOrd="0" presId="urn:microsoft.com/office/officeart/2005/8/layout/chevron2"/>
    <dgm:cxn modelId="{7B20C15F-E346-4E6E-B20F-6F436CFC0C96}" type="presParOf" srcId="{CDC88F3E-012F-4186-9BC8-4B383A3A16F8}" destId="{88A35EFF-855E-49D0-A1A8-C22E595361CF}" srcOrd="0" destOrd="0" presId="urn:microsoft.com/office/officeart/2005/8/layout/chevron2"/>
    <dgm:cxn modelId="{E1EA3CC5-A98F-4CF9-B2A4-C5BC033007E9}" type="presParOf" srcId="{CDC88F3E-012F-4186-9BC8-4B383A3A16F8}" destId="{49C8C91F-08C8-452E-A6C0-BC1999C1F0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3C77D-7210-4083-AC74-2A77104DB091}">
      <dsp:nvSpPr>
        <dsp:cNvPr id="0" name=""/>
        <dsp:cNvSpPr/>
      </dsp:nvSpPr>
      <dsp:spPr>
        <a:xfrm rot="5400000">
          <a:off x="-151505" y="153363"/>
          <a:ext cx="1010038" cy="7070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</a:p>
      </dsp:txBody>
      <dsp:txXfrm rot="-5400000">
        <a:off x="1" y="355370"/>
        <a:ext cx="707026" cy="303012"/>
      </dsp:txXfrm>
    </dsp:sp>
    <dsp:sp modelId="{083E838E-B59F-46F4-88F4-6AE8F76FFA48}">
      <dsp:nvSpPr>
        <dsp:cNvPr id="0" name=""/>
        <dsp:cNvSpPr/>
      </dsp:nvSpPr>
      <dsp:spPr>
        <a:xfrm rot="5400000">
          <a:off x="3682850" y="-2973966"/>
          <a:ext cx="656524" cy="6608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37040-35C0-4ECA-BEBA-193C096A43B1}">
      <dsp:nvSpPr>
        <dsp:cNvPr id="0" name=""/>
        <dsp:cNvSpPr/>
      </dsp:nvSpPr>
      <dsp:spPr>
        <a:xfrm rot="5400000">
          <a:off x="-151505" y="1045306"/>
          <a:ext cx="1010038" cy="7070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2</a:t>
          </a:r>
        </a:p>
      </dsp:txBody>
      <dsp:txXfrm rot="-5400000">
        <a:off x="1" y="1247313"/>
        <a:ext cx="707026" cy="303012"/>
      </dsp:txXfrm>
    </dsp:sp>
    <dsp:sp modelId="{85E6C687-6848-45AD-A09B-F4FEE106A343}">
      <dsp:nvSpPr>
        <dsp:cNvPr id="0" name=""/>
        <dsp:cNvSpPr/>
      </dsp:nvSpPr>
      <dsp:spPr>
        <a:xfrm rot="5400000">
          <a:off x="3682850" y="-2082023"/>
          <a:ext cx="656524" cy="6608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80005-114C-4206-9394-D27819541552}">
      <dsp:nvSpPr>
        <dsp:cNvPr id="0" name=""/>
        <dsp:cNvSpPr/>
      </dsp:nvSpPr>
      <dsp:spPr>
        <a:xfrm rot="5400000">
          <a:off x="-151505" y="1937249"/>
          <a:ext cx="1010038" cy="7070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</a:p>
      </dsp:txBody>
      <dsp:txXfrm rot="-5400000">
        <a:off x="1" y="2139256"/>
        <a:ext cx="707026" cy="303012"/>
      </dsp:txXfrm>
    </dsp:sp>
    <dsp:sp modelId="{B747679D-5BC2-45FC-BD9A-2F977D92BB7D}">
      <dsp:nvSpPr>
        <dsp:cNvPr id="0" name=""/>
        <dsp:cNvSpPr/>
      </dsp:nvSpPr>
      <dsp:spPr>
        <a:xfrm rot="5400000">
          <a:off x="3682850" y="-1190080"/>
          <a:ext cx="656524" cy="6608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CA47E-3640-4700-980D-C9EBC3377898}">
      <dsp:nvSpPr>
        <dsp:cNvPr id="0" name=""/>
        <dsp:cNvSpPr/>
      </dsp:nvSpPr>
      <dsp:spPr>
        <a:xfrm rot="5400000">
          <a:off x="-151505" y="2829191"/>
          <a:ext cx="1010038" cy="7070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</a:p>
      </dsp:txBody>
      <dsp:txXfrm rot="-5400000">
        <a:off x="1" y="3031198"/>
        <a:ext cx="707026" cy="303012"/>
      </dsp:txXfrm>
    </dsp:sp>
    <dsp:sp modelId="{FAB6AEBE-0425-44E3-8985-B15923BD59F9}">
      <dsp:nvSpPr>
        <dsp:cNvPr id="0" name=""/>
        <dsp:cNvSpPr/>
      </dsp:nvSpPr>
      <dsp:spPr>
        <a:xfrm rot="5400000">
          <a:off x="3682850" y="-298137"/>
          <a:ext cx="656524" cy="6608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35EFF-855E-49D0-A1A8-C22E595361CF}">
      <dsp:nvSpPr>
        <dsp:cNvPr id="0" name=""/>
        <dsp:cNvSpPr/>
      </dsp:nvSpPr>
      <dsp:spPr>
        <a:xfrm rot="5400000">
          <a:off x="-151505" y="3721134"/>
          <a:ext cx="1010038" cy="7070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5</a:t>
          </a:r>
        </a:p>
      </dsp:txBody>
      <dsp:txXfrm rot="-5400000">
        <a:off x="1" y="3923141"/>
        <a:ext cx="707026" cy="303012"/>
      </dsp:txXfrm>
    </dsp:sp>
    <dsp:sp modelId="{49C8C91F-08C8-452E-A6C0-BC1999C1F014}">
      <dsp:nvSpPr>
        <dsp:cNvPr id="0" name=""/>
        <dsp:cNvSpPr/>
      </dsp:nvSpPr>
      <dsp:spPr>
        <a:xfrm rot="5400000">
          <a:off x="3682850" y="593804"/>
          <a:ext cx="656524" cy="66081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828800" y="76200"/>
            <a:ext cx="5867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 CHƯỚNG NGẠI VẬT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3581400"/>
            <a:ext cx="9144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UẬT CHƠI</a:t>
            </a:r>
          </a:p>
          <a:p>
            <a:pPr algn="just"/>
            <a:r>
              <a:rPr lang="vi-VN" sz="21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“Chướng ngại vật” là tên hình ảnh ẩn sau 4 mảnh ghép được đánh số từ 1 đến 4 tương ứng với 4 câu hỏi.</a:t>
            </a:r>
          </a:p>
          <a:p>
            <a:pPr algn="just"/>
            <a:r>
              <a:rPr lang="vi-VN" sz="21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Các em dựa vào kiến thức đã học để trả lời, mỗi câu hỏi có 1 lượt trả lời.</a:t>
            </a:r>
          </a:p>
          <a:p>
            <a:pPr algn="just"/>
            <a:r>
              <a:rPr lang="en-US" sz="21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1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nào trả lời đúng sẽ nhận được 1 phần quà nhỏ và mảng ghép sẽ biến mất để hiện ra một góc của hình ảnh tương ứng, trả lời sai mảnh ghép sẽ bị khóa lại</a:t>
            </a:r>
            <a:r>
              <a:rPr lang="en-US" sz="21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</a:t>
            </a:r>
            <a:r>
              <a:rPr lang="vi-VN" sz="21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 quá trình trả lời, em nào trả lời đúng “Chướng ngại vật” thì sẽ nhận được phần quà lớn hơn</a:t>
            </a:r>
            <a:r>
              <a:rPr lang="en-US" sz="21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62200" y="838200"/>
            <a:ext cx="2386330" cy="134048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45355" y="843280"/>
            <a:ext cx="2386330" cy="13404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6010" y="2183765"/>
            <a:ext cx="2379345" cy="13404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48530" y="2183766"/>
            <a:ext cx="2383155" cy="134048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495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điểm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tự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3110099" y="1219200"/>
            <a:ext cx="2998788" cy="1040977"/>
            <a:chOff x="1997" y="1314"/>
            <a:chExt cx="1889" cy="1009"/>
          </a:xfrm>
        </p:grpSpPr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1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3306665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28958" y="2286000"/>
            <a:ext cx="45478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1.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Nhóm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1, 2, 3, 4  –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phiếu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số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6061"/>
              </p:ext>
            </p:extLst>
          </p:nvPr>
        </p:nvGraphicFramePr>
        <p:xfrm>
          <a:off x="283015" y="2762310"/>
          <a:ext cx="6041585" cy="3790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7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5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câu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hỏi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trả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lời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93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en-US" sz="1600" i="1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Đọc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thông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tin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mục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a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và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hình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1, x</a:t>
                      </a:r>
                      <a:r>
                        <a:rPr lang="vi-VN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ác định vị trí và nêu đặc điểm của các khu vực địa hình trên lục địa Ô-xtrây-li-a.</a:t>
                      </a:r>
                      <a:endParaRPr lang="en-US" sz="160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36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vi-VN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Kể tên các loại khoáng sản ở các khu vực địa hình</a:t>
                      </a:r>
                      <a:r>
                        <a:rPr lang="en-US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vi-VN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trên lược đồ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hình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1.</a:t>
                      </a:r>
                      <a:endParaRPr lang="en-US" sz="160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4909180"/>
            <a:ext cx="2496344" cy="164402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686110"/>
            <a:ext cx="2496344" cy="212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9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điểm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tự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3110099" y="1219200"/>
            <a:ext cx="2998788" cy="1040977"/>
            <a:chOff x="1997" y="1314"/>
            <a:chExt cx="1889" cy="1009"/>
          </a:xfrm>
        </p:grpSpPr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1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3306665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28958" y="2286000"/>
            <a:ext cx="45478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1.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Nhóm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5, 6, 7, 8 –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phiếu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số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337355"/>
              </p:ext>
            </p:extLst>
          </p:nvPr>
        </p:nvGraphicFramePr>
        <p:xfrm>
          <a:off x="283015" y="2762310"/>
          <a:ext cx="6041585" cy="3790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7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5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câu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hỏi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trả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lời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93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en-US" sz="1600" i="1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Đọc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thông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tin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mục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b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và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hình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3, h</a:t>
                      </a:r>
                      <a:r>
                        <a:rPr lang="vi-VN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ãy phân tích đặc điểm khí hậu của Ô-xtrây-li-a.</a:t>
                      </a:r>
                      <a:endParaRPr lang="en-US" sz="160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36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en-US" sz="1600" i="1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Đọc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thông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tin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mục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c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và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hình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ảnh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, h</a:t>
                      </a:r>
                      <a:r>
                        <a:rPr lang="vi-VN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ãy nêu những nét đặc sắc của sinh vật ở Ô-xtrây-li-a.</a:t>
                      </a:r>
                      <a:endParaRPr lang="en-US" sz="160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2" y="2705401"/>
            <a:ext cx="2414588" cy="224759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5105400"/>
            <a:ext cx="2414588" cy="144780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1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điểm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tự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3110099" y="1219200"/>
            <a:ext cx="2998788" cy="1040977"/>
            <a:chOff x="1997" y="1314"/>
            <a:chExt cx="1889" cy="1009"/>
          </a:xfrm>
        </p:grpSpPr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1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3306665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28958" y="2286000"/>
            <a:ext cx="45478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1.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Nhóm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1, 2, 3, 4  –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phiếu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số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833455"/>
              </p:ext>
            </p:extLst>
          </p:nvPr>
        </p:nvGraphicFramePr>
        <p:xfrm>
          <a:off x="283015" y="2762310"/>
          <a:ext cx="6041585" cy="3790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7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5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câu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hỏi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trả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lời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93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en-US" sz="1600" i="1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Đọc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thông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tin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mục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a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và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hình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1, x</a:t>
                      </a:r>
                      <a:r>
                        <a:rPr lang="vi-VN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ác định vị trí và nêu đặc điểm của các khu vực địa hình trên lục địa Ô-xtrây-li-a.</a:t>
                      </a:r>
                      <a:endParaRPr lang="en-US" sz="160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36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vi-VN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Kể tên các loại khoáng sản ở các khu vực địa hình</a:t>
                      </a:r>
                      <a:r>
                        <a:rPr lang="en-US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vi-VN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trên lược đồ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1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hình</a:t>
                      </a:r>
                      <a:r>
                        <a:rPr lang="en-US" sz="1600" i="1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1.</a:t>
                      </a:r>
                      <a:endParaRPr lang="en-US" sz="160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4909180"/>
            <a:ext cx="2496344" cy="164402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686110"/>
            <a:ext cx="2496344" cy="212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299452" y="3245346"/>
            <a:ext cx="40251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 Phía tây: vùng sơn nguyên tây Ô-xtrây-li-a, độ cao trung bình dưới</a:t>
            </a:r>
          </a:p>
          <a:p>
            <a:pPr algn="just"/>
            <a:r>
              <a:rPr lang="en-US" sz="1700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 Ở giữa: vùng đồng bằng Trung tâm, lớn nhất là bồn địa Ác-tê-di-an lớn.</a:t>
            </a:r>
          </a:p>
          <a:p>
            <a:pPr algn="just"/>
            <a:r>
              <a:rPr lang="en-US" sz="1700" dirty="0">
                <a:latin typeface="Cambria" pitchFamily="18" charset="0"/>
                <a:ea typeface="Cambria" pitchFamily="18" charset="0"/>
              </a:rPr>
              <a:t>- 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Phía đông: dãy Trường Sơn Ô-xtrây-li</a:t>
            </a:r>
            <a:r>
              <a:rPr lang="en-US" sz="1700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a, cao trung bình 800 – 1 000 m.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endParaRPr lang="vi-VN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en-US" sz="1700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 Phía tây: tập trung nhiều mỏ kim loại (sắt, đồng, vàng, ni-ken, bô-xít….).</a:t>
            </a:r>
          </a:p>
          <a:p>
            <a:pPr algn="just"/>
            <a:r>
              <a:rPr lang="en-US" sz="1700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 Phía đông: tập trung nhiều khoáng sản nhiên liệu (than đá, dầu mỏ, khí tự nhiên).</a:t>
            </a:r>
          </a:p>
        </p:txBody>
      </p:sp>
    </p:spTree>
    <p:extLst>
      <p:ext uri="{BB962C8B-B14F-4D97-AF65-F5344CB8AC3E}">
        <p14:creationId xmlns:p14="http://schemas.microsoft.com/office/powerpoint/2010/main" val="23828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685800" y="1676400"/>
            <a:ext cx="6553199" cy="3733800"/>
          </a:xfrm>
          <a:prstGeom prst="wedgeRoundRectCallout">
            <a:avLst>
              <a:gd name="adj1" fmla="val 48093"/>
              <a:gd name="adj2" fmla="val 6011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1856125"/>
            <a:ext cx="61722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Địa hình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khoáng</a:t>
            </a:r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endParaRPr lang="vi-VN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Địa hình lục địa Ô-xtrây-li-a:</a:t>
            </a: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+ Phía tây: vùng sơn nguyên tây Ô-xtrây-li-a, độ cao trung </a:t>
            </a:r>
            <a:r>
              <a:rPr lang="vi-VN" sz="2200">
                <a:latin typeface="Cambria" panose="02040503050406030204" pitchFamily="18" charset="0"/>
                <a:ea typeface="Cambria" panose="02040503050406030204" pitchFamily="18" charset="0"/>
              </a:rPr>
              <a:t>bình dưới</a:t>
            </a: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 500m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+ Ở giữa: vùng đồng bằng Trung tâm, lớn nhất là bồn địa Ác-tê-di-an lớn.</a:t>
            </a: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Phía đông: dãy Trường Sơn Ô-xtrây-li-a, cao trung bình 800 – 1 000 m.</a:t>
            </a:r>
          </a:p>
          <a:p>
            <a:pPr algn="just"/>
            <a:r>
              <a:rPr lang="vi-VN" sz="2200">
                <a:latin typeface="Cambria" panose="02040503050406030204" pitchFamily="18" charset="0"/>
                <a:ea typeface="Cambria" panose="02040503050406030204" pitchFamily="18" charset="0"/>
              </a:rPr>
              <a:t>- Kh</a:t>
            </a: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vi-VN" sz="2200">
                <a:latin typeface="Cambria" panose="02040503050406030204" pitchFamily="18" charset="0"/>
                <a:ea typeface="Cambria" panose="02040503050406030204" pitchFamily="18" charset="0"/>
              </a:rPr>
              <a:t>áng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sản: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sắt, đồng, vàng, ni-ken, bô-xít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than đá, dầu mỏ, khí tự nhiên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vi-V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err="1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>
                <a:solidFill>
                  <a:srgbClr val="0D30DD"/>
                </a:solidFill>
                <a:latin typeface="Cambria" pitchFamily="18" charset="0"/>
              </a:rPr>
              <a:t> điểm 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tự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</p:spTree>
    <p:extLst>
      <p:ext uri="{BB962C8B-B14F-4D97-AF65-F5344CB8AC3E}">
        <p14:creationId xmlns:p14="http://schemas.microsoft.com/office/powerpoint/2010/main" val="3991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điểm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tự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</a:p>
        </p:txBody>
      </p: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3110099" y="1219200"/>
            <a:ext cx="2998788" cy="1040977"/>
            <a:chOff x="1997" y="1314"/>
            <a:chExt cx="1889" cy="1009"/>
          </a:xfrm>
        </p:grpSpPr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1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3306665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28958" y="2286000"/>
            <a:ext cx="54767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ambria" pitchFamily="18" charset="0"/>
                <a:ea typeface="Cambria" pitchFamily="18" charset="0"/>
                <a:cs typeface="Arial" pitchFamily="34" charset="0"/>
              </a:rPr>
              <a:t>2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.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Nhóm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000" b="1" dirty="0">
                <a:latin typeface="Cambria" pitchFamily="18" charset="0"/>
                <a:ea typeface="Cambria" pitchFamily="18" charset="0"/>
                <a:cs typeface="Arial" pitchFamily="34" charset="0"/>
              </a:rPr>
              <a:t>5, 6, 7, 8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–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phiếu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số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000" b="1" dirty="0">
                <a:latin typeface="Cambria" pitchFamily="18" charset="0"/>
                <a:ea typeface="Cambria" pitchFamily="18" charset="0"/>
                <a:cs typeface="Arial" pitchFamily="34" charset="0"/>
              </a:rPr>
              <a:t>2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20315"/>
              </p:ext>
            </p:extLst>
          </p:nvPr>
        </p:nvGraphicFramePr>
        <p:xfrm>
          <a:off x="409660" y="2819400"/>
          <a:ext cx="5914940" cy="380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3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1600" i="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câu</a:t>
                      </a:r>
                      <a:r>
                        <a:rPr lang="en-US" sz="1600" i="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hỏi</a:t>
                      </a:r>
                      <a:endParaRPr lang="en-US" sz="1600" i="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trả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lời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164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vi-VN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Đọc thông tin mục b và hình 3, hãy phân tích đặc điểm khí hậu của Ô-xtrây-li-a.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62200" y="3326363"/>
            <a:ext cx="402417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600" dirty="0">
                <a:latin typeface="Cambria" pitchFamily="18" charset="0"/>
                <a:ea typeface="Cambria" pitchFamily="18" charset="0"/>
              </a:rPr>
              <a:t>- Hầu hết lục địa thuộc đới nóng. Tuy nhiên, có sự thay đổi theo bắc - nam, đông - tây.</a:t>
            </a:r>
          </a:p>
          <a:p>
            <a:pPr algn="just"/>
            <a:r>
              <a:rPr lang="vi-VN" sz="1600" dirty="0">
                <a:latin typeface="Cambria" pitchFamily="18" charset="0"/>
                <a:ea typeface="Cambria" pitchFamily="18" charset="0"/>
              </a:rPr>
              <a:t>- Dải bờ biển hẹp phía bắc lục địa có khí hậu cận xích đạo.</a:t>
            </a:r>
          </a:p>
          <a:p>
            <a:pPr algn="just"/>
            <a:r>
              <a:rPr lang="vi-VN" sz="1600" dirty="0">
                <a:latin typeface="Cambria" pitchFamily="18" charset="0"/>
                <a:ea typeface="Cambria" pitchFamily="18" charset="0"/>
              </a:rPr>
              <a:t>- Khí hậu nhiệt đới chiếm phần lớn diện tích lục địa.</a:t>
            </a:r>
          </a:p>
          <a:p>
            <a:pPr algn="just"/>
            <a:r>
              <a:rPr lang="vi-VN" sz="1600" dirty="0">
                <a:latin typeface="Cambria" pitchFamily="18" charset="0"/>
                <a:ea typeface="Cambria" pitchFamily="18" charset="0"/>
              </a:rPr>
              <a:t>+ Sườn đông dãy Trường Sơn Ô-xtrây-li-a có khí hậu nhiệt đới ẩm, mưa nhiều. </a:t>
            </a:r>
          </a:p>
          <a:p>
            <a:pPr algn="just"/>
            <a:r>
              <a:rPr lang="vi-VN" sz="1600" dirty="0">
                <a:latin typeface="Cambria" pitchFamily="18" charset="0"/>
                <a:ea typeface="Cambria" pitchFamily="18" charset="0"/>
              </a:rPr>
              <a:t>+ Từ sườn tây của dãy Trường Sơn Ô-xtrây-li-a đến bờ tây lục địa là một vùng rộng lớn, có khí hậu nhiệt đới lục địa khắc nghiệt.</a:t>
            </a:r>
          </a:p>
          <a:p>
            <a:pPr algn="just"/>
            <a:r>
              <a:rPr lang="vi-VN" sz="1600" dirty="0">
                <a:latin typeface="Cambria" pitchFamily="18" charset="0"/>
                <a:ea typeface="Cambria" pitchFamily="18" charset="0"/>
              </a:rPr>
              <a:t>- Dải đất hẹp phía nam lục địa có khí hậu cận nhiệt đới 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2" y="2705401"/>
            <a:ext cx="2414588" cy="224759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5105400"/>
            <a:ext cx="2414588" cy="144780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7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685800" y="1676400"/>
            <a:ext cx="6553199" cy="3733800"/>
          </a:xfrm>
          <a:prstGeom prst="wedgeRoundRectCallout">
            <a:avLst>
              <a:gd name="adj1" fmla="val 48093"/>
              <a:gd name="adj2" fmla="val 6011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1779925"/>
            <a:ext cx="6172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Hầu hết </a:t>
            </a:r>
            <a:r>
              <a:rPr lang="vi-VN" sz="2000">
                <a:latin typeface="Cambria" panose="02040503050406030204" pitchFamily="18" charset="0"/>
                <a:ea typeface="Cambria" panose="02040503050406030204" pitchFamily="18" charset="0"/>
              </a:rPr>
              <a:t>lục địa</a:t>
            </a: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 Ô-xtrây-li-a</a:t>
            </a:r>
            <a:r>
              <a:rPr lang="vi-VN" sz="2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thuộc đới nóng.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Dải bờ biển hẹp phía bắc lục địa có khí hậu cận xích đạo.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Khí hậu nhiệt đới chiếm phần lớn diện tích lục </a:t>
            </a:r>
            <a:r>
              <a:rPr lang="vi-VN" sz="2000">
                <a:latin typeface="Cambria" panose="02040503050406030204" pitchFamily="18" charset="0"/>
                <a:ea typeface="Cambria" panose="02040503050406030204" pitchFamily="18" charset="0"/>
              </a:rPr>
              <a:t>địa.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000">
                <a:latin typeface="Cambria" panose="02040503050406030204" pitchFamily="18" charset="0"/>
                <a:ea typeface="Cambria" panose="02040503050406030204" pitchFamily="18" charset="0"/>
              </a:rPr>
              <a:t>Dải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đất hẹp phía nam lục địa có khí hậu cận nhiệt </a:t>
            </a:r>
            <a:r>
              <a:rPr lang="vi-VN" sz="2000">
                <a:latin typeface="Cambria" panose="02040503050406030204" pitchFamily="18" charset="0"/>
                <a:ea typeface="Cambria" panose="02040503050406030204" pitchFamily="18" charset="0"/>
              </a:rPr>
              <a:t>đới </a:t>
            </a: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Phía nam đảo Ta-xma-ni-a có khí hậu ôn đới.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điêm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tự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</p:spTree>
    <p:extLst>
      <p:ext uri="{BB962C8B-B14F-4D97-AF65-F5344CB8AC3E}">
        <p14:creationId xmlns:p14="http://schemas.microsoft.com/office/powerpoint/2010/main" val="40713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điểm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tự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</a:p>
        </p:txBody>
      </p:sp>
      <p:grpSp>
        <p:nvGrpSpPr>
          <p:cNvPr id="24" name="Group 11"/>
          <p:cNvGrpSpPr>
            <a:grpSpLocks/>
          </p:cNvGrpSpPr>
          <p:nvPr/>
        </p:nvGrpSpPr>
        <p:grpSpPr bwMode="auto">
          <a:xfrm>
            <a:off x="3110099" y="1219200"/>
            <a:ext cx="2998788" cy="1040977"/>
            <a:chOff x="1997" y="1314"/>
            <a:chExt cx="1889" cy="1009"/>
          </a:xfrm>
        </p:grpSpPr>
        <p:grpSp>
          <p:nvGrpSpPr>
            <p:cNvPr id="25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1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3306665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28958" y="2286000"/>
            <a:ext cx="54767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ambria" pitchFamily="18" charset="0"/>
                <a:ea typeface="Cambria" pitchFamily="18" charset="0"/>
                <a:cs typeface="Arial" pitchFamily="34" charset="0"/>
              </a:rPr>
              <a:t>2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.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Nhóm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000" b="1" dirty="0">
                <a:latin typeface="Cambria" pitchFamily="18" charset="0"/>
                <a:ea typeface="Cambria" pitchFamily="18" charset="0"/>
                <a:cs typeface="Arial" pitchFamily="34" charset="0"/>
              </a:rPr>
              <a:t>5, 6, 7, 8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–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phiếu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số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000" b="1" dirty="0">
                <a:latin typeface="Cambria" pitchFamily="18" charset="0"/>
                <a:ea typeface="Cambria" pitchFamily="18" charset="0"/>
                <a:cs typeface="Arial" pitchFamily="34" charset="0"/>
              </a:rPr>
              <a:t>2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60289"/>
              </p:ext>
            </p:extLst>
          </p:nvPr>
        </p:nvGraphicFramePr>
        <p:xfrm>
          <a:off x="409660" y="2819400"/>
          <a:ext cx="5914940" cy="380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3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1600" i="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câu</a:t>
                      </a:r>
                      <a:r>
                        <a:rPr lang="en-US" sz="1600" i="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hỏi</a:t>
                      </a:r>
                      <a:endParaRPr lang="en-US" sz="1600" i="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trả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lời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164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 Đọc thông tin mục c và hình ảnh, hãy nêu những nét đặc sắc của sinh vật ở Ô-xtrây-li-a.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02838" y="3326363"/>
            <a:ext cx="37455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Cambria" pitchFamily="18" charset="0"/>
                <a:ea typeface="Cambria" pitchFamily="18" charset="0"/>
              </a:rPr>
              <a:t>- Giới sinh vật tuy nghèo về thành phần loài nhưng có nhiều nét đặc sắc và mang tính địa phương cao.</a:t>
            </a:r>
          </a:p>
          <a:p>
            <a:pPr algn="just"/>
            <a:r>
              <a:rPr lang="vi-VN" dirty="0">
                <a:latin typeface="Cambria" pitchFamily="18" charset="0"/>
                <a:ea typeface="Cambria" pitchFamily="18" charset="0"/>
              </a:rPr>
              <a:t>- Các loài thực vật bản địa nổi bật là keo và bạch đàn (600 loài khác nhau).</a:t>
            </a:r>
          </a:p>
          <a:p>
            <a:pPr algn="just"/>
            <a:r>
              <a:rPr lang="vi-VN" dirty="0">
                <a:latin typeface="Cambria" pitchFamily="18" charset="0"/>
                <a:ea typeface="Cambria" pitchFamily="18" charset="0"/>
              </a:rPr>
              <a:t>- Giới động vật vô cùng độc đảo, đặc sắc nhất là hơn 100 loài thú có túi.</a:t>
            </a:r>
          </a:p>
          <a:p>
            <a:pPr algn="just"/>
            <a:r>
              <a:rPr lang="vi-VN" dirty="0">
                <a:latin typeface="Cambria" pitchFamily="18" charset="0"/>
                <a:ea typeface="Cambria" pitchFamily="18" charset="0"/>
              </a:rPr>
              <a:t>- Các loài động vật mang tính biểu tượng quốc gia là gấu túi, đà điểu Ô-xtrây-li-a, thú mỏ vịt, chuột túi.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2" y="2705401"/>
            <a:ext cx="2414588" cy="224759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5105400"/>
            <a:ext cx="2414588" cy="144780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6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685800" y="2057400"/>
            <a:ext cx="6553199" cy="2971800"/>
          </a:xfrm>
          <a:prstGeom prst="wedgeRoundRectCallout">
            <a:avLst>
              <a:gd name="adj1" fmla="val 46856"/>
              <a:gd name="adj2" fmla="val 7410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9390" y="2199144"/>
            <a:ext cx="594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Giới sinh vật tuy nghèo về thành phần loài nhưng có nhiều nét đặc sắc và mang tính địa phương cao.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Các loài động vật mang tính biểu tượng quốc gia là gấu túi, đà điểu Ô-xtrây-li-a, thú mỏ vịt, chuột túi.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điêm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tự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</p:spTree>
    <p:extLst>
      <p:ext uri="{BB962C8B-B14F-4D97-AF65-F5344CB8AC3E}">
        <p14:creationId xmlns:p14="http://schemas.microsoft.com/office/powerpoint/2010/main" val="9016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663005"/>
            <a:ext cx="33635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đặc điểm về dân cư của</a:t>
            </a:r>
            <a:endParaRPr lang="en-US" sz="21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Ô-xtrây-li-a.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1384518"/>
            <a:ext cx="4474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sz="1600" dirty="0">
                <a:latin typeface="Cambria" pitchFamily="18" charset="0"/>
                <a:ea typeface="Cambria" pitchFamily="18" charset="0"/>
              </a:rPr>
              <a:t> Ít dân sinh sống (số dân năm 2020 là 25,5 triệu người), mật độ dân số rất thấp (chỉ khoảng 3 người/km</a:t>
            </a:r>
            <a:r>
              <a:rPr lang="vi-VN" sz="1600" baseline="30000" dirty="0">
                <a:latin typeface="Cambria" pitchFamily="18" charset="0"/>
                <a:ea typeface="Cambria" pitchFamily="18" charset="0"/>
              </a:rPr>
              <a:t>2</a:t>
            </a:r>
            <a:r>
              <a:rPr lang="vi-VN" sz="1600" dirty="0">
                <a:latin typeface="Cambria" pitchFamily="18" charset="0"/>
                <a:ea typeface="Cambria" pitchFamily="18" charset="0"/>
              </a:rPr>
              <a:t>).</a:t>
            </a:r>
          </a:p>
          <a:p>
            <a:pPr algn="just"/>
            <a:r>
              <a:rPr lang="en-US" sz="1600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sz="1600" dirty="0">
                <a:latin typeface="Cambria" pitchFamily="18" charset="0"/>
                <a:ea typeface="Cambria" pitchFamily="18" charset="0"/>
              </a:rPr>
              <a:t> Dân cư phân bố rất không đều.</a:t>
            </a:r>
          </a:p>
          <a:p>
            <a:pPr algn="just"/>
            <a:r>
              <a:rPr lang="en-US" sz="1600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sz="1600" dirty="0">
                <a:latin typeface="Cambria" pitchFamily="18" charset="0"/>
                <a:ea typeface="Cambria" pitchFamily="18" charset="0"/>
              </a:rPr>
              <a:t> Mức độ đô thị hóa rất cao (Tỉ lệ dân thành thị năm 2020 là 86%).</a:t>
            </a:r>
          </a:p>
          <a:p>
            <a:pPr algn="just"/>
            <a:r>
              <a:rPr lang="en-US" sz="1600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sz="1600" dirty="0">
                <a:latin typeface="Cambria" pitchFamily="18" charset="0"/>
                <a:ea typeface="Cambria" pitchFamily="18" charset="0"/>
              </a:rPr>
              <a:t> Đất nước của những người nhập cư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.</a:t>
            </a:r>
            <a:endParaRPr lang="vi-VN" sz="16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Dân cư, một số vấn đề về lịch sử và văn hóa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 của Ô-xtrây-li-a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4065897" cy="294374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6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492240"/>
            <a:ext cx="336351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k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tên các thành phố có số dân trên 1 triệu người.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đặc điểm phân bố các thành phố lớn </a:t>
            </a:r>
            <a:endParaRPr lang="en-US" sz="21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Ô-xtrây-li-a.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0" y="1371600"/>
            <a:ext cx="44747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latin typeface="Cambria" pitchFamily="18" charset="0"/>
                <a:ea typeface="Cambria" pitchFamily="18" charset="0"/>
              </a:rPr>
              <a:t>- </a:t>
            </a:r>
            <a:r>
              <a:rPr lang="vi-VN" sz="1900" dirty="0">
                <a:latin typeface="Cambria" pitchFamily="18" charset="0"/>
                <a:ea typeface="Cambria" pitchFamily="18" charset="0"/>
              </a:rPr>
              <a:t>Men-bơn, Xit-ni, A-đê-lai, Pơc, Bri-xbên.</a:t>
            </a:r>
          </a:p>
          <a:p>
            <a:pPr algn="just"/>
            <a:r>
              <a:rPr lang="en-US" sz="1900" dirty="0">
                <a:latin typeface="Cambria" pitchFamily="18" charset="0"/>
                <a:ea typeface="Cambria" pitchFamily="18" charset="0"/>
              </a:rPr>
              <a:t>- </a:t>
            </a:r>
            <a:r>
              <a:rPr lang="vi-VN" sz="1900" dirty="0">
                <a:latin typeface="Cambria" pitchFamily="18" charset="0"/>
                <a:ea typeface="Cambria" pitchFamily="18" charset="0"/>
              </a:rPr>
              <a:t>Hầu hết các thành phố lớn đều tập trung ở ven biển phía đông và phía nam Ô-xtrây-li-a.</a:t>
            </a:r>
          </a:p>
          <a:p>
            <a:pPr algn="just"/>
            <a:r>
              <a:rPr lang="en-US" sz="1900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sz="1900" dirty="0">
                <a:latin typeface="Cambria" pitchFamily="18" charset="0"/>
                <a:ea typeface="Cambria" pitchFamily="18" charset="0"/>
              </a:rPr>
              <a:t> Chỉ có thành phố Pớc nằm ở phía tây nam châu lục.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Dân cư, một số vấn đề về lịch sử và văn hóa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 của Ô-xtrây-li-a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3657600" cy="297365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905000" y="76200"/>
            <a:ext cx="5328268" cy="5334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 CHƯỚNG NGẠI VẬT</a:t>
            </a:r>
          </a:p>
        </p:txBody>
      </p:sp>
      <p:pic>
        <p:nvPicPr>
          <p:cNvPr id="13" name="Picture 12" descr="Europe orthographic Caucasus Urals boundary (with borders)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83" y="1066800"/>
            <a:ext cx="2705417" cy="26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sia (orthographic projection).sv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34" y="1050194"/>
            <a:ext cx="2590800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83" y="1043442"/>
            <a:ext cx="2712153" cy="270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7200" y="38862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Rừng A-ma-dôn có diện tích là bao nhiêu?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Hơn 5,5 triệu km</a:t>
            </a:r>
            <a:r>
              <a:rPr lang="vi-VN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Rừng A-ma-dôn có mấy tầng cây?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5-6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Rừng A-ma-dôn được mệnh danh là gì?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phổi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Nêu các biện pháp bảo vệ Rừng A-ma-dôn.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Hạn chế khai thác gỗ, trồng lại rừng, đẩy mạnh vai trò của cộng đồng bản địa trong phát triển bền vững…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82804" y="1062990"/>
            <a:ext cx="2386330" cy="134048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65959" y="1068070"/>
            <a:ext cx="2386330" cy="13404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86614" y="2408555"/>
            <a:ext cx="2386330" cy="13404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65959" y="2403475"/>
            <a:ext cx="2386330" cy="13404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731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Dân cư, một số vấn đề về lịch sử và văn hóa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 của Ô-xtrây-li-a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4" y="1905000"/>
            <a:ext cx="3942226" cy="2514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54" y="3733800"/>
            <a:ext cx="3886200" cy="235052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57399" y="4495800"/>
            <a:ext cx="198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Xit-ni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229565" y="6096000"/>
            <a:ext cx="198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Men-</a:t>
            </a:r>
            <a:r>
              <a:rPr lang="en-US" sz="2400" dirty="0" err="1"/>
              <a:t>bơn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53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685800" y="1828799"/>
            <a:ext cx="6553199" cy="3719911"/>
          </a:xfrm>
          <a:prstGeom prst="wedgeRoundRectCallout">
            <a:avLst>
              <a:gd name="adj1" fmla="val 48093"/>
              <a:gd name="adj2" fmla="val 58117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9390" y="1905000"/>
            <a:ext cx="5943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Dân cư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Ít dân sinh sống (số dân năm 2020 là 25,5 triệu người), mật độ dân số rất thấp (chỉ khoảng 3 người/km</a:t>
            </a:r>
            <a:r>
              <a:rPr lang="vi-VN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Dân cư phân bố rất không đều.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Đất nước của những người nhập cư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Mức độ đô thị hóa rất cao (Tỉ lệ dân thành thị năm 2020 là 86%).</a:t>
            </a:r>
          </a:p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Hầu hết các thành phố lớn đều tập trung ở ven biển phía đông và phía nam Ô-xtrây-li-a. Chỉ có thành phố Pớc nằm ở phía tây nam châu lục.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Dân cư, một số vấn đề về lịch sử và văn hóa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 của Ô-xtrây-li-a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586805"/>
            <a:ext cx="336351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video clip,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rình bày một số nét độc đáo về lịch sử và văn hóa của </a:t>
            </a:r>
            <a:endParaRPr lang="en-US" sz="2100" i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100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Ô-xtrây-li-a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0" y="1337608"/>
            <a:ext cx="4474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500" dirty="0">
                <a:latin typeface="Cambria" pitchFamily="18" charset="0"/>
                <a:ea typeface="Cambria" pitchFamily="18" charset="0"/>
              </a:rPr>
              <a:t>- Ô-xtrây-li-a là quốc gia đa dân tộc, đa tôn giáo, đa văn hoá. </a:t>
            </a:r>
          </a:p>
          <a:p>
            <a:pPr algn="just"/>
            <a:r>
              <a:rPr lang="vi-VN" sz="1500" dirty="0">
                <a:latin typeface="Cambria" pitchFamily="18" charset="0"/>
                <a:ea typeface="Cambria" pitchFamily="18" charset="0"/>
              </a:rPr>
              <a:t>- Có nền văn hoá độc đáo, đa dạng nhờ tồn tại cộng đồng dân cư đa sắc (hơn 150 sắc tộc cùng sinh sống).</a:t>
            </a:r>
          </a:p>
          <a:p>
            <a:pPr algn="just"/>
            <a:r>
              <a:rPr lang="vi-VN" sz="1500" dirty="0">
                <a:latin typeface="Cambria" pitchFamily="18" charset="0"/>
                <a:ea typeface="Cambria" pitchFamily="18" charset="0"/>
              </a:rPr>
              <a:t>- Có sự dung hòa giữa nhiều nét văn hoá khác nhau trên thế giới với văn hóa bản địa. </a:t>
            </a:r>
          </a:p>
          <a:p>
            <a:pPr algn="just"/>
            <a:r>
              <a:rPr lang="vi-VN" sz="1500" dirty="0">
                <a:latin typeface="Cambria" pitchFamily="18" charset="0"/>
                <a:ea typeface="Cambria" pitchFamily="18" charset="0"/>
              </a:rPr>
              <a:t>- Bên cạnh tiếng Anh</a:t>
            </a:r>
            <a:r>
              <a:rPr lang="en-US" sz="1500" dirty="0">
                <a:latin typeface="Cambria" pitchFamily="18" charset="0"/>
                <a:ea typeface="Cambria" pitchFamily="18" charset="0"/>
              </a:rPr>
              <a:t>, </a:t>
            </a:r>
            <a:r>
              <a:rPr lang="vi-VN" sz="1500" dirty="0">
                <a:latin typeface="Cambria" pitchFamily="18" charset="0"/>
                <a:ea typeface="Cambria" pitchFamily="18" charset="0"/>
              </a:rPr>
              <a:t>còn có hơn 300 loại ngôn ngữ khác được sử dụng trong giao tiếp.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Dân cư, một số vấn đề về lịch sử và văn hóa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 của Ô-xtrây-li-a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04941"/>
            <a:ext cx="4038600" cy="218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5798403"/>
            <a:ext cx="4931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Link video </a:t>
            </a:r>
            <a:r>
              <a:rPr lang="en-US" sz="1600" b="1" dirty="0" err="1"/>
              <a:t>Văn</a:t>
            </a:r>
            <a:r>
              <a:rPr lang="en-US" sz="1600" b="1" dirty="0"/>
              <a:t> </a:t>
            </a:r>
            <a:r>
              <a:rPr lang="en-US" sz="1600" b="1" dirty="0" err="1"/>
              <a:t>hóa</a:t>
            </a:r>
            <a:r>
              <a:rPr lang="en-US" sz="1600" b="1" dirty="0"/>
              <a:t> </a:t>
            </a:r>
            <a:r>
              <a:rPr lang="en-US" sz="1600" b="1" dirty="0" err="1"/>
              <a:t>Úc</a:t>
            </a:r>
            <a:r>
              <a:rPr lang="en-US" sz="1600" b="1" dirty="0"/>
              <a:t>: https://www.youtube.com/watch?v=csDbr1IKifo&amp;ab_channel=T%C6%B0v%E1%BA%A5nduh%E1%BB%8DcGSE</a:t>
            </a:r>
          </a:p>
        </p:txBody>
      </p:sp>
    </p:spTree>
    <p:extLst>
      <p:ext uri="{BB962C8B-B14F-4D97-AF65-F5344CB8AC3E}">
        <p14:creationId xmlns:p14="http://schemas.microsoft.com/office/powerpoint/2010/main" val="161652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685800" y="1828799"/>
            <a:ext cx="6553199" cy="3719911"/>
          </a:xfrm>
          <a:prstGeom prst="wedgeRoundRectCallout">
            <a:avLst>
              <a:gd name="adj1" fmla="val 48093"/>
              <a:gd name="adj2" fmla="val 58117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9390" y="1905000"/>
            <a:ext cx="5943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Một số vấn đề về lịch sử và văn hóa</a:t>
            </a:r>
            <a:endParaRPr lang="en-US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Ô-xtrây-li-a là quốc gia đa dân tộc, đa tôn giáo, đa văn hoá. </a:t>
            </a: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Có nền văn hoá độc đáo, đa dạng nhờ tồn tại cộng đồng dân cư đa sắc (hơn 150 sắc tộc cùng sinh sống).</a:t>
            </a: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Có sự dung hòa giữa nhiều nét văn hoá khác nhau trên thế giới với văn hóa bản địa. </a:t>
            </a: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Bên cạnh tiếng Anh, còn có hơn 300 loại ngôn ngữ khác được sử dụng trong giao tiếp.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Dân cư, một số vấn đề về lịch sử và văn hóa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 của Ô-xtrây-li-a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337" y="1663005"/>
            <a:ext cx="3476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phương thức con người khai thác thiên nhiên ở Ô-xtrây-li-a.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0" y="1337608"/>
            <a:ext cx="4474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sz="1500" dirty="0">
                <a:latin typeface="Cambria" pitchFamily="18" charset="0"/>
                <a:ea typeface="Cambria" pitchFamily="18" charset="0"/>
              </a:rPr>
              <a:t> Ngành chăn nuôi gia súc (đặc biệt là cừu) được chú trọng phát triển.</a:t>
            </a:r>
          </a:p>
          <a:p>
            <a:pPr algn="just"/>
            <a:r>
              <a:rPr lang="en-US" sz="1500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sz="1500" dirty="0">
                <a:latin typeface="Cambria" pitchFamily="18" charset="0"/>
                <a:ea typeface="Cambria" pitchFamily="18" charset="0"/>
              </a:rPr>
              <a:t> Các loại cây ưa khô được trồng theo hình thức quảng canh.</a:t>
            </a:r>
          </a:p>
          <a:p>
            <a:pPr algn="just"/>
            <a:r>
              <a:rPr lang="en-US" sz="1500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sz="1500" dirty="0">
                <a:latin typeface="Cambria" pitchFamily="18" charset="0"/>
                <a:ea typeface="Cambria" pitchFamily="18" charset="0"/>
              </a:rPr>
              <a:t> Những năm gần, giảm tốc độ khai thác khoáng sản, đồng thời phát triển các ngành công nghiệp chế tạo.</a:t>
            </a:r>
          </a:p>
          <a:p>
            <a:pPr algn="just"/>
            <a:r>
              <a:rPr lang="en-US" sz="1500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sz="1500" dirty="0">
                <a:latin typeface="Cambria" pitchFamily="18" charset="0"/>
                <a:ea typeface="Cambria" pitchFamily="18" charset="0"/>
              </a:rPr>
              <a:t> Phát triển du lịch để khai thác tiềm năng thiên nhiên độc đáo.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200" b="1" dirty="0">
                <a:solidFill>
                  <a:srgbClr val="0D30DD"/>
                </a:solidFill>
                <a:latin typeface="Cambria" pitchFamily="18" charset="0"/>
              </a:rPr>
              <a:t>Phương thức con người khai thác và sử dụng và </a:t>
            </a:r>
            <a:endParaRPr lang="en-US" sz="22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200" b="1" dirty="0">
                <a:solidFill>
                  <a:srgbClr val="0D30DD"/>
                </a:solidFill>
                <a:latin typeface="Cambria" pitchFamily="18" charset="0"/>
              </a:rPr>
              <a:t>bảo vệ tài nguyên thiên nhiên Ô-xtrây-li-a</a:t>
            </a:r>
            <a:endParaRPr lang="en-US" sz="22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58" y="4131308"/>
            <a:ext cx="2510642" cy="226949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31308"/>
            <a:ext cx="2452624" cy="226949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8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6491" y="1663005"/>
            <a:ext cx="35921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 nhiên ở Ô-xtrây-li-a.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0" y="1539895"/>
            <a:ext cx="4474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latin typeface="Cambria" pitchFamily="18" charset="0"/>
                <a:ea typeface="Cambria" pitchFamily="18" charset="0"/>
              </a:rPr>
              <a:t>Một số vấn đề trong sản xuất nông nghiệp đang rất được quan tâm là bảo vệ nguồn nước,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trồng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300" dirty="0" err="1">
                <a:latin typeface="Cambria" pitchFamily="18" charset="0"/>
                <a:ea typeface="Cambria" pitchFamily="18" charset="0"/>
              </a:rPr>
              <a:t>rừng</a:t>
            </a:r>
            <a:r>
              <a:rPr lang="en-US" sz="2300" dirty="0">
                <a:latin typeface="Cambria" pitchFamily="18" charset="0"/>
                <a:ea typeface="Cambria" pitchFamily="18" charset="0"/>
              </a:rPr>
              <a:t> </a:t>
            </a:r>
            <a:r>
              <a:rPr lang="vi-VN" sz="2300" dirty="0">
                <a:latin typeface="Cambria" pitchFamily="18" charset="0"/>
                <a:ea typeface="Cambria" pitchFamily="18" charset="0"/>
              </a:rPr>
              <a:t>chống hạn hán, chống nhiễm mặn.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200" b="1" dirty="0">
                <a:solidFill>
                  <a:srgbClr val="0D30DD"/>
                </a:solidFill>
                <a:latin typeface="Cambria" pitchFamily="18" charset="0"/>
              </a:rPr>
              <a:t>Phương thức con người khai thác và sử dụng và </a:t>
            </a:r>
            <a:endParaRPr lang="en-US" sz="22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200" b="1" dirty="0">
                <a:solidFill>
                  <a:srgbClr val="0D30DD"/>
                </a:solidFill>
                <a:latin typeface="Cambria" pitchFamily="18" charset="0"/>
              </a:rPr>
              <a:t>bảo vệ tài nguyên thiên nhiên Ô-xtrây-li-a</a:t>
            </a:r>
            <a:endParaRPr lang="en-US" sz="22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87" y="3681321"/>
            <a:ext cx="4186238" cy="279567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1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685800" y="1600201"/>
            <a:ext cx="6553199" cy="3948510"/>
          </a:xfrm>
          <a:prstGeom prst="wedgeRoundRectCallout">
            <a:avLst>
              <a:gd name="adj1" fmla="val 48093"/>
              <a:gd name="adj2" fmla="val 58117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1676400"/>
            <a:ext cx="60972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Phương thức con người khai thác thiên nhiên: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+ Ngành chăn nuôi gia súc (đặc biệt là cừu) được chú trọng phát triển.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+ Các loại cây ưa khô được trồng theo hình thức quảng canh.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+ Những năm gần, giảm tốc độ khai thác khoáng sản, đồng thời phát triển các ngành công nghiệp chế tạo.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+ Phát triển du lịch để khai thác tiềm năng thiên nhiên độc đáo.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Bảo vệ thiên nhiên: Một số vấn đề trong sản xuất nông nghiệp đang rất được quan tâm là bảo vệ nguồn nước, chống hạn hán, chống nhiễm mặn.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200" b="1" dirty="0">
                <a:solidFill>
                  <a:srgbClr val="0D30DD"/>
                </a:solidFill>
                <a:latin typeface="Cambria" pitchFamily="18" charset="0"/>
              </a:rPr>
              <a:t>Phương thức con người khai thác và sử dụng và </a:t>
            </a:r>
            <a:endParaRPr lang="en-US" sz="22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200" b="1" dirty="0">
                <a:solidFill>
                  <a:srgbClr val="0D30DD"/>
                </a:solidFill>
                <a:latin typeface="Cambria" pitchFamily="18" charset="0"/>
              </a:rPr>
              <a:t>bảo vệ tài nguyên thiên nhiên Ô-xtrây-li-a</a:t>
            </a:r>
            <a:endParaRPr lang="en-US" sz="22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2287250"/>
            <a:ext cx="33716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bản đồ hình 1, hãy xác định vị trí các khu vực địa hình, khoáng sản của </a:t>
            </a:r>
            <a:endParaRPr lang="en-US" sz="2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Ô-xtrây-li-a.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14" y="1219201"/>
            <a:ext cx="4149386" cy="291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495800" y="4114800"/>
            <a:ext cx="4277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Cambria" pitchFamily="18" charset="0"/>
                <a:ea typeface="Cambria" pitchFamily="18" charset="0"/>
              </a:rPr>
              <a:t>- Phía tây là vùng sơn nguyên: sắt, đồng, vàng, ni-ken, bô-xít,...</a:t>
            </a:r>
          </a:p>
          <a:p>
            <a:pPr algn="just"/>
            <a:r>
              <a:rPr lang="vi-VN" sz="2000" dirty="0">
                <a:latin typeface="Cambria" pitchFamily="18" charset="0"/>
                <a:ea typeface="Cambria" pitchFamily="18" charset="0"/>
              </a:rPr>
              <a:t>- Ở giữa là vùng đồng bằng Trung tâm, lớn nhất là bồn địa Ác-tê-di-an lớn: hầu như không có khoáng sản.</a:t>
            </a:r>
          </a:p>
          <a:p>
            <a:pPr algn="just"/>
            <a:r>
              <a:rPr lang="vi-VN" sz="2000" dirty="0">
                <a:latin typeface="Cambria" pitchFamily="18" charset="0"/>
                <a:ea typeface="Cambria" pitchFamily="18" charset="0"/>
              </a:rPr>
              <a:t>- Phía đông là dãy Trường Sơn Ô-xtrây-li-a: than đá, dầu mỏ, khí tự nhiên,...</a:t>
            </a:r>
          </a:p>
        </p:txBody>
      </p:sp>
    </p:spTree>
    <p:extLst>
      <p:ext uri="{BB962C8B-B14F-4D97-AF65-F5344CB8AC3E}">
        <p14:creationId xmlns:p14="http://schemas.microsoft.com/office/powerpoint/2010/main" val="420362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" y="2287250"/>
            <a:ext cx="33716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 nhân nào dẫn đến sự độc đáo về dân cư, xã hội ở Ô-xtrây-li-a?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58182" y="1698227"/>
            <a:ext cx="4277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Cambria" pitchFamily="18" charset="0"/>
                <a:ea typeface="Cambria" pitchFamily="18" charset="0"/>
              </a:rPr>
              <a:t>- Ô-xtrây-li-a là quốc gia đa dân tộc, đa tôn giáo, đa văn hoá. </a:t>
            </a:r>
          </a:p>
          <a:p>
            <a:pPr algn="just"/>
            <a:r>
              <a:rPr lang="vi-VN" sz="2000" dirty="0">
                <a:latin typeface="Cambria" pitchFamily="18" charset="0"/>
                <a:ea typeface="Cambria" pitchFamily="18" charset="0"/>
              </a:rPr>
              <a:t>- Nhiều người nhập cư =&gt; sự dung hòa giữa nhiều nét văn hoá khác nhau trên thế giới với văn hoá bản địa. </a:t>
            </a:r>
          </a:p>
          <a:p>
            <a:pPr algn="just"/>
            <a:r>
              <a:rPr lang="vi-VN" sz="2000" dirty="0">
                <a:latin typeface="Cambria" pitchFamily="18" charset="0"/>
                <a:ea typeface="Cambria" pitchFamily="18" charset="0"/>
              </a:rPr>
              <a:t>- Bên cạnh tiếng Anh là ngôn ngữ chính thức, còn có hơn 300 loại ngôn ngữ khác được sử dụng trong giao tiếp.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82" y="4560549"/>
            <a:ext cx="4277974" cy="19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090" y="2211050"/>
            <a:ext cx="34397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và nêu một số nét về mối quan hệ (kinh tế, xã hội...) giữa hai nước Việt Nam và Ô-xtrây-li-a.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3400" y="1143000"/>
            <a:ext cx="45799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Cambria" pitchFamily="18" charset="0"/>
                <a:ea typeface="Cambria" pitchFamily="18" charset="0"/>
              </a:rPr>
              <a:t>- Quan hệ thương mại Việt Nam - Ô-xtrây-li-a liên tục tăng trưởng trong suốt 20 năm qua, với mức tăng trung bình 8,6% và hai bên đã trở thành đối tác thương mại lớn thứ 14 của nhau.</a:t>
            </a:r>
          </a:p>
          <a:p>
            <a:pPr algn="just"/>
            <a:r>
              <a:rPr lang="vi-VN" dirty="0">
                <a:latin typeface="Cambria" pitchFamily="18" charset="0"/>
                <a:ea typeface="Cambria" pitchFamily="18" charset="0"/>
              </a:rPr>
              <a:t>- Ngay trong bối cảnh thương mại toàn cầu đang bị tác động nghiêm trọng của đại dịch Covid-19, kim  ngạch hai chiều năm 2020 vẫn đạt mức trên 11,3 tỷ AUD (tăng gần 5%). Trong 7 tháng đầu năm 2021, tổng kim ngạch hai chiều Việt Nam - Ô-xtrây-li-a đạt gần 9,4 tỷ AUD, tăng 49% so với cùng kỳ năm ngoái.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94" y="4800600"/>
            <a:ext cx="3090606" cy="173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76200"/>
            <a:ext cx="5867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CHƯỚNG NGẠI VẬT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5922258"/>
            <a:ext cx="4876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CHÂU ĐẠI DƯƠNG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96702"/>
            <a:ext cx="4572000" cy="456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6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1066800"/>
            <a:ext cx="6365544" cy="1143000"/>
          </a:xfrm>
        </p:spPr>
        <p:txBody>
          <a:bodyPr>
            <a:noAutofit/>
          </a:bodyPr>
          <a:lstStyle/>
          <a:p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CHÂU ĐẠI DƯƠNG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18: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7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71" y="1096700"/>
            <a:ext cx="2566908" cy="25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4859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CHƯƠNG 5. CHÂU ĐẠI DƯƠNG VÀ CHÂU NAM CỰC</a:t>
            </a:r>
          </a:p>
          <a:p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18. CHÂU ĐẠI DƯƠNG</a:t>
            </a:r>
          </a:p>
          <a:p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32874225"/>
              </p:ext>
            </p:extLst>
          </p:nvPr>
        </p:nvGraphicFramePr>
        <p:xfrm>
          <a:off x="914400" y="2200274"/>
          <a:ext cx="7315200" cy="458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676400" y="2362200"/>
            <a:ext cx="4245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trí địa lí và phạm vi châu Đại Dương</a:t>
            </a:r>
            <a:endParaRPr lang="en-US" dirty="0">
              <a:solidFill>
                <a:srgbClr val="0D30DD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32766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 điểm tự nhiên </a:t>
            </a:r>
            <a:endParaRPr lang="en-US" dirty="0">
              <a:solidFill>
                <a:srgbClr val="0D30DD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41264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cư, một số vấn đề về lịch sử và văn hóa của Ô-xtrây-li-a</a:t>
            </a:r>
            <a:endParaRPr lang="en-US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4876800"/>
            <a:ext cx="6011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 thức con người khai thác và sử dụng và bảo vệ </a:t>
            </a:r>
            <a:endParaRPr lang="en-US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 nguyên thiên nhiên Ô-xtrây-li-a</a:t>
            </a:r>
            <a:endParaRPr lang="en-US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64411" y="5879068"/>
            <a:ext cx="252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và vận dụng</a:t>
            </a:r>
            <a:endParaRPr lang="en-US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2" grpId="0">
        <p:bldAsOne/>
      </p:bldGraphic>
      <p:bldP spid="3" grpId="0"/>
      <p:bldP spid="5" grpId="0"/>
      <p:bldP spid="7" grpId="0"/>
      <p:bldP spid="9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40182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798528"/>
            <a:ext cx="336351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 định các bộ phận của châu Đại Dương.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1371600"/>
            <a:ext cx="44747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sz="1900" dirty="0">
                <a:latin typeface="Cambria" pitchFamily="18" charset="0"/>
                <a:ea typeface="Cambria" pitchFamily="18" charset="0"/>
              </a:rPr>
              <a:t> Lục địa Ô-xtrây-li-a nằm phía tây nam Thái Bình Dương, thuộc bán cầu Nam.</a:t>
            </a:r>
          </a:p>
          <a:p>
            <a:pPr algn="just"/>
            <a:r>
              <a:rPr lang="en-US" sz="1900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sz="1900" dirty="0">
                <a:latin typeface="Cambria" pitchFamily="18" charset="0"/>
                <a:ea typeface="Cambria" pitchFamily="18" charset="0"/>
              </a:rPr>
              <a:t> Vùng đảo châu Đại Dương nằm ở trung tâm Thái Bình Dương, gồm 4 khu vực (Mê-la-nê-di, Mi-crô-nê-di, Pô-li-nê-di và Niu Di-len).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Vị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lí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và phạm vi châu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31" y="3505199"/>
            <a:ext cx="3890469" cy="30317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9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798528"/>
            <a:ext cx="3363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 định vị trí địa lí của lục địa Ô-xtrây-li-a.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1446074"/>
            <a:ext cx="447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Cambria" pitchFamily="18" charset="0"/>
                <a:ea typeface="Cambria" pitchFamily="18" charset="0"/>
              </a:rPr>
              <a:t>Lục địa Ô-xtrây-li-a nằm ở phía tây châu Đại Dương với bốn phía giáp biển:</a:t>
            </a:r>
          </a:p>
          <a:p>
            <a:pPr algn="just"/>
            <a:r>
              <a:rPr lang="vi-VN" dirty="0">
                <a:latin typeface="Cambria" pitchFamily="18" charset="0"/>
                <a:ea typeface="Cambria" pitchFamily="18" charset="0"/>
              </a:rPr>
              <a:t>+ Phía bắc giáp với biển A-ra-phu-ra.</a:t>
            </a:r>
          </a:p>
          <a:p>
            <a:pPr algn="just"/>
            <a:r>
              <a:rPr lang="vi-VN" dirty="0">
                <a:latin typeface="Cambria" pitchFamily="18" charset="0"/>
                <a:ea typeface="Cambria" pitchFamily="18" charset="0"/>
              </a:rPr>
              <a:t>+ Phía tây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vi-VN" dirty="0">
                <a:latin typeface="Cambria" pitchFamily="18" charset="0"/>
                <a:ea typeface="Cambria" pitchFamily="18" charset="0"/>
              </a:rPr>
              <a:t> giáp với Ấn Độ Dương. </a:t>
            </a:r>
          </a:p>
          <a:p>
            <a:pPr algn="just"/>
            <a:r>
              <a:rPr lang="vi-VN" dirty="0">
                <a:latin typeface="Cambria" pitchFamily="18" charset="0"/>
                <a:ea typeface="Cambria" pitchFamily="18" charset="0"/>
              </a:rPr>
              <a:t>+ Phía nam </a:t>
            </a:r>
            <a:r>
              <a:rPr lang="en-US" dirty="0" err="1">
                <a:latin typeface="Cambria" pitchFamily="18" charset="0"/>
                <a:ea typeface="Cambria" pitchFamily="18" charset="0"/>
              </a:rPr>
              <a:t>giáp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vi-VN" dirty="0">
                <a:latin typeface="Cambria" pitchFamily="18" charset="0"/>
                <a:ea typeface="Cambria" pitchFamily="18" charset="0"/>
              </a:rPr>
              <a:t>vịnh Ô-xtrây-li-a Lớn.</a:t>
            </a:r>
          </a:p>
          <a:p>
            <a:pPr algn="just"/>
            <a:r>
              <a:rPr lang="vi-VN" dirty="0">
                <a:latin typeface="Cambria" pitchFamily="18" charset="0"/>
                <a:ea typeface="Cambria" pitchFamily="18" charset="0"/>
              </a:rPr>
              <a:t>+ Phía đông giáp biển San Hô và Ta-xman.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Vị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lí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và phạm vi châu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31" y="3505199"/>
            <a:ext cx="3890469" cy="30317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8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646872"/>
            <a:ext cx="35159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rình bày kích thước và hình dạng lục địa Ô-xtrây-li-a.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trí địa lí và hình dạng lãnh thổ châu Đại Dương thuận lợi gì cho phát triển kinh tế?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0" y="1447800"/>
            <a:ext cx="447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dirty="0">
                <a:latin typeface="Cambria" pitchFamily="18" charset="0"/>
                <a:ea typeface="Cambria" pitchFamily="18" charset="0"/>
              </a:rPr>
              <a:t> Kích thước: là lục địa có diện tích nhỏ nhất thế giới.</a:t>
            </a:r>
          </a:p>
          <a:p>
            <a:pPr algn="just"/>
            <a:r>
              <a:rPr lang="en-US" dirty="0">
                <a:latin typeface="Cambria" pitchFamily="18" charset="0"/>
                <a:ea typeface="Cambria" pitchFamily="18" charset="0"/>
              </a:rPr>
              <a:t>-</a:t>
            </a:r>
            <a:r>
              <a:rPr lang="vi-VN" dirty="0">
                <a:latin typeface="Cambria" pitchFamily="18" charset="0"/>
                <a:ea typeface="Cambria" pitchFamily="18" charset="0"/>
              </a:rPr>
              <a:t> Hình dạng: có dạng khối, đường bờ biển ít bị chia cắt.</a:t>
            </a:r>
          </a:p>
          <a:p>
            <a:pPr algn="just"/>
            <a:r>
              <a:rPr lang="en-US" dirty="0">
                <a:latin typeface="Cambria" pitchFamily="18" charset="0"/>
                <a:ea typeface="Cambria" pitchFamily="18" charset="0"/>
              </a:rPr>
              <a:t>- T</a:t>
            </a:r>
            <a:r>
              <a:rPr lang="vi-VN" dirty="0">
                <a:latin typeface="Cambria" pitchFamily="18" charset="0"/>
                <a:ea typeface="Cambria" pitchFamily="18" charset="0"/>
              </a:rPr>
              <a:t>huận lợi cho việc giao lưu kinh tế và trao đổi hàng hóa với các châu lục khác.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Vị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lí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và phạm vi châu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20" y="3366815"/>
            <a:ext cx="5144571" cy="317014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4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685800" y="1424818"/>
            <a:ext cx="6553199" cy="3985382"/>
          </a:xfrm>
          <a:prstGeom prst="wedgeRoundRectCallout">
            <a:avLst>
              <a:gd name="adj1" fmla="val 48446"/>
              <a:gd name="adj2" fmla="val 5938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8200" y="1600200"/>
            <a:ext cx="6324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latin typeface="Cambria" pitchFamily="18" charset="0"/>
                <a:ea typeface="Cambria" pitchFamily="18" charset="0"/>
              </a:rPr>
              <a:t>- Lục địa Ô-xtrây-li-a nằm phía tây nam Thái Bình Dương, thuộc bán cầu Nam.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latin typeface="Cambria" pitchFamily="18" charset="0"/>
                <a:ea typeface="Cambria" pitchFamily="18" charset="0"/>
              </a:rPr>
              <a:t>+ Hình dạng: Dạng hình khối rõ rệt (do bờ biển ít bị chia cắt).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2400" dirty="0">
                <a:latin typeface="Cambria" pitchFamily="18" charset="0"/>
                <a:ea typeface="Cambria" pitchFamily="18" charset="0"/>
              </a:rPr>
              <a:t>+ Kích thước: Diện tích nhỏ (khoảng 7,7 triệu km</a:t>
            </a:r>
            <a:r>
              <a:rPr lang="vi-VN" sz="2400" baseline="30000" dirty="0">
                <a:latin typeface="Cambria" pitchFamily="18" charset="0"/>
                <a:ea typeface="Cambria" pitchFamily="18" charset="0"/>
              </a:rPr>
              <a:t>2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)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latin typeface="Cambria" pitchFamily="18" charset="0"/>
                <a:ea typeface="Cambria" pitchFamily="18" charset="0"/>
              </a:rPr>
              <a:t>-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Vùng đảo châu Đại Dương nằm ở trung tâm Thái Bình Dương, gồm 4 khu vực (Mê-la-nê-di, Mi-crô-nê-di, Pô-li-nê-di và </a:t>
            </a:r>
            <a:r>
              <a:rPr lang="vi-VN" sz="2400">
                <a:latin typeface="Cambria" pitchFamily="18" charset="0"/>
                <a:ea typeface="Cambria" pitchFamily="18" charset="0"/>
              </a:rPr>
              <a:t>Niu Di-len</a:t>
            </a:r>
            <a:r>
              <a:rPr lang="en-US" sz="2400">
                <a:latin typeface="Cambria" pitchFamily="18" charset="0"/>
                <a:ea typeface="Cambria" pitchFamily="18" charset="0"/>
              </a:rPr>
              <a:t>, diện tích 1 triệu km2</a:t>
            </a:r>
            <a:r>
              <a:rPr lang="vi-VN" sz="2400">
                <a:latin typeface="Cambria" pitchFamily="18" charset="0"/>
                <a:ea typeface="Cambria" pitchFamily="18" charset="0"/>
              </a:rPr>
              <a:t>).</a:t>
            </a:r>
            <a:endParaRPr lang="vi-VN" sz="2400" dirty="0"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vi-VN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Vị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lí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và phạm vi châu Đại Dương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</a:p>
        </p:txBody>
      </p:sp>
    </p:spTree>
    <p:extLst>
      <p:ext uri="{BB962C8B-B14F-4D97-AF65-F5344CB8AC3E}">
        <p14:creationId xmlns:p14="http://schemas.microsoft.com/office/powerpoint/2010/main" val="3043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2901</Words>
  <Application>Microsoft Office PowerPoint</Application>
  <PresentationFormat>On-screen Show (4:3)</PresentationFormat>
  <Paragraphs>275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CHÂU ĐẠI DƯƠNG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Thanh Hai</cp:lastModifiedBy>
  <cp:revision>179</cp:revision>
  <dcterms:created xsi:type="dcterms:W3CDTF">2016-02-15T14:28:12Z</dcterms:created>
  <dcterms:modified xsi:type="dcterms:W3CDTF">2025-04-08T02:51:34Z</dcterms:modified>
</cp:coreProperties>
</file>