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259" r:id="rId5"/>
    <p:sldId id="260" r:id="rId6"/>
    <p:sldId id="271" r:id="rId7"/>
    <p:sldId id="261" r:id="rId8"/>
    <p:sldId id="263" r:id="rId9"/>
    <p:sldId id="262" r:id="rId10"/>
    <p:sldId id="270" r:id="rId11"/>
    <p:sldId id="264" r:id="rId12"/>
    <p:sldId id="265" r:id="rId13"/>
    <p:sldId id="268" r:id="rId14"/>
    <p:sldId id="267" r:id="rId15"/>
    <p:sldId id="272" r:id="rId16"/>
    <p:sldId id="266" r:id="rId17"/>
    <p:sldId id="285" r:id="rId18"/>
    <p:sldId id="286" r:id="rId19"/>
    <p:sldId id="291" r:id="rId20"/>
    <p:sldId id="292" r:id="rId21"/>
    <p:sldId id="293" r:id="rId22"/>
    <p:sldId id="289" r:id="rId23"/>
    <p:sldId id="290" r:id="rId24"/>
    <p:sldId id="306" r:id="rId25"/>
    <p:sldId id="274" r:id="rId26"/>
    <p:sldId id="276" r:id="rId27"/>
    <p:sldId id="275" r:id="rId28"/>
    <p:sldId id="301" r:id="rId29"/>
    <p:sldId id="302" r:id="rId30"/>
    <p:sldId id="303" r:id="rId31"/>
    <p:sldId id="304" r:id="rId32"/>
    <p:sldId id="277" r:id="rId33"/>
    <p:sldId id="278" r:id="rId34"/>
    <p:sldId id="280" r:id="rId35"/>
    <p:sldId id="279" r:id="rId36"/>
    <p:sldId id="294" r:id="rId37"/>
    <p:sldId id="282" r:id="rId38"/>
    <p:sldId id="305" r:id="rId39"/>
    <p:sldId id="295" r:id="rId40"/>
    <p:sldId id="296" r:id="rId41"/>
    <p:sldId id="297" r:id="rId42"/>
    <p:sldId id="298"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DBC78-4AC6-484D-8916-F1019B757A21}" type="datetimeFigureOut">
              <a:rPr lang="en-US" smtClean="0"/>
              <a:t>22-Apr-25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3E691-782B-4C3C-9AF9-5E385324DFCE}" type="slidenum">
              <a:rPr lang="en-US" smtClean="0"/>
              <a:t>‹#›</a:t>
            </a:fld>
            <a:endParaRPr lang="en-US"/>
          </a:p>
        </p:txBody>
      </p:sp>
    </p:spTree>
    <p:extLst>
      <p:ext uri="{BB962C8B-B14F-4D97-AF65-F5344CB8AC3E}">
        <p14:creationId xmlns:p14="http://schemas.microsoft.com/office/powerpoint/2010/main" val="397166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017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422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993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E5828F-7F57-4836-958A-8A73FFF200CB}" type="datetimeFigureOut">
              <a:rPr lang="en-US" smtClean="0"/>
              <a:t>22-Apr-25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962282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5828F-7F57-4836-958A-8A73FFF200CB}" type="datetimeFigureOut">
              <a:rPr lang="en-US" smtClean="0"/>
              <a:t>22-Apr-25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238746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5828F-7F57-4836-958A-8A73FFF200CB}" type="datetimeFigureOut">
              <a:rPr lang="en-US" smtClean="0"/>
              <a:t>22-Apr-25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3955396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8087340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083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5828F-7F57-4836-958A-8A73FFF200CB}" type="datetimeFigureOut">
              <a:rPr lang="en-US" smtClean="0"/>
              <a:t>22-Apr-25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416160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E5828F-7F57-4836-958A-8A73FFF200CB}" type="datetimeFigureOut">
              <a:rPr lang="en-US" smtClean="0"/>
              <a:t>22-Apr-25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504990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E5828F-7F57-4836-958A-8A73FFF200CB}" type="datetimeFigureOut">
              <a:rPr lang="en-US" smtClean="0"/>
              <a:t>22-Apr-25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239011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E5828F-7F57-4836-958A-8A73FFF200CB}" type="datetimeFigureOut">
              <a:rPr lang="en-US" smtClean="0"/>
              <a:t>22-Apr-25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4024431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E5828F-7F57-4836-958A-8A73FFF200CB}" type="datetimeFigureOut">
              <a:rPr lang="en-US" smtClean="0"/>
              <a:t>22-Apr-25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81921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5828F-7F57-4836-958A-8A73FFF200CB}" type="datetimeFigureOut">
              <a:rPr lang="en-US" smtClean="0"/>
              <a:t>22-Apr-25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239604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E5828F-7F57-4836-958A-8A73FFF200CB}" type="datetimeFigureOut">
              <a:rPr lang="en-US" smtClean="0"/>
              <a:t>22-Apr-25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277426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4E5828F-7F57-4836-958A-8A73FFF200CB}" type="datetimeFigureOut">
              <a:rPr lang="en-US" smtClean="0"/>
              <a:t>22-Apr-25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84010-84E8-4EDE-84FF-030C1C4504BB}" type="slidenum">
              <a:rPr lang="en-US" smtClean="0"/>
              <a:t>‹#›</a:t>
            </a:fld>
            <a:endParaRPr lang="en-US"/>
          </a:p>
        </p:txBody>
      </p:sp>
    </p:spTree>
    <p:extLst>
      <p:ext uri="{BB962C8B-B14F-4D97-AF65-F5344CB8AC3E}">
        <p14:creationId xmlns:p14="http://schemas.microsoft.com/office/powerpoint/2010/main" val="403285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5828F-7F57-4836-958A-8A73FFF200CB}" type="datetimeFigureOut">
              <a:rPr lang="en-US" smtClean="0"/>
              <a:t>22-Apr-25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84010-84E8-4EDE-84FF-030C1C4504BB}" type="slidenum">
              <a:rPr lang="en-US" smtClean="0"/>
              <a:t>‹#›</a:t>
            </a:fld>
            <a:endParaRPr lang="en-US"/>
          </a:p>
        </p:txBody>
      </p:sp>
    </p:spTree>
    <p:extLst>
      <p:ext uri="{BB962C8B-B14F-4D97-AF65-F5344CB8AC3E}">
        <p14:creationId xmlns:p14="http://schemas.microsoft.com/office/powerpoint/2010/main" val="221956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baodantoc.vn/cay-den-dong-hinh-nguoi-quy-bao-vat-quoc-gia-1639388168027.ht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www.youtube.com/watch?v=guWPa3Pu6lk&amp;t=37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65647" y="94781"/>
            <a:ext cx="9560453" cy="6763219"/>
          </a:xfrm>
          <a:prstGeom prst="rect">
            <a:avLst/>
          </a:prstGeom>
        </p:spPr>
      </p:pic>
    </p:spTree>
    <p:extLst>
      <p:ext uri="{BB962C8B-B14F-4D97-AF65-F5344CB8AC3E}">
        <p14:creationId xmlns:p14="http://schemas.microsoft.com/office/powerpoint/2010/main" val="1915634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215808893"/>
              </p:ext>
            </p:extLst>
          </p:nvPr>
        </p:nvGraphicFramePr>
        <p:xfrm>
          <a:off x="136477" y="110489"/>
          <a:ext cx="5554639" cy="4206240"/>
        </p:xfrm>
        <a:graphic>
          <a:graphicData uri="http://schemas.openxmlformats.org/drawingml/2006/table">
            <a:tbl>
              <a:tblPr firstRow="1" bandRow="1">
                <a:tableStyleId>{5C22544A-7EE6-4342-B048-85BDC9FD1C3A}</a:tableStyleId>
              </a:tblPr>
              <a:tblGrid>
                <a:gridCol w="1399342">
                  <a:extLst>
                    <a:ext uri="{9D8B030D-6E8A-4147-A177-3AD203B41FA5}">
                      <a16:colId xmlns:a16="http://schemas.microsoft.com/office/drawing/2014/main" val="640785971"/>
                    </a:ext>
                  </a:extLst>
                </a:gridCol>
                <a:gridCol w="1513240">
                  <a:extLst>
                    <a:ext uri="{9D8B030D-6E8A-4147-A177-3AD203B41FA5}">
                      <a16:colId xmlns:a16="http://schemas.microsoft.com/office/drawing/2014/main" val="2709521000"/>
                    </a:ext>
                  </a:extLst>
                </a:gridCol>
                <a:gridCol w="2642057">
                  <a:extLst>
                    <a:ext uri="{9D8B030D-6E8A-4147-A177-3AD203B41FA5}">
                      <a16:colId xmlns:a16="http://schemas.microsoft.com/office/drawing/2014/main" val="2755322415"/>
                    </a:ext>
                  </a:extLst>
                </a:gridCol>
              </a:tblGrid>
              <a:tr h="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Tên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đô</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Địa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danh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ngày</a:t>
                      </a:r>
                      <a:r>
                        <a:rPr lang="en-US" sz="2800" baseline="0" dirty="0" smtClean="0">
                          <a:solidFill>
                            <a:schemeClr val="tx1"/>
                          </a:solidFill>
                          <a:latin typeface="Times New Roman" panose="02020603050405020304" pitchFamily="18" charset="0"/>
                          <a:cs typeface="Times New Roman" panose="02020603050405020304" pitchFamily="18" charset="0"/>
                        </a:rPr>
                        <a:t> nay</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0306585"/>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VIII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aseline="0" dirty="0" err="1" smtClean="0">
                          <a:solidFill>
                            <a:schemeClr val="tx1"/>
                          </a:solidFill>
                          <a:latin typeface="Times New Roman" panose="02020603050405020304" pitchFamily="18" charset="0"/>
                          <a:cs typeface="Times New Roman" panose="02020603050405020304" pitchFamily="18" charset="0"/>
                        </a:rPr>
                        <a:t>Sư</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Tử</a:t>
                      </a:r>
                      <a:r>
                        <a:rPr lang="en-US" sz="2800" baseline="0" dirty="0" smtClean="0">
                          <a:solidFill>
                            <a:schemeClr val="tx1"/>
                          </a:solidFill>
                          <a:latin typeface="Times New Roman" panose="02020603050405020304" pitchFamily="18" charset="0"/>
                          <a:cs typeface="Times New Roman" panose="02020603050405020304" pitchFamily="18" charset="0"/>
                        </a:rPr>
                        <a:t> (Sin-ha-</a:t>
                      </a:r>
                      <a:r>
                        <a:rPr lang="en-US" sz="2800" baseline="0" dirty="0" err="1" smtClean="0">
                          <a:solidFill>
                            <a:schemeClr val="tx1"/>
                          </a:solidFill>
                          <a:latin typeface="Times New Roman" panose="02020603050405020304" pitchFamily="18" charset="0"/>
                          <a:cs typeface="Times New Roman" panose="02020603050405020304" pitchFamily="18" charset="0"/>
                        </a:rPr>
                        <a:t>pu</a:t>
                      </a:r>
                      <a:r>
                        <a:rPr lang="en-US" sz="2800" baseline="0" dirty="0" smtClean="0">
                          <a:solidFill>
                            <a:schemeClr val="tx1"/>
                          </a:solidFill>
                          <a:latin typeface="Times New Roman" panose="02020603050405020304" pitchFamily="18" charset="0"/>
                          <a:cs typeface="Times New Roman" panose="02020603050405020304" pitchFamily="18" charset="0"/>
                        </a:rPr>
                        <a:t>-</a:t>
                      </a:r>
                      <a:r>
                        <a:rPr lang="en-US" sz="2800" baseline="0" dirty="0" err="1" smtClean="0">
                          <a:solidFill>
                            <a:schemeClr val="tx1"/>
                          </a:solidFill>
                          <a:latin typeface="Times New Roman" panose="02020603050405020304" pitchFamily="18" charset="0"/>
                          <a:cs typeface="Times New Roman" panose="02020603050405020304" pitchFamily="18" charset="0"/>
                        </a:rPr>
                        <a:t>ra</a:t>
                      </a:r>
                      <a:r>
                        <a:rPr lang="en-US" sz="2800" baseline="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Trà</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Kiệu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Duy</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Xuyên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Quảng</a:t>
                      </a:r>
                      <a:r>
                        <a:rPr lang="en-US" sz="2800" baseline="0" dirty="0" smtClean="0">
                          <a:solidFill>
                            <a:schemeClr val="tx1"/>
                          </a:solidFill>
                          <a:latin typeface="Times New Roman" panose="02020603050405020304" pitchFamily="18" charset="0"/>
                          <a:cs typeface="Times New Roman" panose="02020603050405020304" pitchFamily="18" charset="0"/>
                        </a:rPr>
                        <a:t> Nam</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0838726"/>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VIII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7531867"/>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IX</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2245377"/>
                  </a:ext>
                </a:extLst>
              </a:tr>
            </a:tbl>
          </a:graphicData>
        </a:graphic>
      </p:graphicFrame>
      <p:pic>
        <p:nvPicPr>
          <p:cNvPr id="4" name="Picture 3"/>
          <p:cNvPicPr>
            <a:picLocks noChangeAspect="1"/>
          </p:cNvPicPr>
          <p:nvPr/>
        </p:nvPicPr>
        <p:blipFill>
          <a:blip r:embed="rId2"/>
          <a:stretch>
            <a:fillRect/>
          </a:stretch>
        </p:blipFill>
        <p:spPr>
          <a:xfrm>
            <a:off x="5274545" y="93854"/>
            <a:ext cx="6713254" cy="6538958"/>
          </a:xfrm>
          <a:prstGeom prst="rect">
            <a:avLst/>
          </a:prstGeom>
        </p:spPr>
      </p:pic>
    </p:spTree>
    <p:extLst>
      <p:ext uri="{BB962C8B-B14F-4D97-AF65-F5344CB8AC3E}">
        <p14:creationId xmlns:p14="http://schemas.microsoft.com/office/powerpoint/2010/main" val="2084412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80652531"/>
              </p:ext>
            </p:extLst>
          </p:nvPr>
        </p:nvGraphicFramePr>
        <p:xfrm>
          <a:off x="109181" y="209550"/>
          <a:ext cx="5554639" cy="4206240"/>
        </p:xfrm>
        <a:graphic>
          <a:graphicData uri="http://schemas.openxmlformats.org/drawingml/2006/table">
            <a:tbl>
              <a:tblPr firstRow="1" bandRow="1">
                <a:tableStyleId>{5C22544A-7EE6-4342-B048-85BDC9FD1C3A}</a:tableStyleId>
              </a:tblPr>
              <a:tblGrid>
                <a:gridCol w="1399342">
                  <a:extLst>
                    <a:ext uri="{9D8B030D-6E8A-4147-A177-3AD203B41FA5}">
                      <a16:colId xmlns:a16="http://schemas.microsoft.com/office/drawing/2014/main" val="640785971"/>
                    </a:ext>
                  </a:extLst>
                </a:gridCol>
                <a:gridCol w="1513240">
                  <a:extLst>
                    <a:ext uri="{9D8B030D-6E8A-4147-A177-3AD203B41FA5}">
                      <a16:colId xmlns:a16="http://schemas.microsoft.com/office/drawing/2014/main" val="2709521000"/>
                    </a:ext>
                  </a:extLst>
                </a:gridCol>
                <a:gridCol w="2642057">
                  <a:extLst>
                    <a:ext uri="{9D8B030D-6E8A-4147-A177-3AD203B41FA5}">
                      <a16:colId xmlns:a16="http://schemas.microsoft.com/office/drawing/2014/main" val="2755322415"/>
                    </a:ext>
                  </a:extLst>
                </a:gridCol>
              </a:tblGrid>
              <a:tr h="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Tên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đô</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Địa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danh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ngày</a:t>
                      </a:r>
                      <a:r>
                        <a:rPr lang="en-US" sz="2800" baseline="0" dirty="0" smtClean="0">
                          <a:solidFill>
                            <a:schemeClr val="tx1"/>
                          </a:solidFill>
                          <a:latin typeface="Times New Roman" panose="02020603050405020304" pitchFamily="18" charset="0"/>
                          <a:cs typeface="Times New Roman" panose="02020603050405020304" pitchFamily="18" charset="0"/>
                        </a:rPr>
                        <a:t> nay</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0306585"/>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VIII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aseline="0" dirty="0" err="1" smtClean="0">
                          <a:solidFill>
                            <a:schemeClr val="tx1"/>
                          </a:solidFill>
                          <a:latin typeface="Times New Roman" panose="02020603050405020304" pitchFamily="18" charset="0"/>
                          <a:cs typeface="Times New Roman" panose="02020603050405020304" pitchFamily="18" charset="0"/>
                        </a:rPr>
                        <a:t>Sư</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Tử</a:t>
                      </a:r>
                      <a:r>
                        <a:rPr lang="en-US" sz="2800" baseline="0" dirty="0" smtClean="0">
                          <a:solidFill>
                            <a:schemeClr val="tx1"/>
                          </a:solidFill>
                          <a:latin typeface="Times New Roman" panose="02020603050405020304" pitchFamily="18" charset="0"/>
                          <a:cs typeface="Times New Roman" panose="02020603050405020304" pitchFamily="18" charset="0"/>
                        </a:rPr>
                        <a:t> (Sin-ha-</a:t>
                      </a:r>
                      <a:r>
                        <a:rPr lang="en-US" sz="2800" baseline="0" dirty="0" err="1" smtClean="0">
                          <a:solidFill>
                            <a:schemeClr val="tx1"/>
                          </a:solidFill>
                          <a:latin typeface="Times New Roman" panose="02020603050405020304" pitchFamily="18" charset="0"/>
                          <a:cs typeface="Times New Roman" panose="02020603050405020304" pitchFamily="18" charset="0"/>
                        </a:rPr>
                        <a:t>pu</a:t>
                      </a:r>
                      <a:r>
                        <a:rPr lang="en-US" sz="2800" baseline="0" dirty="0" smtClean="0">
                          <a:solidFill>
                            <a:schemeClr val="tx1"/>
                          </a:solidFill>
                          <a:latin typeface="Times New Roman" panose="02020603050405020304" pitchFamily="18" charset="0"/>
                          <a:cs typeface="Times New Roman" panose="02020603050405020304" pitchFamily="18" charset="0"/>
                        </a:rPr>
                        <a:t>-</a:t>
                      </a:r>
                      <a:r>
                        <a:rPr lang="en-US" sz="2800" baseline="0" dirty="0" err="1" smtClean="0">
                          <a:solidFill>
                            <a:schemeClr val="tx1"/>
                          </a:solidFill>
                          <a:latin typeface="Times New Roman" panose="02020603050405020304" pitchFamily="18" charset="0"/>
                          <a:cs typeface="Times New Roman" panose="02020603050405020304" pitchFamily="18" charset="0"/>
                        </a:rPr>
                        <a:t>ra</a:t>
                      </a:r>
                      <a:r>
                        <a:rPr lang="en-US" sz="2800" baseline="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Trà</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Kiệu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Duy</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Xuyên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Quảng</a:t>
                      </a:r>
                      <a:r>
                        <a:rPr lang="en-US" sz="2800" baseline="0" dirty="0" smtClean="0">
                          <a:solidFill>
                            <a:schemeClr val="tx1"/>
                          </a:solidFill>
                          <a:latin typeface="Times New Roman" panose="02020603050405020304" pitchFamily="18" charset="0"/>
                          <a:cs typeface="Times New Roman" panose="02020603050405020304" pitchFamily="18" charset="0"/>
                        </a:rPr>
                        <a:t> Nam</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0838726"/>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VIII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aseline="0" dirty="0" smtClean="0">
                          <a:solidFill>
                            <a:schemeClr val="tx1"/>
                          </a:solidFill>
                          <a:latin typeface="Times New Roman" panose="02020603050405020304" pitchFamily="18" charset="0"/>
                          <a:cs typeface="Times New Roman" panose="02020603050405020304" pitchFamily="18" charset="0"/>
                        </a:rPr>
                        <a:t>Vi-</a:t>
                      </a:r>
                      <a:r>
                        <a:rPr lang="en-US" sz="2800" baseline="0" dirty="0" err="1" smtClean="0">
                          <a:solidFill>
                            <a:schemeClr val="tx1"/>
                          </a:solidFill>
                          <a:latin typeface="Times New Roman" panose="02020603050405020304" pitchFamily="18" charset="0"/>
                          <a:cs typeface="Times New Roman" panose="02020603050405020304" pitchFamily="18" charset="0"/>
                        </a:rPr>
                        <a:t>ra</a:t>
                      </a:r>
                      <a:r>
                        <a:rPr lang="en-US" sz="2800" baseline="0" dirty="0" smtClean="0">
                          <a:solidFill>
                            <a:schemeClr val="tx1"/>
                          </a:solidFill>
                          <a:latin typeface="Times New Roman" panose="02020603050405020304" pitchFamily="18" charset="0"/>
                          <a:cs typeface="Times New Roman" panose="02020603050405020304" pitchFamily="18" charset="0"/>
                        </a:rPr>
                        <a:t>-</a:t>
                      </a:r>
                      <a:r>
                        <a:rPr lang="en-US" sz="2800" baseline="0" dirty="0" err="1" smtClean="0">
                          <a:solidFill>
                            <a:schemeClr val="tx1"/>
                          </a:solidFill>
                          <a:latin typeface="Times New Roman" panose="02020603050405020304" pitchFamily="18" charset="0"/>
                          <a:cs typeface="Times New Roman" panose="02020603050405020304" pitchFamily="18" charset="0"/>
                        </a:rPr>
                        <a:t>pu-ra</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Phan Rang- </a:t>
                      </a:r>
                      <a:r>
                        <a:rPr lang="en-US" sz="2800" dirty="0" err="1" smtClean="0">
                          <a:solidFill>
                            <a:schemeClr val="tx1"/>
                          </a:solidFill>
                          <a:latin typeface="Times New Roman" panose="02020603050405020304" pitchFamily="18" charset="0"/>
                          <a:cs typeface="Times New Roman" panose="02020603050405020304" pitchFamily="18" charset="0"/>
                        </a:rPr>
                        <a:t>Ninh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Thuận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7531867"/>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IX</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2245377"/>
                  </a:ext>
                </a:extLst>
              </a:tr>
            </a:tbl>
          </a:graphicData>
        </a:graphic>
      </p:graphicFrame>
      <p:pic>
        <p:nvPicPr>
          <p:cNvPr id="5" name="Picture 4"/>
          <p:cNvPicPr>
            <a:picLocks noChangeAspect="1"/>
          </p:cNvPicPr>
          <p:nvPr/>
        </p:nvPicPr>
        <p:blipFill>
          <a:blip r:embed="rId2"/>
          <a:stretch>
            <a:fillRect/>
          </a:stretch>
        </p:blipFill>
        <p:spPr>
          <a:xfrm>
            <a:off x="5274545" y="93854"/>
            <a:ext cx="6713254" cy="6538958"/>
          </a:xfrm>
          <a:prstGeom prst="rect">
            <a:avLst/>
          </a:prstGeom>
        </p:spPr>
      </p:pic>
    </p:spTree>
    <p:extLst>
      <p:ext uri="{BB962C8B-B14F-4D97-AF65-F5344CB8AC3E}">
        <p14:creationId xmlns:p14="http://schemas.microsoft.com/office/powerpoint/2010/main" val="2425565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23271667"/>
              </p:ext>
            </p:extLst>
          </p:nvPr>
        </p:nvGraphicFramePr>
        <p:xfrm>
          <a:off x="109181" y="209550"/>
          <a:ext cx="4831309" cy="5486400"/>
        </p:xfrm>
        <a:graphic>
          <a:graphicData uri="http://schemas.openxmlformats.org/drawingml/2006/table">
            <a:tbl>
              <a:tblPr firstRow="1" bandRow="1">
                <a:tableStyleId>{5C22544A-7EE6-4342-B048-85BDC9FD1C3A}</a:tableStyleId>
              </a:tblPr>
              <a:tblGrid>
                <a:gridCol w="1217119">
                  <a:extLst>
                    <a:ext uri="{9D8B030D-6E8A-4147-A177-3AD203B41FA5}">
                      <a16:colId xmlns:a16="http://schemas.microsoft.com/office/drawing/2014/main" val="640785971"/>
                    </a:ext>
                  </a:extLst>
                </a:gridCol>
                <a:gridCol w="1316184">
                  <a:extLst>
                    <a:ext uri="{9D8B030D-6E8A-4147-A177-3AD203B41FA5}">
                      <a16:colId xmlns:a16="http://schemas.microsoft.com/office/drawing/2014/main" val="2709521000"/>
                    </a:ext>
                  </a:extLst>
                </a:gridCol>
                <a:gridCol w="2298006">
                  <a:extLst>
                    <a:ext uri="{9D8B030D-6E8A-4147-A177-3AD203B41FA5}">
                      <a16:colId xmlns:a16="http://schemas.microsoft.com/office/drawing/2014/main" val="2755322415"/>
                    </a:ext>
                  </a:extLst>
                </a:gridCol>
              </a:tblGrid>
              <a:tr h="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Tên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đô</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Địa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danh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ngày</a:t>
                      </a:r>
                      <a:r>
                        <a:rPr lang="en-US" sz="2800" baseline="0" dirty="0" smtClean="0">
                          <a:solidFill>
                            <a:schemeClr val="tx1"/>
                          </a:solidFill>
                          <a:latin typeface="Times New Roman" panose="02020603050405020304" pitchFamily="18" charset="0"/>
                          <a:cs typeface="Times New Roman" panose="02020603050405020304" pitchFamily="18" charset="0"/>
                        </a:rPr>
                        <a:t> nay</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0306585"/>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VIII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aseline="0" dirty="0" err="1" smtClean="0">
                          <a:solidFill>
                            <a:schemeClr val="tx1"/>
                          </a:solidFill>
                          <a:latin typeface="Times New Roman" panose="02020603050405020304" pitchFamily="18" charset="0"/>
                          <a:cs typeface="Times New Roman" panose="02020603050405020304" pitchFamily="18" charset="0"/>
                        </a:rPr>
                        <a:t>Sư</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Tử</a:t>
                      </a:r>
                      <a:r>
                        <a:rPr lang="en-US" sz="2800" baseline="0" dirty="0" smtClean="0">
                          <a:solidFill>
                            <a:schemeClr val="tx1"/>
                          </a:solidFill>
                          <a:latin typeface="Times New Roman" panose="02020603050405020304" pitchFamily="18" charset="0"/>
                          <a:cs typeface="Times New Roman" panose="02020603050405020304" pitchFamily="18" charset="0"/>
                        </a:rPr>
                        <a:t> (Sin-ha-</a:t>
                      </a:r>
                      <a:r>
                        <a:rPr lang="en-US" sz="2800" baseline="0" dirty="0" err="1" smtClean="0">
                          <a:solidFill>
                            <a:schemeClr val="tx1"/>
                          </a:solidFill>
                          <a:latin typeface="Times New Roman" panose="02020603050405020304" pitchFamily="18" charset="0"/>
                          <a:cs typeface="Times New Roman" panose="02020603050405020304" pitchFamily="18" charset="0"/>
                        </a:rPr>
                        <a:t>pu</a:t>
                      </a:r>
                      <a:r>
                        <a:rPr lang="en-US" sz="2800" baseline="0" dirty="0" smtClean="0">
                          <a:solidFill>
                            <a:schemeClr val="tx1"/>
                          </a:solidFill>
                          <a:latin typeface="Times New Roman" panose="02020603050405020304" pitchFamily="18" charset="0"/>
                          <a:cs typeface="Times New Roman" panose="02020603050405020304" pitchFamily="18" charset="0"/>
                        </a:rPr>
                        <a:t>-</a:t>
                      </a:r>
                      <a:r>
                        <a:rPr lang="en-US" sz="2800" baseline="0" dirty="0" err="1" smtClean="0">
                          <a:solidFill>
                            <a:schemeClr val="tx1"/>
                          </a:solidFill>
                          <a:latin typeface="Times New Roman" panose="02020603050405020304" pitchFamily="18" charset="0"/>
                          <a:cs typeface="Times New Roman" panose="02020603050405020304" pitchFamily="18" charset="0"/>
                        </a:rPr>
                        <a:t>ra</a:t>
                      </a:r>
                      <a:r>
                        <a:rPr lang="en-US" sz="2800" baseline="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Trà</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Kiệu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Duy</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Xuyên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Quảng</a:t>
                      </a:r>
                      <a:r>
                        <a:rPr lang="en-US" sz="2800" baseline="0" dirty="0" smtClean="0">
                          <a:solidFill>
                            <a:schemeClr val="tx1"/>
                          </a:solidFill>
                          <a:latin typeface="Times New Roman" panose="02020603050405020304" pitchFamily="18" charset="0"/>
                          <a:cs typeface="Times New Roman" panose="02020603050405020304" pitchFamily="18" charset="0"/>
                        </a:rPr>
                        <a:t> Nam</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0838726"/>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VIII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aseline="0" dirty="0" smtClean="0">
                          <a:solidFill>
                            <a:schemeClr val="tx1"/>
                          </a:solidFill>
                          <a:latin typeface="Times New Roman" panose="02020603050405020304" pitchFamily="18" charset="0"/>
                          <a:cs typeface="Times New Roman" panose="02020603050405020304" pitchFamily="18" charset="0"/>
                        </a:rPr>
                        <a:t>Vi-</a:t>
                      </a:r>
                      <a:r>
                        <a:rPr lang="en-US" sz="2800" baseline="0" dirty="0" err="1" smtClean="0">
                          <a:solidFill>
                            <a:schemeClr val="tx1"/>
                          </a:solidFill>
                          <a:latin typeface="Times New Roman" panose="02020603050405020304" pitchFamily="18" charset="0"/>
                          <a:cs typeface="Times New Roman" panose="02020603050405020304" pitchFamily="18" charset="0"/>
                        </a:rPr>
                        <a:t>ra</a:t>
                      </a:r>
                      <a:r>
                        <a:rPr lang="en-US" sz="2800" baseline="0" dirty="0" smtClean="0">
                          <a:solidFill>
                            <a:schemeClr val="tx1"/>
                          </a:solidFill>
                          <a:latin typeface="Times New Roman" panose="02020603050405020304" pitchFamily="18" charset="0"/>
                          <a:cs typeface="Times New Roman" panose="02020603050405020304" pitchFamily="18" charset="0"/>
                        </a:rPr>
                        <a:t>-</a:t>
                      </a:r>
                      <a:r>
                        <a:rPr lang="en-US" sz="2800" baseline="0" dirty="0" err="1" smtClean="0">
                          <a:solidFill>
                            <a:schemeClr val="tx1"/>
                          </a:solidFill>
                          <a:latin typeface="Times New Roman" panose="02020603050405020304" pitchFamily="18" charset="0"/>
                          <a:cs typeface="Times New Roman" panose="02020603050405020304" pitchFamily="18" charset="0"/>
                        </a:rPr>
                        <a:t>pu-ra</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Phan Rang- </a:t>
                      </a:r>
                      <a:r>
                        <a:rPr lang="en-US" sz="2800" dirty="0" err="1" smtClean="0">
                          <a:solidFill>
                            <a:schemeClr val="tx1"/>
                          </a:solidFill>
                          <a:latin typeface="Times New Roman" panose="02020603050405020304" pitchFamily="18" charset="0"/>
                          <a:cs typeface="Times New Roman" panose="02020603050405020304" pitchFamily="18" charset="0"/>
                        </a:rPr>
                        <a:t>Ninh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Thuận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7531867"/>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IX</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aseline="0" dirty="0" smtClean="0">
                          <a:solidFill>
                            <a:schemeClr val="tx1"/>
                          </a:solidFill>
                          <a:latin typeface="Times New Roman" panose="02020603050405020304" pitchFamily="18" charset="0"/>
                          <a:cs typeface="Times New Roman" panose="02020603050405020304" pitchFamily="18" charset="0"/>
                        </a:rPr>
                        <a:t>In-</a:t>
                      </a:r>
                      <a:r>
                        <a:rPr lang="en-US" sz="2800" baseline="0" dirty="0" err="1" smtClean="0">
                          <a:solidFill>
                            <a:schemeClr val="tx1"/>
                          </a:solidFill>
                          <a:latin typeface="Times New Roman" panose="02020603050405020304" pitchFamily="18" charset="0"/>
                          <a:cs typeface="Times New Roman" panose="02020603050405020304" pitchFamily="18" charset="0"/>
                        </a:rPr>
                        <a:t>đra</a:t>
                      </a:r>
                      <a:r>
                        <a:rPr lang="en-US" sz="2800" baseline="0" dirty="0" smtClean="0">
                          <a:solidFill>
                            <a:schemeClr val="tx1"/>
                          </a:solidFill>
                          <a:latin typeface="Times New Roman" panose="02020603050405020304" pitchFamily="18" charset="0"/>
                          <a:cs typeface="Times New Roman" panose="02020603050405020304" pitchFamily="18" charset="0"/>
                        </a:rPr>
                        <a:t>-</a:t>
                      </a:r>
                      <a:r>
                        <a:rPr lang="en-US" sz="2800" baseline="0" dirty="0" err="1" smtClean="0">
                          <a:solidFill>
                            <a:schemeClr val="tx1"/>
                          </a:solidFill>
                          <a:latin typeface="Times New Roman" panose="02020603050405020304" pitchFamily="18" charset="0"/>
                          <a:cs typeface="Times New Roman" panose="02020603050405020304" pitchFamily="18" charset="0"/>
                        </a:rPr>
                        <a:t>pu-ra</a:t>
                      </a:r>
                      <a:r>
                        <a:rPr lang="en-US" sz="2800" baseline="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aseline="0" dirty="0" err="1" smtClean="0">
                          <a:solidFill>
                            <a:schemeClr val="tx1"/>
                          </a:solidFill>
                          <a:latin typeface="Times New Roman" panose="02020603050405020304" pitchFamily="18" charset="0"/>
                          <a:cs typeface="Times New Roman" panose="02020603050405020304" pitchFamily="18" charset="0"/>
                        </a:rPr>
                        <a:t>Đồng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Dương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Thăng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Bình</a:t>
                      </a:r>
                      <a:r>
                        <a:rPr lang="en-US" sz="2800" baseline="0" dirty="0" smtClean="0">
                          <a:solidFill>
                            <a:schemeClr val="tx1"/>
                          </a:solidFill>
                          <a:latin typeface="Times New Roman" panose="02020603050405020304" pitchFamily="18" charset="0"/>
                          <a:cs typeface="Times New Roman" panose="02020603050405020304" pitchFamily="18" charset="0"/>
                        </a:rPr>
                        <a:t> - </a:t>
                      </a:r>
                      <a:r>
                        <a:rPr lang="en-US" sz="2800" baseline="0" dirty="0" err="1" smtClean="0">
                          <a:solidFill>
                            <a:schemeClr val="tx1"/>
                          </a:solidFill>
                          <a:latin typeface="Times New Roman" panose="02020603050405020304" pitchFamily="18" charset="0"/>
                          <a:cs typeface="Times New Roman" panose="02020603050405020304" pitchFamily="18" charset="0"/>
                        </a:rPr>
                        <a:t>Quảng</a:t>
                      </a:r>
                      <a:r>
                        <a:rPr lang="en-US" sz="2800" baseline="0" dirty="0" smtClean="0">
                          <a:solidFill>
                            <a:schemeClr val="tx1"/>
                          </a:solidFill>
                          <a:latin typeface="Times New Roman" panose="02020603050405020304" pitchFamily="18" charset="0"/>
                          <a:cs typeface="Times New Roman" panose="02020603050405020304" pitchFamily="18" charset="0"/>
                        </a:rPr>
                        <a:t> Nam </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2245377"/>
                  </a:ext>
                </a:extLst>
              </a:tr>
            </a:tbl>
          </a:graphicData>
        </a:graphic>
      </p:graphicFrame>
      <p:pic>
        <p:nvPicPr>
          <p:cNvPr id="6" name="Picture 5"/>
          <p:cNvPicPr>
            <a:picLocks noChangeAspect="1"/>
          </p:cNvPicPr>
          <p:nvPr/>
        </p:nvPicPr>
        <p:blipFill>
          <a:blip r:embed="rId2"/>
          <a:stretch>
            <a:fillRect/>
          </a:stretch>
        </p:blipFill>
        <p:spPr>
          <a:xfrm>
            <a:off x="5274545" y="93854"/>
            <a:ext cx="6713254" cy="6538958"/>
          </a:xfrm>
          <a:prstGeom prst="rect">
            <a:avLst/>
          </a:prstGeom>
        </p:spPr>
      </p:pic>
    </p:spTree>
    <p:extLst>
      <p:ext uri="{BB962C8B-B14F-4D97-AF65-F5344CB8AC3E}">
        <p14:creationId xmlns:p14="http://schemas.microsoft.com/office/powerpoint/2010/main" val="2574801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23945291"/>
              </p:ext>
            </p:extLst>
          </p:nvPr>
        </p:nvGraphicFramePr>
        <p:xfrm>
          <a:off x="152400" y="83820"/>
          <a:ext cx="10956878" cy="6494400"/>
        </p:xfrm>
        <a:graphic>
          <a:graphicData uri="http://schemas.openxmlformats.org/drawingml/2006/table">
            <a:tbl>
              <a:tblPr firstRow="1" bandRow="1">
                <a:tableStyleId>{5C22544A-7EE6-4342-B048-85BDC9FD1C3A}</a:tableStyleId>
              </a:tblPr>
              <a:tblGrid>
                <a:gridCol w="2114485">
                  <a:extLst>
                    <a:ext uri="{9D8B030D-6E8A-4147-A177-3AD203B41FA5}">
                      <a16:colId xmlns:a16="http://schemas.microsoft.com/office/drawing/2014/main" val="4044760544"/>
                    </a:ext>
                  </a:extLst>
                </a:gridCol>
                <a:gridCol w="8842393">
                  <a:extLst>
                    <a:ext uri="{9D8B030D-6E8A-4147-A177-3AD203B41FA5}">
                      <a16:colId xmlns:a16="http://schemas.microsoft.com/office/drawing/2014/main" val="2709521000"/>
                    </a:ext>
                  </a:extLst>
                </a:gridCol>
              </a:tblGrid>
              <a:tr h="665089">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Sự</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kiện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của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Vương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quốc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Chăm</a:t>
                      </a:r>
                      <a:r>
                        <a:rPr lang="en-US" sz="2800" baseline="0" dirty="0" smtClean="0">
                          <a:solidFill>
                            <a:schemeClr val="tx1"/>
                          </a:solidFill>
                          <a:latin typeface="Times New Roman" panose="02020603050405020304" pitchFamily="18" charset="0"/>
                          <a:cs typeface="Times New Roman" panose="02020603050405020304" pitchFamily="18" charset="0"/>
                        </a:rPr>
                        <a:t>-pa</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0306585"/>
                  </a:ext>
                </a:extLst>
              </a:tr>
              <a:tr h="2308251">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VIII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Chăm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phát</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triển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vương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quốc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hùng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mạnh</a:t>
                      </a:r>
                      <a:r>
                        <a:rPr lang="en-US" sz="2800" baseline="0" dirty="0" smtClean="0">
                          <a:solidFill>
                            <a:schemeClr val="tx1"/>
                          </a:solidFill>
                          <a:latin typeface="Times New Roman" panose="02020603050405020304" pitchFamily="18" charset="0"/>
                          <a:cs typeface="Times New Roman" panose="02020603050405020304" pitchFamily="18" charset="0"/>
                        </a:rPr>
                        <a:t> ở </a:t>
                      </a:r>
                      <a:r>
                        <a:rPr lang="en-US" sz="2800" baseline="0" dirty="0" err="1" smtClean="0">
                          <a:solidFill>
                            <a:schemeClr val="tx1"/>
                          </a:solidFill>
                          <a:latin typeface="Times New Roman" panose="02020603050405020304" pitchFamily="18" charset="0"/>
                          <a:cs typeface="Times New Roman" panose="02020603050405020304" pitchFamily="18" charset="0"/>
                        </a:rPr>
                        <a:t>ven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sông</a:t>
                      </a:r>
                      <a:r>
                        <a:rPr lang="en-US" sz="2800" baseline="0" dirty="0" smtClean="0">
                          <a:solidFill>
                            <a:schemeClr val="tx1"/>
                          </a:solidFill>
                          <a:latin typeface="Times New Roman" panose="02020603050405020304" pitchFamily="18" charset="0"/>
                          <a:cs typeface="Times New Roman" panose="02020603050405020304" pitchFamily="18" charset="0"/>
                        </a:rPr>
                        <a:t> Thu </a:t>
                      </a:r>
                      <a:r>
                        <a:rPr lang="en-US" sz="2800" baseline="0" dirty="0" err="1" smtClean="0">
                          <a:solidFill>
                            <a:schemeClr val="tx1"/>
                          </a:solidFill>
                          <a:latin typeface="Times New Roman" panose="02020603050405020304" pitchFamily="18" charset="0"/>
                          <a:cs typeface="Times New Roman" panose="02020603050405020304" pitchFamily="18" charset="0"/>
                        </a:rPr>
                        <a:t>Bồn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với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đô</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Sư</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Tử</a:t>
                      </a:r>
                      <a:r>
                        <a:rPr lang="en-US" sz="2800" baseline="0" dirty="0" smtClean="0">
                          <a:solidFill>
                            <a:schemeClr val="tx1"/>
                          </a:solidFill>
                          <a:latin typeface="Times New Roman" panose="02020603050405020304" pitchFamily="18" charset="0"/>
                          <a:cs typeface="Times New Roman" panose="02020603050405020304" pitchFamily="18" charset="0"/>
                        </a:rPr>
                        <a:t> (Sin-ha-</a:t>
                      </a:r>
                      <a:r>
                        <a:rPr lang="en-US" sz="2800" baseline="0" dirty="0" err="1" smtClean="0">
                          <a:solidFill>
                            <a:schemeClr val="tx1"/>
                          </a:solidFill>
                          <a:latin typeface="Times New Roman" panose="02020603050405020304" pitchFamily="18" charset="0"/>
                          <a:cs typeface="Times New Roman" panose="02020603050405020304" pitchFamily="18" charset="0"/>
                        </a:rPr>
                        <a:t>pu</a:t>
                      </a:r>
                      <a:r>
                        <a:rPr lang="en-US" sz="2800" baseline="0" dirty="0" smtClean="0">
                          <a:solidFill>
                            <a:schemeClr val="tx1"/>
                          </a:solidFill>
                          <a:latin typeface="Times New Roman" panose="02020603050405020304" pitchFamily="18" charset="0"/>
                          <a:cs typeface="Times New Roman" panose="02020603050405020304" pitchFamily="18" charset="0"/>
                        </a:rPr>
                        <a:t>-</a:t>
                      </a:r>
                      <a:r>
                        <a:rPr lang="en-US" sz="2800" baseline="0" dirty="0" err="1" smtClean="0">
                          <a:solidFill>
                            <a:schemeClr val="tx1"/>
                          </a:solidFill>
                          <a:latin typeface="Times New Roman" panose="02020603050405020304" pitchFamily="18" charset="0"/>
                          <a:cs typeface="Times New Roman" panose="02020603050405020304" pitchFamily="18" charset="0"/>
                        </a:rPr>
                        <a:t>ra</a:t>
                      </a:r>
                      <a:r>
                        <a:rPr lang="en-US" sz="2800" baseline="0" dirty="0" smtClean="0">
                          <a:solidFill>
                            <a:schemeClr val="tx1"/>
                          </a:solidFill>
                          <a:latin typeface="Times New Roman" panose="02020603050405020304" pitchFamily="18" charset="0"/>
                          <a:cs typeface="Times New Roman" panose="02020603050405020304" pitchFamily="18" charset="0"/>
                        </a:rPr>
                        <a:t>) ở </a:t>
                      </a:r>
                      <a:r>
                        <a:rPr lang="en-US" sz="2800" baseline="0" dirty="0" err="1" smtClean="0">
                          <a:solidFill>
                            <a:schemeClr val="tx1"/>
                          </a:solidFill>
                          <a:latin typeface="Times New Roman" panose="02020603050405020304" pitchFamily="18" charset="0"/>
                          <a:cs typeface="Times New Roman" panose="02020603050405020304" pitchFamily="18" charset="0"/>
                        </a:rPr>
                        <a:t>Trà</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Kiệu</a:t>
                      </a:r>
                      <a:r>
                        <a:rPr lang="en-US" sz="2800" baseline="0" dirty="0" smtClean="0">
                          <a:solidFill>
                            <a:schemeClr val="tx1"/>
                          </a:solidFill>
                          <a:latin typeface="Times New Roman" panose="02020603050405020304" pitchFamily="18" charset="0"/>
                          <a:cs typeface="Times New Roman" panose="02020603050405020304" pitchFamily="18" charset="0"/>
                        </a:rPr>
                        <a:t> , </a:t>
                      </a:r>
                      <a:r>
                        <a:rPr lang="en-US" sz="2800" baseline="0" dirty="0" err="1" smtClean="0">
                          <a:solidFill>
                            <a:schemeClr val="tx1"/>
                          </a:solidFill>
                          <a:latin typeface="Times New Roman" panose="02020603050405020304" pitchFamily="18" charset="0"/>
                          <a:cs typeface="Times New Roman" panose="02020603050405020304" pitchFamily="18" charset="0"/>
                        </a:rPr>
                        <a:t>thương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cảng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quốc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tế</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Hội</a:t>
                      </a:r>
                      <a:r>
                        <a:rPr lang="en-US" sz="2800" baseline="0" dirty="0" smtClean="0">
                          <a:solidFill>
                            <a:schemeClr val="tx1"/>
                          </a:solidFill>
                          <a:latin typeface="Times New Roman" panose="02020603050405020304" pitchFamily="18" charset="0"/>
                          <a:cs typeface="Times New Roman" panose="02020603050405020304" pitchFamily="18" charset="0"/>
                        </a:rPr>
                        <a:t> An ( </a:t>
                      </a:r>
                      <a:r>
                        <a:rPr lang="en-US" sz="2800" baseline="0" dirty="0" err="1" smtClean="0">
                          <a:solidFill>
                            <a:schemeClr val="tx1"/>
                          </a:solidFill>
                          <a:latin typeface="Times New Roman" panose="02020603050405020304" pitchFamily="18" charset="0"/>
                          <a:cs typeface="Times New Roman" panose="02020603050405020304" pitchFamily="18" charset="0"/>
                        </a:rPr>
                        <a:t>Quảng</a:t>
                      </a:r>
                      <a:r>
                        <a:rPr lang="en-US" sz="2800" baseline="0" dirty="0" smtClean="0">
                          <a:solidFill>
                            <a:schemeClr val="tx1"/>
                          </a:solidFill>
                          <a:latin typeface="Times New Roman" panose="02020603050405020304" pitchFamily="18" charset="0"/>
                          <a:cs typeface="Times New Roman" panose="02020603050405020304" pitchFamily="18" charset="0"/>
                        </a:rPr>
                        <a:t> Nam </a:t>
                      </a:r>
                      <a:r>
                        <a:rPr lang="en-US" sz="2800" baseline="0" dirty="0" err="1" smtClean="0">
                          <a:solidFill>
                            <a:schemeClr val="tx1"/>
                          </a:solidFill>
                          <a:latin typeface="Times New Roman" panose="02020603050405020304" pitchFamily="18" charset="0"/>
                          <a:cs typeface="Times New Roman" panose="02020603050405020304" pitchFamily="18" charset="0"/>
                        </a:rPr>
                        <a:t>ngày</a:t>
                      </a:r>
                      <a:r>
                        <a:rPr lang="en-US" sz="2800" baseline="0" dirty="0" smtClean="0">
                          <a:solidFill>
                            <a:schemeClr val="tx1"/>
                          </a:solidFill>
                          <a:latin typeface="Times New Roman" panose="02020603050405020304" pitchFamily="18" charset="0"/>
                          <a:cs typeface="Times New Roman" panose="02020603050405020304" pitchFamily="18" charset="0"/>
                        </a:rPr>
                        <a:t> nay)</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0838726"/>
                  </a:ext>
                </a:extLst>
              </a:tr>
              <a:tr h="176053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VIII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Trung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tâm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quyền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lực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chuyển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về</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phía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nam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với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đô</a:t>
                      </a:r>
                      <a:r>
                        <a:rPr lang="en-US" sz="2800" baseline="0" dirty="0" smtClean="0">
                          <a:solidFill>
                            <a:schemeClr val="tx1"/>
                          </a:solidFill>
                          <a:latin typeface="Times New Roman" panose="02020603050405020304" pitchFamily="18" charset="0"/>
                          <a:cs typeface="Times New Roman" panose="02020603050405020304" pitchFamily="18" charset="0"/>
                        </a:rPr>
                        <a:t> Vi-</a:t>
                      </a:r>
                      <a:r>
                        <a:rPr lang="en-US" sz="2800" baseline="0" dirty="0" err="1" smtClean="0">
                          <a:solidFill>
                            <a:schemeClr val="tx1"/>
                          </a:solidFill>
                          <a:latin typeface="Times New Roman" panose="02020603050405020304" pitchFamily="18" charset="0"/>
                          <a:cs typeface="Times New Roman" panose="02020603050405020304" pitchFamily="18" charset="0"/>
                        </a:rPr>
                        <a:t>ra</a:t>
                      </a:r>
                      <a:r>
                        <a:rPr lang="en-US" sz="2800" baseline="0" dirty="0" smtClean="0">
                          <a:solidFill>
                            <a:schemeClr val="tx1"/>
                          </a:solidFill>
                          <a:latin typeface="Times New Roman" panose="02020603050405020304" pitchFamily="18" charset="0"/>
                          <a:cs typeface="Times New Roman" panose="02020603050405020304" pitchFamily="18" charset="0"/>
                        </a:rPr>
                        <a:t>-</a:t>
                      </a:r>
                      <a:r>
                        <a:rPr lang="en-US" sz="2800" baseline="0" dirty="0" err="1" smtClean="0">
                          <a:solidFill>
                            <a:schemeClr val="tx1"/>
                          </a:solidFill>
                          <a:latin typeface="Times New Roman" panose="02020603050405020304" pitchFamily="18" charset="0"/>
                          <a:cs typeface="Times New Roman" panose="02020603050405020304" pitchFamily="18" charset="0"/>
                        </a:rPr>
                        <a:t>pu-ra</a:t>
                      </a:r>
                      <a:r>
                        <a:rPr lang="en-US" sz="2800" baseline="0" dirty="0" smtClean="0">
                          <a:solidFill>
                            <a:schemeClr val="tx1"/>
                          </a:solidFill>
                          <a:latin typeface="Times New Roman" panose="02020603050405020304" pitchFamily="18" charset="0"/>
                          <a:cs typeface="Times New Roman" panose="02020603050405020304" pitchFamily="18" charset="0"/>
                        </a:rPr>
                        <a:t> ở </a:t>
                      </a:r>
                      <a:r>
                        <a:rPr lang="en-US" sz="2800" baseline="0" dirty="0" err="1" smtClean="0">
                          <a:solidFill>
                            <a:schemeClr val="tx1"/>
                          </a:solidFill>
                          <a:latin typeface="Times New Roman" panose="02020603050405020304" pitchFamily="18" charset="0"/>
                          <a:cs typeface="Times New Roman" panose="02020603050405020304" pitchFamily="18" charset="0"/>
                        </a:rPr>
                        <a:t>vùng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đất</a:t>
                      </a:r>
                      <a:r>
                        <a:rPr lang="en-US" sz="2800" baseline="0" dirty="0" smtClean="0">
                          <a:solidFill>
                            <a:schemeClr val="tx1"/>
                          </a:solidFill>
                          <a:latin typeface="Times New Roman" panose="02020603050405020304" pitchFamily="18" charset="0"/>
                          <a:cs typeface="Times New Roman" panose="02020603050405020304" pitchFamily="18" charset="0"/>
                        </a:rPr>
                        <a:t> Phan Rang </a:t>
                      </a:r>
                      <a:r>
                        <a:rPr lang="en-US" sz="2800" baseline="0" dirty="0" err="1" smtClean="0">
                          <a:solidFill>
                            <a:schemeClr val="tx1"/>
                          </a:solidFill>
                          <a:latin typeface="Times New Roman" panose="02020603050405020304" pitchFamily="18" charset="0"/>
                          <a:cs typeface="Times New Roman" panose="02020603050405020304" pitchFamily="18" charset="0"/>
                        </a:rPr>
                        <a:t>ngày</a:t>
                      </a:r>
                      <a:r>
                        <a:rPr lang="en-US" sz="2800" baseline="0" dirty="0" smtClean="0">
                          <a:solidFill>
                            <a:schemeClr val="tx1"/>
                          </a:solidFill>
                          <a:latin typeface="Times New Roman" panose="02020603050405020304" pitchFamily="18" charset="0"/>
                          <a:cs typeface="Times New Roman" panose="02020603050405020304" pitchFamily="18" charset="0"/>
                        </a:rPr>
                        <a:t> nay.</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7531867"/>
                  </a:ext>
                </a:extLst>
              </a:tr>
              <a:tr h="176053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IX</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Chăm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chuyển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đô</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về</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Đồng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Dương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Quảng</a:t>
                      </a:r>
                      <a:r>
                        <a:rPr lang="en-US" sz="2800" baseline="0" dirty="0" smtClean="0">
                          <a:solidFill>
                            <a:schemeClr val="tx1"/>
                          </a:solidFill>
                          <a:latin typeface="Times New Roman" panose="02020603050405020304" pitchFamily="18" charset="0"/>
                          <a:cs typeface="Times New Roman" panose="02020603050405020304" pitchFamily="18" charset="0"/>
                        </a:rPr>
                        <a:t> Nam </a:t>
                      </a:r>
                      <a:r>
                        <a:rPr lang="en-US" sz="2800" baseline="0" dirty="0" err="1" smtClean="0">
                          <a:solidFill>
                            <a:schemeClr val="tx1"/>
                          </a:solidFill>
                          <a:latin typeface="Times New Roman" panose="02020603050405020304" pitchFamily="18" charset="0"/>
                          <a:cs typeface="Times New Roman" panose="02020603050405020304" pitchFamily="18" charset="0"/>
                        </a:rPr>
                        <a:t>ngày</a:t>
                      </a:r>
                      <a:r>
                        <a:rPr lang="en-US" sz="2800" baseline="0" dirty="0" smtClean="0">
                          <a:solidFill>
                            <a:schemeClr val="tx1"/>
                          </a:solidFill>
                          <a:latin typeface="Times New Roman" panose="02020603050405020304" pitchFamily="18" charset="0"/>
                          <a:cs typeface="Times New Roman" panose="02020603050405020304" pitchFamily="18" charset="0"/>
                        </a:rPr>
                        <a:t> nay) </a:t>
                      </a:r>
                      <a:r>
                        <a:rPr lang="en-US" sz="2800" baseline="0" dirty="0" err="1" smtClean="0">
                          <a:solidFill>
                            <a:schemeClr val="tx1"/>
                          </a:solidFill>
                          <a:latin typeface="Times New Roman" panose="02020603050405020304" pitchFamily="18" charset="0"/>
                          <a:cs typeface="Times New Roman" panose="02020603050405020304" pitchFamily="18" charset="0"/>
                        </a:rPr>
                        <a:t>với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tên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gọi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mới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là</a:t>
                      </a:r>
                      <a:r>
                        <a:rPr lang="en-US" sz="2800" baseline="0" dirty="0" smtClean="0">
                          <a:solidFill>
                            <a:schemeClr val="tx1"/>
                          </a:solidFill>
                          <a:latin typeface="Times New Roman" panose="02020603050405020304" pitchFamily="18" charset="0"/>
                          <a:cs typeface="Times New Roman" panose="02020603050405020304" pitchFamily="18" charset="0"/>
                        </a:rPr>
                        <a:t> In-</a:t>
                      </a:r>
                      <a:r>
                        <a:rPr lang="en-US" sz="2800" baseline="0" dirty="0" err="1" smtClean="0">
                          <a:solidFill>
                            <a:schemeClr val="tx1"/>
                          </a:solidFill>
                          <a:latin typeface="Times New Roman" panose="02020603050405020304" pitchFamily="18" charset="0"/>
                          <a:cs typeface="Times New Roman" panose="02020603050405020304" pitchFamily="18" charset="0"/>
                        </a:rPr>
                        <a:t>đra</a:t>
                      </a:r>
                      <a:r>
                        <a:rPr lang="en-US" sz="2800" baseline="0" dirty="0" smtClean="0">
                          <a:solidFill>
                            <a:schemeClr val="tx1"/>
                          </a:solidFill>
                          <a:latin typeface="Times New Roman" panose="02020603050405020304" pitchFamily="18" charset="0"/>
                          <a:cs typeface="Times New Roman" panose="02020603050405020304" pitchFamily="18" charset="0"/>
                        </a:rPr>
                        <a:t>-</a:t>
                      </a:r>
                      <a:r>
                        <a:rPr lang="en-US" sz="2800" baseline="0" dirty="0" err="1" smtClean="0">
                          <a:solidFill>
                            <a:schemeClr val="tx1"/>
                          </a:solidFill>
                          <a:latin typeface="Times New Roman" panose="02020603050405020304" pitchFamily="18" charset="0"/>
                          <a:cs typeface="Times New Roman" panose="02020603050405020304" pitchFamily="18" charset="0"/>
                        </a:rPr>
                        <a:t>pu-ra</a:t>
                      </a:r>
                      <a:r>
                        <a:rPr lang="en-US" sz="2800" baseline="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2245377"/>
                  </a:ext>
                </a:extLst>
              </a:tr>
            </a:tbl>
          </a:graphicData>
        </a:graphic>
      </p:graphicFrame>
    </p:spTree>
    <p:extLst>
      <p:ext uri="{BB962C8B-B14F-4D97-AF65-F5344CB8AC3E}">
        <p14:creationId xmlns:p14="http://schemas.microsoft.com/office/powerpoint/2010/main" val="1198061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0" y="285750"/>
            <a:ext cx="10455322" cy="5419014"/>
            <a:chOff x="381000" y="285750"/>
            <a:chExt cx="8305800" cy="4495800"/>
          </a:xfrm>
        </p:grpSpPr>
        <p:pic>
          <p:nvPicPr>
            <p:cNvPr id="3" name="Picture 2"/>
            <p:cNvPicPr>
              <a:picLocks noChangeAspect="1"/>
            </p:cNvPicPr>
            <p:nvPr/>
          </p:nvPicPr>
          <p:blipFill>
            <a:blip r:embed="rId2"/>
            <a:stretch>
              <a:fillRect/>
            </a:stretch>
          </p:blipFill>
          <p:spPr>
            <a:xfrm>
              <a:off x="381000" y="285750"/>
              <a:ext cx="8305800" cy="4495800"/>
            </a:xfrm>
            <a:prstGeom prst="rect">
              <a:avLst/>
            </a:prstGeom>
          </p:spPr>
        </p:pic>
        <p:sp>
          <p:nvSpPr>
            <p:cNvPr id="4" name="Oval 3"/>
            <p:cNvSpPr/>
            <p:nvPr/>
          </p:nvSpPr>
          <p:spPr>
            <a:xfrm>
              <a:off x="533400" y="4171950"/>
              <a:ext cx="533400" cy="6096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98353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83722" y="188695"/>
            <a:ext cx="6224555" cy="6480610"/>
          </a:xfrm>
          <a:prstGeom prst="rect">
            <a:avLst/>
          </a:prstGeom>
        </p:spPr>
      </p:pic>
    </p:spTree>
    <p:extLst>
      <p:ext uri="{BB962C8B-B14F-4D97-AF65-F5344CB8AC3E}">
        <p14:creationId xmlns:p14="http://schemas.microsoft.com/office/powerpoint/2010/main" val="3326969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p:cNvSpPr/>
          <p:nvPr/>
        </p:nvSpPr>
        <p:spPr>
          <a:xfrm>
            <a:off x="838200" y="37542"/>
            <a:ext cx="11035352" cy="646986"/>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BÀI 19: Vương quốc Chăm - pa từ thế kỷ II đến thế kỷ X</a:t>
            </a:r>
          </a:p>
        </p:txBody>
      </p:sp>
      <p:sp>
        <p:nvSpPr>
          <p:cNvPr id="3" name="Google Shape;320;p29"/>
          <p:cNvSpPr txBox="1"/>
          <p:nvPr/>
        </p:nvSpPr>
        <p:spPr>
          <a:xfrm>
            <a:off x="0" y="1035831"/>
            <a:ext cx="6701051"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lvl="0" algn="ctr" defTabSz="685800">
              <a:buClrTx/>
              <a:buSzTx/>
              <a:defRPr/>
            </a:pPr>
            <a:r>
              <a:rPr lang="vi-VN"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2. Hoạt động kinh tế và tổ chức xã hội </a:t>
            </a:r>
            <a:endParaRPr kumimoji="0" lang="en-US"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4" name="Rectangle 3"/>
          <p:cNvSpPr/>
          <p:nvPr/>
        </p:nvSpPr>
        <p:spPr>
          <a:xfrm>
            <a:off x="348018" y="1652773"/>
            <a:ext cx="31935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 Hoạt động kinh tế </a:t>
            </a:r>
            <a:endParaRPr kumimoji="0" lang="en-US" sz="16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5" name="Rounded Rectangle 4"/>
          <p:cNvSpPr/>
          <p:nvPr/>
        </p:nvSpPr>
        <p:spPr>
          <a:xfrm>
            <a:off x="1066799" y="2876550"/>
            <a:ext cx="10410967" cy="10668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Em hãy nêu những hoạt động kinh tế chính của cư dân Chăm-pa? </a:t>
            </a:r>
          </a:p>
        </p:txBody>
      </p:sp>
    </p:spTree>
    <p:extLst>
      <p:ext uri="{BB962C8B-B14F-4D97-AF65-F5344CB8AC3E}">
        <p14:creationId xmlns:p14="http://schemas.microsoft.com/office/powerpoint/2010/main" val="19784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9783" y="23551"/>
            <a:ext cx="5445722" cy="913007"/>
          </a:xfrm>
          <a:prstGeom prst="rect">
            <a:avLst/>
          </a:prstGeom>
        </p:spPr>
        <p:txBody>
          <a:bodyPr wrap="none">
            <a:spAutoFit/>
          </a:bodyPr>
          <a:lstStyle/>
          <a:p>
            <a:r>
              <a:rPr lang="nl-NL" sz="5333" b="1" dirty="0" err="1">
                <a:solidFill>
                  <a:srgbClr val="A01127"/>
                </a:solidFill>
                <a:latin typeface="Times New Roman" panose="02020603050405020304" pitchFamily="18" charset="0"/>
                <a:cs typeface="Times New Roman" panose="02020603050405020304" pitchFamily="18" charset="0"/>
                <a:sym typeface="PT Serif"/>
              </a:rPr>
              <a:t>Hoạt</a:t>
            </a:r>
            <a:r>
              <a:rPr lang="nl-NL" sz="5333" b="1" dirty="0">
                <a:solidFill>
                  <a:srgbClr val="A01127"/>
                </a:solidFill>
                <a:latin typeface="Times New Roman" panose="02020603050405020304" pitchFamily="18" charset="0"/>
                <a:cs typeface="Times New Roman" panose="02020603050405020304" pitchFamily="18" charset="0"/>
                <a:sym typeface="PT Serif"/>
              </a:rPr>
              <a:t> </a:t>
            </a:r>
            <a:r>
              <a:rPr lang="nl-NL" sz="5333" b="1" dirty="0" err="1">
                <a:solidFill>
                  <a:srgbClr val="A01127"/>
                </a:solidFill>
                <a:latin typeface="Times New Roman" panose="02020603050405020304" pitchFamily="18" charset="0"/>
                <a:cs typeface="Times New Roman" panose="02020603050405020304" pitchFamily="18" charset="0"/>
                <a:sym typeface="PT Serif"/>
              </a:rPr>
              <a:t>động</a:t>
            </a:r>
            <a:r>
              <a:rPr lang="nl-NL" sz="5333" b="1" dirty="0">
                <a:solidFill>
                  <a:srgbClr val="A01127"/>
                </a:solidFill>
                <a:latin typeface="Times New Roman" panose="02020603050405020304" pitchFamily="18" charset="0"/>
                <a:cs typeface="Times New Roman" panose="02020603050405020304" pitchFamily="18" charset="0"/>
                <a:sym typeface="PT Serif"/>
              </a:rPr>
              <a:t> </a:t>
            </a:r>
            <a:r>
              <a:rPr lang="nl-NL" sz="5333" b="1" dirty="0" err="1">
                <a:solidFill>
                  <a:srgbClr val="A01127"/>
                </a:solidFill>
                <a:latin typeface="Times New Roman" panose="02020603050405020304" pitchFamily="18" charset="0"/>
                <a:cs typeface="Times New Roman" panose="02020603050405020304" pitchFamily="18" charset="0"/>
                <a:sym typeface="PT Serif"/>
              </a:rPr>
              <a:t>kinh</a:t>
            </a:r>
            <a:r>
              <a:rPr lang="nl-NL" sz="5333" b="1" dirty="0">
                <a:solidFill>
                  <a:srgbClr val="A01127"/>
                </a:solidFill>
                <a:latin typeface="Times New Roman" panose="02020603050405020304" pitchFamily="18" charset="0"/>
                <a:cs typeface="Times New Roman" panose="02020603050405020304" pitchFamily="18" charset="0"/>
                <a:sym typeface="PT Serif"/>
              </a:rPr>
              <a:t> </a:t>
            </a:r>
            <a:r>
              <a:rPr lang="nl-NL" sz="5333" b="1" dirty="0" err="1">
                <a:solidFill>
                  <a:srgbClr val="A01127"/>
                </a:solidFill>
                <a:latin typeface="Times New Roman" panose="02020603050405020304" pitchFamily="18" charset="0"/>
                <a:cs typeface="Times New Roman" panose="02020603050405020304" pitchFamily="18" charset="0"/>
                <a:sym typeface="PT Serif"/>
              </a:rPr>
              <a:t>tế</a:t>
            </a:r>
            <a:endParaRPr lang="en-US" sz="2133"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7" y="702231"/>
            <a:ext cx="2595409" cy="24605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78762" y="1750223"/>
            <a:ext cx="2508468" cy="1241237"/>
          </a:xfrm>
          <a:prstGeom prst="rect">
            <a:avLst/>
          </a:prstGeom>
        </p:spPr>
        <p:txBody>
          <a:bodyPr wrap="square">
            <a:spAutoFit/>
          </a:bodyPr>
          <a:lstStyle/>
          <a:p>
            <a:pPr algn="ctr"/>
            <a:r>
              <a:rPr lang="nl-NL" sz="3733" dirty="0" err="1">
                <a:solidFill>
                  <a:srgbClr val="0070C0"/>
                </a:solidFill>
                <a:latin typeface="Times New Roman" panose="02020603050405020304" pitchFamily="18" charset="0"/>
                <a:cs typeface="Times New Roman" panose="02020603050405020304" pitchFamily="18" charset="0"/>
              </a:rPr>
              <a:t>Trồng</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lúa</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nước</a:t>
            </a:r>
            <a:endParaRPr lang="en-US" sz="2400" dirty="0">
              <a:solidFill>
                <a:srgbClr val="0070C0"/>
              </a:solidFill>
            </a:endParaRPr>
          </a:p>
        </p:txBody>
      </p:sp>
      <p:sp>
        <p:nvSpPr>
          <p:cNvPr id="6" name="Rectangle 5"/>
          <p:cNvSpPr/>
          <p:nvPr/>
        </p:nvSpPr>
        <p:spPr>
          <a:xfrm>
            <a:off x="3075413" y="4294733"/>
            <a:ext cx="2264080" cy="1815690"/>
          </a:xfrm>
          <a:prstGeom prst="rect">
            <a:avLst/>
          </a:prstGeom>
        </p:spPr>
        <p:txBody>
          <a:bodyPr wrap="square">
            <a:spAutoFit/>
          </a:bodyPr>
          <a:lstStyle/>
          <a:p>
            <a:pPr algn="ctr"/>
            <a:r>
              <a:rPr lang="nl-NL" sz="3733" dirty="0" err="1">
                <a:solidFill>
                  <a:srgbClr val="0070C0"/>
                </a:solidFill>
                <a:latin typeface="Times New Roman" panose="02020603050405020304" pitchFamily="18" charset="0"/>
                <a:cs typeface="Times New Roman" panose="02020603050405020304" pitchFamily="18" charset="0"/>
              </a:rPr>
              <a:t>Chăn</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nuôi</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gia</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súc</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gia</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cầm</a:t>
            </a:r>
            <a:endParaRPr lang="en-US" sz="2400" dirty="0">
              <a:solidFill>
                <a:srgbClr val="0070C0"/>
              </a:solidFill>
            </a:endParaRPr>
          </a:p>
        </p:txBody>
      </p:sp>
      <p:sp>
        <p:nvSpPr>
          <p:cNvPr id="7" name="Rectangle 6"/>
          <p:cNvSpPr/>
          <p:nvPr/>
        </p:nvSpPr>
        <p:spPr>
          <a:xfrm>
            <a:off x="8658536" y="1511496"/>
            <a:ext cx="3467245" cy="1241237"/>
          </a:xfrm>
          <a:prstGeom prst="rect">
            <a:avLst/>
          </a:prstGeom>
        </p:spPr>
        <p:txBody>
          <a:bodyPr wrap="square">
            <a:spAutoFit/>
          </a:bodyPr>
          <a:lstStyle/>
          <a:p>
            <a:pPr algn="ctr"/>
            <a:r>
              <a:rPr lang="nl-NL" sz="3733" dirty="0" err="1">
                <a:solidFill>
                  <a:srgbClr val="0070C0"/>
                </a:solidFill>
                <a:latin typeface="Times New Roman" panose="02020603050405020304" pitchFamily="18" charset="0"/>
                <a:cs typeface="Times New Roman" panose="02020603050405020304" pitchFamily="18" charset="0"/>
              </a:rPr>
              <a:t>Sản</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xuất</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hàng</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thủ</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công</a:t>
            </a:r>
            <a:endParaRPr lang="en-US" sz="2400" dirty="0">
              <a:solidFill>
                <a:srgbClr val="0070C0"/>
              </a:solidFill>
            </a:endParaRPr>
          </a:p>
        </p:txBody>
      </p:sp>
      <p:sp>
        <p:nvSpPr>
          <p:cNvPr id="8" name="Rectangle 7"/>
          <p:cNvSpPr/>
          <p:nvPr/>
        </p:nvSpPr>
        <p:spPr>
          <a:xfrm>
            <a:off x="8692403" y="4018929"/>
            <a:ext cx="3467247" cy="1815690"/>
          </a:xfrm>
          <a:prstGeom prst="rect">
            <a:avLst/>
          </a:prstGeom>
        </p:spPr>
        <p:txBody>
          <a:bodyPr wrap="square">
            <a:spAutoFit/>
          </a:bodyPr>
          <a:lstStyle/>
          <a:p>
            <a:pPr algn="ctr"/>
            <a:r>
              <a:rPr lang="nl-NL" sz="3733" dirty="0">
                <a:solidFill>
                  <a:srgbClr val="0070C0"/>
                </a:solidFill>
                <a:latin typeface="Times New Roman" panose="02020603050405020304" pitchFamily="18" charset="0"/>
                <a:cs typeface="Times New Roman" panose="02020603050405020304" pitchFamily="18" charset="0"/>
              </a:rPr>
              <a:t>Khai </a:t>
            </a:r>
            <a:r>
              <a:rPr lang="nl-NL" sz="3733" dirty="0" err="1">
                <a:solidFill>
                  <a:srgbClr val="0070C0"/>
                </a:solidFill>
                <a:latin typeface="Times New Roman" panose="02020603050405020304" pitchFamily="18" charset="0"/>
                <a:cs typeface="Times New Roman" panose="02020603050405020304" pitchFamily="18" charset="0"/>
              </a:rPr>
              <a:t>thác</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các</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nguồn</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lợi</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rừng</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và</a:t>
            </a:r>
            <a:r>
              <a:rPr lang="nl-NL" sz="3733" dirty="0">
                <a:solidFill>
                  <a:srgbClr val="0070C0"/>
                </a:solidFill>
                <a:latin typeface="Times New Roman" panose="02020603050405020304" pitchFamily="18" charset="0"/>
                <a:cs typeface="Times New Roman" panose="02020603050405020304" pitchFamily="18" charset="0"/>
              </a:rPr>
              <a:t> </a:t>
            </a:r>
            <a:r>
              <a:rPr lang="nl-NL" sz="3733" dirty="0" err="1">
                <a:solidFill>
                  <a:srgbClr val="0070C0"/>
                </a:solidFill>
                <a:latin typeface="Times New Roman" panose="02020603050405020304" pitchFamily="18" charset="0"/>
                <a:cs typeface="Times New Roman" panose="02020603050405020304" pitchFamily="18" charset="0"/>
              </a:rPr>
              <a:t>biển</a:t>
            </a:r>
            <a:endParaRPr lang="en-US" sz="2400" dirty="0">
              <a:solidFill>
                <a:srgbClr val="0070C0"/>
              </a:solidFill>
            </a:endParaRPr>
          </a:p>
        </p:txBody>
      </p:sp>
      <p:pic>
        <p:nvPicPr>
          <p:cNvPr id="3076" name="Picture 4" descr="Cute Duck PNG, Transparent Png Image - PngN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07" y="4067240"/>
            <a:ext cx="1589617" cy="17500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74" b="5704"/>
          <a:stretch>
            <a:fillRect/>
          </a:stretch>
        </p:blipFill>
        <p:spPr bwMode="auto">
          <a:xfrm>
            <a:off x="1073625" y="4106388"/>
            <a:ext cx="2006716" cy="16179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3607" t="5704" r="12778" b="14445"/>
          <a:stretch>
            <a:fillRect/>
          </a:stretch>
        </p:blipFill>
        <p:spPr bwMode="auto">
          <a:xfrm>
            <a:off x="6172132" y="1511496"/>
            <a:ext cx="2292913" cy="1651317"/>
          </a:xfrm>
          <a:prstGeom prst="ellipse">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2067" y="3992545"/>
            <a:ext cx="2006716" cy="13378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847"/>
          <a:stretch>
            <a:fillRect/>
          </a:stretch>
        </p:blipFill>
        <p:spPr bwMode="auto">
          <a:xfrm>
            <a:off x="6256639" y="5228169"/>
            <a:ext cx="2517573" cy="160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9149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barn(inVertical)">
                                          <p:cBhvr>
                                            <p:cTn id="23" dur="500"/>
                                            <p:tgtEl>
                                              <p:spTgt spid="3076"/>
                                            </p:tgtEl>
                                          </p:cBhvr>
                                        </p:animEffect>
                                      </p:childTnLst>
                                    </p:cTn>
                                  </p:par>
                                  <p:par>
                                    <p:cTn id="24" presetID="16" presetClass="entr" presetSubtype="21"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barn(inVertical)">
                                          <p:cBhvr>
                                            <p:cTn id="26" dur="500"/>
                                            <p:tgtEl>
                                              <p:spTgt spid="307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084"/>
                                            </p:tgtEl>
                                            <p:attrNameLst>
                                              <p:attrName>style.visibility</p:attrName>
                                            </p:attrNameLst>
                                          </p:cBhvr>
                                          <p:to>
                                            <p:strVal val="visible"/>
                                          </p:to>
                                        </p:set>
                                        <p:animEffect transition="in" filter="barn(inVertical)">
                                          <p:cBhvr>
                                            <p:cTn id="36" dur="500"/>
                                            <p:tgtEl>
                                              <p:spTgt spid="3084"/>
                                            </p:tgtEl>
                                          </p:cBhvr>
                                        </p:animEffect>
                                      </p:childTnLst>
                                    </p:cTn>
                                  </p:par>
                                  <p:par>
                                    <p:cTn id="37" presetID="16" presetClass="entr" presetSubtype="21"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barn(inVertical)">
                                          <p:cBhvr>
                                            <p:cTn id="39" dur="500"/>
                                            <p:tgtEl>
                                              <p:spTgt spid="205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80"/>
                                            </p:tgtEl>
                                            <p:attrNameLst>
                                              <p:attrName>style.visibility</p:attrName>
                                            </p:attrNameLst>
                                          </p:cBhvr>
                                          <p:to>
                                            <p:strVal val="visible"/>
                                          </p:to>
                                        </p:set>
                                        <p:animEffect transition="in" filter="barn(inVertical)">
                                          <p:cBhvr>
                                            <p:cTn id="49" dur="500"/>
                                            <p:tgtEl>
                                              <p:spTgt spid="308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barn(inVertical)">
                                          <p:cBhvr>
                                            <p:cTn id="23" dur="500"/>
                                            <p:tgtEl>
                                              <p:spTgt spid="3076"/>
                                            </p:tgtEl>
                                          </p:cBhvr>
                                        </p:animEffect>
                                      </p:childTnLst>
                                    </p:cTn>
                                  </p:par>
                                  <p:par>
                                    <p:cTn id="24" presetID="16" presetClass="entr" presetSubtype="21"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barn(inVertical)">
                                          <p:cBhvr>
                                            <p:cTn id="26" dur="500"/>
                                            <p:tgtEl>
                                              <p:spTgt spid="307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084"/>
                                            </p:tgtEl>
                                            <p:attrNameLst>
                                              <p:attrName>style.visibility</p:attrName>
                                            </p:attrNameLst>
                                          </p:cBhvr>
                                          <p:to>
                                            <p:strVal val="visible"/>
                                          </p:to>
                                        </p:set>
                                        <p:animEffect transition="in" filter="barn(inVertical)">
                                          <p:cBhvr>
                                            <p:cTn id="36" dur="500"/>
                                            <p:tgtEl>
                                              <p:spTgt spid="3084"/>
                                            </p:tgtEl>
                                          </p:cBhvr>
                                        </p:animEffect>
                                      </p:childTnLst>
                                    </p:cTn>
                                  </p:par>
                                  <p:par>
                                    <p:cTn id="37" presetID="16" presetClass="entr" presetSubtype="21"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barn(inVertical)">
                                          <p:cBhvr>
                                            <p:cTn id="39" dur="500"/>
                                            <p:tgtEl>
                                              <p:spTgt spid="205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80"/>
                                            </p:tgtEl>
                                            <p:attrNameLst>
                                              <p:attrName>style.visibility</p:attrName>
                                            </p:attrNameLst>
                                          </p:cBhvr>
                                          <p:to>
                                            <p:strVal val="visible"/>
                                          </p:to>
                                        </p:set>
                                        <p:animEffect transition="in" filter="barn(inVertical)">
                                          <p:cBhvr>
                                            <p:cTn id="49" dur="500"/>
                                            <p:tgtEl>
                                              <p:spTgt spid="308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064" y="0"/>
            <a:ext cx="12187936" cy="6858000"/>
          </a:xfrm>
          <a:prstGeom prst="rect">
            <a:avLst/>
          </a:prstGeom>
        </p:spPr>
      </p:pic>
      <p:pic>
        <p:nvPicPr>
          <p:cNvPr id="8" name="Graphic 7" descr="Marke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31200" y="3124200"/>
            <a:ext cx="812800" cy="1253744"/>
          </a:xfrm>
          <a:prstGeom prst="rect">
            <a:avLst/>
          </a:prstGeom>
        </p:spPr>
      </p:pic>
    </p:spTree>
    <p:extLst>
      <p:ext uri="{BB962C8B-B14F-4D97-AF65-F5344CB8AC3E}">
        <p14:creationId xmlns:p14="http://schemas.microsoft.com/office/powerpoint/2010/main" val="298423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933" r="2114"/>
          <a:stretch>
            <a:fillRect/>
          </a:stretch>
        </p:blipFill>
        <p:spPr>
          <a:xfrm>
            <a:off x="4097867" y="2768600"/>
            <a:ext cx="3149600" cy="3556000"/>
          </a:xfrm>
          <a:prstGeom prst="roundRect">
            <a:avLst/>
          </a:prstGeom>
        </p:spPr>
      </p:pic>
      <p:grpSp>
        <p:nvGrpSpPr>
          <p:cNvPr id="3" name="Group 2"/>
          <p:cNvGrpSpPr/>
          <p:nvPr/>
        </p:nvGrpSpPr>
        <p:grpSpPr>
          <a:xfrm>
            <a:off x="7002561" y="364065"/>
            <a:ext cx="2717407" cy="3635976"/>
            <a:chOff x="4946650" y="304802"/>
            <a:chExt cx="2038055" cy="2726982"/>
          </a:xfrm>
        </p:grpSpPr>
        <p:pic>
          <p:nvPicPr>
            <p:cNvPr id="4" name="Picture 2" descr="Giải thích: Vì sao ngà voi và vòi voi lại dài thế? - Tech12h"/>
            <p:cNvPicPr>
              <a:picLocks noChangeAspect="1" noChangeArrowheads="1"/>
            </p:cNvPicPr>
            <p:nvPr/>
          </p:nvPicPr>
          <p:blipFill rotWithShape="1">
            <a:blip r:embed="rId3">
              <a:extLst>
                <a:ext uri="{28A0092B-C50C-407E-A947-70E740481C1C}">
                  <a14:useLocalDpi xmlns:a14="http://schemas.microsoft.com/office/drawing/2010/main" val="0"/>
                </a:ext>
              </a:extLst>
            </a:blip>
            <a:srcRect l="27731" t="8824" r="26497" b="6863"/>
            <a:stretch>
              <a:fillRect/>
            </a:stretch>
          </p:blipFill>
          <p:spPr bwMode="auto">
            <a:xfrm>
              <a:off x="4946650" y="304802"/>
              <a:ext cx="2038055" cy="2660649"/>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10200" y="2685535"/>
              <a:ext cx="1219200" cy="346249"/>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Ngà voi</a:t>
              </a:r>
            </a:p>
          </p:txBody>
        </p:sp>
      </p:grpSp>
      <p:grpSp>
        <p:nvGrpSpPr>
          <p:cNvPr id="6" name="Group 5"/>
          <p:cNvGrpSpPr/>
          <p:nvPr/>
        </p:nvGrpSpPr>
        <p:grpSpPr>
          <a:xfrm>
            <a:off x="8331200" y="3826936"/>
            <a:ext cx="3311328" cy="2692400"/>
            <a:chOff x="6248400" y="2870201"/>
            <a:chExt cx="2483496" cy="2019300"/>
          </a:xfrm>
        </p:grpSpPr>
        <p:pic>
          <p:nvPicPr>
            <p:cNvPr id="7" name="Picture 4" descr="Giá 1 Viên Ngọc Trai Tự Nhiên HÀNG THẬT Bao Nhiêu Tiền?"/>
            <p:cNvPicPr>
              <a:picLocks noChangeAspect="1" noChangeArrowheads="1"/>
            </p:cNvPicPr>
            <p:nvPr/>
          </p:nvPicPr>
          <p:blipFill rotWithShape="1">
            <a:blip r:embed="rId4">
              <a:extLst>
                <a:ext uri="{28A0092B-C50C-407E-A947-70E740481C1C}">
                  <a14:useLocalDpi xmlns:a14="http://schemas.microsoft.com/office/drawing/2010/main" val="0"/>
                </a:ext>
              </a:extLst>
            </a:blip>
            <a:srcRect l="25797" t="5555" r="2373" b="7037"/>
            <a:stretch>
              <a:fillRect/>
            </a:stretch>
          </p:blipFill>
          <p:spPr bwMode="auto">
            <a:xfrm>
              <a:off x="6248400" y="2870201"/>
              <a:ext cx="2483496" cy="2019300"/>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70948" y="4520169"/>
              <a:ext cx="1219200" cy="34624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Ngọc trai</a:t>
              </a:r>
            </a:p>
          </p:txBody>
        </p:sp>
      </p:grpSp>
      <p:sp>
        <p:nvSpPr>
          <p:cNvPr id="9" name="TextBox 8"/>
          <p:cNvSpPr txBox="1"/>
          <p:nvPr/>
        </p:nvSpPr>
        <p:spPr>
          <a:xfrm>
            <a:off x="596470" y="4231720"/>
            <a:ext cx="3251201" cy="2062103"/>
          </a:xfrm>
          <a:prstGeom prst="rect">
            <a:avLst/>
          </a:prstGeom>
          <a:solidFill>
            <a:srgbClr val="92D050"/>
          </a:solidFill>
          <a:ln>
            <a:solidFill>
              <a:srgbClr val="FF0000"/>
            </a:solidFill>
          </a:ln>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Những sản vật của Chăm-pa mà người nước ngoài ưa thích.</a:t>
            </a:r>
          </a:p>
        </p:txBody>
      </p:sp>
      <p:grpSp>
        <p:nvGrpSpPr>
          <p:cNvPr id="10" name="Group 9"/>
          <p:cNvGrpSpPr/>
          <p:nvPr/>
        </p:nvGrpSpPr>
        <p:grpSpPr>
          <a:xfrm>
            <a:off x="508001" y="533399"/>
            <a:ext cx="3589867" cy="3316166"/>
            <a:chOff x="381001" y="400049"/>
            <a:chExt cx="2692400" cy="2487124"/>
          </a:xfrm>
        </p:grpSpPr>
        <p:pic>
          <p:nvPicPr>
            <p:cNvPr id="11" name="Picture 2" descr="Kỳ nam là gì? Tại sao lại đắt gấp nhiều lần trầm hương"/>
            <p:cNvPicPr>
              <a:picLocks noChangeAspect="1" noChangeArrowheads="1"/>
            </p:cNvPicPr>
            <p:nvPr/>
          </p:nvPicPr>
          <p:blipFill rotWithShape="1">
            <a:blip r:embed="rId5">
              <a:extLst>
                <a:ext uri="{28A0092B-C50C-407E-A947-70E740481C1C}">
                  <a14:useLocalDpi xmlns:a14="http://schemas.microsoft.com/office/drawing/2010/main" val="0"/>
                </a:ext>
              </a:extLst>
            </a:blip>
            <a:srcRect l="4861" r="5394"/>
            <a:stretch>
              <a:fillRect/>
            </a:stretch>
          </p:blipFill>
          <p:spPr bwMode="auto">
            <a:xfrm>
              <a:off x="381001" y="400049"/>
              <a:ext cx="2692400" cy="2470151"/>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35000" y="2571750"/>
              <a:ext cx="965200" cy="315423"/>
            </a:xfrm>
            <a:prstGeom prst="rect">
              <a:avLst/>
            </a:prstGeom>
            <a:noFill/>
          </p:spPr>
          <p:txBody>
            <a:bodyPr wrap="square" rtlCol="0">
              <a:spAutoFit/>
            </a:bodyPr>
            <a:lstStyle/>
            <a:p>
              <a:r>
                <a:rPr lang="en-US" sz="2133" b="1" dirty="0">
                  <a:latin typeface="Times New Roman" panose="02020603050405020304" pitchFamily="18" charset="0"/>
                  <a:cs typeface="Times New Roman" panose="02020603050405020304" pitchFamily="18" charset="0"/>
                </a:rPr>
                <a:t>Kì nam</a:t>
              </a:r>
            </a:p>
          </p:txBody>
        </p:sp>
      </p:grpSp>
    </p:spTree>
    <p:extLst>
      <p:ext uri="{BB962C8B-B14F-4D97-AF65-F5344CB8AC3E}">
        <p14:creationId xmlns:p14="http://schemas.microsoft.com/office/powerpoint/2010/main" val="195567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0.70"/>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0.70"/>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Effect transition="in" filter="fade">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0486" y="-122830"/>
            <a:ext cx="11494827" cy="6858000"/>
          </a:xfrm>
          <a:prstGeom prst="rect">
            <a:avLst/>
          </a:prstGeom>
        </p:spPr>
      </p:pic>
      <p:sp>
        <p:nvSpPr>
          <p:cNvPr id="5" name="Rectangle 4"/>
          <p:cNvSpPr/>
          <p:nvPr/>
        </p:nvSpPr>
        <p:spPr>
          <a:xfrm>
            <a:off x="550099" y="6089024"/>
            <a:ext cx="11015600" cy="461665"/>
          </a:xfrm>
          <a:prstGeom prst="rect">
            <a:avLst/>
          </a:prstGeom>
          <a:solidFill>
            <a:schemeClr val="accent2"/>
          </a:solidFill>
        </p:spPr>
        <p:txBody>
          <a:bodyPr wrap="square">
            <a:spAutoFit/>
          </a:bodyPr>
          <a:lstStyle/>
          <a:p>
            <a:r>
              <a:rPr lang="vi-VN" sz="2400" dirty="0">
                <a:solidFill>
                  <a:schemeClr val="tx1"/>
                </a:solidFill>
                <a:latin typeface="+mj-lt"/>
              </a:rPr>
              <a:t>Đối với cư dân Champa, đài thờ là nơi nối liền thần linh và đền tháp, nối trời và đất. </a:t>
            </a:r>
            <a:endParaRPr lang="en-US" sz="2400" dirty="0">
              <a:solidFill>
                <a:schemeClr val="tx1"/>
              </a:solidFill>
              <a:latin typeface="+mj-lt"/>
            </a:endParaRPr>
          </a:p>
        </p:txBody>
      </p:sp>
    </p:spTree>
    <p:extLst>
      <p:ext uri="{BB962C8B-B14F-4D97-AF65-F5344CB8AC3E}">
        <p14:creationId xmlns:p14="http://schemas.microsoft.com/office/powerpoint/2010/main" val="86842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0;p29"/>
          <p:cNvSpPr txBox="1"/>
          <p:nvPr/>
        </p:nvSpPr>
        <p:spPr>
          <a:xfrm>
            <a:off x="298527" y="1000244"/>
            <a:ext cx="10972799"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914377">
              <a:buClrTx/>
              <a:buSzTx/>
              <a:defRPr/>
            </a:pPr>
            <a:r>
              <a:rPr lang="vi-VN"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1. Quá trình hình thành và bước đầu phát triển của Vương quốc Chăm-pa </a:t>
            </a:r>
            <a:endPar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3"/>
          <p:cNvSpPr/>
          <p:nvPr/>
        </p:nvSpPr>
        <p:spPr>
          <a:xfrm>
            <a:off x="1117601" y="50056"/>
            <a:ext cx="10295079" cy="646986"/>
          </a:xfrm>
          <a:prstGeom prst="roundRect">
            <a:avLst/>
          </a:prstGeom>
          <a:solidFill>
            <a:srgbClr val="FF0000"/>
          </a:solidFill>
        </p:spPr>
        <p:txBody>
          <a:bodyPr wrap="square">
            <a:spAutoFit/>
          </a:bodyPr>
          <a:lstStyle/>
          <a:p>
            <a:pPr algn="ctr" defTabSz="914377">
              <a:defRPr/>
            </a:pPr>
            <a:r>
              <a:rPr lang="vi-VN" sz="32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BÀI 19: Vương quốc Chăm - pa từ thế kỷ II đến thế kỷ X</a:t>
            </a:r>
          </a:p>
        </p:txBody>
      </p:sp>
      <p:sp>
        <p:nvSpPr>
          <p:cNvPr id="5" name="Rectangle 4"/>
          <p:cNvSpPr/>
          <p:nvPr/>
        </p:nvSpPr>
        <p:spPr>
          <a:xfrm>
            <a:off x="609600" y="2908379"/>
            <a:ext cx="3627916" cy="584775"/>
          </a:xfrm>
          <a:prstGeom prst="rect">
            <a:avLst/>
          </a:prstGeom>
        </p:spPr>
        <p:txBody>
          <a:bodyPr wrap="none">
            <a:spAutoFit/>
          </a:bodyPr>
          <a:lstStyle/>
          <a:p>
            <a:pPr defTabSz="1219170">
              <a:buClr>
                <a:srgbClr val="000000"/>
              </a:buClr>
              <a:defRPr/>
            </a:pPr>
            <a:r>
              <a:rPr lang="vi-VN"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 Hoạt động kinh tế </a:t>
            </a:r>
            <a:endParaRPr lang="en-US" sz="1867" kern="0" dirty="0">
              <a:solidFill>
                <a:srgbClr val="000000"/>
              </a:solidFill>
              <a:latin typeface="Arial" panose="020B0604020202020204"/>
              <a:cs typeface="Arial" panose="020B0604020202020204"/>
              <a:sym typeface="Arial" panose="020B0604020202020204"/>
            </a:endParaRPr>
          </a:p>
        </p:txBody>
      </p:sp>
      <p:sp>
        <p:nvSpPr>
          <p:cNvPr id="6" name="Rectangle 5"/>
          <p:cNvSpPr/>
          <p:nvPr/>
        </p:nvSpPr>
        <p:spPr>
          <a:xfrm>
            <a:off x="642680" y="3615915"/>
            <a:ext cx="10972800" cy="913199"/>
          </a:xfrm>
          <a:prstGeom prst="rect">
            <a:avLst/>
          </a:prstGeom>
        </p:spPr>
        <p:txBody>
          <a:bodyPr wrap="square">
            <a:spAutoFit/>
          </a:bodyPr>
          <a:lstStyle/>
          <a:p>
            <a:pPr defTabSz="1219170">
              <a:buClr>
                <a:srgbClr val="000000"/>
              </a:buClr>
              <a:defRPr/>
            </a:pPr>
            <a:r>
              <a:rPr lang="vi-VN" sz="2667"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vi-VN" sz="2667"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Hoạt động kinh tế của người Chăm-pa rất đa dạng: Trồng lúa, chăn nuôi, các mặt hàng thủ công…</a:t>
            </a:r>
            <a:endParaRPr lang="en-US" sz="1600" kern="0" dirty="0">
              <a:solidFill>
                <a:srgbClr val="000000"/>
              </a:solidFill>
              <a:latin typeface="Arial" panose="020B0604020202020204"/>
              <a:cs typeface="Arial" panose="020B0604020202020204"/>
              <a:sym typeface="Arial" panose="020B0604020202020204"/>
            </a:endParaRPr>
          </a:p>
        </p:txBody>
      </p:sp>
      <p:sp>
        <p:nvSpPr>
          <p:cNvPr id="7" name="Rectangle 6"/>
          <p:cNvSpPr/>
          <p:nvPr/>
        </p:nvSpPr>
        <p:spPr>
          <a:xfrm>
            <a:off x="642680" y="4885847"/>
            <a:ext cx="10972800" cy="502766"/>
          </a:xfrm>
          <a:prstGeom prst="rect">
            <a:avLst/>
          </a:prstGeom>
        </p:spPr>
        <p:txBody>
          <a:bodyPr wrap="square">
            <a:spAutoFit/>
          </a:bodyPr>
          <a:lstStyle/>
          <a:p>
            <a:pPr defTabSz="1219170">
              <a:buClr>
                <a:srgbClr val="000000"/>
              </a:buClr>
              <a:defRPr/>
            </a:pPr>
            <a:r>
              <a:rPr lang="vi-VN" sz="2667"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vi-VN" sz="2667"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Chăm-pa là một trung tâm buôn bán quốc tế thời bấy giờ .</a:t>
            </a:r>
            <a:endParaRPr lang="en-US" sz="1600" kern="0" dirty="0">
              <a:solidFill>
                <a:srgbClr val="00000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0849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523" y="1023250"/>
            <a:ext cx="3158813" cy="584775"/>
          </a:xfrm>
          <a:prstGeom prst="rect">
            <a:avLst/>
          </a:prstGeom>
        </p:spPr>
        <p:txBody>
          <a:bodyPr wrap="none">
            <a:spAutoFit/>
          </a:bodyPr>
          <a:lstStyle/>
          <a:p>
            <a:r>
              <a:rPr lang="vi-VN"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 Tổ chức xã hội </a:t>
            </a:r>
            <a:endParaRPr lang="en-US" sz="1867" kern="0" dirty="0">
              <a:solidFill>
                <a:srgbClr val="000000"/>
              </a:solidFill>
              <a:latin typeface="Arial" panose="020B0604020202020204"/>
              <a:cs typeface="Arial" panose="020B0604020202020204"/>
              <a:sym typeface="Arial" panose="020B0604020202020204"/>
            </a:endParaRPr>
          </a:p>
        </p:txBody>
      </p:sp>
      <p:sp>
        <p:nvSpPr>
          <p:cNvPr id="3" name="Google Shape;320;p29"/>
          <p:cNvSpPr txBox="1"/>
          <p:nvPr/>
        </p:nvSpPr>
        <p:spPr>
          <a:xfrm>
            <a:off x="0" y="361287"/>
            <a:ext cx="7016673"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914377">
              <a:buClrTx/>
              <a:buSzTx/>
              <a:defRPr/>
            </a:pPr>
            <a:r>
              <a:rPr lang="vi-VN"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2. Hoạt động kinh tế và tổ chức xã hội </a:t>
            </a:r>
            <a:endPar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349522" y="2444892"/>
            <a:ext cx="5168403" cy="1077218"/>
          </a:xfrm>
          <a:prstGeom prst="rect">
            <a:avLst/>
          </a:prstGeom>
        </p:spPr>
        <p:txBody>
          <a:bodyPr wrap="none">
            <a:spAutoFit/>
          </a:bodyPr>
          <a:lstStyle/>
          <a:p>
            <a:pPr marL="514350" indent="-514350">
              <a:buAutoNum type="arabicPeriod"/>
            </a:pPr>
            <a:r>
              <a:rPr lang="en-US" sz="320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Bộ</a:t>
            </a:r>
            <a:r>
              <a:rPr lang="en-US" sz="320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máy</a:t>
            </a:r>
            <a:r>
              <a:rPr lang="en-US" sz="320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nhà</a:t>
            </a:r>
            <a:r>
              <a:rPr lang="en-US" sz="320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320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gồm</a:t>
            </a:r>
            <a:r>
              <a:rPr lang="en-US" sz="320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ai</a:t>
            </a:r>
            <a:r>
              <a:rPr lang="en-US" sz="320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p>
          <a:p>
            <a:r>
              <a:rPr lang="en-US" sz="3200" kern="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2. </a:t>
            </a:r>
            <a:r>
              <a:rPr lang="en-US" sz="3200" kern="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Xã</a:t>
            </a:r>
            <a:r>
              <a:rPr lang="en-US" sz="3200" kern="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3200" kern="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hội</a:t>
            </a:r>
            <a:r>
              <a:rPr lang="en-US" sz="3200" kern="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3200" kern="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có</a:t>
            </a:r>
            <a:r>
              <a:rPr lang="en-US" sz="3200" kern="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3200" kern="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các</a:t>
            </a:r>
            <a:r>
              <a:rPr lang="en-US" sz="3200" kern="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3200" kern="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tầng</a:t>
            </a:r>
            <a:r>
              <a:rPr lang="en-US" sz="3200" kern="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3200" kern="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lớp</a:t>
            </a:r>
            <a:r>
              <a:rPr lang="en-US" sz="3200" kern="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3200" kern="0" dirty="0" err="1"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nào</a:t>
            </a:r>
            <a:r>
              <a:rPr lang="en-US" sz="3200" kern="0"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t>
            </a:r>
            <a:endParaRPr lang="en-US" sz="1867" kern="0" dirty="0">
              <a:solidFill>
                <a:srgbClr val="00000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98786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p:cNvSpPr txBox="1"/>
          <p:nvPr/>
        </p:nvSpPr>
        <p:spPr>
          <a:xfrm>
            <a:off x="298527" y="1000244"/>
            <a:ext cx="10972799"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914377">
              <a:buClrTx/>
              <a:buSzTx/>
              <a:defRPr/>
            </a:pPr>
            <a:r>
              <a:rPr lang="vi-VN"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1. Quá trình hình thành và bước đầu phát triển của Vương quốc Chăm-pa </a:t>
            </a:r>
            <a:endPar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Rounded Corners 3"/>
          <p:cNvSpPr/>
          <p:nvPr/>
        </p:nvSpPr>
        <p:spPr>
          <a:xfrm>
            <a:off x="1117601" y="50056"/>
            <a:ext cx="10295079" cy="646986"/>
          </a:xfrm>
          <a:prstGeom prst="roundRect">
            <a:avLst/>
          </a:prstGeom>
          <a:solidFill>
            <a:srgbClr val="FF0000"/>
          </a:solidFill>
        </p:spPr>
        <p:txBody>
          <a:bodyPr wrap="square">
            <a:spAutoFit/>
          </a:bodyPr>
          <a:lstStyle/>
          <a:p>
            <a:pPr algn="ctr" defTabSz="914377">
              <a:defRPr/>
            </a:pPr>
            <a:r>
              <a:rPr lang="vi-VN" sz="32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BÀI 19: Vương quốc Chăm - pa từ thế kỷ II đến thế kỷ X</a:t>
            </a:r>
          </a:p>
        </p:txBody>
      </p:sp>
      <p:sp>
        <p:nvSpPr>
          <p:cNvPr id="6" name="Google Shape;320;p29"/>
          <p:cNvSpPr txBox="1"/>
          <p:nvPr/>
        </p:nvSpPr>
        <p:spPr>
          <a:xfrm>
            <a:off x="406401" y="2108200"/>
            <a:ext cx="7016673"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914377">
              <a:buClrTx/>
              <a:buSzTx/>
              <a:defRPr/>
            </a:pPr>
            <a:r>
              <a:rPr lang="vi-VN"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2. Hoạt động kinh tế và tổ chức xã hội </a:t>
            </a:r>
            <a:endPar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ounded Rectangle 7"/>
          <p:cNvSpPr/>
          <p:nvPr/>
        </p:nvSpPr>
        <p:spPr>
          <a:xfrm>
            <a:off x="1117599" y="4128611"/>
            <a:ext cx="10295079" cy="1422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733" dirty="0">
                <a:solidFill>
                  <a:srgbClr val="FF0000"/>
                </a:solidFill>
                <a:latin typeface="Times New Roman" panose="02020603050405020304" pitchFamily="18" charset="0"/>
                <a:cs typeface="Times New Roman" panose="02020603050405020304" pitchFamily="18" charset="0"/>
              </a:rPr>
              <a:t>Hãy vẽ sơ đồ mô tả các thành phần xã hội Chăm-pa và nêu nhận xét?</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4702" y="2746271"/>
            <a:ext cx="3627916" cy="584775"/>
          </a:xfrm>
          <a:prstGeom prst="rect">
            <a:avLst/>
          </a:prstGeom>
        </p:spPr>
        <p:txBody>
          <a:bodyPr wrap="none">
            <a:spAutoFit/>
          </a:bodyPr>
          <a:lstStyle/>
          <a:p>
            <a:pPr defTabSz="1219170">
              <a:buClr>
                <a:srgbClr val="000000"/>
              </a:buClr>
              <a:defRPr/>
            </a:pPr>
            <a:r>
              <a:rPr lang="vi-VN"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 Hoạt động kinh tế </a:t>
            </a:r>
            <a:endParaRPr lang="en-US" sz="1867" kern="0" dirty="0">
              <a:solidFill>
                <a:srgbClr val="00000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92654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81601" y="112517"/>
            <a:ext cx="7049729" cy="6729915"/>
          </a:xfrm>
          <a:prstGeom prst="rect">
            <a:avLst/>
          </a:prstGeom>
        </p:spPr>
      </p:pic>
      <p:sp>
        <p:nvSpPr>
          <p:cNvPr id="9" name="TextBox 8"/>
          <p:cNvSpPr txBox="1"/>
          <p:nvPr/>
        </p:nvSpPr>
        <p:spPr>
          <a:xfrm>
            <a:off x="208840" y="4561964"/>
            <a:ext cx="1320800" cy="584775"/>
          </a:xfrm>
          <a:prstGeom prst="rect">
            <a:avLst/>
          </a:prstGeom>
          <a:solidFill>
            <a:schemeClr val="accent5">
              <a:lumMod val="40000"/>
              <a:lumOff val="60000"/>
            </a:schemeClr>
          </a:solidFill>
          <a:ln w="6350">
            <a:solidFill>
              <a:srgbClr val="FF0000"/>
            </a:solidFill>
            <a:prstDash val="dash"/>
          </a:ln>
        </p:spPr>
        <p:txBody>
          <a:bodyPr wrap="square" rtlCol="0">
            <a:spAutoFit/>
          </a:bodyPr>
          <a:lstStyle/>
          <a:p>
            <a:r>
              <a:rPr lang="en-US" sz="3200" dirty="0">
                <a:latin typeface="Times New Roman" panose="02020603050405020304" pitchFamily="18" charset="0"/>
                <a:cs typeface="Times New Roman" panose="02020603050405020304" pitchFamily="18" charset="0"/>
              </a:rPr>
              <a:t>Vua</a:t>
            </a:r>
          </a:p>
        </p:txBody>
      </p:sp>
      <p:sp>
        <p:nvSpPr>
          <p:cNvPr id="10" name="TextBox 9"/>
          <p:cNvSpPr txBox="1"/>
          <p:nvPr/>
        </p:nvSpPr>
        <p:spPr>
          <a:xfrm>
            <a:off x="57352" y="2936265"/>
            <a:ext cx="2032000" cy="584775"/>
          </a:xfrm>
          <a:prstGeom prst="rect">
            <a:avLst/>
          </a:prstGeom>
          <a:solidFill>
            <a:schemeClr val="bg1">
              <a:lumMod val="95000"/>
            </a:schemeClr>
          </a:solidFill>
          <a:ln w="6350">
            <a:solidFill>
              <a:srgbClr val="FF0000"/>
            </a:solidFill>
            <a:prstDash val="dash"/>
          </a:ln>
        </p:spPr>
        <p:txBody>
          <a:bodyPr wrap="square" rtlCol="0">
            <a:spAutoFit/>
          </a:bodyPr>
          <a:lstStyle/>
          <a:p>
            <a:r>
              <a:rPr lang="en-US" sz="3200" dirty="0">
                <a:latin typeface="Times New Roman" panose="02020603050405020304" pitchFamily="18" charset="0"/>
                <a:cs typeface="Times New Roman" panose="02020603050405020304" pitchFamily="18" charset="0"/>
              </a:rPr>
              <a:t>Tể tướng</a:t>
            </a:r>
          </a:p>
        </p:txBody>
      </p:sp>
      <p:sp>
        <p:nvSpPr>
          <p:cNvPr id="11" name="TextBox 10"/>
          <p:cNvSpPr txBox="1"/>
          <p:nvPr/>
        </p:nvSpPr>
        <p:spPr>
          <a:xfrm>
            <a:off x="57352" y="3748212"/>
            <a:ext cx="3809088" cy="584775"/>
          </a:xfrm>
          <a:prstGeom prst="rect">
            <a:avLst/>
          </a:prstGeom>
          <a:solidFill>
            <a:schemeClr val="accent5">
              <a:lumMod val="20000"/>
              <a:lumOff val="80000"/>
            </a:schemeClr>
          </a:solidFill>
          <a:ln w="6350">
            <a:solidFill>
              <a:srgbClr val="FF0000"/>
            </a:solidFill>
            <a:prstDash val="dash"/>
          </a:ln>
        </p:spPr>
        <p:txBody>
          <a:bodyPr wrap="square" rtlCol="0">
            <a:spAutoFit/>
          </a:bodyPr>
          <a:lstStyle/>
          <a:p>
            <a:r>
              <a:rPr lang="vi-VN" sz="3200" dirty="0">
                <a:latin typeface="Times New Roman" panose="02020603050405020304" pitchFamily="18" charset="0"/>
                <a:cs typeface="Times New Roman" panose="02020603050405020304" pitchFamily="18" charset="0"/>
              </a:rPr>
              <a:t>Đại thần (quan văn)</a:t>
            </a:r>
            <a:endParaRPr lang="en-US" sz="32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08840" y="455319"/>
            <a:ext cx="3657600" cy="584775"/>
          </a:xfrm>
          <a:prstGeom prst="rect">
            <a:avLst/>
          </a:prstGeom>
          <a:solidFill>
            <a:srgbClr val="92D050"/>
          </a:solidFill>
          <a:ln w="6350">
            <a:solidFill>
              <a:srgbClr val="FF0000"/>
            </a:solidFill>
            <a:prstDash val="dash"/>
          </a:ln>
        </p:spPr>
        <p:txBody>
          <a:bodyPr wrap="square" rtlCol="0">
            <a:spAutoFit/>
          </a:bodyPr>
          <a:lstStyle/>
          <a:p>
            <a:r>
              <a:rPr lang="vi-VN" sz="3200" dirty="0">
                <a:latin typeface="Times New Roman" panose="02020603050405020304" pitchFamily="18" charset="0"/>
                <a:cs typeface="Times New Roman" panose="02020603050405020304" pitchFamily="18" charset="0"/>
              </a:rPr>
              <a:t>Đại thần (quan võ)</a:t>
            </a:r>
            <a:endParaRPr lang="en-US" sz="3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7352" y="5372105"/>
            <a:ext cx="4703099" cy="584775"/>
          </a:xfrm>
          <a:prstGeom prst="rect">
            <a:avLst/>
          </a:prstGeom>
          <a:solidFill>
            <a:schemeClr val="accent4">
              <a:lumMod val="20000"/>
              <a:lumOff val="80000"/>
            </a:schemeClr>
          </a:solidFill>
          <a:ln w="6350">
            <a:solidFill>
              <a:srgbClr val="FF0000"/>
            </a:solidFill>
            <a:prstDash val="dash"/>
          </a:ln>
        </p:spPr>
        <p:txBody>
          <a:bodyPr wrap="square" rtlCol="0">
            <a:spAutoFit/>
          </a:bodyPr>
          <a:lstStyle/>
          <a:p>
            <a:r>
              <a:rPr lang="vi-VN" sz="3200" dirty="0">
                <a:latin typeface="Times New Roman" panose="02020603050405020304" pitchFamily="18" charset="0"/>
                <a:cs typeface="Times New Roman" panose="02020603050405020304" pitchFamily="18" charset="0"/>
              </a:rPr>
              <a:t>Quan đứng đầu cấp châu</a:t>
            </a:r>
            <a:endParaRPr lang="en-US" sz="3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7352" y="2124319"/>
            <a:ext cx="4732597" cy="584775"/>
          </a:xfrm>
          <a:prstGeom prst="rect">
            <a:avLst/>
          </a:prstGeom>
          <a:solidFill>
            <a:schemeClr val="tx2">
              <a:lumMod val="40000"/>
              <a:lumOff val="60000"/>
            </a:schemeClr>
          </a:solidFill>
          <a:ln w="6350">
            <a:solidFill>
              <a:srgbClr val="FF0000"/>
            </a:solidFill>
            <a:prstDash val="dash"/>
          </a:ln>
        </p:spPr>
        <p:txBody>
          <a:bodyPr wrap="square" rtlCol="0">
            <a:spAutoFit/>
          </a:bodyPr>
          <a:lstStyle/>
          <a:p>
            <a:r>
              <a:rPr lang="vi-VN" sz="3200" dirty="0">
                <a:latin typeface="Times New Roman" panose="02020603050405020304" pitchFamily="18" charset="0"/>
                <a:cs typeface="Times New Roman" panose="02020603050405020304" pitchFamily="18" charset="0"/>
              </a:rPr>
              <a:t>Quan đứng đầu cấp huyện</a:t>
            </a:r>
            <a:endParaRPr lang="en-US"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7352" y="6184053"/>
            <a:ext cx="4762096" cy="584775"/>
          </a:xfrm>
          <a:prstGeom prst="rect">
            <a:avLst/>
          </a:prstGeom>
          <a:solidFill>
            <a:schemeClr val="bg1">
              <a:lumMod val="95000"/>
            </a:schemeClr>
          </a:solidFill>
          <a:ln w="6350">
            <a:solidFill>
              <a:srgbClr val="FF0000"/>
            </a:solidFill>
            <a:prstDash val="dash"/>
          </a:ln>
        </p:spPr>
        <p:txBody>
          <a:bodyPr wrap="square" rtlCol="0">
            <a:spAutoFit/>
          </a:bodyPr>
          <a:lstStyle/>
          <a:p>
            <a:r>
              <a:rPr lang="vi-VN" sz="3200" dirty="0">
                <a:latin typeface="Times New Roman" panose="02020603050405020304" pitchFamily="18" charset="0"/>
                <a:cs typeface="Times New Roman" panose="02020603050405020304" pitchFamily="18" charset="0"/>
              </a:rPr>
              <a:t>Quan đứng đầu cấp làng</a:t>
            </a:r>
            <a:endParaRPr lang="en-US" sz="3200" dirty="0">
              <a:latin typeface="Times New Roman" panose="02020603050405020304" pitchFamily="18" charset="0"/>
              <a:cs typeface="Times New Roman" panose="02020603050405020304" pitchFamily="18" charset="0"/>
            </a:endParaRPr>
          </a:p>
        </p:txBody>
      </p:sp>
      <p:sp>
        <p:nvSpPr>
          <p:cNvPr id="16" name="1"/>
          <p:cNvSpPr/>
          <p:nvPr/>
        </p:nvSpPr>
        <p:spPr>
          <a:xfrm>
            <a:off x="8229600" y="112517"/>
            <a:ext cx="1016000"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2"/>
          <p:cNvSpPr/>
          <p:nvPr/>
        </p:nvSpPr>
        <p:spPr>
          <a:xfrm>
            <a:off x="7823201" y="1253043"/>
            <a:ext cx="1828799"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3"/>
          <p:cNvSpPr/>
          <p:nvPr/>
        </p:nvSpPr>
        <p:spPr>
          <a:xfrm>
            <a:off x="5266549" y="2473152"/>
            <a:ext cx="3310192"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4"/>
          <p:cNvSpPr/>
          <p:nvPr/>
        </p:nvSpPr>
        <p:spPr>
          <a:xfrm>
            <a:off x="8857616" y="2449301"/>
            <a:ext cx="3310192"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5"/>
          <p:cNvSpPr/>
          <p:nvPr/>
        </p:nvSpPr>
        <p:spPr>
          <a:xfrm>
            <a:off x="6705600" y="3783472"/>
            <a:ext cx="4064000"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6"/>
          <p:cNvSpPr/>
          <p:nvPr/>
        </p:nvSpPr>
        <p:spPr>
          <a:xfrm>
            <a:off x="6705600" y="4923997"/>
            <a:ext cx="4064000"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7"/>
          <p:cNvSpPr/>
          <p:nvPr/>
        </p:nvSpPr>
        <p:spPr>
          <a:xfrm>
            <a:off x="6705600" y="6001228"/>
            <a:ext cx="4064000"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40970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5" presetClass="exit" presetSubtype="10" fill="hold" grpId="0" nodeType="clickEffect">
                                  <p:stCondLst>
                                    <p:cond delay="0"/>
                                  </p:stCondLst>
                                  <p:childTnLst>
                                    <p:animEffect transition="out" filter="checkerboard(across)">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3" presetClass="exit" presetSubtype="10" fill="hold" grpId="0" nodeType="withEffect">
                                  <p:stCondLst>
                                    <p:cond delay="0"/>
                                  </p:stCondLst>
                                  <p:childTnLst>
                                    <p:animEffect transition="out" filter="blinds(horizontal)">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 presetClass="exit" presetSubtype="10" fill="hold" grpId="0" nodeType="clickEffect">
                                  <p:stCondLst>
                                    <p:cond delay="0"/>
                                  </p:stCondLst>
                                  <p:childTnLst>
                                    <p:animEffect transition="out" filter="blinds(horizont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5" presetClass="exit" presetSubtype="10" fill="hold" grpId="0" nodeType="withEffect">
                                  <p:stCondLst>
                                    <p:cond delay="0"/>
                                  </p:stCondLst>
                                  <p:childTnLst>
                                    <p:animEffect transition="out" filter="checkerboard(across)">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3" presetClass="exit" presetSubtype="10" fill="hold" grpId="0" nodeType="withEffect">
                                  <p:stCondLst>
                                    <p:cond delay="0"/>
                                  </p:stCondLst>
                                  <p:childTnLst>
                                    <p:animEffect transition="out" filter="blinds(horizontal)">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5" presetClass="exit" presetSubtype="10" fill="hold" grpId="0" nodeType="clickEffect">
                                  <p:stCondLst>
                                    <p:cond delay="0"/>
                                  </p:stCondLst>
                                  <p:childTnLst>
                                    <p:animEffect transition="out" filter="checkerboard(across)">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3" presetClass="exit" presetSubtype="10" fill="hold" grpId="0" nodeType="withEffect">
                                  <p:stCondLst>
                                    <p:cond delay="0"/>
                                  </p:stCondLst>
                                  <p:childTnLst>
                                    <p:animEffect transition="out" filter="blinds(horizontal)">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grpId="0" nodeType="clickEffect">
                                  <p:stCondLst>
                                    <p:cond delay="0"/>
                                  </p:stCondLst>
                                  <p:childTnLst>
                                    <p:animEffect transition="out" filter="blinds(horizontal)">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3" presetClass="exit" presetSubtype="10" fill="hold" grpId="0" nodeType="withEffect">
                                  <p:stCondLst>
                                    <p:cond delay="0"/>
                                  </p:stCondLst>
                                  <p:childTnLst>
                                    <p:animEffect transition="out" filter="blinds(horizontal)">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81601" y="112517"/>
            <a:ext cx="7049729" cy="6729915"/>
          </a:xfrm>
          <a:prstGeom prst="rect">
            <a:avLst/>
          </a:prstGeom>
        </p:spPr>
      </p:pic>
      <p:sp>
        <p:nvSpPr>
          <p:cNvPr id="16" name="1"/>
          <p:cNvSpPr/>
          <p:nvPr/>
        </p:nvSpPr>
        <p:spPr>
          <a:xfrm>
            <a:off x="8229600" y="112517"/>
            <a:ext cx="1016000"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2"/>
          <p:cNvSpPr/>
          <p:nvPr/>
        </p:nvSpPr>
        <p:spPr>
          <a:xfrm>
            <a:off x="7823201" y="1253043"/>
            <a:ext cx="1828799"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3"/>
          <p:cNvSpPr/>
          <p:nvPr/>
        </p:nvSpPr>
        <p:spPr>
          <a:xfrm>
            <a:off x="5266549" y="2473152"/>
            <a:ext cx="3310192"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4"/>
          <p:cNvSpPr/>
          <p:nvPr/>
        </p:nvSpPr>
        <p:spPr>
          <a:xfrm>
            <a:off x="8857616" y="2449301"/>
            <a:ext cx="3310192"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5"/>
          <p:cNvSpPr/>
          <p:nvPr/>
        </p:nvSpPr>
        <p:spPr>
          <a:xfrm>
            <a:off x="6705600" y="3783472"/>
            <a:ext cx="4064000"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6"/>
          <p:cNvSpPr/>
          <p:nvPr/>
        </p:nvSpPr>
        <p:spPr>
          <a:xfrm>
            <a:off x="6705600" y="4923997"/>
            <a:ext cx="4064000"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7"/>
          <p:cNvSpPr/>
          <p:nvPr/>
        </p:nvSpPr>
        <p:spPr>
          <a:xfrm>
            <a:off x="6705600" y="6001228"/>
            <a:ext cx="4064000" cy="674883"/>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395785" y="387290"/>
            <a:ext cx="7219666" cy="830997"/>
          </a:xfrm>
          <a:prstGeom prst="rect">
            <a:avLst/>
          </a:prstGeom>
          <a:noFill/>
        </p:spPr>
        <p:txBody>
          <a:bodyPr wrap="square" rtlCol="0">
            <a:spAutoFit/>
          </a:bodyPr>
          <a:lstStyle/>
          <a:p>
            <a:pPr indent="231775"/>
            <a:r>
              <a:rPr lang="en-US" sz="2400" b="1" dirty="0" smtClean="0">
                <a:latin typeface="Times New Roman" panose="02020603050405020304" pitchFamily="18" charset="0"/>
                <a:cs typeface="Times New Roman" panose="02020603050405020304" pitchFamily="18" charset="0"/>
              </a:rPr>
              <a:t>1. </a:t>
            </a:r>
            <a:r>
              <a:rPr lang="en-US" sz="2400" b="1" dirty="0" err="1" smtClean="0">
                <a:latin typeface="Times New Roman" panose="02020603050405020304" pitchFamily="18" charset="0"/>
                <a:cs typeface="Times New Roman" panose="02020603050405020304" pitchFamily="18" charset="0"/>
              </a:rPr>
              <a:t>Sơ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đồ</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tổ</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chức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bộ</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máy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nước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quốc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Chăm</a:t>
            </a:r>
            <a:r>
              <a:rPr lang="en-US" sz="2400" b="1" dirty="0" smtClean="0">
                <a:latin typeface="Times New Roman" panose="02020603050405020304" pitchFamily="18" charset="0"/>
                <a:cs typeface="Times New Roman" panose="02020603050405020304" pitchFamily="18" charset="0"/>
              </a:rPr>
              <a:t> -pa</a:t>
            </a:r>
            <a:endParaRPr lang="en-US" sz="2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325382" y="2095358"/>
            <a:ext cx="4462818" cy="830997"/>
          </a:xfrm>
          <a:prstGeom prst="rect">
            <a:avLst/>
          </a:prstGeom>
          <a:noFill/>
        </p:spPr>
        <p:txBody>
          <a:bodyPr wrap="square" rtlCol="0">
            <a:spAutoFit/>
          </a:bodyPr>
          <a:lstStyle/>
          <a:p>
            <a:pPr indent="463550"/>
            <a:r>
              <a:rPr lang="en-US" sz="2400" b="1" dirty="0" smtClean="0">
                <a:latin typeface="Times New Roman" panose="02020603050405020304" pitchFamily="18" charset="0"/>
                <a:cs typeface="Times New Roman" panose="02020603050405020304" pitchFamily="18" charset="0"/>
              </a:rPr>
              <a:t>2.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hội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Chăm</a:t>
            </a:r>
            <a:r>
              <a:rPr lang="en-US" sz="2400" b="1" dirty="0" smtClean="0">
                <a:latin typeface="Times New Roman" panose="02020603050405020304" pitchFamily="18" charset="0"/>
                <a:cs typeface="Times New Roman" panose="02020603050405020304" pitchFamily="18" charset="0"/>
              </a:rPr>
              <a:t> pa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tầng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lớp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04716" y="4487535"/>
            <a:ext cx="4694830" cy="830997"/>
          </a:xfrm>
          <a:prstGeom prst="rect">
            <a:avLst/>
          </a:prstGeom>
          <a:noFill/>
        </p:spPr>
        <p:txBody>
          <a:bodyPr wrap="square" rtlCol="0">
            <a:spAutoFit/>
          </a:bodyPr>
          <a:lstStyle/>
          <a:p>
            <a:pPr indent="463550"/>
            <a:r>
              <a:rPr lang="en-US" sz="2400" b="1" dirty="0" smtClean="0">
                <a:latin typeface="Times New Roman" panose="02020603050405020304" pitchFamily="18" charset="0"/>
                <a:cs typeface="Times New Roman" panose="02020603050405020304" pitchFamily="18" charset="0"/>
              </a:rPr>
              <a:t>3. </a:t>
            </a:r>
            <a:r>
              <a:rPr lang="en-US" sz="2400" b="1" dirty="0" err="1" smtClean="0">
                <a:latin typeface="Times New Roman" panose="02020603050405020304" pitchFamily="18" charset="0"/>
                <a:cs typeface="Times New Roman" panose="02020603050405020304" pitchFamily="18" charset="0"/>
              </a:rPr>
              <a:t>Nêu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thành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tựu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quốc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Chăm</a:t>
            </a:r>
            <a:r>
              <a:rPr lang="en-US" sz="2400" b="1" dirty="0" smtClean="0">
                <a:latin typeface="Times New Roman" panose="02020603050405020304" pitchFamily="18" charset="0"/>
                <a:cs typeface="Times New Roman" panose="02020603050405020304" pitchFamily="18" charset="0"/>
              </a:rPr>
              <a:t> -pa</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4833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5" presetClass="exit" presetSubtype="10" fill="hold" grpId="0" nodeType="withEffect">
                                  <p:stCondLst>
                                    <p:cond delay="0"/>
                                  </p:stCondLst>
                                  <p:childTnLst>
                                    <p:animEffect transition="out" filter="checkerboard(across)">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withEffect">
                                  <p:stCondLst>
                                    <p:cond delay="0"/>
                                  </p:stCondLst>
                                  <p:childTnLst>
                                    <p:animEffect transition="out" filter="blinds(horizontal)">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withEffect">
                                  <p:stCondLst>
                                    <p:cond delay="0"/>
                                  </p:stCondLst>
                                  <p:childTnLst>
                                    <p:animEffect transition="out" filter="blinds(horizontal)">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grpId="0" nodeType="withEffect">
                                  <p:stCondLst>
                                    <p:cond delay="0"/>
                                  </p:stCondLst>
                                  <p:childTnLst>
                                    <p:animEffect transition="out" filter="blinds(horizontal)">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 presetClass="exit" presetSubtype="10" fill="hold" grpId="0" nodeType="withEffect">
                                  <p:stCondLst>
                                    <p:cond delay="0"/>
                                  </p:stCondLst>
                                  <p:childTnLst>
                                    <p:animEffect transition="out" filter="blinds(horizontal)">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12861" y="128085"/>
            <a:ext cx="7049729" cy="6729915"/>
          </a:xfrm>
          <a:prstGeom prst="rect">
            <a:avLst/>
          </a:prstGeom>
        </p:spPr>
      </p:pic>
      <p:sp>
        <p:nvSpPr>
          <p:cNvPr id="3" name="Rectangle 2"/>
          <p:cNvSpPr/>
          <p:nvPr/>
        </p:nvSpPr>
        <p:spPr>
          <a:xfrm>
            <a:off x="427630" y="563905"/>
            <a:ext cx="2929719" cy="2906437"/>
          </a:xfrm>
          <a:prstGeom prst="rect">
            <a:avLst/>
          </a:prstGeom>
        </p:spPr>
        <p:txBody>
          <a:bodyPr wrap="square">
            <a:spAutoFit/>
          </a:bodyPr>
          <a:lstStyle/>
          <a:p>
            <a:pPr indent="463550" algn="just">
              <a:lnSpc>
                <a:spcPct val="127000"/>
              </a:lnSpc>
            </a:pP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Chăm</a:t>
            </a:r>
            <a:r>
              <a:rPr lang="en-US" dirty="0">
                <a:latin typeface="Times New Roman" panose="02020603050405020304" pitchFamily="18" charset="0"/>
                <a:ea typeface="Times New Roman" panose="02020603050405020304" pitchFamily="18" charset="0"/>
                <a:cs typeface="Times New Roman" panose="02020603050405020304" pitchFamily="18" charset="0"/>
              </a:rPr>
              <a:t>- pa,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tối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cao</a:t>
            </a:r>
            <a:r>
              <a:rPr lang="vi-VN"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tướng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võ</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châu-huyện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710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0629" y="653789"/>
            <a:ext cx="3821372" cy="1938992"/>
          </a:xfrm>
          <a:prstGeom prst="rect">
            <a:avLst/>
          </a:prstGeom>
          <a:noFill/>
        </p:spPr>
        <p:txBody>
          <a:bodyPr wrap="square" rtlCol="0">
            <a:spAutoFit/>
          </a:bodyPr>
          <a:lstStyle/>
          <a:p>
            <a:pPr marL="342900" indent="-342900" algn="just">
              <a:buFontTx/>
              <a:buChar char="-"/>
            </a:pP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Xã</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hội</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gồm</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các</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tầng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lớp</a:t>
            </a:r>
            <a:r>
              <a:rPr lang="en-US" sz="2400" dirty="0">
                <a:solidFill>
                  <a:schemeClr val="tx2">
                    <a:lumMod val="50000"/>
                  </a:schemeClr>
                </a:solidFill>
                <a:latin typeface="Times New Roman" panose="02020603050405020304" pitchFamily="18" charset="0"/>
                <a:cs typeface="Times New Roman" panose="02020603050405020304" pitchFamily="18" charset="0"/>
              </a:rPr>
              <a:t>: </a:t>
            </a:r>
            <a:endParaRPr lang="en-US" sz="2400" dirty="0" smtClean="0">
              <a:solidFill>
                <a:schemeClr val="tx2">
                  <a:lumMod val="50000"/>
                </a:schemeClr>
              </a:solidFill>
              <a:latin typeface="Times New Roman" panose="02020603050405020304" pitchFamily="18" charset="0"/>
              <a:cs typeface="Times New Roman" panose="02020603050405020304" pitchFamily="18" charset="0"/>
            </a:endParaRPr>
          </a:p>
          <a:p>
            <a:pPr algn="just"/>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Tăng</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lữ</a:t>
            </a:r>
            <a:r>
              <a:rPr lang="en-US" sz="2400" dirty="0">
                <a:solidFill>
                  <a:schemeClr val="tx2">
                    <a:lumMod val="50000"/>
                  </a:schemeClr>
                </a:solidFill>
                <a:latin typeface="Times New Roman" panose="02020603050405020304" pitchFamily="18" charset="0"/>
                <a:cs typeface="Times New Roman" panose="02020603050405020304" pitchFamily="18" charset="0"/>
              </a:rPr>
              <a:t> </a:t>
            </a:r>
            <a:endParaRPr lang="en-US" sz="2400" dirty="0" smtClean="0">
              <a:solidFill>
                <a:schemeClr val="tx2">
                  <a:lumMod val="50000"/>
                </a:schemeClr>
              </a:solidFill>
              <a:latin typeface="Times New Roman" panose="02020603050405020304" pitchFamily="18" charset="0"/>
              <a:cs typeface="Times New Roman" panose="02020603050405020304" pitchFamily="18" charset="0"/>
            </a:endParaRPr>
          </a:p>
          <a:p>
            <a:pPr algn="just"/>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Quý</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tộc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endParaRPr lang="en-US" sz="2400" dirty="0" smtClean="0">
              <a:solidFill>
                <a:schemeClr val="tx2">
                  <a:lumMod val="50000"/>
                </a:schemeClr>
              </a:solidFill>
              <a:latin typeface="Times New Roman" panose="02020603050405020304" pitchFamily="18" charset="0"/>
              <a:cs typeface="Times New Roman" panose="02020603050405020304" pitchFamily="18" charset="0"/>
            </a:endParaRPr>
          </a:p>
          <a:p>
            <a:pPr algn="just"/>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Dân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tự</a:t>
            </a:r>
            <a:r>
              <a:rPr lang="en-US" sz="2400" dirty="0">
                <a:solidFill>
                  <a:schemeClr val="tx2">
                    <a:lumMod val="50000"/>
                  </a:schemeClr>
                </a:solidFill>
                <a:latin typeface="Times New Roman" panose="02020603050405020304" pitchFamily="18" charset="0"/>
                <a:cs typeface="Times New Roman" panose="02020603050405020304" pitchFamily="18" charset="0"/>
              </a:rPr>
              <a:t> do </a:t>
            </a:r>
            <a:endParaRPr lang="en-US" sz="2400" dirty="0" smtClean="0">
              <a:solidFill>
                <a:schemeClr val="tx2">
                  <a:lumMod val="50000"/>
                </a:schemeClr>
              </a:solidFill>
              <a:latin typeface="Times New Roman" panose="02020603050405020304" pitchFamily="18" charset="0"/>
              <a:cs typeface="Times New Roman" panose="02020603050405020304" pitchFamily="18" charset="0"/>
            </a:endParaRPr>
          </a:p>
          <a:p>
            <a:pPr algn="just"/>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Bộ</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phận</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nhỏ</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nô</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lệ</a:t>
            </a:r>
            <a:r>
              <a:rPr lang="en-US" sz="2400" dirty="0">
                <a:solidFill>
                  <a:schemeClr val="tx2">
                    <a:lumMod val="50000"/>
                  </a:schemeClr>
                </a:solidFill>
                <a:latin typeface="Times New Roman" panose="02020603050405020304" pitchFamily="18" charset="0"/>
                <a:cs typeface="Times New Roman" panose="02020603050405020304" pitchFamily="18" charset="0"/>
              </a:rPr>
              <a:t>.</a:t>
            </a:r>
            <a:endParaRPr lang="en-US" sz="2400" dirty="0">
              <a:solidFill>
                <a:schemeClr val="tx2">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Isosceles Triangle 3"/>
          <p:cNvSpPr/>
          <p:nvPr/>
        </p:nvSpPr>
        <p:spPr>
          <a:xfrm>
            <a:off x="6755642" y="652484"/>
            <a:ext cx="3985146" cy="1749521"/>
          </a:xfrm>
          <a:prstGeom prst="triangl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TĂNG LỮ</a:t>
            </a:r>
          </a:p>
          <a:p>
            <a:pPr algn="ctr"/>
            <a:r>
              <a:rPr lang="en-US" sz="2800" b="1" dirty="0" smtClean="0">
                <a:solidFill>
                  <a:srgbClr val="FF0000"/>
                </a:solidFill>
                <a:latin typeface="Times New Roman" panose="02020603050405020304" pitchFamily="18" charset="0"/>
                <a:cs typeface="Times New Roman" panose="02020603050405020304" pitchFamily="18" charset="0"/>
              </a:rPr>
              <a:t>QUÝ TỘC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27594" y="2402005"/>
            <a:ext cx="5609230" cy="174691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DÂN TỰ DO</a:t>
            </a:r>
          </a:p>
          <a:p>
            <a:pPr algn="ctr"/>
            <a:endParaRPr lang="en-US"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687096" y="4177917"/>
            <a:ext cx="2152940" cy="106282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NÔ LỆ</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Isosceles Triangle 6"/>
          <p:cNvSpPr/>
          <p:nvPr/>
        </p:nvSpPr>
        <p:spPr>
          <a:xfrm>
            <a:off x="6755642" y="545910"/>
            <a:ext cx="3985145" cy="1827097"/>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04764" y="2402005"/>
            <a:ext cx="5732060" cy="180491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71744" y="4177917"/>
            <a:ext cx="2152940" cy="115835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5127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500"/>
                                            <p:tgtEl>
                                              <p:spTgt spid="7"/>
                                            </p:tgtEl>
                                            <p:attrNameLst>
                                              <p:attrName>ppt_x</p:attrName>
                                            </p:attrNameLst>
                                          </p:cBhvr>
                                          <p:tavLst>
                                            <p:tav tm="0">
                                              <p:val>
                                                <p:strVal val="ppt_x"/>
                                              </p:val>
                                            </p:tav>
                                            <p:tav tm="100000">
                                              <p:val>
                                                <p:strVal val="ppt_x"/>
                                              </p:val>
                                            </p:tav>
                                          </p:tavLst>
                                        </p:anim>
                                        <p:anim calcmode="lin" valueType="num">
                                          <p:cBhvr additive="base">
                                            <p:cTn id="33" dur="500"/>
                                            <p:tgtEl>
                                              <p:spTgt spid="7"/>
                                            </p:tgtEl>
                                            <p:attrNameLst>
                                              <p:attrName>ppt_y</p:attrName>
                                            </p:attrNameLst>
                                          </p:cBhvr>
                                          <p:tavLst>
                                            <p:tav tm="0">
                                              <p:val>
                                                <p:strVal val="ppt_y"/>
                                              </p:val>
                                            </p:tav>
                                            <p:tav tm="100000">
                                              <p:val>
                                                <p:strVal val="1+ppt_h/2"/>
                                              </p:val>
                                            </p:tav>
                                          </p:tavLst>
                                        </p:anim>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0" nodeType="clickEffect">
                                      <p:stCondLst>
                                        <p:cond delay="0"/>
                                      </p:stCondLst>
                                      <p:childTnLst>
                                        <p:anim calcmode="lin" valueType="num">
                                          <p:cBhvr additive="base">
                                            <p:cTn id="38" dur="500"/>
                                            <p:tgtEl>
                                              <p:spTgt spid="8"/>
                                            </p:tgtEl>
                                            <p:attrNameLst>
                                              <p:attrName>ppt_x</p:attrName>
                                            </p:attrNameLst>
                                          </p:cBhvr>
                                          <p:tavLst>
                                            <p:tav tm="0">
                                              <p:val>
                                                <p:strVal val="ppt_x"/>
                                              </p:val>
                                            </p:tav>
                                            <p:tav tm="100000">
                                              <p:val>
                                                <p:strVal val="ppt_x"/>
                                              </p:val>
                                            </p:tav>
                                          </p:tavLst>
                                        </p:anim>
                                        <p:anim calcmode="lin" valueType="num">
                                          <p:cBhvr additive="base">
                                            <p:cTn id="39" dur="500"/>
                                            <p:tgtEl>
                                              <p:spTgt spid="8"/>
                                            </p:tgtEl>
                                            <p:attrNameLst>
                                              <p:attrName>ppt_y</p:attrName>
                                            </p:attrNameLst>
                                          </p:cBhvr>
                                          <p:tavLst>
                                            <p:tav tm="0">
                                              <p:val>
                                                <p:strVal val="ppt_y"/>
                                              </p:val>
                                            </p:tav>
                                            <p:tav tm="100000">
                                              <p:val>
                                                <p:strVal val="1+ppt_h/2"/>
                                              </p:val>
                                            </p:tav>
                                          </p:tavLst>
                                        </p:anim>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0" nodeType="clickEffect">
                                      <p:stCondLst>
                                        <p:cond delay="0"/>
                                      </p:stCondLst>
                                      <p:childTnLst>
                                        <p:anim calcmode="lin" valueType="num">
                                          <p:cBhvr additive="base">
                                            <p:cTn id="44" dur="500"/>
                                            <p:tgtEl>
                                              <p:spTgt spid="9"/>
                                            </p:tgtEl>
                                            <p:attrNameLst>
                                              <p:attrName>ppt_x</p:attrName>
                                            </p:attrNameLst>
                                          </p:cBhvr>
                                          <p:tavLst>
                                            <p:tav tm="0">
                                              <p:val>
                                                <p:strVal val="ppt_x"/>
                                              </p:val>
                                            </p:tav>
                                            <p:tav tm="100000">
                                              <p:val>
                                                <p:strVal val="ppt_x"/>
                                              </p:val>
                                            </p:tav>
                                          </p:tavLst>
                                        </p:anim>
                                        <p:anim calcmode="lin" valueType="num">
                                          <p:cBhvr additive="base">
                                            <p:cTn id="45" dur="500"/>
                                            <p:tgtEl>
                                              <p:spTgt spid="9"/>
                                            </p:tgtEl>
                                            <p:attrNameLst>
                                              <p:attrName>ppt_y</p:attrName>
                                            </p:attrNameLst>
                                          </p:cBhvr>
                                          <p:tavLst>
                                            <p:tav tm="0">
                                              <p:val>
                                                <p:strVal val="ppt_y"/>
                                              </p:val>
                                            </p:tav>
                                            <p:tav tm="100000">
                                              <p:val>
                                                <p:strVal val="1+ppt_h/2"/>
                                              </p:val>
                                            </p:tav>
                                          </p:tavLst>
                                        </p:anim>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500"/>
                                            <p:tgtEl>
                                              <p:spTgt spid="7"/>
                                            </p:tgtEl>
                                            <p:attrNameLst>
                                              <p:attrName>ppt_x</p:attrName>
                                            </p:attrNameLst>
                                          </p:cBhvr>
                                          <p:tavLst>
                                            <p:tav tm="0">
                                              <p:val>
                                                <p:strVal val="ppt_x"/>
                                              </p:val>
                                            </p:tav>
                                            <p:tav tm="100000">
                                              <p:val>
                                                <p:strVal val="ppt_x"/>
                                              </p:val>
                                            </p:tav>
                                          </p:tavLst>
                                        </p:anim>
                                        <p:anim calcmode="lin" valueType="num">
                                          <p:cBhvr additive="base">
                                            <p:cTn id="33" dur="500"/>
                                            <p:tgtEl>
                                              <p:spTgt spid="7"/>
                                            </p:tgtEl>
                                            <p:attrNameLst>
                                              <p:attrName>ppt_y</p:attrName>
                                            </p:attrNameLst>
                                          </p:cBhvr>
                                          <p:tavLst>
                                            <p:tav tm="0">
                                              <p:val>
                                                <p:strVal val="ppt_y"/>
                                              </p:val>
                                            </p:tav>
                                            <p:tav tm="100000">
                                              <p:val>
                                                <p:strVal val="1+ppt_h/2"/>
                                              </p:val>
                                            </p:tav>
                                          </p:tavLst>
                                        </p:anim>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0" nodeType="clickEffect">
                                      <p:stCondLst>
                                        <p:cond delay="0"/>
                                      </p:stCondLst>
                                      <p:childTnLst>
                                        <p:anim calcmode="lin" valueType="num">
                                          <p:cBhvr additive="base">
                                            <p:cTn id="38" dur="500"/>
                                            <p:tgtEl>
                                              <p:spTgt spid="8"/>
                                            </p:tgtEl>
                                            <p:attrNameLst>
                                              <p:attrName>ppt_x</p:attrName>
                                            </p:attrNameLst>
                                          </p:cBhvr>
                                          <p:tavLst>
                                            <p:tav tm="0">
                                              <p:val>
                                                <p:strVal val="ppt_x"/>
                                              </p:val>
                                            </p:tav>
                                            <p:tav tm="100000">
                                              <p:val>
                                                <p:strVal val="ppt_x"/>
                                              </p:val>
                                            </p:tav>
                                          </p:tavLst>
                                        </p:anim>
                                        <p:anim calcmode="lin" valueType="num">
                                          <p:cBhvr additive="base">
                                            <p:cTn id="39" dur="500"/>
                                            <p:tgtEl>
                                              <p:spTgt spid="8"/>
                                            </p:tgtEl>
                                            <p:attrNameLst>
                                              <p:attrName>ppt_y</p:attrName>
                                            </p:attrNameLst>
                                          </p:cBhvr>
                                          <p:tavLst>
                                            <p:tav tm="0">
                                              <p:val>
                                                <p:strVal val="ppt_y"/>
                                              </p:val>
                                            </p:tav>
                                            <p:tav tm="100000">
                                              <p:val>
                                                <p:strVal val="1+ppt_h/2"/>
                                              </p:val>
                                            </p:tav>
                                          </p:tavLst>
                                        </p:anim>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0" nodeType="clickEffect">
                                      <p:stCondLst>
                                        <p:cond delay="0"/>
                                      </p:stCondLst>
                                      <p:childTnLst>
                                        <p:anim calcmode="lin" valueType="num">
                                          <p:cBhvr additive="base">
                                            <p:cTn id="44" dur="500"/>
                                            <p:tgtEl>
                                              <p:spTgt spid="9"/>
                                            </p:tgtEl>
                                            <p:attrNameLst>
                                              <p:attrName>ppt_x</p:attrName>
                                            </p:attrNameLst>
                                          </p:cBhvr>
                                          <p:tavLst>
                                            <p:tav tm="0">
                                              <p:val>
                                                <p:strVal val="ppt_x"/>
                                              </p:val>
                                            </p:tav>
                                            <p:tav tm="100000">
                                              <p:val>
                                                <p:strVal val="ppt_x"/>
                                              </p:val>
                                            </p:tav>
                                          </p:tavLst>
                                        </p:anim>
                                        <p:anim calcmode="lin" valueType="num">
                                          <p:cBhvr additive="base">
                                            <p:cTn id="45" dur="500"/>
                                            <p:tgtEl>
                                              <p:spTgt spid="9"/>
                                            </p:tgtEl>
                                            <p:attrNameLst>
                                              <p:attrName>ppt_y</p:attrName>
                                            </p:attrNameLst>
                                          </p:cBhvr>
                                          <p:tavLst>
                                            <p:tav tm="0">
                                              <p:val>
                                                <p:strVal val="ppt_y"/>
                                              </p:val>
                                            </p:tav>
                                            <p:tav tm="100000">
                                              <p:val>
                                                <p:strVal val="1+ppt_h/2"/>
                                              </p:val>
                                            </p:tav>
                                          </p:tavLst>
                                        </p:anim>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364" y="150125"/>
            <a:ext cx="7151427"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u="sng" dirty="0" err="1" smtClean="0">
                <a:solidFill>
                  <a:srgbClr val="FF0000"/>
                </a:solidFill>
                <a:latin typeface="Times New Roman" panose="02020603050405020304" pitchFamily="18" charset="0"/>
                <a:cs typeface="Times New Roman" panose="02020603050405020304" pitchFamily="18" charset="0"/>
              </a:rPr>
              <a:t>Một</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số</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thành</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tựu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văn</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hoá</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tiêu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biểu</a:t>
            </a:r>
            <a:endParaRPr lang="en-US" sz="3200" b="1" u="sng"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74461343"/>
              </p:ext>
            </p:extLst>
          </p:nvPr>
        </p:nvGraphicFramePr>
        <p:xfrm>
          <a:off x="790054" y="1142746"/>
          <a:ext cx="8128000" cy="2072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489588265"/>
                    </a:ext>
                  </a:extLst>
                </a:gridCol>
                <a:gridCol w="4064000">
                  <a:extLst>
                    <a:ext uri="{9D8B030D-6E8A-4147-A177-3AD203B41FA5}">
                      <a16:colId xmlns:a16="http://schemas.microsoft.com/office/drawing/2014/main" val="1681044162"/>
                    </a:ext>
                  </a:extLst>
                </a:gridCol>
              </a:tblGrid>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Lĩnh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vực</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tựu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tiêu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biểu</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5324962"/>
                  </a:ext>
                </a:extLst>
              </a:tr>
              <a:tr h="370840">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436394"/>
                  </a:ext>
                </a:extLst>
              </a:tr>
              <a:tr h="370840">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272675"/>
                  </a:ext>
                </a:extLst>
              </a:tr>
              <a:tr h="370840">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117432"/>
                  </a:ext>
                </a:extLst>
              </a:tr>
            </a:tbl>
          </a:graphicData>
        </a:graphic>
      </p:graphicFrame>
    </p:spTree>
    <p:extLst>
      <p:ext uri="{BB962C8B-B14F-4D97-AF65-F5344CB8AC3E}">
        <p14:creationId xmlns:p14="http://schemas.microsoft.com/office/powerpoint/2010/main" val="190554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364" y="150125"/>
            <a:ext cx="7151427"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u="sng" dirty="0" err="1" smtClean="0">
                <a:solidFill>
                  <a:srgbClr val="FF0000"/>
                </a:solidFill>
                <a:latin typeface="Times New Roman" panose="02020603050405020304" pitchFamily="18" charset="0"/>
                <a:cs typeface="Times New Roman" panose="02020603050405020304" pitchFamily="18" charset="0"/>
              </a:rPr>
              <a:t>Một</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số</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thành</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tựu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văn</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hoá</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tiêu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biểu</a:t>
            </a:r>
            <a:endParaRPr lang="en-US" sz="3200" b="1" u="sng"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109722272"/>
              </p:ext>
            </p:extLst>
          </p:nvPr>
        </p:nvGraphicFramePr>
        <p:xfrm>
          <a:off x="790054" y="1142746"/>
          <a:ext cx="8128000" cy="2072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489588265"/>
                    </a:ext>
                  </a:extLst>
                </a:gridCol>
                <a:gridCol w="4064000">
                  <a:extLst>
                    <a:ext uri="{9D8B030D-6E8A-4147-A177-3AD203B41FA5}">
                      <a16:colId xmlns:a16="http://schemas.microsoft.com/office/drawing/2014/main" val="1681044162"/>
                    </a:ext>
                  </a:extLst>
                </a:gridCol>
              </a:tblGrid>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Lĩnh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vực</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tựu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tiêu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biểu</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5324962"/>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Chữ</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436394"/>
                  </a:ext>
                </a:extLst>
              </a:tr>
              <a:tr h="370840">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272675"/>
                  </a:ext>
                </a:extLst>
              </a:tr>
              <a:tr h="370840">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117432"/>
                  </a:ext>
                </a:extLst>
              </a:tr>
            </a:tbl>
          </a:graphicData>
        </a:graphic>
      </p:graphicFrame>
    </p:spTree>
    <p:extLst>
      <p:ext uri="{BB962C8B-B14F-4D97-AF65-F5344CB8AC3E}">
        <p14:creationId xmlns:p14="http://schemas.microsoft.com/office/powerpoint/2010/main" val="3044958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364" y="150125"/>
            <a:ext cx="7151427"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u="sng" dirty="0" err="1" smtClean="0">
                <a:solidFill>
                  <a:srgbClr val="FF0000"/>
                </a:solidFill>
                <a:latin typeface="Times New Roman" panose="02020603050405020304" pitchFamily="18" charset="0"/>
                <a:cs typeface="Times New Roman" panose="02020603050405020304" pitchFamily="18" charset="0"/>
              </a:rPr>
              <a:t>Một</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số</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thành</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tựu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văn</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hoá</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tiêu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biểu</a:t>
            </a:r>
            <a:endParaRPr lang="en-US" sz="3200" b="1" u="sng"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31775424"/>
              </p:ext>
            </p:extLst>
          </p:nvPr>
        </p:nvGraphicFramePr>
        <p:xfrm>
          <a:off x="790054" y="1142746"/>
          <a:ext cx="8128000" cy="2072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489588265"/>
                    </a:ext>
                  </a:extLst>
                </a:gridCol>
                <a:gridCol w="4064000">
                  <a:extLst>
                    <a:ext uri="{9D8B030D-6E8A-4147-A177-3AD203B41FA5}">
                      <a16:colId xmlns:a16="http://schemas.microsoft.com/office/drawing/2014/main" val="1681044162"/>
                    </a:ext>
                  </a:extLst>
                </a:gridCol>
              </a:tblGrid>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Lĩnh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vực</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tựu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tiêu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biểu</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5324962"/>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Chữ</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436394"/>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Tín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ngưỡng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tôn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giáo</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272675"/>
                  </a:ext>
                </a:extLst>
              </a:tr>
              <a:tr h="370840">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117432"/>
                  </a:ext>
                </a:extLst>
              </a:tr>
            </a:tbl>
          </a:graphicData>
        </a:graphic>
      </p:graphicFrame>
    </p:spTree>
    <p:extLst>
      <p:ext uri="{BB962C8B-B14F-4D97-AF65-F5344CB8AC3E}">
        <p14:creationId xmlns:p14="http://schemas.microsoft.com/office/powerpoint/2010/main" val="1679957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09550"/>
            <a:ext cx="5366982" cy="3539430"/>
          </a:xfrm>
          <a:prstGeom prst="rect">
            <a:avLst/>
          </a:prstGeom>
        </p:spPr>
        <p:txBody>
          <a:bodyPr wrap="square">
            <a:spAutoFit/>
          </a:bodyPr>
          <a:lstStyle/>
          <a:p>
            <a:pPr indent="461963"/>
            <a:r>
              <a:rPr lang="vi-VN" sz="2800" dirty="0">
                <a:solidFill>
                  <a:schemeClr val="tx1"/>
                </a:solidFill>
                <a:latin typeface="+mj-lt"/>
                <a:hlinkClick r:id="rId2" tooltip="Cây đèn đồng hình người quỳ- Bảo vật quốc gia"/>
              </a:rPr>
              <a:t>Đài thờ Trà Kiệu</a:t>
            </a:r>
            <a:r>
              <a:rPr lang="vi-VN" sz="2800" dirty="0">
                <a:solidFill>
                  <a:schemeClr val="tx1"/>
                </a:solidFill>
                <a:latin typeface="+mj-lt"/>
              </a:rPr>
              <a:t> được làm từ chất liệu sa thạch, có chiều cao 128cm, dài 190cm, có niên đại thế kỷ VII - VIII. Đài thờ gồm 2 phần: phần khối tròn ở trên và khối vuông ở dưới. Phần khối tròn gồm 2 thớt Yoni. Thớt dưới có chiều cao 38 cm với đường kính 138cm. </a:t>
            </a:r>
            <a:endParaRPr lang="en-US" sz="2800" dirty="0">
              <a:solidFill>
                <a:schemeClr val="tx1"/>
              </a:solidFill>
              <a:latin typeface="+mj-lt"/>
            </a:endParaRPr>
          </a:p>
        </p:txBody>
      </p:sp>
      <p:pic>
        <p:nvPicPr>
          <p:cNvPr id="5" name="Picture 4"/>
          <p:cNvPicPr>
            <a:picLocks noChangeAspect="1"/>
          </p:cNvPicPr>
          <p:nvPr/>
        </p:nvPicPr>
        <p:blipFill>
          <a:blip r:embed="rId3"/>
          <a:stretch>
            <a:fillRect/>
          </a:stretch>
        </p:blipFill>
        <p:spPr>
          <a:xfrm>
            <a:off x="6069698" y="209550"/>
            <a:ext cx="5625151" cy="4009338"/>
          </a:xfrm>
          <a:prstGeom prst="rect">
            <a:avLst/>
          </a:prstGeom>
        </p:spPr>
      </p:pic>
      <p:sp>
        <p:nvSpPr>
          <p:cNvPr id="6" name="Rectangle 5"/>
          <p:cNvSpPr/>
          <p:nvPr/>
        </p:nvSpPr>
        <p:spPr>
          <a:xfrm>
            <a:off x="552449" y="4684274"/>
            <a:ext cx="11034499" cy="1815882"/>
          </a:xfrm>
          <a:prstGeom prst="rect">
            <a:avLst/>
          </a:prstGeom>
        </p:spPr>
        <p:txBody>
          <a:bodyPr wrap="square">
            <a:spAutoFit/>
          </a:bodyPr>
          <a:lstStyle/>
          <a:p>
            <a:pPr indent="461963"/>
            <a:r>
              <a:rPr lang="vi-VN" sz="2800" dirty="0">
                <a:solidFill>
                  <a:schemeClr val="tx1"/>
                </a:solidFill>
                <a:latin typeface="+mj-lt"/>
              </a:rPr>
              <a:t>Thớt trên có đường kính và chiều dài như phần thớt dưới. Ngoài ra, thớt trên còn có thêm phần vòi nhô ra dài 41cm. Mặt dưới của thớt chạm nổi hai lớp cánh hoa sen, đối xứng với các cánh sen của thớt dưới. Mặt trên phẳng, chung quanh có viền gờ cạn và có rãnh từ lòng vươn lên vòi yoni. </a:t>
            </a:r>
            <a:endParaRPr lang="en-US" sz="2800" dirty="0">
              <a:solidFill>
                <a:schemeClr val="tx1"/>
              </a:solidFill>
              <a:latin typeface="+mj-lt"/>
            </a:endParaRPr>
          </a:p>
        </p:txBody>
      </p:sp>
    </p:spTree>
    <p:extLst>
      <p:ext uri="{BB962C8B-B14F-4D97-AF65-F5344CB8AC3E}">
        <p14:creationId xmlns:p14="http://schemas.microsoft.com/office/powerpoint/2010/main" val="110421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364" y="150125"/>
            <a:ext cx="7151427"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u="sng" dirty="0" err="1" smtClean="0">
                <a:solidFill>
                  <a:srgbClr val="FF0000"/>
                </a:solidFill>
                <a:latin typeface="Times New Roman" panose="02020603050405020304" pitchFamily="18" charset="0"/>
                <a:cs typeface="Times New Roman" panose="02020603050405020304" pitchFamily="18" charset="0"/>
              </a:rPr>
              <a:t>Một</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số</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thành</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tựu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văn</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hoá</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tiêu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biểu</a:t>
            </a:r>
            <a:endParaRPr lang="en-US" sz="3200" b="1" u="sng"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94252447"/>
              </p:ext>
            </p:extLst>
          </p:nvPr>
        </p:nvGraphicFramePr>
        <p:xfrm>
          <a:off x="790054" y="1142746"/>
          <a:ext cx="8128000" cy="2072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489588265"/>
                    </a:ext>
                  </a:extLst>
                </a:gridCol>
                <a:gridCol w="4064000">
                  <a:extLst>
                    <a:ext uri="{9D8B030D-6E8A-4147-A177-3AD203B41FA5}">
                      <a16:colId xmlns:a16="http://schemas.microsoft.com/office/drawing/2014/main" val="1681044162"/>
                    </a:ext>
                  </a:extLst>
                </a:gridCol>
              </a:tblGrid>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Lĩnh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vực</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tựu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tiêu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biểu</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5324962"/>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Chữ</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436394"/>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Tín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ngưỡng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tôn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giáo</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272675"/>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Kiến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trúc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điêu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khắc</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117432"/>
                  </a:ext>
                </a:extLst>
              </a:tr>
            </a:tbl>
          </a:graphicData>
        </a:graphic>
      </p:graphicFrame>
    </p:spTree>
    <p:extLst>
      <p:ext uri="{BB962C8B-B14F-4D97-AF65-F5344CB8AC3E}">
        <p14:creationId xmlns:p14="http://schemas.microsoft.com/office/powerpoint/2010/main" val="702471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364" y="150125"/>
            <a:ext cx="7151427"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u="sng" dirty="0" err="1" smtClean="0">
                <a:solidFill>
                  <a:srgbClr val="FF0000"/>
                </a:solidFill>
                <a:latin typeface="Times New Roman" panose="02020603050405020304" pitchFamily="18" charset="0"/>
                <a:cs typeface="Times New Roman" panose="02020603050405020304" pitchFamily="18" charset="0"/>
              </a:rPr>
              <a:t>Một</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số</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thành</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tựu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văn</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hoá</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tiêu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biểu</a:t>
            </a:r>
            <a:endParaRPr lang="en-US" sz="3200" b="1" u="sng"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091216403"/>
              </p:ext>
            </p:extLst>
          </p:nvPr>
        </p:nvGraphicFramePr>
        <p:xfrm>
          <a:off x="790054" y="1142746"/>
          <a:ext cx="8128000" cy="2590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489588265"/>
                    </a:ext>
                  </a:extLst>
                </a:gridCol>
                <a:gridCol w="4064000">
                  <a:extLst>
                    <a:ext uri="{9D8B030D-6E8A-4147-A177-3AD203B41FA5}">
                      <a16:colId xmlns:a16="http://schemas.microsoft.com/office/drawing/2014/main" val="1681044162"/>
                    </a:ext>
                  </a:extLst>
                </a:gridCol>
              </a:tblGrid>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Lĩnh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vực</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tựu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tiêu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biểu</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5324962"/>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Chữ</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436394"/>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Tín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ngưỡng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tôn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giáo</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272675"/>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Kiến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trúc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điêu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khắc</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117432"/>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Lễ</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hội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71012"/>
                  </a:ext>
                </a:extLst>
              </a:tr>
            </a:tbl>
          </a:graphicData>
        </a:graphic>
      </p:graphicFrame>
    </p:spTree>
    <p:extLst>
      <p:ext uri="{BB962C8B-B14F-4D97-AF65-F5344CB8AC3E}">
        <p14:creationId xmlns:p14="http://schemas.microsoft.com/office/powerpoint/2010/main" val="41145035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71320783"/>
              </p:ext>
            </p:extLst>
          </p:nvPr>
        </p:nvGraphicFramePr>
        <p:xfrm>
          <a:off x="532263" y="801552"/>
          <a:ext cx="10904560" cy="1463040"/>
        </p:xfrm>
        <a:graphic>
          <a:graphicData uri="http://schemas.openxmlformats.org/drawingml/2006/table">
            <a:tbl>
              <a:tblPr firstRow="1" bandRow="1">
                <a:tableStyleId>{5C22544A-7EE6-4342-B048-85BDC9FD1C3A}</a:tableStyleId>
              </a:tblPr>
              <a:tblGrid>
                <a:gridCol w="1996699">
                  <a:extLst>
                    <a:ext uri="{9D8B030D-6E8A-4147-A177-3AD203B41FA5}">
                      <a16:colId xmlns:a16="http://schemas.microsoft.com/office/drawing/2014/main" val="1489588265"/>
                    </a:ext>
                  </a:extLst>
                </a:gridCol>
                <a:gridCol w="8907861">
                  <a:extLst>
                    <a:ext uri="{9D8B030D-6E8A-4147-A177-3AD203B41FA5}">
                      <a16:colId xmlns:a16="http://schemas.microsoft.com/office/drawing/2014/main" val="1681044162"/>
                    </a:ext>
                  </a:extLst>
                </a:gridCol>
              </a:tblGrid>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Lĩnh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vực</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tựu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tiêu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biểu</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5324962"/>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Chữ</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Lúc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đầu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sử</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dụng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chữ</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Phạn</a:t>
                      </a:r>
                      <a:endParaRPr lang="en-US" sz="2800" baseline="0" dirty="0" smtClean="0">
                        <a:solidFill>
                          <a:schemeClr val="tx1"/>
                        </a:solidFill>
                        <a:latin typeface="Times New Roman" panose="02020603050405020304" pitchFamily="18" charset="0"/>
                        <a:cs typeface="Times New Roman" panose="02020603050405020304" pitchFamily="18" charset="0"/>
                      </a:endParaRPr>
                    </a:p>
                    <a:p>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Từ</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sau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thế</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IV, </a:t>
                      </a:r>
                      <a:r>
                        <a:rPr lang="en-US" sz="2800" baseline="0" dirty="0" err="1" smtClean="0">
                          <a:solidFill>
                            <a:schemeClr val="tx1"/>
                          </a:solidFill>
                          <a:latin typeface="Times New Roman" panose="02020603050405020304" pitchFamily="18" charset="0"/>
                          <a:cs typeface="Times New Roman" panose="02020603050405020304" pitchFamily="18" charset="0"/>
                        </a:rPr>
                        <a:t>cải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tạo</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Phạn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thành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thống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chữ</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Chăm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cổ</a:t>
                      </a:r>
                      <a:r>
                        <a:rPr lang="en-US" sz="2800" baseline="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436394"/>
                  </a:ext>
                </a:extLst>
              </a:tr>
            </a:tbl>
          </a:graphicData>
        </a:graphic>
      </p:graphicFrame>
      <p:sp>
        <p:nvSpPr>
          <p:cNvPr id="3" name="TextBox 2"/>
          <p:cNvSpPr txBox="1"/>
          <p:nvPr/>
        </p:nvSpPr>
        <p:spPr>
          <a:xfrm>
            <a:off x="218364" y="150125"/>
            <a:ext cx="7151427"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u="sng" dirty="0" err="1" smtClean="0">
                <a:solidFill>
                  <a:srgbClr val="FF0000"/>
                </a:solidFill>
                <a:latin typeface="Times New Roman" panose="02020603050405020304" pitchFamily="18" charset="0"/>
                <a:cs typeface="Times New Roman" panose="02020603050405020304" pitchFamily="18" charset="0"/>
              </a:rPr>
              <a:t>Một</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số</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thành</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tựu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văn</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hoá</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tiêu</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biểu</a:t>
            </a:r>
            <a:endParaRPr lang="en-US" sz="3200" b="1" u="sng"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51202531"/>
              </p:ext>
            </p:extLst>
          </p:nvPr>
        </p:nvGraphicFramePr>
        <p:xfrm>
          <a:off x="532263" y="2498884"/>
          <a:ext cx="10904560" cy="944880"/>
        </p:xfrm>
        <a:graphic>
          <a:graphicData uri="http://schemas.openxmlformats.org/drawingml/2006/table">
            <a:tbl>
              <a:tblPr firstRow="1" bandRow="1">
                <a:tableStyleId>{5C22544A-7EE6-4342-B048-85BDC9FD1C3A}</a:tableStyleId>
              </a:tblPr>
              <a:tblGrid>
                <a:gridCol w="1996699">
                  <a:extLst>
                    <a:ext uri="{9D8B030D-6E8A-4147-A177-3AD203B41FA5}">
                      <a16:colId xmlns:a16="http://schemas.microsoft.com/office/drawing/2014/main" val="1922979550"/>
                    </a:ext>
                  </a:extLst>
                </a:gridCol>
                <a:gridCol w="8907861">
                  <a:extLst>
                    <a:ext uri="{9D8B030D-6E8A-4147-A177-3AD203B41FA5}">
                      <a16:colId xmlns:a16="http://schemas.microsoft.com/office/drawing/2014/main" val="12990259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err="1" smtClean="0">
                          <a:solidFill>
                            <a:schemeClr val="tx1"/>
                          </a:solidFill>
                          <a:latin typeface="Times New Roman" panose="02020603050405020304" pitchFamily="18" charset="0"/>
                          <a:cs typeface="Times New Roman" panose="02020603050405020304" pitchFamily="18" charset="0"/>
                        </a:rPr>
                        <a:t>Tín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ngưỡng</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tôn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giáo</a:t>
                      </a:r>
                      <a:endParaRPr lang="en-US" sz="2800" b="0"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buFontTx/>
                        <a:buChar char="-"/>
                      </a:pPr>
                      <a:r>
                        <a:rPr lang="en-US" sz="2800" b="0" dirty="0" err="1" smtClean="0">
                          <a:solidFill>
                            <a:schemeClr val="tx1"/>
                          </a:solidFill>
                          <a:latin typeface="Times New Roman" panose="02020603050405020304" pitchFamily="18" charset="0"/>
                          <a:cs typeface="Times New Roman" panose="02020603050405020304" pitchFamily="18" charset="0"/>
                        </a:rPr>
                        <a:t>Có</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nhiều</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tín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ngưỡng</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thờ</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thần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Mặt</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Trời</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thờ</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thần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Núi</a:t>
                      </a:r>
                      <a:r>
                        <a:rPr lang="en-US" sz="2800" b="0" baseline="0" dirty="0" smtClean="0">
                          <a:solidFill>
                            <a:schemeClr val="tx1"/>
                          </a:solidFill>
                          <a:latin typeface="Times New Roman" panose="02020603050405020304" pitchFamily="18" charset="0"/>
                          <a:cs typeface="Times New Roman" panose="02020603050405020304" pitchFamily="18" charset="0"/>
                        </a:rPr>
                        <a:t>,…)</a:t>
                      </a:r>
                    </a:p>
                    <a:p>
                      <a:pPr marL="457200" indent="-457200">
                        <a:buFontTx/>
                        <a:buChar char="-"/>
                      </a:pPr>
                      <a:r>
                        <a:rPr lang="en-US" sz="2800" b="0" baseline="0" dirty="0" smtClean="0">
                          <a:solidFill>
                            <a:schemeClr val="tx1"/>
                          </a:solidFill>
                          <a:latin typeface="Times New Roman" panose="02020603050405020304" pitchFamily="18" charset="0"/>
                          <a:cs typeface="Times New Roman" panose="02020603050405020304" pitchFamily="18" charset="0"/>
                        </a:rPr>
                        <a:t>Du </a:t>
                      </a:r>
                      <a:r>
                        <a:rPr lang="en-US" sz="2800" b="0" baseline="0" dirty="0" err="1" smtClean="0">
                          <a:solidFill>
                            <a:schemeClr val="tx1"/>
                          </a:solidFill>
                          <a:latin typeface="Times New Roman" panose="02020603050405020304" pitchFamily="18" charset="0"/>
                          <a:cs typeface="Times New Roman" panose="02020603050405020304" pitchFamily="18" charset="0"/>
                        </a:rPr>
                        <a:t>nhật</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một</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số</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tôn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giáo</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lớn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Phật</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giáo</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Ấn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Độ</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giáo</a:t>
                      </a:r>
                      <a:r>
                        <a:rPr lang="en-US" sz="2800" b="0" baseline="0" dirty="0" smtClean="0">
                          <a:solidFill>
                            <a:schemeClr val="tx1"/>
                          </a:solidFill>
                          <a:latin typeface="Times New Roman" panose="02020603050405020304" pitchFamily="18" charset="0"/>
                          <a:cs typeface="Times New Roman" panose="02020603050405020304" pitchFamily="18" charset="0"/>
                        </a:rPr>
                        <a:t>,…</a:t>
                      </a:r>
                      <a:endParaRPr lang="en-US" sz="2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018911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04153829"/>
              </p:ext>
            </p:extLst>
          </p:nvPr>
        </p:nvGraphicFramePr>
        <p:xfrm>
          <a:off x="532263" y="3769496"/>
          <a:ext cx="10904560" cy="1371600"/>
        </p:xfrm>
        <a:graphic>
          <a:graphicData uri="http://schemas.openxmlformats.org/drawingml/2006/table">
            <a:tbl>
              <a:tblPr firstRow="1" bandRow="1">
                <a:tableStyleId>{5C22544A-7EE6-4342-B048-85BDC9FD1C3A}</a:tableStyleId>
              </a:tblPr>
              <a:tblGrid>
                <a:gridCol w="1996699">
                  <a:extLst>
                    <a:ext uri="{9D8B030D-6E8A-4147-A177-3AD203B41FA5}">
                      <a16:colId xmlns:a16="http://schemas.microsoft.com/office/drawing/2014/main" val="1520027209"/>
                    </a:ext>
                  </a:extLst>
                </a:gridCol>
                <a:gridCol w="8907861">
                  <a:extLst>
                    <a:ext uri="{9D8B030D-6E8A-4147-A177-3AD203B41FA5}">
                      <a16:colId xmlns:a16="http://schemas.microsoft.com/office/drawing/2014/main" val="3313850378"/>
                    </a:ext>
                  </a:extLst>
                </a:gridCol>
              </a:tblGrid>
              <a:tr h="1323362">
                <a:tc>
                  <a:txBody>
                    <a:bodyPr/>
                    <a:lstStyle/>
                    <a:p>
                      <a:r>
                        <a:rPr lang="en-US" sz="2800" b="0" dirty="0" err="1" smtClean="0">
                          <a:solidFill>
                            <a:schemeClr val="tx1"/>
                          </a:solidFill>
                          <a:latin typeface="Times New Roman" panose="02020603050405020304" pitchFamily="18" charset="0"/>
                          <a:cs typeface="Times New Roman" panose="02020603050405020304" pitchFamily="18" charset="0"/>
                        </a:rPr>
                        <a:t>Kiến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trúc</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điêu</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khắc</a:t>
                      </a:r>
                      <a:endParaRPr lang="en-US" sz="2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0" dirty="0" err="1" smtClean="0">
                          <a:solidFill>
                            <a:schemeClr val="tx1"/>
                          </a:solidFill>
                          <a:latin typeface="Times New Roman" panose="02020603050405020304" pitchFamily="18" charset="0"/>
                          <a:cs typeface="Times New Roman" panose="02020603050405020304" pitchFamily="18" charset="0"/>
                        </a:rPr>
                        <a:t>Nhiều</a:t>
                      </a:r>
                      <a:r>
                        <a:rPr lang="en-US" sz="2800" b="0" dirty="0" smtClean="0">
                          <a:solidFill>
                            <a:schemeClr val="tx1"/>
                          </a:solidFill>
                          <a:latin typeface="Times New Roman" panose="02020603050405020304" pitchFamily="18" charset="0"/>
                          <a:cs typeface="Times New Roman" panose="02020603050405020304" pitchFamily="18" charset="0"/>
                        </a:rPr>
                        <a:t> di </a:t>
                      </a:r>
                      <a:r>
                        <a:rPr lang="en-US" sz="2800" b="0" dirty="0" err="1" smtClean="0">
                          <a:solidFill>
                            <a:schemeClr val="tx1"/>
                          </a:solidFill>
                          <a:latin typeface="Times New Roman" panose="02020603050405020304" pitchFamily="18" charset="0"/>
                          <a:cs typeface="Times New Roman" panose="02020603050405020304" pitchFamily="18" charset="0"/>
                        </a:rPr>
                        <a:t>sản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còn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tồn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tại</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đến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ngày</a:t>
                      </a:r>
                      <a:r>
                        <a:rPr lang="en-US" sz="2800" b="0" baseline="0" dirty="0" smtClean="0">
                          <a:solidFill>
                            <a:schemeClr val="tx1"/>
                          </a:solidFill>
                          <a:latin typeface="Times New Roman" panose="02020603050405020304" pitchFamily="18" charset="0"/>
                          <a:cs typeface="Times New Roman" panose="02020603050405020304" pitchFamily="18" charset="0"/>
                        </a:rPr>
                        <a:t> nay </a:t>
                      </a:r>
                      <a:r>
                        <a:rPr lang="en-US" sz="2800" b="0" baseline="0" dirty="0" err="1" smtClean="0">
                          <a:solidFill>
                            <a:schemeClr val="tx1"/>
                          </a:solidFill>
                          <a:latin typeface="Times New Roman" panose="02020603050405020304" pitchFamily="18" charset="0"/>
                          <a:cs typeface="Times New Roman" panose="02020603050405020304" pitchFamily="18" charset="0"/>
                        </a:rPr>
                        <a:t>như</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Thánh</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địa</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Mỹ</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Sơn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Phật</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viện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Đồng</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Dương</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nhiều</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đền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tháp</a:t>
                      </a:r>
                      <a:r>
                        <a:rPr lang="en-US" sz="2800" b="0" baseline="0" dirty="0" smtClean="0">
                          <a:solidFill>
                            <a:schemeClr val="tx1"/>
                          </a:solidFill>
                          <a:latin typeface="Times New Roman" panose="02020603050405020304" pitchFamily="18" charset="0"/>
                          <a:cs typeface="Times New Roman" panose="02020603050405020304" pitchFamily="18" charset="0"/>
                        </a:rPr>
                        <a:t> ở </a:t>
                      </a:r>
                      <a:r>
                        <a:rPr lang="en-US" sz="2800" b="0" baseline="0" dirty="0" err="1" smtClean="0">
                          <a:solidFill>
                            <a:schemeClr val="tx1"/>
                          </a:solidFill>
                          <a:latin typeface="Times New Roman" panose="02020603050405020304" pitchFamily="18" charset="0"/>
                          <a:cs typeface="Times New Roman" panose="02020603050405020304" pitchFamily="18" charset="0"/>
                        </a:rPr>
                        <a:t>ven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biển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miền</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Trung</a:t>
                      </a:r>
                      <a:r>
                        <a:rPr lang="en-US" sz="2800" b="0" baseline="0" dirty="0" smtClean="0">
                          <a:solidFill>
                            <a:schemeClr val="tx1"/>
                          </a:solidFill>
                          <a:latin typeface="Times New Roman" panose="02020603050405020304" pitchFamily="18" charset="0"/>
                          <a:cs typeface="Times New Roman" panose="02020603050405020304" pitchFamily="18" charset="0"/>
                        </a:rPr>
                        <a:t>.</a:t>
                      </a:r>
                      <a:endParaRPr lang="en-US" sz="2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51687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054557270"/>
              </p:ext>
            </p:extLst>
          </p:nvPr>
        </p:nvGraphicFramePr>
        <p:xfrm>
          <a:off x="532263" y="5207748"/>
          <a:ext cx="10904560" cy="518160"/>
        </p:xfrm>
        <a:graphic>
          <a:graphicData uri="http://schemas.openxmlformats.org/drawingml/2006/table">
            <a:tbl>
              <a:tblPr firstRow="1" bandRow="1">
                <a:tableStyleId>{5C22544A-7EE6-4342-B048-85BDC9FD1C3A}</a:tableStyleId>
              </a:tblPr>
              <a:tblGrid>
                <a:gridCol w="1996699">
                  <a:extLst>
                    <a:ext uri="{9D8B030D-6E8A-4147-A177-3AD203B41FA5}">
                      <a16:colId xmlns:a16="http://schemas.microsoft.com/office/drawing/2014/main" val="1949052852"/>
                    </a:ext>
                  </a:extLst>
                </a:gridCol>
                <a:gridCol w="8907861">
                  <a:extLst>
                    <a:ext uri="{9D8B030D-6E8A-4147-A177-3AD203B41FA5}">
                      <a16:colId xmlns:a16="http://schemas.microsoft.com/office/drawing/2014/main" val="2907866785"/>
                    </a:ext>
                  </a:extLst>
                </a:gridCol>
              </a:tblGrid>
              <a:tr h="370840">
                <a:tc>
                  <a:txBody>
                    <a:bodyPr/>
                    <a:lstStyle/>
                    <a:p>
                      <a:r>
                        <a:rPr lang="en-US" sz="2800" b="0" dirty="0" err="1" smtClean="0">
                          <a:solidFill>
                            <a:schemeClr val="tx1"/>
                          </a:solidFill>
                          <a:latin typeface="Times New Roman" panose="02020603050405020304" pitchFamily="18" charset="0"/>
                          <a:cs typeface="Times New Roman" panose="02020603050405020304" pitchFamily="18" charset="0"/>
                        </a:rPr>
                        <a:t>Lễ</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hội</a:t>
                      </a:r>
                      <a:endParaRPr lang="en-US" sz="2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b="0" dirty="0" err="1" smtClean="0">
                          <a:solidFill>
                            <a:schemeClr val="tx1"/>
                          </a:solidFill>
                          <a:latin typeface="Times New Roman" panose="02020603050405020304" pitchFamily="18" charset="0"/>
                          <a:cs typeface="Times New Roman" panose="02020603050405020304" pitchFamily="18" charset="0"/>
                        </a:rPr>
                        <a:t>Có</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nhiều</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lễ</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hội</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tiêu</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biểu</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là</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lễ</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hội</a:t>
                      </a:r>
                      <a:r>
                        <a:rPr lang="en-US" sz="2800" b="0" baseline="0" dirty="0" smtClean="0">
                          <a:solidFill>
                            <a:schemeClr val="tx1"/>
                          </a:solidFill>
                          <a:latin typeface="Times New Roman" panose="02020603050405020304" pitchFamily="18" charset="0"/>
                          <a:cs typeface="Times New Roman" panose="02020603050405020304" pitchFamily="18" charset="0"/>
                        </a:rPr>
                        <a:t> </a:t>
                      </a:r>
                      <a:r>
                        <a:rPr lang="en-US" sz="2800" b="0" baseline="0" dirty="0" err="1" smtClean="0">
                          <a:solidFill>
                            <a:schemeClr val="tx1"/>
                          </a:solidFill>
                          <a:latin typeface="Times New Roman" panose="02020603050405020304" pitchFamily="18" charset="0"/>
                          <a:cs typeface="Times New Roman" panose="02020603050405020304" pitchFamily="18" charset="0"/>
                        </a:rPr>
                        <a:t>Ka</a:t>
                      </a:r>
                      <a:r>
                        <a:rPr lang="en-US" sz="2800" b="0" baseline="0" dirty="0" smtClean="0">
                          <a:solidFill>
                            <a:schemeClr val="tx1"/>
                          </a:solidFill>
                          <a:latin typeface="Times New Roman" panose="02020603050405020304" pitchFamily="18" charset="0"/>
                          <a:cs typeface="Times New Roman" panose="02020603050405020304" pitchFamily="18" charset="0"/>
                        </a:rPr>
                        <a:t> - </a:t>
                      </a:r>
                      <a:r>
                        <a:rPr lang="en-US" sz="2800" b="0" baseline="0" dirty="0" err="1" smtClean="0">
                          <a:solidFill>
                            <a:schemeClr val="tx1"/>
                          </a:solidFill>
                          <a:latin typeface="Times New Roman" panose="02020603050405020304" pitchFamily="18" charset="0"/>
                          <a:cs typeface="Times New Roman" panose="02020603050405020304" pitchFamily="18" charset="0"/>
                        </a:rPr>
                        <a:t>tê</a:t>
                      </a:r>
                      <a:endParaRPr lang="en-US" sz="2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8216487"/>
                  </a:ext>
                </a:extLst>
              </a:tr>
            </a:tbl>
          </a:graphicData>
        </a:graphic>
      </p:graphicFrame>
    </p:spTree>
    <p:extLst>
      <p:ext uri="{BB962C8B-B14F-4D97-AF65-F5344CB8AC3E}">
        <p14:creationId xmlns:p14="http://schemas.microsoft.com/office/powerpoint/2010/main" val="330149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ột bia đá có văn tự Chăm khác được lưu giữ tại Bảo tàng Chăm. BT Ch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900" y="155882"/>
            <a:ext cx="5105400" cy="5985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61260" y="6264322"/>
            <a:ext cx="4347381"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Bia </a:t>
            </a:r>
            <a:r>
              <a:rPr lang="en-US" sz="2000" dirty="0" err="1" smtClean="0">
                <a:latin typeface="Times New Roman" panose="02020603050405020304" pitchFamily="18" charset="0"/>
                <a:cs typeface="Times New Roman" panose="02020603050405020304" pitchFamily="18" charset="0"/>
              </a:rPr>
              <a:t>khắc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chữ</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kỉ</a:t>
            </a:r>
            <a:r>
              <a:rPr lang="en-US" sz="2000" dirty="0" smtClean="0">
                <a:latin typeface="Times New Roman" panose="02020603050405020304" pitchFamily="18" charset="0"/>
                <a:cs typeface="Times New Roman" panose="02020603050405020304" pitchFamily="18" charset="0"/>
              </a:rPr>
              <a:t> VII)</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0183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23379" y="114513"/>
            <a:ext cx="5704764" cy="3379314"/>
          </a:xfrm>
          <a:prstGeom prst="rect">
            <a:avLst/>
          </a:prstGeom>
        </p:spPr>
      </p:pic>
      <p:pic>
        <p:nvPicPr>
          <p:cNvPr id="6" name="Picture 5"/>
          <p:cNvPicPr>
            <a:picLocks noChangeAspect="1"/>
          </p:cNvPicPr>
          <p:nvPr/>
        </p:nvPicPr>
        <p:blipFill>
          <a:blip r:embed="rId3"/>
          <a:stretch>
            <a:fillRect/>
          </a:stretch>
        </p:blipFill>
        <p:spPr>
          <a:xfrm>
            <a:off x="416918" y="114513"/>
            <a:ext cx="5806461" cy="3379314"/>
          </a:xfrm>
          <a:prstGeom prst="rect">
            <a:avLst/>
          </a:prstGeom>
        </p:spPr>
      </p:pic>
      <p:sp>
        <p:nvSpPr>
          <p:cNvPr id="7" name="Rectangle 6"/>
          <p:cNvSpPr/>
          <p:nvPr/>
        </p:nvSpPr>
        <p:spPr>
          <a:xfrm>
            <a:off x="416918" y="3725544"/>
            <a:ext cx="11374748" cy="1569660"/>
          </a:xfrm>
          <a:prstGeom prst="rect">
            <a:avLst/>
          </a:prstGeom>
        </p:spPr>
        <p:txBody>
          <a:bodyPr wrap="square">
            <a:spAutoFit/>
          </a:bodyPr>
          <a:lstStyle/>
          <a:p>
            <a:pPr indent="463550"/>
            <a:r>
              <a:rPr lang="vi-VN" sz="2400" dirty="0">
                <a:latin typeface="+mj-lt"/>
              </a:rPr>
              <a:t>Thánh địa Mỹ Sơn có niên đại từ khoảng thế kỷ IV dưới thời đại vua Phạm Hồ Đạt, là nơi dùng để thờ cúng thần Linga và Shiva. Sau hai thế kỷ tiếp theo, ngôi đền bị thiêu rụi trong một trận hỏa hoạn lớn. Và tới thế kỷ VII, vua Phạm Phạn Chi đã cho xây lại các ngôi đền - di tích còn tồn tại đến ngày nay. </a:t>
            </a:r>
            <a:endParaRPr lang="en-US" sz="2400" dirty="0">
              <a:latin typeface="+mj-lt"/>
            </a:endParaRPr>
          </a:p>
        </p:txBody>
      </p:sp>
      <p:sp>
        <p:nvSpPr>
          <p:cNvPr id="8" name="Rectangle 7"/>
          <p:cNvSpPr/>
          <p:nvPr/>
        </p:nvSpPr>
        <p:spPr>
          <a:xfrm>
            <a:off x="2545750" y="6028477"/>
            <a:ext cx="5626540" cy="646331"/>
          </a:xfrm>
          <a:prstGeom prst="rect">
            <a:avLst/>
          </a:prstGeom>
        </p:spPr>
        <p:txBody>
          <a:bodyPr wrap="none">
            <a:spAutoFit/>
          </a:bodyPr>
          <a:lstStyle/>
          <a:p>
            <a:r>
              <a:rPr lang="en-US" dirty="0">
                <a:hlinkClick r:id="rId4"/>
              </a:rPr>
              <a:t>https://</a:t>
            </a:r>
            <a:r>
              <a:rPr lang="en-US" dirty="0" smtClean="0">
                <a:hlinkClick r:id="rId4"/>
              </a:rPr>
              <a:t>www.youtube.com/watch?v=guWPa3Pu6lk&amp;t=37s</a:t>
            </a:r>
            <a:endParaRPr lang="en-US" dirty="0" smtClean="0"/>
          </a:p>
          <a:p>
            <a:endParaRPr lang="en-US" dirty="0"/>
          </a:p>
        </p:txBody>
      </p:sp>
    </p:spTree>
    <p:extLst>
      <p:ext uri="{BB962C8B-B14F-4D97-AF65-F5344CB8AC3E}">
        <p14:creationId xmlns:p14="http://schemas.microsoft.com/office/powerpoint/2010/main" val="23603260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torage-vnportal.vnpt.vn/btn-ubnd/1/quantritintuc202410/image0016386346661645530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66" y="163773"/>
            <a:ext cx="6330797" cy="49200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4526" y="5295331"/>
            <a:ext cx="4148919"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Lễ</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hội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Ka-tê</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Bình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Thuận</a:t>
            </a:r>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6933061" y="163773"/>
            <a:ext cx="5117912" cy="6494085"/>
          </a:xfrm>
          <a:prstGeom prst="rect">
            <a:avLst/>
          </a:prstGeom>
        </p:spPr>
        <p:txBody>
          <a:bodyPr wrap="square">
            <a:spAutoFit/>
          </a:bodyPr>
          <a:lstStyle/>
          <a:p>
            <a:pPr indent="463550" algn="just">
              <a:spcBef>
                <a:spcPts val="1200"/>
              </a:spcBef>
            </a:pPr>
            <a:r>
              <a:rPr lang="vi-VN" sz="2800" dirty="0">
                <a:latin typeface="Times New Roman" panose="02020603050405020304" pitchFamily="18" charset="0"/>
                <a:cs typeface="Times New Roman" panose="02020603050405020304" pitchFamily="18" charset="0"/>
              </a:rPr>
              <a:t>Tết Katê là lễ hội dân gian có từ lâu đời và đặc sắc nhất của người Chăm theo đạo Bàlamôn với ý nghĩa tưởng nhớ đến các vị thần và cầu mong mưa thuận gió hòa, mùa màng thuận lợi, lứa đôi hòa hợp, con người và vạn vật sinh sôi nảy nở</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indent="463550" algn="just">
              <a:spcBef>
                <a:spcPts val="1200"/>
              </a:spcBef>
            </a:pPr>
            <a:r>
              <a:rPr lang="vi-VN" sz="2600" dirty="0" smtClean="0">
                <a:latin typeface="+mj-lt"/>
              </a:rPr>
              <a:t>Lễ </a:t>
            </a:r>
            <a:r>
              <a:rPr lang="vi-VN" sz="2600" dirty="0">
                <a:latin typeface="+mj-lt"/>
              </a:rPr>
              <a:t>hội Katê thường được bắt đầu bằng lễ hội từ các đền, tháp và cuối cùng là các hoạt động vui chơi, đón Tết tại nhà. Đây cũng là dịp để người Chăm từ khắp mọi miền đất nước trở về đoàn tụ cùng gia đình, bạn bè, dòng họ.</a:t>
            </a:r>
            <a:endParaRPr lang="vi-VN" sz="2600" b="0" i="0" dirty="0">
              <a:effectLst/>
              <a:latin typeface="+mj-lt"/>
            </a:endParaRPr>
          </a:p>
        </p:txBody>
      </p:sp>
    </p:spTree>
    <p:extLst>
      <p:ext uri="{BB962C8B-B14F-4D97-AF65-F5344CB8AC3E}">
        <p14:creationId xmlns:p14="http://schemas.microsoft.com/office/powerpoint/2010/main" val="377275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grpSp>
        <p:nvGrpSpPr>
          <p:cNvPr id="10" name="Group 9"/>
          <p:cNvGrpSpPr/>
          <p:nvPr/>
        </p:nvGrpSpPr>
        <p:grpSpPr>
          <a:xfrm>
            <a:off x="3063487" y="58297"/>
            <a:ext cx="6678821" cy="1530080"/>
            <a:chOff x="1773576" y="56204"/>
            <a:chExt cx="5009116" cy="1236784"/>
          </a:xfrm>
        </p:grpSpPr>
        <p:sp>
          <p:nvSpPr>
            <p:cNvPr id="9" name="Terminator 8"/>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x-none" sz="2400">
                <a:solidFill>
                  <a:srgbClr val="E7DCD2"/>
                </a:solidFill>
                <a:latin typeface="Arial" panose="020B0604020202020204"/>
              </a:endParaRPr>
            </a:p>
          </p:txBody>
        </p:sp>
        <p:sp>
          <p:nvSpPr>
            <p:cNvPr id="4" name="TextBox 3"/>
            <p:cNvSpPr txBox="1"/>
            <p:nvPr/>
          </p:nvSpPr>
          <p:spPr>
            <a:xfrm>
              <a:off x="2042751" y="212931"/>
              <a:ext cx="4370989" cy="820974"/>
            </a:xfrm>
            <a:prstGeom prst="rect">
              <a:avLst/>
            </a:prstGeom>
            <a:noFill/>
          </p:spPr>
          <p:txBody>
            <a:bodyPr wrap="square" rtlCol="0">
              <a:spAutoFit/>
            </a:bodyPr>
            <a:lstStyle/>
            <a:p>
              <a:pPr algn="ctr" defTabSz="1219170">
                <a:defRPr/>
              </a:pPr>
              <a:r>
                <a:rPr lang="en-US" sz="6000" b="1" dirty="0">
                  <a:solidFill>
                    <a:srgbClr val="FF0000"/>
                  </a:solidFill>
                  <a:latin typeface="Times New Roman" panose="02020603050405020304" pitchFamily="18" charset="0"/>
                  <a:cs typeface="Times New Roman" panose="02020603050405020304" pitchFamily="18" charset="0"/>
                </a:rPr>
                <a:t>L</a:t>
              </a:r>
              <a:r>
                <a:rPr lang="x-none" sz="6000" b="1" dirty="0">
                  <a:solidFill>
                    <a:srgbClr val="FF0000"/>
                  </a:solidFill>
                  <a:latin typeface="Times New Roman" panose="02020603050405020304" pitchFamily="18" charset="0"/>
                  <a:cs typeface="Times New Roman" panose="02020603050405020304" pitchFamily="18" charset="0"/>
                </a:rPr>
                <a:t>UYỆN TẬP</a:t>
              </a:r>
            </a:p>
          </p:txBody>
        </p:sp>
      </p:grpSp>
      <p:sp>
        <p:nvSpPr>
          <p:cNvPr id="11" name="TextBox 10"/>
          <p:cNvSpPr txBox="1"/>
          <p:nvPr/>
        </p:nvSpPr>
        <p:spPr>
          <a:xfrm>
            <a:off x="852670" y="2160546"/>
            <a:ext cx="10290412" cy="1384995"/>
          </a:xfrm>
          <a:prstGeom prst="rect">
            <a:avLst/>
          </a:prstGeom>
          <a:noFill/>
        </p:spPr>
        <p:txBody>
          <a:bodyPr wrap="square" rtlCol="0">
            <a:spAutoFit/>
          </a:bodyPr>
          <a:lstStyle/>
          <a:p>
            <a:pPr indent="519113"/>
            <a:r>
              <a:rPr lang="vi-VN" sz="2800" b="1" dirty="0">
                <a:solidFill>
                  <a:srgbClr val="C00000"/>
                </a:solidFill>
                <a:latin typeface="+mj-lt"/>
              </a:rPr>
              <a:t>Liên hệ với kiến thức đã học ở những bài trước, em hãy so sánh những điểm giống và khác nhau trong hoạt động kinh tế của cư dân Chăm-pa và cư dân Văn Lang - Âu Lạc.</a:t>
            </a:r>
            <a:endParaRPr lang="en-US" sz="2800" b="1" dirty="0">
              <a:solidFill>
                <a:srgbClr val="C00000"/>
              </a:solidFill>
              <a:latin typeface="+mj-lt"/>
            </a:endParaRPr>
          </a:p>
        </p:txBody>
      </p:sp>
    </p:spTree>
    <p:extLst>
      <p:ext uri="{BB962C8B-B14F-4D97-AF65-F5344CB8AC3E}">
        <p14:creationId xmlns:p14="http://schemas.microsoft.com/office/powerpoint/2010/main" val="25044481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arn(inVertical)">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arn(inVertical)">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3773" y="238583"/>
            <a:ext cx="11191164" cy="1815882"/>
          </a:xfrm>
          <a:prstGeom prst="rect">
            <a:avLst/>
          </a:prstGeom>
        </p:spPr>
        <p:txBody>
          <a:bodyPr wrap="square">
            <a:spAutoFit/>
          </a:bodyPr>
          <a:lstStyle/>
          <a:p>
            <a:pPr algn="just" fontAlgn="t"/>
            <a:r>
              <a:rPr lang="en-US" sz="2800" u="sng" dirty="0" err="1">
                <a:solidFill>
                  <a:srgbClr val="FF0000"/>
                </a:solidFill>
                <a:latin typeface="Times New Roman" panose="02020603050405020304" pitchFamily="18" charset="0"/>
                <a:cs typeface="Times New Roman" panose="02020603050405020304" pitchFamily="18" charset="0"/>
              </a:rPr>
              <a:t>Giống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nhau</a:t>
            </a:r>
            <a:endParaRPr lang="en-US" sz="2800" u="sng" dirty="0">
              <a:solidFill>
                <a:srgbClr val="FF0000"/>
              </a:solidFill>
              <a:latin typeface="Times New Roman" panose="02020603050405020304" pitchFamily="18" charset="0"/>
              <a:cs typeface="Times New Roman" panose="02020603050405020304" pitchFamily="18" charset="0"/>
            </a:endParaRPr>
          </a:p>
          <a:p>
            <a:pPr algn="just" fontAlgn="t"/>
            <a:r>
              <a:rPr lang="vi-VN" sz="2800" dirty="0" smtClean="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Nền kinh tế chủ yếu là nông nghiệp trồng lúa nước, sử dụng sức kéo của trâu bò.</a:t>
            </a:r>
          </a:p>
          <a:p>
            <a:pPr algn="just" fontAlgn="t"/>
            <a:r>
              <a:rPr lang="vi-VN" sz="2800" dirty="0">
                <a:solidFill>
                  <a:srgbClr val="000000"/>
                </a:solidFill>
                <a:latin typeface="Times New Roman" panose="02020603050405020304" pitchFamily="18" charset="0"/>
                <a:cs typeface="Times New Roman" panose="02020603050405020304" pitchFamily="18" charset="0"/>
              </a:rPr>
              <a:t>- Ngoài ra, cư dân còn chăn nuôi, làm các mặt hàng thủ công, đánh cá.</a:t>
            </a:r>
          </a:p>
        </p:txBody>
      </p:sp>
      <p:graphicFrame>
        <p:nvGraphicFramePr>
          <p:cNvPr id="8" name="Table 7"/>
          <p:cNvGraphicFramePr>
            <a:graphicFrameLocks noGrp="1"/>
          </p:cNvGraphicFramePr>
          <p:nvPr>
            <p:extLst>
              <p:ext uri="{D42A27DB-BD31-4B8C-83A1-F6EECF244321}">
                <p14:modId xmlns:p14="http://schemas.microsoft.com/office/powerpoint/2010/main" val="362402879"/>
              </p:ext>
            </p:extLst>
          </p:nvPr>
        </p:nvGraphicFramePr>
        <p:xfrm>
          <a:off x="300252" y="3146287"/>
          <a:ext cx="11054685" cy="3108960"/>
        </p:xfrm>
        <a:graphic>
          <a:graphicData uri="http://schemas.openxmlformats.org/drawingml/2006/table">
            <a:tbl>
              <a:tblPr firstRow="1" bandRow="1">
                <a:tableStyleId>{5C22544A-7EE6-4342-B048-85BDC9FD1C3A}</a:tableStyleId>
              </a:tblPr>
              <a:tblGrid>
                <a:gridCol w="2107047">
                  <a:extLst>
                    <a:ext uri="{9D8B030D-6E8A-4147-A177-3AD203B41FA5}">
                      <a16:colId xmlns:a16="http://schemas.microsoft.com/office/drawing/2014/main" val="2908290680"/>
                    </a:ext>
                  </a:extLst>
                </a:gridCol>
                <a:gridCol w="4007150">
                  <a:extLst>
                    <a:ext uri="{9D8B030D-6E8A-4147-A177-3AD203B41FA5}">
                      <a16:colId xmlns:a16="http://schemas.microsoft.com/office/drawing/2014/main" val="2523649108"/>
                    </a:ext>
                  </a:extLst>
                </a:gridCol>
                <a:gridCol w="4940488">
                  <a:extLst>
                    <a:ext uri="{9D8B030D-6E8A-4147-A177-3AD203B41FA5}">
                      <a16:colId xmlns:a16="http://schemas.microsoft.com/office/drawing/2014/main" val="3339743613"/>
                    </a:ext>
                  </a:extLst>
                </a:gridCol>
              </a:tblGrid>
              <a:tr h="370840">
                <a:tc>
                  <a:txBody>
                    <a:bodyPr/>
                    <a:lstStyle/>
                    <a:p>
                      <a:pPr algn="ctr"/>
                      <a:r>
                        <a:rPr lang="en-US" sz="2400" dirty="0" err="1" smtClean="0">
                          <a:solidFill>
                            <a:srgbClr val="FF0000"/>
                          </a:solidFill>
                          <a:latin typeface="Times New Roman" panose="02020603050405020304" pitchFamily="18" charset="0"/>
                          <a:cs typeface="Times New Roman" panose="02020603050405020304" pitchFamily="18" charset="0"/>
                        </a:rPr>
                        <a:t>Khác</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baseline="0" dirty="0" err="1" smtClean="0">
                          <a:solidFill>
                            <a:srgbClr val="FF0000"/>
                          </a:solidFill>
                          <a:latin typeface="Times New Roman" panose="02020603050405020304" pitchFamily="18" charset="0"/>
                          <a:cs typeface="Times New Roman" panose="02020603050405020304" pitchFamily="18" charset="0"/>
                        </a:rPr>
                        <a:t>nhau</a:t>
                      </a:r>
                      <a:endParaRPr lang="en-US" sz="2400" dirty="0">
                        <a:solidFill>
                          <a:srgbClr val="FF0000"/>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smtClean="0">
                          <a:solidFill>
                            <a:srgbClr val="FF0000"/>
                          </a:solidFill>
                          <a:latin typeface="Times New Roman" panose="02020603050405020304" pitchFamily="18" charset="0"/>
                          <a:cs typeface="Times New Roman" panose="02020603050405020304" pitchFamily="18" charset="0"/>
                        </a:rPr>
                        <a:t>Cư</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baseline="0" dirty="0" err="1" smtClean="0">
                          <a:solidFill>
                            <a:srgbClr val="FF0000"/>
                          </a:solidFill>
                          <a:latin typeface="Times New Roman" panose="02020603050405020304" pitchFamily="18" charset="0"/>
                          <a:cs typeface="Times New Roman" panose="02020603050405020304" pitchFamily="18" charset="0"/>
                        </a:rPr>
                        <a:t>dân</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Văn</a:t>
                      </a:r>
                      <a:r>
                        <a:rPr lang="en-US" sz="2400" baseline="0" dirty="0" smtClean="0">
                          <a:solidFill>
                            <a:srgbClr val="FF0000"/>
                          </a:solidFill>
                          <a:latin typeface="Times New Roman" panose="02020603050405020304" pitchFamily="18" charset="0"/>
                          <a:cs typeface="Times New Roman" panose="02020603050405020304" pitchFamily="18" charset="0"/>
                        </a:rPr>
                        <a:t> Lang- </a:t>
                      </a:r>
                      <a:r>
                        <a:rPr lang="en-US" sz="2400" baseline="0" dirty="0" err="1" smtClean="0">
                          <a:solidFill>
                            <a:srgbClr val="FF0000"/>
                          </a:solidFill>
                          <a:latin typeface="Times New Roman" panose="02020603050405020304" pitchFamily="18" charset="0"/>
                          <a:cs typeface="Times New Roman" panose="02020603050405020304" pitchFamily="18" charset="0"/>
                        </a:rPr>
                        <a:t>Âu</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baseline="0" dirty="0" err="1" smtClean="0">
                          <a:solidFill>
                            <a:srgbClr val="FF0000"/>
                          </a:solidFill>
                          <a:latin typeface="Times New Roman" panose="02020603050405020304" pitchFamily="18" charset="0"/>
                          <a:cs typeface="Times New Roman" panose="02020603050405020304" pitchFamily="18" charset="0"/>
                        </a:rPr>
                        <a:t>Lạc</a:t>
                      </a:r>
                      <a:endParaRPr lang="en-US" sz="2400" dirty="0">
                        <a:solidFill>
                          <a:srgbClr val="FF0000"/>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smtClean="0">
                          <a:solidFill>
                            <a:srgbClr val="FF0000"/>
                          </a:solidFill>
                          <a:latin typeface="Times New Roman" panose="02020603050405020304" pitchFamily="18" charset="0"/>
                          <a:cs typeface="Times New Roman" panose="02020603050405020304" pitchFamily="18" charset="0"/>
                        </a:rPr>
                        <a:t>Cư</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baseline="0" dirty="0" err="1" smtClean="0">
                          <a:solidFill>
                            <a:srgbClr val="FF0000"/>
                          </a:solidFill>
                          <a:latin typeface="Times New Roman" panose="02020603050405020304" pitchFamily="18" charset="0"/>
                          <a:cs typeface="Times New Roman" panose="02020603050405020304" pitchFamily="18" charset="0"/>
                        </a:rPr>
                        <a:t>dân</a:t>
                      </a:r>
                      <a:r>
                        <a:rPr lang="en-US" sz="2400" baseline="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Chăm</a:t>
                      </a:r>
                      <a:r>
                        <a:rPr lang="en-US" sz="2400" baseline="0" dirty="0" smtClean="0">
                          <a:solidFill>
                            <a:srgbClr val="FF0000"/>
                          </a:solidFill>
                          <a:latin typeface="Times New Roman" panose="02020603050405020304" pitchFamily="18" charset="0"/>
                          <a:cs typeface="Times New Roman" panose="02020603050405020304" pitchFamily="18" charset="0"/>
                        </a:rPr>
                        <a:t> pa</a:t>
                      </a:r>
                      <a:endParaRPr lang="en-US" sz="2400" dirty="0">
                        <a:solidFill>
                          <a:srgbClr val="FF0000"/>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9847171"/>
                  </a:ext>
                </a:extLst>
              </a:tr>
              <a:tr h="370840">
                <a:tc>
                  <a:txBody>
                    <a:bodyPr/>
                    <a:lstStyle/>
                    <a:p>
                      <a:r>
                        <a:rPr lang="en-US" sz="2400" dirty="0" err="1" smtClean="0">
                          <a:solidFill>
                            <a:schemeClr val="tx1"/>
                          </a:solidFill>
                          <a:latin typeface="Times New Roman" panose="02020603050405020304" pitchFamily="18" charset="0"/>
                          <a:cs typeface="Times New Roman" panose="02020603050405020304" pitchFamily="18" charset="0"/>
                        </a:rPr>
                        <a:t>Kinh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tế</a:t>
                      </a:r>
                      <a:endParaRPr lang="en-US" sz="2400" dirty="0">
                        <a:solidFill>
                          <a:schemeClr val="tx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400" dirty="0" smtClean="0">
                          <a:solidFill>
                            <a:srgbClr val="000000"/>
                          </a:solidFill>
                          <a:effectLst/>
                          <a:latin typeface="+mj-lt"/>
                        </a:rPr>
                        <a:t>- Nghề luyện kim được chuyên môn hóa. Kĩ thuật đúc đồng, rèn sắt phát triển.</a:t>
                      </a:r>
                    </a:p>
                    <a:p>
                      <a:pPr algn="just" fontAlgn="t"/>
                      <a:r>
                        <a:rPr lang="vi-VN" sz="2400" dirty="0" smtClean="0">
                          <a:solidFill>
                            <a:srgbClr val="000000"/>
                          </a:solidFill>
                          <a:effectLst/>
                          <a:latin typeface="+mj-lt"/>
                        </a:rPr>
                        <a:t>- Các nghề thủ công: dệt, làm gốm... đạt đến trình độ cao.</a:t>
                      </a:r>
                    </a:p>
                    <a:p>
                      <a:endParaRPr lang="en-US" sz="2400" dirty="0">
                        <a:solidFill>
                          <a:schemeClr val="tx1"/>
                        </a:solidFill>
                        <a:latin typeface="+mj-lt"/>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400" dirty="0" smtClean="0">
                          <a:solidFill>
                            <a:srgbClr val="000000"/>
                          </a:solidFill>
                          <a:effectLst/>
                          <a:latin typeface="+mj-lt"/>
                        </a:rPr>
                        <a:t>- Phát triển nghề khai thác lâm – thổ sản.</a:t>
                      </a:r>
                    </a:p>
                    <a:p>
                      <a:pPr algn="just" fontAlgn="t"/>
                      <a:r>
                        <a:rPr lang="vi-VN" sz="2400" dirty="0" smtClean="0">
                          <a:solidFill>
                            <a:srgbClr val="000000"/>
                          </a:solidFill>
                          <a:effectLst/>
                          <a:latin typeface="+mj-lt"/>
                        </a:rPr>
                        <a:t>- Hoạt động giao thương trên biển phát triển. Chăm-pa trở thành trung tâm buon bán quốc tế, kết nối với Trung Hoa, Ấn Độ và các nước A-rập.</a:t>
                      </a:r>
                    </a:p>
                    <a:p>
                      <a:endParaRPr lang="en-US" sz="2400" dirty="0">
                        <a:solidFill>
                          <a:schemeClr val="tx1"/>
                        </a:solidFill>
                        <a:latin typeface="+mj-lt"/>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4323474"/>
                  </a:ext>
                </a:extLst>
              </a:tr>
            </a:tbl>
          </a:graphicData>
        </a:graphic>
      </p:graphicFrame>
      <p:sp>
        <p:nvSpPr>
          <p:cNvPr id="9" name="Rectangle 8"/>
          <p:cNvSpPr/>
          <p:nvPr/>
        </p:nvSpPr>
        <p:spPr>
          <a:xfrm>
            <a:off x="163773" y="2210151"/>
            <a:ext cx="1630576" cy="461665"/>
          </a:xfrm>
          <a:prstGeom prst="rect">
            <a:avLst/>
          </a:prstGeom>
        </p:spPr>
        <p:txBody>
          <a:bodyPr wrap="none">
            <a:spAutoFit/>
          </a:bodyPr>
          <a:lstStyle/>
          <a:p>
            <a:pPr algn="ctr"/>
            <a:r>
              <a:rPr lang="en-US" sz="2400" b="1" u="sng" dirty="0" err="1">
                <a:solidFill>
                  <a:srgbClr val="FF0000"/>
                </a:solidFill>
                <a:latin typeface="Times New Roman" panose="02020603050405020304" pitchFamily="18" charset="0"/>
                <a:cs typeface="Times New Roman" panose="02020603050405020304" pitchFamily="18" charset="0"/>
              </a:rPr>
              <a:t>Khác</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nhau</a:t>
            </a:r>
            <a:endParaRPr lang="en-US" sz="24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647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p:cNvSpPr/>
          <p:nvPr/>
        </p:nvSpPr>
        <p:spPr>
          <a:xfrm>
            <a:off x="2560320" y="2377047"/>
            <a:ext cx="8185131" cy="1477328"/>
          </a:xfrm>
          <a:prstGeom prst="rect">
            <a:avLst/>
          </a:prstGeom>
          <a:noFill/>
        </p:spPr>
        <p:txBody>
          <a:bodyPr wrap="square" lIns="121920" tIns="60960" rIns="121920" bIns="60960">
            <a:spAutoFit/>
          </a:bodyPr>
          <a:lstStyle/>
          <a:p>
            <a:pPr algn="ctr" defTabSz="1219170">
              <a:defRPr/>
            </a:pPr>
            <a:r>
              <a:rPr lang="en-US" sz="8800" b="1"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AI </a:t>
            </a:r>
            <a:r>
              <a:rPr lang="en-US" sz="8800" b="1" dirty="0" smtClean="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GIỎI HƠN</a:t>
            </a:r>
            <a:endParaRPr lang="en-US" sz="8800" b="1"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10" name="Group 9"/>
          <p:cNvGrpSpPr/>
          <p:nvPr/>
        </p:nvGrpSpPr>
        <p:grpSpPr>
          <a:xfrm>
            <a:off x="3063487" y="58297"/>
            <a:ext cx="6678821" cy="1530080"/>
            <a:chOff x="1773576" y="56204"/>
            <a:chExt cx="5009116" cy="1236784"/>
          </a:xfrm>
        </p:grpSpPr>
        <p:sp>
          <p:nvSpPr>
            <p:cNvPr id="9" name="Terminator 8"/>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x-none" sz="2400">
                <a:solidFill>
                  <a:srgbClr val="E7DCD2"/>
                </a:solidFill>
                <a:latin typeface="Arial" panose="020B0604020202020204"/>
              </a:endParaRPr>
            </a:p>
          </p:txBody>
        </p:sp>
        <p:sp>
          <p:nvSpPr>
            <p:cNvPr id="4" name="TextBox 3"/>
            <p:cNvSpPr txBox="1"/>
            <p:nvPr/>
          </p:nvSpPr>
          <p:spPr>
            <a:xfrm>
              <a:off x="2042751" y="212931"/>
              <a:ext cx="4370989" cy="820974"/>
            </a:xfrm>
            <a:prstGeom prst="rect">
              <a:avLst/>
            </a:prstGeom>
            <a:noFill/>
          </p:spPr>
          <p:txBody>
            <a:bodyPr wrap="square" rtlCol="0">
              <a:spAutoFit/>
            </a:bodyPr>
            <a:lstStyle/>
            <a:p>
              <a:pPr algn="ctr" defTabSz="1219170">
                <a:defRPr/>
              </a:pPr>
              <a:r>
                <a:rPr lang="en-US" sz="6000" b="1" dirty="0">
                  <a:solidFill>
                    <a:srgbClr val="FF0000"/>
                  </a:solidFill>
                  <a:latin typeface="Times New Roman" panose="02020603050405020304" pitchFamily="18" charset="0"/>
                  <a:cs typeface="Times New Roman" panose="02020603050405020304" pitchFamily="18" charset="0"/>
                </a:rPr>
                <a:t>L</a:t>
              </a:r>
              <a:r>
                <a:rPr lang="x-none" sz="6000" b="1" dirty="0">
                  <a:solidFill>
                    <a:srgbClr val="FF0000"/>
                  </a:solidFill>
                  <a:latin typeface="Times New Roman" panose="02020603050405020304" pitchFamily="18" charset="0"/>
                  <a:cs typeface="Times New Roman" panose="02020603050405020304" pitchFamily="18" charset="0"/>
                </a:rPr>
                <a:t>UYỆN TẬP</a:t>
              </a:r>
            </a:p>
          </p:txBody>
        </p:sp>
      </p:grpSp>
    </p:spTree>
    <p:extLst>
      <p:ext uri="{BB962C8B-B14F-4D97-AF65-F5344CB8AC3E}">
        <p14:creationId xmlns:p14="http://schemas.microsoft.com/office/powerpoint/2010/main" val="25429585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2" y="2022327"/>
            <a:ext cx="10872191" cy="14042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267" b="1">
              <a:solidFill>
                <a:prstClr val="white"/>
              </a:solidFill>
              <a:latin typeface="Calibri" panose="020F0502020204030204"/>
            </a:endParaRPr>
          </a:p>
        </p:txBody>
      </p:sp>
      <p:sp>
        <p:nvSpPr>
          <p:cNvPr id="24" name="TextBox 23"/>
          <p:cNvSpPr txBox="1"/>
          <p:nvPr/>
        </p:nvSpPr>
        <p:spPr>
          <a:xfrm>
            <a:off x="1383492" y="2043126"/>
            <a:ext cx="9383697" cy="1323439"/>
          </a:xfrm>
          <a:prstGeom prst="rect">
            <a:avLst/>
          </a:prstGeom>
          <a:noFill/>
        </p:spPr>
        <p:txBody>
          <a:bodyPr wrap="square" rtlCol="0">
            <a:spAutoFit/>
          </a:bodyPr>
          <a:lstStyle/>
          <a:p>
            <a:pPr algn="ctr" defTabSz="914377">
              <a:defRPr/>
            </a:pPr>
            <a:r>
              <a:rPr lang="vi-VN" sz="4000" dirty="0">
                <a:solidFill>
                  <a:srgbClr val="FFFF00"/>
                </a:solidFill>
                <a:latin typeface="Times New Roman" panose="02020603050405020304" pitchFamily="18" charset="0"/>
                <a:cs typeface="Times New Roman" panose="02020603050405020304" pitchFamily="18" charset="0"/>
              </a:rPr>
              <a:t>Vương quốc Chăm-pa được hình thành </a:t>
            </a:r>
            <a:endParaRPr lang="en-US" sz="4000" dirty="0" smtClean="0">
              <a:solidFill>
                <a:srgbClr val="FFFF00"/>
              </a:solidFill>
              <a:latin typeface="Times New Roman" panose="02020603050405020304" pitchFamily="18" charset="0"/>
              <a:cs typeface="Times New Roman" panose="02020603050405020304" pitchFamily="18" charset="0"/>
            </a:endParaRPr>
          </a:p>
          <a:p>
            <a:pPr defTabSz="914377">
              <a:defRPr/>
            </a:pPr>
            <a:r>
              <a:rPr lang="vi-VN" sz="4000" dirty="0" smtClean="0">
                <a:solidFill>
                  <a:srgbClr val="FFFF00"/>
                </a:solidFill>
                <a:latin typeface="Times New Roman" panose="02020603050405020304" pitchFamily="18" charset="0"/>
                <a:cs typeface="Times New Roman" panose="02020603050405020304" pitchFamily="18" charset="0"/>
              </a:rPr>
              <a:t>ở </a:t>
            </a:r>
            <a:r>
              <a:rPr lang="vi-VN" sz="4000" dirty="0">
                <a:solidFill>
                  <a:srgbClr val="FFFF00"/>
                </a:solidFill>
                <a:latin typeface="Times New Roman" panose="02020603050405020304" pitchFamily="18" charset="0"/>
                <a:cs typeface="Times New Roman" panose="02020603050405020304" pitchFamily="18" charset="0"/>
              </a:rPr>
              <a:t>địa bàn nào?</a:t>
            </a:r>
          </a:p>
        </p:txBody>
      </p:sp>
      <p:sp>
        <p:nvSpPr>
          <p:cNvPr id="15" name="bang d"/>
          <p:cNvSpPr/>
          <p:nvPr/>
        </p:nvSpPr>
        <p:spPr>
          <a:xfrm flipH="1">
            <a:off x="6286326" y="5456636"/>
            <a:ext cx="5402799"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320" indent="-285320" algn="ctr" defTabSz="914377">
              <a:buClr>
                <a:prstClr val="white"/>
              </a:buClr>
              <a:buFont typeface="Wingdings" panose="05000000000000000000" pitchFamily="2" charset="2"/>
              <a:buChar char="w"/>
              <a:defRPr/>
            </a:pPr>
            <a:endParaRPr lang="en-US" sz="3200" b="1">
              <a:solidFill>
                <a:prstClr val="white"/>
              </a:solidFill>
              <a:latin typeface="Times New Roman" panose="02020603050405020304" pitchFamily="18" charset="0"/>
              <a:cs typeface="Times New Roman" panose="02020603050405020304" pitchFamily="18" charset="0"/>
            </a:endParaRPr>
          </a:p>
        </p:txBody>
      </p:sp>
      <p:sp>
        <p:nvSpPr>
          <p:cNvPr id="16" name="bang b"/>
          <p:cNvSpPr/>
          <p:nvPr/>
        </p:nvSpPr>
        <p:spPr>
          <a:xfrm flipH="1">
            <a:off x="6286327" y="3879477"/>
            <a:ext cx="5402797"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320" indent="-285320" algn="ctr" defTabSz="914377">
              <a:buClr>
                <a:prstClr val="white"/>
              </a:buClr>
              <a:buFont typeface="Wingdings" panose="05000000000000000000" pitchFamily="2" charset="2"/>
              <a:buChar char="w"/>
              <a:defRPr/>
            </a:pPr>
            <a:endParaRPr lang="en-US" sz="3200" b="1">
              <a:solidFill>
                <a:prstClr val="white"/>
              </a:solidFill>
              <a:latin typeface="Times New Roman" panose="02020603050405020304" pitchFamily="18" charset="0"/>
              <a:cs typeface="Times New Roman" panose="02020603050405020304" pitchFamily="18" charset="0"/>
            </a:endParaRPr>
          </a:p>
        </p:txBody>
      </p:sp>
      <p:sp>
        <p:nvSpPr>
          <p:cNvPr id="25" name="cau hoi d"/>
          <p:cNvSpPr txBox="1"/>
          <p:nvPr/>
        </p:nvSpPr>
        <p:spPr>
          <a:xfrm>
            <a:off x="6346938" y="5498408"/>
            <a:ext cx="5402799" cy="1077218"/>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Tây</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Nguyên</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ta.</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662513" y="4093745"/>
            <a:ext cx="4723155"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Nam.</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3888573"/>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b="1">
              <a:solidFill>
                <a:prstClr val="white"/>
              </a:solidFill>
              <a:latin typeface="Times New Roman" panose="02020603050405020304" pitchFamily="18" charset="0"/>
              <a:cs typeface="Times New Roman" panose="02020603050405020304" pitchFamily="18" charset="0"/>
            </a:endParaRPr>
          </a:p>
        </p:txBody>
      </p:sp>
      <p:sp>
        <p:nvSpPr>
          <p:cNvPr id="32" name="bang c"/>
          <p:cNvSpPr/>
          <p:nvPr/>
        </p:nvSpPr>
        <p:spPr>
          <a:xfrm flipH="1">
            <a:off x="806332" y="5465731"/>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b="1">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1264557" y="4047213"/>
            <a:ext cx="4650419"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Bắc</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090611" y="5624376"/>
            <a:ext cx="5249772"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tỉnh</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miền</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Tây</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1" y="863861"/>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202905" y="2074157"/>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2202905" y="2630413"/>
            <a:ext cx="487363" cy="487363"/>
          </a:xfrm>
          <a:prstGeom prst="rect">
            <a:avLst/>
          </a:prstGeom>
        </p:spPr>
      </p:pic>
    </p:spTree>
    <p:extLst>
      <p:ext uri="{BB962C8B-B14F-4D97-AF65-F5344CB8AC3E}">
        <p14:creationId xmlns:p14="http://schemas.microsoft.com/office/powerpoint/2010/main" val="288244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 presetClass="mediacall" presetSubtype="0" fill="hold" nodeType="withEffect">
                                  <p:stCondLst>
                                    <p:cond delay="3000"/>
                                  </p:stCondLst>
                                  <p:childTnLst>
                                    <p:cmd type="call" cmd="playFrom(0.0)">
                                      <p:cBhvr>
                                        <p:cTn id="77" dur="5903" fill="hold"/>
                                        <p:tgtEl>
                                          <p:spTgt spid="41"/>
                                        </p:tgtEl>
                                      </p:cBhvr>
                                    </p:cmd>
                                  </p:childTnLst>
                                </p:cTn>
                              </p:par>
                              <p:par>
                                <p:cTn id="78" presetID="3" presetClass="mediacall" presetSubtype="0" fill="hold" nodeType="withEffect">
                                  <p:stCondLst>
                                    <p:cond delay="3000"/>
                                  </p:stCondLst>
                                  <p:childTnLst>
                                    <p:cmd type="call" cmd="stop">
                                      <p:cBhvr>
                                        <p:cTn id="79" dur="1" fill="hold"/>
                                        <p:tgtEl>
                                          <p:spTgt spid="39"/>
                                        </p:tgtEl>
                                      </p:cBhvr>
                                    </p:cmd>
                                  </p:childTnLst>
                                </p:cTn>
                              </p:par>
                              <p:par>
                                <p:cTn id="80" presetID="30" presetClass="emph" presetSubtype="0" fill="hold" grpId="2" nodeType="withEffect">
                                  <p:stCondLst>
                                    <p:cond delay="3000"/>
                                  </p:stCondLst>
                                  <p:childTnLst>
                                    <p:animClr clrSpc="hsl" dir="cw">
                                      <p:cBhvr override="childStyle">
                                        <p:cTn id="81" dur="500" fill="hold"/>
                                        <p:tgtEl>
                                          <p:spTgt spid="33"/>
                                        </p:tgtEl>
                                        <p:attrNameLst>
                                          <p:attrName>style.color</p:attrName>
                                        </p:attrNameLst>
                                      </p:cBhvr>
                                      <p:by>
                                        <p:hsl h="0" s="12549" l="25098"/>
                                      </p:by>
                                    </p:animClr>
                                    <p:animClr clrSpc="hsl" dir="cw">
                                      <p:cBhvr>
                                        <p:cTn id="82" dur="500" fill="hold"/>
                                        <p:tgtEl>
                                          <p:spTgt spid="33"/>
                                        </p:tgtEl>
                                        <p:attrNameLst>
                                          <p:attrName>fillcolor</p:attrName>
                                        </p:attrNameLst>
                                      </p:cBhvr>
                                      <p:by>
                                        <p:hsl h="0" s="12549" l="25098"/>
                                      </p:by>
                                    </p:animClr>
                                    <p:animClr clrSpc="hsl" dir="cw">
                                      <p:cBhvr>
                                        <p:cTn id="83" dur="500" fill="hold"/>
                                        <p:tgtEl>
                                          <p:spTgt spid="33"/>
                                        </p:tgtEl>
                                        <p:attrNameLst>
                                          <p:attrName>stroke.color</p:attrName>
                                        </p:attrNameLst>
                                      </p:cBhvr>
                                      <p:by>
                                        <p:hsl h="0" s="12549" l="25098"/>
                                      </p:by>
                                    </p:animClr>
                                    <p:set>
                                      <p:cBhvr>
                                        <p:cTn id="84"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24" presetClass="emph" presetSubtype="0" fill="hold" grpId="1" nodeType="clickEffect">
                                  <p:stCondLst>
                                    <p:cond delay="0"/>
                                  </p:stCondLst>
                                  <p:childTnLst>
                                    <p:animClr clrSpc="hsl" dir="cw">
                                      <p:cBhvr override="childStyle">
                                        <p:cTn id="89" dur="500" fill="hold"/>
                                        <p:tgtEl>
                                          <p:spTgt spid="27"/>
                                        </p:tgtEl>
                                        <p:attrNameLst>
                                          <p:attrName>style.color</p:attrName>
                                        </p:attrNameLst>
                                      </p:cBhvr>
                                      <p:by>
                                        <p:hsl h="0" s="-12549" l="-25098"/>
                                      </p:by>
                                    </p:animClr>
                                    <p:animClr clrSpc="hsl" dir="cw">
                                      <p:cBhvr>
                                        <p:cTn id="90" dur="500" fill="hold"/>
                                        <p:tgtEl>
                                          <p:spTgt spid="27"/>
                                        </p:tgtEl>
                                        <p:attrNameLst>
                                          <p:attrName>fillcolor</p:attrName>
                                        </p:attrNameLst>
                                      </p:cBhvr>
                                      <p:by>
                                        <p:hsl h="0" s="-12549" l="-25098"/>
                                      </p:by>
                                    </p:animClr>
                                    <p:animClr clrSpc="hsl" dir="cw">
                                      <p:cBhvr>
                                        <p:cTn id="91" dur="500" fill="hold"/>
                                        <p:tgtEl>
                                          <p:spTgt spid="27"/>
                                        </p:tgtEl>
                                        <p:attrNameLst>
                                          <p:attrName>stroke.color</p:attrName>
                                        </p:attrNameLst>
                                      </p:cBhvr>
                                      <p:by>
                                        <p:hsl h="0" s="-12549" l="-25098"/>
                                      </p:by>
                                    </p:animClr>
                                    <p:set>
                                      <p:cBhvr>
                                        <p:cTn id="92" dur="500" fill="hold"/>
                                        <p:tgtEl>
                                          <p:spTgt spid="27"/>
                                        </p:tgtEl>
                                        <p:attrNameLst>
                                          <p:attrName>fill.type</p:attrName>
                                        </p:attrNameLst>
                                      </p:cBhvr>
                                      <p:to>
                                        <p:strVal val="solid"/>
                                      </p:to>
                                    </p:set>
                                  </p:childTnLst>
                                </p:cTn>
                              </p:par>
                              <p:par>
                                <p:cTn id="93" presetID="19" presetClass="emph" presetSubtype="0" fill="hold" grpId="0" nodeType="withEffect">
                                  <p:stCondLst>
                                    <p:cond delay="0"/>
                                  </p:stCondLst>
                                  <p:childTnLst>
                                    <p:animClr clrSpc="rgb" dir="cw">
                                      <p:cBhvr override="childStyle">
                                        <p:cTn id="94" dur="500" fill="hold"/>
                                        <p:tgtEl>
                                          <p:spTgt spid="16"/>
                                        </p:tgtEl>
                                        <p:attrNameLst>
                                          <p:attrName>style.color</p:attrName>
                                        </p:attrNameLst>
                                      </p:cBhvr>
                                      <p:to>
                                        <a:srgbClr val="FFC000"/>
                                      </p:to>
                                    </p:animClr>
                                    <p:animClr clrSpc="rgb" dir="cw">
                                      <p:cBhvr>
                                        <p:cTn id="95" dur="500" fill="hold"/>
                                        <p:tgtEl>
                                          <p:spTgt spid="16"/>
                                        </p:tgtEl>
                                        <p:attrNameLst>
                                          <p:attrName>fillcolor</p:attrName>
                                        </p:attrNameLst>
                                      </p:cBhvr>
                                      <p:to>
                                        <a:srgbClr val="FFC000"/>
                                      </p:to>
                                    </p:animClr>
                                    <p:set>
                                      <p:cBhvr>
                                        <p:cTn id="96" dur="500" fill="hold"/>
                                        <p:tgtEl>
                                          <p:spTgt spid="16"/>
                                        </p:tgtEl>
                                        <p:attrNameLst>
                                          <p:attrName>fill.type</p:attrName>
                                        </p:attrNameLst>
                                      </p:cBhvr>
                                      <p:to>
                                        <p:strVal val="solid"/>
                                      </p:to>
                                    </p:set>
                                    <p:set>
                                      <p:cBhvr>
                                        <p:cTn id="97" dur="500" fill="hold"/>
                                        <p:tgtEl>
                                          <p:spTgt spid="16"/>
                                        </p:tgtEl>
                                        <p:attrNameLst>
                                          <p:attrName>fill.on</p:attrName>
                                        </p:attrNameLst>
                                      </p:cBhvr>
                                      <p:to>
                                        <p:strVal val="true"/>
                                      </p:to>
                                    </p:set>
                                  </p:childTnLst>
                                </p:cTn>
                              </p:par>
                              <p:par>
                                <p:cTn id="98" presetID="1" presetClass="mediacall" presetSubtype="0" fill="hold" nodeType="withEffect">
                                  <p:stCondLst>
                                    <p:cond delay="0"/>
                                  </p:stCondLst>
                                  <p:childTnLst>
                                    <p:cmd type="call" cmd="playFrom(0.0)">
                                      <p:cBhvr>
                                        <p:cTn id="99" dur="20218" fill="hold"/>
                                        <p:tgtEl>
                                          <p:spTgt spid="39"/>
                                        </p:tgtEl>
                                      </p:cBhvr>
                                    </p:cmd>
                                  </p:childTnLst>
                                </p:cTn>
                              </p:par>
                              <p:par>
                                <p:cTn id="100" presetID="3" presetClass="mediacall" presetSubtype="0" fill="hold" nodeType="withEffect">
                                  <p:stCondLst>
                                    <p:cond delay="0"/>
                                  </p:stCondLst>
                                  <p:childTnLst>
                                    <p:cmd type="call" cmd="stop">
                                      <p:cBhvr>
                                        <p:cTn id="101" dur="1" fill="hold"/>
                                        <p:tgtEl>
                                          <p:spTgt spid="38"/>
                                        </p:tgtEl>
                                      </p:cBhvr>
                                    </p:cmd>
                                  </p:childTnLst>
                                </p:cTn>
                              </p:par>
                              <p:par>
                                <p:cTn id="102" presetID="19" presetClass="emph" presetSubtype="0" fill="hold" grpId="1" nodeType="withEffect">
                                  <p:stCondLst>
                                    <p:cond delay="3500"/>
                                  </p:stCondLst>
                                  <p:childTnLst>
                                    <p:animClr clrSpc="rgb" dir="cw">
                                      <p:cBhvr override="childStyle">
                                        <p:cTn id="103" dur="500" fill="hold"/>
                                        <p:tgtEl>
                                          <p:spTgt spid="16"/>
                                        </p:tgtEl>
                                        <p:attrNameLst>
                                          <p:attrName>style.color</p:attrName>
                                        </p:attrNameLst>
                                      </p:cBhvr>
                                      <p:to>
                                        <a:srgbClr val="FF0000"/>
                                      </p:to>
                                    </p:animClr>
                                    <p:animClr clrSpc="rgb" dir="cw">
                                      <p:cBhvr>
                                        <p:cTn id="104" dur="500" fill="hold"/>
                                        <p:tgtEl>
                                          <p:spTgt spid="16"/>
                                        </p:tgtEl>
                                        <p:attrNameLst>
                                          <p:attrName>fillcolor</p:attrName>
                                        </p:attrNameLst>
                                      </p:cBhvr>
                                      <p:to>
                                        <a:srgbClr val="FF0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3500"/>
                                  </p:stCondLst>
                                  <p:childTnLst>
                                    <p:cmd type="call" cmd="playFrom(0.0)">
                                      <p:cBhvr>
                                        <p:cTn id="108" dur="5903" fill="hold"/>
                                        <p:tgtEl>
                                          <p:spTgt spid="41"/>
                                        </p:tgtEl>
                                      </p:cBhvr>
                                    </p:cmd>
                                  </p:childTnLst>
                                </p:cTn>
                              </p:par>
                              <p:par>
                                <p:cTn id="109" presetID="3" presetClass="mediacall" presetSubtype="0" fill="hold" nodeType="withEffect">
                                  <p:stCondLst>
                                    <p:cond delay="3500"/>
                                  </p:stCondLst>
                                  <p:childTnLst>
                                    <p:cmd type="call" cmd="stop">
                                      <p:cBhvr>
                                        <p:cTn id="110" dur="1" fill="hold"/>
                                        <p:tgtEl>
                                          <p:spTgt spid="39"/>
                                        </p:tgtEl>
                                      </p:cBhvr>
                                    </p:cmd>
                                  </p:childTnLst>
                                </p:cTn>
                              </p:par>
                              <p:par>
                                <p:cTn id="111" presetID="30" presetClass="emph" presetSubtype="0" fill="hold" grpId="2" nodeType="withEffect">
                                  <p:stCondLst>
                                    <p:cond delay="3500"/>
                                  </p:stCondLst>
                                  <p:childTnLst>
                                    <p:animClr clrSpc="hsl" dir="cw">
                                      <p:cBhvr override="childStyle">
                                        <p:cTn id="112" dur="500" fill="hold"/>
                                        <p:tgtEl>
                                          <p:spTgt spid="27"/>
                                        </p:tgtEl>
                                        <p:attrNameLst>
                                          <p:attrName>style.color</p:attrName>
                                        </p:attrNameLst>
                                      </p:cBhvr>
                                      <p:by>
                                        <p:hsl h="0" s="12549" l="25098"/>
                                      </p:by>
                                    </p:animClr>
                                    <p:animClr clrSpc="hsl" dir="cw">
                                      <p:cBhvr>
                                        <p:cTn id="113" dur="500" fill="hold"/>
                                        <p:tgtEl>
                                          <p:spTgt spid="27"/>
                                        </p:tgtEl>
                                        <p:attrNameLst>
                                          <p:attrName>fillcolor</p:attrName>
                                        </p:attrNameLst>
                                      </p:cBhvr>
                                      <p:by>
                                        <p:hsl h="0" s="12549" l="25098"/>
                                      </p:by>
                                    </p:animClr>
                                    <p:animClr clrSpc="hsl" dir="cw">
                                      <p:cBhvr>
                                        <p:cTn id="114" dur="500" fill="hold"/>
                                        <p:tgtEl>
                                          <p:spTgt spid="27"/>
                                        </p:tgtEl>
                                        <p:attrNameLst>
                                          <p:attrName>stroke.color</p:attrName>
                                        </p:attrNameLst>
                                      </p:cBhvr>
                                      <p:by>
                                        <p:hsl h="0" s="12549" l="25098"/>
                                      </p:by>
                                    </p:animClr>
                                    <p:set>
                                      <p:cBhvr>
                                        <p:cTn id="115"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6" restart="whenNotActive" fill="hold" evtFilter="cancelBubble" nodeType="interactiveSeq">
                <p:stCondLst>
                  <p:cond evt="onClick" delay="0">
                    <p:tgtEl>
                      <p:spTgt spid="34"/>
                    </p:tgtEl>
                  </p:cond>
                </p:stCondLst>
                <p:endSync evt="end" delay="0">
                  <p:rtn val="all"/>
                </p:endSync>
                <p:childTnLst>
                  <p:par>
                    <p:cTn id="117" fill="hold">
                      <p:stCondLst>
                        <p:cond delay="0"/>
                      </p:stCondLst>
                      <p:childTnLst>
                        <p:par>
                          <p:cTn id="118" fill="hold">
                            <p:stCondLst>
                              <p:cond delay="0"/>
                            </p:stCondLst>
                            <p:childTnLst>
                              <p:par>
                                <p:cTn id="119" presetID="24" presetClass="emph" presetSubtype="0" fill="hold" grpId="1" nodeType="clickEffect">
                                  <p:stCondLst>
                                    <p:cond delay="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19" presetClass="emph" presetSubtype="0" fill="hold" grpId="0" nodeType="withEffect">
                                  <p:stCondLst>
                                    <p:cond delay="0"/>
                                  </p:stCondLst>
                                  <p:childTnLst>
                                    <p:animClr clrSpc="rgb" dir="cw">
                                      <p:cBhvr override="childStyle">
                                        <p:cTn id="125" dur="500" fill="hold"/>
                                        <p:tgtEl>
                                          <p:spTgt spid="32"/>
                                        </p:tgtEl>
                                        <p:attrNameLst>
                                          <p:attrName>style.color</p:attrName>
                                        </p:attrNameLst>
                                      </p:cBhvr>
                                      <p:to>
                                        <a:schemeClr val="accent2"/>
                                      </p:to>
                                    </p:animClr>
                                    <p:animClr clrSpc="rgb" dir="cw">
                                      <p:cBhvr>
                                        <p:cTn id="126" dur="500" fill="hold"/>
                                        <p:tgtEl>
                                          <p:spTgt spid="32"/>
                                        </p:tgtEl>
                                        <p:attrNameLst>
                                          <p:attrName>fillcolor</p:attrName>
                                        </p:attrNameLst>
                                      </p:cBhvr>
                                      <p:to>
                                        <a:schemeClr val="accent2"/>
                                      </p:to>
                                    </p:animClr>
                                    <p:set>
                                      <p:cBhvr>
                                        <p:cTn id="127" dur="500" fill="hold"/>
                                        <p:tgtEl>
                                          <p:spTgt spid="32"/>
                                        </p:tgtEl>
                                        <p:attrNameLst>
                                          <p:attrName>fill.type</p:attrName>
                                        </p:attrNameLst>
                                      </p:cBhvr>
                                      <p:to>
                                        <p:strVal val="solid"/>
                                      </p:to>
                                    </p:set>
                                    <p:set>
                                      <p:cBhvr>
                                        <p:cTn id="128" dur="500" fill="hold"/>
                                        <p:tgtEl>
                                          <p:spTgt spid="32"/>
                                        </p:tgtEl>
                                        <p:attrNameLst>
                                          <p:attrName>fill.on</p:attrName>
                                        </p:attrNameLst>
                                      </p:cBhvr>
                                      <p:to>
                                        <p:strVal val="true"/>
                                      </p:to>
                                    </p:set>
                                  </p:childTnLst>
                                </p:cTn>
                              </p:par>
                              <p:par>
                                <p:cTn id="129" presetID="1" presetClass="mediacall" presetSubtype="0" fill="hold" nodeType="withEffect">
                                  <p:stCondLst>
                                    <p:cond delay="0"/>
                                  </p:stCondLst>
                                  <p:childTnLst>
                                    <p:cmd type="call" cmd="playFrom(0.0)">
                                      <p:cBhvr>
                                        <p:cTn id="130" dur="20218" fill="hold"/>
                                        <p:tgtEl>
                                          <p:spTgt spid="39"/>
                                        </p:tgtEl>
                                      </p:cBhvr>
                                    </p:cmd>
                                  </p:childTnLst>
                                </p:cTn>
                              </p:par>
                              <p:par>
                                <p:cTn id="131" presetID="3" presetClass="mediacall" presetSubtype="0" fill="hold" nodeType="withEffect">
                                  <p:stCondLst>
                                    <p:cond delay="0"/>
                                  </p:stCondLst>
                                  <p:childTnLst>
                                    <p:cmd type="call" cmd="stop">
                                      <p:cBhvr>
                                        <p:cTn id="132" dur="1" fill="hold"/>
                                        <p:tgtEl>
                                          <p:spTgt spid="38"/>
                                        </p:tgtEl>
                                      </p:cBhvr>
                                    </p:cmd>
                                  </p:childTnLst>
                                </p:cTn>
                              </p:par>
                              <p:par>
                                <p:cTn id="133" presetID="19" presetClass="emph" presetSubtype="0" fill="hold" grpId="1" nodeType="withEffect">
                                  <p:stCondLst>
                                    <p:cond delay="3000"/>
                                  </p:stCondLst>
                                  <p:childTnLst>
                                    <p:animClr clrSpc="rgb" dir="cw">
                                      <p:cBhvr override="childStyle">
                                        <p:cTn id="134" dur="500" fill="hold"/>
                                        <p:tgtEl>
                                          <p:spTgt spid="32"/>
                                        </p:tgtEl>
                                        <p:attrNameLst>
                                          <p:attrName>style.color</p:attrName>
                                        </p:attrNameLst>
                                      </p:cBhvr>
                                      <p:to>
                                        <a:srgbClr val="FF0000"/>
                                      </p:to>
                                    </p:animClr>
                                    <p:animClr clrSpc="rgb" dir="cw">
                                      <p:cBhvr>
                                        <p:cTn id="135" dur="500" fill="hold"/>
                                        <p:tgtEl>
                                          <p:spTgt spid="32"/>
                                        </p:tgtEl>
                                        <p:attrNameLst>
                                          <p:attrName>fillcolor</p:attrName>
                                        </p:attrNameLst>
                                      </p:cBhvr>
                                      <p:to>
                                        <a:srgbClr val="FF0000"/>
                                      </p:to>
                                    </p:animClr>
                                    <p:set>
                                      <p:cBhvr>
                                        <p:cTn id="136" dur="500" fill="hold"/>
                                        <p:tgtEl>
                                          <p:spTgt spid="32"/>
                                        </p:tgtEl>
                                        <p:attrNameLst>
                                          <p:attrName>fill.type</p:attrName>
                                        </p:attrNameLst>
                                      </p:cBhvr>
                                      <p:to>
                                        <p:strVal val="solid"/>
                                      </p:to>
                                    </p:set>
                                    <p:set>
                                      <p:cBhvr>
                                        <p:cTn id="137" dur="500" fill="hold"/>
                                        <p:tgtEl>
                                          <p:spTgt spid="32"/>
                                        </p:tgtEl>
                                        <p:attrNameLst>
                                          <p:attrName>fill.on</p:attrName>
                                        </p:attrNameLst>
                                      </p:cBhvr>
                                      <p:to>
                                        <p:strVal val="true"/>
                                      </p:to>
                                    </p:set>
                                  </p:childTnLst>
                                </p:cTn>
                              </p:par>
                              <p:par>
                                <p:cTn id="138" presetID="1" presetClass="mediacall" presetSubtype="0" fill="hold" nodeType="withEffect">
                                  <p:stCondLst>
                                    <p:cond delay="3000"/>
                                  </p:stCondLst>
                                  <p:childTnLst>
                                    <p:cmd type="call" cmd="playFrom(0.0)">
                                      <p:cBhvr>
                                        <p:cTn id="139" dur="5903" fill="hold"/>
                                        <p:tgtEl>
                                          <p:spTgt spid="41"/>
                                        </p:tgtEl>
                                      </p:cBhvr>
                                    </p:cmd>
                                  </p:childTnLst>
                                </p:cTn>
                              </p:par>
                              <p:par>
                                <p:cTn id="140" presetID="3" presetClass="mediacall" presetSubtype="0" fill="hold" nodeType="withEffect">
                                  <p:stCondLst>
                                    <p:cond delay="3000"/>
                                  </p:stCondLst>
                                  <p:childTnLst>
                                    <p:cmd type="call" cmd="stop">
                                      <p:cBhvr>
                                        <p:cTn id="141" dur="1" fill="hold"/>
                                        <p:tgtEl>
                                          <p:spTgt spid="39"/>
                                        </p:tgtEl>
                                      </p:cBhvr>
                                    </p:cmd>
                                  </p:childTnLst>
                                </p:cTn>
                              </p:par>
                              <p:par>
                                <p:cTn id="142" presetID="30" presetClass="emph" presetSubtype="0" fill="hold" grpId="2" nodeType="withEffect">
                                  <p:stCondLst>
                                    <p:cond delay="3000"/>
                                  </p:stCondLst>
                                  <p:childTnLst>
                                    <p:animClr clrSpc="hsl" dir="cw">
                                      <p:cBhvr override="childStyle">
                                        <p:cTn id="143" dur="500" fill="hold"/>
                                        <p:tgtEl>
                                          <p:spTgt spid="34"/>
                                        </p:tgtEl>
                                        <p:attrNameLst>
                                          <p:attrName>style.color</p:attrName>
                                        </p:attrNameLst>
                                      </p:cBhvr>
                                      <p:by>
                                        <p:hsl h="0" s="12549" l="25098"/>
                                      </p:by>
                                    </p:animClr>
                                    <p:animClr clrSpc="hsl" dir="cw">
                                      <p:cBhvr>
                                        <p:cTn id="144" dur="500" fill="hold"/>
                                        <p:tgtEl>
                                          <p:spTgt spid="34"/>
                                        </p:tgtEl>
                                        <p:attrNameLst>
                                          <p:attrName>fillcolor</p:attrName>
                                        </p:attrNameLst>
                                      </p:cBhvr>
                                      <p:by>
                                        <p:hsl h="0" s="12549" l="25098"/>
                                      </p:by>
                                    </p:animClr>
                                    <p:animClr clrSpc="hsl" dir="cw">
                                      <p:cBhvr>
                                        <p:cTn id="145" dur="500" fill="hold"/>
                                        <p:tgtEl>
                                          <p:spTgt spid="34"/>
                                        </p:tgtEl>
                                        <p:attrNameLst>
                                          <p:attrName>stroke.color</p:attrName>
                                        </p:attrNameLst>
                                      </p:cBhvr>
                                      <p:by>
                                        <p:hsl h="0" s="12549" l="25098"/>
                                      </p:by>
                                    </p:animClr>
                                    <p:set>
                                      <p:cBhvr>
                                        <p:cTn id="146"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47" fill="hold" display="0">
                  <p:stCondLst>
                    <p:cond delay="indefinite"/>
                  </p:stCondLst>
                  <p:endCondLst>
                    <p:cond evt="onStopAudio" delay="0">
                      <p:tgtEl>
                        <p:sldTgt/>
                      </p:tgtEl>
                    </p:cond>
                  </p:endCondLst>
                </p:cTn>
                <p:tgtEl>
                  <p:spTgt spid="39"/>
                </p:tgtEl>
              </p:cMediaNode>
            </p:audio>
            <p:audio>
              <p:cMediaNode vol="80000">
                <p:cTn id="148" fill="hold" display="0">
                  <p:stCondLst>
                    <p:cond delay="indefinite"/>
                  </p:stCondLst>
                  <p:endCondLst>
                    <p:cond evt="onStopAudio" delay="0">
                      <p:tgtEl>
                        <p:sldTgt/>
                      </p:tgtEl>
                    </p:cond>
                  </p:endCondLst>
                </p:cTn>
                <p:tgtEl>
                  <p:spTgt spid="40"/>
                </p:tgtEl>
              </p:cMediaNode>
            </p:audio>
            <p:audio>
              <p:cMediaNode vol="80000">
                <p:cTn id="14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0;p34"/>
          <p:cNvSpPr txBox="1">
            <a:spLocks noGrp="1"/>
          </p:cNvSpPr>
          <p:nvPr>
            <p:ph type="title"/>
          </p:nvPr>
        </p:nvSpPr>
        <p:spPr>
          <a:xfrm>
            <a:off x="368491" y="1109483"/>
            <a:ext cx="11177516" cy="1524000"/>
          </a:xfrm>
          <a:prstGeom prst="rect">
            <a:avLst/>
          </a:prstGeom>
        </p:spPr>
        <p:txBody>
          <a:bodyPr spcFirstLastPara="1" wrap="square" lIns="91425" tIns="91425" rIns="91425" bIns="91425" anchor="ctr" anchorCtr="0">
            <a:noAutofit/>
          </a:bodyPr>
          <a:lstStyle/>
          <a:p>
            <a:pPr lvl="0" algn="ctr"/>
            <a:r>
              <a:rPr lang="vi-VN" sz="4000" b="1" dirty="0">
                <a:solidFill>
                  <a:srgbClr val="FF0000"/>
                </a:solidFill>
                <a:latin typeface="Times New Roman" panose="02020603050405020304" pitchFamily="18" charset="0"/>
                <a:cs typeface="Times New Roman" panose="02020603050405020304" pitchFamily="18" charset="0"/>
              </a:rPr>
              <a:t>Vương quốc Chăm - pa từ thế kỷ II đến thế kỷ </a:t>
            </a:r>
            <a:r>
              <a:rPr lang="vi-VN" sz="4000" b="1" dirty="0" smtClean="0">
                <a:solidFill>
                  <a:srgbClr val="FF0000"/>
                </a:solidFill>
                <a:latin typeface="Times New Roman" panose="02020603050405020304" pitchFamily="18" charset="0"/>
                <a:cs typeface="Times New Roman" panose="02020603050405020304" pitchFamily="18" charset="0"/>
              </a:rPr>
              <a:t>X</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459536" y="284836"/>
            <a:ext cx="2896050" cy="830997"/>
          </a:xfrm>
          <a:prstGeom prst="rect">
            <a:avLst/>
          </a:prstGeom>
          <a:noFill/>
          <a:ln>
            <a:noFill/>
          </a:ln>
        </p:spPr>
        <p:txBody>
          <a:bodyPr wrap="square" lIns="91440" tIns="45720" rIns="91440" bIns="45720">
            <a:spAutoFit/>
          </a:bodyPr>
          <a:lstStyle/>
          <a:p>
            <a:pPr algn="ctr"/>
            <a:r>
              <a:rPr lang="en-US" sz="48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19</a:t>
            </a:r>
            <a:endParaRPr lang="en-US" sz="48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4102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250"/>
                                            <p:tgtEl>
                                              <p:spTgt spid="5"/>
                                            </p:tgtEl>
                                          </p:cBhvr>
                                        </p:animEffect>
                                      </p:childTnLst>
                                    </p:cTn>
                                  </p:par>
                                  <p:par>
                                    <p:cTn id="12" presetID="19" presetClass="entr" presetSubtype="10" fill="hold" grpId="1"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0" fill="hold"/>
                                            <p:tgtEl>
                                              <p:spTgt spid="5"/>
                                            </p:tgtEl>
                                            <p:attrNameLst>
                                              <p:attrName>ppt_w</p:attrName>
                                            </p:attrNameLst>
                                          </p:cBhvr>
                                          <p:tavLst>
                                            <p:tav tm="0" fmla="#ppt_w*sin(2.5*pi*$)">
                                              <p:val>
                                                <p:fltVal val="0"/>
                                              </p:val>
                                            </p:tav>
                                            <p:tav tm="100000">
                                              <p:val>
                                                <p:fltVal val="1"/>
                                              </p:val>
                                            </p:tav>
                                          </p:tavLst>
                                        </p:anim>
                                        <p:anim calcmode="lin" valueType="num">
                                          <p:cBhvr>
                                            <p:cTn id="15" dur="5000" fill="hold"/>
                                            <p:tgtEl>
                                              <p:spTgt spid="5"/>
                                            </p:tgtEl>
                                            <p:attrNameLst>
                                              <p:attrName>ppt_h</p:attrName>
                                            </p:attrNameLst>
                                          </p:cBhvr>
                                          <p:tavLst>
                                            <p:tav tm="0">
                                              <p:val>
                                                <p:strVal val="#ppt_h"/>
                                              </p:val>
                                            </p:tav>
                                            <p:tav tm="100000">
                                              <p:val>
                                                <p:strVal val="#ppt_h"/>
                                              </p:val>
                                            </p:tav>
                                          </p:tavLst>
                                        </p:anim>
                                      </p:childTnLst>
                                    </p:cTn>
                                  </p:par>
                                  <p:par>
                                    <p:cTn id="16" presetID="36" presetClass="emph" presetSubtype="0" repeatCount="3000" fill="hold" grpId="1" nodeType="withEffect">
                                      <p:stCondLst>
                                        <p:cond delay="0"/>
                                      </p:stCondLst>
                                      <p:iterate type="lt">
                                        <p:tmPct val="10000"/>
                                      </p:iterate>
                                      <p:childTnLst>
                                        <p:animScale>
                                          <p:cBhvr>
                                            <p:cTn id="17" dur="250" autoRev="1" fill="hold">
                                              <p:stCondLst>
                                                <p:cond delay="0"/>
                                              </p:stCondLst>
                                            </p:cTn>
                                            <p:tgtEl>
                                              <p:spTgt spid="4"/>
                                            </p:tgtEl>
                                          </p:cBhvr>
                                          <p:to x="80000" y="100000"/>
                                        </p:animScale>
                                        <p:anim by="(#ppt_w*0.10)" calcmode="lin" valueType="num">
                                          <p:cBhvr>
                                            <p:cTn id="18" dur="250" autoRev="1" fill="hold">
                                              <p:stCondLst>
                                                <p:cond delay="0"/>
                                              </p:stCondLst>
                                            </p:cTn>
                                            <p:tgtEl>
                                              <p:spTgt spid="4"/>
                                            </p:tgtEl>
                                            <p:attrNameLst>
                                              <p:attrName>ppt_x</p:attrName>
                                            </p:attrNameLst>
                                          </p:cBhvr>
                                        </p:anim>
                                        <p:anim by="(-#ppt_w*0.10)" calcmode="lin" valueType="num">
                                          <p:cBhvr>
                                            <p:cTn id="19" dur="250" autoRev="1" fill="hold">
                                              <p:stCondLst>
                                                <p:cond delay="0"/>
                                              </p:stCondLst>
                                            </p:cTn>
                                            <p:tgtEl>
                                              <p:spTgt spid="4"/>
                                            </p:tgtEl>
                                            <p:attrNameLst>
                                              <p:attrName>ppt_y</p:attrName>
                                            </p:attrNameLst>
                                          </p:cBhvr>
                                        </p:anim>
                                        <p:animRot by="-480000">
                                          <p:cBhvr>
                                            <p:cTn id="20" dur="250" autoRev="1"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250"/>
                                            <p:tgtEl>
                                              <p:spTgt spid="5"/>
                                            </p:tgtEl>
                                          </p:cBhvr>
                                        </p:animEffect>
                                      </p:childTnLst>
                                    </p:cTn>
                                  </p:par>
                                  <p:par>
                                    <p:cTn id="12" presetID="19" presetClass="entr" presetSubtype="10" fill="hold" grpId="1"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0" fill="hold"/>
                                            <p:tgtEl>
                                              <p:spTgt spid="5"/>
                                            </p:tgtEl>
                                            <p:attrNameLst>
                                              <p:attrName>ppt_w</p:attrName>
                                            </p:attrNameLst>
                                          </p:cBhvr>
                                          <p:tavLst>
                                            <p:tav tm="0" fmla="#ppt_w*sin(2.5*pi*$)">
                                              <p:val>
                                                <p:fltVal val="0"/>
                                              </p:val>
                                            </p:tav>
                                            <p:tav tm="100000">
                                              <p:val>
                                                <p:fltVal val="1"/>
                                              </p:val>
                                            </p:tav>
                                          </p:tavLst>
                                        </p:anim>
                                        <p:anim calcmode="lin" valueType="num">
                                          <p:cBhvr>
                                            <p:cTn id="15" dur="5000" fill="hold"/>
                                            <p:tgtEl>
                                              <p:spTgt spid="5"/>
                                            </p:tgtEl>
                                            <p:attrNameLst>
                                              <p:attrName>ppt_h</p:attrName>
                                            </p:attrNameLst>
                                          </p:cBhvr>
                                          <p:tavLst>
                                            <p:tav tm="0">
                                              <p:val>
                                                <p:strVal val="#ppt_h"/>
                                              </p:val>
                                            </p:tav>
                                            <p:tav tm="100000">
                                              <p:val>
                                                <p:strVal val="#ppt_h"/>
                                              </p:val>
                                            </p:tav>
                                          </p:tavLst>
                                        </p:anim>
                                      </p:childTnLst>
                                    </p:cTn>
                                  </p:par>
                                  <p:par>
                                    <p:cTn id="16" presetID="36" presetClass="emph" presetSubtype="0" repeatCount="3000" fill="hold" grpId="1" nodeType="withEffect">
                                      <p:stCondLst>
                                        <p:cond delay="0"/>
                                      </p:stCondLst>
                                      <p:iterate type="lt">
                                        <p:tmPct val="10000"/>
                                      </p:iterate>
                                      <p:childTnLst>
                                        <p:animScale>
                                          <p:cBhvr>
                                            <p:cTn id="17" dur="250" autoRev="1" fill="hold">
                                              <p:stCondLst>
                                                <p:cond delay="0"/>
                                              </p:stCondLst>
                                            </p:cTn>
                                            <p:tgtEl>
                                              <p:spTgt spid="4"/>
                                            </p:tgtEl>
                                          </p:cBhvr>
                                          <p:to x="80000" y="100000"/>
                                        </p:animScale>
                                        <p:anim by="(#ppt_w*0.10)" calcmode="lin" valueType="num">
                                          <p:cBhvr>
                                            <p:cTn id="18" dur="250" autoRev="1" fill="hold">
                                              <p:stCondLst>
                                                <p:cond delay="0"/>
                                              </p:stCondLst>
                                            </p:cTn>
                                            <p:tgtEl>
                                              <p:spTgt spid="4"/>
                                            </p:tgtEl>
                                            <p:attrNameLst>
                                              <p:attrName>ppt_x</p:attrName>
                                            </p:attrNameLst>
                                          </p:cBhvr>
                                        </p:anim>
                                        <p:anim by="(-#ppt_w*0.10)" calcmode="lin" valueType="num">
                                          <p:cBhvr>
                                            <p:cTn id="19" dur="250" autoRev="1" fill="hold">
                                              <p:stCondLst>
                                                <p:cond delay="0"/>
                                              </p:stCondLst>
                                            </p:cTn>
                                            <p:tgtEl>
                                              <p:spTgt spid="4"/>
                                            </p:tgtEl>
                                            <p:attrNameLst>
                                              <p:attrName>ppt_y</p:attrName>
                                            </p:attrNameLst>
                                          </p:cBhvr>
                                        </p:anim>
                                        <p:animRot by="-480000">
                                          <p:cBhvr>
                                            <p:cTn id="20" dur="250" autoRev="1"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7257" y="120742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799" y="446106"/>
            <a:ext cx="10872191" cy="15938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p:cNvSpPr txBox="1"/>
          <p:nvPr/>
        </p:nvSpPr>
        <p:spPr>
          <a:xfrm>
            <a:off x="1155956" y="440031"/>
            <a:ext cx="9383697" cy="1405641"/>
          </a:xfrm>
          <a:prstGeom prst="rect">
            <a:avLst/>
          </a:prstGeom>
          <a:noFill/>
        </p:spPr>
        <p:txBody>
          <a:bodyPr wrap="square" rtlCol="0">
            <a:spAutoFit/>
          </a:bodyPr>
          <a:lstStyle/>
          <a:p>
            <a:pPr algn="ctr" defTabSz="1219170">
              <a:defRPr/>
            </a:pPr>
            <a:r>
              <a:rPr lang="vi-VN" sz="4267" dirty="0">
                <a:solidFill>
                  <a:srgbClr val="FFFF00"/>
                </a:solidFill>
                <a:latin typeface="Times New Roman" panose="02020603050405020304" pitchFamily="18" charset="0"/>
                <a:cs typeface="Times New Roman" panose="02020603050405020304" pitchFamily="18" charset="0"/>
              </a:rPr>
              <a:t>Vương quốc Chăm-pa được hình thành vào khoảng thời gian nào?</a:t>
            </a:r>
            <a:endParaRPr lang="en-US" sz="4267" dirty="0">
              <a:solidFill>
                <a:srgbClr val="FFFF00"/>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6373187" y="5504952"/>
            <a:ext cx="5582692"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320" indent="-285320" algn="ctr" defTabSz="914377">
              <a:buClr>
                <a:prstClr val="white"/>
              </a:buClr>
              <a:buFont typeface="Wingdings" panose="05000000000000000000" pitchFamily="2" charset="2"/>
              <a:buChar char="w"/>
              <a:defRPr/>
            </a:pP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16" name="bang b"/>
          <p:cNvSpPr/>
          <p:nvPr/>
        </p:nvSpPr>
        <p:spPr>
          <a:xfrm flipH="1">
            <a:off x="6373187" y="3927793"/>
            <a:ext cx="5582692"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320" indent="-285320" algn="ctr" defTabSz="914377">
              <a:buClr>
                <a:prstClr val="white"/>
              </a:buClr>
              <a:buFont typeface="Wingdings" panose="05000000000000000000" pitchFamily="2" charset="2"/>
              <a:buChar char="w"/>
              <a:defRPr/>
            </a:pP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25" name="cau hoi d"/>
          <p:cNvSpPr txBox="1"/>
          <p:nvPr/>
        </p:nvSpPr>
        <p:spPr>
          <a:xfrm>
            <a:off x="6532943" y="5773713"/>
            <a:ext cx="3862317" cy="584775"/>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3200" b="1" dirty="0" err="1">
                <a:solidFill>
                  <a:prstClr val="white"/>
                </a:solidFill>
                <a:latin typeface="Times New Roman" panose="02020603050405020304" pitchFamily="18" charset="0"/>
                <a:cs typeface="Times New Roman" panose="02020603050405020304" pitchFamily="18" charset="0"/>
              </a:rPr>
              <a:t>Cuối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kỉ</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II.</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3" y="4125428"/>
            <a:ext cx="4945329"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3200" b="1" dirty="0" err="1">
                <a:solidFill>
                  <a:prstClr val="white"/>
                </a:solidFill>
                <a:latin typeface="Times New Roman" panose="02020603050405020304" pitchFamily="18" charset="0"/>
                <a:cs typeface="Times New Roman" panose="02020603050405020304" pitchFamily="18" charset="0"/>
              </a:rPr>
              <a:t>Cuối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kỉ</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IV.</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99799" y="3927793"/>
            <a:ext cx="5582692"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32" name="bang c"/>
          <p:cNvSpPr/>
          <p:nvPr/>
        </p:nvSpPr>
        <p:spPr>
          <a:xfrm flipH="1">
            <a:off x="699799" y="5517599"/>
            <a:ext cx="5582692"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1049072" y="4088251"/>
            <a:ext cx="4945329"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3200" b="1" dirty="0" err="1">
                <a:solidFill>
                  <a:prstClr val="white"/>
                </a:solidFill>
                <a:latin typeface="Times New Roman" panose="02020603050405020304" pitchFamily="18" charset="0"/>
                <a:cs typeface="Times New Roman" panose="02020603050405020304" pitchFamily="18" charset="0"/>
              </a:rPr>
              <a:t>Cuối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kỉ</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V.</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028146" y="5704640"/>
            <a:ext cx="4945329"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3200" b="1" dirty="0" err="1">
                <a:solidFill>
                  <a:prstClr val="white"/>
                </a:solidFill>
                <a:latin typeface="Times New Roman" panose="02020603050405020304" pitchFamily="18" charset="0"/>
                <a:cs typeface="Times New Roman" panose="02020603050405020304" pitchFamily="18" charset="0"/>
              </a:rPr>
              <a:t>Cuối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kỉ</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III.</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1" y="863861"/>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202905" y="2074157"/>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2202905" y="2630413"/>
            <a:ext cx="487363" cy="487363"/>
          </a:xfrm>
          <a:prstGeom prst="rect">
            <a:avLst/>
          </a:prstGeom>
        </p:spPr>
      </p:pic>
    </p:spTree>
    <p:extLst>
      <p:ext uri="{BB962C8B-B14F-4D97-AF65-F5344CB8AC3E}">
        <p14:creationId xmlns:p14="http://schemas.microsoft.com/office/powerpoint/2010/main" val="19572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 presetClass="mediacall" presetSubtype="0" fill="hold" nodeType="withEffect">
                                  <p:stCondLst>
                                    <p:cond delay="3000"/>
                                  </p:stCondLst>
                                  <p:childTnLst>
                                    <p:cmd type="call" cmd="playFrom(0.0)">
                                      <p:cBhvr>
                                        <p:cTn id="77" dur="5903" fill="hold"/>
                                        <p:tgtEl>
                                          <p:spTgt spid="41"/>
                                        </p:tgtEl>
                                      </p:cBhvr>
                                    </p:cmd>
                                  </p:childTnLst>
                                </p:cTn>
                              </p:par>
                              <p:par>
                                <p:cTn id="78" presetID="3" presetClass="mediacall" presetSubtype="0" fill="hold" nodeType="withEffect">
                                  <p:stCondLst>
                                    <p:cond delay="3000"/>
                                  </p:stCondLst>
                                  <p:childTnLst>
                                    <p:cmd type="call" cmd="stop">
                                      <p:cBhvr>
                                        <p:cTn id="79" dur="1" fill="hold"/>
                                        <p:tgtEl>
                                          <p:spTgt spid="39"/>
                                        </p:tgtEl>
                                      </p:cBhvr>
                                    </p:cmd>
                                  </p:childTnLst>
                                </p:cTn>
                              </p:par>
                              <p:par>
                                <p:cTn id="80" presetID="30" presetClass="emph" presetSubtype="0" fill="hold" grpId="2" nodeType="withEffect">
                                  <p:stCondLst>
                                    <p:cond delay="3000"/>
                                  </p:stCondLst>
                                  <p:childTnLst>
                                    <p:animClr clrSpc="hsl" dir="cw">
                                      <p:cBhvr override="childStyle">
                                        <p:cTn id="81" dur="500" fill="hold"/>
                                        <p:tgtEl>
                                          <p:spTgt spid="33"/>
                                        </p:tgtEl>
                                        <p:attrNameLst>
                                          <p:attrName>style.color</p:attrName>
                                        </p:attrNameLst>
                                      </p:cBhvr>
                                      <p:by>
                                        <p:hsl h="0" s="12549" l="25098"/>
                                      </p:by>
                                    </p:animClr>
                                    <p:animClr clrSpc="hsl" dir="cw">
                                      <p:cBhvr>
                                        <p:cTn id="82" dur="500" fill="hold"/>
                                        <p:tgtEl>
                                          <p:spTgt spid="33"/>
                                        </p:tgtEl>
                                        <p:attrNameLst>
                                          <p:attrName>fillcolor</p:attrName>
                                        </p:attrNameLst>
                                      </p:cBhvr>
                                      <p:by>
                                        <p:hsl h="0" s="12549" l="25098"/>
                                      </p:by>
                                    </p:animClr>
                                    <p:animClr clrSpc="hsl" dir="cw">
                                      <p:cBhvr>
                                        <p:cTn id="83" dur="500" fill="hold"/>
                                        <p:tgtEl>
                                          <p:spTgt spid="33"/>
                                        </p:tgtEl>
                                        <p:attrNameLst>
                                          <p:attrName>stroke.color</p:attrName>
                                        </p:attrNameLst>
                                      </p:cBhvr>
                                      <p:by>
                                        <p:hsl h="0" s="12549" l="25098"/>
                                      </p:by>
                                    </p:animClr>
                                    <p:set>
                                      <p:cBhvr>
                                        <p:cTn id="84"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24" presetClass="emph" presetSubtype="0" fill="hold" grpId="1" nodeType="clickEffect">
                                  <p:stCondLst>
                                    <p:cond delay="0"/>
                                  </p:stCondLst>
                                  <p:childTnLst>
                                    <p:animClr clrSpc="hsl" dir="cw">
                                      <p:cBhvr override="childStyle">
                                        <p:cTn id="89" dur="500" fill="hold"/>
                                        <p:tgtEl>
                                          <p:spTgt spid="27"/>
                                        </p:tgtEl>
                                        <p:attrNameLst>
                                          <p:attrName>style.color</p:attrName>
                                        </p:attrNameLst>
                                      </p:cBhvr>
                                      <p:by>
                                        <p:hsl h="0" s="-12549" l="-25098"/>
                                      </p:by>
                                    </p:animClr>
                                    <p:animClr clrSpc="hsl" dir="cw">
                                      <p:cBhvr>
                                        <p:cTn id="90" dur="500" fill="hold"/>
                                        <p:tgtEl>
                                          <p:spTgt spid="27"/>
                                        </p:tgtEl>
                                        <p:attrNameLst>
                                          <p:attrName>fillcolor</p:attrName>
                                        </p:attrNameLst>
                                      </p:cBhvr>
                                      <p:by>
                                        <p:hsl h="0" s="-12549" l="-25098"/>
                                      </p:by>
                                    </p:animClr>
                                    <p:animClr clrSpc="hsl" dir="cw">
                                      <p:cBhvr>
                                        <p:cTn id="91" dur="500" fill="hold"/>
                                        <p:tgtEl>
                                          <p:spTgt spid="27"/>
                                        </p:tgtEl>
                                        <p:attrNameLst>
                                          <p:attrName>stroke.color</p:attrName>
                                        </p:attrNameLst>
                                      </p:cBhvr>
                                      <p:by>
                                        <p:hsl h="0" s="-12549" l="-25098"/>
                                      </p:by>
                                    </p:animClr>
                                    <p:set>
                                      <p:cBhvr>
                                        <p:cTn id="92" dur="500" fill="hold"/>
                                        <p:tgtEl>
                                          <p:spTgt spid="27"/>
                                        </p:tgtEl>
                                        <p:attrNameLst>
                                          <p:attrName>fill.type</p:attrName>
                                        </p:attrNameLst>
                                      </p:cBhvr>
                                      <p:to>
                                        <p:strVal val="solid"/>
                                      </p:to>
                                    </p:set>
                                  </p:childTnLst>
                                </p:cTn>
                              </p:par>
                              <p:par>
                                <p:cTn id="93" presetID="19" presetClass="emph" presetSubtype="0" fill="hold" grpId="0" nodeType="withEffect">
                                  <p:stCondLst>
                                    <p:cond delay="0"/>
                                  </p:stCondLst>
                                  <p:childTnLst>
                                    <p:animClr clrSpc="rgb" dir="cw">
                                      <p:cBhvr override="childStyle">
                                        <p:cTn id="94" dur="500" fill="hold"/>
                                        <p:tgtEl>
                                          <p:spTgt spid="16"/>
                                        </p:tgtEl>
                                        <p:attrNameLst>
                                          <p:attrName>style.color</p:attrName>
                                        </p:attrNameLst>
                                      </p:cBhvr>
                                      <p:to>
                                        <a:srgbClr val="FFC000"/>
                                      </p:to>
                                    </p:animClr>
                                    <p:animClr clrSpc="rgb" dir="cw">
                                      <p:cBhvr>
                                        <p:cTn id="95" dur="500" fill="hold"/>
                                        <p:tgtEl>
                                          <p:spTgt spid="16"/>
                                        </p:tgtEl>
                                        <p:attrNameLst>
                                          <p:attrName>fillcolor</p:attrName>
                                        </p:attrNameLst>
                                      </p:cBhvr>
                                      <p:to>
                                        <a:srgbClr val="FFC000"/>
                                      </p:to>
                                    </p:animClr>
                                    <p:set>
                                      <p:cBhvr>
                                        <p:cTn id="96" dur="500" fill="hold"/>
                                        <p:tgtEl>
                                          <p:spTgt spid="16"/>
                                        </p:tgtEl>
                                        <p:attrNameLst>
                                          <p:attrName>fill.type</p:attrName>
                                        </p:attrNameLst>
                                      </p:cBhvr>
                                      <p:to>
                                        <p:strVal val="solid"/>
                                      </p:to>
                                    </p:set>
                                    <p:set>
                                      <p:cBhvr>
                                        <p:cTn id="97" dur="500" fill="hold"/>
                                        <p:tgtEl>
                                          <p:spTgt spid="16"/>
                                        </p:tgtEl>
                                        <p:attrNameLst>
                                          <p:attrName>fill.on</p:attrName>
                                        </p:attrNameLst>
                                      </p:cBhvr>
                                      <p:to>
                                        <p:strVal val="true"/>
                                      </p:to>
                                    </p:set>
                                  </p:childTnLst>
                                </p:cTn>
                              </p:par>
                              <p:par>
                                <p:cTn id="98" presetID="1" presetClass="mediacall" presetSubtype="0" fill="hold" nodeType="withEffect">
                                  <p:stCondLst>
                                    <p:cond delay="0"/>
                                  </p:stCondLst>
                                  <p:childTnLst>
                                    <p:cmd type="call" cmd="playFrom(0.0)">
                                      <p:cBhvr>
                                        <p:cTn id="99" dur="20218" fill="hold"/>
                                        <p:tgtEl>
                                          <p:spTgt spid="39"/>
                                        </p:tgtEl>
                                      </p:cBhvr>
                                    </p:cmd>
                                  </p:childTnLst>
                                </p:cTn>
                              </p:par>
                              <p:par>
                                <p:cTn id="100" presetID="3" presetClass="mediacall" presetSubtype="0" fill="hold" nodeType="withEffect">
                                  <p:stCondLst>
                                    <p:cond delay="0"/>
                                  </p:stCondLst>
                                  <p:childTnLst>
                                    <p:cmd type="call" cmd="stop">
                                      <p:cBhvr>
                                        <p:cTn id="101" dur="1" fill="hold"/>
                                        <p:tgtEl>
                                          <p:spTgt spid="38"/>
                                        </p:tgtEl>
                                      </p:cBhvr>
                                    </p:cmd>
                                  </p:childTnLst>
                                </p:cTn>
                              </p:par>
                              <p:par>
                                <p:cTn id="102" presetID="19" presetClass="emph" presetSubtype="0" fill="hold" grpId="1" nodeType="withEffect">
                                  <p:stCondLst>
                                    <p:cond delay="3500"/>
                                  </p:stCondLst>
                                  <p:childTnLst>
                                    <p:animClr clrSpc="rgb" dir="cw">
                                      <p:cBhvr override="childStyle">
                                        <p:cTn id="103" dur="500" fill="hold"/>
                                        <p:tgtEl>
                                          <p:spTgt spid="16"/>
                                        </p:tgtEl>
                                        <p:attrNameLst>
                                          <p:attrName>style.color</p:attrName>
                                        </p:attrNameLst>
                                      </p:cBhvr>
                                      <p:to>
                                        <a:srgbClr val="FF0000"/>
                                      </p:to>
                                    </p:animClr>
                                    <p:animClr clrSpc="rgb" dir="cw">
                                      <p:cBhvr>
                                        <p:cTn id="104" dur="500" fill="hold"/>
                                        <p:tgtEl>
                                          <p:spTgt spid="16"/>
                                        </p:tgtEl>
                                        <p:attrNameLst>
                                          <p:attrName>fillcolor</p:attrName>
                                        </p:attrNameLst>
                                      </p:cBhvr>
                                      <p:to>
                                        <a:srgbClr val="FF0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3500"/>
                                  </p:stCondLst>
                                  <p:childTnLst>
                                    <p:cmd type="call" cmd="playFrom(0.0)">
                                      <p:cBhvr>
                                        <p:cTn id="108" dur="5903" fill="hold"/>
                                        <p:tgtEl>
                                          <p:spTgt spid="41"/>
                                        </p:tgtEl>
                                      </p:cBhvr>
                                    </p:cmd>
                                  </p:childTnLst>
                                </p:cTn>
                              </p:par>
                              <p:par>
                                <p:cTn id="109" presetID="3" presetClass="mediacall" presetSubtype="0" fill="hold" nodeType="withEffect">
                                  <p:stCondLst>
                                    <p:cond delay="3500"/>
                                  </p:stCondLst>
                                  <p:childTnLst>
                                    <p:cmd type="call" cmd="stop">
                                      <p:cBhvr>
                                        <p:cTn id="110" dur="1" fill="hold"/>
                                        <p:tgtEl>
                                          <p:spTgt spid="39"/>
                                        </p:tgtEl>
                                      </p:cBhvr>
                                    </p:cmd>
                                  </p:childTnLst>
                                </p:cTn>
                              </p:par>
                              <p:par>
                                <p:cTn id="111" presetID="30" presetClass="emph" presetSubtype="0" fill="hold" grpId="2" nodeType="withEffect">
                                  <p:stCondLst>
                                    <p:cond delay="3500"/>
                                  </p:stCondLst>
                                  <p:childTnLst>
                                    <p:animClr clrSpc="hsl" dir="cw">
                                      <p:cBhvr override="childStyle">
                                        <p:cTn id="112" dur="500" fill="hold"/>
                                        <p:tgtEl>
                                          <p:spTgt spid="27"/>
                                        </p:tgtEl>
                                        <p:attrNameLst>
                                          <p:attrName>style.color</p:attrName>
                                        </p:attrNameLst>
                                      </p:cBhvr>
                                      <p:by>
                                        <p:hsl h="0" s="12549" l="25098"/>
                                      </p:by>
                                    </p:animClr>
                                    <p:animClr clrSpc="hsl" dir="cw">
                                      <p:cBhvr>
                                        <p:cTn id="113" dur="500" fill="hold"/>
                                        <p:tgtEl>
                                          <p:spTgt spid="27"/>
                                        </p:tgtEl>
                                        <p:attrNameLst>
                                          <p:attrName>fillcolor</p:attrName>
                                        </p:attrNameLst>
                                      </p:cBhvr>
                                      <p:by>
                                        <p:hsl h="0" s="12549" l="25098"/>
                                      </p:by>
                                    </p:animClr>
                                    <p:animClr clrSpc="hsl" dir="cw">
                                      <p:cBhvr>
                                        <p:cTn id="114" dur="500" fill="hold"/>
                                        <p:tgtEl>
                                          <p:spTgt spid="27"/>
                                        </p:tgtEl>
                                        <p:attrNameLst>
                                          <p:attrName>stroke.color</p:attrName>
                                        </p:attrNameLst>
                                      </p:cBhvr>
                                      <p:by>
                                        <p:hsl h="0" s="12549" l="25098"/>
                                      </p:by>
                                    </p:animClr>
                                    <p:set>
                                      <p:cBhvr>
                                        <p:cTn id="115"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6" restart="whenNotActive" fill="hold" evtFilter="cancelBubble" nodeType="interactiveSeq">
                <p:stCondLst>
                  <p:cond evt="onClick" delay="0">
                    <p:tgtEl>
                      <p:spTgt spid="34"/>
                    </p:tgtEl>
                  </p:cond>
                </p:stCondLst>
                <p:endSync evt="end" delay="0">
                  <p:rtn val="all"/>
                </p:endSync>
                <p:childTnLst>
                  <p:par>
                    <p:cTn id="117" fill="hold">
                      <p:stCondLst>
                        <p:cond delay="0"/>
                      </p:stCondLst>
                      <p:childTnLst>
                        <p:par>
                          <p:cTn id="118" fill="hold">
                            <p:stCondLst>
                              <p:cond delay="0"/>
                            </p:stCondLst>
                            <p:childTnLst>
                              <p:par>
                                <p:cTn id="119" presetID="24" presetClass="emph" presetSubtype="0" fill="hold" grpId="1" nodeType="clickEffect">
                                  <p:stCondLst>
                                    <p:cond delay="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19" presetClass="emph" presetSubtype="0" fill="hold" grpId="0" nodeType="withEffect">
                                  <p:stCondLst>
                                    <p:cond delay="0"/>
                                  </p:stCondLst>
                                  <p:childTnLst>
                                    <p:animClr clrSpc="rgb" dir="cw">
                                      <p:cBhvr override="childStyle">
                                        <p:cTn id="125" dur="500" fill="hold"/>
                                        <p:tgtEl>
                                          <p:spTgt spid="32"/>
                                        </p:tgtEl>
                                        <p:attrNameLst>
                                          <p:attrName>style.color</p:attrName>
                                        </p:attrNameLst>
                                      </p:cBhvr>
                                      <p:to>
                                        <a:schemeClr val="accent2"/>
                                      </p:to>
                                    </p:animClr>
                                    <p:animClr clrSpc="rgb" dir="cw">
                                      <p:cBhvr>
                                        <p:cTn id="126" dur="500" fill="hold"/>
                                        <p:tgtEl>
                                          <p:spTgt spid="32"/>
                                        </p:tgtEl>
                                        <p:attrNameLst>
                                          <p:attrName>fillcolor</p:attrName>
                                        </p:attrNameLst>
                                      </p:cBhvr>
                                      <p:to>
                                        <a:schemeClr val="accent2"/>
                                      </p:to>
                                    </p:animClr>
                                    <p:set>
                                      <p:cBhvr>
                                        <p:cTn id="127" dur="500" fill="hold"/>
                                        <p:tgtEl>
                                          <p:spTgt spid="32"/>
                                        </p:tgtEl>
                                        <p:attrNameLst>
                                          <p:attrName>fill.type</p:attrName>
                                        </p:attrNameLst>
                                      </p:cBhvr>
                                      <p:to>
                                        <p:strVal val="solid"/>
                                      </p:to>
                                    </p:set>
                                    <p:set>
                                      <p:cBhvr>
                                        <p:cTn id="128" dur="500" fill="hold"/>
                                        <p:tgtEl>
                                          <p:spTgt spid="32"/>
                                        </p:tgtEl>
                                        <p:attrNameLst>
                                          <p:attrName>fill.on</p:attrName>
                                        </p:attrNameLst>
                                      </p:cBhvr>
                                      <p:to>
                                        <p:strVal val="true"/>
                                      </p:to>
                                    </p:set>
                                  </p:childTnLst>
                                </p:cTn>
                              </p:par>
                              <p:par>
                                <p:cTn id="129" presetID="1" presetClass="mediacall" presetSubtype="0" fill="hold" nodeType="withEffect">
                                  <p:stCondLst>
                                    <p:cond delay="0"/>
                                  </p:stCondLst>
                                  <p:childTnLst>
                                    <p:cmd type="call" cmd="playFrom(0.0)">
                                      <p:cBhvr>
                                        <p:cTn id="130" dur="20218" fill="hold"/>
                                        <p:tgtEl>
                                          <p:spTgt spid="39"/>
                                        </p:tgtEl>
                                      </p:cBhvr>
                                    </p:cmd>
                                  </p:childTnLst>
                                </p:cTn>
                              </p:par>
                              <p:par>
                                <p:cTn id="131" presetID="3" presetClass="mediacall" presetSubtype="0" fill="hold" nodeType="withEffect">
                                  <p:stCondLst>
                                    <p:cond delay="0"/>
                                  </p:stCondLst>
                                  <p:childTnLst>
                                    <p:cmd type="call" cmd="stop">
                                      <p:cBhvr>
                                        <p:cTn id="132" dur="1" fill="hold"/>
                                        <p:tgtEl>
                                          <p:spTgt spid="38"/>
                                        </p:tgtEl>
                                      </p:cBhvr>
                                    </p:cmd>
                                  </p:childTnLst>
                                </p:cTn>
                              </p:par>
                              <p:par>
                                <p:cTn id="133" presetID="19" presetClass="emph" presetSubtype="0" fill="hold" grpId="1" nodeType="withEffect">
                                  <p:stCondLst>
                                    <p:cond delay="3000"/>
                                  </p:stCondLst>
                                  <p:childTnLst>
                                    <p:animClr clrSpc="rgb" dir="cw">
                                      <p:cBhvr override="childStyle">
                                        <p:cTn id="134" dur="500" fill="hold"/>
                                        <p:tgtEl>
                                          <p:spTgt spid="32"/>
                                        </p:tgtEl>
                                        <p:attrNameLst>
                                          <p:attrName>style.color</p:attrName>
                                        </p:attrNameLst>
                                      </p:cBhvr>
                                      <p:to>
                                        <a:srgbClr val="FF0000"/>
                                      </p:to>
                                    </p:animClr>
                                    <p:animClr clrSpc="rgb" dir="cw">
                                      <p:cBhvr>
                                        <p:cTn id="135" dur="500" fill="hold"/>
                                        <p:tgtEl>
                                          <p:spTgt spid="32"/>
                                        </p:tgtEl>
                                        <p:attrNameLst>
                                          <p:attrName>fillcolor</p:attrName>
                                        </p:attrNameLst>
                                      </p:cBhvr>
                                      <p:to>
                                        <a:srgbClr val="FF0000"/>
                                      </p:to>
                                    </p:animClr>
                                    <p:set>
                                      <p:cBhvr>
                                        <p:cTn id="136" dur="500" fill="hold"/>
                                        <p:tgtEl>
                                          <p:spTgt spid="32"/>
                                        </p:tgtEl>
                                        <p:attrNameLst>
                                          <p:attrName>fill.type</p:attrName>
                                        </p:attrNameLst>
                                      </p:cBhvr>
                                      <p:to>
                                        <p:strVal val="solid"/>
                                      </p:to>
                                    </p:set>
                                    <p:set>
                                      <p:cBhvr>
                                        <p:cTn id="137" dur="500" fill="hold"/>
                                        <p:tgtEl>
                                          <p:spTgt spid="32"/>
                                        </p:tgtEl>
                                        <p:attrNameLst>
                                          <p:attrName>fill.on</p:attrName>
                                        </p:attrNameLst>
                                      </p:cBhvr>
                                      <p:to>
                                        <p:strVal val="true"/>
                                      </p:to>
                                    </p:set>
                                  </p:childTnLst>
                                </p:cTn>
                              </p:par>
                              <p:par>
                                <p:cTn id="138" presetID="1" presetClass="mediacall" presetSubtype="0" fill="hold" nodeType="withEffect">
                                  <p:stCondLst>
                                    <p:cond delay="3000"/>
                                  </p:stCondLst>
                                  <p:childTnLst>
                                    <p:cmd type="call" cmd="playFrom(0.0)">
                                      <p:cBhvr>
                                        <p:cTn id="139" dur="5903" fill="hold"/>
                                        <p:tgtEl>
                                          <p:spTgt spid="41"/>
                                        </p:tgtEl>
                                      </p:cBhvr>
                                    </p:cmd>
                                  </p:childTnLst>
                                </p:cTn>
                              </p:par>
                              <p:par>
                                <p:cTn id="140" presetID="3" presetClass="mediacall" presetSubtype="0" fill="hold" nodeType="withEffect">
                                  <p:stCondLst>
                                    <p:cond delay="3000"/>
                                  </p:stCondLst>
                                  <p:childTnLst>
                                    <p:cmd type="call" cmd="stop">
                                      <p:cBhvr>
                                        <p:cTn id="141" dur="1" fill="hold"/>
                                        <p:tgtEl>
                                          <p:spTgt spid="39"/>
                                        </p:tgtEl>
                                      </p:cBhvr>
                                    </p:cmd>
                                  </p:childTnLst>
                                </p:cTn>
                              </p:par>
                              <p:par>
                                <p:cTn id="142" presetID="30" presetClass="emph" presetSubtype="0" fill="hold" grpId="2" nodeType="withEffect">
                                  <p:stCondLst>
                                    <p:cond delay="3000"/>
                                  </p:stCondLst>
                                  <p:childTnLst>
                                    <p:animClr clrSpc="hsl" dir="cw">
                                      <p:cBhvr override="childStyle">
                                        <p:cTn id="143" dur="500" fill="hold"/>
                                        <p:tgtEl>
                                          <p:spTgt spid="34"/>
                                        </p:tgtEl>
                                        <p:attrNameLst>
                                          <p:attrName>style.color</p:attrName>
                                        </p:attrNameLst>
                                      </p:cBhvr>
                                      <p:by>
                                        <p:hsl h="0" s="12549" l="25098"/>
                                      </p:by>
                                    </p:animClr>
                                    <p:animClr clrSpc="hsl" dir="cw">
                                      <p:cBhvr>
                                        <p:cTn id="144" dur="500" fill="hold"/>
                                        <p:tgtEl>
                                          <p:spTgt spid="34"/>
                                        </p:tgtEl>
                                        <p:attrNameLst>
                                          <p:attrName>fillcolor</p:attrName>
                                        </p:attrNameLst>
                                      </p:cBhvr>
                                      <p:by>
                                        <p:hsl h="0" s="12549" l="25098"/>
                                      </p:by>
                                    </p:animClr>
                                    <p:animClr clrSpc="hsl" dir="cw">
                                      <p:cBhvr>
                                        <p:cTn id="145" dur="500" fill="hold"/>
                                        <p:tgtEl>
                                          <p:spTgt spid="34"/>
                                        </p:tgtEl>
                                        <p:attrNameLst>
                                          <p:attrName>stroke.color</p:attrName>
                                        </p:attrNameLst>
                                      </p:cBhvr>
                                      <p:by>
                                        <p:hsl h="0" s="12549" l="25098"/>
                                      </p:by>
                                    </p:animClr>
                                    <p:set>
                                      <p:cBhvr>
                                        <p:cTn id="146"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47" fill="hold" display="0">
                  <p:stCondLst>
                    <p:cond delay="indefinite"/>
                  </p:stCondLst>
                  <p:endCondLst>
                    <p:cond evt="onStopAudio" delay="0">
                      <p:tgtEl>
                        <p:sldTgt/>
                      </p:tgtEl>
                    </p:cond>
                  </p:endCondLst>
                </p:cTn>
                <p:tgtEl>
                  <p:spTgt spid="39"/>
                </p:tgtEl>
              </p:cMediaNode>
            </p:audio>
            <p:audio>
              <p:cMediaNode vol="80000">
                <p:cTn id="148" fill="hold" display="0">
                  <p:stCondLst>
                    <p:cond delay="indefinite"/>
                  </p:stCondLst>
                  <p:endCondLst>
                    <p:cond evt="onStopAudio" delay="0">
                      <p:tgtEl>
                        <p:sldTgt/>
                      </p:tgtEl>
                    </p:cond>
                  </p:endCondLst>
                </p:cTn>
                <p:tgtEl>
                  <p:spTgt spid="40"/>
                </p:tgtEl>
              </p:cMediaNode>
            </p:audio>
            <p:audio>
              <p:cMediaNode vol="80000">
                <p:cTn id="14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50876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905" y="127121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1023582" y="286578"/>
            <a:ext cx="10475956" cy="18639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267">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58305" y="469556"/>
            <a:ext cx="10972800" cy="748988"/>
          </a:xfrm>
          <a:prstGeom prst="rect">
            <a:avLst/>
          </a:prstGeom>
          <a:noFill/>
        </p:spPr>
        <p:txBody>
          <a:bodyPr wrap="square" rtlCol="0">
            <a:spAutoFit/>
          </a:bodyPr>
          <a:lstStyle/>
          <a:p>
            <a:pPr algn="ctr" defTabSz="914377">
              <a:defRPr/>
            </a:pPr>
            <a:r>
              <a:rPr lang="vi-VN" sz="4267" dirty="0">
                <a:solidFill>
                  <a:srgbClr val="FFFF00"/>
                </a:solidFill>
                <a:latin typeface="Times New Roman" panose="02020603050405020304" pitchFamily="18" charset="0"/>
                <a:cs typeface="Times New Roman" panose="02020603050405020304" pitchFamily="18" charset="0"/>
              </a:rPr>
              <a:t>Người Chăm-pa rất giỏi nghề gì?</a:t>
            </a:r>
            <a:endParaRPr lang="en-US" altLang="x-none" sz="4267" b="1" dirty="0">
              <a:solidFill>
                <a:srgbClr val="FFFF00"/>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6610146" y="3883741"/>
            <a:ext cx="5118847"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600" b="1">
              <a:solidFill>
                <a:prstClr val="white"/>
              </a:solidFill>
              <a:latin typeface="Times New Roman" panose="02020603050405020304" pitchFamily="18" charset="0"/>
              <a:cs typeface="Times New Roman" panose="02020603050405020304" pitchFamily="18" charset="0"/>
            </a:endParaRPr>
          </a:p>
        </p:txBody>
      </p:sp>
      <p:sp>
        <p:nvSpPr>
          <p:cNvPr id="16" name="bang c"/>
          <p:cNvSpPr/>
          <p:nvPr/>
        </p:nvSpPr>
        <p:spPr>
          <a:xfrm flipH="1">
            <a:off x="766436" y="5677685"/>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600" b="1">
              <a:solidFill>
                <a:prstClr val="white"/>
              </a:solidFill>
              <a:latin typeface="Times New Roman" panose="02020603050405020304" pitchFamily="18" charset="0"/>
              <a:cs typeface="Times New Roman" panose="02020603050405020304" pitchFamily="18" charset="0"/>
            </a:endParaRPr>
          </a:p>
        </p:txBody>
      </p:sp>
      <p:sp>
        <p:nvSpPr>
          <p:cNvPr id="25" name="cau hoi b"/>
          <p:cNvSpPr txBox="1"/>
          <p:nvPr/>
        </p:nvSpPr>
        <p:spPr>
          <a:xfrm>
            <a:off x="6842379" y="4172717"/>
            <a:ext cx="3216021" cy="646331"/>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3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Đi</a:t>
            </a:r>
            <a:r>
              <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biển</a:t>
            </a:r>
            <a:r>
              <a:rPr lang="en-US" sz="36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1184986" y="5847698"/>
            <a:ext cx="4349541" cy="646331"/>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3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Chăn</a:t>
            </a:r>
            <a:r>
              <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nuôi</a:t>
            </a:r>
            <a:r>
              <a:rPr lang="en-US" sz="36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46228" y="3819125"/>
            <a:ext cx="5249773"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600" b="1">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6610146" y="5715989"/>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600" b="1">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1257195" y="4134498"/>
            <a:ext cx="4427837" cy="646331"/>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vi-VN"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Trồng </a:t>
            </a:r>
            <a:r>
              <a:rPr lang="vi-VN" sz="36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trọt</a:t>
            </a:r>
            <a:r>
              <a:rPr lang="en-US" sz="36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998243" y="5937314"/>
            <a:ext cx="4501295" cy="646331"/>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3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Thủ</a:t>
            </a:r>
            <a:r>
              <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nghiệp</a:t>
            </a:r>
            <a:r>
              <a:rPr lang="en-US" sz="36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1" y="863861"/>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202905" y="2074157"/>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2202905" y="2630413"/>
            <a:ext cx="487363" cy="487363"/>
          </a:xfrm>
          <a:prstGeom prst="rect">
            <a:avLst/>
          </a:prstGeom>
        </p:spPr>
      </p:pic>
    </p:spTree>
    <p:extLst>
      <p:ext uri="{BB962C8B-B14F-4D97-AF65-F5344CB8AC3E}">
        <p14:creationId xmlns:p14="http://schemas.microsoft.com/office/powerpoint/2010/main" val="275660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 presetClass="mediacall" presetSubtype="0" fill="hold" nodeType="withEffect">
                                  <p:stCondLst>
                                    <p:cond delay="3000"/>
                                  </p:stCondLst>
                                  <p:childTnLst>
                                    <p:cmd type="call" cmd="playFrom(0.0)">
                                      <p:cBhvr>
                                        <p:cTn id="77" dur="5903" fill="hold"/>
                                        <p:tgtEl>
                                          <p:spTgt spid="41"/>
                                        </p:tgtEl>
                                      </p:cBhvr>
                                    </p:cmd>
                                  </p:childTnLst>
                                </p:cTn>
                              </p:par>
                              <p:par>
                                <p:cTn id="78" presetID="3" presetClass="mediacall" presetSubtype="0" fill="hold" nodeType="withEffect">
                                  <p:stCondLst>
                                    <p:cond delay="3000"/>
                                  </p:stCondLst>
                                  <p:childTnLst>
                                    <p:cmd type="call" cmd="stop">
                                      <p:cBhvr>
                                        <p:cTn id="79" dur="1" fill="hold"/>
                                        <p:tgtEl>
                                          <p:spTgt spid="39"/>
                                        </p:tgtEl>
                                      </p:cBhvr>
                                    </p:cmd>
                                  </p:childTnLst>
                                </p:cTn>
                              </p:par>
                              <p:par>
                                <p:cTn id="80" presetID="30" presetClass="emph" presetSubtype="0" fill="hold" grpId="2" nodeType="withEffect">
                                  <p:stCondLst>
                                    <p:cond delay="3000"/>
                                  </p:stCondLst>
                                  <p:childTnLst>
                                    <p:animClr clrSpc="hsl" dir="cw">
                                      <p:cBhvr override="childStyle">
                                        <p:cTn id="81" dur="500" fill="hold"/>
                                        <p:tgtEl>
                                          <p:spTgt spid="33"/>
                                        </p:tgtEl>
                                        <p:attrNameLst>
                                          <p:attrName>style.color</p:attrName>
                                        </p:attrNameLst>
                                      </p:cBhvr>
                                      <p:by>
                                        <p:hsl h="0" s="12549" l="25098"/>
                                      </p:by>
                                    </p:animClr>
                                    <p:animClr clrSpc="hsl" dir="cw">
                                      <p:cBhvr>
                                        <p:cTn id="82" dur="500" fill="hold"/>
                                        <p:tgtEl>
                                          <p:spTgt spid="33"/>
                                        </p:tgtEl>
                                        <p:attrNameLst>
                                          <p:attrName>fillcolor</p:attrName>
                                        </p:attrNameLst>
                                      </p:cBhvr>
                                      <p:by>
                                        <p:hsl h="0" s="12549" l="25098"/>
                                      </p:by>
                                    </p:animClr>
                                    <p:animClr clrSpc="hsl" dir="cw">
                                      <p:cBhvr>
                                        <p:cTn id="83" dur="500" fill="hold"/>
                                        <p:tgtEl>
                                          <p:spTgt spid="33"/>
                                        </p:tgtEl>
                                        <p:attrNameLst>
                                          <p:attrName>stroke.color</p:attrName>
                                        </p:attrNameLst>
                                      </p:cBhvr>
                                      <p:by>
                                        <p:hsl h="0" s="12549" l="25098"/>
                                      </p:by>
                                    </p:animClr>
                                    <p:set>
                                      <p:cBhvr>
                                        <p:cTn id="84"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24" presetClass="emph" presetSubtype="0" fill="hold" grpId="1" nodeType="clickEffect">
                                  <p:stCondLst>
                                    <p:cond delay="0"/>
                                  </p:stCondLst>
                                  <p:childTnLst>
                                    <p:animClr clrSpc="hsl" dir="cw">
                                      <p:cBhvr override="childStyle">
                                        <p:cTn id="89" dur="500" fill="hold"/>
                                        <p:tgtEl>
                                          <p:spTgt spid="27"/>
                                        </p:tgtEl>
                                        <p:attrNameLst>
                                          <p:attrName>style.color</p:attrName>
                                        </p:attrNameLst>
                                      </p:cBhvr>
                                      <p:by>
                                        <p:hsl h="0" s="-12549" l="-25098"/>
                                      </p:by>
                                    </p:animClr>
                                    <p:animClr clrSpc="hsl" dir="cw">
                                      <p:cBhvr>
                                        <p:cTn id="90" dur="500" fill="hold"/>
                                        <p:tgtEl>
                                          <p:spTgt spid="27"/>
                                        </p:tgtEl>
                                        <p:attrNameLst>
                                          <p:attrName>fillcolor</p:attrName>
                                        </p:attrNameLst>
                                      </p:cBhvr>
                                      <p:by>
                                        <p:hsl h="0" s="-12549" l="-25098"/>
                                      </p:by>
                                    </p:animClr>
                                    <p:animClr clrSpc="hsl" dir="cw">
                                      <p:cBhvr>
                                        <p:cTn id="91" dur="500" fill="hold"/>
                                        <p:tgtEl>
                                          <p:spTgt spid="27"/>
                                        </p:tgtEl>
                                        <p:attrNameLst>
                                          <p:attrName>stroke.color</p:attrName>
                                        </p:attrNameLst>
                                      </p:cBhvr>
                                      <p:by>
                                        <p:hsl h="0" s="-12549" l="-25098"/>
                                      </p:by>
                                    </p:animClr>
                                    <p:set>
                                      <p:cBhvr>
                                        <p:cTn id="92" dur="500" fill="hold"/>
                                        <p:tgtEl>
                                          <p:spTgt spid="27"/>
                                        </p:tgtEl>
                                        <p:attrNameLst>
                                          <p:attrName>fill.type</p:attrName>
                                        </p:attrNameLst>
                                      </p:cBhvr>
                                      <p:to>
                                        <p:strVal val="solid"/>
                                      </p:to>
                                    </p:set>
                                  </p:childTnLst>
                                </p:cTn>
                              </p:par>
                              <p:par>
                                <p:cTn id="93" presetID="19" presetClass="emph" presetSubtype="0" fill="hold" grpId="0" nodeType="withEffect">
                                  <p:stCondLst>
                                    <p:cond delay="0"/>
                                  </p:stCondLst>
                                  <p:childTnLst>
                                    <p:animClr clrSpc="rgb" dir="cw">
                                      <p:cBhvr override="childStyle">
                                        <p:cTn id="94" dur="500" fill="hold"/>
                                        <p:tgtEl>
                                          <p:spTgt spid="16"/>
                                        </p:tgtEl>
                                        <p:attrNameLst>
                                          <p:attrName>style.color</p:attrName>
                                        </p:attrNameLst>
                                      </p:cBhvr>
                                      <p:to>
                                        <a:srgbClr val="FFC000"/>
                                      </p:to>
                                    </p:animClr>
                                    <p:animClr clrSpc="rgb" dir="cw">
                                      <p:cBhvr>
                                        <p:cTn id="95" dur="500" fill="hold"/>
                                        <p:tgtEl>
                                          <p:spTgt spid="16"/>
                                        </p:tgtEl>
                                        <p:attrNameLst>
                                          <p:attrName>fillcolor</p:attrName>
                                        </p:attrNameLst>
                                      </p:cBhvr>
                                      <p:to>
                                        <a:srgbClr val="FFC000"/>
                                      </p:to>
                                    </p:animClr>
                                    <p:set>
                                      <p:cBhvr>
                                        <p:cTn id="96" dur="500" fill="hold"/>
                                        <p:tgtEl>
                                          <p:spTgt spid="16"/>
                                        </p:tgtEl>
                                        <p:attrNameLst>
                                          <p:attrName>fill.type</p:attrName>
                                        </p:attrNameLst>
                                      </p:cBhvr>
                                      <p:to>
                                        <p:strVal val="solid"/>
                                      </p:to>
                                    </p:set>
                                    <p:set>
                                      <p:cBhvr>
                                        <p:cTn id="97" dur="500" fill="hold"/>
                                        <p:tgtEl>
                                          <p:spTgt spid="16"/>
                                        </p:tgtEl>
                                        <p:attrNameLst>
                                          <p:attrName>fill.on</p:attrName>
                                        </p:attrNameLst>
                                      </p:cBhvr>
                                      <p:to>
                                        <p:strVal val="true"/>
                                      </p:to>
                                    </p:set>
                                  </p:childTnLst>
                                </p:cTn>
                              </p:par>
                              <p:par>
                                <p:cTn id="98" presetID="1" presetClass="mediacall" presetSubtype="0" fill="hold" nodeType="withEffect">
                                  <p:stCondLst>
                                    <p:cond delay="0"/>
                                  </p:stCondLst>
                                  <p:childTnLst>
                                    <p:cmd type="call" cmd="playFrom(0.0)">
                                      <p:cBhvr>
                                        <p:cTn id="99" dur="20218" fill="hold"/>
                                        <p:tgtEl>
                                          <p:spTgt spid="39"/>
                                        </p:tgtEl>
                                      </p:cBhvr>
                                    </p:cmd>
                                  </p:childTnLst>
                                </p:cTn>
                              </p:par>
                              <p:par>
                                <p:cTn id="100" presetID="3" presetClass="mediacall" presetSubtype="0" fill="hold" nodeType="withEffect">
                                  <p:stCondLst>
                                    <p:cond delay="0"/>
                                  </p:stCondLst>
                                  <p:childTnLst>
                                    <p:cmd type="call" cmd="stop">
                                      <p:cBhvr>
                                        <p:cTn id="101" dur="1" fill="hold"/>
                                        <p:tgtEl>
                                          <p:spTgt spid="38"/>
                                        </p:tgtEl>
                                      </p:cBhvr>
                                    </p:cmd>
                                  </p:childTnLst>
                                </p:cTn>
                              </p:par>
                              <p:par>
                                <p:cTn id="102" presetID="19" presetClass="emph" presetSubtype="0" fill="hold" grpId="1" nodeType="withEffect">
                                  <p:stCondLst>
                                    <p:cond delay="3500"/>
                                  </p:stCondLst>
                                  <p:childTnLst>
                                    <p:animClr clrSpc="rgb" dir="cw">
                                      <p:cBhvr override="childStyle">
                                        <p:cTn id="103" dur="500" fill="hold"/>
                                        <p:tgtEl>
                                          <p:spTgt spid="16"/>
                                        </p:tgtEl>
                                        <p:attrNameLst>
                                          <p:attrName>style.color</p:attrName>
                                        </p:attrNameLst>
                                      </p:cBhvr>
                                      <p:to>
                                        <a:srgbClr val="FF0000"/>
                                      </p:to>
                                    </p:animClr>
                                    <p:animClr clrSpc="rgb" dir="cw">
                                      <p:cBhvr>
                                        <p:cTn id="104" dur="500" fill="hold"/>
                                        <p:tgtEl>
                                          <p:spTgt spid="16"/>
                                        </p:tgtEl>
                                        <p:attrNameLst>
                                          <p:attrName>fillcolor</p:attrName>
                                        </p:attrNameLst>
                                      </p:cBhvr>
                                      <p:to>
                                        <a:srgbClr val="FF0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3500"/>
                                  </p:stCondLst>
                                  <p:childTnLst>
                                    <p:cmd type="call" cmd="playFrom(0.0)">
                                      <p:cBhvr>
                                        <p:cTn id="108" dur="5903" fill="hold"/>
                                        <p:tgtEl>
                                          <p:spTgt spid="41"/>
                                        </p:tgtEl>
                                      </p:cBhvr>
                                    </p:cmd>
                                  </p:childTnLst>
                                </p:cTn>
                              </p:par>
                              <p:par>
                                <p:cTn id="109" presetID="3" presetClass="mediacall" presetSubtype="0" fill="hold" nodeType="withEffect">
                                  <p:stCondLst>
                                    <p:cond delay="3500"/>
                                  </p:stCondLst>
                                  <p:childTnLst>
                                    <p:cmd type="call" cmd="stop">
                                      <p:cBhvr>
                                        <p:cTn id="110" dur="1" fill="hold"/>
                                        <p:tgtEl>
                                          <p:spTgt spid="39"/>
                                        </p:tgtEl>
                                      </p:cBhvr>
                                    </p:cmd>
                                  </p:childTnLst>
                                </p:cTn>
                              </p:par>
                              <p:par>
                                <p:cTn id="111" presetID="30" presetClass="emph" presetSubtype="0" fill="hold" grpId="2" nodeType="withEffect">
                                  <p:stCondLst>
                                    <p:cond delay="3500"/>
                                  </p:stCondLst>
                                  <p:childTnLst>
                                    <p:animClr clrSpc="hsl" dir="cw">
                                      <p:cBhvr override="childStyle">
                                        <p:cTn id="112" dur="500" fill="hold"/>
                                        <p:tgtEl>
                                          <p:spTgt spid="27"/>
                                        </p:tgtEl>
                                        <p:attrNameLst>
                                          <p:attrName>style.color</p:attrName>
                                        </p:attrNameLst>
                                      </p:cBhvr>
                                      <p:by>
                                        <p:hsl h="0" s="12549" l="25098"/>
                                      </p:by>
                                    </p:animClr>
                                    <p:animClr clrSpc="hsl" dir="cw">
                                      <p:cBhvr>
                                        <p:cTn id="113" dur="500" fill="hold"/>
                                        <p:tgtEl>
                                          <p:spTgt spid="27"/>
                                        </p:tgtEl>
                                        <p:attrNameLst>
                                          <p:attrName>fillcolor</p:attrName>
                                        </p:attrNameLst>
                                      </p:cBhvr>
                                      <p:by>
                                        <p:hsl h="0" s="12549" l="25098"/>
                                      </p:by>
                                    </p:animClr>
                                    <p:animClr clrSpc="hsl" dir="cw">
                                      <p:cBhvr>
                                        <p:cTn id="114" dur="500" fill="hold"/>
                                        <p:tgtEl>
                                          <p:spTgt spid="27"/>
                                        </p:tgtEl>
                                        <p:attrNameLst>
                                          <p:attrName>stroke.color</p:attrName>
                                        </p:attrNameLst>
                                      </p:cBhvr>
                                      <p:by>
                                        <p:hsl h="0" s="12549" l="25098"/>
                                      </p:by>
                                    </p:animClr>
                                    <p:set>
                                      <p:cBhvr>
                                        <p:cTn id="115"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6" restart="whenNotActive" fill="hold" evtFilter="cancelBubble" nodeType="interactiveSeq">
                <p:stCondLst>
                  <p:cond evt="onClick" delay="0">
                    <p:tgtEl>
                      <p:spTgt spid="34"/>
                    </p:tgtEl>
                  </p:cond>
                </p:stCondLst>
                <p:endSync evt="end" delay="0">
                  <p:rtn val="all"/>
                </p:endSync>
                <p:childTnLst>
                  <p:par>
                    <p:cTn id="117" fill="hold">
                      <p:stCondLst>
                        <p:cond delay="0"/>
                      </p:stCondLst>
                      <p:childTnLst>
                        <p:par>
                          <p:cTn id="118" fill="hold">
                            <p:stCondLst>
                              <p:cond delay="0"/>
                            </p:stCondLst>
                            <p:childTnLst>
                              <p:par>
                                <p:cTn id="119" presetID="24" presetClass="emph" presetSubtype="0" fill="hold" grpId="1" nodeType="clickEffect">
                                  <p:stCondLst>
                                    <p:cond delay="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19" presetClass="emph" presetSubtype="0" fill="hold" grpId="0" nodeType="withEffect">
                                  <p:stCondLst>
                                    <p:cond delay="0"/>
                                  </p:stCondLst>
                                  <p:childTnLst>
                                    <p:animClr clrSpc="rgb" dir="cw">
                                      <p:cBhvr override="childStyle">
                                        <p:cTn id="125" dur="500" fill="hold"/>
                                        <p:tgtEl>
                                          <p:spTgt spid="32"/>
                                        </p:tgtEl>
                                        <p:attrNameLst>
                                          <p:attrName>style.color</p:attrName>
                                        </p:attrNameLst>
                                      </p:cBhvr>
                                      <p:to>
                                        <a:schemeClr val="accent2"/>
                                      </p:to>
                                    </p:animClr>
                                    <p:animClr clrSpc="rgb" dir="cw">
                                      <p:cBhvr>
                                        <p:cTn id="126" dur="500" fill="hold"/>
                                        <p:tgtEl>
                                          <p:spTgt spid="32"/>
                                        </p:tgtEl>
                                        <p:attrNameLst>
                                          <p:attrName>fillcolor</p:attrName>
                                        </p:attrNameLst>
                                      </p:cBhvr>
                                      <p:to>
                                        <a:schemeClr val="accent2"/>
                                      </p:to>
                                    </p:animClr>
                                    <p:set>
                                      <p:cBhvr>
                                        <p:cTn id="127" dur="500" fill="hold"/>
                                        <p:tgtEl>
                                          <p:spTgt spid="32"/>
                                        </p:tgtEl>
                                        <p:attrNameLst>
                                          <p:attrName>fill.type</p:attrName>
                                        </p:attrNameLst>
                                      </p:cBhvr>
                                      <p:to>
                                        <p:strVal val="solid"/>
                                      </p:to>
                                    </p:set>
                                    <p:set>
                                      <p:cBhvr>
                                        <p:cTn id="128" dur="500" fill="hold"/>
                                        <p:tgtEl>
                                          <p:spTgt spid="32"/>
                                        </p:tgtEl>
                                        <p:attrNameLst>
                                          <p:attrName>fill.on</p:attrName>
                                        </p:attrNameLst>
                                      </p:cBhvr>
                                      <p:to>
                                        <p:strVal val="true"/>
                                      </p:to>
                                    </p:set>
                                  </p:childTnLst>
                                </p:cTn>
                              </p:par>
                              <p:par>
                                <p:cTn id="129" presetID="1" presetClass="mediacall" presetSubtype="0" fill="hold" nodeType="withEffect">
                                  <p:stCondLst>
                                    <p:cond delay="0"/>
                                  </p:stCondLst>
                                  <p:childTnLst>
                                    <p:cmd type="call" cmd="playFrom(0.0)">
                                      <p:cBhvr>
                                        <p:cTn id="130" dur="20218" fill="hold"/>
                                        <p:tgtEl>
                                          <p:spTgt spid="39"/>
                                        </p:tgtEl>
                                      </p:cBhvr>
                                    </p:cmd>
                                  </p:childTnLst>
                                </p:cTn>
                              </p:par>
                              <p:par>
                                <p:cTn id="131" presetID="3" presetClass="mediacall" presetSubtype="0" fill="hold" nodeType="withEffect">
                                  <p:stCondLst>
                                    <p:cond delay="0"/>
                                  </p:stCondLst>
                                  <p:childTnLst>
                                    <p:cmd type="call" cmd="stop">
                                      <p:cBhvr>
                                        <p:cTn id="132" dur="1" fill="hold"/>
                                        <p:tgtEl>
                                          <p:spTgt spid="38"/>
                                        </p:tgtEl>
                                      </p:cBhvr>
                                    </p:cmd>
                                  </p:childTnLst>
                                </p:cTn>
                              </p:par>
                              <p:par>
                                <p:cTn id="133" presetID="19" presetClass="emph" presetSubtype="0" fill="hold" grpId="1" nodeType="withEffect">
                                  <p:stCondLst>
                                    <p:cond delay="3000"/>
                                  </p:stCondLst>
                                  <p:childTnLst>
                                    <p:animClr clrSpc="rgb" dir="cw">
                                      <p:cBhvr override="childStyle">
                                        <p:cTn id="134" dur="500" fill="hold"/>
                                        <p:tgtEl>
                                          <p:spTgt spid="32"/>
                                        </p:tgtEl>
                                        <p:attrNameLst>
                                          <p:attrName>style.color</p:attrName>
                                        </p:attrNameLst>
                                      </p:cBhvr>
                                      <p:to>
                                        <a:srgbClr val="FF0000"/>
                                      </p:to>
                                    </p:animClr>
                                    <p:animClr clrSpc="rgb" dir="cw">
                                      <p:cBhvr>
                                        <p:cTn id="135" dur="500" fill="hold"/>
                                        <p:tgtEl>
                                          <p:spTgt spid="32"/>
                                        </p:tgtEl>
                                        <p:attrNameLst>
                                          <p:attrName>fillcolor</p:attrName>
                                        </p:attrNameLst>
                                      </p:cBhvr>
                                      <p:to>
                                        <a:srgbClr val="FF0000"/>
                                      </p:to>
                                    </p:animClr>
                                    <p:set>
                                      <p:cBhvr>
                                        <p:cTn id="136" dur="500" fill="hold"/>
                                        <p:tgtEl>
                                          <p:spTgt spid="32"/>
                                        </p:tgtEl>
                                        <p:attrNameLst>
                                          <p:attrName>fill.type</p:attrName>
                                        </p:attrNameLst>
                                      </p:cBhvr>
                                      <p:to>
                                        <p:strVal val="solid"/>
                                      </p:to>
                                    </p:set>
                                    <p:set>
                                      <p:cBhvr>
                                        <p:cTn id="137" dur="500" fill="hold"/>
                                        <p:tgtEl>
                                          <p:spTgt spid="32"/>
                                        </p:tgtEl>
                                        <p:attrNameLst>
                                          <p:attrName>fill.on</p:attrName>
                                        </p:attrNameLst>
                                      </p:cBhvr>
                                      <p:to>
                                        <p:strVal val="true"/>
                                      </p:to>
                                    </p:set>
                                  </p:childTnLst>
                                </p:cTn>
                              </p:par>
                              <p:par>
                                <p:cTn id="138" presetID="1" presetClass="mediacall" presetSubtype="0" fill="hold" nodeType="withEffect">
                                  <p:stCondLst>
                                    <p:cond delay="3000"/>
                                  </p:stCondLst>
                                  <p:childTnLst>
                                    <p:cmd type="call" cmd="playFrom(0.0)">
                                      <p:cBhvr>
                                        <p:cTn id="139" dur="5903" fill="hold"/>
                                        <p:tgtEl>
                                          <p:spTgt spid="41"/>
                                        </p:tgtEl>
                                      </p:cBhvr>
                                    </p:cmd>
                                  </p:childTnLst>
                                </p:cTn>
                              </p:par>
                              <p:par>
                                <p:cTn id="140" presetID="3" presetClass="mediacall" presetSubtype="0" fill="hold" nodeType="withEffect">
                                  <p:stCondLst>
                                    <p:cond delay="3000"/>
                                  </p:stCondLst>
                                  <p:childTnLst>
                                    <p:cmd type="call" cmd="stop">
                                      <p:cBhvr>
                                        <p:cTn id="141" dur="1" fill="hold"/>
                                        <p:tgtEl>
                                          <p:spTgt spid="39"/>
                                        </p:tgtEl>
                                      </p:cBhvr>
                                    </p:cmd>
                                  </p:childTnLst>
                                </p:cTn>
                              </p:par>
                              <p:par>
                                <p:cTn id="142" presetID="30" presetClass="emph" presetSubtype="0" fill="hold" grpId="2" nodeType="withEffect">
                                  <p:stCondLst>
                                    <p:cond delay="3000"/>
                                  </p:stCondLst>
                                  <p:childTnLst>
                                    <p:animClr clrSpc="hsl" dir="cw">
                                      <p:cBhvr override="childStyle">
                                        <p:cTn id="143" dur="500" fill="hold"/>
                                        <p:tgtEl>
                                          <p:spTgt spid="34"/>
                                        </p:tgtEl>
                                        <p:attrNameLst>
                                          <p:attrName>style.color</p:attrName>
                                        </p:attrNameLst>
                                      </p:cBhvr>
                                      <p:by>
                                        <p:hsl h="0" s="12549" l="25098"/>
                                      </p:by>
                                    </p:animClr>
                                    <p:animClr clrSpc="hsl" dir="cw">
                                      <p:cBhvr>
                                        <p:cTn id="144" dur="500" fill="hold"/>
                                        <p:tgtEl>
                                          <p:spTgt spid="34"/>
                                        </p:tgtEl>
                                        <p:attrNameLst>
                                          <p:attrName>fillcolor</p:attrName>
                                        </p:attrNameLst>
                                      </p:cBhvr>
                                      <p:by>
                                        <p:hsl h="0" s="12549" l="25098"/>
                                      </p:by>
                                    </p:animClr>
                                    <p:animClr clrSpc="hsl" dir="cw">
                                      <p:cBhvr>
                                        <p:cTn id="145" dur="500" fill="hold"/>
                                        <p:tgtEl>
                                          <p:spTgt spid="34"/>
                                        </p:tgtEl>
                                        <p:attrNameLst>
                                          <p:attrName>stroke.color</p:attrName>
                                        </p:attrNameLst>
                                      </p:cBhvr>
                                      <p:by>
                                        <p:hsl h="0" s="12549" l="25098"/>
                                      </p:by>
                                    </p:animClr>
                                    <p:set>
                                      <p:cBhvr>
                                        <p:cTn id="146"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47" fill="hold" display="0">
                  <p:stCondLst>
                    <p:cond delay="indefinite"/>
                  </p:stCondLst>
                  <p:endCondLst>
                    <p:cond evt="onStopAudio" delay="0">
                      <p:tgtEl>
                        <p:sldTgt/>
                      </p:tgtEl>
                    </p:cond>
                  </p:endCondLst>
                </p:cTn>
                <p:tgtEl>
                  <p:spTgt spid="39"/>
                </p:tgtEl>
              </p:cMediaNode>
            </p:audio>
            <p:audio>
              <p:cMediaNode vol="80000">
                <p:cTn id="148" fill="hold" display="0">
                  <p:stCondLst>
                    <p:cond delay="indefinite"/>
                  </p:stCondLst>
                  <p:endCondLst>
                    <p:cond evt="onStopAudio" delay="0">
                      <p:tgtEl>
                        <p:sldTgt/>
                      </p:tgtEl>
                    </p:cond>
                  </p:endCondLst>
                </p:cTn>
                <p:tgtEl>
                  <p:spTgt spid="40"/>
                </p:tgtEl>
              </p:cMediaNode>
            </p:audio>
            <p:audio>
              <p:cMediaNode vol="80000">
                <p:cTn id="14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50876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185" y="119718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27089" y="463925"/>
            <a:ext cx="10872191" cy="15021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4267">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861919" y="721913"/>
            <a:ext cx="10198725" cy="707886"/>
          </a:xfrm>
          <a:prstGeom prst="rect">
            <a:avLst/>
          </a:prstGeom>
          <a:noFill/>
        </p:spPr>
        <p:txBody>
          <a:bodyPr wrap="square" rtlCol="0">
            <a:spAutoFit/>
          </a:bodyPr>
          <a:lstStyle/>
          <a:p>
            <a:pPr algn="ctr" defTabSz="914377">
              <a:defRPr/>
            </a:pPr>
            <a:r>
              <a:rPr lang="vi-VN" sz="4000" dirty="0">
                <a:solidFill>
                  <a:srgbClr val="FFFF00"/>
                </a:solidFill>
                <a:latin typeface="Times New Roman" panose="02020603050405020304" pitchFamily="18" charset="0"/>
                <a:cs typeface="Times New Roman" panose="02020603050405020304" pitchFamily="18" charset="0"/>
              </a:rPr>
              <a:t>Thành phần thấp nhất trong xã hội Chăm-pa là:</a:t>
            </a:r>
            <a:endParaRPr lang="en-US" altLang="x-none" sz="4000" b="1" dirty="0">
              <a:solidFill>
                <a:srgbClr val="FFFF00"/>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639245" y="3885961"/>
            <a:ext cx="5523940"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16" name="bang c"/>
          <p:cNvSpPr/>
          <p:nvPr/>
        </p:nvSpPr>
        <p:spPr>
          <a:xfrm flipH="1">
            <a:off x="766436" y="5677685"/>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25" name="cau hoi b"/>
          <p:cNvSpPr txBox="1"/>
          <p:nvPr/>
        </p:nvSpPr>
        <p:spPr>
          <a:xfrm>
            <a:off x="1487606" y="4235977"/>
            <a:ext cx="2497540"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ệ</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996287" y="5960565"/>
            <a:ext cx="5013655"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Tể</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tướng</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470919" y="3882388"/>
            <a:ext cx="5249773"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6479219" y="5715989"/>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6942784" y="4235977"/>
            <a:ext cx="3612041"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942784" y="5769713"/>
            <a:ext cx="4117860" cy="584775"/>
          </a:xfrm>
          <a:prstGeom prst="rect">
            <a:avLst/>
          </a:prstGeom>
          <a:noFill/>
        </p:spPr>
        <p:txBody>
          <a:bodyPr wrap="square" rtlCol="0">
            <a:spAutoFit/>
          </a:bodyPr>
          <a:lstStyle/>
          <a:p>
            <a:pPr marL="0" lvl="2" indent="109538"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tự</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do.</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1" y="863861"/>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202905" y="2074157"/>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2202905" y="2630413"/>
            <a:ext cx="487363" cy="487363"/>
          </a:xfrm>
          <a:prstGeom prst="rect">
            <a:avLst/>
          </a:prstGeom>
        </p:spPr>
      </p:pic>
    </p:spTree>
    <p:extLst>
      <p:ext uri="{BB962C8B-B14F-4D97-AF65-F5344CB8AC3E}">
        <p14:creationId xmlns:p14="http://schemas.microsoft.com/office/powerpoint/2010/main" val="142365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 presetClass="mediacall" presetSubtype="0" fill="hold" nodeType="withEffect">
                                  <p:stCondLst>
                                    <p:cond delay="3000"/>
                                  </p:stCondLst>
                                  <p:childTnLst>
                                    <p:cmd type="call" cmd="playFrom(0.0)">
                                      <p:cBhvr>
                                        <p:cTn id="77" dur="5903" fill="hold"/>
                                        <p:tgtEl>
                                          <p:spTgt spid="41"/>
                                        </p:tgtEl>
                                      </p:cBhvr>
                                    </p:cmd>
                                  </p:childTnLst>
                                </p:cTn>
                              </p:par>
                              <p:par>
                                <p:cTn id="78" presetID="3" presetClass="mediacall" presetSubtype="0" fill="hold" nodeType="withEffect">
                                  <p:stCondLst>
                                    <p:cond delay="3000"/>
                                  </p:stCondLst>
                                  <p:childTnLst>
                                    <p:cmd type="call" cmd="stop">
                                      <p:cBhvr>
                                        <p:cTn id="79" dur="1" fill="hold"/>
                                        <p:tgtEl>
                                          <p:spTgt spid="39"/>
                                        </p:tgtEl>
                                      </p:cBhvr>
                                    </p:cmd>
                                  </p:childTnLst>
                                </p:cTn>
                              </p:par>
                              <p:par>
                                <p:cTn id="80" presetID="30" presetClass="emph" presetSubtype="0" fill="hold" grpId="2" nodeType="withEffect">
                                  <p:stCondLst>
                                    <p:cond delay="3000"/>
                                  </p:stCondLst>
                                  <p:childTnLst>
                                    <p:animClr clrSpc="hsl" dir="cw">
                                      <p:cBhvr override="childStyle">
                                        <p:cTn id="81" dur="500" fill="hold"/>
                                        <p:tgtEl>
                                          <p:spTgt spid="33"/>
                                        </p:tgtEl>
                                        <p:attrNameLst>
                                          <p:attrName>style.color</p:attrName>
                                        </p:attrNameLst>
                                      </p:cBhvr>
                                      <p:by>
                                        <p:hsl h="0" s="12549" l="25098"/>
                                      </p:by>
                                    </p:animClr>
                                    <p:animClr clrSpc="hsl" dir="cw">
                                      <p:cBhvr>
                                        <p:cTn id="82" dur="500" fill="hold"/>
                                        <p:tgtEl>
                                          <p:spTgt spid="33"/>
                                        </p:tgtEl>
                                        <p:attrNameLst>
                                          <p:attrName>fillcolor</p:attrName>
                                        </p:attrNameLst>
                                      </p:cBhvr>
                                      <p:by>
                                        <p:hsl h="0" s="12549" l="25098"/>
                                      </p:by>
                                    </p:animClr>
                                    <p:animClr clrSpc="hsl" dir="cw">
                                      <p:cBhvr>
                                        <p:cTn id="83" dur="500" fill="hold"/>
                                        <p:tgtEl>
                                          <p:spTgt spid="33"/>
                                        </p:tgtEl>
                                        <p:attrNameLst>
                                          <p:attrName>stroke.color</p:attrName>
                                        </p:attrNameLst>
                                      </p:cBhvr>
                                      <p:by>
                                        <p:hsl h="0" s="12549" l="25098"/>
                                      </p:by>
                                    </p:animClr>
                                    <p:set>
                                      <p:cBhvr>
                                        <p:cTn id="84"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24" presetClass="emph" presetSubtype="0" fill="hold" grpId="1" nodeType="clickEffect">
                                  <p:stCondLst>
                                    <p:cond delay="0"/>
                                  </p:stCondLst>
                                  <p:childTnLst>
                                    <p:animClr clrSpc="hsl" dir="cw">
                                      <p:cBhvr override="childStyle">
                                        <p:cTn id="89" dur="500" fill="hold"/>
                                        <p:tgtEl>
                                          <p:spTgt spid="27"/>
                                        </p:tgtEl>
                                        <p:attrNameLst>
                                          <p:attrName>style.color</p:attrName>
                                        </p:attrNameLst>
                                      </p:cBhvr>
                                      <p:by>
                                        <p:hsl h="0" s="-12549" l="-25098"/>
                                      </p:by>
                                    </p:animClr>
                                    <p:animClr clrSpc="hsl" dir="cw">
                                      <p:cBhvr>
                                        <p:cTn id="90" dur="500" fill="hold"/>
                                        <p:tgtEl>
                                          <p:spTgt spid="27"/>
                                        </p:tgtEl>
                                        <p:attrNameLst>
                                          <p:attrName>fillcolor</p:attrName>
                                        </p:attrNameLst>
                                      </p:cBhvr>
                                      <p:by>
                                        <p:hsl h="0" s="-12549" l="-25098"/>
                                      </p:by>
                                    </p:animClr>
                                    <p:animClr clrSpc="hsl" dir="cw">
                                      <p:cBhvr>
                                        <p:cTn id="91" dur="500" fill="hold"/>
                                        <p:tgtEl>
                                          <p:spTgt spid="27"/>
                                        </p:tgtEl>
                                        <p:attrNameLst>
                                          <p:attrName>stroke.color</p:attrName>
                                        </p:attrNameLst>
                                      </p:cBhvr>
                                      <p:by>
                                        <p:hsl h="0" s="-12549" l="-25098"/>
                                      </p:by>
                                    </p:animClr>
                                    <p:set>
                                      <p:cBhvr>
                                        <p:cTn id="92" dur="500" fill="hold"/>
                                        <p:tgtEl>
                                          <p:spTgt spid="27"/>
                                        </p:tgtEl>
                                        <p:attrNameLst>
                                          <p:attrName>fill.type</p:attrName>
                                        </p:attrNameLst>
                                      </p:cBhvr>
                                      <p:to>
                                        <p:strVal val="solid"/>
                                      </p:to>
                                    </p:set>
                                  </p:childTnLst>
                                </p:cTn>
                              </p:par>
                              <p:par>
                                <p:cTn id="93" presetID="19" presetClass="emph" presetSubtype="0" fill="hold" grpId="0" nodeType="withEffect">
                                  <p:stCondLst>
                                    <p:cond delay="0"/>
                                  </p:stCondLst>
                                  <p:childTnLst>
                                    <p:animClr clrSpc="rgb" dir="cw">
                                      <p:cBhvr override="childStyle">
                                        <p:cTn id="94" dur="500" fill="hold"/>
                                        <p:tgtEl>
                                          <p:spTgt spid="16"/>
                                        </p:tgtEl>
                                        <p:attrNameLst>
                                          <p:attrName>style.color</p:attrName>
                                        </p:attrNameLst>
                                      </p:cBhvr>
                                      <p:to>
                                        <a:srgbClr val="FFC000"/>
                                      </p:to>
                                    </p:animClr>
                                    <p:animClr clrSpc="rgb" dir="cw">
                                      <p:cBhvr>
                                        <p:cTn id="95" dur="500" fill="hold"/>
                                        <p:tgtEl>
                                          <p:spTgt spid="16"/>
                                        </p:tgtEl>
                                        <p:attrNameLst>
                                          <p:attrName>fillcolor</p:attrName>
                                        </p:attrNameLst>
                                      </p:cBhvr>
                                      <p:to>
                                        <a:srgbClr val="FFC000"/>
                                      </p:to>
                                    </p:animClr>
                                    <p:set>
                                      <p:cBhvr>
                                        <p:cTn id="96" dur="500" fill="hold"/>
                                        <p:tgtEl>
                                          <p:spTgt spid="16"/>
                                        </p:tgtEl>
                                        <p:attrNameLst>
                                          <p:attrName>fill.type</p:attrName>
                                        </p:attrNameLst>
                                      </p:cBhvr>
                                      <p:to>
                                        <p:strVal val="solid"/>
                                      </p:to>
                                    </p:set>
                                    <p:set>
                                      <p:cBhvr>
                                        <p:cTn id="97" dur="500" fill="hold"/>
                                        <p:tgtEl>
                                          <p:spTgt spid="16"/>
                                        </p:tgtEl>
                                        <p:attrNameLst>
                                          <p:attrName>fill.on</p:attrName>
                                        </p:attrNameLst>
                                      </p:cBhvr>
                                      <p:to>
                                        <p:strVal val="true"/>
                                      </p:to>
                                    </p:set>
                                  </p:childTnLst>
                                </p:cTn>
                              </p:par>
                              <p:par>
                                <p:cTn id="98" presetID="1" presetClass="mediacall" presetSubtype="0" fill="hold" nodeType="withEffect">
                                  <p:stCondLst>
                                    <p:cond delay="0"/>
                                  </p:stCondLst>
                                  <p:childTnLst>
                                    <p:cmd type="call" cmd="playFrom(0.0)">
                                      <p:cBhvr>
                                        <p:cTn id="99" dur="20218" fill="hold"/>
                                        <p:tgtEl>
                                          <p:spTgt spid="39"/>
                                        </p:tgtEl>
                                      </p:cBhvr>
                                    </p:cmd>
                                  </p:childTnLst>
                                </p:cTn>
                              </p:par>
                              <p:par>
                                <p:cTn id="100" presetID="3" presetClass="mediacall" presetSubtype="0" fill="hold" nodeType="withEffect">
                                  <p:stCondLst>
                                    <p:cond delay="0"/>
                                  </p:stCondLst>
                                  <p:childTnLst>
                                    <p:cmd type="call" cmd="stop">
                                      <p:cBhvr>
                                        <p:cTn id="101" dur="1" fill="hold"/>
                                        <p:tgtEl>
                                          <p:spTgt spid="38"/>
                                        </p:tgtEl>
                                      </p:cBhvr>
                                    </p:cmd>
                                  </p:childTnLst>
                                </p:cTn>
                              </p:par>
                              <p:par>
                                <p:cTn id="102" presetID="19" presetClass="emph" presetSubtype="0" fill="hold" grpId="1" nodeType="withEffect">
                                  <p:stCondLst>
                                    <p:cond delay="3500"/>
                                  </p:stCondLst>
                                  <p:childTnLst>
                                    <p:animClr clrSpc="rgb" dir="cw">
                                      <p:cBhvr override="childStyle">
                                        <p:cTn id="103" dur="500" fill="hold"/>
                                        <p:tgtEl>
                                          <p:spTgt spid="16"/>
                                        </p:tgtEl>
                                        <p:attrNameLst>
                                          <p:attrName>style.color</p:attrName>
                                        </p:attrNameLst>
                                      </p:cBhvr>
                                      <p:to>
                                        <a:srgbClr val="FF0000"/>
                                      </p:to>
                                    </p:animClr>
                                    <p:animClr clrSpc="rgb" dir="cw">
                                      <p:cBhvr>
                                        <p:cTn id="104" dur="500" fill="hold"/>
                                        <p:tgtEl>
                                          <p:spTgt spid="16"/>
                                        </p:tgtEl>
                                        <p:attrNameLst>
                                          <p:attrName>fillcolor</p:attrName>
                                        </p:attrNameLst>
                                      </p:cBhvr>
                                      <p:to>
                                        <a:srgbClr val="FF0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3500"/>
                                  </p:stCondLst>
                                  <p:childTnLst>
                                    <p:cmd type="call" cmd="playFrom(0.0)">
                                      <p:cBhvr>
                                        <p:cTn id="108" dur="5903" fill="hold"/>
                                        <p:tgtEl>
                                          <p:spTgt spid="41"/>
                                        </p:tgtEl>
                                      </p:cBhvr>
                                    </p:cmd>
                                  </p:childTnLst>
                                </p:cTn>
                              </p:par>
                              <p:par>
                                <p:cTn id="109" presetID="3" presetClass="mediacall" presetSubtype="0" fill="hold" nodeType="withEffect">
                                  <p:stCondLst>
                                    <p:cond delay="3500"/>
                                  </p:stCondLst>
                                  <p:childTnLst>
                                    <p:cmd type="call" cmd="stop">
                                      <p:cBhvr>
                                        <p:cTn id="110" dur="1" fill="hold"/>
                                        <p:tgtEl>
                                          <p:spTgt spid="39"/>
                                        </p:tgtEl>
                                      </p:cBhvr>
                                    </p:cmd>
                                  </p:childTnLst>
                                </p:cTn>
                              </p:par>
                              <p:par>
                                <p:cTn id="111" presetID="30" presetClass="emph" presetSubtype="0" fill="hold" grpId="2" nodeType="withEffect">
                                  <p:stCondLst>
                                    <p:cond delay="3500"/>
                                  </p:stCondLst>
                                  <p:childTnLst>
                                    <p:animClr clrSpc="hsl" dir="cw">
                                      <p:cBhvr override="childStyle">
                                        <p:cTn id="112" dur="500" fill="hold"/>
                                        <p:tgtEl>
                                          <p:spTgt spid="27"/>
                                        </p:tgtEl>
                                        <p:attrNameLst>
                                          <p:attrName>style.color</p:attrName>
                                        </p:attrNameLst>
                                      </p:cBhvr>
                                      <p:by>
                                        <p:hsl h="0" s="12549" l="25098"/>
                                      </p:by>
                                    </p:animClr>
                                    <p:animClr clrSpc="hsl" dir="cw">
                                      <p:cBhvr>
                                        <p:cTn id="113" dur="500" fill="hold"/>
                                        <p:tgtEl>
                                          <p:spTgt spid="27"/>
                                        </p:tgtEl>
                                        <p:attrNameLst>
                                          <p:attrName>fillcolor</p:attrName>
                                        </p:attrNameLst>
                                      </p:cBhvr>
                                      <p:by>
                                        <p:hsl h="0" s="12549" l="25098"/>
                                      </p:by>
                                    </p:animClr>
                                    <p:animClr clrSpc="hsl" dir="cw">
                                      <p:cBhvr>
                                        <p:cTn id="114" dur="500" fill="hold"/>
                                        <p:tgtEl>
                                          <p:spTgt spid="27"/>
                                        </p:tgtEl>
                                        <p:attrNameLst>
                                          <p:attrName>stroke.color</p:attrName>
                                        </p:attrNameLst>
                                      </p:cBhvr>
                                      <p:by>
                                        <p:hsl h="0" s="12549" l="25098"/>
                                      </p:by>
                                    </p:animClr>
                                    <p:set>
                                      <p:cBhvr>
                                        <p:cTn id="115"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6" restart="whenNotActive" fill="hold" evtFilter="cancelBubble" nodeType="interactiveSeq">
                <p:stCondLst>
                  <p:cond evt="onClick" delay="0">
                    <p:tgtEl>
                      <p:spTgt spid="34"/>
                    </p:tgtEl>
                  </p:cond>
                </p:stCondLst>
                <p:endSync evt="end" delay="0">
                  <p:rtn val="all"/>
                </p:endSync>
                <p:childTnLst>
                  <p:par>
                    <p:cTn id="117" fill="hold">
                      <p:stCondLst>
                        <p:cond delay="0"/>
                      </p:stCondLst>
                      <p:childTnLst>
                        <p:par>
                          <p:cTn id="118" fill="hold">
                            <p:stCondLst>
                              <p:cond delay="0"/>
                            </p:stCondLst>
                            <p:childTnLst>
                              <p:par>
                                <p:cTn id="119" presetID="24" presetClass="emph" presetSubtype="0" fill="hold" grpId="1" nodeType="clickEffect">
                                  <p:stCondLst>
                                    <p:cond delay="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19" presetClass="emph" presetSubtype="0" fill="hold" grpId="0" nodeType="withEffect">
                                  <p:stCondLst>
                                    <p:cond delay="0"/>
                                  </p:stCondLst>
                                  <p:childTnLst>
                                    <p:animClr clrSpc="rgb" dir="cw">
                                      <p:cBhvr override="childStyle">
                                        <p:cTn id="125" dur="500" fill="hold"/>
                                        <p:tgtEl>
                                          <p:spTgt spid="32"/>
                                        </p:tgtEl>
                                        <p:attrNameLst>
                                          <p:attrName>style.color</p:attrName>
                                        </p:attrNameLst>
                                      </p:cBhvr>
                                      <p:to>
                                        <a:schemeClr val="accent2"/>
                                      </p:to>
                                    </p:animClr>
                                    <p:animClr clrSpc="rgb" dir="cw">
                                      <p:cBhvr>
                                        <p:cTn id="126" dur="500" fill="hold"/>
                                        <p:tgtEl>
                                          <p:spTgt spid="32"/>
                                        </p:tgtEl>
                                        <p:attrNameLst>
                                          <p:attrName>fillcolor</p:attrName>
                                        </p:attrNameLst>
                                      </p:cBhvr>
                                      <p:to>
                                        <a:schemeClr val="accent2"/>
                                      </p:to>
                                    </p:animClr>
                                    <p:set>
                                      <p:cBhvr>
                                        <p:cTn id="127" dur="500" fill="hold"/>
                                        <p:tgtEl>
                                          <p:spTgt spid="32"/>
                                        </p:tgtEl>
                                        <p:attrNameLst>
                                          <p:attrName>fill.type</p:attrName>
                                        </p:attrNameLst>
                                      </p:cBhvr>
                                      <p:to>
                                        <p:strVal val="solid"/>
                                      </p:to>
                                    </p:set>
                                    <p:set>
                                      <p:cBhvr>
                                        <p:cTn id="128" dur="500" fill="hold"/>
                                        <p:tgtEl>
                                          <p:spTgt spid="32"/>
                                        </p:tgtEl>
                                        <p:attrNameLst>
                                          <p:attrName>fill.on</p:attrName>
                                        </p:attrNameLst>
                                      </p:cBhvr>
                                      <p:to>
                                        <p:strVal val="true"/>
                                      </p:to>
                                    </p:set>
                                  </p:childTnLst>
                                </p:cTn>
                              </p:par>
                              <p:par>
                                <p:cTn id="129" presetID="1" presetClass="mediacall" presetSubtype="0" fill="hold" nodeType="withEffect">
                                  <p:stCondLst>
                                    <p:cond delay="0"/>
                                  </p:stCondLst>
                                  <p:childTnLst>
                                    <p:cmd type="call" cmd="playFrom(0.0)">
                                      <p:cBhvr>
                                        <p:cTn id="130" dur="20218" fill="hold"/>
                                        <p:tgtEl>
                                          <p:spTgt spid="39"/>
                                        </p:tgtEl>
                                      </p:cBhvr>
                                    </p:cmd>
                                  </p:childTnLst>
                                </p:cTn>
                              </p:par>
                              <p:par>
                                <p:cTn id="131" presetID="3" presetClass="mediacall" presetSubtype="0" fill="hold" nodeType="withEffect">
                                  <p:stCondLst>
                                    <p:cond delay="0"/>
                                  </p:stCondLst>
                                  <p:childTnLst>
                                    <p:cmd type="call" cmd="stop">
                                      <p:cBhvr>
                                        <p:cTn id="132" dur="1" fill="hold"/>
                                        <p:tgtEl>
                                          <p:spTgt spid="38"/>
                                        </p:tgtEl>
                                      </p:cBhvr>
                                    </p:cmd>
                                  </p:childTnLst>
                                </p:cTn>
                              </p:par>
                              <p:par>
                                <p:cTn id="133" presetID="19" presetClass="emph" presetSubtype="0" fill="hold" grpId="1" nodeType="withEffect">
                                  <p:stCondLst>
                                    <p:cond delay="3000"/>
                                  </p:stCondLst>
                                  <p:childTnLst>
                                    <p:animClr clrSpc="rgb" dir="cw">
                                      <p:cBhvr override="childStyle">
                                        <p:cTn id="134" dur="500" fill="hold"/>
                                        <p:tgtEl>
                                          <p:spTgt spid="32"/>
                                        </p:tgtEl>
                                        <p:attrNameLst>
                                          <p:attrName>style.color</p:attrName>
                                        </p:attrNameLst>
                                      </p:cBhvr>
                                      <p:to>
                                        <a:srgbClr val="FF0000"/>
                                      </p:to>
                                    </p:animClr>
                                    <p:animClr clrSpc="rgb" dir="cw">
                                      <p:cBhvr>
                                        <p:cTn id="135" dur="500" fill="hold"/>
                                        <p:tgtEl>
                                          <p:spTgt spid="32"/>
                                        </p:tgtEl>
                                        <p:attrNameLst>
                                          <p:attrName>fillcolor</p:attrName>
                                        </p:attrNameLst>
                                      </p:cBhvr>
                                      <p:to>
                                        <a:srgbClr val="FF0000"/>
                                      </p:to>
                                    </p:animClr>
                                    <p:set>
                                      <p:cBhvr>
                                        <p:cTn id="136" dur="500" fill="hold"/>
                                        <p:tgtEl>
                                          <p:spTgt spid="32"/>
                                        </p:tgtEl>
                                        <p:attrNameLst>
                                          <p:attrName>fill.type</p:attrName>
                                        </p:attrNameLst>
                                      </p:cBhvr>
                                      <p:to>
                                        <p:strVal val="solid"/>
                                      </p:to>
                                    </p:set>
                                    <p:set>
                                      <p:cBhvr>
                                        <p:cTn id="137" dur="500" fill="hold"/>
                                        <p:tgtEl>
                                          <p:spTgt spid="32"/>
                                        </p:tgtEl>
                                        <p:attrNameLst>
                                          <p:attrName>fill.on</p:attrName>
                                        </p:attrNameLst>
                                      </p:cBhvr>
                                      <p:to>
                                        <p:strVal val="true"/>
                                      </p:to>
                                    </p:set>
                                  </p:childTnLst>
                                </p:cTn>
                              </p:par>
                              <p:par>
                                <p:cTn id="138" presetID="1" presetClass="mediacall" presetSubtype="0" fill="hold" nodeType="withEffect">
                                  <p:stCondLst>
                                    <p:cond delay="3000"/>
                                  </p:stCondLst>
                                  <p:childTnLst>
                                    <p:cmd type="call" cmd="playFrom(0.0)">
                                      <p:cBhvr>
                                        <p:cTn id="139" dur="5903" fill="hold"/>
                                        <p:tgtEl>
                                          <p:spTgt spid="41"/>
                                        </p:tgtEl>
                                      </p:cBhvr>
                                    </p:cmd>
                                  </p:childTnLst>
                                </p:cTn>
                              </p:par>
                              <p:par>
                                <p:cTn id="140" presetID="3" presetClass="mediacall" presetSubtype="0" fill="hold" nodeType="withEffect">
                                  <p:stCondLst>
                                    <p:cond delay="3000"/>
                                  </p:stCondLst>
                                  <p:childTnLst>
                                    <p:cmd type="call" cmd="stop">
                                      <p:cBhvr>
                                        <p:cTn id="141" dur="1" fill="hold"/>
                                        <p:tgtEl>
                                          <p:spTgt spid="39"/>
                                        </p:tgtEl>
                                      </p:cBhvr>
                                    </p:cmd>
                                  </p:childTnLst>
                                </p:cTn>
                              </p:par>
                              <p:par>
                                <p:cTn id="142" presetID="30" presetClass="emph" presetSubtype="0" fill="hold" grpId="2" nodeType="withEffect">
                                  <p:stCondLst>
                                    <p:cond delay="3000"/>
                                  </p:stCondLst>
                                  <p:childTnLst>
                                    <p:animClr clrSpc="hsl" dir="cw">
                                      <p:cBhvr override="childStyle">
                                        <p:cTn id="143" dur="500" fill="hold"/>
                                        <p:tgtEl>
                                          <p:spTgt spid="34"/>
                                        </p:tgtEl>
                                        <p:attrNameLst>
                                          <p:attrName>style.color</p:attrName>
                                        </p:attrNameLst>
                                      </p:cBhvr>
                                      <p:by>
                                        <p:hsl h="0" s="12549" l="25098"/>
                                      </p:by>
                                    </p:animClr>
                                    <p:animClr clrSpc="hsl" dir="cw">
                                      <p:cBhvr>
                                        <p:cTn id="144" dur="500" fill="hold"/>
                                        <p:tgtEl>
                                          <p:spTgt spid="34"/>
                                        </p:tgtEl>
                                        <p:attrNameLst>
                                          <p:attrName>fillcolor</p:attrName>
                                        </p:attrNameLst>
                                      </p:cBhvr>
                                      <p:by>
                                        <p:hsl h="0" s="12549" l="25098"/>
                                      </p:by>
                                    </p:animClr>
                                    <p:animClr clrSpc="hsl" dir="cw">
                                      <p:cBhvr>
                                        <p:cTn id="145" dur="500" fill="hold"/>
                                        <p:tgtEl>
                                          <p:spTgt spid="34"/>
                                        </p:tgtEl>
                                        <p:attrNameLst>
                                          <p:attrName>stroke.color</p:attrName>
                                        </p:attrNameLst>
                                      </p:cBhvr>
                                      <p:by>
                                        <p:hsl h="0" s="12549" l="25098"/>
                                      </p:by>
                                    </p:animClr>
                                    <p:set>
                                      <p:cBhvr>
                                        <p:cTn id="146"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47" fill="hold" display="0">
                  <p:stCondLst>
                    <p:cond delay="indefinite"/>
                  </p:stCondLst>
                  <p:endCondLst>
                    <p:cond evt="onStopAudio" delay="0">
                      <p:tgtEl>
                        <p:sldTgt/>
                      </p:tgtEl>
                    </p:cond>
                  </p:endCondLst>
                </p:cTn>
                <p:tgtEl>
                  <p:spTgt spid="39"/>
                </p:tgtEl>
              </p:cMediaNode>
            </p:audio>
            <p:audio>
              <p:cMediaNode vol="80000">
                <p:cTn id="148" fill="hold" display="0">
                  <p:stCondLst>
                    <p:cond delay="indefinite"/>
                  </p:stCondLst>
                  <p:endCondLst>
                    <p:cond evt="onStopAudio" delay="0">
                      <p:tgtEl>
                        <p:sldTgt/>
                      </p:tgtEl>
                    </p:cond>
                  </p:endCondLst>
                </p:cTn>
                <p:tgtEl>
                  <p:spTgt spid="40"/>
                </p:tgtEl>
              </p:cMediaNode>
            </p:audio>
            <p:audio>
              <p:cMediaNode vol="80000">
                <p:cTn id="14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9912" y="9338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790375" y="171049"/>
            <a:ext cx="10872191" cy="14042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b="1">
              <a:solidFill>
                <a:prstClr val="white"/>
              </a:solidFill>
              <a:latin typeface="Calibri" panose="020F0502020204030204"/>
            </a:endParaRPr>
          </a:p>
        </p:txBody>
      </p:sp>
      <p:sp>
        <p:nvSpPr>
          <p:cNvPr id="24" name="TextBox 23"/>
          <p:cNvSpPr txBox="1"/>
          <p:nvPr/>
        </p:nvSpPr>
        <p:spPr>
          <a:xfrm>
            <a:off x="1401430" y="422811"/>
            <a:ext cx="9383697" cy="584775"/>
          </a:xfrm>
          <a:prstGeom prst="rect">
            <a:avLst/>
          </a:prstGeom>
          <a:noFill/>
        </p:spPr>
        <p:txBody>
          <a:bodyPr wrap="square" rtlCol="0">
            <a:spAutoFit/>
          </a:bodyPr>
          <a:lstStyle/>
          <a:p>
            <a:pPr algn="ctr" defTabSz="914377">
              <a:defRPr/>
            </a:pPr>
            <a:r>
              <a:rPr lang="vi-VN" sz="3200" b="1" dirty="0">
                <a:solidFill>
                  <a:srgbClr val="FFFF00"/>
                </a:solidFill>
                <a:latin typeface="Times New Roman" panose="02020603050405020304" pitchFamily="18" charset="0"/>
                <a:cs typeface="Times New Roman" panose="02020603050405020304" pitchFamily="18" charset="0"/>
              </a:rPr>
              <a:t>Chăm-pa thời kì này đã buôn bán với các nước nào?</a:t>
            </a:r>
          </a:p>
        </p:txBody>
      </p:sp>
      <p:sp>
        <p:nvSpPr>
          <p:cNvPr id="15" name="bang d"/>
          <p:cNvSpPr/>
          <p:nvPr/>
        </p:nvSpPr>
        <p:spPr>
          <a:xfrm flipH="1">
            <a:off x="6337801" y="5463024"/>
            <a:ext cx="5402799"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320" indent="-285320" algn="ctr" defTabSz="914377">
              <a:buClr>
                <a:prstClr val="white"/>
              </a:buClr>
              <a:buFont typeface="Wingdings" panose="05000000000000000000" pitchFamily="2" charset="2"/>
              <a:buChar char="w"/>
              <a:defRPr/>
            </a:pPr>
            <a:endParaRPr lang="en-US" sz="3200" b="1">
              <a:solidFill>
                <a:prstClr val="white"/>
              </a:solidFill>
              <a:latin typeface="Times New Roman" panose="02020603050405020304" pitchFamily="18" charset="0"/>
              <a:cs typeface="Times New Roman" panose="02020603050405020304" pitchFamily="18" charset="0"/>
            </a:endParaRPr>
          </a:p>
        </p:txBody>
      </p:sp>
      <p:sp>
        <p:nvSpPr>
          <p:cNvPr id="16" name="bang b"/>
          <p:cNvSpPr/>
          <p:nvPr/>
        </p:nvSpPr>
        <p:spPr>
          <a:xfrm flipH="1">
            <a:off x="6286327" y="3879477"/>
            <a:ext cx="5402797"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320" indent="-285320" algn="ctr" defTabSz="914377">
              <a:buClr>
                <a:prstClr val="white"/>
              </a:buClr>
              <a:buFont typeface="Wingdings" panose="05000000000000000000" pitchFamily="2" charset="2"/>
              <a:buChar char="w"/>
              <a:defRPr/>
            </a:pPr>
            <a:endParaRPr lang="en-US" sz="3200" b="1">
              <a:solidFill>
                <a:prstClr val="white"/>
              </a:solidFill>
              <a:latin typeface="Times New Roman" panose="02020603050405020304" pitchFamily="18" charset="0"/>
              <a:cs typeface="Times New Roman" panose="02020603050405020304" pitchFamily="18" charset="0"/>
            </a:endParaRPr>
          </a:p>
        </p:txBody>
      </p:sp>
      <p:sp>
        <p:nvSpPr>
          <p:cNvPr id="25" name="cau hoi d"/>
          <p:cNvSpPr txBox="1"/>
          <p:nvPr/>
        </p:nvSpPr>
        <p:spPr>
          <a:xfrm>
            <a:off x="6546227" y="5494195"/>
            <a:ext cx="5402799" cy="1077218"/>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Ấn</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Độ</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Quốc</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nướcẢ</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Rập</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662513" y="4023407"/>
            <a:ext cx="4264931"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Trung</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Quốc</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3888573"/>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b="1">
              <a:solidFill>
                <a:prstClr val="white"/>
              </a:solidFill>
              <a:latin typeface="Times New Roman" panose="02020603050405020304" pitchFamily="18" charset="0"/>
              <a:cs typeface="Times New Roman" panose="02020603050405020304" pitchFamily="18" charset="0"/>
            </a:endParaRPr>
          </a:p>
        </p:txBody>
      </p:sp>
      <p:sp>
        <p:nvSpPr>
          <p:cNvPr id="32" name="bang c"/>
          <p:cNvSpPr/>
          <p:nvPr/>
        </p:nvSpPr>
        <p:spPr>
          <a:xfrm flipH="1">
            <a:off x="790375" y="548501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b="1">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1264557" y="4047214"/>
            <a:ext cx="4650419"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Ấn</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Độ</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074654" y="5643655"/>
            <a:ext cx="5249772" cy="58477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nước</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Ả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Rập</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1" y="863861"/>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202905" y="2074157"/>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2202905" y="2630413"/>
            <a:ext cx="487363" cy="487363"/>
          </a:xfrm>
          <a:prstGeom prst="rect">
            <a:avLst/>
          </a:prstGeom>
        </p:spPr>
      </p:pic>
    </p:spTree>
    <p:extLst>
      <p:ext uri="{BB962C8B-B14F-4D97-AF65-F5344CB8AC3E}">
        <p14:creationId xmlns:p14="http://schemas.microsoft.com/office/powerpoint/2010/main" val="74654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8"/>
                </p:tgtEl>
              </p:cMediaNode>
            </p:audi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4" presetClass="emph" presetSubtype="0" fill="hold" grpId="1" nodeType="clickEffect">
                                  <p:stCondLst>
                                    <p:cond delay="0"/>
                                  </p:stCondLst>
                                  <p:childTnLst>
                                    <p:animClr clrSpc="hsl" dir="cw">
                                      <p:cBhvr override="childStyle">
                                        <p:cTn id="27" dur="500" fill="hold"/>
                                        <p:tgtEl>
                                          <p:spTgt spid="25"/>
                                        </p:tgtEl>
                                        <p:attrNameLst>
                                          <p:attrName>style.color</p:attrName>
                                        </p:attrNameLst>
                                      </p:cBhvr>
                                      <p:by>
                                        <p:hsl h="0" s="-12549" l="-25098"/>
                                      </p:by>
                                    </p:animClr>
                                    <p:animClr clrSpc="hsl" dir="cw">
                                      <p:cBhvr>
                                        <p:cTn id="28" dur="500" fill="hold"/>
                                        <p:tgtEl>
                                          <p:spTgt spid="25"/>
                                        </p:tgtEl>
                                        <p:attrNameLst>
                                          <p:attrName>fillcolor</p:attrName>
                                        </p:attrNameLst>
                                      </p:cBhvr>
                                      <p:by>
                                        <p:hsl h="0" s="-12549" l="-25098"/>
                                      </p:by>
                                    </p:animClr>
                                    <p:animClr clrSpc="hsl" dir="cw">
                                      <p:cBhvr>
                                        <p:cTn id="29" dur="500" fill="hold"/>
                                        <p:tgtEl>
                                          <p:spTgt spid="25"/>
                                        </p:tgtEl>
                                        <p:attrNameLst>
                                          <p:attrName>stroke.color</p:attrName>
                                        </p:attrNameLst>
                                      </p:cBhvr>
                                      <p:by>
                                        <p:hsl h="0" s="-12549" l="-25098"/>
                                      </p:by>
                                    </p:animClr>
                                    <p:set>
                                      <p:cBhvr>
                                        <p:cTn id="30" dur="500" fill="hold"/>
                                        <p:tgtEl>
                                          <p:spTgt spid="25"/>
                                        </p:tgtEl>
                                        <p:attrNameLst>
                                          <p:attrName>fill.type</p:attrName>
                                        </p:attrNameLst>
                                      </p:cBhvr>
                                      <p:to>
                                        <p:strVal val="solid"/>
                                      </p:to>
                                    </p:set>
                                  </p:childTnLst>
                                </p:cTn>
                              </p:par>
                              <p:par>
                                <p:cTn id="31" presetID="19" presetClass="emph" presetSubtype="0" fill="hold" grpId="0" nodeType="withEffect">
                                  <p:stCondLst>
                                    <p:cond delay="0"/>
                                  </p:stCondLst>
                                  <p:childTnLst>
                                    <p:animClr clrSpc="rgb" dir="cw">
                                      <p:cBhvr override="childStyle">
                                        <p:cTn id="32" dur="500" fill="hold"/>
                                        <p:tgtEl>
                                          <p:spTgt spid="15"/>
                                        </p:tgtEl>
                                        <p:attrNameLst>
                                          <p:attrName>style.color</p:attrName>
                                        </p:attrNameLst>
                                      </p:cBhvr>
                                      <p:to>
                                        <a:srgbClr val="FFC000"/>
                                      </p:to>
                                    </p:animClr>
                                    <p:animClr clrSpc="rgb" dir="cw">
                                      <p:cBhvr>
                                        <p:cTn id="33" dur="500" fill="hold"/>
                                        <p:tgtEl>
                                          <p:spTgt spid="15"/>
                                        </p:tgtEl>
                                        <p:attrNameLst>
                                          <p:attrName>fillcolor</p:attrName>
                                        </p:attrNameLst>
                                      </p:cBhvr>
                                      <p:to>
                                        <a:srgbClr val="FFC00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20218" fill="hold"/>
                                        <p:tgtEl>
                                          <p:spTgt spid="39"/>
                                        </p:tgtEl>
                                      </p:cBhvr>
                                    </p:cmd>
                                  </p:childTnLst>
                                </p:cTn>
                              </p:par>
                              <p:par>
                                <p:cTn id="38" presetID="3" presetClass="mediacall" presetSubtype="0" fill="hold" nodeType="withEffect">
                                  <p:stCondLst>
                                    <p:cond delay="0"/>
                                  </p:stCondLst>
                                  <p:childTnLst>
                                    <p:cmd type="call" cmd="stop">
                                      <p:cBhvr>
                                        <p:cTn id="39" dur="1" fill="hold"/>
                                        <p:tgtEl>
                                          <p:spTgt spid="38"/>
                                        </p:tgtEl>
                                      </p:cBhvr>
                                    </p:cmd>
                                  </p:childTnLst>
                                </p:cTn>
                              </p:par>
                              <p:par>
                                <p:cTn id="40" presetID="19" presetClass="emph" presetSubtype="0" repeatCount="4000" fill="hold" grpId="1" nodeType="withEffect">
                                  <p:stCondLst>
                                    <p:cond delay="3000"/>
                                  </p:stCondLst>
                                  <p:childTnLst>
                                    <p:animClr clrSpc="rgb" dir="cw">
                                      <p:cBhvr override="childStyle">
                                        <p:cTn id="41" dur="500" fill="hold"/>
                                        <p:tgtEl>
                                          <p:spTgt spid="15"/>
                                        </p:tgtEl>
                                        <p:attrNameLst>
                                          <p:attrName>style.color</p:attrName>
                                        </p:attrNameLst>
                                      </p:cBhvr>
                                      <p:to>
                                        <a:srgbClr val="92D050"/>
                                      </p:to>
                                    </p:animClr>
                                    <p:animClr clrSpc="rgb" dir="cw">
                                      <p:cBhvr>
                                        <p:cTn id="42" dur="500" fill="hold"/>
                                        <p:tgtEl>
                                          <p:spTgt spid="15"/>
                                        </p:tgtEl>
                                        <p:attrNameLst>
                                          <p:attrName>fillcolor</p:attrName>
                                        </p:attrNameLst>
                                      </p:cBhvr>
                                      <p:to>
                                        <a:srgbClr val="92D050"/>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3000"/>
                                  </p:stCondLst>
                                  <p:childTnLst>
                                    <p:cmd type="call" cmd="playFrom(0.0)">
                                      <p:cBhvr>
                                        <p:cTn id="46" dur="7732" fill="hold"/>
                                        <p:tgtEl>
                                          <p:spTgt spid="40"/>
                                        </p:tgtEl>
                                      </p:cBhvr>
                                    </p:cmd>
                                  </p:childTnLst>
                                </p:cTn>
                              </p:par>
                              <p:par>
                                <p:cTn id="47" presetID="3" presetClass="mediacall" presetSubtype="0" fill="hold" nodeType="withEffect">
                                  <p:stCondLst>
                                    <p:cond delay="3000"/>
                                  </p:stCondLst>
                                  <p:childTnLst>
                                    <p:cmd type="call" cmd="stop">
                                      <p:cBhvr>
                                        <p:cTn id="48" dur="1" fill="hold"/>
                                        <p:tgtEl>
                                          <p:spTgt spid="39"/>
                                        </p:tgtEl>
                                      </p:cBhvr>
                                    </p:cmd>
                                  </p:childTnLst>
                                </p:cTn>
                              </p:par>
                              <p:par>
                                <p:cTn id="49" presetID="24" presetClass="emph" presetSubtype="0" fill="hold" grpId="2" nodeType="withEffect">
                                  <p:stCondLst>
                                    <p:cond delay="3000"/>
                                  </p:stCondLst>
                                  <p:childTnLst>
                                    <p:animClr clrSpc="hsl" dir="cw">
                                      <p:cBhvr override="childStyle">
                                        <p:cTn id="50" dur="500" fill="hold"/>
                                        <p:tgtEl>
                                          <p:spTgt spid="25"/>
                                        </p:tgtEl>
                                        <p:attrNameLst>
                                          <p:attrName>style.color</p:attrName>
                                        </p:attrNameLst>
                                      </p:cBhvr>
                                      <p:by>
                                        <p:hsl h="0" s="-12549" l="-25098"/>
                                      </p:by>
                                    </p:animClr>
                                    <p:animClr clrSpc="hsl" dir="cw">
                                      <p:cBhvr>
                                        <p:cTn id="51" dur="500" fill="hold"/>
                                        <p:tgtEl>
                                          <p:spTgt spid="25"/>
                                        </p:tgtEl>
                                        <p:attrNameLst>
                                          <p:attrName>fillcolor</p:attrName>
                                        </p:attrNameLst>
                                      </p:cBhvr>
                                      <p:by>
                                        <p:hsl h="0" s="-12549" l="-25098"/>
                                      </p:by>
                                    </p:animClr>
                                    <p:animClr clrSpc="hsl" dir="cw">
                                      <p:cBhvr>
                                        <p:cTn id="52" dur="500" fill="hold"/>
                                        <p:tgtEl>
                                          <p:spTgt spid="25"/>
                                        </p:tgtEl>
                                        <p:attrNameLst>
                                          <p:attrName>stroke.color</p:attrName>
                                        </p:attrNameLst>
                                      </p:cBhvr>
                                      <p:by>
                                        <p:hsl h="0" s="-12549" l="-25098"/>
                                      </p:by>
                                    </p:animClr>
                                    <p:set>
                                      <p:cBhvr>
                                        <p:cTn id="53"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4" presetClass="emph" presetSubtype="0" fill="hold" grpId="1" nodeType="clickEffect">
                                  <p:stCondLst>
                                    <p:cond delay="0"/>
                                  </p:stCondLst>
                                  <p:childTnLst>
                                    <p:animClr clrSpc="hsl" dir="cw">
                                      <p:cBhvr override="childStyle">
                                        <p:cTn id="58" dur="500" fill="hold"/>
                                        <p:tgtEl>
                                          <p:spTgt spid="33"/>
                                        </p:tgtEl>
                                        <p:attrNameLst>
                                          <p:attrName>style.color</p:attrName>
                                        </p:attrNameLst>
                                      </p:cBhvr>
                                      <p:by>
                                        <p:hsl h="0" s="-12549" l="-25098"/>
                                      </p:by>
                                    </p:animClr>
                                    <p:animClr clrSpc="hsl" dir="cw">
                                      <p:cBhvr>
                                        <p:cTn id="59" dur="500" fill="hold"/>
                                        <p:tgtEl>
                                          <p:spTgt spid="33"/>
                                        </p:tgtEl>
                                        <p:attrNameLst>
                                          <p:attrName>fillcolor</p:attrName>
                                        </p:attrNameLst>
                                      </p:cBhvr>
                                      <p:by>
                                        <p:hsl h="0" s="-12549" l="-25098"/>
                                      </p:by>
                                    </p:animClr>
                                    <p:animClr clrSpc="hsl" dir="cw">
                                      <p:cBhvr>
                                        <p:cTn id="60" dur="500" fill="hold"/>
                                        <p:tgtEl>
                                          <p:spTgt spid="33"/>
                                        </p:tgtEl>
                                        <p:attrNameLst>
                                          <p:attrName>stroke.color</p:attrName>
                                        </p:attrNameLst>
                                      </p:cBhvr>
                                      <p:by>
                                        <p:hsl h="0" s="-12549" l="-25098"/>
                                      </p:by>
                                    </p:animClr>
                                    <p:set>
                                      <p:cBhvr>
                                        <p:cTn id="61" dur="500" fill="hold"/>
                                        <p:tgtEl>
                                          <p:spTgt spid="33"/>
                                        </p:tgtEl>
                                        <p:attrNameLst>
                                          <p:attrName>fill.type</p:attrName>
                                        </p:attrNameLst>
                                      </p:cBhvr>
                                      <p:to>
                                        <p:strVal val="solid"/>
                                      </p:to>
                                    </p:set>
                                  </p:childTnLst>
                                </p:cTn>
                              </p:par>
                              <p:par>
                                <p:cTn id="62" presetID="19" presetClass="emph" presetSubtype="0" fill="hold" grpId="0" nodeType="withEffect">
                                  <p:stCondLst>
                                    <p:cond delay="0"/>
                                  </p:stCondLst>
                                  <p:childTnLst>
                                    <p:animClr clrSpc="rgb" dir="cw">
                                      <p:cBhvr override="childStyle">
                                        <p:cTn id="63" dur="500" fill="hold"/>
                                        <p:tgtEl>
                                          <p:spTgt spid="31"/>
                                        </p:tgtEl>
                                        <p:attrNameLst>
                                          <p:attrName>style.color</p:attrName>
                                        </p:attrNameLst>
                                      </p:cBhvr>
                                      <p:to>
                                        <a:srgbClr val="FFC000"/>
                                      </p:to>
                                    </p:animClr>
                                    <p:animClr clrSpc="rgb" dir="cw">
                                      <p:cBhvr>
                                        <p:cTn id="64" dur="500" fill="hold"/>
                                        <p:tgtEl>
                                          <p:spTgt spid="31"/>
                                        </p:tgtEl>
                                        <p:attrNameLst>
                                          <p:attrName>fillcolor</p:attrName>
                                        </p:attrNameLst>
                                      </p:cBhvr>
                                      <p:to>
                                        <a:srgbClr val="FFC000"/>
                                      </p:to>
                                    </p:animClr>
                                    <p:set>
                                      <p:cBhvr>
                                        <p:cTn id="65" dur="500" fill="hold"/>
                                        <p:tgtEl>
                                          <p:spTgt spid="31"/>
                                        </p:tgtEl>
                                        <p:attrNameLst>
                                          <p:attrName>fill.type</p:attrName>
                                        </p:attrNameLst>
                                      </p:cBhvr>
                                      <p:to>
                                        <p:strVal val="solid"/>
                                      </p:to>
                                    </p:set>
                                    <p:set>
                                      <p:cBhvr>
                                        <p:cTn id="66" dur="500" fill="hold"/>
                                        <p:tgtEl>
                                          <p:spTgt spid="31"/>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20218" fill="hold"/>
                                        <p:tgtEl>
                                          <p:spTgt spid="39"/>
                                        </p:tgtEl>
                                      </p:cBhvr>
                                    </p:cmd>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 presetClass="mediacall" presetSubtype="0" fill="hold" nodeType="withEffect">
                                  <p:stCondLst>
                                    <p:cond delay="3000"/>
                                  </p:stCondLst>
                                  <p:childTnLst>
                                    <p:cmd type="call" cmd="playFrom(0.0)">
                                      <p:cBhvr>
                                        <p:cTn id="77" dur="5903" fill="hold"/>
                                        <p:tgtEl>
                                          <p:spTgt spid="41"/>
                                        </p:tgtEl>
                                      </p:cBhvr>
                                    </p:cmd>
                                  </p:childTnLst>
                                </p:cTn>
                              </p:par>
                              <p:par>
                                <p:cTn id="78" presetID="3" presetClass="mediacall" presetSubtype="0" fill="hold" nodeType="withEffect">
                                  <p:stCondLst>
                                    <p:cond delay="3000"/>
                                  </p:stCondLst>
                                  <p:childTnLst>
                                    <p:cmd type="call" cmd="stop">
                                      <p:cBhvr>
                                        <p:cTn id="79" dur="1" fill="hold"/>
                                        <p:tgtEl>
                                          <p:spTgt spid="39"/>
                                        </p:tgtEl>
                                      </p:cBhvr>
                                    </p:cmd>
                                  </p:childTnLst>
                                </p:cTn>
                              </p:par>
                              <p:par>
                                <p:cTn id="80" presetID="30" presetClass="emph" presetSubtype="0" fill="hold" grpId="2" nodeType="withEffect">
                                  <p:stCondLst>
                                    <p:cond delay="3000"/>
                                  </p:stCondLst>
                                  <p:childTnLst>
                                    <p:animClr clrSpc="hsl" dir="cw">
                                      <p:cBhvr override="childStyle">
                                        <p:cTn id="81" dur="500" fill="hold"/>
                                        <p:tgtEl>
                                          <p:spTgt spid="33"/>
                                        </p:tgtEl>
                                        <p:attrNameLst>
                                          <p:attrName>style.color</p:attrName>
                                        </p:attrNameLst>
                                      </p:cBhvr>
                                      <p:by>
                                        <p:hsl h="0" s="12549" l="25098"/>
                                      </p:by>
                                    </p:animClr>
                                    <p:animClr clrSpc="hsl" dir="cw">
                                      <p:cBhvr>
                                        <p:cTn id="82" dur="500" fill="hold"/>
                                        <p:tgtEl>
                                          <p:spTgt spid="33"/>
                                        </p:tgtEl>
                                        <p:attrNameLst>
                                          <p:attrName>fillcolor</p:attrName>
                                        </p:attrNameLst>
                                      </p:cBhvr>
                                      <p:by>
                                        <p:hsl h="0" s="12549" l="25098"/>
                                      </p:by>
                                    </p:animClr>
                                    <p:animClr clrSpc="hsl" dir="cw">
                                      <p:cBhvr>
                                        <p:cTn id="83" dur="500" fill="hold"/>
                                        <p:tgtEl>
                                          <p:spTgt spid="33"/>
                                        </p:tgtEl>
                                        <p:attrNameLst>
                                          <p:attrName>stroke.color</p:attrName>
                                        </p:attrNameLst>
                                      </p:cBhvr>
                                      <p:by>
                                        <p:hsl h="0" s="12549" l="25098"/>
                                      </p:by>
                                    </p:animClr>
                                    <p:set>
                                      <p:cBhvr>
                                        <p:cTn id="84"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24" presetClass="emph" presetSubtype="0" fill="hold" grpId="1" nodeType="clickEffect">
                                  <p:stCondLst>
                                    <p:cond delay="0"/>
                                  </p:stCondLst>
                                  <p:childTnLst>
                                    <p:animClr clrSpc="hsl" dir="cw">
                                      <p:cBhvr override="childStyle">
                                        <p:cTn id="89" dur="500" fill="hold"/>
                                        <p:tgtEl>
                                          <p:spTgt spid="27"/>
                                        </p:tgtEl>
                                        <p:attrNameLst>
                                          <p:attrName>style.color</p:attrName>
                                        </p:attrNameLst>
                                      </p:cBhvr>
                                      <p:by>
                                        <p:hsl h="0" s="-12549" l="-25098"/>
                                      </p:by>
                                    </p:animClr>
                                    <p:animClr clrSpc="hsl" dir="cw">
                                      <p:cBhvr>
                                        <p:cTn id="90" dur="500" fill="hold"/>
                                        <p:tgtEl>
                                          <p:spTgt spid="27"/>
                                        </p:tgtEl>
                                        <p:attrNameLst>
                                          <p:attrName>fillcolor</p:attrName>
                                        </p:attrNameLst>
                                      </p:cBhvr>
                                      <p:by>
                                        <p:hsl h="0" s="-12549" l="-25098"/>
                                      </p:by>
                                    </p:animClr>
                                    <p:animClr clrSpc="hsl" dir="cw">
                                      <p:cBhvr>
                                        <p:cTn id="91" dur="500" fill="hold"/>
                                        <p:tgtEl>
                                          <p:spTgt spid="27"/>
                                        </p:tgtEl>
                                        <p:attrNameLst>
                                          <p:attrName>stroke.color</p:attrName>
                                        </p:attrNameLst>
                                      </p:cBhvr>
                                      <p:by>
                                        <p:hsl h="0" s="-12549" l="-25098"/>
                                      </p:by>
                                    </p:animClr>
                                    <p:set>
                                      <p:cBhvr>
                                        <p:cTn id="92" dur="500" fill="hold"/>
                                        <p:tgtEl>
                                          <p:spTgt spid="27"/>
                                        </p:tgtEl>
                                        <p:attrNameLst>
                                          <p:attrName>fill.type</p:attrName>
                                        </p:attrNameLst>
                                      </p:cBhvr>
                                      <p:to>
                                        <p:strVal val="solid"/>
                                      </p:to>
                                    </p:set>
                                  </p:childTnLst>
                                </p:cTn>
                              </p:par>
                              <p:par>
                                <p:cTn id="93" presetID="19" presetClass="emph" presetSubtype="0" fill="hold" grpId="0" nodeType="withEffect">
                                  <p:stCondLst>
                                    <p:cond delay="0"/>
                                  </p:stCondLst>
                                  <p:childTnLst>
                                    <p:animClr clrSpc="rgb" dir="cw">
                                      <p:cBhvr override="childStyle">
                                        <p:cTn id="94" dur="500" fill="hold"/>
                                        <p:tgtEl>
                                          <p:spTgt spid="16"/>
                                        </p:tgtEl>
                                        <p:attrNameLst>
                                          <p:attrName>style.color</p:attrName>
                                        </p:attrNameLst>
                                      </p:cBhvr>
                                      <p:to>
                                        <a:srgbClr val="FFC000"/>
                                      </p:to>
                                    </p:animClr>
                                    <p:animClr clrSpc="rgb" dir="cw">
                                      <p:cBhvr>
                                        <p:cTn id="95" dur="500" fill="hold"/>
                                        <p:tgtEl>
                                          <p:spTgt spid="16"/>
                                        </p:tgtEl>
                                        <p:attrNameLst>
                                          <p:attrName>fillcolor</p:attrName>
                                        </p:attrNameLst>
                                      </p:cBhvr>
                                      <p:to>
                                        <a:srgbClr val="FFC000"/>
                                      </p:to>
                                    </p:animClr>
                                    <p:set>
                                      <p:cBhvr>
                                        <p:cTn id="96" dur="500" fill="hold"/>
                                        <p:tgtEl>
                                          <p:spTgt spid="16"/>
                                        </p:tgtEl>
                                        <p:attrNameLst>
                                          <p:attrName>fill.type</p:attrName>
                                        </p:attrNameLst>
                                      </p:cBhvr>
                                      <p:to>
                                        <p:strVal val="solid"/>
                                      </p:to>
                                    </p:set>
                                    <p:set>
                                      <p:cBhvr>
                                        <p:cTn id="97" dur="500" fill="hold"/>
                                        <p:tgtEl>
                                          <p:spTgt spid="16"/>
                                        </p:tgtEl>
                                        <p:attrNameLst>
                                          <p:attrName>fill.on</p:attrName>
                                        </p:attrNameLst>
                                      </p:cBhvr>
                                      <p:to>
                                        <p:strVal val="true"/>
                                      </p:to>
                                    </p:set>
                                  </p:childTnLst>
                                </p:cTn>
                              </p:par>
                              <p:par>
                                <p:cTn id="98" presetID="1" presetClass="mediacall" presetSubtype="0" fill="hold" nodeType="withEffect">
                                  <p:stCondLst>
                                    <p:cond delay="0"/>
                                  </p:stCondLst>
                                  <p:childTnLst>
                                    <p:cmd type="call" cmd="playFrom(0.0)">
                                      <p:cBhvr>
                                        <p:cTn id="99" dur="20218" fill="hold"/>
                                        <p:tgtEl>
                                          <p:spTgt spid="39"/>
                                        </p:tgtEl>
                                      </p:cBhvr>
                                    </p:cmd>
                                  </p:childTnLst>
                                </p:cTn>
                              </p:par>
                              <p:par>
                                <p:cTn id="100" presetID="3" presetClass="mediacall" presetSubtype="0" fill="hold" nodeType="withEffect">
                                  <p:stCondLst>
                                    <p:cond delay="0"/>
                                  </p:stCondLst>
                                  <p:childTnLst>
                                    <p:cmd type="call" cmd="stop">
                                      <p:cBhvr>
                                        <p:cTn id="101" dur="1" fill="hold"/>
                                        <p:tgtEl>
                                          <p:spTgt spid="38"/>
                                        </p:tgtEl>
                                      </p:cBhvr>
                                    </p:cmd>
                                  </p:childTnLst>
                                </p:cTn>
                              </p:par>
                              <p:par>
                                <p:cTn id="102" presetID="19" presetClass="emph" presetSubtype="0" fill="hold" grpId="1" nodeType="withEffect">
                                  <p:stCondLst>
                                    <p:cond delay="3500"/>
                                  </p:stCondLst>
                                  <p:childTnLst>
                                    <p:animClr clrSpc="rgb" dir="cw">
                                      <p:cBhvr override="childStyle">
                                        <p:cTn id="103" dur="500" fill="hold"/>
                                        <p:tgtEl>
                                          <p:spTgt spid="16"/>
                                        </p:tgtEl>
                                        <p:attrNameLst>
                                          <p:attrName>style.color</p:attrName>
                                        </p:attrNameLst>
                                      </p:cBhvr>
                                      <p:to>
                                        <a:srgbClr val="FF0000"/>
                                      </p:to>
                                    </p:animClr>
                                    <p:animClr clrSpc="rgb" dir="cw">
                                      <p:cBhvr>
                                        <p:cTn id="104" dur="500" fill="hold"/>
                                        <p:tgtEl>
                                          <p:spTgt spid="16"/>
                                        </p:tgtEl>
                                        <p:attrNameLst>
                                          <p:attrName>fillcolor</p:attrName>
                                        </p:attrNameLst>
                                      </p:cBhvr>
                                      <p:to>
                                        <a:srgbClr val="FF0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3500"/>
                                  </p:stCondLst>
                                  <p:childTnLst>
                                    <p:cmd type="call" cmd="playFrom(0.0)">
                                      <p:cBhvr>
                                        <p:cTn id="108" dur="5903" fill="hold"/>
                                        <p:tgtEl>
                                          <p:spTgt spid="41"/>
                                        </p:tgtEl>
                                      </p:cBhvr>
                                    </p:cmd>
                                  </p:childTnLst>
                                </p:cTn>
                              </p:par>
                              <p:par>
                                <p:cTn id="109" presetID="3" presetClass="mediacall" presetSubtype="0" fill="hold" nodeType="withEffect">
                                  <p:stCondLst>
                                    <p:cond delay="3500"/>
                                  </p:stCondLst>
                                  <p:childTnLst>
                                    <p:cmd type="call" cmd="stop">
                                      <p:cBhvr>
                                        <p:cTn id="110" dur="1" fill="hold"/>
                                        <p:tgtEl>
                                          <p:spTgt spid="39"/>
                                        </p:tgtEl>
                                      </p:cBhvr>
                                    </p:cmd>
                                  </p:childTnLst>
                                </p:cTn>
                              </p:par>
                              <p:par>
                                <p:cTn id="111" presetID="30" presetClass="emph" presetSubtype="0" fill="hold" grpId="2" nodeType="withEffect">
                                  <p:stCondLst>
                                    <p:cond delay="3500"/>
                                  </p:stCondLst>
                                  <p:childTnLst>
                                    <p:animClr clrSpc="hsl" dir="cw">
                                      <p:cBhvr override="childStyle">
                                        <p:cTn id="112" dur="500" fill="hold"/>
                                        <p:tgtEl>
                                          <p:spTgt spid="27"/>
                                        </p:tgtEl>
                                        <p:attrNameLst>
                                          <p:attrName>style.color</p:attrName>
                                        </p:attrNameLst>
                                      </p:cBhvr>
                                      <p:by>
                                        <p:hsl h="0" s="12549" l="25098"/>
                                      </p:by>
                                    </p:animClr>
                                    <p:animClr clrSpc="hsl" dir="cw">
                                      <p:cBhvr>
                                        <p:cTn id="113" dur="500" fill="hold"/>
                                        <p:tgtEl>
                                          <p:spTgt spid="27"/>
                                        </p:tgtEl>
                                        <p:attrNameLst>
                                          <p:attrName>fillcolor</p:attrName>
                                        </p:attrNameLst>
                                      </p:cBhvr>
                                      <p:by>
                                        <p:hsl h="0" s="12549" l="25098"/>
                                      </p:by>
                                    </p:animClr>
                                    <p:animClr clrSpc="hsl" dir="cw">
                                      <p:cBhvr>
                                        <p:cTn id="114" dur="500" fill="hold"/>
                                        <p:tgtEl>
                                          <p:spTgt spid="27"/>
                                        </p:tgtEl>
                                        <p:attrNameLst>
                                          <p:attrName>stroke.color</p:attrName>
                                        </p:attrNameLst>
                                      </p:cBhvr>
                                      <p:by>
                                        <p:hsl h="0" s="12549" l="25098"/>
                                      </p:by>
                                    </p:animClr>
                                    <p:set>
                                      <p:cBhvr>
                                        <p:cTn id="115"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6" restart="whenNotActive" fill="hold" evtFilter="cancelBubble" nodeType="interactiveSeq">
                <p:stCondLst>
                  <p:cond evt="onClick" delay="0">
                    <p:tgtEl>
                      <p:spTgt spid="34"/>
                    </p:tgtEl>
                  </p:cond>
                </p:stCondLst>
                <p:endSync evt="end" delay="0">
                  <p:rtn val="all"/>
                </p:endSync>
                <p:childTnLst>
                  <p:par>
                    <p:cTn id="117" fill="hold">
                      <p:stCondLst>
                        <p:cond delay="0"/>
                      </p:stCondLst>
                      <p:childTnLst>
                        <p:par>
                          <p:cTn id="118" fill="hold">
                            <p:stCondLst>
                              <p:cond delay="0"/>
                            </p:stCondLst>
                            <p:childTnLst>
                              <p:par>
                                <p:cTn id="119" presetID="24" presetClass="emph" presetSubtype="0" fill="hold" grpId="1" nodeType="clickEffect">
                                  <p:stCondLst>
                                    <p:cond delay="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19" presetClass="emph" presetSubtype="0" fill="hold" grpId="0" nodeType="withEffect">
                                  <p:stCondLst>
                                    <p:cond delay="0"/>
                                  </p:stCondLst>
                                  <p:childTnLst>
                                    <p:animClr clrSpc="rgb" dir="cw">
                                      <p:cBhvr override="childStyle">
                                        <p:cTn id="125" dur="500" fill="hold"/>
                                        <p:tgtEl>
                                          <p:spTgt spid="32"/>
                                        </p:tgtEl>
                                        <p:attrNameLst>
                                          <p:attrName>style.color</p:attrName>
                                        </p:attrNameLst>
                                      </p:cBhvr>
                                      <p:to>
                                        <a:schemeClr val="accent2"/>
                                      </p:to>
                                    </p:animClr>
                                    <p:animClr clrSpc="rgb" dir="cw">
                                      <p:cBhvr>
                                        <p:cTn id="126" dur="500" fill="hold"/>
                                        <p:tgtEl>
                                          <p:spTgt spid="32"/>
                                        </p:tgtEl>
                                        <p:attrNameLst>
                                          <p:attrName>fillcolor</p:attrName>
                                        </p:attrNameLst>
                                      </p:cBhvr>
                                      <p:to>
                                        <a:schemeClr val="accent2"/>
                                      </p:to>
                                    </p:animClr>
                                    <p:set>
                                      <p:cBhvr>
                                        <p:cTn id="127" dur="500" fill="hold"/>
                                        <p:tgtEl>
                                          <p:spTgt spid="32"/>
                                        </p:tgtEl>
                                        <p:attrNameLst>
                                          <p:attrName>fill.type</p:attrName>
                                        </p:attrNameLst>
                                      </p:cBhvr>
                                      <p:to>
                                        <p:strVal val="solid"/>
                                      </p:to>
                                    </p:set>
                                    <p:set>
                                      <p:cBhvr>
                                        <p:cTn id="128" dur="500" fill="hold"/>
                                        <p:tgtEl>
                                          <p:spTgt spid="32"/>
                                        </p:tgtEl>
                                        <p:attrNameLst>
                                          <p:attrName>fill.on</p:attrName>
                                        </p:attrNameLst>
                                      </p:cBhvr>
                                      <p:to>
                                        <p:strVal val="true"/>
                                      </p:to>
                                    </p:set>
                                  </p:childTnLst>
                                </p:cTn>
                              </p:par>
                              <p:par>
                                <p:cTn id="129" presetID="1" presetClass="mediacall" presetSubtype="0" fill="hold" nodeType="withEffect">
                                  <p:stCondLst>
                                    <p:cond delay="0"/>
                                  </p:stCondLst>
                                  <p:childTnLst>
                                    <p:cmd type="call" cmd="playFrom(0.0)">
                                      <p:cBhvr>
                                        <p:cTn id="130" dur="20218" fill="hold"/>
                                        <p:tgtEl>
                                          <p:spTgt spid="39"/>
                                        </p:tgtEl>
                                      </p:cBhvr>
                                    </p:cmd>
                                  </p:childTnLst>
                                </p:cTn>
                              </p:par>
                              <p:par>
                                <p:cTn id="131" presetID="3" presetClass="mediacall" presetSubtype="0" fill="hold" nodeType="withEffect">
                                  <p:stCondLst>
                                    <p:cond delay="0"/>
                                  </p:stCondLst>
                                  <p:childTnLst>
                                    <p:cmd type="call" cmd="stop">
                                      <p:cBhvr>
                                        <p:cTn id="132" dur="1" fill="hold"/>
                                        <p:tgtEl>
                                          <p:spTgt spid="38"/>
                                        </p:tgtEl>
                                      </p:cBhvr>
                                    </p:cmd>
                                  </p:childTnLst>
                                </p:cTn>
                              </p:par>
                              <p:par>
                                <p:cTn id="133" presetID="19" presetClass="emph" presetSubtype="0" fill="hold" grpId="1" nodeType="withEffect">
                                  <p:stCondLst>
                                    <p:cond delay="3000"/>
                                  </p:stCondLst>
                                  <p:childTnLst>
                                    <p:animClr clrSpc="rgb" dir="cw">
                                      <p:cBhvr override="childStyle">
                                        <p:cTn id="134" dur="500" fill="hold"/>
                                        <p:tgtEl>
                                          <p:spTgt spid="32"/>
                                        </p:tgtEl>
                                        <p:attrNameLst>
                                          <p:attrName>style.color</p:attrName>
                                        </p:attrNameLst>
                                      </p:cBhvr>
                                      <p:to>
                                        <a:srgbClr val="FF0000"/>
                                      </p:to>
                                    </p:animClr>
                                    <p:animClr clrSpc="rgb" dir="cw">
                                      <p:cBhvr>
                                        <p:cTn id="135" dur="500" fill="hold"/>
                                        <p:tgtEl>
                                          <p:spTgt spid="32"/>
                                        </p:tgtEl>
                                        <p:attrNameLst>
                                          <p:attrName>fillcolor</p:attrName>
                                        </p:attrNameLst>
                                      </p:cBhvr>
                                      <p:to>
                                        <a:srgbClr val="FF0000"/>
                                      </p:to>
                                    </p:animClr>
                                    <p:set>
                                      <p:cBhvr>
                                        <p:cTn id="136" dur="500" fill="hold"/>
                                        <p:tgtEl>
                                          <p:spTgt spid="32"/>
                                        </p:tgtEl>
                                        <p:attrNameLst>
                                          <p:attrName>fill.type</p:attrName>
                                        </p:attrNameLst>
                                      </p:cBhvr>
                                      <p:to>
                                        <p:strVal val="solid"/>
                                      </p:to>
                                    </p:set>
                                    <p:set>
                                      <p:cBhvr>
                                        <p:cTn id="137" dur="500" fill="hold"/>
                                        <p:tgtEl>
                                          <p:spTgt spid="32"/>
                                        </p:tgtEl>
                                        <p:attrNameLst>
                                          <p:attrName>fill.on</p:attrName>
                                        </p:attrNameLst>
                                      </p:cBhvr>
                                      <p:to>
                                        <p:strVal val="true"/>
                                      </p:to>
                                    </p:set>
                                  </p:childTnLst>
                                </p:cTn>
                              </p:par>
                              <p:par>
                                <p:cTn id="138" presetID="1" presetClass="mediacall" presetSubtype="0" fill="hold" nodeType="withEffect">
                                  <p:stCondLst>
                                    <p:cond delay="3000"/>
                                  </p:stCondLst>
                                  <p:childTnLst>
                                    <p:cmd type="call" cmd="playFrom(0.0)">
                                      <p:cBhvr>
                                        <p:cTn id="139" dur="5903" fill="hold"/>
                                        <p:tgtEl>
                                          <p:spTgt spid="41"/>
                                        </p:tgtEl>
                                      </p:cBhvr>
                                    </p:cmd>
                                  </p:childTnLst>
                                </p:cTn>
                              </p:par>
                              <p:par>
                                <p:cTn id="140" presetID="3" presetClass="mediacall" presetSubtype="0" fill="hold" nodeType="withEffect">
                                  <p:stCondLst>
                                    <p:cond delay="3000"/>
                                  </p:stCondLst>
                                  <p:childTnLst>
                                    <p:cmd type="call" cmd="stop">
                                      <p:cBhvr>
                                        <p:cTn id="141" dur="1" fill="hold"/>
                                        <p:tgtEl>
                                          <p:spTgt spid="39"/>
                                        </p:tgtEl>
                                      </p:cBhvr>
                                    </p:cmd>
                                  </p:childTnLst>
                                </p:cTn>
                              </p:par>
                              <p:par>
                                <p:cTn id="142" presetID="30" presetClass="emph" presetSubtype="0" fill="hold" grpId="2" nodeType="withEffect">
                                  <p:stCondLst>
                                    <p:cond delay="3000"/>
                                  </p:stCondLst>
                                  <p:childTnLst>
                                    <p:animClr clrSpc="hsl" dir="cw">
                                      <p:cBhvr override="childStyle">
                                        <p:cTn id="143" dur="500" fill="hold"/>
                                        <p:tgtEl>
                                          <p:spTgt spid="34"/>
                                        </p:tgtEl>
                                        <p:attrNameLst>
                                          <p:attrName>style.color</p:attrName>
                                        </p:attrNameLst>
                                      </p:cBhvr>
                                      <p:by>
                                        <p:hsl h="0" s="12549" l="25098"/>
                                      </p:by>
                                    </p:animClr>
                                    <p:animClr clrSpc="hsl" dir="cw">
                                      <p:cBhvr>
                                        <p:cTn id="144" dur="500" fill="hold"/>
                                        <p:tgtEl>
                                          <p:spTgt spid="34"/>
                                        </p:tgtEl>
                                        <p:attrNameLst>
                                          <p:attrName>fillcolor</p:attrName>
                                        </p:attrNameLst>
                                      </p:cBhvr>
                                      <p:by>
                                        <p:hsl h="0" s="12549" l="25098"/>
                                      </p:by>
                                    </p:animClr>
                                    <p:animClr clrSpc="hsl" dir="cw">
                                      <p:cBhvr>
                                        <p:cTn id="145" dur="500" fill="hold"/>
                                        <p:tgtEl>
                                          <p:spTgt spid="34"/>
                                        </p:tgtEl>
                                        <p:attrNameLst>
                                          <p:attrName>stroke.color</p:attrName>
                                        </p:attrNameLst>
                                      </p:cBhvr>
                                      <p:by>
                                        <p:hsl h="0" s="12549" l="25098"/>
                                      </p:by>
                                    </p:animClr>
                                    <p:set>
                                      <p:cBhvr>
                                        <p:cTn id="146"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47" fill="hold" display="0">
                  <p:stCondLst>
                    <p:cond delay="indefinite"/>
                  </p:stCondLst>
                  <p:endCondLst>
                    <p:cond evt="onStopAudio" delay="0">
                      <p:tgtEl>
                        <p:sldTgt/>
                      </p:tgtEl>
                    </p:cond>
                  </p:endCondLst>
                </p:cTn>
                <p:tgtEl>
                  <p:spTgt spid="39"/>
                </p:tgtEl>
              </p:cMediaNode>
            </p:audio>
            <p:audio>
              <p:cMediaNode vol="80000">
                <p:cTn id="148" fill="hold" display="0">
                  <p:stCondLst>
                    <p:cond delay="indefinite"/>
                  </p:stCondLst>
                  <p:endCondLst>
                    <p:cond evt="onStopAudio" delay="0">
                      <p:tgtEl>
                        <p:sldTgt/>
                      </p:tgtEl>
                    </p:cond>
                  </p:endCondLst>
                </p:cTn>
                <p:tgtEl>
                  <p:spTgt spid="40"/>
                </p:tgtEl>
              </p:cMediaNode>
            </p:audio>
            <p:audio>
              <p:cMediaNode vol="80000">
                <p:cTn id="149"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0;p29"/>
          <p:cNvSpPr txBox="1"/>
          <p:nvPr/>
        </p:nvSpPr>
        <p:spPr>
          <a:xfrm>
            <a:off x="182951" y="1009489"/>
            <a:ext cx="11513180" cy="8309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defTabSz="685800" rtl="0" eaLnBrk="1" fontAlgn="auto" latinLnBrk="0" hangingPunct="1">
              <a:lnSpc>
                <a:spcPct val="100000"/>
              </a:lnSpc>
              <a:spcBef>
                <a:spcPts val="0"/>
              </a:spcBef>
              <a:spcAft>
                <a:spcPts val="0"/>
              </a:spcAft>
              <a:buClrTx/>
              <a:buSzTx/>
              <a:buFont typeface="PT Serif"/>
              <a:buNone/>
              <a:defRPr/>
            </a:pPr>
            <a:r>
              <a:rPr kumimoji="0" lang="vi-VN"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Quá trình hình thành và bước đầu phát triển của Vương quốc Chăm-pa </a:t>
            </a:r>
            <a:endParaRPr kumimoji="0" lang="en-US" b="1"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Google Shape;320;p29"/>
          <p:cNvSpPr txBox="1"/>
          <p:nvPr/>
        </p:nvSpPr>
        <p:spPr>
          <a:xfrm>
            <a:off x="182950" y="1840457"/>
            <a:ext cx="7937468"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defTabSz="685800">
              <a:buClrTx/>
              <a:buSzTx/>
              <a:defRPr/>
            </a:pPr>
            <a:r>
              <a:rPr lang="vi-VN"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Vương quốc Chăm – pa ra đời</a:t>
            </a:r>
            <a:endParaRPr lang="en-US"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Rounded Corners 3"/>
          <p:cNvSpPr/>
          <p:nvPr/>
        </p:nvSpPr>
        <p:spPr>
          <a:xfrm>
            <a:off x="729018" y="141166"/>
            <a:ext cx="10721453" cy="578882"/>
          </a:xfrm>
          <a:prstGeom prst="roundRect">
            <a:avLst/>
          </a:prstGeom>
          <a:solidFill>
            <a:srgbClr val="FF0000"/>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BÀI 19: Vương quốc Chăm - pa từ thế kỷ II đến thế kỷ X</a:t>
            </a:r>
          </a:p>
        </p:txBody>
      </p:sp>
    </p:spTree>
    <p:extLst>
      <p:ext uri="{BB962C8B-B14F-4D97-AF65-F5344CB8AC3E}">
        <p14:creationId xmlns:p14="http://schemas.microsoft.com/office/powerpoint/2010/main" val="360741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828800" y="3002507"/>
            <a:ext cx="31389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4" name="Arc 3"/>
          <p:cNvSpPr/>
          <p:nvPr/>
        </p:nvSpPr>
        <p:spPr>
          <a:xfrm>
            <a:off x="2647666" y="3821373"/>
            <a:ext cx="300250" cy="72333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2" descr="ban-do-hanh-chinh-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53" y="136478"/>
            <a:ext cx="4907744" cy="6592532"/>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2539336" y="3685350"/>
            <a:ext cx="216657" cy="3272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770494" y="3865222"/>
            <a:ext cx="216657" cy="3272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878822" y="4217428"/>
            <a:ext cx="216657" cy="3272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555845" y="3002507"/>
            <a:ext cx="764274" cy="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9273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0;p29"/>
          <p:cNvSpPr txBox="1"/>
          <p:nvPr/>
        </p:nvSpPr>
        <p:spPr>
          <a:xfrm>
            <a:off x="152398" y="325537"/>
            <a:ext cx="1183033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defTabSz="685800">
              <a:buClrTx/>
              <a:buSzTx/>
              <a:defRPr/>
            </a:pPr>
            <a:r>
              <a:rPr lang="vi-VN"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1. Quá trình hình thành và bước đầu phát triển của Vương quốc Chăm-pa </a:t>
            </a:r>
            <a:endParaRPr lang="en-US"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320;p29"/>
          <p:cNvSpPr txBox="1"/>
          <p:nvPr/>
        </p:nvSpPr>
        <p:spPr>
          <a:xfrm>
            <a:off x="376295" y="1581150"/>
            <a:ext cx="4500505" cy="496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ctr" defTabSz="685800">
              <a:buClrTx/>
              <a:buSzTx/>
              <a:defRPr/>
            </a:pPr>
            <a:r>
              <a:rPr lang="vi-VN"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 Vương quốc Chăm – pa ra đời</a:t>
            </a:r>
            <a:endParaRPr lang="en-US" sz="2400" kern="1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p:cNvSpPr txBox="1"/>
          <p:nvPr/>
        </p:nvSpPr>
        <p:spPr>
          <a:xfrm>
            <a:off x="395960" y="2190750"/>
            <a:ext cx="4252240"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Năm 192, nhân dân huyện Tượng Lâm đã nổi dậy chống ách thống trị của nhà Hán, giành độc lập, lập ra nước Lâm Ấp (sau này gọi là Chăm-pa).</a:t>
            </a:r>
          </a:p>
        </p:txBody>
      </p:sp>
      <p:grpSp>
        <p:nvGrpSpPr>
          <p:cNvPr id="7" name="Group 6"/>
          <p:cNvGrpSpPr/>
          <p:nvPr/>
        </p:nvGrpSpPr>
        <p:grpSpPr>
          <a:xfrm>
            <a:off x="7351592" y="1128467"/>
            <a:ext cx="4153470" cy="5729533"/>
            <a:chOff x="6636191" y="305953"/>
            <a:chExt cx="5214673" cy="6362824"/>
          </a:xfrm>
        </p:grpSpPr>
        <p:grpSp>
          <p:nvGrpSpPr>
            <p:cNvPr id="8" name="Group 7"/>
            <p:cNvGrpSpPr/>
            <p:nvPr/>
          </p:nvGrpSpPr>
          <p:grpSpPr>
            <a:xfrm>
              <a:off x="6636191" y="305953"/>
              <a:ext cx="5214673" cy="6362824"/>
              <a:chOff x="7218121" y="667597"/>
              <a:chExt cx="4074021" cy="5434926"/>
            </a:xfrm>
          </p:grpSpPr>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121" y="667597"/>
                <a:ext cx="4074020" cy="543492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AutoShape 18"/>
              <p:cNvSpPr>
                <a:spLocks noChangeArrowheads="1"/>
              </p:cNvSpPr>
              <p:nvPr/>
            </p:nvSpPr>
            <p:spPr bwMode="auto">
              <a:xfrm>
                <a:off x="10126161" y="2577268"/>
                <a:ext cx="1165981" cy="945806"/>
              </a:xfrm>
              <a:prstGeom prst="wedgeRectCallout">
                <a:avLst>
                  <a:gd name="adj1" fmla="val -93327"/>
                  <a:gd name="adj2" fmla="val 30399"/>
                </a:avLst>
              </a:prstGeom>
              <a:solidFill>
                <a:schemeClr val="accent3">
                  <a:lumMod val="20000"/>
                  <a:lumOff val="80000"/>
                </a:schemeClr>
              </a:solidFill>
              <a:ln w="9525">
                <a:solidFill>
                  <a:schemeClr val="tx1"/>
                </a:solidFill>
                <a:miter lim="800000"/>
              </a:ln>
            </p:spPr>
            <p:txBody>
              <a:bodyPr/>
              <a:lstStyle/>
              <a:p>
                <a:pPr algn="ctr"/>
                <a:r>
                  <a:rPr lang="en-US" sz="1800" dirty="0" err="1">
                    <a:solidFill>
                      <a:srgbClr val="002060"/>
                    </a:solidFill>
                    <a:latin typeface="Times New Roman" panose="02020603050405020304" pitchFamily="18" charset="0"/>
                    <a:cs typeface="Times New Roman" panose="02020603050405020304" pitchFamily="18" charset="0"/>
                  </a:rPr>
                  <a:t>Đèo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Hải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Vân</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13" name="Rectangle 19"/>
              <p:cNvSpPr>
                <a:spLocks noChangeArrowheads="1"/>
              </p:cNvSpPr>
              <p:nvPr/>
            </p:nvSpPr>
            <p:spPr bwMode="auto">
              <a:xfrm rot="4645444">
                <a:off x="8624295" y="3928946"/>
                <a:ext cx="1909131" cy="41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chemeClr val="tx1">
                        <a:lumMod val="95000"/>
                        <a:lumOff val="5000"/>
                      </a:schemeClr>
                    </a:solidFill>
                    <a:latin typeface="Times New Roman" panose="02020603050405020304" pitchFamily="18" charset="0"/>
                    <a:cs typeface="Times New Roman" panose="02020603050405020304" pitchFamily="18" charset="0"/>
                  </a:rPr>
                  <a:t> LÂM ẤP</a:t>
                </a:r>
              </a:p>
            </p:txBody>
          </p:sp>
          <p:sp>
            <p:nvSpPr>
              <p:cNvPr id="14" name="AutoShape 12"/>
              <p:cNvSpPr>
                <a:spLocks noChangeArrowheads="1"/>
              </p:cNvSpPr>
              <p:nvPr/>
            </p:nvSpPr>
            <p:spPr bwMode="auto">
              <a:xfrm>
                <a:off x="10172804" y="4750809"/>
                <a:ext cx="1119337" cy="945806"/>
              </a:xfrm>
              <a:prstGeom prst="wedgeRectCallout">
                <a:avLst>
                  <a:gd name="adj1" fmla="val -78625"/>
                  <a:gd name="adj2" fmla="val -27764"/>
                </a:avLst>
              </a:prstGeom>
              <a:solidFill>
                <a:schemeClr val="accent3">
                  <a:lumMod val="20000"/>
                  <a:lumOff val="80000"/>
                </a:schemeClr>
              </a:solidFill>
              <a:ln w="9525">
                <a:solidFill>
                  <a:schemeClr val="tx1"/>
                </a:solidFill>
                <a:miter lim="800000"/>
              </a:ln>
            </p:spPr>
            <p:txBody>
              <a:bodyPr/>
              <a:lstStyle/>
              <a:p>
                <a:pPr algn="ctr"/>
                <a:r>
                  <a:rPr lang="en-US" sz="1800" dirty="0" err="1">
                    <a:solidFill>
                      <a:srgbClr val="002060"/>
                    </a:solidFill>
                    <a:latin typeface="Times New Roman" panose="02020603050405020304" pitchFamily="18" charset="0"/>
                    <a:cs typeface="Times New Roman" panose="02020603050405020304" pitchFamily="18" charset="0"/>
                  </a:rPr>
                  <a:t>Đại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Lãnh</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15" name="Rectangle 13"/>
              <p:cNvSpPr>
                <a:spLocks noChangeArrowheads="1"/>
              </p:cNvSpPr>
              <p:nvPr/>
            </p:nvSpPr>
            <p:spPr bwMode="auto">
              <a:xfrm>
                <a:off x="7835500" y="1277199"/>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anose="02020603050405020304" pitchFamily="18" charset="0"/>
                    <a:cs typeface="Times New Roman" panose="02020603050405020304" pitchFamily="18" charset="0"/>
                  </a:rPr>
                  <a:t>GIAO CHỈ</a:t>
                </a:r>
              </a:p>
            </p:txBody>
          </p:sp>
          <p:sp>
            <p:nvSpPr>
              <p:cNvPr id="16" name="Rectangle 14"/>
              <p:cNvSpPr>
                <a:spLocks noChangeArrowheads="1"/>
              </p:cNvSpPr>
              <p:nvPr/>
            </p:nvSpPr>
            <p:spPr bwMode="auto">
              <a:xfrm>
                <a:off x="8767611" y="2223005"/>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anose="02020603050405020304" pitchFamily="18" charset="0"/>
                    <a:cs typeface="Times New Roman" panose="02020603050405020304" pitchFamily="18" charset="0"/>
                  </a:rPr>
                  <a:t>CỬU CHÂN</a:t>
                </a:r>
              </a:p>
            </p:txBody>
          </p:sp>
          <p:sp>
            <p:nvSpPr>
              <p:cNvPr id="17" name="Rectangle 14"/>
              <p:cNvSpPr>
                <a:spLocks noChangeArrowheads="1"/>
              </p:cNvSpPr>
              <p:nvPr/>
            </p:nvSpPr>
            <p:spPr bwMode="auto">
              <a:xfrm>
                <a:off x="8954166" y="5698868"/>
                <a:ext cx="1171995"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800" b="1" dirty="0">
                    <a:solidFill>
                      <a:srgbClr val="FF0000"/>
                    </a:solidFill>
                    <a:latin typeface="Times New Roman" panose="02020603050405020304" pitchFamily="18" charset="0"/>
                    <a:cs typeface="Times New Roman" panose="02020603050405020304" pitchFamily="18" charset="0"/>
                  </a:rPr>
                  <a:t>PHÙ NAM</a:t>
                </a:r>
              </a:p>
            </p:txBody>
          </p:sp>
        </p:grpSp>
        <p:sp>
          <p:nvSpPr>
            <p:cNvPr id="9" name="TextBox 8"/>
            <p:cNvSpPr txBox="1"/>
            <p:nvPr/>
          </p:nvSpPr>
          <p:spPr>
            <a:xfrm>
              <a:off x="10511620" y="3402656"/>
              <a:ext cx="404106" cy="720024"/>
            </a:xfrm>
            <a:prstGeom prst="rect">
              <a:avLst/>
            </a:prstGeom>
            <a:noFill/>
          </p:spPr>
          <p:txBody>
            <a:bodyPr wrap="square" rtlCol="0">
              <a:spAutoFit/>
            </a:bodyPr>
            <a:lstStyle/>
            <a:p>
              <a:r>
                <a:rPr lang="en-US" sz="1800" dirty="0"/>
                <a:t>…</a:t>
              </a:r>
            </a:p>
          </p:txBody>
        </p:sp>
        <p:sp>
          <p:nvSpPr>
            <p:cNvPr id="10" name="TextBox 9"/>
            <p:cNvSpPr txBox="1"/>
            <p:nvPr/>
          </p:nvSpPr>
          <p:spPr>
            <a:xfrm>
              <a:off x="11397931" y="5428205"/>
              <a:ext cx="404106" cy="720024"/>
            </a:xfrm>
            <a:prstGeom prst="rect">
              <a:avLst/>
            </a:prstGeom>
            <a:noFill/>
          </p:spPr>
          <p:txBody>
            <a:bodyPr wrap="square" rtlCol="0">
              <a:spAutoFit/>
            </a:bodyPr>
            <a:lstStyle/>
            <a:p>
              <a:r>
                <a:rPr lang="en-US" sz="1800" dirty="0"/>
                <a:t>…</a:t>
              </a:r>
            </a:p>
          </p:txBody>
        </p:sp>
      </p:grpSp>
    </p:spTree>
    <p:extLst>
      <p:ext uri="{BB962C8B-B14F-4D97-AF65-F5344CB8AC3E}">
        <p14:creationId xmlns:p14="http://schemas.microsoft.com/office/powerpoint/2010/main" val="93125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14298" y="136478"/>
            <a:ext cx="6843835" cy="6592532"/>
          </a:xfrm>
          <a:prstGeom prst="rect">
            <a:avLst/>
          </a:prstGeom>
        </p:spPr>
      </p:pic>
      <p:sp>
        <p:nvSpPr>
          <p:cNvPr id="7" name="Freeform 6"/>
          <p:cNvSpPr/>
          <p:nvPr/>
        </p:nvSpPr>
        <p:spPr>
          <a:xfrm>
            <a:off x="8164670" y="597748"/>
            <a:ext cx="2439640" cy="5994120"/>
          </a:xfrm>
          <a:custGeom>
            <a:avLst/>
            <a:gdLst>
              <a:gd name="connsiteX0" fmla="*/ 294199 w 1733385"/>
              <a:gd name="connsiteY0" fmla="*/ 55660 h 4707173"/>
              <a:gd name="connsiteX1" fmla="*/ 254442 w 1733385"/>
              <a:gd name="connsiteY1" fmla="*/ 63611 h 4707173"/>
              <a:gd name="connsiteX2" fmla="*/ 143124 w 1733385"/>
              <a:gd name="connsiteY2" fmla="*/ 31806 h 4707173"/>
              <a:gd name="connsiteX3" fmla="*/ 119270 w 1733385"/>
              <a:gd name="connsiteY3" fmla="*/ 23854 h 4707173"/>
              <a:gd name="connsiteX4" fmla="*/ 71562 w 1733385"/>
              <a:gd name="connsiteY4" fmla="*/ 0 h 4707173"/>
              <a:gd name="connsiteX5" fmla="*/ 23854 w 1733385"/>
              <a:gd name="connsiteY5" fmla="*/ 23854 h 4707173"/>
              <a:gd name="connsiteX6" fmla="*/ 7952 w 1733385"/>
              <a:gd name="connsiteY6" fmla="*/ 47708 h 4707173"/>
              <a:gd name="connsiteX7" fmla="*/ 0 w 1733385"/>
              <a:gd name="connsiteY7" fmla="*/ 71562 h 4707173"/>
              <a:gd name="connsiteX8" fmla="*/ 15903 w 1733385"/>
              <a:gd name="connsiteY8" fmla="*/ 119270 h 4707173"/>
              <a:gd name="connsiteX9" fmla="*/ 23854 w 1733385"/>
              <a:gd name="connsiteY9" fmla="*/ 143124 h 4707173"/>
              <a:gd name="connsiteX10" fmla="*/ 39757 w 1733385"/>
              <a:gd name="connsiteY10" fmla="*/ 166978 h 4707173"/>
              <a:gd name="connsiteX11" fmla="*/ 47708 w 1733385"/>
              <a:gd name="connsiteY11" fmla="*/ 190832 h 4707173"/>
              <a:gd name="connsiteX12" fmla="*/ 87465 w 1733385"/>
              <a:gd name="connsiteY12" fmla="*/ 238540 h 4707173"/>
              <a:gd name="connsiteX13" fmla="*/ 103367 w 1733385"/>
              <a:gd name="connsiteY13" fmla="*/ 286247 h 4707173"/>
              <a:gd name="connsiteX14" fmla="*/ 111319 w 1733385"/>
              <a:gd name="connsiteY14" fmla="*/ 310101 h 4707173"/>
              <a:gd name="connsiteX15" fmla="*/ 135172 w 1733385"/>
              <a:gd name="connsiteY15" fmla="*/ 389614 h 4707173"/>
              <a:gd name="connsiteX16" fmla="*/ 143124 w 1733385"/>
              <a:gd name="connsiteY16" fmla="*/ 413468 h 4707173"/>
              <a:gd name="connsiteX17" fmla="*/ 151075 w 1733385"/>
              <a:gd name="connsiteY17" fmla="*/ 437322 h 4707173"/>
              <a:gd name="connsiteX18" fmla="*/ 182880 w 1733385"/>
              <a:gd name="connsiteY18" fmla="*/ 485030 h 4707173"/>
              <a:gd name="connsiteX19" fmla="*/ 198783 w 1733385"/>
              <a:gd name="connsiteY19" fmla="*/ 508884 h 4707173"/>
              <a:gd name="connsiteX20" fmla="*/ 214685 w 1733385"/>
              <a:gd name="connsiteY20" fmla="*/ 532738 h 4707173"/>
              <a:gd name="connsiteX21" fmla="*/ 238539 w 1733385"/>
              <a:gd name="connsiteY21" fmla="*/ 540689 h 4707173"/>
              <a:gd name="connsiteX22" fmla="*/ 246491 w 1733385"/>
              <a:gd name="connsiteY22" fmla="*/ 564543 h 4707173"/>
              <a:gd name="connsiteX23" fmla="*/ 286247 w 1733385"/>
              <a:gd name="connsiteY23" fmla="*/ 612251 h 4707173"/>
              <a:gd name="connsiteX24" fmla="*/ 310101 w 1733385"/>
              <a:gd name="connsiteY24" fmla="*/ 628154 h 4707173"/>
              <a:gd name="connsiteX25" fmla="*/ 333955 w 1733385"/>
              <a:gd name="connsiteY25" fmla="*/ 636105 h 4707173"/>
              <a:gd name="connsiteX26" fmla="*/ 349858 w 1733385"/>
              <a:gd name="connsiteY26" fmla="*/ 659959 h 4707173"/>
              <a:gd name="connsiteX27" fmla="*/ 373712 w 1733385"/>
              <a:gd name="connsiteY27" fmla="*/ 683813 h 4707173"/>
              <a:gd name="connsiteX28" fmla="*/ 381663 w 1733385"/>
              <a:gd name="connsiteY28" fmla="*/ 707667 h 4707173"/>
              <a:gd name="connsiteX29" fmla="*/ 397565 w 1733385"/>
              <a:gd name="connsiteY29" fmla="*/ 731520 h 4707173"/>
              <a:gd name="connsiteX30" fmla="*/ 405517 w 1733385"/>
              <a:gd name="connsiteY30" fmla="*/ 755374 h 4707173"/>
              <a:gd name="connsiteX31" fmla="*/ 421419 w 1733385"/>
              <a:gd name="connsiteY31" fmla="*/ 779228 h 4707173"/>
              <a:gd name="connsiteX32" fmla="*/ 469127 w 1733385"/>
              <a:gd name="connsiteY32" fmla="*/ 874644 h 4707173"/>
              <a:gd name="connsiteX33" fmla="*/ 516835 w 1733385"/>
              <a:gd name="connsiteY33" fmla="*/ 946206 h 4707173"/>
              <a:gd name="connsiteX34" fmla="*/ 532738 w 1733385"/>
              <a:gd name="connsiteY34" fmla="*/ 970060 h 4707173"/>
              <a:gd name="connsiteX35" fmla="*/ 564543 w 1733385"/>
              <a:gd name="connsiteY35" fmla="*/ 1017767 h 4707173"/>
              <a:gd name="connsiteX36" fmla="*/ 572494 w 1733385"/>
              <a:gd name="connsiteY36" fmla="*/ 1041621 h 4707173"/>
              <a:gd name="connsiteX37" fmla="*/ 612251 w 1733385"/>
              <a:gd name="connsiteY37" fmla="*/ 1081378 h 4707173"/>
              <a:gd name="connsiteX38" fmla="*/ 628153 w 1733385"/>
              <a:gd name="connsiteY38" fmla="*/ 1105232 h 4707173"/>
              <a:gd name="connsiteX39" fmla="*/ 675861 w 1733385"/>
              <a:gd name="connsiteY39" fmla="*/ 1137037 h 4707173"/>
              <a:gd name="connsiteX40" fmla="*/ 723569 w 1733385"/>
              <a:gd name="connsiteY40" fmla="*/ 1208599 h 4707173"/>
              <a:gd name="connsiteX41" fmla="*/ 739472 w 1733385"/>
              <a:gd name="connsiteY41" fmla="*/ 1232453 h 4707173"/>
              <a:gd name="connsiteX42" fmla="*/ 763325 w 1733385"/>
              <a:gd name="connsiteY42" fmla="*/ 1280160 h 4707173"/>
              <a:gd name="connsiteX43" fmla="*/ 787179 w 1733385"/>
              <a:gd name="connsiteY43" fmla="*/ 1359674 h 4707173"/>
              <a:gd name="connsiteX44" fmla="*/ 795131 w 1733385"/>
              <a:gd name="connsiteY44" fmla="*/ 1447138 h 4707173"/>
              <a:gd name="connsiteX45" fmla="*/ 818985 w 1733385"/>
              <a:gd name="connsiteY45" fmla="*/ 1566407 h 4707173"/>
              <a:gd name="connsiteX46" fmla="*/ 834887 w 1733385"/>
              <a:gd name="connsiteY46" fmla="*/ 1590261 h 4707173"/>
              <a:gd name="connsiteX47" fmla="*/ 858741 w 1733385"/>
              <a:gd name="connsiteY47" fmla="*/ 1606164 h 4707173"/>
              <a:gd name="connsiteX48" fmla="*/ 890546 w 1733385"/>
              <a:gd name="connsiteY48" fmla="*/ 1645920 h 4707173"/>
              <a:gd name="connsiteX49" fmla="*/ 898498 w 1733385"/>
              <a:gd name="connsiteY49" fmla="*/ 1669774 h 4707173"/>
              <a:gd name="connsiteX50" fmla="*/ 930303 w 1733385"/>
              <a:gd name="connsiteY50" fmla="*/ 1717482 h 4707173"/>
              <a:gd name="connsiteX51" fmla="*/ 946205 w 1733385"/>
              <a:gd name="connsiteY51" fmla="*/ 1741336 h 4707173"/>
              <a:gd name="connsiteX52" fmla="*/ 970059 w 1733385"/>
              <a:gd name="connsiteY52" fmla="*/ 1789044 h 4707173"/>
              <a:gd name="connsiteX53" fmla="*/ 1017767 w 1733385"/>
              <a:gd name="connsiteY53" fmla="*/ 1820849 h 4707173"/>
              <a:gd name="connsiteX54" fmla="*/ 1041621 w 1733385"/>
              <a:gd name="connsiteY54" fmla="*/ 1836752 h 4707173"/>
              <a:gd name="connsiteX55" fmla="*/ 1065475 w 1733385"/>
              <a:gd name="connsiteY55" fmla="*/ 2854519 h 4707173"/>
              <a:gd name="connsiteX56" fmla="*/ 1081378 w 1733385"/>
              <a:gd name="connsiteY56" fmla="*/ 2989691 h 4707173"/>
              <a:gd name="connsiteX57" fmla="*/ 1089329 w 1733385"/>
              <a:gd name="connsiteY57" fmla="*/ 3164620 h 4707173"/>
              <a:gd name="connsiteX58" fmla="*/ 1097280 w 1733385"/>
              <a:gd name="connsiteY58" fmla="*/ 3474720 h 4707173"/>
              <a:gd name="connsiteX59" fmla="*/ 1105232 w 1733385"/>
              <a:gd name="connsiteY59" fmla="*/ 3522428 h 4707173"/>
              <a:gd name="connsiteX60" fmla="*/ 1121134 w 1733385"/>
              <a:gd name="connsiteY60" fmla="*/ 3593990 h 4707173"/>
              <a:gd name="connsiteX61" fmla="*/ 1137037 w 1733385"/>
              <a:gd name="connsiteY61" fmla="*/ 3641698 h 4707173"/>
              <a:gd name="connsiteX62" fmla="*/ 1184745 w 1733385"/>
              <a:gd name="connsiteY62" fmla="*/ 3665552 h 4707173"/>
              <a:gd name="connsiteX63" fmla="*/ 1208599 w 1733385"/>
              <a:gd name="connsiteY63" fmla="*/ 3681454 h 4707173"/>
              <a:gd name="connsiteX64" fmla="*/ 1224501 w 1733385"/>
              <a:gd name="connsiteY64" fmla="*/ 3705308 h 4707173"/>
              <a:gd name="connsiteX65" fmla="*/ 1240404 w 1733385"/>
              <a:gd name="connsiteY65" fmla="*/ 3753016 h 4707173"/>
              <a:gd name="connsiteX66" fmla="*/ 1232452 w 1733385"/>
              <a:gd name="connsiteY66" fmla="*/ 3808675 h 4707173"/>
              <a:gd name="connsiteX67" fmla="*/ 1224501 w 1733385"/>
              <a:gd name="connsiteY67" fmla="*/ 3848432 h 4707173"/>
              <a:gd name="connsiteX68" fmla="*/ 1216550 w 1733385"/>
              <a:gd name="connsiteY68" fmla="*/ 3904091 h 4707173"/>
              <a:gd name="connsiteX69" fmla="*/ 1208599 w 1733385"/>
              <a:gd name="connsiteY69" fmla="*/ 3927945 h 4707173"/>
              <a:gd name="connsiteX70" fmla="*/ 1200647 w 1733385"/>
              <a:gd name="connsiteY70" fmla="*/ 3959750 h 4707173"/>
              <a:gd name="connsiteX71" fmla="*/ 1192696 w 1733385"/>
              <a:gd name="connsiteY71" fmla="*/ 3983604 h 4707173"/>
              <a:gd name="connsiteX72" fmla="*/ 1176793 w 1733385"/>
              <a:gd name="connsiteY72" fmla="*/ 4047214 h 4707173"/>
              <a:gd name="connsiteX73" fmla="*/ 1144988 w 1733385"/>
              <a:gd name="connsiteY73" fmla="*/ 4094922 h 4707173"/>
              <a:gd name="connsiteX74" fmla="*/ 1129085 w 1733385"/>
              <a:gd name="connsiteY74" fmla="*/ 4142630 h 4707173"/>
              <a:gd name="connsiteX75" fmla="*/ 1121134 w 1733385"/>
              <a:gd name="connsiteY75" fmla="*/ 4166484 h 4707173"/>
              <a:gd name="connsiteX76" fmla="*/ 1105232 w 1733385"/>
              <a:gd name="connsiteY76" fmla="*/ 4190338 h 4707173"/>
              <a:gd name="connsiteX77" fmla="*/ 1057524 w 1733385"/>
              <a:gd name="connsiteY77" fmla="*/ 4269851 h 4707173"/>
              <a:gd name="connsiteX78" fmla="*/ 1033670 w 1733385"/>
              <a:gd name="connsiteY78" fmla="*/ 4285754 h 4707173"/>
              <a:gd name="connsiteX79" fmla="*/ 993913 w 1733385"/>
              <a:gd name="connsiteY79" fmla="*/ 4341413 h 4707173"/>
              <a:gd name="connsiteX80" fmla="*/ 962108 w 1733385"/>
              <a:gd name="connsiteY80" fmla="*/ 4389120 h 4707173"/>
              <a:gd name="connsiteX81" fmla="*/ 930303 w 1733385"/>
              <a:gd name="connsiteY81" fmla="*/ 4436828 h 4707173"/>
              <a:gd name="connsiteX82" fmla="*/ 906449 w 1733385"/>
              <a:gd name="connsiteY82" fmla="*/ 4484536 h 4707173"/>
              <a:gd name="connsiteX83" fmla="*/ 898498 w 1733385"/>
              <a:gd name="connsiteY83" fmla="*/ 4635611 h 4707173"/>
              <a:gd name="connsiteX84" fmla="*/ 946205 w 1733385"/>
              <a:gd name="connsiteY84" fmla="*/ 4659465 h 4707173"/>
              <a:gd name="connsiteX85" fmla="*/ 993913 w 1733385"/>
              <a:gd name="connsiteY85" fmla="*/ 4691270 h 4707173"/>
              <a:gd name="connsiteX86" fmla="*/ 1017767 w 1733385"/>
              <a:gd name="connsiteY86" fmla="*/ 4707173 h 4707173"/>
              <a:gd name="connsiteX87" fmla="*/ 1041621 w 1733385"/>
              <a:gd name="connsiteY87" fmla="*/ 4699221 h 4707173"/>
              <a:gd name="connsiteX88" fmla="*/ 1049572 w 1733385"/>
              <a:gd name="connsiteY88" fmla="*/ 4635611 h 4707173"/>
              <a:gd name="connsiteX89" fmla="*/ 1057524 w 1733385"/>
              <a:gd name="connsiteY89" fmla="*/ 4611757 h 4707173"/>
              <a:gd name="connsiteX90" fmla="*/ 1152939 w 1733385"/>
              <a:gd name="connsiteY90" fmla="*/ 4564049 h 4707173"/>
              <a:gd name="connsiteX91" fmla="*/ 1176793 w 1733385"/>
              <a:gd name="connsiteY91" fmla="*/ 4556098 h 4707173"/>
              <a:gd name="connsiteX92" fmla="*/ 1200647 w 1733385"/>
              <a:gd name="connsiteY92" fmla="*/ 4548147 h 4707173"/>
              <a:gd name="connsiteX93" fmla="*/ 1224501 w 1733385"/>
              <a:gd name="connsiteY93" fmla="*/ 4524293 h 4707173"/>
              <a:gd name="connsiteX94" fmla="*/ 1240404 w 1733385"/>
              <a:gd name="connsiteY94" fmla="*/ 4500439 h 4707173"/>
              <a:gd name="connsiteX95" fmla="*/ 1264258 w 1733385"/>
              <a:gd name="connsiteY95" fmla="*/ 4484536 h 4707173"/>
              <a:gd name="connsiteX96" fmla="*/ 1280160 w 1733385"/>
              <a:gd name="connsiteY96" fmla="*/ 4460682 h 4707173"/>
              <a:gd name="connsiteX97" fmla="*/ 1327868 w 1733385"/>
              <a:gd name="connsiteY97" fmla="*/ 4420926 h 4707173"/>
              <a:gd name="connsiteX98" fmla="*/ 1375576 w 1733385"/>
              <a:gd name="connsiteY98" fmla="*/ 4405023 h 4707173"/>
              <a:gd name="connsiteX99" fmla="*/ 1399430 w 1733385"/>
              <a:gd name="connsiteY99" fmla="*/ 4397072 h 4707173"/>
              <a:gd name="connsiteX100" fmla="*/ 1455089 w 1733385"/>
              <a:gd name="connsiteY100" fmla="*/ 4333461 h 4707173"/>
              <a:gd name="connsiteX101" fmla="*/ 1486894 w 1733385"/>
              <a:gd name="connsiteY101" fmla="*/ 4285754 h 4707173"/>
              <a:gd name="connsiteX102" fmla="*/ 1542553 w 1733385"/>
              <a:gd name="connsiteY102" fmla="*/ 4222143 h 4707173"/>
              <a:gd name="connsiteX103" fmla="*/ 1558456 w 1733385"/>
              <a:gd name="connsiteY103" fmla="*/ 4198289 h 4707173"/>
              <a:gd name="connsiteX104" fmla="*/ 1574359 w 1733385"/>
              <a:gd name="connsiteY104" fmla="*/ 4150581 h 4707173"/>
              <a:gd name="connsiteX105" fmla="*/ 1598212 w 1733385"/>
              <a:gd name="connsiteY105" fmla="*/ 4079020 h 4707173"/>
              <a:gd name="connsiteX106" fmla="*/ 1606164 w 1733385"/>
              <a:gd name="connsiteY106" fmla="*/ 4055166 h 4707173"/>
              <a:gd name="connsiteX107" fmla="*/ 1637969 w 1733385"/>
              <a:gd name="connsiteY107" fmla="*/ 4007458 h 4707173"/>
              <a:gd name="connsiteX108" fmla="*/ 1645920 w 1733385"/>
              <a:gd name="connsiteY108" fmla="*/ 3983604 h 4707173"/>
              <a:gd name="connsiteX109" fmla="*/ 1653872 w 1733385"/>
              <a:gd name="connsiteY109" fmla="*/ 3943847 h 4707173"/>
              <a:gd name="connsiteX110" fmla="*/ 1637969 w 1733385"/>
              <a:gd name="connsiteY110" fmla="*/ 3562185 h 4707173"/>
              <a:gd name="connsiteX111" fmla="*/ 1653872 w 1733385"/>
              <a:gd name="connsiteY111" fmla="*/ 3419061 h 4707173"/>
              <a:gd name="connsiteX112" fmla="*/ 1669774 w 1733385"/>
              <a:gd name="connsiteY112" fmla="*/ 3395207 h 4707173"/>
              <a:gd name="connsiteX113" fmla="*/ 1677725 w 1733385"/>
              <a:gd name="connsiteY113" fmla="*/ 3371354 h 4707173"/>
              <a:gd name="connsiteX114" fmla="*/ 1709531 w 1733385"/>
              <a:gd name="connsiteY114" fmla="*/ 3323646 h 4707173"/>
              <a:gd name="connsiteX115" fmla="*/ 1725433 w 1733385"/>
              <a:gd name="connsiteY115" fmla="*/ 3275938 h 4707173"/>
              <a:gd name="connsiteX116" fmla="*/ 1733385 w 1733385"/>
              <a:gd name="connsiteY116" fmla="*/ 3252084 h 4707173"/>
              <a:gd name="connsiteX117" fmla="*/ 1725433 w 1733385"/>
              <a:gd name="connsiteY117" fmla="*/ 3156668 h 4707173"/>
              <a:gd name="connsiteX118" fmla="*/ 1709531 w 1733385"/>
              <a:gd name="connsiteY118" fmla="*/ 3108960 h 4707173"/>
              <a:gd name="connsiteX119" fmla="*/ 1693628 w 1733385"/>
              <a:gd name="connsiteY119" fmla="*/ 3061253 h 4707173"/>
              <a:gd name="connsiteX120" fmla="*/ 1685677 w 1733385"/>
              <a:gd name="connsiteY120" fmla="*/ 3037399 h 4707173"/>
              <a:gd name="connsiteX121" fmla="*/ 1677725 w 1733385"/>
              <a:gd name="connsiteY121" fmla="*/ 2997642 h 4707173"/>
              <a:gd name="connsiteX122" fmla="*/ 1669774 w 1733385"/>
              <a:gd name="connsiteY122" fmla="*/ 2751152 h 4707173"/>
              <a:gd name="connsiteX123" fmla="*/ 1661823 w 1733385"/>
              <a:gd name="connsiteY123" fmla="*/ 2417197 h 4707173"/>
              <a:gd name="connsiteX124" fmla="*/ 1645920 w 1733385"/>
              <a:gd name="connsiteY124" fmla="*/ 2393343 h 4707173"/>
              <a:gd name="connsiteX125" fmla="*/ 1630018 w 1733385"/>
              <a:gd name="connsiteY125" fmla="*/ 2345635 h 4707173"/>
              <a:gd name="connsiteX126" fmla="*/ 1622066 w 1733385"/>
              <a:gd name="connsiteY126" fmla="*/ 2321781 h 4707173"/>
              <a:gd name="connsiteX127" fmla="*/ 1614115 w 1733385"/>
              <a:gd name="connsiteY127" fmla="*/ 2250220 h 4707173"/>
              <a:gd name="connsiteX128" fmla="*/ 1590261 w 1733385"/>
              <a:gd name="connsiteY128" fmla="*/ 2162755 h 4707173"/>
              <a:gd name="connsiteX129" fmla="*/ 1574359 w 1733385"/>
              <a:gd name="connsiteY129" fmla="*/ 2099145 h 4707173"/>
              <a:gd name="connsiteX130" fmla="*/ 1566407 w 1733385"/>
              <a:gd name="connsiteY130" fmla="*/ 2075291 h 4707173"/>
              <a:gd name="connsiteX131" fmla="*/ 1558456 w 1733385"/>
              <a:gd name="connsiteY131" fmla="*/ 2035534 h 4707173"/>
              <a:gd name="connsiteX132" fmla="*/ 1550505 w 1733385"/>
              <a:gd name="connsiteY132" fmla="*/ 2011680 h 4707173"/>
              <a:gd name="connsiteX133" fmla="*/ 1542553 w 1733385"/>
              <a:gd name="connsiteY133" fmla="*/ 1979875 h 4707173"/>
              <a:gd name="connsiteX134" fmla="*/ 1526651 w 1733385"/>
              <a:gd name="connsiteY134" fmla="*/ 1924216 h 4707173"/>
              <a:gd name="connsiteX135" fmla="*/ 1510748 w 1733385"/>
              <a:gd name="connsiteY135" fmla="*/ 1852654 h 4707173"/>
              <a:gd name="connsiteX136" fmla="*/ 1502797 w 1733385"/>
              <a:gd name="connsiteY136" fmla="*/ 1828800 h 4707173"/>
              <a:gd name="connsiteX137" fmla="*/ 1494845 w 1733385"/>
              <a:gd name="connsiteY137" fmla="*/ 1789044 h 4707173"/>
              <a:gd name="connsiteX138" fmla="*/ 1463040 w 1733385"/>
              <a:gd name="connsiteY138" fmla="*/ 1741336 h 4707173"/>
              <a:gd name="connsiteX139" fmla="*/ 1439186 w 1733385"/>
              <a:gd name="connsiteY139" fmla="*/ 1693628 h 4707173"/>
              <a:gd name="connsiteX140" fmla="*/ 1399430 w 1733385"/>
              <a:gd name="connsiteY140" fmla="*/ 1645920 h 4707173"/>
              <a:gd name="connsiteX141" fmla="*/ 1383527 w 1733385"/>
              <a:gd name="connsiteY141" fmla="*/ 1598213 h 4707173"/>
              <a:gd name="connsiteX142" fmla="*/ 1343771 w 1733385"/>
              <a:gd name="connsiteY142" fmla="*/ 1542554 h 4707173"/>
              <a:gd name="connsiteX143" fmla="*/ 1319917 w 1733385"/>
              <a:gd name="connsiteY143" fmla="*/ 1510748 h 4707173"/>
              <a:gd name="connsiteX144" fmla="*/ 1288112 w 1733385"/>
              <a:gd name="connsiteY144" fmla="*/ 1455089 h 4707173"/>
              <a:gd name="connsiteX145" fmla="*/ 1248355 w 1733385"/>
              <a:gd name="connsiteY145" fmla="*/ 1407381 h 4707173"/>
              <a:gd name="connsiteX146" fmla="*/ 1232452 w 1733385"/>
              <a:gd name="connsiteY146" fmla="*/ 1359674 h 4707173"/>
              <a:gd name="connsiteX147" fmla="*/ 1216550 w 1733385"/>
              <a:gd name="connsiteY147" fmla="*/ 1335820 h 4707173"/>
              <a:gd name="connsiteX148" fmla="*/ 1200647 w 1733385"/>
              <a:gd name="connsiteY148" fmla="*/ 1288112 h 4707173"/>
              <a:gd name="connsiteX149" fmla="*/ 1176793 w 1733385"/>
              <a:gd name="connsiteY149" fmla="*/ 1240404 h 4707173"/>
              <a:gd name="connsiteX150" fmla="*/ 1152939 w 1733385"/>
              <a:gd name="connsiteY150" fmla="*/ 1224501 h 4707173"/>
              <a:gd name="connsiteX151" fmla="*/ 1105232 w 1733385"/>
              <a:gd name="connsiteY151" fmla="*/ 1192696 h 4707173"/>
              <a:gd name="connsiteX152" fmla="*/ 1073426 w 1733385"/>
              <a:gd name="connsiteY152" fmla="*/ 1152940 h 4707173"/>
              <a:gd name="connsiteX153" fmla="*/ 1041621 w 1733385"/>
              <a:gd name="connsiteY153" fmla="*/ 1105232 h 4707173"/>
              <a:gd name="connsiteX154" fmla="*/ 1009816 w 1733385"/>
              <a:gd name="connsiteY154" fmla="*/ 1057524 h 4707173"/>
              <a:gd name="connsiteX155" fmla="*/ 993913 w 1733385"/>
              <a:gd name="connsiteY155" fmla="*/ 1033670 h 4707173"/>
              <a:gd name="connsiteX156" fmla="*/ 922352 w 1733385"/>
              <a:gd name="connsiteY156" fmla="*/ 978011 h 4707173"/>
              <a:gd name="connsiteX157" fmla="*/ 866692 w 1733385"/>
              <a:gd name="connsiteY157" fmla="*/ 946206 h 4707173"/>
              <a:gd name="connsiteX158" fmla="*/ 834887 w 1733385"/>
              <a:gd name="connsiteY158" fmla="*/ 922352 h 4707173"/>
              <a:gd name="connsiteX159" fmla="*/ 803082 w 1733385"/>
              <a:gd name="connsiteY159" fmla="*/ 906449 h 4707173"/>
              <a:gd name="connsiteX160" fmla="*/ 763325 w 1733385"/>
              <a:gd name="connsiteY160" fmla="*/ 882595 h 4707173"/>
              <a:gd name="connsiteX161" fmla="*/ 715618 w 1733385"/>
              <a:gd name="connsiteY161" fmla="*/ 850790 h 4707173"/>
              <a:gd name="connsiteX162" fmla="*/ 691764 w 1733385"/>
              <a:gd name="connsiteY162" fmla="*/ 834887 h 4707173"/>
              <a:gd name="connsiteX163" fmla="*/ 675861 w 1733385"/>
              <a:gd name="connsiteY163" fmla="*/ 811034 h 4707173"/>
              <a:gd name="connsiteX164" fmla="*/ 652007 w 1733385"/>
              <a:gd name="connsiteY164" fmla="*/ 731520 h 4707173"/>
              <a:gd name="connsiteX165" fmla="*/ 644056 w 1733385"/>
              <a:gd name="connsiteY165" fmla="*/ 707667 h 4707173"/>
              <a:gd name="connsiteX166" fmla="*/ 636105 w 1733385"/>
              <a:gd name="connsiteY166" fmla="*/ 675861 h 4707173"/>
              <a:gd name="connsiteX167" fmla="*/ 604299 w 1733385"/>
              <a:gd name="connsiteY167" fmla="*/ 628154 h 4707173"/>
              <a:gd name="connsiteX168" fmla="*/ 588397 w 1733385"/>
              <a:gd name="connsiteY168" fmla="*/ 604300 h 4707173"/>
              <a:gd name="connsiteX169" fmla="*/ 564543 w 1733385"/>
              <a:gd name="connsiteY169" fmla="*/ 580446 h 4707173"/>
              <a:gd name="connsiteX170" fmla="*/ 548640 w 1733385"/>
              <a:gd name="connsiteY170" fmla="*/ 556592 h 4707173"/>
              <a:gd name="connsiteX171" fmla="*/ 524786 w 1733385"/>
              <a:gd name="connsiteY171" fmla="*/ 532738 h 4707173"/>
              <a:gd name="connsiteX172" fmla="*/ 492981 w 1733385"/>
              <a:gd name="connsiteY172" fmla="*/ 485030 h 4707173"/>
              <a:gd name="connsiteX173" fmla="*/ 461176 w 1733385"/>
              <a:gd name="connsiteY173" fmla="*/ 437322 h 4707173"/>
              <a:gd name="connsiteX174" fmla="*/ 445273 w 1733385"/>
              <a:gd name="connsiteY174" fmla="*/ 413468 h 4707173"/>
              <a:gd name="connsiteX175" fmla="*/ 429371 w 1733385"/>
              <a:gd name="connsiteY175" fmla="*/ 389614 h 4707173"/>
              <a:gd name="connsiteX176" fmla="*/ 405517 w 1733385"/>
              <a:gd name="connsiteY176" fmla="*/ 373712 h 4707173"/>
              <a:gd name="connsiteX177" fmla="*/ 365760 w 1733385"/>
              <a:gd name="connsiteY177" fmla="*/ 302150 h 4707173"/>
              <a:gd name="connsiteX178" fmla="*/ 341906 w 1733385"/>
              <a:gd name="connsiteY178" fmla="*/ 278296 h 4707173"/>
              <a:gd name="connsiteX179" fmla="*/ 310101 w 1733385"/>
              <a:gd name="connsiteY179" fmla="*/ 230588 h 4707173"/>
              <a:gd name="connsiteX180" fmla="*/ 294199 w 1733385"/>
              <a:gd name="connsiteY180" fmla="*/ 206734 h 4707173"/>
              <a:gd name="connsiteX181" fmla="*/ 286247 w 1733385"/>
              <a:gd name="connsiteY181" fmla="*/ 182880 h 4707173"/>
              <a:gd name="connsiteX182" fmla="*/ 294199 w 1733385"/>
              <a:gd name="connsiteY182" fmla="*/ 135173 h 4707173"/>
              <a:gd name="connsiteX183" fmla="*/ 270345 w 1733385"/>
              <a:gd name="connsiteY183" fmla="*/ 55660 h 4707173"/>
              <a:gd name="connsiteX184" fmla="*/ 294199 w 1733385"/>
              <a:gd name="connsiteY184" fmla="*/ 55660 h 470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733385" h="4707173">
                <a:moveTo>
                  <a:pt x="294199" y="55660"/>
                </a:moveTo>
                <a:cubicBezTo>
                  <a:pt x="291549" y="56985"/>
                  <a:pt x="267917" y="64648"/>
                  <a:pt x="254442" y="63611"/>
                </a:cubicBezTo>
                <a:cubicBezTo>
                  <a:pt x="228490" y="61615"/>
                  <a:pt x="170211" y="40835"/>
                  <a:pt x="143124" y="31806"/>
                </a:cubicBezTo>
                <a:cubicBezTo>
                  <a:pt x="135173" y="29156"/>
                  <a:pt x="126244" y="28503"/>
                  <a:pt x="119270" y="23854"/>
                </a:cubicBezTo>
                <a:cubicBezTo>
                  <a:pt x="88442" y="3303"/>
                  <a:pt x="104482" y="10974"/>
                  <a:pt x="71562" y="0"/>
                </a:cubicBezTo>
                <a:cubicBezTo>
                  <a:pt x="52163" y="6467"/>
                  <a:pt x="39266" y="8442"/>
                  <a:pt x="23854" y="23854"/>
                </a:cubicBezTo>
                <a:cubicBezTo>
                  <a:pt x="17097" y="30611"/>
                  <a:pt x="12226" y="39161"/>
                  <a:pt x="7952" y="47708"/>
                </a:cubicBezTo>
                <a:cubicBezTo>
                  <a:pt x="4204" y="55205"/>
                  <a:pt x="2651" y="63611"/>
                  <a:pt x="0" y="71562"/>
                </a:cubicBezTo>
                <a:lnTo>
                  <a:pt x="15903" y="119270"/>
                </a:lnTo>
                <a:cubicBezTo>
                  <a:pt x="18553" y="127221"/>
                  <a:pt x="19205" y="136150"/>
                  <a:pt x="23854" y="143124"/>
                </a:cubicBezTo>
                <a:lnTo>
                  <a:pt x="39757" y="166978"/>
                </a:lnTo>
                <a:cubicBezTo>
                  <a:pt x="42407" y="174929"/>
                  <a:pt x="43960" y="183335"/>
                  <a:pt x="47708" y="190832"/>
                </a:cubicBezTo>
                <a:cubicBezTo>
                  <a:pt x="58778" y="212971"/>
                  <a:pt x="69881" y="220956"/>
                  <a:pt x="87465" y="238540"/>
                </a:cubicBezTo>
                <a:lnTo>
                  <a:pt x="103367" y="286247"/>
                </a:lnTo>
                <a:cubicBezTo>
                  <a:pt x="106018" y="294198"/>
                  <a:pt x="109286" y="301970"/>
                  <a:pt x="111319" y="310101"/>
                </a:cubicBezTo>
                <a:cubicBezTo>
                  <a:pt x="123334" y="358164"/>
                  <a:pt x="115816" y="331548"/>
                  <a:pt x="135172" y="389614"/>
                </a:cubicBezTo>
                <a:lnTo>
                  <a:pt x="143124" y="413468"/>
                </a:lnTo>
                <a:cubicBezTo>
                  <a:pt x="145774" y="421419"/>
                  <a:pt x="146426" y="430348"/>
                  <a:pt x="151075" y="437322"/>
                </a:cubicBezTo>
                <a:lnTo>
                  <a:pt x="182880" y="485030"/>
                </a:lnTo>
                <a:lnTo>
                  <a:pt x="198783" y="508884"/>
                </a:lnTo>
                <a:cubicBezTo>
                  <a:pt x="204084" y="516835"/>
                  <a:pt x="205619" y="529716"/>
                  <a:pt x="214685" y="532738"/>
                </a:cubicBezTo>
                <a:lnTo>
                  <a:pt x="238539" y="540689"/>
                </a:lnTo>
                <a:cubicBezTo>
                  <a:pt x="241190" y="548640"/>
                  <a:pt x="242743" y="557046"/>
                  <a:pt x="246491" y="564543"/>
                </a:cubicBezTo>
                <a:cubicBezTo>
                  <a:pt x="255427" y="582415"/>
                  <a:pt x="271172" y="599689"/>
                  <a:pt x="286247" y="612251"/>
                </a:cubicBezTo>
                <a:cubicBezTo>
                  <a:pt x="293588" y="618369"/>
                  <a:pt x="301554" y="623880"/>
                  <a:pt x="310101" y="628154"/>
                </a:cubicBezTo>
                <a:cubicBezTo>
                  <a:pt x="317598" y="631902"/>
                  <a:pt x="326004" y="633455"/>
                  <a:pt x="333955" y="636105"/>
                </a:cubicBezTo>
                <a:cubicBezTo>
                  <a:pt x="339256" y="644056"/>
                  <a:pt x="343740" y="652618"/>
                  <a:pt x="349858" y="659959"/>
                </a:cubicBezTo>
                <a:cubicBezTo>
                  <a:pt x="357057" y="668598"/>
                  <a:pt x="367475" y="674457"/>
                  <a:pt x="373712" y="683813"/>
                </a:cubicBezTo>
                <a:cubicBezTo>
                  <a:pt x="378361" y="690787"/>
                  <a:pt x="377915" y="700170"/>
                  <a:pt x="381663" y="707667"/>
                </a:cubicBezTo>
                <a:cubicBezTo>
                  <a:pt x="385936" y="716214"/>
                  <a:pt x="393291" y="722973"/>
                  <a:pt x="397565" y="731520"/>
                </a:cubicBezTo>
                <a:cubicBezTo>
                  <a:pt x="401313" y="739017"/>
                  <a:pt x="401769" y="747877"/>
                  <a:pt x="405517" y="755374"/>
                </a:cubicBezTo>
                <a:cubicBezTo>
                  <a:pt x="409791" y="763921"/>
                  <a:pt x="417538" y="770495"/>
                  <a:pt x="421419" y="779228"/>
                </a:cubicBezTo>
                <a:cubicBezTo>
                  <a:pt x="465309" y="877982"/>
                  <a:pt x="403005" y="775461"/>
                  <a:pt x="469127" y="874644"/>
                </a:cubicBezTo>
                <a:lnTo>
                  <a:pt x="516835" y="946206"/>
                </a:lnTo>
                <a:lnTo>
                  <a:pt x="532738" y="970060"/>
                </a:lnTo>
                <a:cubicBezTo>
                  <a:pt x="551644" y="1026779"/>
                  <a:pt x="524836" y="958207"/>
                  <a:pt x="564543" y="1017767"/>
                </a:cubicBezTo>
                <a:cubicBezTo>
                  <a:pt x="569192" y="1024741"/>
                  <a:pt x="568746" y="1034124"/>
                  <a:pt x="572494" y="1041621"/>
                </a:cubicBezTo>
                <a:cubicBezTo>
                  <a:pt x="585746" y="1068125"/>
                  <a:pt x="588398" y="1065476"/>
                  <a:pt x="612251" y="1081378"/>
                </a:cubicBezTo>
                <a:cubicBezTo>
                  <a:pt x="617552" y="1089329"/>
                  <a:pt x="620961" y="1098939"/>
                  <a:pt x="628153" y="1105232"/>
                </a:cubicBezTo>
                <a:cubicBezTo>
                  <a:pt x="642537" y="1117818"/>
                  <a:pt x="675861" y="1137037"/>
                  <a:pt x="675861" y="1137037"/>
                </a:cubicBezTo>
                <a:lnTo>
                  <a:pt x="723569" y="1208599"/>
                </a:lnTo>
                <a:lnTo>
                  <a:pt x="739472" y="1232453"/>
                </a:lnTo>
                <a:cubicBezTo>
                  <a:pt x="768467" y="1319440"/>
                  <a:pt x="722227" y="1187689"/>
                  <a:pt x="763325" y="1280160"/>
                </a:cubicBezTo>
                <a:cubicBezTo>
                  <a:pt x="774389" y="1305054"/>
                  <a:pt x="780570" y="1333237"/>
                  <a:pt x="787179" y="1359674"/>
                </a:cubicBezTo>
                <a:cubicBezTo>
                  <a:pt x="789830" y="1388829"/>
                  <a:pt x="792218" y="1418008"/>
                  <a:pt x="795131" y="1447138"/>
                </a:cubicBezTo>
                <a:cubicBezTo>
                  <a:pt x="797845" y="1474278"/>
                  <a:pt x="800442" y="1538592"/>
                  <a:pt x="818985" y="1566407"/>
                </a:cubicBezTo>
                <a:cubicBezTo>
                  <a:pt x="824286" y="1574358"/>
                  <a:pt x="828130" y="1583504"/>
                  <a:pt x="834887" y="1590261"/>
                </a:cubicBezTo>
                <a:cubicBezTo>
                  <a:pt x="841644" y="1597018"/>
                  <a:pt x="850790" y="1600863"/>
                  <a:pt x="858741" y="1606164"/>
                </a:cubicBezTo>
                <a:cubicBezTo>
                  <a:pt x="878725" y="1666119"/>
                  <a:pt x="849444" y="1594544"/>
                  <a:pt x="890546" y="1645920"/>
                </a:cubicBezTo>
                <a:cubicBezTo>
                  <a:pt x="895782" y="1652465"/>
                  <a:pt x="894428" y="1662447"/>
                  <a:pt x="898498" y="1669774"/>
                </a:cubicBezTo>
                <a:cubicBezTo>
                  <a:pt x="907780" y="1686481"/>
                  <a:pt x="919701" y="1701579"/>
                  <a:pt x="930303" y="1717482"/>
                </a:cubicBezTo>
                <a:cubicBezTo>
                  <a:pt x="935604" y="1725433"/>
                  <a:pt x="943183" y="1732270"/>
                  <a:pt x="946205" y="1741336"/>
                </a:cubicBezTo>
                <a:cubicBezTo>
                  <a:pt x="951877" y="1758349"/>
                  <a:pt x="955554" y="1776352"/>
                  <a:pt x="970059" y="1789044"/>
                </a:cubicBezTo>
                <a:cubicBezTo>
                  <a:pt x="984443" y="1801630"/>
                  <a:pt x="1001864" y="1810247"/>
                  <a:pt x="1017767" y="1820849"/>
                </a:cubicBezTo>
                <a:lnTo>
                  <a:pt x="1041621" y="1836752"/>
                </a:lnTo>
                <a:cubicBezTo>
                  <a:pt x="1241499" y="2136563"/>
                  <a:pt x="1050788" y="1841060"/>
                  <a:pt x="1065475" y="2854519"/>
                </a:cubicBezTo>
                <a:cubicBezTo>
                  <a:pt x="1066692" y="2938496"/>
                  <a:pt x="1067438" y="2933938"/>
                  <a:pt x="1081378" y="2989691"/>
                </a:cubicBezTo>
                <a:cubicBezTo>
                  <a:pt x="1084028" y="3048001"/>
                  <a:pt x="1087416" y="3106281"/>
                  <a:pt x="1089329" y="3164620"/>
                </a:cubicBezTo>
                <a:cubicBezTo>
                  <a:pt x="1092717" y="3267965"/>
                  <a:pt x="1092689" y="3371421"/>
                  <a:pt x="1097280" y="3474720"/>
                </a:cubicBezTo>
                <a:cubicBezTo>
                  <a:pt x="1097996" y="3490826"/>
                  <a:pt x="1102348" y="3506566"/>
                  <a:pt x="1105232" y="3522428"/>
                </a:cubicBezTo>
                <a:cubicBezTo>
                  <a:pt x="1108724" y="3541635"/>
                  <a:pt x="1115243" y="3574355"/>
                  <a:pt x="1121134" y="3593990"/>
                </a:cubicBezTo>
                <a:cubicBezTo>
                  <a:pt x="1125951" y="3610046"/>
                  <a:pt x="1123089" y="3632400"/>
                  <a:pt x="1137037" y="3641698"/>
                </a:cubicBezTo>
                <a:cubicBezTo>
                  <a:pt x="1205398" y="3687270"/>
                  <a:pt x="1118906" y="3632632"/>
                  <a:pt x="1184745" y="3665552"/>
                </a:cubicBezTo>
                <a:cubicBezTo>
                  <a:pt x="1193292" y="3669826"/>
                  <a:pt x="1200648" y="3676153"/>
                  <a:pt x="1208599" y="3681454"/>
                </a:cubicBezTo>
                <a:cubicBezTo>
                  <a:pt x="1213900" y="3689405"/>
                  <a:pt x="1220620" y="3696575"/>
                  <a:pt x="1224501" y="3705308"/>
                </a:cubicBezTo>
                <a:cubicBezTo>
                  <a:pt x="1231309" y="3720626"/>
                  <a:pt x="1240404" y="3753016"/>
                  <a:pt x="1240404" y="3753016"/>
                </a:cubicBezTo>
                <a:cubicBezTo>
                  <a:pt x="1237753" y="3771569"/>
                  <a:pt x="1235533" y="3790189"/>
                  <a:pt x="1232452" y="3808675"/>
                </a:cubicBezTo>
                <a:cubicBezTo>
                  <a:pt x="1230230" y="3822006"/>
                  <a:pt x="1226723" y="3835101"/>
                  <a:pt x="1224501" y="3848432"/>
                </a:cubicBezTo>
                <a:cubicBezTo>
                  <a:pt x="1221420" y="3866918"/>
                  <a:pt x="1220225" y="3885714"/>
                  <a:pt x="1216550" y="3904091"/>
                </a:cubicBezTo>
                <a:cubicBezTo>
                  <a:pt x="1214906" y="3912310"/>
                  <a:pt x="1210902" y="3919886"/>
                  <a:pt x="1208599" y="3927945"/>
                </a:cubicBezTo>
                <a:cubicBezTo>
                  <a:pt x="1205597" y="3938453"/>
                  <a:pt x="1203649" y="3949242"/>
                  <a:pt x="1200647" y="3959750"/>
                </a:cubicBezTo>
                <a:cubicBezTo>
                  <a:pt x="1198344" y="3967809"/>
                  <a:pt x="1194729" y="3975473"/>
                  <a:pt x="1192696" y="3983604"/>
                </a:cubicBezTo>
                <a:cubicBezTo>
                  <a:pt x="1189490" y="3996428"/>
                  <a:pt x="1185057" y="4032340"/>
                  <a:pt x="1176793" y="4047214"/>
                </a:cubicBezTo>
                <a:cubicBezTo>
                  <a:pt x="1167511" y="4063921"/>
                  <a:pt x="1144988" y="4094922"/>
                  <a:pt x="1144988" y="4094922"/>
                </a:cubicBezTo>
                <a:lnTo>
                  <a:pt x="1129085" y="4142630"/>
                </a:lnTo>
                <a:cubicBezTo>
                  <a:pt x="1126435" y="4150581"/>
                  <a:pt x="1125783" y="4159510"/>
                  <a:pt x="1121134" y="4166484"/>
                </a:cubicBezTo>
                <a:cubicBezTo>
                  <a:pt x="1115833" y="4174435"/>
                  <a:pt x="1109973" y="4182041"/>
                  <a:pt x="1105232" y="4190338"/>
                </a:cubicBezTo>
                <a:cubicBezTo>
                  <a:pt x="1093450" y="4210957"/>
                  <a:pt x="1075476" y="4257883"/>
                  <a:pt x="1057524" y="4269851"/>
                </a:cubicBezTo>
                <a:lnTo>
                  <a:pt x="1033670" y="4285754"/>
                </a:lnTo>
                <a:cubicBezTo>
                  <a:pt x="981938" y="4363348"/>
                  <a:pt x="1062994" y="4242726"/>
                  <a:pt x="993913" y="4341413"/>
                </a:cubicBezTo>
                <a:cubicBezTo>
                  <a:pt x="982953" y="4357070"/>
                  <a:pt x="972710" y="4373218"/>
                  <a:pt x="962108" y="4389120"/>
                </a:cubicBezTo>
                <a:lnTo>
                  <a:pt x="930303" y="4436828"/>
                </a:lnTo>
                <a:cubicBezTo>
                  <a:pt x="919330" y="4469748"/>
                  <a:pt x="927001" y="4453708"/>
                  <a:pt x="906449" y="4484536"/>
                </a:cubicBezTo>
                <a:cubicBezTo>
                  <a:pt x="885758" y="4546608"/>
                  <a:pt x="876602" y="4553504"/>
                  <a:pt x="898498" y="4635611"/>
                </a:cubicBezTo>
                <a:cubicBezTo>
                  <a:pt x="902182" y="4649424"/>
                  <a:pt x="937092" y="4654402"/>
                  <a:pt x="946205" y="4659465"/>
                </a:cubicBezTo>
                <a:cubicBezTo>
                  <a:pt x="962912" y="4668747"/>
                  <a:pt x="978010" y="4680668"/>
                  <a:pt x="993913" y="4691270"/>
                </a:cubicBezTo>
                <a:lnTo>
                  <a:pt x="1017767" y="4707173"/>
                </a:lnTo>
                <a:cubicBezTo>
                  <a:pt x="1025718" y="4704522"/>
                  <a:pt x="1038217" y="4706880"/>
                  <a:pt x="1041621" y="4699221"/>
                </a:cubicBezTo>
                <a:cubicBezTo>
                  <a:pt x="1050299" y="4679694"/>
                  <a:pt x="1045749" y="4656635"/>
                  <a:pt x="1049572" y="4635611"/>
                </a:cubicBezTo>
                <a:cubicBezTo>
                  <a:pt x="1051071" y="4627365"/>
                  <a:pt x="1051597" y="4617684"/>
                  <a:pt x="1057524" y="4611757"/>
                </a:cubicBezTo>
                <a:cubicBezTo>
                  <a:pt x="1088351" y="4580931"/>
                  <a:pt x="1114139" y="4576983"/>
                  <a:pt x="1152939" y="4564049"/>
                </a:cubicBezTo>
                <a:lnTo>
                  <a:pt x="1176793" y="4556098"/>
                </a:lnTo>
                <a:lnTo>
                  <a:pt x="1200647" y="4548147"/>
                </a:lnTo>
                <a:cubicBezTo>
                  <a:pt x="1208598" y="4540196"/>
                  <a:pt x="1217302" y="4532932"/>
                  <a:pt x="1224501" y="4524293"/>
                </a:cubicBezTo>
                <a:cubicBezTo>
                  <a:pt x="1230619" y="4516952"/>
                  <a:pt x="1233647" y="4507196"/>
                  <a:pt x="1240404" y="4500439"/>
                </a:cubicBezTo>
                <a:cubicBezTo>
                  <a:pt x="1247161" y="4493682"/>
                  <a:pt x="1256307" y="4489837"/>
                  <a:pt x="1264258" y="4484536"/>
                </a:cubicBezTo>
                <a:cubicBezTo>
                  <a:pt x="1269559" y="4476585"/>
                  <a:pt x="1274042" y="4468023"/>
                  <a:pt x="1280160" y="4460682"/>
                </a:cubicBezTo>
                <a:cubicBezTo>
                  <a:pt x="1291175" y="4447463"/>
                  <a:pt x="1311311" y="4428285"/>
                  <a:pt x="1327868" y="4420926"/>
                </a:cubicBezTo>
                <a:cubicBezTo>
                  <a:pt x="1343186" y="4414118"/>
                  <a:pt x="1359673" y="4410324"/>
                  <a:pt x="1375576" y="4405023"/>
                </a:cubicBezTo>
                <a:lnTo>
                  <a:pt x="1399430" y="4397072"/>
                </a:lnTo>
                <a:cubicBezTo>
                  <a:pt x="1436536" y="4341413"/>
                  <a:pt x="1415332" y="4359966"/>
                  <a:pt x="1455089" y="4333461"/>
                </a:cubicBezTo>
                <a:cubicBezTo>
                  <a:pt x="1470295" y="4287840"/>
                  <a:pt x="1452150" y="4330425"/>
                  <a:pt x="1486894" y="4285754"/>
                </a:cubicBezTo>
                <a:cubicBezTo>
                  <a:pt x="1536846" y="4221530"/>
                  <a:pt x="1496373" y="4252930"/>
                  <a:pt x="1542553" y="4222143"/>
                </a:cubicBezTo>
                <a:cubicBezTo>
                  <a:pt x="1547854" y="4214192"/>
                  <a:pt x="1554575" y="4207022"/>
                  <a:pt x="1558456" y="4198289"/>
                </a:cubicBezTo>
                <a:cubicBezTo>
                  <a:pt x="1565264" y="4182971"/>
                  <a:pt x="1569058" y="4166484"/>
                  <a:pt x="1574359" y="4150581"/>
                </a:cubicBezTo>
                <a:lnTo>
                  <a:pt x="1598212" y="4079020"/>
                </a:lnTo>
                <a:cubicBezTo>
                  <a:pt x="1600863" y="4071069"/>
                  <a:pt x="1601515" y="4062140"/>
                  <a:pt x="1606164" y="4055166"/>
                </a:cubicBezTo>
                <a:lnTo>
                  <a:pt x="1637969" y="4007458"/>
                </a:lnTo>
                <a:cubicBezTo>
                  <a:pt x="1640619" y="3999507"/>
                  <a:pt x="1643887" y="3991735"/>
                  <a:pt x="1645920" y="3983604"/>
                </a:cubicBezTo>
                <a:cubicBezTo>
                  <a:pt x="1649198" y="3970493"/>
                  <a:pt x="1653872" y="3957362"/>
                  <a:pt x="1653872" y="3943847"/>
                </a:cubicBezTo>
                <a:cubicBezTo>
                  <a:pt x="1653872" y="3643792"/>
                  <a:pt x="1663018" y="3712486"/>
                  <a:pt x="1637969" y="3562185"/>
                </a:cubicBezTo>
                <a:cubicBezTo>
                  <a:pt x="1638964" y="3547262"/>
                  <a:pt x="1634900" y="3457006"/>
                  <a:pt x="1653872" y="3419061"/>
                </a:cubicBezTo>
                <a:cubicBezTo>
                  <a:pt x="1658146" y="3410514"/>
                  <a:pt x="1665500" y="3403754"/>
                  <a:pt x="1669774" y="3395207"/>
                </a:cubicBezTo>
                <a:cubicBezTo>
                  <a:pt x="1673522" y="3387711"/>
                  <a:pt x="1673655" y="3378680"/>
                  <a:pt x="1677725" y="3371354"/>
                </a:cubicBezTo>
                <a:cubicBezTo>
                  <a:pt x="1687007" y="3354647"/>
                  <a:pt x="1709531" y="3323646"/>
                  <a:pt x="1709531" y="3323646"/>
                </a:cubicBezTo>
                <a:lnTo>
                  <a:pt x="1725433" y="3275938"/>
                </a:lnTo>
                <a:lnTo>
                  <a:pt x="1733385" y="3252084"/>
                </a:lnTo>
                <a:cubicBezTo>
                  <a:pt x="1730734" y="3220279"/>
                  <a:pt x="1730680" y="3188149"/>
                  <a:pt x="1725433" y="3156668"/>
                </a:cubicBezTo>
                <a:cubicBezTo>
                  <a:pt x="1722677" y="3140133"/>
                  <a:pt x="1714832" y="3124863"/>
                  <a:pt x="1709531" y="3108960"/>
                </a:cubicBezTo>
                <a:lnTo>
                  <a:pt x="1693628" y="3061253"/>
                </a:lnTo>
                <a:cubicBezTo>
                  <a:pt x="1690978" y="3053302"/>
                  <a:pt x="1687321" y="3045618"/>
                  <a:pt x="1685677" y="3037399"/>
                </a:cubicBezTo>
                <a:lnTo>
                  <a:pt x="1677725" y="2997642"/>
                </a:lnTo>
                <a:cubicBezTo>
                  <a:pt x="1675075" y="2915479"/>
                  <a:pt x="1672025" y="2833327"/>
                  <a:pt x="1669774" y="2751152"/>
                </a:cubicBezTo>
                <a:cubicBezTo>
                  <a:pt x="1666725" y="2639844"/>
                  <a:pt x="1669230" y="2528300"/>
                  <a:pt x="1661823" y="2417197"/>
                </a:cubicBezTo>
                <a:cubicBezTo>
                  <a:pt x="1661187" y="2407662"/>
                  <a:pt x="1651221" y="2401294"/>
                  <a:pt x="1645920" y="2393343"/>
                </a:cubicBezTo>
                <a:lnTo>
                  <a:pt x="1630018" y="2345635"/>
                </a:lnTo>
                <a:lnTo>
                  <a:pt x="1622066" y="2321781"/>
                </a:lnTo>
                <a:cubicBezTo>
                  <a:pt x="1619416" y="2297927"/>
                  <a:pt x="1618286" y="2273855"/>
                  <a:pt x="1614115" y="2250220"/>
                </a:cubicBezTo>
                <a:cubicBezTo>
                  <a:pt x="1598207" y="2160077"/>
                  <a:pt x="1604346" y="2214400"/>
                  <a:pt x="1590261" y="2162755"/>
                </a:cubicBezTo>
                <a:cubicBezTo>
                  <a:pt x="1584511" y="2141669"/>
                  <a:pt x="1581271" y="2119879"/>
                  <a:pt x="1574359" y="2099145"/>
                </a:cubicBezTo>
                <a:cubicBezTo>
                  <a:pt x="1571708" y="2091194"/>
                  <a:pt x="1568440" y="2083422"/>
                  <a:pt x="1566407" y="2075291"/>
                </a:cubicBezTo>
                <a:cubicBezTo>
                  <a:pt x="1563129" y="2062180"/>
                  <a:pt x="1561734" y="2048645"/>
                  <a:pt x="1558456" y="2035534"/>
                </a:cubicBezTo>
                <a:cubicBezTo>
                  <a:pt x="1556423" y="2027403"/>
                  <a:pt x="1552808" y="2019739"/>
                  <a:pt x="1550505" y="2011680"/>
                </a:cubicBezTo>
                <a:cubicBezTo>
                  <a:pt x="1547503" y="2001172"/>
                  <a:pt x="1545555" y="1990383"/>
                  <a:pt x="1542553" y="1979875"/>
                </a:cubicBezTo>
                <a:cubicBezTo>
                  <a:pt x="1529272" y="1933393"/>
                  <a:pt x="1539079" y="1980139"/>
                  <a:pt x="1526651" y="1924216"/>
                </a:cubicBezTo>
                <a:cubicBezTo>
                  <a:pt x="1518456" y="1887339"/>
                  <a:pt x="1520440" y="1886578"/>
                  <a:pt x="1510748" y="1852654"/>
                </a:cubicBezTo>
                <a:cubicBezTo>
                  <a:pt x="1508446" y="1844595"/>
                  <a:pt x="1504830" y="1836931"/>
                  <a:pt x="1502797" y="1828800"/>
                </a:cubicBezTo>
                <a:cubicBezTo>
                  <a:pt x="1499519" y="1815689"/>
                  <a:pt x="1500437" y="1801347"/>
                  <a:pt x="1494845" y="1789044"/>
                </a:cubicBezTo>
                <a:cubicBezTo>
                  <a:pt x="1486936" y="1771645"/>
                  <a:pt x="1463040" y="1741336"/>
                  <a:pt x="1463040" y="1741336"/>
                </a:cubicBezTo>
                <a:cubicBezTo>
                  <a:pt x="1455071" y="1717428"/>
                  <a:pt x="1456313" y="1714181"/>
                  <a:pt x="1439186" y="1693628"/>
                </a:cubicBezTo>
                <a:cubicBezTo>
                  <a:pt x="1421351" y="1672226"/>
                  <a:pt x="1410712" y="1671304"/>
                  <a:pt x="1399430" y="1645920"/>
                </a:cubicBezTo>
                <a:cubicBezTo>
                  <a:pt x="1392622" y="1630602"/>
                  <a:pt x="1393584" y="1611623"/>
                  <a:pt x="1383527" y="1598213"/>
                </a:cubicBezTo>
                <a:cubicBezTo>
                  <a:pt x="1305565" y="1494262"/>
                  <a:pt x="1401905" y="1623943"/>
                  <a:pt x="1343771" y="1542554"/>
                </a:cubicBezTo>
                <a:cubicBezTo>
                  <a:pt x="1336068" y="1531770"/>
                  <a:pt x="1326941" y="1521986"/>
                  <a:pt x="1319917" y="1510748"/>
                </a:cubicBezTo>
                <a:cubicBezTo>
                  <a:pt x="1300479" y="1479647"/>
                  <a:pt x="1309993" y="1481347"/>
                  <a:pt x="1288112" y="1455089"/>
                </a:cubicBezTo>
                <a:cubicBezTo>
                  <a:pt x="1237087" y="1393859"/>
                  <a:pt x="1287844" y="1466613"/>
                  <a:pt x="1248355" y="1407381"/>
                </a:cubicBezTo>
                <a:cubicBezTo>
                  <a:pt x="1243054" y="1391479"/>
                  <a:pt x="1241750" y="1373622"/>
                  <a:pt x="1232452" y="1359674"/>
                </a:cubicBezTo>
                <a:cubicBezTo>
                  <a:pt x="1227151" y="1351723"/>
                  <a:pt x="1220431" y="1344553"/>
                  <a:pt x="1216550" y="1335820"/>
                </a:cubicBezTo>
                <a:cubicBezTo>
                  <a:pt x="1209742" y="1320502"/>
                  <a:pt x="1205948" y="1304015"/>
                  <a:pt x="1200647" y="1288112"/>
                </a:cubicBezTo>
                <a:cubicBezTo>
                  <a:pt x="1194179" y="1268709"/>
                  <a:pt x="1192208" y="1255819"/>
                  <a:pt x="1176793" y="1240404"/>
                </a:cubicBezTo>
                <a:cubicBezTo>
                  <a:pt x="1170036" y="1233647"/>
                  <a:pt x="1160280" y="1230619"/>
                  <a:pt x="1152939" y="1224501"/>
                </a:cubicBezTo>
                <a:cubicBezTo>
                  <a:pt x="1113232" y="1191412"/>
                  <a:pt x="1147151" y="1206669"/>
                  <a:pt x="1105232" y="1192696"/>
                </a:cubicBezTo>
                <a:cubicBezTo>
                  <a:pt x="1087324" y="1138975"/>
                  <a:pt x="1112160" y="1197207"/>
                  <a:pt x="1073426" y="1152940"/>
                </a:cubicBezTo>
                <a:cubicBezTo>
                  <a:pt x="1060840" y="1138556"/>
                  <a:pt x="1052223" y="1121135"/>
                  <a:pt x="1041621" y="1105232"/>
                </a:cubicBezTo>
                <a:lnTo>
                  <a:pt x="1009816" y="1057524"/>
                </a:lnTo>
                <a:cubicBezTo>
                  <a:pt x="1004515" y="1049573"/>
                  <a:pt x="1000670" y="1040427"/>
                  <a:pt x="993913" y="1033670"/>
                </a:cubicBezTo>
                <a:cubicBezTo>
                  <a:pt x="945357" y="985114"/>
                  <a:pt x="998430" y="1035068"/>
                  <a:pt x="922352" y="978011"/>
                </a:cubicBezTo>
                <a:cubicBezTo>
                  <a:pt x="883841" y="949128"/>
                  <a:pt x="903118" y="958348"/>
                  <a:pt x="866692" y="946206"/>
                </a:cubicBezTo>
                <a:cubicBezTo>
                  <a:pt x="856090" y="938255"/>
                  <a:pt x="846125" y="929376"/>
                  <a:pt x="834887" y="922352"/>
                </a:cubicBezTo>
                <a:cubicBezTo>
                  <a:pt x="824836" y="916070"/>
                  <a:pt x="813443" y="912205"/>
                  <a:pt x="803082" y="906449"/>
                </a:cubicBezTo>
                <a:cubicBezTo>
                  <a:pt x="789572" y="898943"/>
                  <a:pt x="776364" y="890892"/>
                  <a:pt x="763325" y="882595"/>
                </a:cubicBezTo>
                <a:cubicBezTo>
                  <a:pt x="747201" y="872334"/>
                  <a:pt x="731520" y="861392"/>
                  <a:pt x="715618" y="850790"/>
                </a:cubicBezTo>
                <a:lnTo>
                  <a:pt x="691764" y="834887"/>
                </a:lnTo>
                <a:cubicBezTo>
                  <a:pt x="686463" y="826936"/>
                  <a:pt x="679742" y="819766"/>
                  <a:pt x="675861" y="811034"/>
                </a:cubicBezTo>
                <a:cubicBezTo>
                  <a:pt x="660749" y="777032"/>
                  <a:pt x="661257" y="763894"/>
                  <a:pt x="652007" y="731520"/>
                </a:cubicBezTo>
                <a:cubicBezTo>
                  <a:pt x="649704" y="723461"/>
                  <a:pt x="646358" y="715726"/>
                  <a:pt x="644056" y="707667"/>
                </a:cubicBezTo>
                <a:cubicBezTo>
                  <a:pt x="641054" y="697159"/>
                  <a:pt x="640992" y="685636"/>
                  <a:pt x="636105" y="675861"/>
                </a:cubicBezTo>
                <a:cubicBezTo>
                  <a:pt x="627558" y="658766"/>
                  <a:pt x="614901" y="644056"/>
                  <a:pt x="604299" y="628154"/>
                </a:cubicBezTo>
                <a:cubicBezTo>
                  <a:pt x="598998" y="620203"/>
                  <a:pt x="595154" y="611057"/>
                  <a:pt x="588397" y="604300"/>
                </a:cubicBezTo>
                <a:cubicBezTo>
                  <a:pt x="580446" y="596349"/>
                  <a:pt x="571742" y="589085"/>
                  <a:pt x="564543" y="580446"/>
                </a:cubicBezTo>
                <a:cubicBezTo>
                  <a:pt x="558425" y="573105"/>
                  <a:pt x="554758" y="563933"/>
                  <a:pt x="548640" y="556592"/>
                </a:cubicBezTo>
                <a:cubicBezTo>
                  <a:pt x="541441" y="547953"/>
                  <a:pt x="531690" y="541614"/>
                  <a:pt x="524786" y="532738"/>
                </a:cubicBezTo>
                <a:cubicBezTo>
                  <a:pt x="513052" y="517651"/>
                  <a:pt x="503583" y="500933"/>
                  <a:pt x="492981" y="485030"/>
                </a:cubicBezTo>
                <a:lnTo>
                  <a:pt x="461176" y="437322"/>
                </a:lnTo>
                <a:lnTo>
                  <a:pt x="445273" y="413468"/>
                </a:lnTo>
                <a:cubicBezTo>
                  <a:pt x="439972" y="405517"/>
                  <a:pt x="437322" y="394915"/>
                  <a:pt x="429371" y="389614"/>
                </a:cubicBezTo>
                <a:lnTo>
                  <a:pt x="405517" y="373712"/>
                </a:lnTo>
                <a:cubicBezTo>
                  <a:pt x="395518" y="343717"/>
                  <a:pt x="393099" y="329489"/>
                  <a:pt x="365760" y="302150"/>
                </a:cubicBezTo>
                <a:cubicBezTo>
                  <a:pt x="357809" y="294199"/>
                  <a:pt x="348810" y="287172"/>
                  <a:pt x="341906" y="278296"/>
                </a:cubicBezTo>
                <a:cubicBezTo>
                  <a:pt x="330172" y="263209"/>
                  <a:pt x="320703" y="246491"/>
                  <a:pt x="310101" y="230588"/>
                </a:cubicBezTo>
                <a:cubicBezTo>
                  <a:pt x="304800" y="222637"/>
                  <a:pt x="297221" y="215800"/>
                  <a:pt x="294199" y="206734"/>
                </a:cubicBezTo>
                <a:lnTo>
                  <a:pt x="286247" y="182880"/>
                </a:lnTo>
                <a:cubicBezTo>
                  <a:pt x="288898" y="166978"/>
                  <a:pt x="294199" y="151295"/>
                  <a:pt x="294199" y="135173"/>
                </a:cubicBezTo>
                <a:cubicBezTo>
                  <a:pt x="294199" y="105146"/>
                  <a:pt x="291899" y="77214"/>
                  <a:pt x="270345" y="55660"/>
                </a:cubicBezTo>
                <a:cubicBezTo>
                  <a:pt x="266154" y="51469"/>
                  <a:pt x="296849" y="54335"/>
                  <a:pt x="294199" y="5566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ban-do-hanh-chinh-viet-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53" y="136478"/>
            <a:ext cx="4907744" cy="6592532"/>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539336" y="3685350"/>
            <a:ext cx="216657" cy="3272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70494" y="3865222"/>
            <a:ext cx="216657" cy="3272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91711" y="4235348"/>
            <a:ext cx="216657" cy="3272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732262" y="313055"/>
            <a:ext cx="1978926"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Dãy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Hoành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Sơn</a:t>
            </a:r>
            <a:endParaRPr lang="en-US" sz="2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9089925" y="6391813"/>
            <a:ext cx="1978926"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Mũi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Kê</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Gà</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14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repeatCount="indefinite" fill="hold" grpId="0" nodeType="clickEffect">
                                  <p:stCondLst>
                                    <p:cond delay="0"/>
                                  </p:stCondLst>
                                  <p:endCondLst>
                                    <p:cond evt="onNext" delay="0">
                                      <p:tgtEl>
                                        <p:sldTgt/>
                                      </p:tgtEl>
                                    </p:cond>
                                  </p:end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3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3863922"/>
              </p:ext>
            </p:extLst>
          </p:nvPr>
        </p:nvGraphicFramePr>
        <p:xfrm>
          <a:off x="159226" y="328816"/>
          <a:ext cx="5760801" cy="2499360"/>
        </p:xfrm>
        <a:graphic>
          <a:graphicData uri="http://schemas.openxmlformats.org/drawingml/2006/table">
            <a:tbl>
              <a:tblPr firstRow="1" bandRow="1">
                <a:tableStyleId>{5C22544A-7EE6-4342-B048-85BDC9FD1C3A}</a:tableStyleId>
              </a:tblPr>
              <a:tblGrid>
                <a:gridCol w="2716657">
                  <a:extLst>
                    <a:ext uri="{9D8B030D-6E8A-4147-A177-3AD203B41FA5}">
                      <a16:colId xmlns:a16="http://schemas.microsoft.com/office/drawing/2014/main" val="640785971"/>
                    </a:ext>
                  </a:extLst>
                </a:gridCol>
                <a:gridCol w="1406412">
                  <a:extLst>
                    <a:ext uri="{9D8B030D-6E8A-4147-A177-3AD203B41FA5}">
                      <a16:colId xmlns:a16="http://schemas.microsoft.com/office/drawing/2014/main" val="2709521000"/>
                    </a:ext>
                  </a:extLst>
                </a:gridCol>
                <a:gridCol w="1637732">
                  <a:extLst>
                    <a:ext uri="{9D8B030D-6E8A-4147-A177-3AD203B41FA5}">
                      <a16:colId xmlns:a16="http://schemas.microsoft.com/office/drawing/2014/main" val="2755322415"/>
                    </a:ext>
                  </a:extLst>
                </a:gridCol>
              </a:tblGrid>
              <a:tr h="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Tên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kinh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đô</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Địa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danh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ngày</a:t>
                      </a:r>
                      <a:r>
                        <a:rPr lang="en-US" sz="2800" baseline="0" dirty="0" smtClean="0">
                          <a:solidFill>
                            <a:schemeClr val="tx1"/>
                          </a:solidFill>
                          <a:latin typeface="Times New Roman" panose="02020603050405020304" pitchFamily="18" charset="0"/>
                          <a:cs typeface="Times New Roman" panose="02020603050405020304" pitchFamily="18" charset="0"/>
                        </a:rPr>
                        <a:t> nay</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0306585"/>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VIII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0838726"/>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VIII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7531867"/>
                  </a:ext>
                </a:extLst>
              </a:tr>
              <a:tr h="370840">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kỉ</a:t>
                      </a:r>
                      <a:r>
                        <a:rPr lang="en-US" sz="2800" baseline="0" dirty="0" smtClean="0">
                          <a:solidFill>
                            <a:schemeClr val="tx1"/>
                          </a:solidFill>
                          <a:latin typeface="Times New Roman" panose="02020603050405020304" pitchFamily="18" charset="0"/>
                          <a:cs typeface="Times New Roman" panose="02020603050405020304" pitchFamily="18" charset="0"/>
                        </a:rPr>
                        <a:t> IX</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2245377"/>
                  </a:ext>
                </a:extLst>
              </a:tr>
            </a:tbl>
          </a:graphicData>
        </a:graphic>
      </p:graphicFrame>
      <p:pic>
        <p:nvPicPr>
          <p:cNvPr id="3" name="Picture 2"/>
          <p:cNvPicPr>
            <a:picLocks noChangeAspect="1"/>
          </p:cNvPicPr>
          <p:nvPr/>
        </p:nvPicPr>
        <p:blipFill>
          <a:blip r:embed="rId2"/>
          <a:stretch>
            <a:fillRect/>
          </a:stretch>
        </p:blipFill>
        <p:spPr>
          <a:xfrm>
            <a:off x="5920027" y="93854"/>
            <a:ext cx="6067772" cy="6538958"/>
          </a:xfrm>
          <a:prstGeom prst="rect">
            <a:avLst/>
          </a:prstGeom>
        </p:spPr>
      </p:pic>
    </p:spTree>
    <p:extLst>
      <p:ext uri="{BB962C8B-B14F-4D97-AF65-F5344CB8AC3E}">
        <p14:creationId xmlns:p14="http://schemas.microsoft.com/office/powerpoint/2010/main" val="1985345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TotalTime>
  <Words>1689</Words>
  <Application>Microsoft Office PowerPoint</Application>
  <PresentationFormat>Widescreen</PresentationFormat>
  <Paragraphs>199</Paragraphs>
  <Slides>43</Slides>
  <Notes>3</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Microsoft YaHei</vt:lpstr>
      <vt:lpstr>Arial</vt:lpstr>
      <vt:lpstr>Calibri</vt:lpstr>
      <vt:lpstr>Calibri Light</vt:lpstr>
      <vt:lpstr>Cambria</vt:lpstr>
      <vt:lpstr>PT Serif</vt:lpstr>
      <vt:lpstr>Rajdhani</vt:lpstr>
      <vt:lpstr>Tahoma</vt:lpstr>
      <vt:lpstr>Times New Roman</vt:lpstr>
      <vt:lpstr>Wingdings</vt:lpstr>
      <vt:lpstr>Office Theme</vt:lpstr>
      <vt:lpstr>PowerPoint Presentation</vt:lpstr>
      <vt:lpstr>PowerPoint Presentation</vt:lpstr>
      <vt:lpstr>PowerPoint Presentation</vt:lpstr>
      <vt:lpstr>Vương quốc Chăm - pa từ thế kỷ II đến thế kỷ 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29</cp:revision>
  <dcterms:created xsi:type="dcterms:W3CDTF">2025-04-15T02:11:24Z</dcterms:created>
  <dcterms:modified xsi:type="dcterms:W3CDTF">2025-04-22T08:45:34Z</dcterms:modified>
</cp:coreProperties>
</file>