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7" r:id="rId5"/>
  </p:sldMasterIdLst>
  <p:notesMasterIdLst>
    <p:notesMasterId r:id="rId8"/>
  </p:notesMasterIdLst>
  <p:sldIdLst>
    <p:sldId id="333" r:id="rId6"/>
    <p:sldId id="384" r:id="rId7"/>
    <p:sldId id="467" r:id="rId9"/>
    <p:sldId id="404" r:id="rId10"/>
    <p:sldId id="406" r:id="rId11"/>
    <p:sldId id="403" r:id="rId12"/>
    <p:sldId id="500" r:id="rId13"/>
    <p:sldId id="502" r:id="rId14"/>
    <p:sldId id="498" r:id="rId15"/>
    <p:sldId id="365" r:id="rId16"/>
    <p:sldId id="471" r:id="rId17"/>
    <p:sldId id="504" r:id="rId18"/>
    <p:sldId id="368" r:id="rId19"/>
    <p:sldId id="391" r:id="rId20"/>
    <p:sldId id="400" r:id="rId21"/>
    <p:sldId id="412" r:id="rId22"/>
    <p:sldId id="414" r:id="rId23"/>
    <p:sldId id="473" r:id="rId24"/>
    <p:sldId id="416" r:id="rId25"/>
    <p:sldId id="425" r:id="rId26"/>
    <p:sldId id="371" r:id="rId27"/>
    <p:sldId id="422" r:id="rId28"/>
    <p:sldId id="386" r:id="rId29"/>
    <p:sldId id="427" r:id="rId30"/>
    <p:sldId id="431" r:id="rId31"/>
    <p:sldId id="401" r:id="rId32"/>
    <p:sldId id="482" r:id="rId33"/>
    <p:sldId id="475" r:id="rId34"/>
    <p:sldId id="477" r:id="rId35"/>
    <p:sldId id="453" r:id="rId36"/>
    <p:sldId id="457" r:id="rId37"/>
    <p:sldId id="479" r:id="rId38"/>
    <p:sldId id="480" r:id="rId39"/>
    <p:sldId id="463" r:id="rId40"/>
    <p:sldId id="484" r:id="rId41"/>
    <p:sldId id="486" r:id="rId42"/>
    <p:sldId id="387" r:id="rId43"/>
    <p:sldId id="437" r:id="rId44"/>
    <p:sldId id="488" r:id="rId45"/>
    <p:sldId id="445" r:id="rId46"/>
    <p:sldId id="447" r:id="rId47"/>
    <p:sldId id="390" r:id="rId48"/>
    <p:sldId id="435" r:id="rId49"/>
    <p:sldId id="490" r:id="rId50"/>
    <p:sldId id="3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81" d="100"/>
          <a:sy n="81" d="100"/>
        </p:scale>
        <p:origin x="-216" y="4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fld>
            <a:endParaRPr lang="en-US"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Date Placeholder 4"/>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7" name="Date Placeholder 6"/>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fld>
            <a:endParaRPr lang="en-US"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fld>
            <a:endParaRPr lang="en-I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fld>
            <a:endParaRPr lang="en-I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fld>
            <a:endParaRPr lang="en-US"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3.jpe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3.jpe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3.jpe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28.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0.png"/><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22.pn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22.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2.emf"/><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2.emf"/><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image" Target="../media/image12.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6.jpeg"/><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8.jpeg"/><Relationship Id="rId1"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image" Target="../media/image44.png"/><Relationship Id="rId1" Type="http://schemas.openxmlformats.org/officeDocument/2006/relationships/image" Target="../media/image3.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jpeg"/><Relationship Id="rId1"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46.GIF"/></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8.png"/><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image" Target="../media/image47.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3.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51.jpe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6000" b="1" dirty="0">
                <a:solidFill>
                  <a:srgbClr val="0000FF"/>
                </a:solidFill>
                <a:latin typeface="Times New Roman" panose="02020603050405020304" pitchFamily="18" charset="0"/>
                <a:ea typeface="Helvetica Neue"/>
                <a:cs typeface="Times New Roman" panose="02020603050405020304" pitchFamily="18" charset="0"/>
              </a:rPr>
              <a:t> 12:</a:t>
            </a:r>
            <a:r>
              <a:rPr lang="en-US" altLang="en-US" sz="6000" b="1" dirty="0">
                <a:solidFill>
                  <a:srgbClr val="FF0000"/>
                </a:solidFill>
                <a:latin typeface="Times New Roman" panose="02020603050405020304" pitchFamily="18" charset="0"/>
                <a:ea typeface="Helvetica Neue"/>
                <a:cs typeface="Times New Roman" panose="02020603050405020304" pitchFamily="18" charset="0"/>
              </a:rPr>
              <a:t> QUYỀN TRẺ EM</a:t>
            </a:r>
            <a:endParaRPr lang="en-SG" altLang="en-US" sz="6000" b="1" dirty="0">
              <a:solidFill>
                <a:srgbClr val="0000FF"/>
              </a:solidFill>
              <a:latin typeface="Times New Roman" panose="02020603050405020304" pitchFamily="18" charset="0"/>
              <a:cs typeface="Times New Roman" panose="02020603050405020304" pitchFamily="18" charset="0"/>
            </a:endParaRPr>
          </a:p>
        </p:txBody>
      </p:sp>
      <p:pic>
        <p:nvPicPr>
          <p:cNvPr id="15" name="Shape 1"/>
          <p:cNvPicPr/>
          <p:nvPr/>
        </p:nvPicPr>
        <p:blipFill>
          <a:blip r:embed="rId1"/>
          <a:stretch>
            <a:fillRect/>
          </a:stretch>
        </p:blipFill>
        <p:spPr>
          <a:xfrm>
            <a:off x="11033760" y="0"/>
            <a:ext cx="1158240" cy="1048385"/>
          </a:xfrm>
          <a:prstGeom prst="rect">
            <a:avLst/>
          </a:prstGeom>
          <a:noFill/>
          <a:ln>
            <a:noFill/>
          </a:ln>
        </p:spPr>
      </p:pic>
      <p:pic>
        <p:nvPicPr>
          <p:cNvPr id="3" name="Picture 2"/>
          <p:cNvPicPr>
            <a:picLocks noChangeAspect="1"/>
          </p:cNvPicPr>
          <p:nvPr/>
        </p:nvPicPr>
        <p:blipFill>
          <a:blip r:embed="rId2"/>
          <a:stretch>
            <a:fillRect/>
          </a:stretch>
        </p:blipFill>
        <p:spPr>
          <a:xfrm>
            <a:off x="455197" y="3276390"/>
            <a:ext cx="4237574" cy="3089904"/>
          </a:xfrm>
          <a:prstGeom prst="rect">
            <a:avLst/>
          </a:prstGeom>
        </p:spPr>
      </p:pic>
      <p:pic>
        <p:nvPicPr>
          <p:cNvPr id="4" name="Picture 3"/>
          <p:cNvPicPr>
            <a:picLocks noChangeAspect="1"/>
          </p:cNvPicPr>
          <p:nvPr/>
        </p:nvPicPr>
        <p:blipFill>
          <a:blip r:embed="rId3"/>
          <a:stretch>
            <a:fillRect/>
          </a:stretch>
        </p:blipFill>
        <p:spPr>
          <a:xfrm>
            <a:off x="5981543" y="3276390"/>
            <a:ext cx="5158628" cy="3089904"/>
          </a:xfrm>
          <a:prstGeom prst="rect">
            <a:avLst/>
          </a:prstGeom>
        </p:spPr>
      </p:pic>
      <p:pic>
        <p:nvPicPr>
          <p:cNvPr id="5" name="Picture 4"/>
          <p:cNvPicPr>
            <a:picLocks noChangeAspect="1"/>
          </p:cNvPicPr>
          <p:nvPr/>
        </p:nvPicPr>
        <p:blipFill>
          <a:blip r:embed="rId4"/>
          <a:stretch>
            <a:fillRect/>
          </a:stretch>
        </p:blipFill>
        <p:spPr>
          <a:xfrm>
            <a:off x="77639" y="155277"/>
            <a:ext cx="4037161" cy="2642222"/>
          </a:xfrm>
          <a:prstGeom prst="rect">
            <a:avLst/>
          </a:prstGeom>
        </p:spPr>
      </p:pic>
      <p:pic>
        <p:nvPicPr>
          <p:cNvPr id="6" name="Picture 5"/>
          <p:cNvPicPr>
            <a:picLocks noChangeAspect="1"/>
          </p:cNvPicPr>
          <p:nvPr/>
        </p:nvPicPr>
        <p:blipFill>
          <a:blip r:embed="rId5"/>
          <a:stretch>
            <a:fillRect/>
          </a:stretch>
        </p:blipFill>
        <p:spPr>
          <a:xfrm>
            <a:off x="7867291" y="155276"/>
            <a:ext cx="3252157" cy="25706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3">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4"/>
          <a:stretch>
            <a:fillRect/>
          </a:stretch>
        </p:blipFill>
        <p:spPr>
          <a:xfrm>
            <a:off x="11033760" y="0"/>
            <a:ext cx="1158240" cy="10483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1">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5364"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endParaRPr lang="en-US" dirty="0">
              <a:solidFill>
                <a:prstClr val="white"/>
              </a:solidFill>
              <a:latin typeface="Times New Roman" panose="02020603050405020304" pitchFamily="18" charset="0"/>
              <a:ea typeface="Times New Roman" panose="02020603050405020304" pitchFamily="18" charset="0"/>
            </a:endParaRPr>
          </a:p>
        </p:txBody>
      </p:sp>
      <p:cxnSp>
        <p:nvCxnSpPr>
          <p:cNvPr id="7" name="Straight Arrow Connector 6"/>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p:cNvCxnSpPr>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1"/>
          <a:stretch>
            <a:fillRect/>
          </a:stretch>
        </p:blipFill>
        <p:spPr>
          <a:xfrm>
            <a:off x="11033760" y="0"/>
            <a:ext cx="1158240" cy="1048385"/>
          </a:xfrm>
          <a:prstGeom prst="rect">
            <a:avLst/>
          </a:prstGeom>
          <a:noFill/>
          <a:ln>
            <a:noFill/>
          </a:ln>
        </p:spPr>
      </p:pic>
      <p:pic>
        <p:nvPicPr>
          <p:cNvPr id="5" name="Picture 4"/>
          <p:cNvPicPr>
            <a:picLocks noChangeAspect="1"/>
          </p:cNvPicPr>
          <p:nvPr/>
        </p:nvPicPr>
        <p:blipFill>
          <a:blip r:embed="rId2"/>
          <a:stretch>
            <a:fillRect/>
          </a:stretch>
        </p:blipFill>
        <p:spPr>
          <a:xfrm>
            <a:off x="8238226" y="1454745"/>
            <a:ext cx="2450691" cy="911064"/>
          </a:xfrm>
          <a:prstGeom prst="rect">
            <a:avLst/>
          </a:prstGeom>
        </p:spPr>
      </p:pic>
      <p:sp>
        <p:nvSpPr>
          <p:cNvPr id="21" name="Rectangle: Rounded Corners 15"/>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9684992" y="3941191"/>
            <a:ext cx="2231209" cy="2726574"/>
          </a:xfrm>
          <a:prstGeom prst="rect">
            <a:avLst/>
          </a:prstGeom>
        </p:spPr>
      </p:pic>
      <p:cxnSp>
        <p:nvCxnSpPr>
          <p:cNvPr id="33" name="Straight Connector 32"/>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prstClr val="white"/>
                </a:solidFill>
                <a:latin typeface="Times New Roman" panose="02020603050405020304" pitchFamily="18" charset="0"/>
                <a:ea typeface="Times New Roman" panose="02020603050405020304" pitchFamily="18" charset="0"/>
              </a:rPr>
              <a:t> </a:t>
            </a:r>
            <a:endParaRPr lang="en-US" dirty="0">
              <a:solidFill>
                <a:prstClr val="white"/>
              </a:solidFill>
              <a:latin typeface="Times New Roman" panose="02020603050405020304" pitchFamily="18" charset="0"/>
              <a:ea typeface="Times New Roman" panose="02020603050405020304" pitchFamily="18" charset="0"/>
            </a:endParaRPr>
          </a:p>
        </p:txBody>
      </p:sp>
      <p:cxnSp>
        <p:nvCxnSpPr>
          <p:cNvPr id="7" name="Straight Arrow Connector 6"/>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2" name="Rectangle: Rounded Corners 24"/>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p:cNvCxnSpPr>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2"/>
          </p:cNvCxnSpPr>
          <p:nvPr/>
        </p:nvCxnSpPr>
        <p:spPr>
          <a:xfrm flipH="1">
            <a:off x="1328717" y="3298797"/>
            <a:ext cx="22957" cy="66037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4372934" y="339517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810106"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1"/>
          <a:stretch>
            <a:fillRect/>
          </a:stretch>
        </p:blipFill>
        <p:spPr>
          <a:xfrm>
            <a:off x="11033760" y="0"/>
            <a:ext cx="1158240" cy="1048385"/>
          </a:xfrm>
          <a:prstGeom prst="rect">
            <a:avLst/>
          </a:prstGeom>
          <a:noFill/>
          <a:ln>
            <a:noFill/>
          </a:ln>
        </p:spPr>
      </p:pic>
      <p:pic>
        <p:nvPicPr>
          <p:cNvPr id="5" name="Picture 4"/>
          <p:cNvPicPr>
            <a:picLocks noChangeAspect="1"/>
          </p:cNvPicPr>
          <p:nvPr/>
        </p:nvPicPr>
        <p:blipFill>
          <a:blip r:embed="rId2"/>
          <a:stretch>
            <a:fillRect/>
          </a:stretch>
        </p:blipFill>
        <p:spPr>
          <a:xfrm>
            <a:off x="8238226" y="1454745"/>
            <a:ext cx="2450691" cy="911064"/>
          </a:xfrm>
          <a:prstGeom prst="rect">
            <a:avLst/>
          </a:prstGeom>
        </p:spPr>
      </p:pic>
      <p:sp>
        <p:nvSpPr>
          <p:cNvPr id="21" name="Rectangle: Rounded Corners 15"/>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9684992" y="3941191"/>
            <a:ext cx="2231209" cy="2726574"/>
          </a:xfrm>
          <a:prstGeom prst="rect">
            <a:avLst/>
          </a:prstGeom>
        </p:spPr>
      </p:pic>
      <p:cxnSp>
        <p:nvCxnSpPr>
          <p:cNvPr id="33" name="Straight Connector 32"/>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2554545"/>
          </a:xfrm>
          <a:prstGeom prst="rect">
            <a:avLst/>
          </a:prstGeom>
        </p:spPr>
        <p:txBody>
          <a:bodyPr wrap="square">
            <a:spAutoFit/>
          </a:bodyPr>
          <a:lstStyle/>
          <a:p>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3">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4"/>
          <a:stretch>
            <a:fillRect/>
          </a:stretch>
        </p:blipFill>
        <p:spPr>
          <a:xfrm>
            <a:off x="11033760" y="0"/>
            <a:ext cx="1158240" cy="10483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spAutoFit/>
          </a:bodyPr>
          <a:lstStyle/>
          <a:p>
            <a:endParaRPr lang="en-US">
              <a:solidFill>
                <a:prstClr val="black"/>
              </a:solidFill>
            </a:endParaRPr>
          </a:p>
        </p:txBody>
      </p:sp>
      <p:pic>
        <p:nvPicPr>
          <p:cNvPr id="15" name="Shape 1"/>
          <p:cNvPicPr/>
          <p:nvPr/>
        </p:nvPicPr>
        <p:blipFill>
          <a:blip r:embed="rId1"/>
          <a:stretch>
            <a:fillRect/>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1173192"/>
            <a:ext cx="6245523" cy="1938992"/>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1: </a:t>
            </a:r>
            <a:r>
              <a:rPr lang="en-US" sz="2000" i="1" dirty="0">
                <a:latin typeface="Times New Roman" panose="02020603050405020304" pitchFamily="18" charset="0"/>
                <a:cs typeface="Times New Roman" panose="02020603050405020304" pitchFamily="18" charset="0"/>
              </a:rPr>
              <a:t>Lan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múa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Lan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khuyến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a:t>
            </a:r>
            <a:r>
              <a:rPr lang="en-US" sz="2000" b="1" i="1" dirty="0">
                <a:latin typeface="Times New Roman" panose="02020603050405020304" pitchFamily="18" charset="0"/>
                <a:cs typeface="Times New Roman" panose="02020603050405020304" pitchFamily="18" charset="0"/>
              </a:rPr>
              <a:t>: Theo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Lan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tham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nghệ</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lớp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183811" y="4299757"/>
            <a:ext cx="7157744" cy="2246769"/>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2: </a:t>
            </a:r>
            <a:r>
              <a:rPr lang="en-US" sz="2000" i="1" dirty="0">
                <a:latin typeface="Times New Roman" panose="02020603050405020304" pitchFamily="18" charset="0"/>
                <a:cs typeface="Times New Roman" panose="02020603050405020304" pitchFamily="18" charset="0"/>
              </a:rPr>
              <a:t>Gia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trọng</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Dù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lo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bè</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quý</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Tuấn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luôn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ngoan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giỏi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bạn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bè</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yêu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quý</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spAutoFit/>
          </a:bodyPr>
          <a:lstStyle/>
          <a:p>
            <a:endParaRPr lang="en-US">
              <a:solidFill>
                <a:prstClr val="black"/>
              </a:solidFill>
            </a:endParaRPr>
          </a:p>
        </p:txBody>
      </p:sp>
      <p:pic>
        <p:nvPicPr>
          <p:cNvPr id="15" name="Shape 1"/>
          <p:cNvPicPr/>
          <p:nvPr/>
        </p:nvPicPr>
        <p:blipFill>
          <a:blip r:embed="rId1"/>
          <a:stretch>
            <a:fillRect/>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624552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endParaRPr lang="en-US" sz="2400" b="1" i="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132053" y="4299757"/>
            <a:ext cx="7209502"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endParaRPr lang="en-US" sz="2400" b="1" i="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707417" y="2463890"/>
            <a:ext cx="2900751" cy="4359018"/>
          </a:xfrm>
          <a:prstGeom prst="rect">
            <a:avLst/>
          </a:prstGeom>
        </p:spPr>
      </p:pic>
      <p:pic>
        <p:nvPicPr>
          <p:cNvPr id="13" name="Picture 12"/>
          <p:cNvPicPr>
            <a:picLocks noChangeAspect="1"/>
          </p:cNvPicPr>
          <p:nvPr/>
        </p:nvPicPr>
        <p:blipFill>
          <a:blip r:embed="rId2"/>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3">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panose="020B7200000000000000"/>
              <a:ea typeface="Times New Roman" panose="02020603050405020304" pitchFamily="18" charset="0"/>
              <a:cs typeface="Times New Roman" panose="02020603050405020304" pitchFamily="18" charset="0"/>
            </a:endParaRPr>
          </a:p>
        </p:txBody>
      </p:sp>
      <p:pic>
        <p:nvPicPr>
          <p:cNvPr id="14" name="Shape 1"/>
          <p:cNvPicPr/>
          <p:nvPr/>
        </p:nvPicPr>
        <p:blipFill>
          <a:blip r:embed="rId4"/>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Shape 1"/>
          <p:cNvPicPr/>
          <p:nvPr/>
        </p:nvPicPr>
        <p:blipFill>
          <a:blip r:embed="rId1"/>
          <a:stretch>
            <a:fillRect/>
          </a:stretch>
        </p:blipFill>
        <p:spPr>
          <a:xfrm>
            <a:off x="11033760" y="0"/>
            <a:ext cx="1158240" cy="1048385"/>
          </a:xfrm>
          <a:prstGeom prst="rect">
            <a:avLst/>
          </a:prstGeom>
          <a:noFill/>
          <a:ln>
            <a:noFill/>
          </a:ln>
        </p:spPr>
      </p:pic>
      <p:pic>
        <p:nvPicPr>
          <p:cNvPr id="4" name="Picture 3"/>
          <p:cNvPicPr>
            <a:picLocks noChangeAspect="1"/>
          </p:cNvPicPr>
          <p:nvPr/>
        </p:nvPicPr>
        <p:blipFill>
          <a:blip r:embed="rId2"/>
          <a:stretch>
            <a:fillRect/>
          </a:stretch>
        </p:blipFill>
        <p:spPr>
          <a:xfrm>
            <a:off x="6113417" y="1570009"/>
            <a:ext cx="5603966" cy="3761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02257" y="629728"/>
            <a:ext cx="10575986" cy="5435282"/>
            <a:chOff x="1259802" y="248268"/>
            <a:chExt cx="10115170"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55712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r>
                <a:rPr lang="en-US" altLang="en-US" sz="4400" b="1" dirty="0">
                  <a:solidFill>
                    <a:srgbClr val="FF0000"/>
                  </a:solidFill>
                  <a:latin typeface="#9Slide05 Fourth" panose="00000500000000000000" pitchFamily="2" charset="0"/>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172114"/>
              <a:ext cx="3093955" cy="2075075"/>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KHỞI ĐỘNG</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2800" b="1" kern="0" dirty="0" err="1">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âm</a:t>
              </a:r>
              <a:r>
                <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2800" b="1" kern="0" dirty="0" err="1">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nhạc</a:t>
              </a:r>
              <a:r>
                <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2800" b="1" kern="0" dirty="0" err="1">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và</a:t>
              </a:r>
              <a:r>
                <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2800" b="1" kern="0" dirty="0" err="1">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hình</a:t>
              </a:r>
              <a:r>
                <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2800" b="1" kern="0" dirty="0" err="1">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ảnh</a:t>
              </a:r>
              <a:r>
                <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a:t>
              </a:r>
              <a:endParaRPr lang="en-US" altLang="zh-CN" sz="28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pic>
        <p:nvPicPr>
          <p:cNvPr id="17"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970318"/>
          </a:xfrm>
          <a:prstGeom prst="rect">
            <a:avLst/>
          </a:prstGeom>
          <a:noFill/>
        </p:spPr>
        <p:txBody>
          <a:bodyPr wrap="square" rtlCol="0">
            <a:spAutoFit/>
          </a:bodyPr>
          <a:lstStyle/>
          <a:p>
            <a:pPr algn="ctr"/>
            <a:r>
              <a:rPr lang="vi-VN" b="1" dirty="0">
                <a:solidFill>
                  <a:srgbClr val="FF0000"/>
                </a:solidFill>
              </a:rPr>
              <a:t>Thông tin 1:</a:t>
            </a:r>
            <a:endParaRPr lang="en-US" b="1" dirty="0">
              <a:solidFill>
                <a:srgbClr val="FF0000"/>
              </a:solidFill>
            </a:endParaRPr>
          </a:p>
          <a:p>
            <a:r>
              <a:rPr lang="vi-VN" dirty="0"/>
              <a:t>Là một xã </a:t>
            </a:r>
            <a:r>
              <a:rPr lang="en-US" dirty="0"/>
              <a:t>ở</a:t>
            </a:r>
            <a:r>
              <a:rPr lang="vi-VN" dirty="0"/>
              <a:t> Đồng bằng sông Cửu Long, mặc dù đ</a:t>
            </a:r>
            <a:r>
              <a:rPr lang="en-US" dirty="0" err="1"/>
              <a:t>i</a:t>
            </a:r>
            <a:r>
              <a:rPr lang="vi-VN" dirty="0"/>
              <a:t>ều kiện kinh tế - xã hội còn có khó khăn, nhưng Uỷ ban nhân dân xã T luôn quan tâm đến việc thực hiện quyền trẻ em. Xã đã huy động nguồn lực trong xã hội để có kinh phi sửa sang trường l</a:t>
            </a:r>
            <a:r>
              <a:rPr lang="en-US" dirty="0"/>
              <a:t>ớ</a:t>
            </a:r>
            <a:r>
              <a:rPr lang="vi-VN" dirty="0"/>
              <a:t>p, mua trang </a:t>
            </a:r>
            <a:r>
              <a:rPr lang="en-US" dirty="0" err="1"/>
              <a:t>thiết</a:t>
            </a:r>
            <a:r>
              <a:rPr lang="vi-VN" dirty="0"/>
              <a:t> bị và đồ dùng học tập cho trư</a:t>
            </a:r>
            <a:r>
              <a:rPr lang="en-US" dirty="0"/>
              <a:t>ờ</a:t>
            </a:r>
            <a:r>
              <a:rPr lang="vi-VN" dirty="0"/>
              <a:t>ng trung học cơ sở và hai trường ti</a:t>
            </a:r>
            <a:r>
              <a:rPr lang="en-US" dirty="0"/>
              <a:t>ể</a:t>
            </a:r>
            <a:r>
              <a:rPr lang="vi-VN" dirty="0"/>
              <a:t>u học. Phong trào học tập c</a:t>
            </a:r>
            <a:r>
              <a:rPr lang="en-US" dirty="0"/>
              <a:t>ủ</a:t>
            </a:r>
            <a:r>
              <a:rPr lang="vi-VN" dirty="0"/>
              <a:t>a xã được đẩy mạnh đến mỗi gia đinh có trẻ em. Vi vậy 100% trẻ em trong xã đều đến trường đúng tuổi quy định, trong đó nhiều cháu là học sinh giỏi c</a:t>
            </a:r>
            <a:r>
              <a:rPr lang="en-US" dirty="0"/>
              <a:t>ủ</a:t>
            </a:r>
            <a:r>
              <a:rPr lang="vi-VN" dirty="0"/>
              <a:t>a lớp, của trường và đạt danh hiệu trong các ki t</a:t>
            </a:r>
            <a:r>
              <a:rPr lang="en-US" dirty="0"/>
              <a:t>hi</a:t>
            </a:r>
            <a:r>
              <a:rPr lang="vi-VN" dirty="0"/>
              <a:t> học sinh giỏi cấp huyện và cấp tỉnh.</a:t>
            </a:r>
            <a:endParaRPr lang="en-US" dirty="0"/>
          </a:p>
        </p:txBody>
      </p:sp>
      <p:sp>
        <p:nvSpPr>
          <p:cNvPr id="5" name="TextBox 4"/>
          <p:cNvSpPr txBox="1"/>
          <p:nvPr/>
        </p:nvSpPr>
        <p:spPr>
          <a:xfrm>
            <a:off x="6211019" y="569345"/>
            <a:ext cx="5305245" cy="2585323"/>
          </a:xfrm>
          <a:prstGeom prst="rect">
            <a:avLst/>
          </a:prstGeom>
          <a:noFill/>
        </p:spPr>
        <p:txBody>
          <a:bodyPr wrap="square" rtlCol="0">
            <a:spAutoFit/>
          </a:bodyPr>
          <a:lstStyle/>
          <a:p>
            <a:pPr algn="ctr"/>
            <a:r>
              <a:rPr lang="vi-VN" b="1" dirty="0">
                <a:solidFill>
                  <a:srgbClr val="FF0000"/>
                </a:solidFill>
              </a:rPr>
              <a:t>Thông tin 2:</a:t>
            </a:r>
            <a:endParaRPr lang="en-US" b="1" dirty="0">
              <a:solidFill>
                <a:srgbClr val="FF0000"/>
              </a:solidFill>
            </a:endParaRPr>
          </a:p>
          <a:p>
            <a:r>
              <a:rPr lang="vi-VN" dirty="0"/>
              <a:t>Vốn thông minh, chăm ch</a:t>
            </a:r>
            <a:r>
              <a:rPr lang="en-US" dirty="0"/>
              <a:t>ỉ</a:t>
            </a:r>
            <a:r>
              <a:rPr lang="vi-VN" dirty="0"/>
              <a:t>, nhưng vì nhà nghèo nên m</a:t>
            </a:r>
            <a:r>
              <a:rPr lang="en-US" dirty="0"/>
              <a:t>ớ</a:t>
            </a:r>
            <a:r>
              <a:rPr lang="vi-VN" dirty="0"/>
              <a:t>i học hết l</a:t>
            </a:r>
            <a:r>
              <a:rPr lang="en-US" dirty="0"/>
              <a:t>ớ</a:t>
            </a:r>
            <a:r>
              <a:rPr lang="vi-VN" dirty="0"/>
              <a:t>p 5, Hoà đã phải nghĩ đến chuyện thôi học, </a:t>
            </a:r>
            <a:r>
              <a:rPr lang="en-US" dirty="0"/>
              <a:t>ở</a:t>
            </a:r>
            <a:r>
              <a:rPr lang="vi-VN" dirty="0"/>
              <a:t> nhà lao động để kiếm sống. Nhưng khi được c</a:t>
            </a:r>
            <a:r>
              <a:rPr lang="en-US" dirty="0"/>
              <a:t>ô</a:t>
            </a:r>
            <a:r>
              <a:rPr lang="vi-VN" dirty="0"/>
              <a:t> giáo và bạn bè </a:t>
            </a:r>
            <a:r>
              <a:rPr lang="en-US" dirty="0"/>
              <a:t>ở</a:t>
            </a:r>
            <a:r>
              <a:rPr lang="vi-VN" dirty="0"/>
              <a:t> lớp khuyên nhủ, Hoà đã bỏ ý định th</a:t>
            </a:r>
            <a:r>
              <a:rPr lang="en-US" dirty="0"/>
              <a:t>ô</a:t>
            </a:r>
            <a:r>
              <a:rPr lang="vi-VN" dirty="0"/>
              <a:t>i học, vừa đi học vừa làm việc nhà phụ giúp bố mẹ. Hoà không những không phải bỏ học, mà còn trở thành học sinh gi</a:t>
            </a:r>
            <a:r>
              <a:rPr lang="en-US" dirty="0"/>
              <a:t>ỏ</a:t>
            </a:r>
            <a:r>
              <a:rPr lang="vi-VN" dirty="0"/>
              <a:t>i của </a:t>
            </a:r>
            <a:r>
              <a:rPr lang="en-US" dirty="0" err="1"/>
              <a:t>lớp</a:t>
            </a:r>
            <a:r>
              <a:rPr lang="en-US" dirty="0"/>
              <a:t> 6A</a:t>
            </a:r>
            <a:endParaRPr lang="en-US" dirty="0"/>
          </a:p>
        </p:txBody>
      </p:sp>
      <p:sp>
        <p:nvSpPr>
          <p:cNvPr id="6" name="TextBox 5"/>
          <p:cNvSpPr txBox="1"/>
          <p:nvPr/>
        </p:nvSpPr>
        <p:spPr>
          <a:xfrm>
            <a:off x="6211019" y="3088258"/>
            <a:ext cx="5305245" cy="2862322"/>
          </a:xfrm>
          <a:prstGeom prst="rect">
            <a:avLst/>
          </a:prstGeom>
          <a:noFill/>
        </p:spPr>
        <p:txBody>
          <a:bodyPr wrap="square" rtlCol="0">
            <a:spAutoFit/>
          </a:bodyPr>
          <a:lstStyle/>
          <a:p>
            <a:pPr algn="ctr"/>
            <a:r>
              <a:rPr lang="vi-VN" b="1" dirty="0">
                <a:solidFill>
                  <a:srgbClr val="FF0000"/>
                </a:solidFill>
              </a:rPr>
              <a:t>Thông </a:t>
            </a:r>
            <a:r>
              <a:rPr lang="en-US" b="1" dirty="0">
                <a:solidFill>
                  <a:srgbClr val="FF0000"/>
                </a:solidFill>
              </a:rPr>
              <a:t>tin </a:t>
            </a:r>
            <a:r>
              <a:rPr lang="vi-VN" b="1" dirty="0">
                <a:solidFill>
                  <a:srgbClr val="FF0000"/>
                </a:solidFill>
              </a:rPr>
              <a:t>3:</a:t>
            </a:r>
            <a:endParaRPr lang="en-US" b="1" dirty="0">
              <a:solidFill>
                <a:srgbClr val="FF0000"/>
              </a:solidFill>
            </a:endParaRPr>
          </a:p>
          <a:p>
            <a:r>
              <a:rPr lang="vi-VN" dirty="0"/>
              <a:t>Gia đinh Minh có bố mẹ, Minh và em gái đang học l</a:t>
            </a:r>
            <a:r>
              <a:rPr lang="en-US" dirty="0"/>
              <a:t>ớ</a:t>
            </a:r>
            <a:r>
              <a:rPr lang="vi-VN" dirty="0"/>
              <a:t>p 4. </a:t>
            </a:r>
            <a:r>
              <a:rPr lang="en-US" dirty="0"/>
              <a:t>Ở</a:t>
            </a:r>
            <a:r>
              <a:rPr lang="vi-VN" dirty="0"/>
              <a:t> nông thôn, điều kiện kinh tế gia đình còn khó khăn, nhưng Minh luôn đư</a:t>
            </a:r>
            <a:r>
              <a:rPr lang="en-US" dirty="0"/>
              <a:t>ợ</a:t>
            </a:r>
            <a:r>
              <a:rPr lang="vi-VN" dirty="0"/>
              <a:t>c sống trong t</a:t>
            </a:r>
            <a:r>
              <a:rPr lang="en-US" dirty="0"/>
              <a:t>ì</a:t>
            </a:r>
            <a:r>
              <a:rPr lang="vi-VN" dirty="0"/>
              <a:t>nh thư</a:t>
            </a:r>
            <a:r>
              <a:rPr lang="en-US" dirty="0"/>
              <a:t>ơ</a:t>
            </a:r>
            <a:r>
              <a:rPr lang="vi-VN" dirty="0"/>
              <a:t>ng yêu của bố mẹ. Bố mẹ Minh lu</a:t>
            </a:r>
            <a:r>
              <a:rPr lang="en-US" dirty="0"/>
              <a:t>ô</a:t>
            </a:r>
            <a:r>
              <a:rPr lang="vi-VN" dirty="0"/>
              <a:t>n chăm sóc, quan t</a:t>
            </a:r>
            <a:r>
              <a:rPr lang="en-US" dirty="0"/>
              <a:t>â</a:t>
            </a:r>
            <a:r>
              <a:rPr lang="vi-VN" dirty="0"/>
              <a:t>m đến học hành c</a:t>
            </a:r>
            <a:r>
              <a:rPr lang="en-US" dirty="0"/>
              <a:t>ủ</a:t>
            </a:r>
            <a:r>
              <a:rPr lang="vi-VN" dirty="0"/>
              <a:t>a bạn và em gái, dành th</a:t>
            </a:r>
            <a:r>
              <a:rPr lang="en-US" dirty="0"/>
              <a:t>ờ</a:t>
            </a:r>
            <a:r>
              <a:rPr lang="vi-VN" dirty="0"/>
              <a:t>i gian cho các con học tập và vui ch</a:t>
            </a:r>
            <a:r>
              <a:rPr lang="en-US" dirty="0"/>
              <a:t>ơ</a:t>
            </a:r>
            <a:r>
              <a:rPr lang="vi-VN" dirty="0"/>
              <a:t>i. Nghe l</a:t>
            </a:r>
            <a:r>
              <a:rPr lang="en-US" dirty="0"/>
              <a:t>ờ</a:t>
            </a:r>
            <a:r>
              <a:rPr lang="vi-VN" dirty="0"/>
              <a:t>i bố mẹ, Minh và em gái luôn chăm chỉ học hành nên năm nào cũng là học sinh giỏi, được thầy cô và bạn bè yêu qu</a:t>
            </a:r>
            <a:r>
              <a:rPr lang="en-US" dirty="0"/>
              <a:t>ý</a:t>
            </a:r>
            <a:r>
              <a:rPr lang="vi-VN" dirty="0"/>
              <a:t>.</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1"/>
          <a:srcRect l="15285" t="10430" r="46645" b="11190"/>
          <a:stretch>
            <a:fillRect/>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507102" y="6152606"/>
            <a:ext cx="1684898" cy="705394"/>
          </a:xfrm>
          <a:prstGeom prst="ellipse">
            <a:avLst/>
          </a:prstGeom>
          <a:ln>
            <a:noFill/>
          </a:ln>
          <a:effectLst>
            <a:softEdge rad="112500"/>
          </a:effectLst>
        </p:spPr>
      </p:pic>
      <p:pic>
        <p:nvPicPr>
          <p:cNvPr id="9" name="Shape 1"/>
          <p:cNvPicPr/>
          <p:nvPr/>
        </p:nvPicPr>
        <p:blipFill>
          <a:blip r:embed="rId3"/>
          <a:stretch>
            <a:fillRect/>
          </a:stretch>
        </p:blipFill>
        <p:spPr>
          <a:xfrm>
            <a:off x="11349550" y="0"/>
            <a:ext cx="842449" cy="834887"/>
          </a:xfrm>
          <a:prstGeom prst="rect">
            <a:avLst/>
          </a:prstGeom>
          <a:noFill/>
          <a:ln>
            <a:noFill/>
          </a:ln>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1"/>
          <p:cNvPicPr/>
          <p:nvPr/>
        </p:nvPicPr>
        <p:blipFill>
          <a:blip r:embed="rId1"/>
          <a:stretch>
            <a:fillRect/>
          </a:stretch>
        </p:blipFill>
        <p:spPr>
          <a:xfrm>
            <a:off x="11033760" y="0"/>
            <a:ext cx="1158240" cy="1048385"/>
          </a:xfrm>
          <a:prstGeom prst="rect">
            <a:avLst/>
          </a:prstGeom>
          <a:noFill/>
          <a:ln>
            <a:noFill/>
          </a:ln>
        </p:spPr>
      </p:pic>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endParaRPr lang="en-US" altLang="en-US" sz="4400" b="1" dirty="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III.</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LUYỆN TẬP</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pic>
        <p:nvPicPr>
          <p:cNvPr id="17"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1"/>
          <a:stretch>
            <a:fillRect/>
          </a:stretch>
        </p:blipFill>
        <p:spPr>
          <a:xfrm>
            <a:off x="11033760" y="0"/>
            <a:ext cx="1158240" cy="1048385"/>
          </a:xfrm>
          <a:prstGeom prst="rect">
            <a:avLst/>
          </a:prstGeom>
          <a:noFill/>
          <a:ln>
            <a:noFill/>
          </a:ln>
        </p:spPr>
      </p:pic>
      <p:sp>
        <p:nvSpPr>
          <p:cNvPr id="21" name="Rectangle: Rounded Corners 15"/>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8548777" y="3941193"/>
            <a:ext cx="1837427" cy="2726574"/>
          </a:xfrm>
          <a:prstGeom prst="rect">
            <a:avLst/>
          </a:prstGeom>
        </p:spPr>
      </p:pic>
      <p:cxnSp>
        <p:nvCxnSpPr>
          <p:cNvPr id="33" name="Straight Connector 32"/>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1"/>
          <a:stretch>
            <a:fillRect/>
          </a:stretch>
        </p:blipFill>
        <p:spPr>
          <a:xfrm>
            <a:off x="11033760" y="0"/>
            <a:ext cx="1158240" cy="1048385"/>
          </a:xfrm>
          <a:prstGeom prst="rect">
            <a:avLst/>
          </a:prstGeom>
          <a:noFill/>
          <a:ln>
            <a:noFill/>
          </a:ln>
        </p:spPr>
      </p:pic>
      <p:sp>
        <p:nvSpPr>
          <p:cNvPr id="21" name="Rectangle: Rounded Corners 15"/>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6788989" y="4022600"/>
            <a:ext cx="4718649" cy="2533475"/>
          </a:xfrm>
          <a:prstGeom prst="rect">
            <a:avLst/>
          </a:prstGeom>
        </p:spPr>
      </p:pic>
      <p:cxnSp>
        <p:nvCxnSpPr>
          <p:cNvPr id="33" name="Straight Connector 32"/>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endParaRPr lang="en-US" sz="2000" b="1" i="1" dirty="0">
              <a:latin typeface="Times New Roman" panose="02020603050405020304" pitchFamily="18" charset="0"/>
              <a:cs typeface="Times New Roman" panose="02020603050405020304" pitchFamily="18" charset="0"/>
            </a:endParaRPr>
          </a:p>
          <a:p>
            <a:pPr marL="342900" indent="-342900">
              <a:buFontTx/>
              <a:buChar char="-"/>
            </a:pPr>
            <a:endParaRPr lang="en-US" sz="2000" b="1" dirty="0"/>
          </a:p>
        </p:txBody>
      </p:sp>
      <p:cxnSp>
        <p:nvCxnSpPr>
          <p:cNvPr id="26" name="Straight Arrow Connector 25"/>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endParaRPr lang="en-US" altLang="en-US" sz="2000" b="1" dirty="0">
              <a:solidFill>
                <a:srgbClr val="FF00FF"/>
              </a:solidFill>
              <a:latin typeface="Times New Roman" panose="02020603050405020304" pitchFamily="18" charset="0"/>
              <a:cs typeface="Times New Roman" panose="02020603050405020304" pitchFamily="18" charset="0"/>
            </a:endParaRPr>
          </a:p>
        </p:txBody>
      </p:sp>
      <p:pic>
        <p:nvPicPr>
          <p:cNvPr id="9" name="图片 1"/>
          <p:cNvPicPr>
            <a:picLocks noChangeAspect="1"/>
          </p:cNvPicPr>
          <p:nvPr/>
        </p:nvPicPr>
        <p:blipFill rotWithShape="1">
          <a:blip r:embed="rId1"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2"/>
          <a:stretch>
            <a:fillRect/>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3"/>
          <a:srcRect/>
          <a:stretch>
            <a:fill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gridCol w="4685118"/>
                <a:gridCol w="1809594"/>
                <a:gridCol w="1747062"/>
              </a:tblGrid>
              <a:tr h="765568">
                <a:tc>
                  <a:txBody>
                    <a:bodyPr/>
                    <a:lstStyle/>
                    <a:p>
                      <a:r>
                        <a:rPr lang="en-US" sz="2000" dirty="0">
                          <a:latin typeface="Times New Roman" panose="02020603050405020304" pitchFamily="18" charset="0"/>
                          <a:cs typeface="Times New Roman" panose="02020603050405020304" pitchFamily="18" charset="0"/>
                        </a:rPr>
                        <a:t>STT</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r>
              <a:tr h="754307">
                <a:tc>
                  <a:txBody>
                    <a:bodyPr/>
                    <a:lstStyle/>
                    <a:p>
                      <a:pPr algn="ctr"/>
                      <a:r>
                        <a:rPr lang="en-US" sz="2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r>
              <a:tr h="765568">
                <a:tc>
                  <a:txBody>
                    <a:bodyPr/>
                    <a:lstStyle/>
                    <a:p>
                      <a:pPr algn="ctr"/>
                      <a:r>
                        <a:rPr lang="en-US" sz="2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r>
              <a:tr h="532843">
                <a:tc>
                  <a:txBody>
                    <a:bodyPr/>
                    <a:lstStyle/>
                    <a:p>
                      <a:pPr algn="ctr"/>
                      <a:r>
                        <a:rPr lang="en-US" sz="2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r>
              <a:tr h="754307">
                <a:tc>
                  <a:txBody>
                    <a:bodyPr/>
                    <a:lstStyle/>
                    <a:p>
                      <a:pPr algn="ctr"/>
                      <a:r>
                        <a:rPr lang="en-US" sz="2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r>
              <a:tr h="765568">
                <a:tc>
                  <a:txBody>
                    <a:bodyPr/>
                    <a:lstStyle/>
                    <a:p>
                      <a:pPr algn="ctr"/>
                      <a:r>
                        <a:rPr lang="en-US" sz="2000" dirty="0">
                          <a:latin typeface="Times New Roman" panose="02020603050405020304" pitchFamily="18" charset="0"/>
                          <a:cs typeface="Times New Roman" panose="02020603050405020304" pitchFamily="18" charset="0"/>
                        </a:rPr>
                        <a:t>5</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r>
              <a:tr h="754307">
                <a:tc>
                  <a:txBody>
                    <a:bodyPr/>
                    <a:lstStyle/>
                    <a:p>
                      <a:pPr algn="ctr"/>
                      <a:r>
                        <a:rPr lang="en-US"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endParaRPr lang="en-US" altLang="en-US" sz="2000" b="1" dirty="0">
              <a:solidFill>
                <a:srgbClr val="FF00FF"/>
              </a:solidFill>
              <a:latin typeface="Times New Roman" panose="02020603050405020304" pitchFamily="18" charset="0"/>
              <a:cs typeface="Times New Roman" panose="02020603050405020304" pitchFamily="18" charset="0"/>
            </a:endParaRPr>
          </a:p>
        </p:txBody>
      </p:sp>
      <p:pic>
        <p:nvPicPr>
          <p:cNvPr id="9" name="图片 1"/>
          <p:cNvPicPr>
            <a:picLocks noChangeAspect="1"/>
          </p:cNvPicPr>
          <p:nvPr/>
        </p:nvPicPr>
        <p:blipFill rotWithShape="1">
          <a:blip r:embed="rId1"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2"/>
          <a:stretch>
            <a:fillRect/>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3"/>
          <a:srcRect/>
          <a:stretch>
            <a:fill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gridCol w="4685118"/>
                <a:gridCol w="1809594"/>
                <a:gridCol w="1747062"/>
              </a:tblGrid>
              <a:tr h="765568">
                <a:tc>
                  <a:txBody>
                    <a:bodyPr/>
                    <a:lstStyle/>
                    <a:p>
                      <a:r>
                        <a:rPr lang="en-US" sz="2000" dirty="0">
                          <a:latin typeface="Times New Roman" panose="02020603050405020304" pitchFamily="18" charset="0"/>
                          <a:cs typeface="Times New Roman" panose="02020603050405020304" pitchFamily="18" charset="0"/>
                        </a:rPr>
                        <a:t>STT</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r>
              <a:tr h="754307">
                <a:tc>
                  <a:txBody>
                    <a:bodyPr/>
                    <a:lstStyle/>
                    <a:p>
                      <a:pPr algn="ctr"/>
                      <a:r>
                        <a:rPr lang="en-US" sz="2000" dirty="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tr>
              <a:tr h="765568">
                <a:tc>
                  <a:txBody>
                    <a:bodyPr/>
                    <a:lstStyle/>
                    <a:p>
                      <a:pPr algn="ctr"/>
                      <a:r>
                        <a:rPr lang="en-US" sz="2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tr>
              <a:tr h="532843">
                <a:tc>
                  <a:txBody>
                    <a:bodyPr/>
                    <a:lstStyle/>
                    <a:p>
                      <a:pPr algn="ctr"/>
                      <a:r>
                        <a:rPr lang="en-US" sz="2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endParaRPr lang="en-US" sz="2000" dirty="0">
                        <a:latin typeface="Times New Roman" panose="02020603050405020304" pitchFamily="18" charset="0"/>
                        <a:cs typeface="Times New Roman" panose="02020603050405020304" pitchFamily="18" charset="0"/>
                      </a:endParaRPr>
                    </a:p>
                  </a:txBody>
                  <a:tcPr/>
                </a:tc>
              </a:tr>
              <a:tr h="754307">
                <a:tc>
                  <a:txBody>
                    <a:bodyPr/>
                    <a:lstStyle/>
                    <a:p>
                      <a:pPr algn="ctr"/>
                      <a:r>
                        <a:rPr lang="en-US" sz="2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endParaRPr lang="en-US" sz="2000" dirty="0">
                        <a:latin typeface="Times New Roman" panose="02020603050405020304" pitchFamily="18" charset="0"/>
                        <a:cs typeface="Times New Roman" panose="02020603050405020304" pitchFamily="18" charset="0"/>
                      </a:endParaRPr>
                    </a:p>
                  </a:txBody>
                  <a:tcPr/>
                </a:tc>
              </a:tr>
              <a:tr h="765568">
                <a:tc>
                  <a:txBody>
                    <a:bodyPr/>
                    <a:lstStyle/>
                    <a:p>
                      <a:pPr algn="ctr"/>
                      <a:r>
                        <a:rPr lang="en-US" sz="2000" dirty="0">
                          <a:latin typeface="Times New Roman" panose="02020603050405020304" pitchFamily="18" charset="0"/>
                          <a:cs typeface="Times New Roman" panose="02020603050405020304" pitchFamily="18" charset="0"/>
                        </a:rPr>
                        <a:t>5</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r>
              <a:tr h="754307">
                <a:tc>
                  <a:txBody>
                    <a:bodyPr/>
                    <a:lstStyle/>
                    <a:p>
                      <a:pPr algn="ctr"/>
                      <a:r>
                        <a:rPr lang="en-US"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endParaRPr lang="en-US" sz="20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t>Dạy</a:t>
            </a:r>
            <a:r>
              <a:rPr lang="en-US" sz="2400" b="1" i="1" dirty="0"/>
              <a:t> </a:t>
            </a:r>
            <a:r>
              <a:rPr lang="en-US" sz="2400" b="1" i="1" dirty="0" err="1"/>
              <a:t>nghề</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mồ</a:t>
            </a:r>
            <a:r>
              <a:rPr lang="en-US" sz="2400" b="1" i="1" dirty="0"/>
              <a:t> </a:t>
            </a:r>
            <a:r>
              <a:rPr lang="en-US" sz="2400" b="1" i="1" dirty="0" err="1"/>
              <a:t>côi</a:t>
            </a:r>
            <a:r>
              <a:rPr lang="en-US" sz="2400" b="1" i="1" dirty="0"/>
              <a:t>.</a:t>
            </a:r>
            <a:endParaRPr lang="en-US" sz="2400" b="1" i="1" dirty="0"/>
          </a:p>
          <a:p>
            <a:pPr marL="342900" indent="-342900">
              <a:lnSpc>
                <a:spcPct val="100000"/>
              </a:lnSpc>
              <a:spcBef>
                <a:spcPct val="0"/>
              </a:spcBef>
              <a:buFontTx/>
              <a:buChar char="-"/>
            </a:pPr>
            <a:r>
              <a:rPr lang="en-US" sz="2400" b="1" i="1" dirty="0" err="1"/>
              <a:t>Mở</a:t>
            </a:r>
            <a:r>
              <a:rPr lang="en-US" sz="2400" b="1" i="1" dirty="0"/>
              <a:t> </a:t>
            </a:r>
            <a:r>
              <a:rPr lang="en-US" sz="2400" b="1" i="1" dirty="0" err="1"/>
              <a:t>trường</a:t>
            </a:r>
            <a:r>
              <a:rPr lang="en-US" sz="2400" b="1" i="1" dirty="0"/>
              <a:t> </a:t>
            </a:r>
            <a:r>
              <a:rPr lang="en-US" sz="2400" b="1" i="1" dirty="0" err="1"/>
              <a:t>lớp</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lang</a:t>
            </a:r>
            <a:r>
              <a:rPr lang="en-US" sz="2400" b="1" i="1" dirty="0"/>
              <a:t> thang </a:t>
            </a:r>
            <a:r>
              <a:rPr lang="en-US" sz="2400" b="1" i="1" dirty="0" err="1"/>
              <a:t>cơ</a:t>
            </a:r>
            <a:r>
              <a:rPr lang="en-US" sz="2400" b="1" i="1" dirty="0"/>
              <a:t> </a:t>
            </a:r>
            <a:r>
              <a:rPr lang="en-US" sz="2400" b="1" i="1" dirty="0" err="1"/>
              <a:t>nhỡ</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khuyết</a:t>
            </a:r>
            <a:r>
              <a:rPr lang="en-US" sz="2400" b="1" i="1" dirty="0"/>
              <a:t> </a:t>
            </a:r>
            <a:r>
              <a:rPr lang="en-US" sz="2400" b="1" i="1" dirty="0" err="1"/>
              <a:t>tật</a:t>
            </a:r>
            <a:endParaRPr lang="en-US" sz="2400" b="1" i="1" dirty="0"/>
          </a:p>
          <a:p>
            <a:pPr marL="342900" indent="-342900">
              <a:lnSpc>
                <a:spcPct val="100000"/>
              </a:lnSpc>
              <a:spcBef>
                <a:spcPct val="0"/>
              </a:spcBef>
              <a:buFontTx/>
              <a:buChar char="-"/>
            </a:pPr>
            <a:r>
              <a:rPr lang="en-US" sz="2400" b="1" i="1" dirty="0"/>
              <a:t> </a:t>
            </a:r>
            <a:r>
              <a:rPr lang="en-US" sz="2400" b="1" i="1" dirty="0" err="1"/>
              <a:t>Khám</a:t>
            </a:r>
            <a:r>
              <a:rPr lang="en-US" sz="2400" b="1" i="1" dirty="0"/>
              <a:t> </a:t>
            </a:r>
            <a:r>
              <a:rPr lang="en-US" sz="2400" b="1" i="1" dirty="0" err="1"/>
              <a:t>chữa</a:t>
            </a:r>
            <a:r>
              <a:rPr lang="en-US" sz="2400" b="1" i="1" dirty="0"/>
              <a:t> </a:t>
            </a:r>
            <a:r>
              <a:rPr lang="en-US" sz="2400" b="1" i="1" dirty="0" err="1"/>
              <a:t>bệnh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nghèo</a:t>
            </a:r>
            <a:r>
              <a:rPr lang="en-US" sz="2400" b="1" i="1" dirty="0"/>
              <a:t>, </a:t>
            </a:r>
            <a:r>
              <a:rPr lang="en-US" sz="2400" b="1" i="1" dirty="0" err="1"/>
              <a:t>phẫu</a:t>
            </a:r>
            <a:r>
              <a:rPr lang="en-US" sz="2400" b="1" i="1" dirty="0"/>
              <a:t> </a:t>
            </a:r>
            <a:r>
              <a:rPr lang="en-US" sz="2400" b="1" i="1" dirty="0" err="1"/>
              <a:t>thuật</a:t>
            </a:r>
            <a:r>
              <a:rPr lang="en-US" sz="2400" b="1" i="1" dirty="0"/>
              <a:t> </a:t>
            </a:r>
            <a:r>
              <a:rPr lang="en-US" sz="2400" b="1" i="1" dirty="0" err="1"/>
              <a:t>nụ</a:t>
            </a:r>
            <a:r>
              <a:rPr lang="en-US" sz="2400" b="1" i="1" dirty="0"/>
              <a:t> </a:t>
            </a:r>
            <a:r>
              <a:rPr lang="en-US" sz="2400" b="1" i="1" dirty="0" err="1"/>
              <a:t>cười</a:t>
            </a:r>
            <a:r>
              <a:rPr lang="en-US" sz="2400" b="1" i="1" dirty="0"/>
              <a:t>, </a:t>
            </a:r>
            <a:r>
              <a:rPr lang="en-US" sz="2400" b="1" i="1" dirty="0" err="1"/>
              <a:t>tim</a:t>
            </a:r>
            <a:r>
              <a:rPr lang="en-US" sz="2400" b="1" i="1" dirty="0"/>
              <a:t> </a:t>
            </a:r>
            <a:r>
              <a:rPr lang="en-US" sz="2400" b="1" i="1" dirty="0" err="1"/>
              <a:t>bẩm</a:t>
            </a:r>
            <a:r>
              <a:rPr lang="en-US" sz="2400" b="1" i="1" dirty="0"/>
              <a:t> </a:t>
            </a:r>
            <a:r>
              <a:rPr lang="en-US" sz="2400" b="1" i="1" dirty="0" err="1"/>
              <a:t>sinh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altLang="en-US" sz="2400" dirty="0">
                <a:solidFill>
                  <a:srgbClr val="000000"/>
                </a:solidFill>
                <a:latin typeface="Arial" panose="020B0604020202020204" pitchFamily="34" charset="0"/>
              </a:rPr>
              <a:t>.</a:t>
            </a:r>
            <a:endParaRPr lang="en-US" altLang="en-US" sz="2400" dirty="0">
              <a:solidFill>
                <a:srgbClr val="000000"/>
              </a:solidFill>
              <a:latin typeface="Arial" panose="020B0604020202020204" pitchFamily="34" charset="0"/>
            </a:endParaRPr>
          </a:p>
        </p:txBody>
      </p:sp>
      <p:pic>
        <p:nvPicPr>
          <p:cNvPr id="26629"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endParaRPr lang="en-US" sz="2800" b="1" i="1" dirty="0">
              <a:solidFill>
                <a:srgbClr val="FF0000"/>
              </a:solidFill>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3756660" y="414020"/>
            <a:ext cx="411099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Times New Roman" panose="02020603050405020304" pitchFamily="18" charset="0"/>
                <a:ea typeface="Helvetica Neue"/>
                <a:cs typeface="Times New Roman" panose="02020603050405020304" pitchFamily="18" charset="0"/>
              </a:rPr>
              <a:t>NGHE BÀI HÁT TRẺ EM HÔM NAY THẾ GIỚI NGÀY MAI</a:t>
            </a:r>
            <a:endParaRPr lang="en-US" altLang="en-US" sz="4000" b="1" dirty="0">
              <a:solidFill>
                <a:srgbClr val="0000FF"/>
              </a:solidFill>
              <a:latin typeface="Times New Roman" panose="02020603050405020304" pitchFamily="18" charset="0"/>
              <a:ea typeface="Helvetica Neue"/>
              <a:cs typeface="Times New Roman" panose="02020603050405020304" pitchFamily="18" charset="0"/>
            </a:endParaRPr>
          </a:p>
        </p:txBody>
      </p:sp>
      <p:pic>
        <p:nvPicPr>
          <p:cNvPr id="15" name="Shape 1"/>
          <p:cNvPicPr/>
          <p:nvPr/>
        </p:nvPicPr>
        <p:blipFill>
          <a:blip r:embed="rId1"/>
          <a:stretch>
            <a:fillRect/>
          </a:stretch>
        </p:blipFill>
        <p:spPr>
          <a:xfrm>
            <a:off x="11033760" y="0"/>
            <a:ext cx="1158240" cy="1048385"/>
          </a:xfrm>
          <a:prstGeom prst="rect">
            <a:avLst/>
          </a:prstGeom>
          <a:noFill/>
          <a:ln>
            <a:noFill/>
          </a:ln>
        </p:spPr>
      </p:pic>
      <p:pic>
        <p:nvPicPr>
          <p:cNvPr id="3" name="Picture 2"/>
          <p:cNvPicPr>
            <a:picLocks noChangeAspect="1"/>
          </p:cNvPicPr>
          <p:nvPr/>
        </p:nvPicPr>
        <p:blipFill>
          <a:blip r:embed="rId2"/>
          <a:stretch>
            <a:fillRect/>
          </a:stretch>
        </p:blipFill>
        <p:spPr>
          <a:xfrm>
            <a:off x="455197" y="3381554"/>
            <a:ext cx="4237574" cy="2984740"/>
          </a:xfrm>
          <a:prstGeom prst="rect">
            <a:avLst/>
          </a:prstGeom>
        </p:spPr>
      </p:pic>
      <p:pic>
        <p:nvPicPr>
          <p:cNvPr id="4" name="Picture 3"/>
          <p:cNvPicPr>
            <a:picLocks noChangeAspect="1"/>
          </p:cNvPicPr>
          <p:nvPr/>
        </p:nvPicPr>
        <p:blipFill>
          <a:blip r:embed="rId3"/>
          <a:stretch>
            <a:fillRect/>
          </a:stretch>
        </p:blipFill>
        <p:spPr>
          <a:xfrm>
            <a:off x="5981543" y="3381554"/>
            <a:ext cx="5158628" cy="2984739"/>
          </a:xfrm>
          <a:prstGeom prst="rect">
            <a:avLst/>
          </a:prstGeom>
        </p:spPr>
      </p:pic>
      <p:pic>
        <p:nvPicPr>
          <p:cNvPr id="5" name="Picture 4"/>
          <p:cNvPicPr>
            <a:picLocks noChangeAspect="1"/>
          </p:cNvPicPr>
          <p:nvPr/>
        </p:nvPicPr>
        <p:blipFill>
          <a:blip r:embed="rId4"/>
          <a:stretch>
            <a:fillRect/>
          </a:stretch>
        </p:blipFill>
        <p:spPr>
          <a:xfrm>
            <a:off x="77470" y="155575"/>
            <a:ext cx="3845560" cy="2642235"/>
          </a:xfrm>
          <a:prstGeom prst="rect">
            <a:avLst/>
          </a:prstGeom>
        </p:spPr>
      </p:pic>
      <p:pic>
        <p:nvPicPr>
          <p:cNvPr id="6" name="Picture 5"/>
          <p:cNvPicPr>
            <a:picLocks noChangeAspect="1"/>
          </p:cNvPicPr>
          <p:nvPr/>
        </p:nvPicPr>
        <p:blipFill>
          <a:blip r:embed="rId5"/>
          <a:stretch>
            <a:fillRect/>
          </a:stretch>
        </p:blipFill>
        <p:spPr>
          <a:xfrm>
            <a:off x="7867291" y="155276"/>
            <a:ext cx="3252157" cy="2570671"/>
          </a:xfrm>
          <a:prstGeom prst="rect">
            <a:avLst/>
          </a:prstGeom>
        </p:spPr>
      </p:pic>
      <p:pic>
        <p:nvPicPr>
          <p:cNvPr id="2" name="TreEmHomNayTheGioiNgayMai-V.A-369504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1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anose="020B7200000000000000" pitchFamily="2" charset="0"/>
            </a:endParaRPr>
          </a:p>
        </p:txBody>
      </p:sp>
      <p:pic>
        <p:nvPicPr>
          <p:cNvPr id="13315" name="Picture 3" descr="GD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endParaRPr lang="en-US" altLang="en-US" b="1">
              <a:solidFill>
                <a:srgbClr val="0000CC"/>
              </a:solidFill>
              <a:latin typeface="Times New Roman" panose="02020603050405020304" pitchFamily="18" charset="0"/>
              <a:cs typeface="Times New Roman" panose="02020603050405020304" pitchFamily="18" charset="0"/>
            </a:endParaRP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endParaRPr lang="en-US" sz="2800" b="1" i="1" dirty="0">
              <a:solidFill>
                <a:srgbClr val="FF0000"/>
              </a:solidFill>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1"/>
          <a:stretch>
            <a:fillRect/>
          </a:stretch>
        </p:blipFill>
        <p:spPr>
          <a:xfrm>
            <a:off x="439948" y="284672"/>
            <a:ext cx="5184475" cy="3096883"/>
          </a:xfrm>
          <a:prstGeom prst="rect">
            <a:avLst/>
          </a:prstGeom>
        </p:spPr>
      </p:pic>
      <p:pic>
        <p:nvPicPr>
          <p:cNvPr id="10" name="Picture 9"/>
          <p:cNvPicPr>
            <a:picLocks noChangeAspect="1"/>
          </p:cNvPicPr>
          <p:nvPr/>
        </p:nvPicPr>
        <p:blipFill>
          <a:blip r:embed="rId2"/>
          <a:stretch>
            <a:fillRect/>
          </a:stretch>
        </p:blipFill>
        <p:spPr>
          <a:xfrm>
            <a:off x="6650966" y="284672"/>
            <a:ext cx="4735903" cy="3096883"/>
          </a:xfrm>
          <a:prstGeom prst="rect">
            <a:avLst/>
          </a:prstGeom>
        </p:spPr>
      </p:pic>
      <p:pic>
        <p:nvPicPr>
          <p:cNvPr id="13" name="Picture 12"/>
          <p:cNvPicPr>
            <a:picLocks noChangeAspect="1"/>
          </p:cNvPicPr>
          <p:nvPr/>
        </p:nvPicPr>
        <p:blipFill>
          <a:blip r:embed="rId3"/>
          <a:stretch>
            <a:fillRect/>
          </a:stretch>
        </p:blipFill>
        <p:spPr>
          <a:xfrm>
            <a:off x="431322" y="3615066"/>
            <a:ext cx="5193101" cy="3242934"/>
          </a:xfrm>
          <a:prstGeom prst="rect">
            <a:avLst/>
          </a:prstGeom>
        </p:spPr>
      </p:pic>
      <p:pic>
        <p:nvPicPr>
          <p:cNvPr id="15" name="Picture 14"/>
          <p:cNvPicPr>
            <a:picLocks noChangeAspect="1"/>
          </p:cNvPicPr>
          <p:nvPr/>
        </p:nvPicPr>
        <p:blipFill>
          <a:blip r:embed="rId4"/>
          <a:stretch>
            <a:fillRect/>
          </a:stretch>
        </p:blipFill>
        <p:spPr>
          <a:xfrm>
            <a:off x="6788989" y="3615066"/>
            <a:ext cx="4822166" cy="3242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endParaRPr lang="en-US" altLang="en-US" sz="3600" b="1" dirty="0">
              <a:solidFill>
                <a:schemeClr val="tx2"/>
              </a:solidFill>
              <a:latin typeface="Times New Roman" panose="02020603050405020304" pitchFamily="18" charset="0"/>
              <a:cs typeface="Arial" panose="020B0604020202020204" pitchFamily="34" charset="0"/>
            </a:endParaRP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endParaRPr lang="en-US" altLang="en-US" sz="3600" b="1" dirty="0">
              <a:solidFill>
                <a:srgbClr val="0000CC"/>
              </a:solidFill>
              <a:latin typeface="Times New Roman" panose="02020603050405020304" pitchFamily="18" charset="0"/>
              <a:cs typeface="Arial" panose="020B0604020202020204" pitchFamily="34" charset="0"/>
            </a:endParaRP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endParaRPr lang="en-US" altLang="en-US" sz="3600" b="1" dirty="0">
              <a:solidFill>
                <a:srgbClr val="0000CC"/>
              </a:solidFill>
              <a:latin typeface="Times New Roman" panose="02020603050405020304" pitchFamily="18" charset="0"/>
              <a:cs typeface="Arial" panose="020B0604020202020204" pitchFamily="34" charset="0"/>
            </a:endParaRPr>
          </a:p>
        </p:txBody>
      </p:sp>
      <p:pic>
        <p:nvPicPr>
          <p:cNvPr id="22534" name="Picture 6" descr="bgCenterBott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endParaRPr lang="en-US" altLang="en-US" b="1">
              <a:solidFill>
                <a:srgbClr val="FF0000"/>
              </a:solidFill>
              <a:latin typeface="Arial" panose="020B0604020202020204" pitchFamily="34" charset="0"/>
            </a:endParaRP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endParaRPr lang="en-US" altLang="en-US" sz="2000" b="1" i="1" dirty="0">
              <a:solidFill>
                <a:srgbClr val="000000"/>
              </a:solidFill>
              <a:latin typeface="Arial" panose="020B0604020202020204" pitchFamily="34" charset="0"/>
            </a:endParaRPr>
          </a:p>
          <a:p>
            <a:pPr>
              <a:lnSpc>
                <a:spcPct val="100000"/>
              </a:lnSpc>
              <a:spcBef>
                <a:spcPct val="0"/>
              </a:spcBef>
              <a:buFontTx/>
              <a:buNone/>
            </a:pPr>
            <a:r>
              <a:rPr lang="en-US" altLang="en-US" sz="2000" i="1" dirty="0" err="1">
                <a:solidFill>
                  <a:srgbClr val="000000"/>
                </a:solidFill>
                <a:latin typeface="Arial" panose="020B0604020202020204" pitchFamily="34" charset="0"/>
              </a:rPr>
              <a:t>Trên</a:t>
            </a:r>
            <a:r>
              <a:rPr lang="en-US" altLang="en-US" sz="2000" i="1" dirty="0">
                <a:solidFill>
                  <a:srgbClr val="000000"/>
                </a:solidFill>
                <a:latin typeface="Arial" panose="020B0604020202020204" pitchFamily="34" charset="0"/>
              </a:rPr>
              <a:t> 1 </a:t>
            </a:r>
            <a:r>
              <a:rPr lang="en-US" altLang="en-US" sz="2000" i="1" dirty="0" err="1">
                <a:solidFill>
                  <a:srgbClr val="000000"/>
                </a:solidFill>
                <a:latin typeface="Arial" panose="020B0604020202020204" pitchFamily="34" charset="0"/>
              </a:rPr>
              <a:t>đoạn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báo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có</a:t>
            </a:r>
            <a:r>
              <a:rPr lang="en-US" altLang="en-US" sz="2000" i="1" dirty="0">
                <a:solidFill>
                  <a:srgbClr val="000000"/>
                </a:solidFill>
                <a:latin typeface="Arial" panose="020B0604020202020204" pitchFamily="34" charset="0"/>
              </a:rPr>
              <a:t> tin </a:t>
            </a:r>
            <a:r>
              <a:rPr lang="en-US" altLang="en-US" sz="2000" i="1" dirty="0" err="1">
                <a:solidFill>
                  <a:srgbClr val="000000"/>
                </a:solidFill>
                <a:latin typeface="Arial" panose="020B0604020202020204" pitchFamily="34" charset="0"/>
              </a:rPr>
              <a:t>vắn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mở</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tâm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rất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đông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ngoài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những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người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trong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đường</a:t>
            </a:r>
            <a:r>
              <a:rPr lang="en-US" altLang="en-US" sz="2000" i="1" dirty="0">
                <a:solidFill>
                  <a:srgbClr val="000000"/>
                </a:solidFill>
                <a:latin typeface="Arial" panose="020B0604020202020204" pitchFamily="34" charset="0"/>
              </a:rPr>
              <a:t> qua </a:t>
            </a:r>
            <a:r>
              <a:rPr lang="en-US" altLang="en-US" sz="2000" i="1" dirty="0" err="1">
                <a:solidFill>
                  <a:srgbClr val="000000"/>
                </a:solidFill>
                <a:latin typeface="Arial" panose="020B0604020202020204" pitchFamily="34" charset="0"/>
              </a:rPr>
              <a:t>lại,quán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luôn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tụ</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điểm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em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từ</a:t>
            </a:r>
            <a:r>
              <a:rPr lang="en-US" altLang="en-US" sz="2000" i="1" dirty="0">
                <a:solidFill>
                  <a:srgbClr val="000000"/>
                </a:solidFill>
                <a:latin typeface="Arial" panose="020B0604020202020204" pitchFamily="34" charset="0"/>
              </a:rPr>
              <a:t> 12-15 </a:t>
            </a:r>
            <a:r>
              <a:rPr lang="en-US" altLang="en-US" sz="2000" i="1" dirty="0" err="1">
                <a:solidFill>
                  <a:srgbClr val="000000"/>
                </a:solidFill>
                <a:latin typeface="Arial" panose="020B0604020202020204" pitchFamily="34" charset="0"/>
              </a:rPr>
              <a:t>tuổi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hay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tai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mỗi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chiều</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để</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lần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đang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thì</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công</a:t>
            </a:r>
            <a:r>
              <a:rPr lang="en-US" altLang="en-US" sz="2000" i="1" dirty="0">
                <a:solidFill>
                  <a:srgbClr val="000000"/>
                </a:solidFill>
                <a:latin typeface="Arial" panose="020B0604020202020204" pitchFamily="34" charset="0"/>
              </a:rPr>
              <a:t> an </a:t>
            </a:r>
            <a:r>
              <a:rPr lang="en-US" altLang="en-US" sz="2000" i="1" dirty="0" err="1">
                <a:solidFill>
                  <a:srgbClr val="000000"/>
                </a:solidFill>
                <a:latin typeface="Arial" panose="020B0604020202020204" pitchFamily="34" charset="0"/>
              </a:rPr>
              <a: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biên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bản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xử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a:t>
            </a:r>
            <a:endParaRPr lang="en-US" altLang="en-US" sz="2000" i="1" dirty="0">
              <a:solidFill>
                <a:srgbClr val="000000"/>
              </a:solidFill>
              <a:latin typeface="Arial" panose="020B0604020202020204" pitchFamily="34" charset="0"/>
            </a:endParaRP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anose="020B7200000000000000" pitchFamily="2"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anose="020B7200000000000000" pitchFamily="2"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anose="020B7200000000000000" pitchFamily="2"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endParaRPr lang="en-US" altLang="en-US" sz="2400" b="1" dirty="0">
              <a:solidFill>
                <a:srgbClr val="FF0000"/>
              </a:solidFill>
            </a:endParaRPr>
          </a:p>
        </p:txBody>
      </p:sp>
      <p:pic>
        <p:nvPicPr>
          <p:cNvPr id="3" name="Shap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2"/>
          <a:stretch>
            <a:fillRect/>
          </a:stretch>
        </p:blipFill>
        <p:spPr>
          <a:xfrm>
            <a:off x="9321629" y="2555223"/>
            <a:ext cx="2208856" cy="2571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Shap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endParaRPr lang="en-US" altLang="en-US" sz="2400" b="1" dirty="0">
              <a:solidFill>
                <a:srgbClr val="FF0000"/>
              </a:solidFill>
            </a:endParaRPr>
          </a:p>
        </p:txBody>
      </p:sp>
      <p:sp>
        <p:nvSpPr>
          <p:cNvPr id="3" name="TextBox 2"/>
          <p:cNvSpPr txBox="1"/>
          <p:nvPr/>
        </p:nvSpPr>
        <p:spPr>
          <a:xfrm>
            <a:off x="2001328" y="2078966"/>
            <a:ext cx="6961517" cy="3785652"/>
          </a:xfrm>
          <a:prstGeom prst="rect">
            <a:avLst/>
          </a:prstGeom>
          <a:noFill/>
        </p:spPr>
        <p:txBody>
          <a:bodyPr wrap="square" rtlCol="0">
            <a:spAutoFit/>
          </a:bodyPr>
          <a:lstStyle/>
          <a:p>
            <a:pPr>
              <a:buNone/>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phi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c.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endParaRPr lang="en-US" altLang="en-US" sz="4400" b="1" dirty="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IV.</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VẬN DỤNG</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pic>
        <p:nvPicPr>
          <p:cNvPr id="17"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anose="020B7200000000000000"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anose="020B7200000000000000"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anose="020B7200000000000000" pitchFamily="2" charset="0"/>
                <a:cs typeface="Arial" panose="020B0604020202020204" pitchFamily="34" charset="0"/>
              </a:rPr>
              <a:t> </a:t>
            </a:r>
            <a:endParaRPr lang="en-US" altLang="en-US" sz="2800" b="1">
              <a:solidFill>
                <a:srgbClr val="0000FF"/>
              </a:solidFill>
              <a:latin typeface=".VnTime" panose="020B7200000000000000" pitchFamily="2" charset="0"/>
              <a:cs typeface="Arial" panose="020B0604020202020204" pitchFamily="34" charset="0"/>
            </a:endParaRPr>
          </a:p>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algn="just"/>
            <a:r>
              <a:rPr lang="en-US" altLang="en-US" sz="3200" dirty="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advTm="1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autoUpdateAnimBg="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endParaRPr lang="en-US" sz="2400" dirty="0">
              <a:solidFill>
                <a:schemeClr val="tx1"/>
              </a:solidFill>
            </a:endParaRP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endParaRPr lang="en-US" altLang="en-US" sz="2000" dirty="0">
              <a:solidFill>
                <a:srgbClr val="0000CC"/>
              </a:solidFill>
              <a:latin typeface="Times New Roman" panose="02020603050405020304" pitchFamily="18" charset="0"/>
            </a:endParaRP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endParaRPr lang="en-US" altLang="en-US" sz="2000" dirty="0">
              <a:solidFill>
                <a:srgbClr val="0000CC"/>
              </a:solidFill>
              <a:latin typeface="Times New Roman" panose="02020603050405020304" pitchFamily="18" charset="0"/>
              <a:cs typeface="Times New Roman" panose="02020603050405020304" pitchFamily="18" charset="0"/>
            </a:endParaRP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6"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7100" y="1958195"/>
            <a:ext cx="5143800"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796" y="854015"/>
            <a:ext cx="4770408"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6262777" y="854016"/>
            <a:ext cx="5279366" cy="2677656"/>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r>
              <a:rPr lang="en-US" sz="2400" b="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1 :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3 :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endParaRPr lang="en-US" altLang="en-US" sz="3600" b="1" i="1">
              <a:solidFill>
                <a:srgbClr val="FF0000"/>
              </a:solidFill>
              <a:latin typeface="Times New Roman" panose="02020603050405020304" pitchFamily="18" charset="0"/>
              <a:cs typeface="Times New Roman" panose="02020603050405020304" pitchFamily="18" charset="0"/>
            </a:endParaRP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ln>
        </p:spPr>
        <p:txBody>
          <a:bodyPr>
            <a:normAutofit fontScale="90000"/>
          </a:bodyPr>
          <a:lstStyle/>
          <a:p>
            <a:pPr eaLnBrk="0" hangingPunct="0"/>
            <a:r>
              <a:rPr lang="en-US" altLang="en-US" b="1">
                <a:latin typeface="Times New Roman" panose="02020603050405020304" pitchFamily="18" charset="0"/>
              </a:rPr>
              <a:t>TRÒ CHƠI Ô CHỮ</a:t>
            </a:r>
            <a:endParaRPr lang="en-US" altLang="en-US"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endParaRPr lang="en-US" altLang="en-US" sz="4000" b="1">
              <a:latin typeface="Times New Roman" panose="02020603050405020304" pitchFamily="18" charset="0"/>
              <a:cs typeface="Times New Roman" panose="02020603050405020304" pitchFamily="18" charset="0"/>
            </a:endParaRPr>
          </a:p>
        </p:txBody>
      </p:sp>
      <p:grpSp>
        <p:nvGrpSpPr>
          <p:cNvPr id="33795" name="Group 3"/>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grpSp>
      <p:grpSp>
        <p:nvGrpSpPr>
          <p:cNvPr id="33804" name="Group 12"/>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endParaRPr lang="en-US" altLang="en-US" sz="3600" b="1">
              <a:solidFill>
                <a:srgbClr val="FF0000"/>
              </a:solidFill>
              <a:latin typeface="Times New Roman" panose="02020603050405020304" pitchFamily="18" charset="0"/>
              <a:cs typeface="Arial" panose="020B0604020202020204" pitchFamily="34" charset="0"/>
            </a:endParaRPr>
          </a:p>
        </p:txBody>
      </p:sp>
      <p:grpSp>
        <p:nvGrpSpPr>
          <p:cNvPr id="33814" name="Group 22"/>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endParaRPr lang="en-US" altLang="en-US" sz="2800" b="1">
                <a:solidFill>
                  <a:srgbClr val="0000CC"/>
                </a:solidFill>
                <a:cs typeface="Arial" panose="020B0604020202020204" pitchFamily="34" charset="0"/>
              </a:endParaRP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endParaRPr lang="en-US" altLang="en-US" sz="2800" b="1">
                <a:solidFill>
                  <a:srgbClr val="FF0000"/>
                </a:solidFill>
                <a:cs typeface="Arial" panose="020B0604020202020204" pitchFamily="34" charset="0"/>
              </a:endParaRP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endParaRPr lang="en-US" altLang="en-US" sz="2800" b="1">
                <a:solidFill>
                  <a:srgbClr val="0000CC"/>
                </a:solidFill>
                <a:cs typeface="Arial" panose="020B0604020202020204" pitchFamily="34" charset="0"/>
              </a:endParaRP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endParaRPr lang="en-US" altLang="en-US" sz="2800" b="1">
                <a:solidFill>
                  <a:srgbClr val="0000FF"/>
                </a:solidFill>
                <a:cs typeface="Arial" panose="020B0604020202020204" pitchFamily="34" charset="0"/>
              </a:endParaRP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endParaRPr lang="en-US" altLang="en-US" sz="2800" b="1">
                <a:solidFill>
                  <a:srgbClr val="0000FF"/>
                </a:solidFill>
                <a:cs typeface="Arial" panose="020B0604020202020204" pitchFamily="34" charset="0"/>
              </a:endParaRP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endParaRPr lang="en-US" altLang="en-US" sz="2800" b="1">
                <a:solidFill>
                  <a:srgbClr val="0000FF"/>
                </a:solidFill>
                <a:cs typeface="Arial" panose="020B0604020202020204" pitchFamily="34" charset="0"/>
              </a:endParaRP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endParaRPr lang="en-US" altLang="en-US" sz="2800" b="1">
                <a:solidFill>
                  <a:srgbClr val="0000FF"/>
                </a:solidFill>
                <a:cs typeface="Arial" panose="020B0604020202020204" pitchFamily="34" charset="0"/>
              </a:endParaRP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endParaRPr lang="en-US" altLang="en-US" sz="2800" b="1">
                <a:solidFill>
                  <a:srgbClr val="0000FF"/>
                </a:solidFill>
                <a:cs typeface="Arial" panose="020B0604020202020204" pitchFamily="34" charset="0"/>
              </a:endParaRP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endParaRPr lang="en-US" altLang="en-US" sz="2800" b="1">
              <a:solidFill>
                <a:srgbClr val="0000CC"/>
              </a:solidFill>
              <a:cs typeface="Arial" panose="020B0604020202020204" pitchFamily="34" charset="0"/>
            </a:endParaRP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grpSp>
      <p:grpSp>
        <p:nvGrpSpPr>
          <p:cNvPr id="33832" name="Group 40"/>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endParaRPr lang="en-US" altLang="en-US" sz="3600" b="1">
              <a:solidFill>
                <a:schemeClr val="bg1"/>
              </a:solidFill>
              <a:latin typeface="Times New Roman" panose="02020603050405020304" pitchFamily="18" charset="0"/>
              <a:cs typeface="Arial" panose="020B0604020202020204" pitchFamily="34" charset="0"/>
            </a:endParaRPr>
          </a:p>
        </p:txBody>
      </p:sp>
      <p:grpSp>
        <p:nvGrpSpPr>
          <p:cNvPr id="33839" name="Group 47"/>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grpSp>
      <p:grpSp>
        <p:nvGrpSpPr>
          <p:cNvPr id="33845" name="Group 53"/>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endParaRPr lang="en-US" altLang="en-US" sz="2800" b="1">
                <a:solidFill>
                  <a:srgbClr val="0000FF"/>
                </a:solidFill>
                <a:cs typeface="Arial" panose="020B0604020202020204" pitchFamily="34" charset="0"/>
              </a:endParaRP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endParaRPr lang="en-US" altLang="en-US" sz="2800" b="1">
                <a:solidFill>
                  <a:srgbClr val="0000FF"/>
                </a:solidFill>
                <a:cs typeface="Arial" panose="020B0604020202020204" pitchFamily="34" charset="0"/>
              </a:endParaRP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endParaRPr lang="en-US" altLang="en-US" sz="2800" b="1">
                <a:solidFill>
                  <a:srgbClr val="FF0000"/>
                </a:solidFill>
                <a:latin typeface="VNI-Times" pitchFamily="2" charset="0"/>
                <a:cs typeface="Arial" panose="020B0604020202020204" pitchFamily="34" charset="0"/>
              </a:endParaRP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endParaRPr lang="en-US" altLang="en-US" sz="2800" b="1">
                <a:solidFill>
                  <a:srgbClr val="FF0000"/>
                </a:solidFill>
                <a:cs typeface="Arial" panose="020B0604020202020204" pitchFamily="34" charset="0"/>
              </a:endParaRP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endParaRPr lang="en-US" altLang="en-US" sz="2800" b="1">
                <a:solidFill>
                  <a:srgbClr val="0000FF"/>
                </a:solidFill>
                <a:cs typeface="Arial" panose="020B0604020202020204" pitchFamily="34" charset="0"/>
              </a:endParaRP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endParaRPr lang="en-US" altLang="en-US" sz="3600" b="1">
              <a:solidFill>
                <a:srgbClr val="FF9933"/>
              </a:solidFill>
              <a:latin typeface="Times New Roman" panose="02020603050405020304" pitchFamily="18" charset="0"/>
              <a:cs typeface="Arial" panose="020B0604020202020204" pitchFamily="34" charset="0"/>
            </a:endParaRPr>
          </a:p>
        </p:txBody>
      </p:sp>
      <p:grpSp>
        <p:nvGrpSpPr>
          <p:cNvPr id="33852" name="Group 60"/>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grpSp>
      <p:grpSp>
        <p:nvGrpSpPr>
          <p:cNvPr id="33862" name="Group 70"/>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anose="020B7200000000000000" pitchFamily="2" charset="0"/>
                <a:cs typeface="Arial" panose="020B0604020202020204" pitchFamily="34" charset="0"/>
              </a:endParaRPr>
            </a:p>
          </p:txBody>
        </p:sp>
      </p:grpSp>
      <p:grpSp>
        <p:nvGrpSpPr>
          <p:cNvPr id="33872" name="Group 80"/>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endParaRPr lang="en-US" altLang="en-US" sz="2800" b="1">
                <a:solidFill>
                  <a:srgbClr val="0000FF"/>
                </a:solidFill>
                <a:cs typeface="Arial" panose="020B0604020202020204" pitchFamily="34" charset="0"/>
              </a:endParaRP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endParaRPr lang="en-US" altLang="en-US" sz="2800" b="1">
                <a:solidFill>
                  <a:srgbClr val="0000FF"/>
                </a:solidFill>
                <a:cs typeface="Arial" panose="020B0604020202020204" pitchFamily="34" charset="0"/>
              </a:endParaRP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endParaRPr lang="en-US" altLang="en-US" sz="2800" b="1">
                <a:solidFill>
                  <a:srgbClr val="0000FF"/>
                </a:solidFill>
                <a:cs typeface="Arial" panose="020B0604020202020204" pitchFamily="34" charset="0"/>
              </a:endParaRP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endParaRPr lang="en-US" altLang="en-US" sz="2800" b="1">
                <a:solidFill>
                  <a:srgbClr val="FF0000"/>
                </a:solidFill>
                <a:cs typeface="Arial" panose="020B0604020202020204" pitchFamily="34" charset="0"/>
              </a:endParaRP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endParaRPr lang="en-US" altLang="en-US" sz="2800" b="1">
                <a:solidFill>
                  <a:srgbClr val="0000FF"/>
                </a:solidFill>
                <a:cs typeface="Arial" panose="020B0604020202020204" pitchFamily="34" charset="0"/>
              </a:endParaRP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endParaRPr lang="en-US" altLang="en-US" sz="2800" b="1">
                <a:solidFill>
                  <a:srgbClr val="FF0000"/>
                </a:solidFill>
                <a:cs typeface="Arial" panose="020B0604020202020204" pitchFamily="34" charset="0"/>
              </a:endParaRP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endParaRPr lang="en-US" altLang="en-US" sz="2800" b="1">
                <a:solidFill>
                  <a:srgbClr val="0000FF"/>
                </a:solidFill>
                <a:cs typeface="Arial" panose="020B0604020202020204" pitchFamily="34" charset="0"/>
              </a:endParaRP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endParaRPr lang="en-US" altLang="en-US" sz="2800" b="1">
                <a:solidFill>
                  <a:srgbClr val="0000FF"/>
                </a:solidFill>
                <a:cs typeface="Arial" panose="020B0604020202020204" pitchFamily="34" charset="0"/>
              </a:endParaRP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endParaRPr lang="en-US" altLang="en-US" sz="2800" b="1">
                <a:solidFill>
                  <a:srgbClr val="0000FF"/>
                </a:solidFill>
                <a:cs typeface="Arial" panose="020B0604020202020204" pitchFamily="34" charset="0"/>
              </a:endParaRP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endParaRPr lang="en-US" altLang="en-US" sz="3600" b="1">
              <a:solidFill>
                <a:srgbClr val="FF0066"/>
              </a:solidFill>
              <a:latin typeface="Times New Roman" panose="02020603050405020304" pitchFamily="18" charset="0"/>
              <a:cs typeface="Arial" panose="020B0604020202020204" pitchFamily="34" charset="0"/>
            </a:endParaRPr>
          </a:p>
        </p:txBody>
      </p:sp>
      <p:grpSp>
        <p:nvGrpSpPr>
          <p:cNvPr id="33883" name="Group 91"/>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anose="020B7200000000000000"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anose="020B7200000000000000" pitchFamily="2" charset="0"/>
                <a:cs typeface="Arial" panose="020B0604020202020204" pitchFamily="34" charset="0"/>
              </a:endParaRPr>
            </a:p>
          </p:txBody>
        </p:sp>
      </p:grpSp>
      <p:grpSp>
        <p:nvGrpSpPr>
          <p:cNvPr id="33891" name="Group 99"/>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anose="020B7200000000000000"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endParaRPr lang="en-US" altLang="en-US" sz="2800" b="1">
                <a:solidFill>
                  <a:srgbClr val="FF0000"/>
                </a:solidFill>
                <a:cs typeface="Arial" panose="020B0604020202020204" pitchFamily="34" charset="0"/>
              </a:endParaRP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endParaRPr lang="en-US" altLang="en-US" sz="2800" b="1">
                <a:solidFill>
                  <a:srgbClr val="0000CC"/>
                </a:solidFill>
                <a:cs typeface="Arial" panose="020B0604020202020204" pitchFamily="34" charset="0"/>
              </a:endParaRP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endParaRPr lang="en-US" altLang="en-US" sz="2800" b="1">
                <a:solidFill>
                  <a:srgbClr val="0000CC"/>
                </a:solidFill>
                <a:cs typeface="Arial" panose="020B0604020202020204" pitchFamily="34" charset="0"/>
              </a:endParaRP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endParaRPr lang="en-US" altLang="en-US" sz="2800" b="1">
                <a:solidFill>
                  <a:srgbClr val="0000CC"/>
                </a:solidFill>
                <a:cs typeface="Arial" panose="020B0604020202020204" pitchFamily="34" charset="0"/>
              </a:endParaRP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endParaRPr lang="en-US" altLang="en-US" sz="2800" b="1">
                <a:solidFill>
                  <a:srgbClr val="0000CC"/>
                </a:solidFill>
                <a:cs typeface="Arial" panose="020B0604020202020204" pitchFamily="34" charset="0"/>
              </a:endParaRP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endParaRPr lang="en-US" altLang="en-US" sz="2800" b="1">
                <a:solidFill>
                  <a:srgbClr val="0000CC"/>
                </a:solidFill>
                <a:cs typeface="Arial" panose="020B0604020202020204" pitchFamily="34" charset="0"/>
              </a:endParaRP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endParaRPr lang="en-US" altLang="en-US" sz="2800" b="1">
                <a:solidFill>
                  <a:srgbClr val="FF0000"/>
                </a:solidFill>
                <a:cs typeface="Arial" panose="020B0604020202020204" pitchFamily="34" charset="0"/>
              </a:endParaRPr>
            </a:p>
          </p:txBody>
        </p:sp>
      </p:grpSp>
      <p:grpSp>
        <p:nvGrpSpPr>
          <p:cNvPr id="33907" name="Group 115"/>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endParaRPr lang="en-US" altLang="en-US" sz="2800" b="1">
                <a:solidFill>
                  <a:srgbClr val="FF0000"/>
                </a:solidFill>
                <a:cs typeface="Arial" panose="020B0604020202020204" pitchFamily="34" charset="0"/>
              </a:endParaRP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endParaRPr lang="en-US" altLang="en-US" sz="2800" b="1">
                <a:solidFill>
                  <a:srgbClr val="FF0000"/>
                </a:solidFill>
                <a:cs typeface="Arial" panose="020B0604020202020204" pitchFamily="34" charset="0"/>
              </a:endParaRP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endParaRPr lang="en-US" altLang="en-US" sz="2800" b="1">
                <a:solidFill>
                  <a:srgbClr val="FF0000"/>
                </a:solidFill>
                <a:cs typeface="Arial" panose="020B0604020202020204" pitchFamily="34" charset="0"/>
              </a:endParaRP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endParaRPr lang="en-US" altLang="en-US" sz="2800" b="1">
                <a:solidFill>
                  <a:srgbClr val="FF0000"/>
                </a:solidFill>
                <a:cs typeface="Arial" panose="020B0604020202020204" pitchFamily="34" charset="0"/>
              </a:endParaRP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endParaRPr lang="en-US" altLang="en-US" sz="2800" b="1">
                <a:solidFill>
                  <a:srgbClr val="FF0000"/>
                </a:solidFill>
                <a:cs typeface="Arial" panose="020B0604020202020204" pitchFamily="34" charset="0"/>
              </a:endParaRP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endParaRPr lang="en-US" altLang="en-US" sz="2800" b="1">
                <a:solidFill>
                  <a:srgbClr val="FF0000"/>
                </a:solidFill>
                <a:cs typeface="Arial" panose="020B0604020202020204" pitchFamily="34" charset="0"/>
              </a:endParaRP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endParaRPr lang="en-US" altLang="en-US" sz="2800" b="1">
                <a:solidFill>
                  <a:srgbClr val="FF0000"/>
                </a:solidFill>
                <a:cs typeface="Arial" panose="020B0604020202020204" pitchFamily="34" charset="0"/>
              </a:endParaRPr>
            </a:p>
          </p:txBody>
        </p:sp>
      </p:grpSp>
      <p:pic>
        <p:nvPicPr>
          <p:cNvPr id="33915" name="Picture 18" descr="Cau ho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endParaRPr lang="en-US" altLang="en-US" sz="2800" b="1">
              <a:solidFill>
                <a:srgbClr val="0000CC"/>
              </a:solidFill>
              <a:cs typeface="Arial" panose="020B0604020202020204" pitchFamily="34" charset="0"/>
            </a:endParaRP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endParaRPr lang="en-US" altLang="en-US" sz="3200" b="1">
              <a:solidFill>
                <a:srgbClr val="0000CC"/>
              </a:solidFill>
              <a:cs typeface="Arial" panose="020B0604020202020204" pitchFamily="34" charset="0"/>
            </a:endParaRP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endParaRPr lang="en-US" altLang="en-US" sz="2800" b="1">
              <a:solidFill>
                <a:srgbClr val="0000CC"/>
              </a:solidFill>
              <a:cs typeface="Arial" panose="020B0604020202020204" pitchFamily="34" charset="0"/>
            </a:endParaRP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endParaRPr lang="en-US" altLang="en-US" sz="2800" b="1">
              <a:solidFill>
                <a:srgbClr val="0000CC"/>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p:stCondLst>
                        <p:cond delay="0"/>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p:stCondLst>
                        <p:cond delay="0"/>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p:stCondLst>
                        <p:cond delay="0"/>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p:stCondLst>
                        <p:cond delay="0"/>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autoUpdateAnimBg="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srcRect l="15285" t="10430" r="46645" b="11190"/>
          <a:stretch>
            <a:fillRect/>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4"/>
          <a:stretch>
            <a:fillRect/>
          </a:stretch>
        </p:blipFill>
        <p:spPr>
          <a:xfrm>
            <a:off x="4705617" y="209006"/>
            <a:ext cx="6353926" cy="5865304"/>
          </a:xfrm>
          <a:prstGeom prst="rect">
            <a:avLst/>
          </a:prstGeom>
        </p:spPr>
      </p:pic>
      <p:graphicFrame>
        <p:nvGraphicFramePr>
          <p:cNvPr id="8" name="Table 7"/>
          <p:cNvGraphicFramePr>
            <a:graphicFrameLocks noGrp="1"/>
          </p:cNvGraphicFramePr>
          <p:nvPr/>
        </p:nvGraphicFramePr>
        <p:xfrm>
          <a:off x="590550" y="2730137"/>
          <a:ext cx="4115067" cy="1214845"/>
        </p:xfrm>
        <a:graphic>
          <a:graphicData uri="http://schemas.openxmlformats.org/drawingml/2006/table">
            <a:tbl>
              <a:tblPr/>
              <a:tblGrid>
                <a:gridCol w="4115067"/>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5124091" y="1828800"/>
          <a:ext cx="5589917" cy="3976777"/>
        </p:xfrm>
        <a:graphic>
          <a:graphicData uri="http://schemas.openxmlformats.org/drawingml/2006/table">
            <a:tbl>
              <a:tblPr/>
              <a:tblGrid>
                <a:gridCol w="5589917"/>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endParaRPr lang="en-US" sz="2400" b="1" kern="1200" dirty="0">
                        <a:solidFill>
                          <a:schemeClr val="tx1"/>
                        </a:solidFill>
                        <a:effectLst/>
                        <a:latin typeface="Arial" panose="020B0604020202020204" pitchFamily="34" charset="0"/>
                        <a:ea typeface="+mn-ea"/>
                        <a:cs typeface="Arial" panose="020B0604020202020204" pitchFamily="34" charset="0"/>
                      </a:endParaRP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tr>
            </a:tbl>
          </a:graphicData>
        </a:graphic>
      </p:graphicFrame>
      <p:pic>
        <p:nvPicPr>
          <p:cNvPr id="10"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7" name="Shape 1"/>
          <p:cNvPicPr/>
          <p:nvPr/>
        </p:nvPicPr>
        <p:blipFill>
          <a:blip r:embed="rId2"/>
          <a:stretch>
            <a:fillRect/>
          </a:stretch>
        </p:blipFill>
        <p:spPr>
          <a:xfrm>
            <a:off x="11033760" y="0"/>
            <a:ext cx="1158240" cy="1048385"/>
          </a:xfrm>
          <a:prstGeom prst="rect">
            <a:avLst/>
          </a:prstGeom>
          <a:noFill/>
          <a:ln>
            <a:noFill/>
          </a:ln>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1242204" y="1296026"/>
            <a:ext cx="4278702" cy="4129989"/>
          </a:xfrm>
          <a:prstGeom prst="rect">
            <a:avLst/>
          </a:prstGeom>
        </p:spPr>
      </p:pic>
      <p:pic>
        <p:nvPicPr>
          <p:cNvPr id="6" name="Picture 5"/>
          <p:cNvPicPr>
            <a:picLocks noChangeAspect="1"/>
          </p:cNvPicPr>
          <p:nvPr/>
        </p:nvPicPr>
        <p:blipFill>
          <a:blip r:embed="rId4"/>
          <a:stretch>
            <a:fillRect/>
          </a:stretch>
        </p:blipFill>
        <p:spPr>
          <a:xfrm>
            <a:off x="6440729" y="1296026"/>
            <a:ext cx="4593031" cy="419037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pic>
        <p:nvPicPr>
          <p:cNvPr id="34842"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gridCol w="3068624"/>
                <a:gridCol w="5221361"/>
              </a:tblGrid>
              <a:tr h="575081">
                <a:tc>
                  <a:txBody>
                    <a:bodyPr/>
                    <a:lstStyle/>
                    <a:p>
                      <a:pPr algn="ctr"/>
                      <a:r>
                        <a:rPr lang="en-US" dirty="0"/>
                        <a:t>STT</a:t>
                      </a:r>
                      <a:endParaRPr lang="en-US" dirty="0"/>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tr>
              <a:tr h="575081">
                <a:tc>
                  <a:txBody>
                    <a:bodyPr/>
                    <a:lstStyle/>
                    <a:p>
                      <a:pPr algn="ctr"/>
                      <a:r>
                        <a:rPr lang="en-US" dirty="0"/>
                        <a:t>1</a:t>
                      </a:r>
                      <a:endParaRPr lang="en-US" dirty="0"/>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tr>
              <a:tr h="720794">
                <a:tc>
                  <a:txBody>
                    <a:bodyPr/>
                    <a:lstStyle/>
                    <a:p>
                      <a:pPr algn="ctr"/>
                      <a:r>
                        <a:rPr lang="en-US" dirty="0"/>
                        <a:t>2</a:t>
                      </a:r>
                      <a:endParaRPr lang="en-US" dirty="0"/>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tr>
              <a:tr h="720794">
                <a:tc>
                  <a:txBody>
                    <a:bodyPr/>
                    <a:lstStyle/>
                    <a:p>
                      <a:pPr algn="ctr"/>
                      <a:r>
                        <a:rPr lang="en-US" dirty="0"/>
                        <a:t>3</a:t>
                      </a:r>
                      <a:endParaRPr lang="en-US" dirty="0"/>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tr>
              <a:tr h="720794">
                <a:tc>
                  <a:txBody>
                    <a:bodyPr/>
                    <a:lstStyle/>
                    <a:p>
                      <a:pPr algn="ctr"/>
                      <a:r>
                        <a:rPr lang="en-US" dirty="0"/>
                        <a:t>4</a:t>
                      </a:r>
                      <a:endParaRPr lang="en-US" dirty="0"/>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1"/>
          <a:stretch>
            <a:fillRect/>
          </a:stretch>
        </p:blipFill>
        <p:spPr>
          <a:xfrm>
            <a:off x="11033760" y="0"/>
            <a:ext cx="1158240" cy="1048385"/>
          </a:xfrm>
          <a:prstGeom prst="rect">
            <a:avLst/>
          </a:prstGeom>
          <a:noFill/>
          <a:ln>
            <a:noFill/>
          </a:ln>
        </p:spPr>
      </p:pic>
      <p:pic>
        <p:nvPicPr>
          <p:cNvPr id="2" name="Picture 1"/>
          <p:cNvPicPr>
            <a:picLocks noChangeAspect="1"/>
          </p:cNvPicPr>
          <p:nvPr/>
        </p:nvPicPr>
        <p:blipFill>
          <a:blip r:embed="rId2"/>
          <a:stretch>
            <a:fillRect/>
          </a:stretch>
        </p:blipFill>
        <p:spPr>
          <a:xfrm>
            <a:off x="401220" y="118615"/>
            <a:ext cx="3269411" cy="2819401"/>
          </a:xfrm>
          <a:prstGeom prst="rect">
            <a:avLst/>
          </a:prstGeom>
        </p:spPr>
      </p:pic>
      <p:pic>
        <p:nvPicPr>
          <p:cNvPr id="3" name="Picture 2"/>
          <p:cNvPicPr>
            <a:picLocks noChangeAspect="1"/>
          </p:cNvPicPr>
          <p:nvPr/>
        </p:nvPicPr>
        <p:blipFill>
          <a:blip r:embed="rId3"/>
          <a:stretch>
            <a:fillRect/>
          </a:stretch>
        </p:blipFill>
        <p:spPr>
          <a:xfrm>
            <a:off x="4093043" y="152401"/>
            <a:ext cx="3722490" cy="2819400"/>
          </a:xfrm>
          <a:prstGeom prst="rect">
            <a:avLst/>
          </a:prstGeom>
        </p:spPr>
      </p:pic>
      <p:pic>
        <p:nvPicPr>
          <p:cNvPr id="4" name="Picture 3"/>
          <p:cNvPicPr>
            <a:picLocks noChangeAspect="1"/>
          </p:cNvPicPr>
          <p:nvPr/>
        </p:nvPicPr>
        <p:blipFill>
          <a:blip r:embed="rId4"/>
          <a:stretch>
            <a:fillRect/>
          </a:stretch>
        </p:blipFill>
        <p:spPr>
          <a:xfrm>
            <a:off x="8105687" y="236500"/>
            <a:ext cx="3681577" cy="2819401"/>
          </a:xfrm>
          <a:prstGeom prst="rect">
            <a:avLst/>
          </a:prstGeom>
        </p:spPr>
      </p:pic>
      <p:pic>
        <p:nvPicPr>
          <p:cNvPr id="5" name="Picture 4"/>
          <p:cNvPicPr>
            <a:picLocks noChangeAspect="1"/>
          </p:cNvPicPr>
          <p:nvPr/>
        </p:nvPicPr>
        <p:blipFill>
          <a:blip r:embed="rId5"/>
          <a:stretch>
            <a:fillRect/>
          </a:stretch>
        </p:blipFill>
        <p:spPr>
          <a:xfrm>
            <a:off x="401220" y="3939148"/>
            <a:ext cx="3269411" cy="2867407"/>
          </a:xfrm>
          <a:prstGeom prst="rect">
            <a:avLst/>
          </a:prstGeom>
        </p:spPr>
      </p:pic>
      <p:pic>
        <p:nvPicPr>
          <p:cNvPr id="6" name="Picture 5"/>
          <p:cNvPicPr>
            <a:picLocks noChangeAspect="1"/>
          </p:cNvPicPr>
          <p:nvPr/>
        </p:nvPicPr>
        <p:blipFill>
          <a:blip r:embed="rId6"/>
          <a:stretch>
            <a:fillRect/>
          </a:stretch>
        </p:blipFill>
        <p:spPr>
          <a:xfrm>
            <a:off x="4093042" y="4086112"/>
            <a:ext cx="3722490" cy="2573480"/>
          </a:xfrm>
          <a:prstGeom prst="rect">
            <a:avLst/>
          </a:prstGeom>
        </p:spPr>
      </p:pic>
      <p:pic>
        <p:nvPicPr>
          <p:cNvPr id="7" name="Picture 6"/>
          <p:cNvPicPr>
            <a:picLocks noChangeAspect="1"/>
          </p:cNvPicPr>
          <p:nvPr/>
        </p:nvPicPr>
        <p:blipFill>
          <a:blip r:embed="rId7"/>
          <a:stretch>
            <a:fillRect/>
          </a:stretch>
        </p:blipFill>
        <p:spPr>
          <a:xfrm>
            <a:off x="8124083" y="4081549"/>
            <a:ext cx="3644787" cy="27453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2"/>
              <a:srcRect l="16992" t="-937" r="50159" b="17086"/>
              <a:stretch>
                <a:fillRect/>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3"/>
              <a:srcRect/>
              <a:stretch>
                <a:fill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endParaRPr lang="en-US" altLang="en-US" sz="4400" b="1" dirty="0">
                <a:solidFill>
                  <a:srgbClr val="FF0000"/>
                </a:solidFill>
                <a:latin typeface="#9Slide05 Fourth" panose="00000500000000000000" pitchFamily="2" charset="0"/>
                <a:ea typeface="Helvetica Neue"/>
                <a:cs typeface="Helvetica Neue"/>
              </a:endParaRP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4"/>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II.</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a:p>
              <a:pPr algn="ctr">
                <a:defRPr/>
              </a:pPr>
              <a:r>
                <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rPr>
                <a:t>KHÁM PHÁ</a:t>
              </a:r>
              <a:endParaRPr lang="en-US" altLang="zh-CN" sz="3200" b="1" kern="0" dirty="0">
                <a:solidFill>
                  <a:srgbClr val="0000FF"/>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grpSp>
      <p:pic>
        <p:nvPicPr>
          <p:cNvPr id="17" name="Shape 1"/>
          <p:cNvPicPr/>
          <p:nvPr/>
        </p:nvPicPr>
        <p:blipFill>
          <a:blip r:embed="rId5"/>
          <a:stretch>
            <a:fillRect/>
          </a:stretch>
        </p:blipFill>
        <p:spPr>
          <a:xfrm>
            <a:off x="11033760" y="0"/>
            <a:ext cx="1158240" cy="10483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1"/>
          <a:srcRect l="15285" t="10430" r="46645" b="11190"/>
          <a:stretch>
            <a:fillRect/>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Microsoft YaHei"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Microsoft YaHei" panose="020B0503020204020204" pitchFamily="34" charset="-122"/>
              <a:cs typeface="Times New Roman" panose="02020603050405020304" pitchFamily="18" charset="0"/>
            </a:endParaRPr>
          </a:p>
        </p:txBody>
      </p:sp>
      <p:sp>
        <p:nvSpPr>
          <p:cNvPr id="3" name="Rectangle 2"/>
          <p:cNvSpPr/>
          <p:nvPr/>
        </p:nvSpPr>
        <p:spPr>
          <a:xfrm>
            <a:off x="808892" y="3909202"/>
            <a:ext cx="10242281" cy="2259658"/>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Quyền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trẻ</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em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Trịnh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Vĩnh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Thành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endPar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endParaRP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1D02DA"/>
              </a:solidFill>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3.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Liệt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kê</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quyền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trẻ</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muốn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được</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10" name="Shape 1"/>
          <p:cNvPicPr/>
          <p:nvPr/>
        </p:nvPicPr>
        <p:blipFill>
          <a:blip r:embed="rId2"/>
          <a:stretch>
            <a:fillRect/>
          </a:stretch>
        </p:blipFill>
        <p:spPr>
          <a:xfrm>
            <a:off x="11033760" y="0"/>
            <a:ext cx="1158240" cy="1048385"/>
          </a:xfrm>
          <a:prstGeom prst="rect">
            <a:avLst/>
          </a:prstGeom>
          <a:noFill/>
          <a:ln>
            <a:noFill/>
          </a:ln>
        </p:spPr>
      </p:pic>
      <p:pic>
        <p:nvPicPr>
          <p:cNvPr id="8" name="Picture 7"/>
          <p:cNvPicPr>
            <a:picLocks noChangeAspect="1"/>
          </p:cNvPicPr>
          <p:nvPr/>
        </p:nvPicPr>
        <p:blipFill>
          <a:blip r:embed="rId3"/>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917311" y="1678883"/>
            <a:ext cx="773135" cy="112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1"/>
          <a:srcRect l="15285" t="10430" r="46645" b="11190"/>
          <a:stretch>
            <a:fillRect/>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Quan</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sát</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tranh</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và</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đặt</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tên</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cho</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từng</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hình</a:t>
            </a:r>
            <a:r>
              <a:rPr lang="en-US"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ảnh</a:t>
            </a:r>
            <a:endParaRPr lang="it-IT" altLang="en-US" b="1" dirty="0">
              <a:solidFill>
                <a:srgbClr val="FF0000"/>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10" name="Shape 1"/>
          <p:cNvPicPr/>
          <p:nvPr/>
        </p:nvPicPr>
        <p:blipFill>
          <a:blip r:embed="rId2"/>
          <a:stretch>
            <a:fillRect/>
          </a:stretch>
        </p:blipFill>
        <p:spPr>
          <a:xfrm>
            <a:off x="11033760" y="0"/>
            <a:ext cx="1158240" cy="1048385"/>
          </a:xfrm>
          <a:prstGeom prst="rect">
            <a:avLst/>
          </a:prstGeom>
          <a:noFill/>
          <a:ln>
            <a:noFill/>
          </a:ln>
        </p:spPr>
      </p:pic>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1820008" y="1776045"/>
            <a:ext cx="8238393" cy="39653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46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endParaRPr lang="en-US" altLang="en-US" sz="3200" b="1" dirty="0">
              <a:solidFill>
                <a:srgbClr val="FF0000"/>
              </a:solidFill>
              <a:latin typeface="Algerian" panose="04020705040A02060702" pitchFamily="82" charset="0"/>
            </a:endParaRP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endParaRPr lang="en-US" altLang="en-US" dirty="0">
              <a:solidFill>
                <a:srgbClr val="FF0000"/>
              </a:solidFill>
              <a:latin typeface="Amazone" pitchFamily="66" charset="0"/>
            </a:endParaRP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a:p>
            <a:pPr>
              <a:buNone/>
            </a:pPr>
            <a:r>
              <a:rPr lang="en-US" sz="2400" dirty="0"/>
              <a:t>……………………………………………………………………………………………………………………………………………………………………………………………………………………………………………………………………</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endParaRPr lang="en-US" altLang="en-US" sz="3200" b="1" dirty="0">
              <a:solidFill>
                <a:srgbClr val="FF0000"/>
              </a:solidFill>
              <a:latin typeface="Algerian" panose="04020705040A02060702" pitchFamily="82" charset="0"/>
            </a:endParaRP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Lớp</a:t>
            </a:r>
            <a:r>
              <a:rPr lang="en-US" altLang="en-US" dirty="0">
                <a:solidFill>
                  <a:srgbClr val="FF0000"/>
                </a:solidFill>
                <a:latin typeface="Amazone" pitchFamily="66" charset="0"/>
              </a:rPr>
              <a:t>:……………………………</a:t>
            </a:r>
            <a:endParaRPr lang="en-US" altLang="en-US" dirty="0">
              <a:solidFill>
                <a:srgbClr val="FF0000"/>
              </a:solidFill>
              <a:latin typeface="Amazone" pitchFamily="66" charset="0"/>
            </a:endParaRP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 </a:t>
            </a:r>
            <a:r>
              <a:rPr lang="en-US" sz="2400" dirty="0" err="1"/>
              <a:t>Đây</a:t>
            </a:r>
            <a:r>
              <a:rPr lang="en-US" sz="2400" dirty="0"/>
              <a:t> </a:t>
            </a:r>
            <a:r>
              <a:rPr lang="en-US" sz="2400" dirty="0" err="1"/>
              <a:t>là</a:t>
            </a:r>
            <a:r>
              <a:rPr lang="en-US" sz="2400" dirty="0"/>
              <a:t>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bài</a:t>
            </a:r>
            <a:r>
              <a:rPr lang="en-US" sz="2400" dirty="0"/>
              <a:t> </a:t>
            </a:r>
            <a:r>
              <a:rPr lang="en-US" sz="2400" dirty="0" err="1"/>
              <a:t>hát</a:t>
            </a:r>
            <a:r>
              <a:rPr lang="en-US" sz="2400" dirty="0"/>
              <a:t> </a:t>
            </a:r>
            <a:r>
              <a:rPr lang="en-US" sz="2400" dirty="0" err="1"/>
              <a:t>về</a:t>
            </a:r>
            <a:r>
              <a:rPr lang="en-US" sz="2400" dirty="0"/>
              <a:t> </a:t>
            </a:r>
            <a:r>
              <a:rPr lang="en-US" sz="2400" dirty="0" err="1"/>
              <a:t>quyền</a:t>
            </a:r>
            <a:r>
              <a:rPr lang="en-US" sz="2400" dirty="0"/>
              <a:t> </a:t>
            </a:r>
            <a:r>
              <a:rPr lang="en-US" sz="2400" dirty="0" err="1"/>
              <a:t>trẻ</a:t>
            </a:r>
            <a:r>
              <a:rPr lang="en-US" sz="2400" dirty="0"/>
              <a:t> </a:t>
            </a:r>
            <a:r>
              <a:rPr lang="en-US" sz="2400" dirty="0" err="1"/>
              <a:t>em</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a:p>
            <a:pPr>
              <a:buNone/>
            </a:pPr>
            <a:r>
              <a:rPr lang="en-US" sz="2400" dirty="0"/>
              <a:t>- </a:t>
            </a:r>
            <a:r>
              <a:rPr lang="en-US" sz="2400" dirty="0" err="1"/>
              <a:t>Quyền</a:t>
            </a:r>
            <a:r>
              <a:rPr lang="en-US" sz="2400" dirty="0"/>
              <a:t> </a:t>
            </a:r>
            <a:r>
              <a:rPr lang="en-US" sz="2400" dirty="0" err="1"/>
              <a:t>được</a:t>
            </a:r>
            <a:r>
              <a:rPr lang="en-US" sz="2400" dirty="0"/>
              <a:t> </a:t>
            </a:r>
            <a:r>
              <a:rPr lang="en-US" sz="2400" dirty="0" err="1"/>
              <a:t>vui</a:t>
            </a:r>
            <a:r>
              <a:rPr lang="en-US" sz="2400" dirty="0"/>
              <a:t> </a:t>
            </a:r>
            <a:r>
              <a:rPr lang="en-US" sz="2400" dirty="0" err="1"/>
              <a:t>chơi</a:t>
            </a:r>
            <a:r>
              <a:rPr lang="en-US" sz="2400" dirty="0"/>
              <a:t>, </a:t>
            </a:r>
            <a:r>
              <a:rPr lang="en-US" sz="2400" dirty="0" err="1"/>
              <a:t>quyền</a:t>
            </a:r>
            <a:r>
              <a:rPr lang="en-US" sz="2400" dirty="0"/>
              <a:t> </a:t>
            </a:r>
            <a:r>
              <a:rPr lang="en-US" sz="2400" dirty="0" err="1"/>
              <a:t>tham</a:t>
            </a:r>
            <a:r>
              <a:rPr lang="en-US" sz="2400" dirty="0"/>
              <a:t> </a:t>
            </a:r>
            <a:r>
              <a:rPr lang="en-US" sz="2400" dirty="0" err="1"/>
              <a:t>gia</a:t>
            </a:r>
            <a:r>
              <a:rPr lang="en-US" sz="2400" dirty="0"/>
              <a:t>, </a:t>
            </a:r>
            <a:r>
              <a:rPr lang="en-US" sz="2400" dirty="0" err="1"/>
              <a:t>quyền</a:t>
            </a:r>
            <a:r>
              <a:rPr lang="en-US" sz="2400" dirty="0"/>
              <a:t> </a:t>
            </a:r>
            <a:r>
              <a:rPr lang="en-US" sz="2400" dirty="0" err="1"/>
              <a:t>được</a:t>
            </a:r>
            <a:r>
              <a:rPr lang="en-US" sz="2400" dirty="0"/>
              <a:t> </a:t>
            </a:r>
            <a:r>
              <a:rPr lang="en-US" sz="2400" dirty="0" err="1"/>
              <a:t>đến</a:t>
            </a:r>
            <a:r>
              <a:rPr lang="en-US" sz="2400" dirty="0"/>
              <a:t> </a:t>
            </a:r>
            <a:r>
              <a:rPr lang="en-US" sz="2400" dirty="0" err="1"/>
              <a:t>trường</a:t>
            </a:r>
            <a:r>
              <a:rPr lang="en-US" sz="2400" dirty="0"/>
              <a:t>, </a:t>
            </a:r>
            <a:r>
              <a:rPr lang="en-US" sz="2400" dirty="0" err="1"/>
              <a:t>quyên</a:t>
            </a:r>
            <a:r>
              <a:rPr lang="en-US" sz="2400" dirty="0"/>
              <a:t> </a:t>
            </a:r>
            <a:r>
              <a:rPr lang="en-US" sz="2400" dirty="0" err="1"/>
              <a:t>tham</a:t>
            </a:r>
            <a:r>
              <a:rPr lang="en-US" sz="2400" dirty="0"/>
              <a:t> </a:t>
            </a:r>
            <a:r>
              <a:rPr lang="en-US" sz="2400" dirty="0" err="1"/>
              <a:t>gia</a:t>
            </a:r>
            <a:r>
              <a:rPr lang="en-US" sz="2400" dirty="0"/>
              <a:t> </a:t>
            </a:r>
            <a:r>
              <a:rPr lang="en-US" sz="2400" dirty="0" err="1"/>
              <a:t>phát</a:t>
            </a:r>
            <a:r>
              <a:rPr lang="en-US" sz="2400" dirty="0"/>
              <a:t> </a:t>
            </a:r>
            <a:r>
              <a:rPr lang="en-US" sz="2400" dirty="0" err="1"/>
              <a:t>triển</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gridCol w="3567998"/>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12787</Words>
  <Application>WPS Presentation</Application>
  <PresentationFormat>Custom</PresentationFormat>
  <Paragraphs>543</Paragraphs>
  <Slides>45</Slides>
  <Notes>5</Notes>
  <HiddenSlides>0</HiddenSlides>
  <MMClips>2</MMClips>
  <ScaleCrop>false</ScaleCrop>
  <HeadingPairs>
    <vt:vector size="6" baseType="variant">
      <vt:variant>
        <vt:lpstr>已用的字体</vt:lpstr>
      </vt:variant>
      <vt:variant>
        <vt:i4>27</vt:i4>
      </vt:variant>
      <vt:variant>
        <vt:lpstr>主题</vt:lpstr>
      </vt:variant>
      <vt:variant>
        <vt:i4>4</vt:i4>
      </vt:variant>
      <vt:variant>
        <vt:lpstr>幻灯片标题</vt:lpstr>
      </vt:variant>
      <vt:variant>
        <vt:i4>45</vt:i4>
      </vt:variant>
    </vt:vector>
  </HeadingPairs>
  <TitlesOfParts>
    <vt:vector size="76" baseType="lpstr">
      <vt:lpstr>Arial</vt:lpstr>
      <vt:lpstr>SimSun</vt:lpstr>
      <vt:lpstr>Wingdings</vt:lpstr>
      <vt:lpstr>Calibri</vt:lpstr>
      <vt:lpstr>Microsoft YaHei</vt:lpstr>
      <vt:lpstr>#9Slide05 Fourth</vt:lpstr>
      <vt:lpstr>Annabel Script</vt:lpstr>
      <vt:lpstr>Helvetica Neue</vt:lpstr>
      <vt:lpstr>SVN-Vanilla Daisy Pro</vt:lpstr>
      <vt:lpstr>Times New Roman</vt:lpstr>
      <vt:lpstr>Calibri</vt:lpstr>
      <vt:lpstr>#9Slide05 Habano</vt:lpstr>
      <vt:lpstr>Times</vt:lpstr>
      <vt:lpstr>Algerian</vt:lpstr>
      <vt:lpstr>Gabriola</vt:lpstr>
      <vt:lpstr>Amazone</vt:lpstr>
      <vt:lpstr>#9Slide06 SVNSlow Attack</vt:lpstr>
      <vt:lpstr>Arial Unicode MS</vt:lpstr>
      <vt:lpstr>Calibri Light</vt:lpstr>
      <vt:lpstr>Cambria</vt:lpstr>
      <vt:lpstr>Tahoma</vt:lpstr>
      <vt:lpstr>.VnTime</vt:lpstr>
      <vt:lpstr>SVN-Clementine</vt:lpstr>
      <vt:lpstr>.VnTime</vt:lpstr>
      <vt:lpstr>VNI-Times</vt:lpstr>
      <vt:lpstr>Segoe Print</vt:lpstr>
      <vt:lpstr>Lato</vt:lpstr>
      <vt:lpstr>Office Theme</vt:lpstr>
      <vt:lpstr>1_Office Theme</vt:lpstr>
      <vt:lpstr>2_Office Theme</vt:lpstr>
      <vt:lpstr>24_Office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TRÒ CHƠI Ô CHỮ</vt:lpstr>
      <vt:lpstr>TRÒ CHƠI Ô CHỮ</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269</cp:revision>
  <dcterms:created xsi:type="dcterms:W3CDTF">2021-06-28T15:32:00Z</dcterms:created>
  <dcterms:modified xsi:type="dcterms:W3CDTF">2023-07-27T07:10:36Z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8C66126AED4343C28A1C8AD5333CA789</vt:lpwstr>
  </property>
  <property fmtid="{D5CDD505-2E9C-101B-9397-08002B2CF9AE}" pid="3" name="KSOProductBuildVer">
    <vt:lpwstr>1033-11.2.0.11537</vt:lpwstr>
  </property>
</Properties>
</file>