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7" r:id="rId2"/>
    <p:sldId id="259" r:id="rId3"/>
    <p:sldId id="277" r:id="rId4"/>
    <p:sldId id="278" r:id="rId5"/>
    <p:sldId id="279" r:id="rId6"/>
    <p:sldId id="280" r:id="rId7"/>
    <p:sldId id="260" r:id="rId8"/>
    <p:sldId id="261" r:id="rId9"/>
    <p:sldId id="262" r:id="rId10"/>
    <p:sldId id="281" r:id="rId11"/>
    <p:sldId id="282" r:id="rId12"/>
    <p:sldId id="264" r:id="rId13"/>
    <p:sldId id="283" r:id="rId14"/>
    <p:sldId id="265" r:id="rId15"/>
    <p:sldId id="267" r:id="rId16"/>
    <p:sldId id="269" r:id="rId17"/>
    <p:sldId id="270" r:id="rId18"/>
    <p:sldId id="271" r:id="rId19"/>
    <p:sldId id="276" r:id="rId20"/>
    <p:sldId id="272" r:id="rId21"/>
    <p:sldId id="27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02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p:cViewPr varScale="1">
        <p:scale>
          <a:sx n="80" d="100"/>
          <a:sy n="80" d="100"/>
        </p:scale>
        <p:origin x="120" y="7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6_5#1">
  <dgm:title val=""/>
  <dgm:desc val=""/>
  <dgm:catLst>
    <dgm:cat type="accent6" pri="11500"/>
  </dgm:catLst>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node0">
    <dgm:fillClrLst meth="cycle">
      <a:schemeClr val="accent6">
        <a:alpha val="80000"/>
      </a:schemeClr>
    </dgm:fillClrLst>
    <dgm:linClrLst meth="repeat">
      <a:schemeClr val="lt1"/>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F410D7BD-64A5-4C2C-B0E9-6728C6DACB59}" type="doc">
      <dgm:prSet loTypeId="urn:microsoft.com/office/officeart/2005/8/layout/matrix3" loCatId="matrix" qsTypeId="urn:microsoft.com/office/officeart/2005/8/quickstyle/simple1#1" qsCatId="simple" csTypeId="urn:microsoft.com/office/officeart/2005/8/colors/accent6_5#1" csCatId="accent1" phldr="0"/>
      <dgm:spPr/>
      <dgm:t>
        <a:bodyPr/>
        <a:lstStyle/>
        <a:p>
          <a:endParaRPr lang="en-US"/>
        </a:p>
      </dgm:t>
    </dgm:pt>
    <dgm:pt modelId="{C8B3296C-ECE1-441C-A1A9-0952E3F0D656}">
      <dgm:prSet phldrT="[Text]" phldr="0" custT="0"/>
      <dgm:spPr/>
      <dgm:t>
        <a:bodyPr vert="horz" wrap="square"/>
        <a:lstStyle/>
        <a:p>
          <a:pPr algn="just">
            <a:lnSpc>
              <a:spcPct val="100000"/>
            </a:lnSpc>
            <a:spcBef>
              <a:spcPct val="0"/>
            </a:spcBef>
            <a:spcAft>
              <a:spcPct val="35000"/>
            </a:spcAft>
          </a:pPr>
          <a:r>
            <a:rPr lang="en-US">
              <a:latin typeface="Times New Roman" panose="02020603050405020304" charset="0"/>
              <a:cs typeface="Times New Roman" panose="02020603050405020304" charset="0"/>
            </a:rPr>
            <a:t>Đọc xong văn bản, tôi có thêm những hiểu biết và cảm xúc mới về Bộ phim Người cha và con gái , đó là:....</a:t>
          </a:r>
        </a:p>
      </dgm:t>
    </dgm:pt>
    <dgm:pt modelId="{0FE6BD2A-1536-4C79-8D6D-8EF7FB1B7E73}" type="parTrans" cxnId="{365E68A3-02D8-485F-8F9F-57DFFE9FE1AB}">
      <dgm:prSet/>
      <dgm:spPr/>
      <dgm:t>
        <a:bodyPr/>
        <a:lstStyle/>
        <a:p>
          <a:endParaRPr lang="en-US"/>
        </a:p>
      </dgm:t>
    </dgm:pt>
    <dgm:pt modelId="{778EE8AA-5DBE-4924-98EE-0C978FD4E20B}" type="sibTrans" cxnId="{365E68A3-02D8-485F-8F9F-57DFFE9FE1AB}">
      <dgm:prSet/>
      <dgm:spPr/>
      <dgm:t>
        <a:bodyPr/>
        <a:lstStyle/>
        <a:p>
          <a:endParaRPr lang="en-US"/>
        </a:p>
      </dgm:t>
    </dgm:pt>
    <dgm:pt modelId="{2723D931-37E1-4024-865B-F872F6215E38}">
      <dgm:prSet phldrT="[Text]" phldr="0" custT="0"/>
      <dgm:spPr/>
      <dgm:t>
        <a:bodyPr vert="horz" wrap="square"/>
        <a:lstStyle/>
        <a:p>
          <a:pPr algn="just">
            <a:lnSpc>
              <a:spcPct val="100000"/>
            </a:lnSpc>
            <a:spcBef>
              <a:spcPct val="0"/>
            </a:spcBef>
            <a:spcAft>
              <a:spcPct val="35000"/>
            </a:spcAft>
          </a:pPr>
          <a:r>
            <a:rPr lang="en-US">
              <a:latin typeface="Times New Roman" panose="02020603050405020304" charset="0"/>
              <a:cs typeface="Times New Roman" panose="02020603050405020304" charset="0"/>
            </a:rPr>
            <a:t>Đọc xong văn bản, tôi có thêm những hiểu biết và cảm xúc mới về đất nước Hà Lan, đó là:....</a:t>
          </a:r>
        </a:p>
      </dgm:t>
    </dgm:pt>
    <dgm:pt modelId="{0F1AED26-B47C-4653-A71E-EF4869D597EC}" type="parTrans" cxnId="{DA5610B4-674F-457E-BC55-C26E3E956F21}">
      <dgm:prSet/>
      <dgm:spPr/>
      <dgm:t>
        <a:bodyPr/>
        <a:lstStyle/>
        <a:p>
          <a:endParaRPr lang="en-US"/>
        </a:p>
      </dgm:t>
    </dgm:pt>
    <dgm:pt modelId="{E0B5842F-8280-4DDE-A6F9-65D34B54048F}" type="sibTrans" cxnId="{DA5610B4-674F-457E-BC55-C26E3E956F21}">
      <dgm:prSet/>
      <dgm:spPr/>
      <dgm:t>
        <a:bodyPr/>
        <a:lstStyle/>
        <a:p>
          <a:endParaRPr lang="en-US"/>
        </a:p>
      </dgm:t>
    </dgm:pt>
    <dgm:pt modelId="{6C8FA182-2902-4BB3-9D50-00202B6153CE}">
      <dgm:prSet phldrT="[Text]" phldr="0" custT="0"/>
      <dgm:spPr/>
      <dgm:t>
        <a:bodyPr vert="horz" wrap="square"/>
        <a:lstStyle/>
        <a:p>
          <a:pPr algn="just">
            <a:lnSpc>
              <a:spcPct val="100000"/>
            </a:lnSpc>
            <a:spcBef>
              <a:spcPct val="0"/>
            </a:spcBef>
            <a:spcAft>
              <a:spcPct val="35000"/>
            </a:spcAft>
          </a:pPr>
          <a:r>
            <a:rPr lang="en-US">
              <a:latin typeface="Times New Roman" panose="02020603050405020304" charset="0"/>
              <a:cs typeface="Times New Roman" panose="02020603050405020304" charset="0"/>
            </a:rPr>
            <a:t>Đọc xong văn bản, tôi có thêm những hiểu biết và cảm xúc mới về tình cảm phụ tử và tình cảm gia đình , đó là:.....</a:t>
          </a:r>
        </a:p>
      </dgm:t>
    </dgm:pt>
    <dgm:pt modelId="{A15E8213-C555-4C15-804E-9BE04AF6FB32}" type="parTrans" cxnId="{891BA0CF-24F0-42CA-B41E-DC7133FD2CDE}">
      <dgm:prSet/>
      <dgm:spPr/>
      <dgm:t>
        <a:bodyPr/>
        <a:lstStyle/>
        <a:p>
          <a:endParaRPr lang="en-US"/>
        </a:p>
      </dgm:t>
    </dgm:pt>
    <dgm:pt modelId="{D80C072E-DBE2-425E-9F55-D9033CD54D87}" type="sibTrans" cxnId="{891BA0CF-24F0-42CA-B41E-DC7133FD2CDE}">
      <dgm:prSet/>
      <dgm:spPr/>
      <dgm:t>
        <a:bodyPr/>
        <a:lstStyle/>
        <a:p>
          <a:endParaRPr lang="en-US"/>
        </a:p>
      </dgm:t>
    </dgm:pt>
    <dgm:pt modelId="{058A1442-1BB3-464B-B2D5-E61365D31867}">
      <dgm:prSet phldrT="[Text]" phldr="0" custT="0"/>
      <dgm:spPr/>
      <dgm:t>
        <a:bodyPr vert="horz" wrap="square"/>
        <a:lstStyle/>
        <a:p>
          <a:pPr algn="just">
            <a:lnSpc>
              <a:spcPct val="100000"/>
            </a:lnSpc>
            <a:spcBef>
              <a:spcPct val="0"/>
            </a:spcBef>
            <a:spcAft>
              <a:spcPct val="35000"/>
            </a:spcAft>
          </a:pPr>
          <a:r>
            <a:rPr lang="en-US">
              <a:latin typeface="Times New Roman" panose="02020603050405020304" charset="0"/>
              <a:cs typeface="Times New Roman" panose="02020603050405020304" charset="0"/>
            </a:rPr>
            <a:t>Đọc xong văn bản, tôi có thêm những hiểu biết và cảm xúc mới về đạo diễn, đó là: Mai - cơn Đu - đốc đơ Guýt, đó là:..</a:t>
          </a:r>
        </a:p>
      </dgm:t>
    </dgm:pt>
    <dgm:pt modelId="{97AF910B-5987-4F9D-9892-76B8841820B1}" type="parTrans" cxnId="{C443169C-6741-4811-8891-16E6C8A08480}">
      <dgm:prSet/>
      <dgm:spPr/>
      <dgm:t>
        <a:bodyPr/>
        <a:lstStyle/>
        <a:p>
          <a:endParaRPr lang="en-US"/>
        </a:p>
      </dgm:t>
    </dgm:pt>
    <dgm:pt modelId="{9CFB096A-6373-4655-ACF3-654651B29A2B}" type="sibTrans" cxnId="{C443169C-6741-4811-8891-16E6C8A08480}">
      <dgm:prSet/>
      <dgm:spPr/>
      <dgm:t>
        <a:bodyPr/>
        <a:lstStyle/>
        <a:p>
          <a:endParaRPr lang="en-US"/>
        </a:p>
      </dgm:t>
    </dgm:pt>
    <dgm:pt modelId="{90604E61-F8FA-4C14-A35C-BCB27A56AFB4}" type="pres">
      <dgm:prSet presAssocID="{F410D7BD-64A5-4C2C-B0E9-6728C6DACB59}" presName="matrix" presStyleCnt="0">
        <dgm:presLayoutVars>
          <dgm:chMax val="1"/>
          <dgm:dir/>
          <dgm:resizeHandles val="exact"/>
        </dgm:presLayoutVars>
      </dgm:prSet>
      <dgm:spPr/>
      <dgm:t>
        <a:bodyPr/>
        <a:lstStyle/>
        <a:p>
          <a:endParaRPr lang="en-US"/>
        </a:p>
      </dgm:t>
    </dgm:pt>
    <dgm:pt modelId="{1F1EB44E-E6CD-4188-9E2C-1E0998990556}" type="pres">
      <dgm:prSet presAssocID="{F410D7BD-64A5-4C2C-B0E9-6728C6DACB59}" presName="diamond" presStyleLbl="bgShp" presStyleIdx="0" presStyleCnt="1" custLinFactNeighborX="366"/>
      <dgm:spPr/>
    </dgm:pt>
    <dgm:pt modelId="{3328CB01-ABEB-405A-855A-69D5454695E5}" type="pres">
      <dgm:prSet presAssocID="{F410D7BD-64A5-4C2C-B0E9-6728C6DACB59}" presName="quad1" presStyleLbl="node1" presStyleIdx="0" presStyleCnt="4" custScaleX="183244" custScaleY="137823" custLinFactNeighborX="-81386" custLinFactNeighborY="-5921">
        <dgm:presLayoutVars>
          <dgm:chMax val="0"/>
          <dgm:chPref val="0"/>
          <dgm:bulletEnabled val="1"/>
        </dgm:presLayoutVars>
      </dgm:prSet>
      <dgm:spPr/>
      <dgm:t>
        <a:bodyPr/>
        <a:lstStyle/>
        <a:p>
          <a:endParaRPr lang="en-US"/>
        </a:p>
      </dgm:t>
    </dgm:pt>
    <dgm:pt modelId="{535780CC-4D93-4EE9-B564-2FABEAC59D18}" type="pres">
      <dgm:prSet presAssocID="{F410D7BD-64A5-4C2C-B0E9-6728C6DACB59}" presName="quad2" presStyleLbl="node1" presStyleIdx="1" presStyleCnt="4" custScaleX="178513" custScaleY="133147" custLinFactNeighborX="62005" custLinFactNeighborY="-6367">
        <dgm:presLayoutVars>
          <dgm:chMax val="0"/>
          <dgm:chPref val="0"/>
          <dgm:bulletEnabled val="1"/>
        </dgm:presLayoutVars>
      </dgm:prSet>
      <dgm:spPr/>
      <dgm:t>
        <a:bodyPr/>
        <a:lstStyle/>
        <a:p>
          <a:endParaRPr lang="en-US"/>
        </a:p>
      </dgm:t>
    </dgm:pt>
    <dgm:pt modelId="{7DE8EA7D-DEFE-49B8-A5B3-42790BF4A3C7}" type="pres">
      <dgm:prSet presAssocID="{F410D7BD-64A5-4C2C-B0E9-6728C6DACB59}" presName="quad3" presStyleLbl="node1" presStyleIdx="2" presStyleCnt="4" custScaleX="174784" custLinFactX="-21651" custLinFactNeighborX="-100000" custLinFactNeighborY="17032">
        <dgm:presLayoutVars>
          <dgm:chMax val="0"/>
          <dgm:chPref val="0"/>
          <dgm:bulletEnabled val="1"/>
        </dgm:presLayoutVars>
      </dgm:prSet>
      <dgm:spPr/>
      <dgm:t>
        <a:bodyPr/>
        <a:lstStyle/>
        <a:p>
          <a:endParaRPr lang="en-US"/>
        </a:p>
      </dgm:t>
    </dgm:pt>
    <dgm:pt modelId="{C0A1B9E8-6DAD-41B6-AB76-690AD9A99FB7}" type="pres">
      <dgm:prSet presAssocID="{F410D7BD-64A5-4C2C-B0E9-6728C6DACB59}" presName="quad4" presStyleLbl="node1" presStyleIdx="3" presStyleCnt="4" custScaleX="171106" custLinFactNeighborX="66264" custLinFactNeighborY="18479">
        <dgm:presLayoutVars>
          <dgm:chMax val="0"/>
          <dgm:chPref val="0"/>
          <dgm:bulletEnabled val="1"/>
        </dgm:presLayoutVars>
      </dgm:prSet>
      <dgm:spPr/>
      <dgm:t>
        <a:bodyPr/>
        <a:lstStyle/>
        <a:p>
          <a:endParaRPr lang="en-US"/>
        </a:p>
      </dgm:t>
    </dgm:pt>
  </dgm:ptLst>
  <dgm:cxnLst>
    <dgm:cxn modelId="{89B33D6D-D7F4-4E53-B80C-AD696041F257}" type="presOf" srcId="{058A1442-1BB3-464B-B2D5-E61365D31867}" destId="{C0A1B9E8-6DAD-41B6-AB76-690AD9A99FB7}" srcOrd="0" destOrd="0" presId="urn:microsoft.com/office/officeart/2005/8/layout/matrix3"/>
    <dgm:cxn modelId="{2E184FBB-7C47-49F2-8F4D-3F55EB79A83A}" type="presOf" srcId="{F410D7BD-64A5-4C2C-B0E9-6728C6DACB59}" destId="{90604E61-F8FA-4C14-A35C-BCB27A56AFB4}" srcOrd="0" destOrd="0" presId="urn:microsoft.com/office/officeart/2005/8/layout/matrix3"/>
    <dgm:cxn modelId="{BFE44741-0624-4194-B3CB-5D3E5C3AAB23}" type="presOf" srcId="{2723D931-37E1-4024-865B-F872F6215E38}" destId="{535780CC-4D93-4EE9-B564-2FABEAC59D18}" srcOrd="0" destOrd="0" presId="urn:microsoft.com/office/officeart/2005/8/layout/matrix3"/>
    <dgm:cxn modelId="{891BA0CF-24F0-42CA-B41E-DC7133FD2CDE}" srcId="{F410D7BD-64A5-4C2C-B0E9-6728C6DACB59}" destId="{6C8FA182-2902-4BB3-9D50-00202B6153CE}" srcOrd="2" destOrd="0" parTransId="{A15E8213-C555-4C15-804E-9BE04AF6FB32}" sibTransId="{D80C072E-DBE2-425E-9F55-D9033CD54D87}"/>
    <dgm:cxn modelId="{F48964F2-4808-4675-9DE8-ED16DA1666FA}" type="presOf" srcId="{6C8FA182-2902-4BB3-9D50-00202B6153CE}" destId="{7DE8EA7D-DEFE-49B8-A5B3-42790BF4A3C7}" srcOrd="0" destOrd="0" presId="urn:microsoft.com/office/officeart/2005/8/layout/matrix3"/>
    <dgm:cxn modelId="{C443169C-6741-4811-8891-16E6C8A08480}" srcId="{F410D7BD-64A5-4C2C-B0E9-6728C6DACB59}" destId="{058A1442-1BB3-464B-B2D5-E61365D31867}" srcOrd="3" destOrd="0" parTransId="{97AF910B-5987-4F9D-9892-76B8841820B1}" sibTransId="{9CFB096A-6373-4655-ACF3-654651B29A2B}"/>
    <dgm:cxn modelId="{B3232E04-9BE6-4869-9DA4-41D495A07366}" type="presOf" srcId="{C8B3296C-ECE1-441C-A1A9-0952E3F0D656}" destId="{3328CB01-ABEB-405A-855A-69D5454695E5}" srcOrd="0" destOrd="0" presId="urn:microsoft.com/office/officeart/2005/8/layout/matrix3"/>
    <dgm:cxn modelId="{DA5610B4-674F-457E-BC55-C26E3E956F21}" srcId="{F410D7BD-64A5-4C2C-B0E9-6728C6DACB59}" destId="{2723D931-37E1-4024-865B-F872F6215E38}" srcOrd="1" destOrd="0" parTransId="{0F1AED26-B47C-4653-A71E-EF4869D597EC}" sibTransId="{E0B5842F-8280-4DDE-A6F9-65D34B54048F}"/>
    <dgm:cxn modelId="{365E68A3-02D8-485F-8F9F-57DFFE9FE1AB}" srcId="{F410D7BD-64A5-4C2C-B0E9-6728C6DACB59}" destId="{C8B3296C-ECE1-441C-A1A9-0952E3F0D656}" srcOrd="0" destOrd="0" parTransId="{0FE6BD2A-1536-4C79-8D6D-8EF7FB1B7E73}" sibTransId="{778EE8AA-5DBE-4924-98EE-0C978FD4E20B}"/>
    <dgm:cxn modelId="{06BA0D37-0A9D-4CA2-93C9-32C80508B9E6}" type="presParOf" srcId="{90604E61-F8FA-4C14-A35C-BCB27A56AFB4}" destId="{1F1EB44E-E6CD-4188-9E2C-1E0998990556}" srcOrd="0" destOrd="0" presId="urn:microsoft.com/office/officeart/2005/8/layout/matrix3"/>
    <dgm:cxn modelId="{2070F3AD-4493-4FF9-B528-8343011C1697}" type="presParOf" srcId="{90604E61-F8FA-4C14-A35C-BCB27A56AFB4}" destId="{3328CB01-ABEB-405A-855A-69D5454695E5}" srcOrd="1" destOrd="0" presId="urn:microsoft.com/office/officeart/2005/8/layout/matrix3"/>
    <dgm:cxn modelId="{3CC91BB3-AA75-41AD-B0C8-95B33B187179}" type="presParOf" srcId="{90604E61-F8FA-4C14-A35C-BCB27A56AFB4}" destId="{535780CC-4D93-4EE9-B564-2FABEAC59D18}" srcOrd="2" destOrd="0" presId="urn:microsoft.com/office/officeart/2005/8/layout/matrix3"/>
    <dgm:cxn modelId="{A5BBA083-9AA7-4D94-9C03-E02780B3C067}" type="presParOf" srcId="{90604E61-F8FA-4C14-A35C-BCB27A56AFB4}" destId="{7DE8EA7D-DEFE-49B8-A5B3-42790BF4A3C7}" srcOrd="3" destOrd="0" presId="urn:microsoft.com/office/officeart/2005/8/layout/matrix3"/>
    <dgm:cxn modelId="{1C51EDCD-BFFA-45A4-BF24-F86350A4F537}" type="presParOf" srcId="{90604E61-F8FA-4C14-A35C-BCB27A56AFB4}" destId="{C0A1B9E8-6DAD-41B6-AB76-690AD9A99FB7}"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1EB44E-E6CD-4188-9E2C-1E0998990556}">
      <dsp:nvSpPr>
        <dsp:cNvPr id="0" name=""/>
        <dsp:cNvSpPr/>
      </dsp:nvSpPr>
      <dsp:spPr>
        <a:xfrm>
          <a:off x="2272167" y="0"/>
          <a:ext cx="5850255" cy="5850255"/>
        </a:xfrm>
        <a:prstGeom prst="diamond">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28CB01-ABEB-405A-855A-69D5454695E5}">
      <dsp:nvSpPr>
        <dsp:cNvPr id="0" name=""/>
        <dsp:cNvSpPr/>
      </dsp:nvSpPr>
      <dsp:spPr bwMode="white">
        <a:xfrm>
          <a:off x="0" y="0"/>
          <a:ext cx="4180894" cy="3144568"/>
        </a:xfrm>
        <a:prstGeom prst="roundRect">
          <a:avLst/>
        </a:prstGeom>
        <a:solidFill>
          <a:schemeClr val="accent6">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100000"/>
            </a:lnSpc>
            <a:spcBef>
              <a:spcPct val="0"/>
            </a:spcBef>
            <a:spcAft>
              <a:spcPct val="35000"/>
            </a:spcAft>
          </a:pPr>
          <a:r>
            <a:rPr lang="en-US" sz="2400" kern="1200">
              <a:latin typeface="Times New Roman" panose="02020603050405020304" charset="0"/>
              <a:cs typeface="Times New Roman" panose="02020603050405020304" charset="0"/>
            </a:rPr>
            <a:t>Đọc xong văn bản, tôi có thêm những hiểu biết và cảm xúc mới về Bộ phim Người cha và con gái , đó là:....</a:t>
          </a:r>
        </a:p>
      </dsp:txBody>
      <dsp:txXfrm>
        <a:off x="153505" y="153505"/>
        <a:ext cx="3873884" cy="2837558"/>
      </dsp:txXfrm>
    </dsp:sp>
    <dsp:sp modelId="{535780CC-4D93-4EE9-B564-2FABEAC59D18}">
      <dsp:nvSpPr>
        <dsp:cNvPr id="0" name=""/>
        <dsp:cNvSpPr/>
      </dsp:nvSpPr>
      <dsp:spPr bwMode="white">
        <a:xfrm>
          <a:off x="5782666" y="32363"/>
          <a:ext cx="4072951" cy="3037881"/>
        </a:xfrm>
        <a:prstGeom prst="roundRect">
          <a:avLst/>
        </a:prstGeom>
        <a:solidFill>
          <a:schemeClr val="accent6">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just" defTabSz="1022350">
            <a:lnSpc>
              <a:spcPct val="100000"/>
            </a:lnSpc>
            <a:spcBef>
              <a:spcPct val="0"/>
            </a:spcBef>
            <a:spcAft>
              <a:spcPct val="35000"/>
            </a:spcAft>
          </a:pPr>
          <a:r>
            <a:rPr lang="en-US" sz="2300" kern="1200">
              <a:latin typeface="Times New Roman" panose="02020603050405020304" charset="0"/>
              <a:cs typeface="Times New Roman" panose="02020603050405020304" charset="0"/>
            </a:rPr>
            <a:t>Đọc xong văn bản, tôi có thêm những hiểu biết và cảm xúc mới về đất nước Hà Lan, đó là:....</a:t>
          </a:r>
        </a:p>
      </dsp:txBody>
      <dsp:txXfrm>
        <a:off x="5930963" y="180660"/>
        <a:ext cx="3776357" cy="2741287"/>
      </dsp:txXfrm>
    </dsp:sp>
    <dsp:sp modelId="{7DE8EA7D-DEFE-49B8-A5B3-42790BF4A3C7}">
      <dsp:nvSpPr>
        <dsp:cNvPr id="0" name=""/>
        <dsp:cNvSpPr/>
      </dsp:nvSpPr>
      <dsp:spPr bwMode="white">
        <a:xfrm>
          <a:off x="0" y="3401483"/>
          <a:ext cx="3987870" cy="2281599"/>
        </a:xfrm>
        <a:prstGeom prst="roundRect">
          <a:avLst/>
        </a:prstGeom>
        <a:solidFill>
          <a:schemeClr val="accent6">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just" defTabSz="977900">
            <a:lnSpc>
              <a:spcPct val="100000"/>
            </a:lnSpc>
            <a:spcBef>
              <a:spcPct val="0"/>
            </a:spcBef>
            <a:spcAft>
              <a:spcPct val="35000"/>
            </a:spcAft>
          </a:pPr>
          <a:r>
            <a:rPr lang="en-US" sz="2200" kern="1200">
              <a:latin typeface="Times New Roman" panose="02020603050405020304" charset="0"/>
              <a:cs typeface="Times New Roman" panose="02020603050405020304" charset="0"/>
            </a:rPr>
            <a:t>Đọc xong văn bản, tôi có thêm những hiểu biết và cảm xúc mới về tình cảm phụ tử và tình cảm gia đình , đó là:.....</a:t>
          </a:r>
        </a:p>
      </dsp:txBody>
      <dsp:txXfrm>
        <a:off x="111378" y="3512861"/>
        <a:ext cx="3765114" cy="2058843"/>
      </dsp:txXfrm>
    </dsp:sp>
    <dsp:sp modelId="{C0A1B9E8-6DAD-41B6-AB76-690AD9A99FB7}">
      <dsp:nvSpPr>
        <dsp:cNvPr id="0" name=""/>
        <dsp:cNvSpPr/>
      </dsp:nvSpPr>
      <dsp:spPr bwMode="white">
        <a:xfrm>
          <a:off x="5964338" y="3434498"/>
          <a:ext cx="3903953" cy="2281599"/>
        </a:xfrm>
        <a:prstGeom prst="roundRect">
          <a:avLst/>
        </a:prstGeom>
        <a:solidFill>
          <a:schemeClr val="accent6">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just" defTabSz="977900">
            <a:lnSpc>
              <a:spcPct val="100000"/>
            </a:lnSpc>
            <a:spcBef>
              <a:spcPct val="0"/>
            </a:spcBef>
            <a:spcAft>
              <a:spcPct val="35000"/>
            </a:spcAft>
          </a:pPr>
          <a:r>
            <a:rPr lang="en-US" sz="2200" kern="1200">
              <a:latin typeface="Times New Roman" panose="02020603050405020304" charset="0"/>
              <a:cs typeface="Times New Roman" panose="02020603050405020304" charset="0"/>
            </a:rPr>
            <a:t>Đọc xong văn bản, tôi có thêm những hiểu biết và cảm xúc mới về đạo diễn, đó là: Mai - cơn Đu - đốc đơ Guýt, đó là:..</a:t>
          </a:r>
        </a:p>
      </dsp:txBody>
      <dsp:txXfrm>
        <a:off x="6075716" y="3545876"/>
        <a:ext cx="3681197" cy="2058843"/>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7814F7-7A42-498C-9BAA-5BAA9BA9D75A}" type="datetimeFigureOut">
              <a:rPr lang="en-US" smtClean="0"/>
              <a:t>12/05/2025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99C512-692A-4A04-955F-07399BC6240F}" type="slidenum">
              <a:rPr lang="en-US" smtClean="0"/>
              <a:t>‹#›</a:t>
            </a:fld>
            <a:endParaRPr lang="en-US"/>
          </a:p>
        </p:txBody>
      </p:sp>
    </p:spTree>
    <p:extLst>
      <p:ext uri="{BB962C8B-B14F-4D97-AF65-F5344CB8AC3E}">
        <p14:creationId xmlns:p14="http://schemas.microsoft.com/office/powerpoint/2010/main" val="2713724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t>5</a:t>
            </a:fld>
            <a:endParaRPr lang="en-US"/>
          </a:p>
        </p:txBody>
      </p:sp>
    </p:spTree>
    <p:extLst>
      <p:ext uri="{BB962C8B-B14F-4D97-AF65-F5344CB8AC3E}">
        <p14:creationId xmlns:p14="http://schemas.microsoft.com/office/powerpoint/2010/main" val="526125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t>6</a:t>
            </a:fld>
            <a:endParaRPr lang="en-US"/>
          </a:p>
        </p:txBody>
      </p:sp>
    </p:spTree>
    <p:extLst>
      <p:ext uri="{BB962C8B-B14F-4D97-AF65-F5344CB8AC3E}">
        <p14:creationId xmlns:p14="http://schemas.microsoft.com/office/powerpoint/2010/main" val="3020718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12/05/2025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12/05/2025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12/05/2025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12/05/2025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12/05/2025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t>12/05/2025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t>12/05/2025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t>12/05/2025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12/05/2025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12/05/2025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stretch>
            <a:fillRect/>
          </a:stretch>
        </p:blipFill>
        <p:spPr>
          <a:xfrm>
            <a:off x="698500" y="320675"/>
            <a:ext cx="3139440" cy="3553460"/>
          </a:xfrm>
          <a:prstGeom prst="rect">
            <a:avLst/>
          </a:prstGeom>
          <a:noFill/>
          <a:ln>
            <a:noFill/>
          </a:ln>
        </p:spPr>
      </p:pic>
      <p:pic>
        <p:nvPicPr>
          <p:cNvPr id="6" name="Content Placeholder 5"/>
          <p:cNvPicPr>
            <a:picLocks noGrp="1" noChangeAspect="1"/>
          </p:cNvPicPr>
          <p:nvPr>
            <p:ph sz="half" idx="2"/>
          </p:nvPr>
        </p:nvPicPr>
        <p:blipFill>
          <a:blip r:embed="rId3"/>
          <a:stretch>
            <a:fillRect/>
          </a:stretch>
        </p:blipFill>
        <p:spPr>
          <a:xfrm>
            <a:off x="4629150" y="320675"/>
            <a:ext cx="2940685" cy="3449955"/>
          </a:xfrm>
          <a:prstGeom prst="rect">
            <a:avLst/>
          </a:prstGeom>
          <a:noFill/>
          <a:ln>
            <a:noFill/>
          </a:ln>
        </p:spPr>
      </p:pic>
      <p:pic>
        <p:nvPicPr>
          <p:cNvPr id="9" name="Picture 8"/>
          <p:cNvPicPr>
            <a:picLocks noChangeAspect="1"/>
          </p:cNvPicPr>
          <p:nvPr/>
        </p:nvPicPr>
        <p:blipFill>
          <a:blip r:embed="rId4"/>
          <a:stretch>
            <a:fillRect/>
          </a:stretch>
        </p:blipFill>
        <p:spPr>
          <a:xfrm>
            <a:off x="7858125" y="609600"/>
            <a:ext cx="4250055" cy="2527935"/>
          </a:xfrm>
          <a:prstGeom prst="rect">
            <a:avLst/>
          </a:prstGeom>
        </p:spPr>
      </p:pic>
      <p:sp>
        <p:nvSpPr>
          <p:cNvPr id="11" name="Rounded Rectangular Callout 10"/>
          <p:cNvSpPr/>
          <p:nvPr/>
        </p:nvSpPr>
        <p:spPr>
          <a:xfrm>
            <a:off x="4281170" y="3941445"/>
            <a:ext cx="7235825" cy="219202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en-US" sz="2800" b="1">
                <a:solidFill>
                  <a:srgbClr val="0F02BE"/>
                </a:solidFill>
                <a:latin typeface="Times New Roman" panose="02020603050405020304" charset="0"/>
                <a:cs typeface="Times New Roman" panose="02020603050405020304" charset="0"/>
              </a:rPr>
              <a:t>	Em hãy quan sát hình ảnh trên và cho biết hiểu biết của em về những hình ảnh đó? Điểm giống nhau giữa các hình ảnh là gì?</a:t>
            </a:r>
          </a:p>
        </p:txBody>
      </p:sp>
    </p:spTree>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9220" descr="21">
            <a:extLst>
              <a:ext uri="{FF2B5EF4-FFF2-40B4-BE49-F238E27FC236}">
                <a16:creationId xmlns:a16="http://schemas.microsoft.com/office/drawing/2014/main" id="{C58438D0-881E-6E46-B119-D0D1E3F11F19}"/>
              </a:ext>
            </a:extLst>
          </p:cNvPr>
          <p:cNvPicPr/>
          <p:nvPr/>
        </p:nvPicPr>
        <p:blipFill>
          <a:blip r:embed="rId2"/>
          <a:stretch>
            <a:fillRect/>
          </a:stretch>
        </p:blipFill>
        <p:spPr>
          <a:xfrm>
            <a:off x="0" y="0"/>
            <a:ext cx="12192000" cy="6858000"/>
          </a:xfrm>
          <a:prstGeom prst="rect">
            <a:avLst/>
          </a:prstGeom>
          <a:noFill/>
          <a:ln w="9525">
            <a:noFill/>
          </a:ln>
        </p:spPr>
      </p:pic>
      <p:sp>
        <p:nvSpPr>
          <p:cNvPr id="2" name="Title 1">
            <a:extLst>
              <a:ext uri="{FF2B5EF4-FFF2-40B4-BE49-F238E27FC236}">
                <a16:creationId xmlns:a16="http://schemas.microsoft.com/office/drawing/2014/main" id="{FD9237DD-6272-4808-81DB-2E0D8F92318F}"/>
              </a:ext>
            </a:extLst>
          </p:cNvPr>
          <p:cNvSpPr>
            <a:spLocks noGrp="1"/>
          </p:cNvSpPr>
          <p:nvPr>
            <p:ph type="title"/>
          </p:nvPr>
        </p:nvSpPr>
        <p:spPr>
          <a:xfrm>
            <a:off x="4085113" y="1219200"/>
            <a:ext cx="4163538" cy="2709929"/>
          </a:xfrm>
        </p:spPr>
        <p:txBody>
          <a:bodyPr>
            <a:normAutofit/>
          </a:bodyPr>
          <a:lstStyle/>
          <a:p>
            <a:pPr algn="ctr"/>
            <a:r>
              <a:rPr lang="en-US" b="1" dirty="0" smtClean="0">
                <a:solidFill>
                  <a:schemeClr val="accent6">
                    <a:lumMod val="50000"/>
                  </a:schemeClr>
                </a:solidFill>
                <a:latin typeface="Times New Roman" panose="02020603050405020304" pitchFamily="18" charset="0"/>
                <a:cs typeface="Times New Roman" panose="02020603050405020304" pitchFamily="18" charset="0"/>
              </a:rPr>
              <a:t>II. </a:t>
            </a:r>
            <a:r>
              <a:rPr lang="en-US" b="1" dirty="0">
                <a:solidFill>
                  <a:schemeClr val="accent6">
                    <a:lumMod val="50000"/>
                  </a:schemeClr>
                </a:solidFill>
                <a:latin typeface="Times New Roman" panose="02020603050405020304" pitchFamily="18" charset="0"/>
                <a:cs typeface="Times New Roman" panose="02020603050405020304" pitchFamily="18" charset="0"/>
              </a:rPr>
              <a:t>TÌM HIỂU CHI TIẾT</a:t>
            </a:r>
          </a:p>
        </p:txBody>
      </p:sp>
      <p:pic>
        <p:nvPicPr>
          <p:cNvPr id="7" name="图片 40">
            <a:extLst>
              <a:ext uri="{FF2B5EF4-FFF2-40B4-BE49-F238E27FC236}">
                <a16:creationId xmlns:a16="http://schemas.microsoft.com/office/drawing/2014/main" id="{62CE25E0-DD12-1B48-A311-D7EA848FAA62}"/>
              </a:ext>
            </a:extLst>
          </p:cNvPr>
          <p:cNvPicPr/>
          <p:nvPr/>
        </p:nvPicPr>
        <p:blipFill>
          <a:blip r:embed="rId3" cstate="print">
            <a:extLst>
              <a:ext uri="{28A0092B-C50C-407E-A947-70E740481C1C}">
                <a14:useLocalDpi xmlns:a14="http://schemas.microsoft.com/office/drawing/2010/main" val="0"/>
              </a:ext>
            </a:extLst>
          </a:blip>
          <a:stretch>
            <a:fillRect/>
          </a:stretch>
        </p:blipFill>
        <p:spPr>
          <a:xfrm rot="1530165">
            <a:off x="10255640" y="76200"/>
            <a:ext cx="1659890" cy="1659890"/>
          </a:xfrm>
          <a:prstGeom prst="rect">
            <a:avLst/>
          </a:prstGeom>
        </p:spPr>
      </p:pic>
    </p:spTree>
    <p:extLst>
      <p:ext uri="{BB962C8B-B14F-4D97-AF65-F5344CB8AC3E}">
        <p14:creationId xmlns:p14="http://schemas.microsoft.com/office/powerpoint/2010/main" val="11444022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237DD-6272-4808-81DB-2E0D8F92318F}"/>
              </a:ext>
            </a:extLst>
          </p:cNvPr>
          <p:cNvSpPr>
            <a:spLocks noGrp="1"/>
          </p:cNvSpPr>
          <p:nvPr>
            <p:ph type="title"/>
          </p:nvPr>
        </p:nvSpPr>
        <p:spPr>
          <a:xfrm>
            <a:off x="553453" y="360947"/>
            <a:ext cx="10744199" cy="1287379"/>
          </a:xfrm>
        </p:spPr>
        <p:txBody>
          <a:bodyPr>
            <a:normAutofit/>
          </a:bodyPr>
          <a:lstStyle/>
          <a:p>
            <a:r>
              <a:rPr lang="vi-VN" sz="3600" b="1" dirty="0">
                <a:solidFill>
                  <a:srgbClr val="00B050"/>
                </a:solidFill>
              </a:rPr>
              <a:t>1. </a:t>
            </a:r>
            <a:r>
              <a:rPr lang="vi-VN" sz="3600" b="1" u="sng" dirty="0">
                <a:solidFill>
                  <a:srgbClr val="00B050"/>
                </a:solidFill>
              </a:rPr>
              <a:t>Tìm hiểu nhan đề và phần sa pô</a:t>
            </a:r>
            <a:r>
              <a:rPr lang="vi-VN" sz="3600" b="1" dirty="0">
                <a:solidFill>
                  <a:srgbClr val="00B050"/>
                </a:solidFill>
              </a:rPr>
              <a:t> </a:t>
            </a:r>
            <a:r>
              <a:rPr lang="en-US" sz="3600" dirty="0"/>
              <a:t/>
            </a:r>
            <a:br>
              <a:rPr lang="en-US" sz="3600" dirty="0"/>
            </a:br>
            <a:endParaRPr lang="en-US"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7" name="图片 40">
            <a:extLst>
              <a:ext uri="{FF2B5EF4-FFF2-40B4-BE49-F238E27FC236}">
                <a16:creationId xmlns:a16="http://schemas.microsoft.com/office/drawing/2014/main" id="{62CE25E0-DD12-1B48-A311-D7EA848FAA62}"/>
              </a:ext>
            </a:extLst>
          </p:cNvPr>
          <p:cNvPicPr/>
          <p:nvPr/>
        </p:nvPicPr>
        <p:blipFill>
          <a:blip r:embed="rId2" cstate="print">
            <a:extLst>
              <a:ext uri="{28A0092B-C50C-407E-A947-70E740481C1C}">
                <a14:useLocalDpi xmlns:a14="http://schemas.microsoft.com/office/drawing/2010/main" val="0"/>
              </a:ext>
            </a:extLst>
          </a:blip>
          <a:stretch>
            <a:fillRect/>
          </a:stretch>
        </p:blipFill>
        <p:spPr>
          <a:xfrm rot="1530165">
            <a:off x="10255640" y="76200"/>
            <a:ext cx="1659890" cy="1659890"/>
          </a:xfrm>
          <a:prstGeom prst="rect">
            <a:avLst/>
          </a:prstGeom>
        </p:spPr>
      </p:pic>
      <p:sp>
        <p:nvSpPr>
          <p:cNvPr id="3" name="Rectangle 2"/>
          <p:cNvSpPr/>
          <p:nvPr/>
        </p:nvSpPr>
        <p:spPr>
          <a:xfrm>
            <a:off x="966537" y="1184112"/>
            <a:ext cx="8261684" cy="1200329"/>
          </a:xfrm>
          <a:prstGeom prst="rect">
            <a:avLst/>
          </a:prstGeom>
        </p:spPr>
        <p:txBody>
          <a:bodyPr wrap="square">
            <a:spAutoFit/>
          </a:bodyPr>
          <a:lstStyle/>
          <a:p>
            <a:r>
              <a:rPr lang="vi-VN" sz="3600" dirty="0">
                <a:solidFill>
                  <a:srgbClr val="0F02BE"/>
                </a:solidFill>
                <a:latin typeface="+mj-lt"/>
              </a:rPr>
              <a:t>- Nhan đề: Cung cấp tên </a:t>
            </a:r>
            <a:r>
              <a:rPr lang="en-US" sz="3600" dirty="0" smtClean="0">
                <a:solidFill>
                  <a:srgbClr val="0F02BE"/>
                </a:solidFill>
                <a:latin typeface="+mj-lt"/>
              </a:rPr>
              <a:t>b</a:t>
            </a:r>
            <a:r>
              <a:rPr lang="vi-VN" sz="3600" dirty="0" smtClean="0">
                <a:solidFill>
                  <a:srgbClr val="0F02BE"/>
                </a:solidFill>
                <a:latin typeface="+mj-lt"/>
              </a:rPr>
              <a:t>ộ </a:t>
            </a:r>
            <a:r>
              <a:rPr lang="vi-VN" sz="3600" dirty="0">
                <a:solidFill>
                  <a:srgbClr val="0F02BE"/>
                </a:solidFill>
                <a:latin typeface="+mj-lt"/>
              </a:rPr>
              <a:t>phim.</a:t>
            </a:r>
            <a:r>
              <a:rPr lang="en-US" sz="3600" dirty="0">
                <a:solidFill>
                  <a:srgbClr val="0F02BE"/>
                </a:solidFill>
                <a:latin typeface="+mj-lt"/>
              </a:rPr>
              <a:t/>
            </a:r>
            <a:br>
              <a:rPr lang="en-US" sz="3600" dirty="0">
                <a:solidFill>
                  <a:srgbClr val="0F02BE"/>
                </a:solidFill>
                <a:latin typeface="+mj-lt"/>
              </a:rPr>
            </a:br>
            <a:endParaRPr lang="en-US" sz="3600" dirty="0">
              <a:solidFill>
                <a:srgbClr val="0F02BE"/>
              </a:solidFill>
              <a:latin typeface="+mj-lt"/>
            </a:endParaRPr>
          </a:p>
        </p:txBody>
      </p:sp>
    </p:spTree>
    <p:extLst>
      <p:ext uri="{BB962C8B-B14F-4D97-AF65-F5344CB8AC3E}">
        <p14:creationId xmlns:p14="http://schemas.microsoft.com/office/powerpoint/2010/main" val="18961635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5240" y="537845"/>
            <a:ext cx="6584315" cy="742950"/>
          </a:xfrm>
        </p:spPr>
        <p:style>
          <a:lnRef idx="2">
            <a:schemeClr val="accent6"/>
          </a:lnRef>
          <a:fillRef idx="1">
            <a:schemeClr val="lt1"/>
          </a:fillRef>
          <a:effectRef idx="0">
            <a:schemeClr val="accent6"/>
          </a:effectRef>
          <a:fontRef idx="minor">
            <a:schemeClr val="dk1"/>
          </a:fontRef>
        </p:style>
        <p:txBody>
          <a:bodyPr/>
          <a:lstStyle/>
          <a:p>
            <a:pPr algn="ctr"/>
            <a:r>
              <a:rPr lang="vi-VN" altLang="en-US" b="1">
                <a:solidFill>
                  <a:srgbClr val="0F02BE"/>
                </a:solidFill>
                <a:latin typeface="Times New Roman" panose="02020603050405020304" charset="0"/>
                <a:cs typeface="Times New Roman" panose="02020603050405020304" charset="0"/>
              </a:rPr>
              <a:t>Phần Sa pô </a:t>
            </a:r>
          </a:p>
        </p:txBody>
      </p:sp>
      <p:sp>
        <p:nvSpPr>
          <p:cNvPr id="6" name="Text Box 5"/>
          <p:cNvSpPr txBox="1"/>
          <p:nvPr/>
        </p:nvSpPr>
        <p:spPr>
          <a:xfrm>
            <a:off x="550545" y="1619250"/>
            <a:ext cx="11091545" cy="2553335"/>
          </a:xfrm>
          <a:prstGeom prst="rect">
            <a:avLst/>
          </a:prstGeom>
          <a:noFill/>
        </p:spPr>
        <p:txBody>
          <a:bodyPr wrap="square" rtlCol="0">
            <a:spAutoFit/>
          </a:bodyPr>
          <a:lstStyle/>
          <a:p>
            <a:pPr algn="just"/>
            <a:r>
              <a:rPr lang="vi-VN" altLang="en-US" sz="3200" b="1">
                <a:latin typeface="Times New Roman" panose="02020603050405020304" charset="0"/>
                <a:cs typeface="Times New Roman" panose="02020603050405020304" charset="0"/>
              </a:rPr>
              <a:t>	</a:t>
            </a:r>
            <a:r>
              <a:rPr lang="en-US" sz="3200" b="1" i="1">
                <a:latin typeface="Times New Roman" panose="02020603050405020304" charset="0"/>
                <a:cs typeface="Times New Roman" panose="02020603050405020304" charset="0"/>
              </a:rPr>
              <a:t>Bạn sẽ không thể kìm được nước mắt khi xem những hình ảnh đen trắng và nhạc nền buồn đầy ám ảnh của bộ phim xúc động về tình phụ tử này.</a:t>
            </a:r>
          </a:p>
          <a:p>
            <a:pPr algn="just"/>
            <a:endParaRPr lang="en-US" sz="3200" b="1">
              <a:latin typeface="Times New Roman" panose="02020603050405020304" charset="0"/>
              <a:cs typeface="Times New Roman" panose="02020603050405020304" charset="0"/>
            </a:endParaRPr>
          </a:p>
          <a:p>
            <a:pPr algn="just"/>
            <a:endParaRPr lang="en-US" sz="3200" b="1">
              <a:latin typeface="Times New Roman" panose="02020603050405020304" charset="0"/>
              <a:cs typeface="Times New Roman" panose="02020603050405020304" charset="0"/>
            </a:endParaRPr>
          </a:p>
        </p:txBody>
      </p:sp>
      <p:sp>
        <p:nvSpPr>
          <p:cNvPr id="7" name="Text Box 6"/>
          <p:cNvSpPr txBox="1"/>
          <p:nvPr/>
        </p:nvSpPr>
        <p:spPr>
          <a:xfrm>
            <a:off x="6522085" y="3660140"/>
            <a:ext cx="4654550" cy="267652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vi-VN" altLang="en-US" sz="2400" b="1" dirty="0">
                <a:latin typeface="Times New Roman" panose="02020603050405020304" charset="0"/>
                <a:cs typeface="Times New Roman" panose="02020603050405020304" charset="0"/>
              </a:rPr>
              <a:t>- Nội dung: </a:t>
            </a:r>
            <a:r>
              <a:rPr lang="vi-VN" altLang="en-US" sz="2400" dirty="0">
                <a:latin typeface="Times New Roman" panose="02020603050405020304" charset="0"/>
                <a:cs typeface="Times New Roman" panose="02020603050405020304" charset="0"/>
              </a:rPr>
              <a:t>Khái quát cảm </a:t>
            </a:r>
            <a:r>
              <a:rPr lang="en-US" sz="2400" dirty="0">
                <a:latin typeface="Times New Roman" panose="02020603050405020304" charset="0"/>
                <a:cs typeface="Times New Roman" panose="02020603050405020304" charset="0"/>
              </a:rPr>
              <a:t>nhận của người viết về bộ phim Người cha và con gái, định hướng tâm lí người đọc về sức hấp dẫn của bộ phim.</a:t>
            </a:r>
          </a:p>
          <a:p>
            <a:r>
              <a:rPr lang="vi-VN" altLang="en-US" sz="2400" dirty="0">
                <a:solidFill>
                  <a:srgbClr val="0F02BE"/>
                </a:solidFill>
                <a:latin typeface="Times New Roman" panose="02020603050405020304" charset="0"/>
                <a:cs typeface="Times New Roman" panose="02020603050405020304" charset="0"/>
              </a:rPr>
              <a:t>--&gt; </a:t>
            </a:r>
            <a:r>
              <a:rPr lang="en-US" altLang="en-US" sz="2400" dirty="0" smtClean="0">
                <a:solidFill>
                  <a:srgbClr val="0F02BE"/>
                </a:solidFill>
                <a:latin typeface="Times New Roman" panose="02020603050405020304" charset="0"/>
                <a:cs typeface="Times New Roman" panose="02020603050405020304" charset="0"/>
              </a:rPr>
              <a:t>D</a:t>
            </a:r>
            <a:r>
              <a:rPr lang="vi-VN" altLang="en-US" sz="2400" dirty="0" smtClean="0">
                <a:solidFill>
                  <a:srgbClr val="0F02BE"/>
                </a:solidFill>
                <a:latin typeface="Times New Roman" panose="02020603050405020304" charset="0"/>
                <a:cs typeface="Times New Roman" panose="02020603050405020304" charset="0"/>
              </a:rPr>
              <a:t>ẫn </a:t>
            </a:r>
            <a:r>
              <a:rPr lang="vi-VN" altLang="en-US" sz="2400" dirty="0">
                <a:solidFill>
                  <a:srgbClr val="0F02BE"/>
                </a:solidFill>
                <a:latin typeface="Times New Roman" panose="02020603050405020304" charset="0"/>
                <a:cs typeface="Times New Roman" panose="02020603050405020304" charset="0"/>
              </a:rPr>
              <a:t>dắt người đọc đến với nội dung chính của bài viết</a:t>
            </a:r>
          </a:p>
        </p:txBody>
      </p:sp>
      <p:sp>
        <p:nvSpPr>
          <p:cNvPr id="8" name="Text Box 7"/>
          <p:cNvSpPr txBox="1"/>
          <p:nvPr/>
        </p:nvSpPr>
        <p:spPr>
          <a:xfrm>
            <a:off x="550545" y="3660140"/>
            <a:ext cx="4816475" cy="156845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n-US" sz="2400" b="1">
                <a:latin typeface="Times New Roman" panose="02020603050405020304" charset="0"/>
                <a:cs typeface="Times New Roman" panose="02020603050405020304" charset="0"/>
              </a:rPr>
              <a:t>- Hình thức:</a:t>
            </a:r>
            <a:r>
              <a:rPr lang="en-US" sz="2400">
                <a:latin typeface="Times New Roman" panose="02020603050405020304" charset="0"/>
                <a:cs typeface="Times New Roman" panose="02020603050405020304" charset="0"/>
              </a:rPr>
              <a:t> Đoạn văn gồm 1 câu, được in đậm, đặt ngay sau phần nhan đề. --&gt; Thu hút sự chú ý của người đọc.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237DD-6272-4808-81DB-2E0D8F92318F}"/>
              </a:ext>
            </a:extLst>
          </p:cNvPr>
          <p:cNvSpPr>
            <a:spLocks noGrp="1"/>
          </p:cNvSpPr>
          <p:nvPr>
            <p:ph type="title"/>
          </p:nvPr>
        </p:nvSpPr>
        <p:spPr>
          <a:xfrm>
            <a:off x="553453" y="360947"/>
            <a:ext cx="10744199" cy="1287379"/>
          </a:xfrm>
        </p:spPr>
        <p:txBody>
          <a:bodyPr>
            <a:normAutofit fontScale="90000"/>
          </a:bodyPr>
          <a:lstStyle/>
          <a:p>
            <a:r>
              <a:rPr lang="vi-VN" b="1" dirty="0">
                <a:solidFill>
                  <a:srgbClr val="00B050"/>
                </a:solidFill>
              </a:rPr>
              <a:t>2. </a:t>
            </a:r>
            <a:r>
              <a:rPr lang="vi-VN" b="1" u="sng" dirty="0">
                <a:solidFill>
                  <a:srgbClr val="00B050"/>
                </a:solidFill>
              </a:rPr>
              <a:t>Tìm hiểu nội dung văn bản</a:t>
            </a:r>
            <a:r>
              <a:rPr lang="vi-VN" b="1" dirty="0">
                <a:solidFill>
                  <a:srgbClr val="00B050"/>
                </a:solidFill>
              </a:rPr>
              <a:t> </a:t>
            </a:r>
            <a:r>
              <a:rPr lang="en-US" dirty="0"/>
              <a:t/>
            </a:r>
            <a:br>
              <a:rPr lang="en-US" dirty="0"/>
            </a:br>
            <a:endParaRPr lang="en-US"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7" name="图片 40">
            <a:extLst>
              <a:ext uri="{FF2B5EF4-FFF2-40B4-BE49-F238E27FC236}">
                <a16:creationId xmlns:a16="http://schemas.microsoft.com/office/drawing/2014/main" id="{62CE25E0-DD12-1B48-A311-D7EA848FAA62}"/>
              </a:ext>
            </a:extLst>
          </p:cNvPr>
          <p:cNvPicPr/>
          <p:nvPr/>
        </p:nvPicPr>
        <p:blipFill>
          <a:blip r:embed="rId2" cstate="print">
            <a:extLst>
              <a:ext uri="{28A0092B-C50C-407E-A947-70E740481C1C}">
                <a14:useLocalDpi xmlns:a14="http://schemas.microsoft.com/office/drawing/2010/main" val="0"/>
              </a:ext>
            </a:extLst>
          </a:blip>
          <a:stretch>
            <a:fillRect/>
          </a:stretch>
        </p:blipFill>
        <p:spPr>
          <a:xfrm rot="1530165">
            <a:off x="10255640" y="76200"/>
            <a:ext cx="1659890" cy="1659890"/>
          </a:xfrm>
          <a:prstGeom prst="rect">
            <a:avLst/>
          </a:prstGeom>
        </p:spPr>
      </p:pic>
      <p:sp>
        <p:nvSpPr>
          <p:cNvPr id="3" name="Rectangle 2"/>
          <p:cNvSpPr/>
          <p:nvPr/>
        </p:nvSpPr>
        <p:spPr>
          <a:xfrm>
            <a:off x="966537" y="1184112"/>
            <a:ext cx="8261684" cy="4708981"/>
          </a:xfrm>
          <a:prstGeom prst="rect">
            <a:avLst/>
          </a:prstGeom>
        </p:spPr>
        <p:txBody>
          <a:bodyPr wrap="square">
            <a:spAutoFit/>
          </a:bodyPr>
          <a:lstStyle/>
          <a:p>
            <a:pPr lvl="0"/>
            <a:r>
              <a:rPr lang="en-US" sz="2400" b="1" dirty="0" smtClean="0">
                <a:solidFill>
                  <a:srgbClr val="0F02BE"/>
                </a:solidFill>
                <a:latin typeface="+mj-lt"/>
              </a:rPr>
              <a:t>a. </a:t>
            </a:r>
            <a:r>
              <a:rPr lang="vi-VN" sz="2400" b="1" dirty="0" smtClean="0">
                <a:solidFill>
                  <a:srgbClr val="0F02BE"/>
                </a:solidFill>
                <a:latin typeface="+mj-lt"/>
              </a:rPr>
              <a:t>Phần </a:t>
            </a:r>
            <a:r>
              <a:rPr lang="vi-VN" sz="2400" b="1" dirty="0">
                <a:solidFill>
                  <a:srgbClr val="0F02BE"/>
                </a:solidFill>
                <a:latin typeface="+mj-lt"/>
              </a:rPr>
              <a:t>1: </a:t>
            </a:r>
            <a:r>
              <a:rPr lang="vi-VN" sz="2400" dirty="0">
                <a:solidFill>
                  <a:srgbClr val="0F02BE"/>
                </a:solidFill>
                <a:latin typeface="+mj-lt"/>
              </a:rPr>
              <a:t>Giới thiệu khái quát về bộ phim </a:t>
            </a:r>
            <a:endParaRPr lang="en-US" sz="2400" dirty="0">
              <a:solidFill>
                <a:srgbClr val="0F02BE"/>
              </a:solidFill>
              <a:latin typeface="+mj-lt"/>
            </a:endParaRPr>
          </a:p>
          <a:p>
            <a:r>
              <a:rPr lang="vi-VN" sz="2400" dirty="0">
                <a:latin typeface="+mj-lt"/>
              </a:rPr>
              <a:t>- Tên bộ phim: Người cha và con gái (Father and Daughter)</a:t>
            </a:r>
            <a:endParaRPr lang="en-US" sz="2400" dirty="0">
              <a:latin typeface="+mj-lt"/>
            </a:endParaRPr>
          </a:p>
          <a:p>
            <a:r>
              <a:rPr lang="vi-VN" sz="2400" dirty="0">
                <a:latin typeface="+mj-lt"/>
              </a:rPr>
              <a:t>- Loại hình: Phim hoạt hình ngắn không lời</a:t>
            </a:r>
            <a:endParaRPr lang="en-US" sz="2400" dirty="0">
              <a:latin typeface="+mj-lt"/>
            </a:endParaRPr>
          </a:p>
          <a:p>
            <a:r>
              <a:rPr lang="vi-VN" sz="2400" dirty="0">
                <a:latin typeface="+mj-lt"/>
              </a:rPr>
              <a:t>- Đạo diễn: Mai - cơn Đu - đốc đơ Guýt (Michiel Dudok de Wit) người Hà Lan </a:t>
            </a:r>
            <a:endParaRPr lang="en-US" sz="2400" dirty="0">
              <a:latin typeface="+mj-lt"/>
            </a:endParaRPr>
          </a:p>
          <a:p>
            <a:r>
              <a:rPr lang="vi-VN" sz="2400" dirty="0">
                <a:latin typeface="+mj-lt"/>
              </a:rPr>
              <a:t>- Thời gian công chiếu: 2000</a:t>
            </a:r>
            <a:endParaRPr lang="en-US" sz="2400" dirty="0">
              <a:latin typeface="+mj-lt"/>
            </a:endParaRPr>
          </a:p>
          <a:p>
            <a:r>
              <a:rPr lang="vi-VN" sz="2400" dirty="0">
                <a:latin typeface="+mj-lt"/>
              </a:rPr>
              <a:t>- Thời lượng: 8 phút 30 giây</a:t>
            </a:r>
            <a:endParaRPr lang="en-US" sz="2400" dirty="0">
              <a:latin typeface="+mj-lt"/>
            </a:endParaRPr>
          </a:p>
          <a:p>
            <a:r>
              <a:rPr lang="vi-VN" sz="2400" dirty="0">
                <a:latin typeface="+mj-lt"/>
              </a:rPr>
              <a:t>- Giải thưởng: Ô - xca (Oscar) Cho phim hoạt hình ngắn xuất sắc nhất năm 2001.</a:t>
            </a:r>
            <a:endParaRPr lang="en-US" sz="2400" dirty="0">
              <a:latin typeface="+mj-lt"/>
            </a:endParaRPr>
          </a:p>
          <a:p>
            <a:r>
              <a:rPr lang="vi-VN" sz="2400" dirty="0">
                <a:latin typeface="+mj-lt"/>
              </a:rPr>
              <a:t>=&gt; Thông tin cung cấp ngắn gọn, cụ thể, xác thực, tiêu biểu, giúp đọc giả có nhận thức cơ bản về bộ phim.</a:t>
            </a:r>
            <a:endParaRPr lang="en-US" sz="2400" dirty="0">
              <a:latin typeface="+mj-lt"/>
            </a:endParaRPr>
          </a:p>
          <a:p>
            <a:endParaRPr lang="en-US" sz="3600" dirty="0">
              <a:solidFill>
                <a:srgbClr val="0F02BE"/>
              </a:solidFill>
              <a:latin typeface="+mj-lt"/>
            </a:endParaRPr>
          </a:p>
        </p:txBody>
      </p:sp>
      <p:sp>
        <p:nvSpPr>
          <p:cNvPr id="4" name="Rectangle 3"/>
          <p:cNvSpPr/>
          <p:nvPr/>
        </p:nvSpPr>
        <p:spPr>
          <a:xfrm>
            <a:off x="966537" y="5311809"/>
            <a:ext cx="6096000" cy="810094"/>
          </a:xfrm>
          <a:prstGeom prst="rect">
            <a:avLst/>
          </a:prstGeom>
        </p:spPr>
        <p:txBody>
          <a:bodyPr>
            <a:spAutoFit/>
          </a:bodyPr>
          <a:lstStyle/>
          <a:p>
            <a:pPr>
              <a:lnSpc>
                <a:spcPct val="115000"/>
              </a:lnSpc>
              <a:spcAft>
                <a:spcPts val="0"/>
              </a:spcAft>
            </a:pPr>
            <a:r>
              <a:rPr lang="en-US" sz="2400" b="1" dirty="0">
                <a:solidFill>
                  <a:srgbClr val="0F02BE"/>
                </a:solidFill>
                <a:latin typeface="Times New Roman" panose="02020603050405020304" pitchFamily="18" charset="0"/>
                <a:ea typeface="Calibri" panose="020F0502020204030204" pitchFamily="34" charset="0"/>
                <a:cs typeface="Times New Roman" panose="02020603050405020304" pitchFamily="18" charset="0"/>
              </a:rPr>
              <a:t>b. </a:t>
            </a:r>
            <a:r>
              <a:rPr lang="vi-VN" sz="2400" b="1" dirty="0">
                <a:solidFill>
                  <a:srgbClr val="0F02BE"/>
                </a:solidFill>
                <a:latin typeface="Times New Roman" panose="02020603050405020304" pitchFamily="18" charset="0"/>
                <a:ea typeface="Calibri" panose="020F0502020204030204" pitchFamily="34" charset="0"/>
                <a:cs typeface="Times New Roman" panose="02020603050405020304" pitchFamily="18" charset="0"/>
              </a:rPr>
              <a:t>Phần 2: Tìm hiểu nội dung của bộ phim </a:t>
            </a:r>
            <a:endParaRPr lang="en-US" sz="2400" dirty="0">
              <a:solidFill>
                <a:srgbClr val="0F02BE"/>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b="1"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554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1000"/>
                                        <p:tgtEl>
                                          <p:spTgt spid="3">
                                            <p:txEl>
                                              <p:pRg st="7" end="7"/>
                                            </p:txEl>
                                          </p:spTgt>
                                        </p:tgtEl>
                                      </p:cBhvr>
                                    </p:animEffect>
                                    <p:anim calcmode="lin" valueType="num">
                                      <p:cBhvr>
                                        <p:cTn id="4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barn(inVertical)">
                                      <p:cBhvr>
                                        <p:cTn id="5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684020" y="3498850"/>
            <a:ext cx="3254375" cy="2693035"/>
          </a:xfrm>
          <a:prstGeom prst="rect">
            <a:avLst/>
          </a:prstGeom>
        </p:spPr>
      </p:pic>
      <p:pic>
        <p:nvPicPr>
          <p:cNvPr id="10" name="Picture 9"/>
          <p:cNvPicPr>
            <a:picLocks noChangeAspect="1"/>
          </p:cNvPicPr>
          <p:nvPr/>
        </p:nvPicPr>
        <p:blipFill>
          <a:blip r:embed="rId3"/>
          <a:stretch>
            <a:fillRect/>
          </a:stretch>
        </p:blipFill>
        <p:spPr>
          <a:xfrm>
            <a:off x="6602095" y="3481705"/>
            <a:ext cx="3468370" cy="2726690"/>
          </a:xfrm>
          <a:prstGeom prst="rect">
            <a:avLst/>
          </a:prstGeom>
        </p:spPr>
      </p:pic>
      <p:pic>
        <p:nvPicPr>
          <p:cNvPr id="13" name="Picture 12"/>
          <p:cNvPicPr>
            <a:picLocks noChangeAspect="1"/>
          </p:cNvPicPr>
          <p:nvPr/>
        </p:nvPicPr>
        <p:blipFill>
          <a:blip r:embed="rId4"/>
          <a:stretch>
            <a:fillRect/>
          </a:stretch>
        </p:blipFill>
        <p:spPr>
          <a:xfrm>
            <a:off x="8191500" y="85090"/>
            <a:ext cx="3343275" cy="2741295"/>
          </a:xfrm>
          <a:prstGeom prst="rect">
            <a:avLst/>
          </a:prstGeom>
        </p:spPr>
      </p:pic>
      <p:pic>
        <p:nvPicPr>
          <p:cNvPr id="14" name="Content Placeholder 3"/>
          <p:cNvPicPr>
            <a:picLocks noChangeAspect="1"/>
          </p:cNvPicPr>
          <p:nvPr/>
        </p:nvPicPr>
        <p:blipFill>
          <a:blip r:embed="rId5"/>
          <a:stretch>
            <a:fillRect/>
          </a:stretch>
        </p:blipFill>
        <p:spPr>
          <a:xfrm>
            <a:off x="268605" y="183515"/>
            <a:ext cx="3168650" cy="2781300"/>
          </a:xfrm>
          <a:prstGeom prst="rect">
            <a:avLst/>
          </a:prstGeom>
        </p:spPr>
      </p:pic>
      <p:pic>
        <p:nvPicPr>
          <p:cNvPr id="15" name="Content Placeholder 5"/>
          <p:cNvPicPr>
            <a:picLocks noChangeAspect="1"/>
          </p:cNvPicPr>
          <p:nvPr/>
        </p:nvPicPr>
        <p:blipFill>
          <a:blip r:embed="rId6"/>
          <a:stretch>
            <a:fillRect/>
          </a:stretch>
        </p:blipFill>
        <p:spPr>
          <a:xfrm>
            <a:off x="4084955" y="268605"/>
            <a:ext cx="3588385" cy="26511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81305" y="4196080"/>
            <a:ext cx="1374775" cy="1137920"/>
          </a:xfrm>
          <a:prstGeom prst="rect">
            <a:avLst/>
          </a:prstGeom>
        </p:spPr>
      </p:pic>
      <p:pic>
        <p:nvPicPr>
          <p:cNvPr id="10" name="Picture 9"/>
          <p:cNvPicPr>
            <a:picLocks noChangeAspect="1"/>
          </p:cNvPicPr>
          <p:nvPr/>
        </p:nvPicPr>
        <p:blipFill>
          <a:blip r:embed="rId3"/>
          <a:stretch>
            <a:fillRect/>
          </a:stretch>
        </p:blipFill>
        <p:spPr>
          <a:xfrm>
            <a:off x="267970" y="5523230"/>
            <a:ext cx="1332230" cy="1047115"/>
          </a:xfrm>
          <a:prstGeom prst="rect">
            <a:avLst/>
          </a:prstGeom>
        </p:spPr>
      </p:pic>
      <p:pic>
        <p:nvPicPr>
          <p:cNvPr id="13" name="Picture 12"/>
          <p:cNvPicPr>
            <a:picLocks noChangeAspect="1"/>
          </p:cNvPicPr>
          <p:nvPr/>
        </p:nvPicPr>
        <p:blipFill>
          <a:blip r:embed="rId4"/>
          <a:stretch>
            <a:fillRect/>
          </a:stretch>
        </p:blipFill>
        <p:spPr>
          <a:xfrm>
            <a:off x="281305" y="2851785"/>
            <a:ext cx="1408430" cy="1155065"/>
          </a:xfrm>
          <a:prstGeom prst="rect">
            <a:avLst/>
          </a:prstGeom>
        </p:spPr>
      </p:pic>
      <p:pic>
        <p:nvPicPr>
          <p:cNvPr id="14" name="Content Placeholder 3"/>
          <p:cNvPicPr>
            <a:picLocks noChangeAspect="1"/>
          </p:cNvPicPr>
          <p:nvPr/>
        </p:nvPicPr>
        <p:blipFill>
          <a:blip r:embed="rId5"/>
          <a:stretch>
            <a:fillRect/>
          </a:stretch>
        </p:blipFill>
        <p:spPr>
          <a:xfrm>
            <a:off x="268605" y="183515"/>
            <a:ext cx="1434465" cy="1259205"/>
          </a:xfrm>
          <a:prstGeom prst="rect">
            <a:avLst/>
          </a:prstGeom>
        </p:spPr>
      </p:pic>
      <p:pic>
        <p:nvPicPr>
          <p:cNvPr id="15" name="Content Placeholder 5"/>
          <p:cNvPicPr>
            <a:picLocks noChangeAspect="1"/>
          </p:cNvPicPr>
          <p:nvPr/>
        </p:nvPicPr>
        <p:blipFill>
          <a:blip r:embed="rId6"/>
          <a:stretch>
            <a:fillRect/>
          </a:stretch>
        </p:blipFill>
        <p:spPr>
          <a:xfrm>
            <a:off x="191770" y="1652905"/>
            <a:ext cx="1485265" cy="1097280"/>
          </a:xfrm>
          <a:prstGeom prst="rect">
            <a:avLst/>
          </a:prstGeom>
        </p:spPr>
      </p:pic>
      <p:sp>
        <p:nvSpPr>
          <p:cNvPr id="2" name="Text Box 1"/>
          <p:cNvSpPr txBox="1"/>
          <p:nvPr/>
        </p:nvSpPr>
        <p:spPr>
          <a:xfrm>
            <a:off x="2472055" y="431165"/>
            <a:ext cx="7862570" cy="82994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a:latin typeface="Times New Roman" panose="02020603050405020304" charset="0"/>
                <a:cs typeface="Times New Roman" panose="02020603050405020304" charset="0"/>
              </a:rPr>
              <a:t>Người cha chia tay người con trong lưu luyến, bước xuống thuyền và chèo đi.</a:t>
            </a:r>
          </a:p>
        </p:txBody>
      </p:sp>
      <p:sp>
        <p:nvSpPr>
          <p:cNvPr id="3" name="Text Box 2"/>
          <p:cNvSpPr txBox="1"/>
          <p:nvPr/>
        </p:nvSpPr>
        <p:spPr>
          <a:xfrm>
            <a:off x="2472055" y="1766570"/>
            <a:ext cx="7862570" cy="4603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a:latin typeface="Times New Roman" panose="02020603050405020304" charset="0"/>
                <a:cs typeface="Times New Roman" panose="02020603050405020304" charset="0"/>
              </a:rPr>
              <a:t>Cô bé nhìn theo bóng cha và đạp xe trở về</a:t>
            </a:r>
          </a:p>
        </p:txBody>
      </p:sp>
      <p:sp>
        <p:nvSpPr>
          <p:cNvPr id="4" name="Text Box 3"/>
          <p:cNvSpPr txBox="1"/>
          <p:nvPr/>
        </p:nvSpPr>
        <p:spPr>
          <a:xfrm>
            <a:off x="2472055" y="3081020"/>
            <a:ext cx="7862570" cy="4603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a:latin typeface="Times New Roman" panose="02020603050405020304" charset="0"/>
                <a:cs typeface="Times New Roman" panose="02020603050405020304" charset="0"/>
              </a:rPr>
              <a:t>Hai cha con đạp xe trên con đường đồi.</a:t>
            </a:r>
          </a:p>
        </p:txBody>
      </p:sp>
      <p:sp>
        <p:nvSpPr>
          <p:cNvPr id="5" name="Text Box 4"/>
          <p:cNvSpPr txBox="1"/>
          <p:nvPr/>
        </p:nvSpPr>
        <p:spPr>
          <a:xfrm>
            <a:off x="2472055" y="4062730"/>
            <a:ext cx="7862570" cy="119888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a:latin typeface="Times New Roman" panose="02020603050405020304" charset="0"/>
                <a:cs typeface="Times New Roman" panose="02020603050405020304" charset="0"/>
              </a:rPr>
              <a:t>Cô bé giờ đã thành bà lão, bà bước xuống lòng bến cạn, nhìn thấy con thuyền của cha, nhẹ nhàng nằm xuống con thuyền và mơ người cha trở về trong bao cảm xúc..</a:t>
            </a:r>
          </a:p>
        </p:txBody>
      </p:sp>
      <p:sp>
        <p:nvSpPr>
          <p:cNvPr id="6" name="Text Box 5"/>
          <p:cNvSpPr txBox="1"/>
          <p:nvPr/>
        </p:nvSpPr>
        <p:spPr>
          <a:xfrm>
            <a:off x="2472055" y="5523230"/>
            <a:ext cx="7862570" cy="82994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a:latin typeface="Times New Roman" panose="02020603050405020304" charset="0"/>
                <a:cs typeface="Times New Roman" panose="02020603050405020304" charset="0"/>
              </a:rPr>
              <a:t> Thời gian trôi qua, ngày ngày cô bé đều ra bến cũ đợi chờ, ngóng trông cha.</a:t>
            </a:r>
          </a:p>
        </p:txBody>
      </p:sp>
      <p:sp>
        <p:nvSpPr>
          <p:cNvPr id="7" name="Oval 6"/>
          <p:cNvSpPr/>
          <p:nvPr/>
        </p:nvSpPr>
        <p:spPr>
          <a:xfrm>
            <a:off x="10809605" y="549910"/>
            <a:ext cx="788035" cy="7886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b="1">
                <a:latin typeface="Times New Roman" panose="02020603050405020304" charset="0"/>
                <a:cs typeface="Times New Roman" panose="02020603050405020304" charset="0"/>
              </a:rPr>
              <a:t>3</a:t>
            </a:r>
          </a:p>
        </p:txBody>
      </p:sp>
      <p:sp>
        <p:nvSpPr>
          <p:cNvPr id="8" name="Oval 7"/>
          <p:cNvSpPr/>
          <p:nvPr/>
        </p:nvSpPr>
        <p:spPr>
          <a:xfrm>
            <a:off x="10777220" y="1766570"/>
            <a:ext cx="788035" cy="78867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altLang="en-US" b="1">
                <a:latin typeface="Times New Roman" panose="02020603050405020304" charset="0"/>
                <a:cs typeface="Times New Roman" panose="02020603050405020304" charset="0"/>
              </a:rPr>
              <a:t>1</a:t>
            </a:r>
          </a:p>
        </p:txBody>
      </p:sp>
      <p:sp>
        <p:nvSpPr>
          <p:cNvPr id="11" name="Oval 10"/>
          <p:cNvSpPr/>
          <p:nvPr/>
        </p:nvSpPr>
        <p:spPr>
          <a:xfrm>
            <a:off x="10723245" y="3081020"/>
            <a:ext cx="788035" cy="78867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altLang="en-US" b="1">
                <a:latin typeface="Times New Roman" panose="02020603050405020304" charset="0"/>
                <a:cs typeface="Times New Roman" panose="02020603050405020304" charset="0"/>
              </a:rPr>
              <a:t>2</a:t>
            </a:r>
          </a:p>
        </p:txBody>
      </p:sp>
      <p:sp>
        <p:nvSpPr>
          <p:cNvPr id="12" name="Oval 11"/>
          <p:cNvSpPr/>
          <p:nvPr/>
        </p:nvSpPr>
        <p:spPr>
          <a:xfrm>
            <a:off x="10723245" y="4364990"/>
            <a:ext cx="788035" cy="78867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altLang="en-US" b="1">
                <a:latin typeface="Times New Roman" panose="02020603050405020304" charset="0"/>
                <a:cs typeface="Times New Roman" panose="02020603050405020304" charset="0"/>
              </a:rPr>
              <a:t>5</a:t>
            </a:r>
          </a:p>
        </p:txBody>
      </p:sp>
      <p:sp>
        <p:nvSpPr>
          <p:cNvPr id="16" name="Oval 15"/>
          <p:cNvSpPr/>
          <p:nvPr/>
        </p:nvSpPr>
        <p:spPr>
          <a:xfrm>
            <a:off x="10723245" y="5523230"/>
            <a:ext cx="788035" cy="78867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altLang="en-US" b="1">
                <a:latin typeface="Times New Roman" panose="02020603050405020304" charset="0"/>
                <a:cs typeface="Times New Roman" panose="02020603050405020304" charset="0"/>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0" fill="hold"/>
                                        <p:tgtEl>
                                          <p:spTgt spid="8"/>
                                        </p:tgtEl>
                                        <p:attrNameLst>
                                          <p:attrName>ppt_x</p:attrName>
                                        </p:attrNameLst>
                                      </p:cBhvr>
                                      <p:tavLst>
                                        <p:tav tm="0">
                                          <p:val>
                                            <p:strVal val="#ppt_x"/>
                                          </p:val>
                                        </p:tav>
                                        <p:tav tm="100000">
                                          <p:val>
                                            <p:strVal val="#ppt_x"/>
                                          </p:val>
                                        </p:tav>
                                      </p:tavLst>
                                    </p:anim>
                                    <p:anim calcmode="lin" valueType="num">
                                      <p:cBhvr additive="base">
                                        <p:cTn id="14" dur="5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heckerboard(across)">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linds(horizont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528320" y="1737995"/>
            <a:ext cx="10864215" cy="95313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800">
                <a:latin typeface="Times New Roman" panose="02020603050405020304" charset="0"/>
                <a:cs typeface="Times New Roman" panose="02020603050405020304" charset="0"/>
              </a:rPr>
              <a:t>Người cha chia tay người con trong lưu luyến, bước xuống thuyền và chèo đi.</a:t>
            </a:r>
          </a:p>
        </p:txBody>
      </p:sp>
      <p:sp>
        <p:nvSpPr>
          <p:cNvPr id="3" name="Text Box 2"/>
          <p:cNvSpPr txBox="1"/>
          <p:nvPr/>
        </p:nvSpPr>
        <p:spPr>
          <a:xfrm>
            <a:off x="593090" y="2913380"/>
            <a:ext cx="10864215" cy="52197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800">
                <a:latin typeface="Times New Roman" panose="02020603050405020304" charset="0"/>
                <a:cs typeface="Times New Roman" panose="02020603050405020304" charset="0"/>
              </a:rPr>
              <a:t>Cô bé nhìn theo bóng cha và đạp xe trở về</a:t>
            </a:r>
          </a:p>
        </p:txBody>
      </p:sp>
      <p:sp>
        <p:nvSpPr>
          <p:cNvPr id="4" name="Text Box 3"/>
          <p:cNvSpPr txBox="1"/>
          <p:nvPr/>
        </p:nvSpPr>
        <p:spPr>
          <a:xfrm>
            <a:off x="593090" y="765175"/>
            <a:ext cx="10864215" cy="52197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800">
                <a:latin typeface="Times New Roman" panose="02020603050405020304" charset="0"/>
                <a:cs typeface="Times New Roman" panose="02020603050405020304" charset="0"/>
              </a:rPr>
              <a:t>Hai cha con đạp xe trên con đường đồi.</a:t>
            </a:r>
          </a:p>
        </p:txBody>
      </p:sp>
      <p:sp>
        <p:nvSpPr>
          <p:cNvPr id="5" name="Text Box 4"/>
          <p:cNvSpPr txBox="1"/>
          <p:nvPr/>
        </p:nvSpPr>
        <p:spPr>
          <a:xfrm>
            <a:off x="528320" y="4739005"/>
            <a:ext cx="10864215" cy="1383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800">
                <a:latin typeface="Times New Roman" panose="02020603050405020304" charset="0"/>
                <a:cs typeface="Times New Roman" panose="02020603050405020304" charset="0"/>
              </a:rPr>
              <a:t>Cô bé giờ đã thành bà lão, bà bước xuống lòng bến cạn, nhìn thấy con thuyền của cha, nhẹ nhàng nằm xuống con thuyền và mơ người cha trở về trong bao cảm xúc..</a:t>
            </a:r>
          </a:p>
        </p:txBody>
      </p:sp>
      <p:sp>
        <p:nvSpPr>
          <p:cNvPr id="6" name="Text Box 5"/>
          <p:cNvSpPr txBox="1"/>
          <p:nvPr/>
        </p:nvSpPr>
        <p:spPr>
          <a:xfrm>
            <a:off x="528320" y="3524885"/>
            <a:ext cx="10864215" cy="95313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800">
                <a:latin typeface="Times New Roman" panose="02020603050405020304" charset="0"/>
                <a:cs typeface="Times New Roman" panose="02020603050405020304" charset="0"/>
              </a:rPr>
              <a:t> Thời gian trôi qua, ngày ngày cô bé đều ra bến cũ đợi chờ, ngóng trông cha.</a:t>
            </a:r>
          </a:p>
        </p:txBody>
      </p:sp>
      <p:sp>
        <p:nvSpPr>
          <p:cNvPr id="21" name="Text Box 20"/>
          <p:cNvSpPr txBox="1"/>
          <p:nvPr/>
        </p:nvSpPr>
        <p:spPr>
          <a:xfrm>
            <a:off x="1504950" y="150495"/>
            <a:ext cx="8910320" cy="460375"/>
          </a:xfrm>
          <a:prstGeom prst="rect">
            <a:avLst/>
          </a:prstGeom>
          <a:noFill/>
        </p:spPr>
        <p:txBody>
          <a:bodyPr wrap="square" rtlCol="0">
            <a:spAutoFit/>
          </a:bodyPr>
          <a:lstStyle/>
          <a:p>
            <a:pPr algn="ctr"/>
            <a:r>
              <a:rPr lang="vi-VN" altLang="en-US" sz="2400" b="1">
                <a:solidFill>
                  <a:srgbClr val="0F02BE"/>
                </a:solidFill>
                <a:latin typeface="Times New Roman" panose="02020603050405020304" charset="0"/>
                <a:cs typeface="Times New Roman" panose="02020603050405020304" charset="0"/>
              </a:rPr>
              <a:t>TÓM TẮT NỘI DUNG BỘ PHIM NGƯỜI CHA VÀ CON GÁI </a:t>
            </a:r>
          </a:p>
        </p:txBody>
      </p:sp>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5495"/>
          </a:xfrm>
        </p:spPr>
        <p:style>
          <a:lnRef idx="2">
            <a:schemeClr val="accent6"/>
          </a:lnRef>
          <a:fillRef idx="1">
            <a:schemeClr val="lt1"/>
          </a:fillRef>
          <a:effectRef idx="0">
            <a:schemeClr val="accent6"/>
          </a:effectRef>
          <a:fontRef idx="minor">
            <a:schemeClr val="dk1"/>
          </a:fontRef>
        </p:style>
        <p:txBody>
          <a:bodyPr>
            <a:normAutofit fontScale="90000"/>
          </a:bodyPr>
          <a:lstStyle/>
          <a:p>
            <a:pPr algn="ctr"/>
            <a:r>
              <a:rPr lang="en-US" altLang="en-US" sz="3600" b="1" dirty="0" smtClean="0">
                <a:solidFill>
                  <a:srgbClr val="0F02BE"/>
                </a:solidFill>
                <a:latin typeface="Times New Roman" panose="02020603050405020304" charset="0"/>
                <a:cs typeface="Times New Roman" panose="02020603050405020304" charset="0"/>
              </a:rPr>
              <a:t>c</a:t>
            </a:r>
            <a:r>
              <a:rPr lang="en-US" altLang="en-US" sz="3100" b="1" dirty="0" smtClean="0">
                <a:solidFill>
                  <a:srgbClr val="0F02BE"/>
                </a:solidFill>
                <a:latin typeface="Times New Roman" panose="02020603050405020304" charset="0"/>
                <a:cs typeface="Times New Roman" panose="02020603050405020304" charset="0"/>
              </a:rPr>
              <a:t>. Phần 3: </a:t>
            </a:r>
            <a:r>
              <a:rPr lang="vi-VN" altLang="en-US" sz="3100" b="1" dirty="0" smtClean="0">
                <a:solidFill>
                  <a:srgbClr val="0F02BE"/>
                </a:solidFill>
                <a:latin typeface="Times New Roman" panose="02020603050405020304" charset="0"/>
                <a:cs typeface="Times New Roman" panose="02020603050405020304" charset="0"/>
              </a:rPr>
              <a:t>Những </a:t>
            </a:r>
            <a:r>
              <a:rPr lang="vi-VN" altLang="en-US" sz="3100" b="1" dirty="0">
                <a:solidFill>
                  <a:srgbClr val="0F02BE"/>
                </a:solidFill>
                <a:latin typeface="Times New Roman" panose="02020603050405020304" charset="0"/>
                <a:cs typeface="Times New Roman" panose="02020603050405020304" charset="0"/>
              </a:rPr>
              <a:t>điểm đặc sắc ở bộ phim </a:t>
            </a:r>
            <a:r>
              <a:rPr lang="vi-VN" altLang="en-US" sz="3100" b="1" i="1" dirty="0">
                <a:solidFill>
                  <a:srgbClr val="0F02BE"/>
                </a:solidFill>
                <a:latin typeface="Times New Roman" panose="02020603050405020304" charset="0"/>
                <a:cs typeface="Times New Roman" panose="02020603050405020304" charset="0"/>
              </a:rPr>
              <a:t>Người cha và con gái </a:t>
            </a:r>
          </a:p>
        </p:txBody>
      </p:sp>
      <p:sp>
        <p:nvSpPr>
          <p:cNvPr id="5" name="Text Box 4"/>
          <p:cNvSpPr txBox="1"/>
          <p:nvPr/>
        </p:nvSpPr>
        <p:spPr>
          <a:xfrm>
            <a:off x="0" y="1349375"/>
            <a:ext cx="11824970" cy="483108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n-US" sz="2800">
                <a:latin typeface="Times New Roman" panose="02020603050405020304" charset="0"/>
                <a:cs typeface="Times New Roman" panose="02020603050405020304" charset="0"/>
              </a:rPr>
              <a:t> </a:t>
            </a:r>
            <a:r>
              <a:rPr lang="vi-VN" altLang="en-US" sz="2800">
                <a:latin typeface="Times New Roman" panose="02020603050405020304" charset="0"/>
                <a:cs typeface="Times New Roman" panose="02020603050405020304" charset="0"/>
              </a:rPr>
              <a:t>-</a:t>
            </a:r>
            <a:r>
              <a:rPr lang="en-US" sz="2800" b="1">
                <a:latin typeface="Times New Roman" panose="02020603050405020304" charset="0"/>
                <a:cs typeface="Times New Roman" panose="02020603050405020304" charset="0"/>
              </a:rPr>
              <a:t>Màu sắc: </a:t>
            </a:r>
            <a:r>
              <a:rPr lang="en-US" sz="2800">
                <a:latin typeface="Times New Roman" panose="02020603050405020304" charset="0"/>
                <a:cs typeface="Times New Roman" panose="02020603050405020304" charset="0"/>
              </a:rPr>
              <a:t>Trắng đen --&gt; đơn giản, biểu thị ý nghĩa về thời gian và quên lãng</a:t>
            </a:r>
          </a:p>
          <a:p>
            <a:pPr algn="just"/>
            <a:r>
              <a:rPr lang="en-US" sz="2800" b="1">
                <a:latin typeface="Times New Roman" panose="02020603050405020304" charset="0"/>
                <a:cs typeface="Times New Roman" panose="02020603050405020304" charset="0"/>
              </a:rPr>
              <a:t>- Hình ảnh: </a:t>
            </a:r>
            <a:r>
              <a:rPr lang="en-US" sz="2800">
                <a:latin typeface="Times New Roman" panose="02020603050405020304" charset="0"/>
                <a:cs typeface="Times New Roman" panose="02020603050405020304" charset="0"/>
              </a:rPr>
              <a:t>Vùng quê Hà Lan -&gt; Bình dị, gợi tuổi thơ, quê hương của đạo diễn với nhiều ý nghĩa tượng trưng</a:t>
            </a:r>
          </a:p>
          <a:p>
            <a:pPr algn="just"/>
            <a:r>
              <a:rPr lang="en-US" sz="2800" b="1">
                <a:latin typeface="Times New Roman" panose="02020603050405020304" charset="0"/>
                <a:cs typeface="Times New Roman" panose="02020603050405020304" charset="0"/>
              </a:rPr>
              <a:t>- Nhân vật:</a:t>
            </a:r>
            <a:r>
              <a:rPr lang="en-US" sz="2800">
                <a:latin typeface="Times New Roman" panose="02020603050405020304" charset="0"/>
                <a:cs typeface="Times New Roman" panose="02020603050405020304" charset="0"/>
              </a:rPr>
              <a:t> ít nhân vật, không có lời thoại, thể hiện qua động tác, cử chỉ --&gt; Tập trung thể hiện tình cảm qua ngôn ngữ hình thể.</a:t>
            </a:r>
          </a:p>
          <a:p>
            <a:pPr algn="just"/>
            <a:r>
              <a:rPr lang="en-US" sz="2800" b="1">
                <a:latin typeface="Times New Roman" panose="02020603050405020304" charset="0"/>
                <a:cs typeface="Times New Roman" panose="02020603050405020304" charset="0"/>
              </a:rPr>
              <a:t>- Nhạc nền: </a:t>
            </a:r>
            <a:r>
              <a:rPr lang="en-US" sz="2800">
                <a:latin typeface="Times New Roman" panose="02020603050405020304" charset="0"/>
                <a:cs typeface="Times New Roman" panose="02020603050405020304" charset="0"/>
              </a:rPr>
              <a:t>Sóng sông Đa - nuýp =&gt; Lúc du dương, lúc tươi vui, trầm bổng góp phần thể hiện thành công nhiều cung bậc cảm xúc của diễn viên trong bộ phim, phù hợp thể hiện trọn vẹn chủ đề của tác phẩm điện ảnh này. </a:t>
            </a:r>
          </a:p>
          <a:p>
            <a:pPr algn="just"/>
            <a:r>
              <a:rPr lang="en-US" sz="2800" b="1">
                <a:latin typeface="Times New Roman" panose="02020603050405020304" charset="0"/>
                <a:cs typeface="Times New Roman" panose="02020603050405020304" charset="0"/>
              </a:rPr>
              <a:t>NT: </a:t>
            </a:r>
            <a:r>
              <a:rPr lang="en-US" sz="2800">
                <a:latin typeface="Times New Roman" panose="02020603050405020304" charset="0"/>
                <a:cs typeface="Times New Roman" panose="02020603050405020304" charset="0"/>
              </a:rPr>
              <a:t>Giới thiệu, đưa dẫn chứng xác thực, phân tích</a:t>
            </a:r>
          </a:p>
          <a:p>
            <a:pPr algn="just"/>
            <a:r>
              <a:rPr lang="en-US" sz="2800" b="1">
                <a:solidFill>
                  <a:srgbClr val="0F02BE"/>
                </a:solidFill>
                <a:latin typeface="Times New Roman" panose="02020603050405020304" charset="0"/>
                <a:cs typeface="Times New Roman" panose="02020603050405020304" charset="0"/>
              </a:rPr>
              <a:t>=&gt; Bộ phim đặc sắc, các chi tiết được chọn lọc kĩ lưỡng, để lại ấn tượng sâu sắc trong lòng đọc giả.</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2000" fill="hold">
                                          <p:stCondLst>
                                            <p:cond delay="0"/>
                                          </p:stCondLst>
                                        </p:cTn>
                                        <p:tgtEl>
                                          <p:spTgt spid="5">
                                            <p:bg/>
                                          </p:spTgt>
                                        </p:tgtEl>
                                        <p:attrNameLst>
                                          <p:attrName>style.visibility</p:attrName>
                                        </p:attrNameLst>
                                      </p:cBhvr>
                                      <p:to>
                                        <p:strVal val="visible"/>
                                      </p:to>
                                    </p:set>
                                    <p:anim calcmode="lin" valueType="num">
                                      <p:cBhvr additive="base">
                                        <p:cTn id="7" dur="2000" fill="hold"/>
                                        <p:tgtEl>
                                          <p:spTgt spid="5">
                                            <p:bg/>
                                          </p:spTgt>
                                        </p:tgtEl>
                                        <p:attrNameLst>
                                          <p:attrName>ppt_x</p:attrName>
                                        </p:attrNameLst>
                                      </p:cBhvr>
                                      <p:tavLst>
                                        <p:tav tm="0">
                                          <p:val>
                                            <p:strVal val="#ppt_x"/>
                                          </p:val>
                                        </p:tav>
                                        <p:tav tm="100000">
                                          <p:val>
                                            <p:strVal val="#ppt_x"/>
                                          </p:val>
                                        </p:tav>
                                      </p:tavLst>
                                    </p:anim>
                                    <p:anim calcmode="lin" valueType="num">
                                      <p:cBhvr additive="base">
                                        <p:cTn id="8" dur="20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2000" fill="hold">
                                          <p:stCondLst>
                                            <p:cond delay="0"/>
                                          </p:stCondLst>
                                        </p:cTn>
                                        <p:tgtEl>
                                          <p:spTgt spid="5">
                                            <p:txEl>
                                              <p:pRg st="0" end="0"/>
                                            </p:txEl>
                                          </p:spTgt>
                                        </p:tgtEl>
                                        <p:attrNameLst>
                                          <p:attrName>style.visibility</p:attrName>
                                        </p:attrNameLst>
                                      </p:cBhvr>
                                      <p:to>
                                        <p:strVal val="visible"/>
                                      </p:to>
                                    </p:set>
                                    <p:anim calcmode="lin" valueType="num">
                                      <p:cBhvr additive="base">
                                        <p:cTn id="13"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2000" fill="hold">
                                          <p:stCondLst>
                                            <p:cond delay="0"/>
                                          </p:stCondLst>
                                        </p:cTn>
                                        <p:tgtEl>
                                          <p:spTgt spid="5">
                                            <p:txEl>
                                              <p:pRg st="1" end="1"/>
                                            </p:txEl>
                                          </p:spTgt>
                                        </p:tgtEl>
                                        <p:attrNameLst>
                                          <p:attrName>style.visibility</p:attrName>
                                        </p:attrNameLst>
                                      </p:cBhvr>
                                      <p:to>
                                        <p:strVal val="visible"/>
                                      </p:to>
                                    </p:set>
                                    <p:anim calcmode="lin" valueType="num">
                                      <p:cBhvr additive="base">
                                        <p:cTn id="19" dur="20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grpId="0" nodeType="clickEffect">
                                  <p:stCondLst>
                                    <p:cond delay="0"/>
                                  </p:stCondLst>
                                  <p:childTnLst>
                                    <p:set>
                                      <p:cBhvr>
                                        <p:cTn id="24" dur="2000" fill="hold">
                                          <p:stCondLst>
                                            <p:cond delay="0"/>
                                          </p:stCondLst>
                                        </p:cTn>
                                        <p:tgtEl>
                                          <p:spTgt spid="5">
                                            <p:txEl>
                                              <p:pRg st="2" end="2"/>
                                            </p:txEl>
                                          </p:spTgt>
                                        </p:tgtEl>
                                        <p:attrNameLst>
                                          <p:attrName>style.visibility</p:attrName>
                                        </p:attrNameLst>
                                      </p:cBhvr>
                                      <p:to>
                                        <p:strVal val="visible"/>
                                      </p:to>
                                    </p:set>
                                    <p:anim calcmode="lin" valueType="num">
                                      <p:cBhvr additive="base">
                                        <p:cTn id="25" dur="20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4" fill="hold" grpId="0" nodeType="clickEffect">
                                  <p:stCondLst>
                                    <p:cond delay="0"/>
                                  </p:stCondLst>
                                  <p:childTnLst>
                                    <p:set>
                                      <p:cBhvr>
                                        <p:cTn id="30" dur="2000" fill="hold">
                                          <p:stCondLst>
                                            <p:cond delay="0"/>
                                          </p:stCondLst>
                                        </p:cTn>
                                        <p:tgtEl>
                                          <p:spTgt spid="5">
                                            <p:txEl>
                                              <p:pRg st="3" end="3"/>
                                            </p:txEl>
                                          </p:spTgt>
                                        </p:tgtEl>
                                        <p:attrNameLst>
                                          <p:attrName>style.visibility</p:attrName>
                                        </p:attrNameLst>
                                      </p:cBhvr>
                                      <p:to>
                                        <p:strVal val="visible"/>
                                      </p:to>
                                    </p:set>
                                    <p:anim calcmode="lin" valueType="num">
                                      <p:cBhvr additive="base">
                                        <p:cTn id="31" dur="20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7" presetClass="entr" presetSubtype="4" fill="hold" grpId="0" nodeType="clickEffect">
                                  <p:stCondLst>
                                    <p:cond delay="0"/>
                                  </p:stCondLst>
                                  <p:childTnLst>
                                    <p:set>
                                      <p:cBhvr>
                                        <p:cTn id="36" dur="2000" fill="hold">
                                          <p:stCondLst>
                                            <p:cond delay="0"/>
                                          </p:stCondLst>
                                        </p:cTn>
                                        <p:tgtEl>
                                          <p:spTgt spid="5">
                                            <p:txEl>
                                              <p:pRg st="4" end="4"/>
                                            </p:txEl>
                                          </p:spTgt>
                                        </p:tgtEl>
                                        <p:attrNameLst>
                                          <p:attrName>style.visibility</p:attrName>
                                        </p:attrNameLst>
                                      </p:cBhvr>
                                      <p:to>
                                        <p:strVal val="visible"/>
                                      </p:to>
                                    </p:set>
                                    <p:anim calcmode="lin" valueType="num">
                                      <p:cBhvr additive="base">
                                        <p:cTn id="37" dur="20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7" presetClass="entr" presetSubtype="4" fill="hold" grpId="0" nodeType="clickEffect">
                                  <p:stCondLst>
                                    <p:cond delay="0"/>
                                  </p:stCondLst>
                                  <p:childTnLst>
                                    <p:set>
                                      <p:cBhvr>
                                        <p:cTn id="42" dur="2000" fill="hold">
                                          <p:stCondLst>
                                            <p:cond delay="0"/>
                                          </p:stCondLst>
                                        </p:cTn>
                                        <p:tgtEl>
                                          <p:spTgt spid="5">
                                            <p:txEl>
                                              <p:pRg st="5" end="5"/>
                                            </p:txEl>
                                          </p:spTgt>
                                        </p:tgtEl>
                                        <p:attrNameLst>
                                          <p:attrName>style.visibility</p:attrName>
                                        </p:attrNameLst>
                                      </p:cBhvr>
                                      <p:to>
                                        <p:strVal val="visible"/>
                                      </p:to>
                                    </p:set>
                                    <p:anim calcmode="lin" valueType="num">
                                      <p:cBhvr additive="base">
                                        <p:cTn id="43" dur="20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927735" y="338425"/>
            <a:ext cx="6555406" cy="46166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indent="0" algn="ctr"/>
            <a:r>
              <a:rPr lang="en-US" sz="2400" b="1" dirty="0" smtClean="0">
                <a:solidFill>
                  <a:srgbClr val="0F02BE"/>
                </a:solidFill>
                <a:latin typeface="Times New Roman" panose="02020603050405020304" charset="0"/>
                <a:cs typeface="Calibri" panose="020F0502020204030204" charset="0"/>
              </a:rPr>
              <a:t>d. Phần 4: Giá </a:t>
            </a:r>
            <a:r>
              <a:rPr lang="en-US" sz="2400" b="1" dirty="0">
                <a:solidFill>
                  <a:srgbClr val="0F02BE"/>
                </a:solidFill>
                <a:latin typeface="Times New Roman" panose="02020603050405020304" charset="0"/>
                <a:cs typeface="Calibri" panose="020F0502020204030204" charset="0"/>
              </a:rPr>
              <a:t>trị nội dung của bộ phim</a:t>
            </a:r>
          </a:p>
        </p:txBody>
      </p:sp>
      <p:sp>
        <p:nvSpPr>
          <p:cNvPr id="5" name="Text Box 4"/>
          <p:cNvSpPr txBox="1"/>
          <p:nvPr/>
        </p:nvSpPr>
        <p:spPr>
          <a:xfrm>
            <a:off x="927735" y="992505"/>
            <a:ext cx="10572750" cy="3538220"/>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vi-VN" altLang="en-US" sz="2800">
                <a:latin typeface="Times New Roman" panose="02020603050405020304" charset="0"/>
                <a:cs typeface="Times New Roman" panose="02020603050405020304" charset="0"/>
              </a:rPr>
              <a:t>      </a:t>
            </a:r>
            <a:r>
              <a:rPr lang="en-US" sz="2800">
                <a:latin typeface="Times New Roman" panose="02020603050405020304" charset="0"/>
                <a:cs typeface="Times New Roman" panose="02020603050405020304" charset="0"/>
              </a:rPr>
              <a:t>Chỉ trong hơn 8 phút ngắn ngủi, người xem như được sống lại những kỉ niệm thời thơ ấu, được quấn quýt bên cha và được cha bế ẵm. Kí ức giản đơn nhưng cũng đủ cho một đời khao khát chờ đợi....</a:t>
            </a:r>
          </a:p>
          <a:p>
            <a:pPr algn="just"/>
            <a:r>
              <a:rPr lang="vi-VN" altLang="en-US" sz="2800">
                <a:latin typeface="Times New Roman" panose="02020603050405020304" charset="0"/>
                <a:cs typeface="Times New Roman" panose="02020603050405020304" charset="0"/>
              </a:rPr>
              <a:t>      </a:t>
            </a:r>
            <a:r>
              <a:rPr lang="en-US" sz="2800">
                <a:latin typeface="Times New Roman" panose="02020603050405020304" charset="0"/>
                <a:cs typeface="Times New Roman" panose="02020603050405020304" charset="0"/>
              </a:rPr>
              <a:t>Dù trong phim hay trong đời thực, người cha vẫn luôn là tượng đài vĩnh cửu, là bến bờ yêu thương của mọi đứa con. Qua bộ phim, chúng ta càng thêm thấm thía sự quý giá vô cùng của tỉnh phụ tử.</a:t>
            </a:r>
          </a:p>
          <a:p>
            <a:pPr algn="just"/>
            <a:r>
              <a:rPr lang="vi-VN" altLang="en-US" sz="2800">
                <a:latin typeface="Times New Roman" panose="02020603050405020304" charset="0"/>
                <a:cs typeface="Times New Roman" panose="02020603050405020304" charset="0"/>
              </a:rPr>
              <a:t>       </a:t>
            </a:r>
            <a:r>
              <a:rPr lang="en-US" sz="2800" b="1">
                <a:latin typeface="Times New Roman" panose="02020603050405020304" charset="0"/>
                <a:cs typeface="Times New Roman" panose="02020603050405020304" charset="0"/>
              </a:rPr>
              <a:t>Hãy trân trọng người cha, người mẹ đang bên bạn, bởi vì có họ ở bên là một niềm hạnh phúc vô giá!</a:t>
            </a:r>
          </a:p>
        </p:txBody>
      </p:sp>
      <p:sp>
        <p:nvSpPr>
          <p:cNvPr id="6" name="Up Arrow Callout 5"/>
          <p:cNvSpPr/>
          <p:nvPr/>
        </p:nvSpPr>
        <p:spPr>
          <a:xfrm>
            <a:off x="862965" y="4648200"/>
            <a:ext cx="10702290" cy="1911985"/>
          </a:xfrm>
          <a:prstGeom prst="upArrowCallou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altLang="en-US" sz="2400" b="1">
                <a:solidFill>
                  <a:srgbClr val="0F02BE"/>
                </a:solidFill>
                <a:latin typeface="Times New Roman" panose="02020603050405020304" charset="0"/>
                <a:cs typeface="Times New Roman" panose="02020603050405020304" charset="0"/>
              </a:rPr>
              <a:t>        </a:t>
            </a:r>
            <a:r>
              <a:rPr lang="en-US" sz="2400" b="1">
                <a:solidFill>
                  <a:srgbClr val="0F02BE"/>
                </a:solidFill>
                <a:latin typeface="Times New Roman" panose="02020603050405020304" charset="0"/>
                <a:cs typeface="Times New Roman" panose="02020603050405020304" charset="0"/>
              </a:rPr>
              <a:t>Khẳng định sự bất tử của phụ tử và vai trò quan trọng của người cha trong cuộc đời của mỗi người</a:t>
            </a:r>
            <a:r>
              <a:rPr lang="vi-VN" altLang="en-US" sz="2400" b="1">
                <a:solidFill>
                  <a:srgbClr val="0F02BE"/>
                </a:solidFill>
                <a:latin typeface="Times New Roman" panose="02020603050405020304" charset="0"/>
                <a:cs typeface="Times New Roman" panose="02020603050405020304" charset="0"/>
              </a:rPr>
              <a:t>, </a:t>
            </a:r>
            <a:r>
              <a:rPr lang="en-US" sz="2400" b="1">
                <a:solidFill>
                  <a:srgbClr val="0F02BE"/>
                </a:solidFill>
                <a:latin typeface="Times New Roman" panose="02020603050405020304" charset="0"/>
                <a:cs typeface="Times New Roman" panose="02020603050405020304" charset="0"/>
              </a:rPr>
              <a:t>đồng thời</a:t>
            </a:r>
            <a:r>
              <a:rPr lang="vi-VN" altLang="en-US" sz="2400" b="1">
                <a:solidFill>
                  <a:srgbClr val="0F02BE"/>
                </a:solidFill>
                <a:latin typeface="Times New Roman" panose="02020603050405020304" charset="0"/>
                <a:cs typeface="Times New Roman" panose="02020603050405020304" charset="0"/>
              </a:rPr>
              <a:t> mang đến cho người đọc </a:t>
            </a:r>
            <a:r>
              <a:rPr lang="en-US" sz="2400" b="1">
                <a:solidFill>
                  <a:srgbClr val="0F02BE"/>
                </a:solidFill>
                <a:latin typeface="Times New Roman" panose="02020603050405020304" charset="0"/>
                <a:cs typeface="Times New Roman" panose="02020603050405020304" charset="0"/>
              </a:rPr>
              <a:t>thông điệp </a:t>
            </a:r>
            <a:r>
              <a:rPr lang="vi-VN" altLang="en-US" sz="2400" b="1">
                <a:solidFill>
                  <a:srgbClr val="0F02BE"/>
                </a:solidFill>
                <a:latin typeface="Times New Roman" panose="02020603050405020304" charset="0"/>
                <a:cs typeface="Times New Roman" panose="02020603050405020304" charset="0"/>
              </a:rPr>
              <a:t>đầy </a:t>
            </a:r>
            <a:r>
              <a:rPr lang="en-US" sz="2400" b="1">
                <a:solidFill>
                  <a:srgbClr val="0F02BE"/>
                </a:solidFill>
                <a:latin typeface="Times New Roman" panose="02020603050405020304" charset="0"/>
                <a:cs typeface="Times New Roman" panose="02020603050405020304" charset="0"/>
              </a:rPr>
              <a:t>ý nghĩa.</a:t>
            </a:r>
          </a:p>
        </p:txBody>
      </p:sp>
      <p:cxnSp>
        <p:nvCxnSpPr>
          <p:cNvPr id="7" name="Straight Connector 6"/>
          <p:cNvCxnSpPr/>
          <p:nvPr/>
        </p:nvCxnSpPr>
        <p:spPr>
          <a:xfrm flipV="1">
            <a:off x="6370955" y="1457325"/>
            <a:ext cx="4956810" cy="215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927735" y="1867535"/>
            <a:ext cx="2764790" cy="107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705600" y="2716530"/>
            <a:ext cx="4578985" cy="152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992505" y="3120390"/>
            <a:ext cx="6825615" cy="63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439670" y="3584575"/>
            <a:ext cx="6825615" cy="63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par>
                                <p:cTn id="18" presetID="5"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across)">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0" fill="hold"/>
                                        <p:tgtEl>
                                          <p:spTgt spid="11"/>
                                        </p:tgtEl>
                                        <p:attrNameLst>
                                          <p:attrName>ppt_x</p:attrName>
                                        </p:attrNameLst>
                                      </p:cBhvr>
                                      <p:tavLst>
                                        <p:tav tm="0">
                                          <p:val>
                                            <p:strVal val="#ppt_x"/>
                                          </p:val>
                                        </p:tav>
                                        <p:tav tm="100000">
                                          <p:val>
                                            <p:strVal val="#ppt_x"/>
                                          </p:val>
                                        </p:tav>
                                      </p:tavLst>
                                    </p:anim>
                                    <p:anim calcmode="lin" valueType="num">
                                      <p:cBhvr additive="base">
                                        <p:cTn id="26" dur="5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linds(horizontal)">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210185" y="959485"/>
            <a:ext cx="11772265" cy="378460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b="1">
                <a:latin typeface="Times New Roman" panose="02020603050405020304" charset="0"/>
                <a:cs typeface="Times New Roman" panose="02020603050405020304" charset="0"/>
              </a:rPr>
              <a:t>-  Nhan đề:</a:t>
            </a:r>
            <a:r>
              <a:rPr lang="en-US" sz="2400">
                <a:latin typeface="Times New Roman" panose="02020603050405020304" charset="0"/>
                <a:cs typeface="Times New Roman" panose="02020603050405020304" charset="0"/>
              </a:rPr>
              <a:t> nêu rõ tên cuốn sách cần giới thiệu</a:t>
            </a:r>
          </a:p>
          <a:p>
            <a:r>
              <a:rPr lang="en-US" sz="2400" b="1">
                <a:latin typeface="Times New Roman" panose="02020603050405020304" charset="0"/>
                <a:cs typeface="Times New Roman" panose="02020603050405020304" charset="0"/>
              </a:rPr>
              <a:t>-  Phần Sa pô:</a:t>
            </a:r>
            <a:r>
              <a:rPr lang="en-US" sz="2400">
                <a:latin typeface="Times New Roman" panose="02020603050405020304" charset="0"/>
                <a:cs typeface="Times New Roman" panose="02020603050405020304" charset="0"/>
              </a:rPr>
              <a:t> Khái quát nội dung  chính của văn bản: Bộ phim NGười cha và con gái </a:t>
            </a:r>
          </a:p>
          <a:p>
            <a:r>
              <a:rPr lang="en-US" sz="2400" b="1">
                <a:latin typeface="Times New Roman" panose="02020603050405020304" charset="0"/>
                <a:cs typeface="Times New Roman" panose="02020603050405020304" charset="0"/>
              </a:rPr>
              <a:t>- Nội dung của văn bản</a:t>
            </a:r>
          </a:p>
          <a:p>
            <a:r>
              <a:rPr lang="en-US" sz="2400">
                <a:latin typeface="Times New Roman" panose="02020603050405020304" charset="0"/>
                <a:cs typeface="Times New Roman" panose="02020603050405020304" charset="0"/>
              </a:rPr>
              <a:t>+ Phần 1: Giới thiệu khái quát về bộ phim Người cha và con gái.</a:t>
            </a:r>
          </a:p>
          <a:p>
            <a:r>
              <a:rPr lang="en-US" sz="2400">
                <a:latin typeface="Times New Roman" panose="02020603050405020304" charset="0"/>
                <a:cs typeface="Times New Roman" panose="02020603050405020304" charset="0"/>
              </a:rPr>
              <a:t>+ Phần 2: Giới thiệu nội chính của bộ phim Người cha và con gái (tóm tắt nội dung phim)</a:t>
            </a:r>
          </a:p>
          <a:p>
            <a:r>
              <a:rPr lang="en-US" sz="2400">
                <a:latin typeface="Times New Roman" panose="02020603050405020304" charset="0"/>
                <a:cs typeface="Times New Roman" panose="02020603050405020304" charset="0"/>
              </a:rPr>
              <a:t>+ Phần 3: Đặc sắc của bộ phim Người cha và con gái.</a:t>
            </a:r>
          </a:p>
          <a:p>
            <a:r>
              <a:rPr lang="en-US" sz="2400">
                <a:latin typeface="Times New Roman" panose="02020603050405020304" charset="0"/>
                <a:cs typeface="Times New Roman" panose="02020603050405020304" charset="0"/>
              </a:rPr>
              <a:t>+ Phần 4: Giá trị của bộ phim.</a:t>
            </a:r>
          </a:p>
          <a:p>
            <a:r>
              <a:rPr lang="en-US" sz="2400" b="1">
                <a:latin typeface="Times New Roman" panose="02020603050405020304" charset="0"/>
                <a:cs typeface="Times New Roman" panose="02020603050405020304" charset="0"/>
              </a:rPr>
              <a:t>- Yếu tố phi ngôn ngữ: </a:t>
            </a:r>
            <a:r>
              <a:rPr lang="en-US" sz="2400">
                <a:latin typeface="Times New Roman" panose="02020603050405020304" charset="0"/>
                <a:cs typeface="Times New Roman" panose="02020603050405020304" charset="0"/>
              </a:rPr>
              <a:t>Hình ảnh minh họa trong bài viết đã thể hiện một số chi tiết nổi bật trong bộ phim. Từ đó, gợi cho đọc giả nhiều suy nghĩ về tình phụ tử.</a:t>
            </a:r>
          </a:p>
          <a:p>
            <a:endParaRPr lang="en-US" sz="2400">
              <a:latin typeface="Times New Roman" panose="02020603050405020304" charset="0"/>
              <a:cs typeface="Times New Roman" panose="02020603050405020304" charset="0"/>
            </a:endParaRPr>
          </a:p>
        </p:txBody>
      </p:sp>
      <p:sp>
        <p:nvSpPr>
          <p:cNvPr id="6" name="Text Box 5"/>
          <p:cNvSpPr txBox="1"/>
          <p:nvPr/>
        </p:nvSpPr>
        <p:spPr>
          <a:xfrm>
            <a:off x="210185" y="133727"/>
            <a:ext cx="6047740" cy="74892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endParaRPr lang="en-US" sz="3200" b="1" baseline="30000" dirty="0">
              <a:solidFill>
                <a:srgbClr val="FF0000"/>
              </a:solidFill>
              <a:latin typeface="Times New Roman" panose="02020603050405020304" charset="0"/>
              <a:cs typeface="Times New Roman" panose="02020603050405020304" charset="0"/>
            </a:endParaRPr>
          </a:p>
          <a:p>
            <a:pPr algn="ctr"/>
            <a:r>
              <a:rPr lang="en-US" altLang="en-US" sz="3200" b="1" u="sng" baseline="30000" dirty="0" smtClean="0">
                <a:solidFill>
                  <a:srgbClr val="00B050"/>
                </a:solidFill>
                <a:latin typeface="Times New Roman" panose="02020603050405020304" charset="0"/>
                <a:cs typeface="Times New Roman" panose="02020603050405020304" charset="0"/>
              </a:rPr>
              <a:t>3. </a:t>
            </a:r>
            <a:r>
              <a:rPr lang="vi-VN" altLang="en-US" sz="3200" b="1" u="sng" baseline="30000" dirty="0" smtClean="0">
                <a:solidFill>
                  <a:srgbClr val="00B050"/>
                </a:solidFill>
                <a:latin typeface="Times New Roman" panose="02020603050405020304" charset="0"/>
                <a:cs typeface="Times New Roman" panose="02020603050405020304" charset="0"/>
              </a:rPr>
              <a:t>CÁCH </a:t>
            </a:r>
            <a:r>
              <a:rPr lang="vi-VN" altLang="en-US" sz="3200" b="1" u="sng" baseline="30000" dirty="0">
                <a:solidFill>
                  <a:srgbClr val="00B050"/>
                </a:solidFill>
                <a:latin typeface="Times New Roman" panose="02020603050405020304" charset="0"/>
                <a:cs typeface="Times New Roman" panose="02020603050405020304" charset="0"/>
              </a:rPr>
              <a:t>TRIỂN KHAI THÔNG TIN</a:t>
            </a:r>
          </a:p>
        </p:txBody>
      </p:sp>
      <p:sp>
        <p:nvSpPr>
          <p:cNvPr id="7" name="Text Box 6"/>
          <p:cNvSpPr txBox="1"/>
          <p:nvPr/>
        </p:nvSpPr>
        <p:spPr>
          <a:xfrm>
            <a:off x="0" y="4897755"/>
            <a:ext cx="12258040" cy="156845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n-US" sz="2400" b="1">
                <a:solidFill>
                  <a:srgbClr val="0F02BE"/>
                </a:solidFill>
                <a:latin typeface="Times New Roman" panose="02020603050405020304" charset="0"/>
                <a:cs typeface="Times New Roman" panose="02020603050405020304" charset="0"/>
                <a:sym typeface="+mn-ea"/>
              </a:rPr>
              <a:t>=&gt; Cách trình bày khoa học, thông tin trình bày cụ thể, xác thực, có phân tích, đánh giá xác đáng kèm theo yếu tố phi ngôn ngữ (hình ảnh) giúp cho người đọc dễ theo dõi, làm tăng tính khách quan cho thông tin được giới thiệu.</a:t>
            </a:r>
            <a:endParaRPr lang="en-US" sz="2400" b="1">
              <a:solidFill>
                <a:srgbClr val="0F02BE"/>
              </a:solidFill>
              <a:latin typeface="Times New Roman" panose="02020603050405020304" charset="0"/>
              <a:cs typeface="Times New Roman" panose="02020603050405020304" charset="0"/>
            </a:endParaRPr>
          </a:p>
          <a:p>
            <a:pPr algn="just"/>
            <a:endParaRPr lang="en-US" sz="2400" b="1">
              <a:solidFill>
                <a:srgbClr val="0F02BE"/>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stretch>
            <a:fillRect/>
          </a:stretch>
        </p:blipFill>
        <p:spPr>
          <a:xfrm>
            <a:off x="698500" y="320675"/>
            <a:ext cx="3139440" cy="3553460"/>
          </a:xfrm>
          <a:prstGeom prst="rect">
            <a:avLst/>
          </a:prstGeom>
          <a:noFill/>
          <a:ln>
            <a:noFill/>
          </a:ln>
        </p:spPr>
      </p:pic>
      <p:pic>
        <p:nvPicPr>
          <p:cNvPr id="6" name="Content Placeholder 5"/>
          <p:cNvPicPr>
            <a:picLocks noGrp="1" noChangeAspect="1"/>
          </p:cNvPicPr>
          <p:nvPr>
            <p:ph sz="half" idx="2"/>
          </p:nvPr>
        </p:nvPicPr>
        <p:blipFill>
          <a:blip r:embed="rId3"/>
          <a:stretch>
            <a:fillRect/>
          </a:stretch>
        </p:blipFill>
        <p:spPr>
          <a:xfrm>
            <a:off x="4629150" y="320675"/>
            <a:ext cx="2940685" cy="3449955"/>
          </a:xfrm>
          <a:prstGeom prst="rect">
            <a:avLst/>
          </a:prstGeom>
          <a:noFill/>
          <a:ln>
            <a:noFill/>
          </a:ln>
        </p:spPr>
      </p:pic>
      <p:pic>
        <p:nvPicPr>
          <p:cNvPr id="9" name="Picture 8"/>
          <p:cNvPicPr>
            <a:picLocks noChangeAspect="1"/>
          </p:cNvPicPr>
          <p:nvPr/>
        </p:nvPicPr>
        <p:blipFill>
          <a:blip r:embed="rId4"/>
          <a:stretch>
            <a:fillRect/>
          </a:stretch>
        </p:blipFill>
        <p:spPr>
          <a:xfrm>
            <a:off x="7858125" y="609600"/>
            <a:ext cx="4250055" cy="2527935"/>
          </a:xfrm>
          <a:prstGeom prst="rect">
            <a:avLst/>
          </a:prstGeom>
        </p:spPr>
      </p:pic>
      <p:sp>
        <p:nvSpPr>
          <p:cNvPr id="2" name="Flowchart: Terminator 1"/>
          <p:cNvSpPr/>
          <p:nvPr/>
        </p:nvSpPr>
        <p:spPr>
          <a:xfrm>
            <a:off x="4166870" y="4211320"/>
            <a:ext cx="3714750" cy="1468755"/>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a:latin typeface="Times New Roman" panose="02020603050405020304" charset="0"/>
                <a:cs typeface="Times New Roman" panose="02020603050405020304" charset="0"/>
              </a:rPr>
              <a:t>Avata 2</a:t>
            </a:r>
          </a:p>
          <a:p>
            <a:pPr algn="ctr"/>
            <a:r>
              <a:rPr lang="en-US" sz="2000">
                <a:latin typeface="Times New Roman" panose="02020603050405020304" charset="0"/>
                <a:cs typeface="Times New Roman" panose="02020603050405020304" charset="0"/>
              </a:rPr>
              <a:t>(Dòng chảy của nước)</a:t>
            </a:r>
          </a:p>
          <a:p>
            <a:pPr algn="ctr"/>
            <a:r>
              <a:rPr lang="en-US" sz="2000">
                <a:latin typeface="Times New Roman" panose="02020603050405020304" charset="0"/>
                <a:cs typeface="Times New Roman" panose="02020603050405020304" charset="0"/>
              </a:rPr>
              <a:t>James Cameron</a:t>
            </a:r>
          </a:p>
          <a:p>
            <a:pPr algn="ctr"/>
            <a:r>
              <a:rPr lang="en-US" sz="2000">
                <a:latin typeface="Times New Roman" panose="02020603050405020304" charset="0"/>
                <a:cs typeface="Times New Roman" panose="02020603050405020304" charset="0"/>
              </a:rPr>
              <a:t>Mỹ</a:t>
            </a:r>
          </a:p>
        </p:txBody>
      </p:sp>
      <p:sp>
        <p:nvSpPr>
          <p:cNvPr id="3" name="Flowchart: Terminator 2"/>
          <p:cNvSpPr/>
          <p:nvPr/>
        </p:nvSpPr>
        <p:spPr>
          <a:xfrm>
            <a:off x="335915" y="4189730"/>
            <a:ext cx="3714750" cy="1468755"/>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a:latin typeface="Times New Roman" panose="02020603050405020304" charset="0"/>
                <a:cs typeface="Times New Roman" panose="02020603050405020304" charset="0"/>
              </a:rPr>
              <a:t>Bố già</a:t>
            </a:r>
          </a:p>
          <a:p>
            <a:pPr algn="ctr"/>
            <a:r>
              <a:rPr lang="en-US" sz="2000">
                <a:latin typeface="Times New Roman" panose="02020603050405020304" charset="0"/>
                <a:cs typeface="Times New Roman" panose="02020603050405020304" charset="0"/>
              </a:rPr>
              <a:t>Trấn Thành</a:t>
            </a:r>
          </a:p>
          <a:p>
            <a:pPr algn="ctr"/>
            <a:r>
              <a:rPr lang="en-US" sz="2000">
                <a:latin typeface="Times New Roman" panose="02020603050405020304" charset="0"/>
                <a:cs typeface="Times New Roman" panose="02020603050405020304" charset="0"/>
              </a:rPr>
              <a:t>Việt Nam</a:t>
            </a:r>
          </a:p>
        </p:txBody>
      </p:sp>
      <p:sp>
        <p:nvSpPr>
          <p:cNvPr id="5" name="Flowchart: Terminator 4"/>
          <p:cNvSpPr/>
          <p:nvPr/>
        </p:nvSpPr>
        <p:spPr>
          <a:xfrm>
            <a:off x="7997825" y="4189730"/>
            <a:ext cx="4079875" cy="1468755"/>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a:latin typeface="Times New Roman" panose="02020603050405020304" charset="0"/>
                <a:cs typeface="Times New Roman" panose="02020603050405020304" charset="0"/>
              </a:rPr>
              <a:t>Điều kì diệu ở phòng giam thứ 7</a:t>
            </a:r>
          </a:p>
          <a:p>
            <a:pPr algn="ctr"/>
            <a:r>
              <a:rPr lang="en-US" sz="2000">
                <a:latin typeface="Times New Roman" panose="02020603050405020304" charset="0"/>
                <a:cs typeface="Times New Roman" panose="02020603050405020304" charset="0"/>
              </a:rPr>
              <a:t>Lee Hwan Kyung</a:t>
            </a:r>
          </a:p>
          <a:p>
            <a:pPr algn="ctr"/>
            <a:r>
              <a:rPr lang="en-US" sz="2000">
                <a:latin typeface="Times New Roman" panose="02020603050405020304" charset="0"/>
                <a:cs typeface="Times New Roman" panose="02020603050405020304" charset="0"/>
              </a:rPr>
              <a:t>Hàn Quốc</a:t>
            </a:r>
          </a:p>
        </p:txBody>
      </p:sp>
      <p:sp>
        <p:nvSpPr>
          <p:cNvPr id="7" name="Text Box 6"/>
          <p:cNvSpPr txBox="1"/>
          <p:nvPr/>
        </p:nvSpPr>
        <p:spPr>
          <a:xfrm>
            <a:off x="1219200" y="5820410"/>
            <a:ext cx="9071610" cy="460375"/>
          </a:xfrm>
          <a:prstGeom prst="rect">
            <a:avLst/>
          </a:prstGeom>
          <a:noFill/>
        </p:spPr>
        <p:txBody>
          <a:bodyPr wrap="square" rtlCol="0">
            <a:spAutoFit/>
          </a:bodyPr>
          <a:lstStyle/>
          <a:p>
            <a:pPr algn="ctr"/>
            <a:r>
              <a:rPr lang="vi-VN" altLang="en-US" sz="2400" b="1">
                <a:solidFill>
                  <a:srgbClr val="0F02BE"/>
                </a:solidFill>
                <a:latin typeface="Times New Roman" panose="02020603050405020304" charset="0"/>
                <a:cs typeface="Times New Roman" panose="02020603050405020304" charset="0"/>
              </a:rPr>
              <a:t>Là những bộ phim hay nói về tình cảm gia đình </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6758940" y="2720975"/>
            <a:ext cx="4622165" cy="208470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1669415" y="354330"/>
            <a:ext cx="9025255" cy="602615"/>
          </a:xfrm>
        </p:spPr>
        <p:txBody>
          <a:bodyPr>
            <a:normAutofit fontScale="90000"/>
          </a:bodyPr>
          <a:lstStyle/>
          <a:p>
            <a:pPr algn="ctr"/>
            <a:r>
              <a:rPr lang="vi-VN" altLang="en-US" b="1">
                <a:solidFill>
                  <a:srgbClr val="0F02BE"/>
                </a:solidFill>
              </a:rPr>
              <a:t>TỔNG KẾT </a:t>
            </a:r>
          </a:p>
        </p:txBody>
      </p:sp>
      <p:sp>
        <p:nvSpPr>
          <p:cNvPr id="5" name="Flowchart: Alternate Process 4"/>
          <p:cNvSpPr/>
          <p:nvPr/>
        </p:nvSpPr>
        <p:spPr>
          <a:xfrm>
            <a:off x="759460" y="2794635"/>
            <a:ext cx="4677410" cy="1630680"/>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just"/>
            <a:endParaRPr lang="en-US">
              <a:latin typeface="Times New Roman" panose="02020603050405020304" charset="0"/>
              <a:cs typeface="Times New Roman" panose="02020603050405020304" charset="0"/>
            </a:endParaRPr>
          </a:p>
        </p:txBody>
      </p:sp>
      <p:sp>
        <p:nvSpPr>
          <p:cNvPr id="6" name="Flowchart: Alternate Process 5"/>
          <p:cNvSpPr/>
          <p:nvPr/>
        </p:nvSpPr>
        <p:spPr>
          <a:xfrm>
            <a:off x="759460" y="1986280"/>
            <a:ext cx="4677410" cy="2300605"/>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2400">
                <a:latin typeface="Times New Roman" panose="02020603050405020304" charset="0"/>
                <a:cs typeface="Times New Roman" panose="02020603050405020304" charset="0"/>
              </a:rPr>
              <a:t>-  Cung cấp thông tin chính xác về bộ phim “Người cha và con gái”</a:t>
            </a:r>
          </a:p>
          <a:p>
            <a:pPr algn="just"/>
            <a:r>
              <a:rPr lang="en-US" sz="2400">
                <a:latin typeface="Times New Roman" panose="02020603050405020304" charset="0"/>
                <a:cs typeface="Times New Roman" panose="02020603050405020304" charset="0"/>
              </a:rPr>
              <a:t>- Thể hiện sự ngợi ca, trân trọng của người viết về bộ phim và tình phụ t và tình cảm gia đình </a:t>
            </a:r>
          </a:p>
        </p:txBody>
      </p:sp>
      <p:sp>
        <p:nvSpPr>
          <p:cNvPr id="9" name="Flowchart: Alternate Process 8"/>
          <p:cNvSpPr/>
          <p:nvPr/>
        </p:nvSpPr>
        <p:spPr>
          <a:xfrm>
            <a:off x="6758940" y="1825625"/>
            <a:ext cx="4677410" cy="2894330"/>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2400">
                <a:latin typeface="Times New Roman" panose="02020603050405020304" charset="0"/>
                <a:cs typeface="Times New Roman" panose="02020603050405020304" charset="0"/>
              </a:rPr>
              <a:t>- Bố cục: rõ ràng, rành mạch, khoa học</a:t>
            </a:r>
          </a:p>
          <a:p>
            <a:pPr algn="just"/>
            <a:r>
              <a:rPr lang="en-US" sz="2400">
                <a:latin typeface="Times New Roman" panose="02020603050405020304" charset="0"/>
                <a:cs typeface="Times New Roman" panose="02020603050405020304" charset="0"/>
              </a:rPr>
              <a:t>- Từ ngữ, lời văn: </a:t>
            </a:r>
            <a:r>
              <a:rPr lang="vi-VN" altLang="en-US" sz="2400">
                <a:latin typeface="Times New Roman" panose="02020603050405020304" charset="0"/>
                <a:cs typeface="Times New Roman" panose="02020603050405020304" charset="0"/>
              </a:rPr>
              <a:t>trong sáng</a:t>
            </a:r>
            <a:r>
              <a:rPr lang="en-US" sz="2400">
                <a:latin typeface="Times New Roman" panose="02020603050405020304" charset="0"/>
                <a:cs typeface="Times New Roman" panose="02020603050405020304" charset="0"/>
              </a:rPr>
              <a:t>, dễ hiểu, xe</a:t>
            </a:r>
            <a:r>
              <a:rPr lang="vi-VN" altLang="en-US" sz="2400">
                <a:latin typeface="Times New Roman" panose="02020603050405020304" charset="0"/>
                <a:cs typeface="Times New Roman" panose="02020603050405020304" charset="0"/>
              </a:rPr>
              <a:t>n</a:t>
            </a:r>
            <a:r>
              <a:rPr lang="en-US" sz="2400">
                <a:latin typeface="Times New Roman" panose="02020603050405020304" charset="0"/>
                <a:cs typeface="Times New Roman" panose="02020603050405020304" charset="0"/>
              </a:rPr>
              <a:t> bình luận nói lên ý kiến, quan điểm, đánh giá của tác giả.</a:t>
            </a:r>
          </a:p>
          <a:p>
            <a:pPr algn="just"/>
            <a:r>
              <a:rPr lang="en-US" sz="2400">
                <a:latin typeface="Times New Roman" panose="02020603050405020304" charset="0"/>
                <a:cs typeface="Times New Roman" panose="02020603050405020304" charset="0"/>
              </a:rPr>
              <a:t>- Cách đưa thông tin đa dạng, sử dụng sa pô</a:t>
            </a:r>
          </a:p>
        </p:txBody>
      </p:sp>
      <p:sp>
        <p:nvSpPr>
          <p:cNvPr id="13" name="Text Box 12"/>
          <p:cNvSpPr txBox="1"/>
          <p:nvPr/>
        </p:nvSpPr>
        <p:spPr>
          <a:xfrm>
            <a:off x="-85725" y="5496560"/>
            <a:ext cx="12191365" cy="95313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l"/>
            <a:r>
              <a:rPr lang="en-US" sz="2800" b="1">
                <a:solidFill>
                  <a:srgbClr val="0F02BE"/>
                </a:solidFill>
                <a:latin typeface="Times New Roman" panose="02020603050405020304" charset="0"/>
                <a:cs typeface="Times New Roman" panose="02020603050405020304" charset="0"/>
              </a:rPr>
              <a:t>- Văn bản gửi gắm bài học về tình phụ tử, tình cảm gia đình.</a:t>
            </a:r>
          </a:p>
          <a:p>
            <a:r>
              <a:rPr lang="en-US" sz="2800" b="1">
                <a:solidFill>
                  <a:srgbClr val="0F02BE"/>
                </a:solidFill>
                <a:latin typeface="Times New Roman" panose="02020603050405020304" charset="0"/>
                <a:cs typeface="Times New Roman" panose="02020603050405020304" charset="0"/>
              </a:rPr>
              <a:t>- Nhắc nhở mỗi người về bổn phận và trách nhiệm với gia đình</a:t>
            </a:r>
            <a:r>
              <a:rPr lang="en-US" sz="2800" b="1">
                <a:solidFill>
                  <a:srgbClr val="0F02BE"/>
                </a:solidFill>
              </a:rPr>
              <a:t>.</a:t>
            </a:r>
          </a:p>
        </p:txBody>
      </p:sp>
      <p:sp>
        <p:nvSpPr>
          <p:cNvPr id="14" name="Down Arrow 13"/>
          <p:cNvSpPr/>
          <p:nvPr/>
        </p:nvSpPr>
        <p:spPr>
          <a:xfrm>
            <a:off x="5522595" y="1177925"/>
            <a:ext cx="950595" cy="3542030"/>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Isosceles Triangle 14"/>
          <p:cNvSpPr/>
          <p:nvPr/>
        </p:nvSpPr>
        <p:spPr>
          <a:xfrm>
            <a:off x="1208405" y="460375"/>
            <a:ext cx="3628390" cy="1263015"/>
          </a:xfrm>
          <a:prstGeom prst="triangl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altLang="en-US" sz="2400" b="1">
                <a:solidFill>
                  <a:srgbClr val="0F02BE"/>
                </a:solidFill>
                <a:latin typeface="Times New Roman" panose="02020603050405020304" charset="0"/>
                <a:cs typeface="Times New Roman" panose="02020603050405020304" charset="0"/>
              </a:rPr>
              <a:t>NỘI DUNG </a:t>
            </a:r>
          </a:p>
        </p:txBody>
      </p:sp>
      <p:sp>
        <p:nvSpPr>
          <p:cNvPr id="16" name="Isosceles Triangle 15"/>
          <p:cNvSpPr/>
          <p:nvPr/>
        </p:nvSpPr>
        <p:spPr>
          <a:xfrm>
            <a:off x="6772275" y="354330"/>
            <a:ext cx="4664075" cy="1165225"/>
          </a:xfrm>
          <a:prstGeom prst="triangl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altLang="en-US" sz="2400" b="1">
                <a:solidFill>
                  <a:srgbClr val="0F02BE"/>
                </a:solidFill>
                <a:latin typeface="Times New Roman" panose="02020603050405020304" charset="0"/>
                <a:cs typeface="Times New Roman" panose="02020603050405020304" charset="0"/>
              </a:rPr>
              <a:t>NGHỆ THUẬT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checkerboard(across)">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ldLvl="0" animBg="1"/>
      <p:bldP spid="9" grpId="0" animBg="1"/>
      <p:bldP spid="13" grpId="0" animBg="1"/>
      <p:bldP spid="14" grpId="0" animBg="1"/>
      <p:bldP spid="15" grpId="0" bldLvl="0" animBg="1"/>
      <p:bldP spid="16"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236855" y="0"/>
            <a:ext cx="4147820" cy="583565"/>
          </a:xfrm>
          <a:prstGeom prst="rect">
            <a:avLst/>
          </a:prstGeom>
          <a:noFill/>
        </p:spPr>
        <p:txBody>
          <a:bodyPr wrap="square" rtlCol="0">
            <a:spAutoFit/>
          </a:bodyPr>
          <a:lstStyle/>
          <a:p>
            <a:pPr algn="ctr"/>
            <a:r>
              <a:rPr lang="vi-VN" altLang="en-US" sz="3200" b="1">
                <a:solidFill>
                  <a:srgbClr val="0F02BE"/>
                </a:solidFill>
                <a:latin typeface="Times New Roman" panose="02020603050405020304" charset="0"/>
                <a:cs typeface="Times New Roman" panose="02020603050405020304" charset="0"/>
              </a:rPr>
              <a:t>LUYỆN TẬP </a:t>
            </a:r>
          </a:p>
        </p:txBody>
      </p:sp>
      <p:graphicFrame>
        <p:nvGraphicFramePr>
          <p:cNvPr id="7" name="Diagram 6"/>
          <p:cNvGraphicFramePr/>
          <p:nvPr/>
        </p:nvGraphicFramePr>
        <p:xfrm>
          <a:off x="1276350" y="827405"/>
          <a:ext cx="10297795" cy="58502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 Box 7"/>
          <p:cNvSpPr txBox="1"/>
          <p:nvPr/>
        </p:nvSpPr>
        <p:spPr>
          <a:xfrm>
            <a:off x="4243070" y="150495"/>
            <a:ext cx="4968240" cy="52197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vi-VN" altLang="en-US" sz="2800" b="1">
                <a:solidFill>
                  <a:srgbClr val="FF0000"/>
                </a:solidFill>
                <a:latin typeface="Times New Roman" panose="02020603050405020304" charset="0"/>
                <a:cs typeface="Times New Roman" panose="02020603050405020304" charset="0"/>
              </a:rPr>
              <a:t>MẢNH GHÉP TRI THỨC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2085" y="-76200"/>
            <a:ext cx="11931650" cy="6864985"/>
          </a:xfrm>
          <a:prstGeom prst="rect">
            <a:avLst/>
          </a:prstGeom>
        </p:spPr>
      </p:pic>
      <p:sp>
        <p:nvSpPr>
          <p:cNvPr id="5" name="Rounded Rectangle 4"/>
          <p:cNvSpPr/>
          <p:nvPr/>
        </p:nvSpPr>
        <p:spPr>
          <a:xfrm>
            <a:off x="387551" y="743117"/>
            <a:ext cx="9158605" cy="19754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en-US" sz="4000" b="1" dirty="0" smtClean="0">
                <a:solidFill>
                  <a:srgbClr val="FF0000"/>
                </a:solidFill>
                <a:latin typeface="Times New Roman" panose="02020603050405020304" charset="0"/>
                <a:cs typeface="Times New Roman" panose="02020603050405020304" charset="0"/>
              </a:rPr>
              <a:t>ĐHVB</a:t>
            </a:r>
            <a:r>
              <a:rPr lang="en-US" altLang="en-US" sz="4000" b="1" dirty="0" smtClean="0">
                <a:solidFill>
                  <a:srgbClr val="FF0000"/>
                </a:solidFill>
                <a:latin typeface="Times New Roman" panose="02020603050405020304" charset="0"/>
                <a:cs typeface="Times New Roman" panose="02020603050405020304" charset="0"/>
              </a:rPr>
              <a:t> 2</a:t>
            </a:r>
            <a:r>
              <a:rPr lang="vi-VN" altLang="en-US" sz="4000" b="1" dirty="0" smtClean="0">
                <a:solidFill>
                  <a:srgbClr val="FF0000"/>
                </a:solidFill>
                <a:latin typeface="Times New Roman" panose="02020603050405020304" charset="0"/>
                <a:cs typeface="Times New Roman" panose="02020603050405020304" charset="0"/>
              </a:rPr>
              <a:t>: </a:t>
            </a:r>
            <a:r>
              <a:rPr lang="vi-VN" altLang="en-US" sz="4000" b="1" dirty="0">
                <a:solidFill>
                  <a:srgbClr val="00B050"/>
                </a:solidFill>
                <a:latin typeface="Times New Roman" panose="02020603050405020304" charset="0"/>
                <a:cs typeface="Times New Roman" panose="02020603050405020304" charset="0"/>
              </a:rPr>
              <a:t>Bộ phim </a:t>
            </a:r>
            <a:r>
              <a:rPr lang="vi-VN" altLang="en-US" sz="4000" b="1" i="1" dirty="0">
                <a:solidFill>
                  <a:srgbClr val="00B050"/>
                </a:solidFill>
                <a:latin typeface="Times New Roman" panose="02020603050405020304" charset="0"/>
                <a:cs typeface="Times New Roman" panose="02020603050405020304" charset="0"/>
              </a:rPr>
              <a:t>Người cha và con gái</a:t>
            </a:r>
            <a:endParaRPr lang="vi-VN" altLang="en-US" sz="4000" i="1" dirty="0">
              <a:solidFill>
                <a:srgbClr val="00B050"/>
              </a:solidFill>
              <a:latin typeface="Times New Roman" panose="02020603050405020304" charset="0"/>
              <a:cs typeface="Times New Roman" panose="02020603050405020304" charset="0"/>
            </a:endParaRPr>
          </a:p>
          <a:p>
            <a:pPr algn="r"/>
            <a:r>
              <a:rPr lang="vi-VN" altLang="en-US" sz="2800" dirty="0">
                <a:latin typeface="Times New Roman" panose="02020603050405020304" charset="0"/>
                <a:cs typeface="Times New Roman" panose="02020603050405020304" charset="0"/>
              </a:rPr>
              <a:t>(Theo vtc.vn, 30-9-2017) </a:t>
            </a:r>
          </a:p>
        </p:txBody>
      </p:sp>
    </p:spTree>
    <p:extLst>
      <p:ext uri="{BB962C8B-B14F-4D97-AF65-F5344CB8AC3E}">
        <p14:creationId xmlns:p14="http://schemas.microsoft.com/office/powerpoint/2010/main" val="32977801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9220" descr="21">
            <a:extLst>
              <a:ext uri="{FF2B5EF4-FFF2-40B4-BE49-F238E27FC236}">
                <a16:creationId xmlns:a16="http://schemas.microsoft.com/office/drawing/2014/main" id="{C58438D0-881E-6E46-B119-D0D1E3F11F19}"/>
              </a:ext>
            </a:extLst>
          </p:cNvPr>
          <p:cNvPicPr/>
          <p:nvPr/>
        </p:nvPicPr>
        <p:blipFill>
          <a:blip r:embed="rId2"/>
          <a:stretch>
            <a:fillRect/>
          </a:stretch>
        </p:blipFill>
        <p:spPr>
          <a:xfrm>
            <a:off x="0" y="0"/>
            <a:ext cx="12192000" cy="6858000"/>
          </a:xfrm>
          <a:prstGeom prst="rect">
            <a:avLst/>
          </a:prstGeom>
          <a:noFill/>
          <a:ln w="9525">
            <a:noFill/>
          </a:ln>
        </p:spPr>
      </p:pic>
      <p:sp>
        <p:nvSpPr>
          <p:cNvPr id="2" name="Title 1">
            <a:extLst>
              <a:ext uri="{FF2B5EF4-FFF2-40B4-BE49-F238E27FC236}">
                <a16:creationId xmlns:a16="http://schemas.microsoft.com/office/drawing/2014/main" id="{FD9237DD-6272-4808-81DB-2E0D8F92318F}"/>
              </a:ext>
            </a:extLst>
          </p:cNvPr>
          <p:cNvSpPr>
            <a:spLocks noGrp="1"/>
          </p:cNvSpPr>
          <p:nvPr>
            <p:ph type="title"/>
          </p:nvPr>
        </p:nvSpPr>
        <p:spPr>
          <a:xfrm>
            <a:off x="4476749" y="1219200"/>
            <a:ext cx="3895355" cy="2709929"/>
          </a:xfrm>
        </p:spPr>
        <p:txBody>
          <a:bodyPr>
            <a:normAutofit/>
          </a:bodyPr>
          <a:lstStyle/>
          <a:p>
            <a:pPr algn="ctr"/>
            <a:r>
              <a:rPr lang="en-US" b="1" dirty="0" smtClean="0">
                <a:solidFill>
                  <a:schemeClr val="accent6">
                    <a:lumMod val="50000"/>
                  </a:schemeClr>
                </a:solidFill>
                <a:latin typeface="Times New Roman" panose="02020603050405020304" pitchFamily="18" charset="0"/>
                <a:cs typeface="Times New Roman" panose="02020603050405020304" pitchFamily="18" charset="0"/>
              </a:rPr>
              <a:t>I. ĐỌC - TÌM </a:t>
            </a:r>
            <a:r>
              <a:rPr lang="en-US" b="1" dirty="0">
                <a:solidFill>
                  <a:schemeClr val="accent6">
                    <a:lumMod val="50000"/>
                  </a:schemeClr>
                </a:solidFill>
                <a:latin typeface="Times New Roman" panose="02020603050405020304" pitchFamily="18" charset="0"/>
                <a:cs typeface="Times New Roman" panose="02020603050405020304" pitchFamily="18" charset="0"/>
              </a:rPr>
              <a:t>HIỂU CHUNG</a:t>
            </a:r>
          </a:p>
        </p:txBody>
      </p:sp>
      <p:pic>
        <p:nvPicPr>
          <p:cNvPr id="7" name="图片 40">
            <a:extLst>
              <a:ext uri="{FF2B5EF4-FFF2-40B4-BE49-F238E27FC236}">
                <a16:creationId xmlns:a16="http://schemas.microsoft.com/office/drawing/2014/main" id="{62CE25E0-DD12-1B48-A311-D7EA848FAA62}"/>
              </a:ext>
            </a:extLst>
          </p:cNvPr>
          <p:cNvPicPr/>
          <p:nvPr/>
        </p:nvPicPr>
        <p:blipFill>
          <a:blip r:embed="rId3" cstate="print">
            <a:extLst>
              <a:ext uri="{28A0092B-C50C-407E-A947-70E740481C1C}">
                <a14:useLocalDpi xmlns:a14="http://schemas.microsoft.com/office/drawing/2010/main" val="0"/>
              </a:ext>
            </a:extLst>
          </a:blip>
          <a:stretch>
            <a:fillRect/>
          </a:stretch>
        </p:blipFill>
        <p:spPr>
          <a:xfrm rot="1530165">
            <a:off x="10255640" y="76200"/>
            <a:ext cx="1659890" cy="1659890"/>
          </a:xfrm>
          <a:prstGeom prst="rect">
            <a:avLst/>
          </a:prstGeom>
        </p:spPr>
      </p:pic>
    </p:spTree>
    <p:extLst>
      <p:ext uri="{BB962C8B-B14F-4D97-AF65-F5344CB8AC3E}">
        <p14:creationId xmlns:p14="http://schemas.microsoft.com/office/powerpoint/2010/main" val="39478081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3">
            <a:alphaModFix amt="30000"/>
          </a:blip>
          <a:srcRect/>
          <a:stretch>
            <a:fillRect/>
          </a:stretch>
        </p:blipFill>
        <p:spPr>
          <a:xfrm rot="2069549">
            <a:off x="9460444" y="-1340786"/>
            <a:ext cx="3810018" cy="3267091"/>
          </a:xfrm>
          <a:prstGeom prst="rect">
            <a:avLst/>
          </a:prstGeom>
        </p:spPr>
      </p:pic>
      <p:pic>
        <p:nvPicPr>
          <p:cNvPr id="10" name="Picture 10"/>
          <p:cNvPicPr>
            <a:picLocks noChangeAspect="1"/>
          </p:cNvPicPr>
          <p:nvPr/>
        </p:nvPicPr>
        <p:blipFill>
          <a:blip r:embed="rId4"/>
          <a:srcRect/>
          <a:stretch>
            <a:fillRect/>
          </a:stretch>
        </p:blipFill>
        <p:spPr>
          <a:xfrm flipH="1">
            <a:off x="447213" y="5306776"/>
            <a:ext cx="2842619" cy="3102450"/>
          </a:xfrm>
          <a:prstGeom prst="rect">
            <a:avLst/>
          </a:prstGeom>
        </p:spPr>
      </p:pic>
      <p:pic>
        <p:nvPicPr>
          <p:cNvPr id="11" name="Picture 3"/>
          <p:cNvPicPr>
            <a:picLocks noChangeAspect="1"/>
          </p:cNvPicPr>
          <p:nvPr/>
        </p:nvPicPr>
        <p:blipFill>
          <a:blip r:embed="rId5"/>
          <a:srcRect l="9203" r="9203"/>
          <a:stretch>
            <a:fillRect/>
          </a:stretch>
        </p:blipFill>
        <p:spPr>
          <a:xfrm rot="10800000">
            <a:off x="163390" y="1456428"/>
            <a:ext cx="4687742" cy="4636113"/>
          </a:xfrm>
          <a:prstGeom prst="rect">
            <a:avLst/>
          </a:prstGeom>
        </p:spPr>
      </p:pic>
      <p:pic>
        <p:nvPicPr>
          <p:cNvPr id="13" name="Picture 6"/>
          <p:cNvPicPr>
            <a:picLocks noChangeAspect="1"/>
          </p:cNvPicPr>
          <p:nvPr/>
        </p:nvPicPr>
        <p:blipFill>
          <a:blip r:embed="rId6"/>
          <a:srcRect/>
          <a:stretch>
            <a:fillRect/>
          </a:stretch>
        </p:blipFill>
        <p:spPr>
          <a:xfrm>
            <a:off x="0" y="3429000"/>
            <a:ext cx="6002492" cy="3173817"/>
          </a:xfrm>
          <a:prstGeom prst="rect">
            <a:avLst/>
          </a:prstGeom>
        </p:spPr>
      </p:pic>
      <p:sp>
        <p:nvSpPr>
          <p:cNvPr id="14" name="TextBox 13"/>
          <p:cNvSpPr txBox="1"/>
          <p:nvPr/>
        </p:nvSpPr>
        <p:spPr>
          <a:xfrm>
            <a:off x="274784" y="933208"/>
            <a:ext cx="7220890" cy="523220"/>
          </a:xfrm>
          <a:prstGeom prst="rect">
            <a:avLst/>
          </a:prstGeom>
          <a:noFill/>
        </p:spPr>
        <p:txBody>
          <a:bodyPr wrap="square" rtlCol="0">
            <a:spAutoFit/>
          </a:bodyPr>
          <a:lstStyle/>
          <a:p>
            <a:pPr algn="just"/>
            <a:r>
              <a:rPr lang="en-US" sz="2800" b="1" dirty="0">
                <a:solidFill>
                  <a:srgbClr val="0000FF"/>
                </a:solidFill>
                <a:latin typeface="Times New Roman" panose="02020603050405020304" pitchFamily="18" charset="0"/>
                <a:cs typeface="Times New Roman" panose="02020603050405020304" pitchFamily="18" charset="0"/>
              </a:rPr>
              <a:t>1</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u="sng" dirty="0" smtClean="0">
                <a:solidFill>
                  <a:srgbClr val="0000FF"/>
                </a:solidFill>
                <a:latin typeface="Times New Roman" panose="02020603050405020304" pitchFamily="18" charset="0"/>
                <a:cs typeface="Times New Roman" panose="02020603050405020304" pitchFamily="18" charset="0"/>
              </a:rPr>
              <a:t>Đọc, tóm tắt và tìm hiểu chú </a:t>
            </a:r>
            <a:r>
              <a:rPr lang="en-US" sz="2800" u="sng" dirty="0">
                <a:solidFill>
                  <a:srgbClr val="0000FF"/>
                </a:solidFill>
                <a:latin typeface="Times New Roman" panose="02020603050405020304" pitchFamily="18" charset="0"/>
                <a:cs typeface="Times New Roman" panose="02020603050405020304" pitchFamily="18" charset="0"/>
              </a:rPr>
              <a:t>thích</a:t>
            </a:r>
          </a:p>
        </p:txBody>
      </p:sp>
    </p:spTree>
    <p:extLst>
      <p:ext uri="{BB962C8B-B14F-4D97-AF65-F5344CB8AC3E}">
        <p14:creationId xmlns:p14="http://schemas.microsoft.com/office/powerpoint/2010/main" val="166021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3">
            <a:alphaModFix amt="30000"/>
          </a:blip>
          <a:srcRect/>
          <a:stretch>
            <a:fillRect/>
          </a:stretch>
        </p:blipFill>
        <p:spPr>
          <a:xfrm rot="2069549">
            <a:off x="9460444" y="-1340786"/>
            <a:ext cx="3810018" cy="3267091"/>
          </a:xfrm>
          <a:prstGeom prst="rect">
            <a:avLst/>
          </a:prstGeom>
        </p:spPr>
      </p:pic>
      <p:pic>
        <p:nvPicPr>
          <p:cNvPr id="10" name="Picture 10"/>
          <p:cNvPicPr>
            <a:picLocks noChangeAspect="1"/>
          </p:cNvPicPr>
          <p:nvPr/>
        </p:nvPicPr>
        <p:blipFill>
          <a:blip r:embed="rId4"/>
          <a:srcRect/>
          <a:stretch>
            <a:fillRect/>
          </a:stretch>
        </p:blipFill>
        <p:spPr>
          <a:xfrm flipH="1">
            <a:off x="447213" y="5306776"/>
            <a:ext cx="2842619" cy="3102450"/>
          </a:xfrm>
          <a:prstGeom prst="rect">
            <a:avLst/>
          </a:prstGeom>
        </p:spPr>
      </p:pic>
      <p:pic>
        <p:nvPicPr>
          <p:cNvPr id="11" name="Picture 3"/>
          <p:cNvPicPr>
            <a:picLocks noChangeAspect="1"/>
          </p:cNvPicPr>
          <p:nvPr/>
        </p:nvPicPr>
        <p:blipFill>
          <a:blip r:embed="rId5"/>
          <a:srcRect l="9203" r="9203"/>
          <a:stretch>
            <a:fillRect/>
          </a:stretch>
        </p:blipFill>
        <p:spPr>
          <a:xfrm rot="10800000">
            <a:off x="163390" y="1456428"/>
            <a:ext cx="4687742" cy="4636113"/>
          </a:xfrm>
          <a:prstGeom prst="rect">
            <a:avLst/>
          </a:prstGeom>
        </p:spPr>
      </p:pic>
      <p:pic>
        <p:nvPicPr>
          <p:cNvPr id="13" name="Picture 6"/>
          <p:cNvPicPr>
            <a:picLocks noChangeAspect="1"/>
          </p:cNvPicPr>
          <p:nvPr/>
        </p:nvPicPr>
        <p:blipFill>
          <a:blip r:embed="rId6"/>
          <a:srcRect/>
          <a:stretch>
            <a:fillRect/>
          </a:stretch>
        </p:blipFill>
        <p:spPr>
          <a:xfrm>
            <a:off x="0" y="3429000"/>
            <a:ext cx="6002492" cy="3173817"/>
          </a:xfrm>
          <a:prstGeom prst="rect">
            <a:avLst/>
          </a:prstGeom>
        </p:spPr>
      </p:pic>
      <p:sp>
        <p:nvSpPr>
          <p:cNvPr id="14" name="TextBox 13"/>
          <p:cNvSpPr txBox="1"/>
          <p:nvPr/>
        </p:nvSpPr>
        <p:spPr>
          <a:xfrm>
            <a:off x="274784" y="933208"/>
            <a:ext cx="7220890" cy="523220"/>
          </a:xfrm>
          <a:prstGeom prst="rect">
            <a:avLst/>
          </a:prstGeom>
          <a:noFill/>
        </p:spPr>
        <p:txBody>
          <a:bodyPr wrap="square" rtlCol="0">
            <a:spAutoFit/>
          </a:bodyPr>
          <a:lstStyle/>
          <a:p>
            <a:pPr algn="just"/>
            <a:r>
              <a:rPr lang="en-US" sz="2800" b="1" dirty="0">
                <a:solidFill>
                  <a:srgbClr val="0000FF"/>
                </a:solidFill>
                <a:latin typeface="Times New Roman" panose="02020603050405020304" pitchFamily="18" charset="0"/>
                <a:cs typeface="Times New Roman" panose="02020603050405020304" pitchFamily="18" charset="0"/>
              </a:rPr>
              <a:t>2</a:t>
            </a:r>
            <a:r>
              <a:rPr lang="en-US" sz="2800" b="1" dirty="0" smtClean="0">
                <a:solidFill>
                  <a:srgbClr val="0000FF"/>
                </a:solidFill>
                <a:latin typeface="Times New Roman" panose="02020603050405020304" pitchFamily="18" charset="0"/>
                <a:cs typeface="Times New Roman" panose="02020603050405020304" pitchFamily="18" charset="0"/>
              </a:rPr>
              <a:t>. Tìm hiểu chung:</a:t>
            </a:r>
            <a:endParaRPr lang="en-US" sz="2800" u="sng"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989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3" name="Content Placeholder 2"/>
          <p:cNvPicPr>
            <a:picLocks noGrp="1" noChangeAspect="1"/>
          </p:cNvPicPr>
          <p:nvPr>
            <p:ph idx="1"/>
          </p:nvPr>
        </p:nvPicPr>
        <p:blipFill>
          <a:blip r:embed="rId2"/>
          <a:stretch>
            <a:fillRect/>
          </a:stretch>
        </p:blipFill>
        <p:spPr>
          <a:xfrm>
            <a:off x="713740" y="365125"/>
            <a:ext cx="10814050" cy="582549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p:nvPr>
            <p:extLst>
              <p:ext uri="{D42A27DB-BD31-4B8C-83A1-F6EECF244321}">
                <p14:modId xmlns:p14="http://schemas.microsoft.com/office/powerpoint/2010/main" val="1534548285"/>
              </p:ext>
            </p:extLst>
          </p:nvPr>
        </p:nvGraphicFramePr>
        <p:xfrm>
          <a:off x="133350" y="257175"/>
          <a:ext cx="11427460" cy="6535420"/>
        </p:xfrm>
        <a:graphic>
          <a:graphicData uri="http://schemas.openxmlformats.org/drawingml/2006/table">
            <a:tbl>
              <a:tblPr firstRow="1" bandRow="1">
                <a:tableStyleId>{5C22544A-7EE6-4342-B048-85BDC9FD1C3A}</a:tableStyleId>
              </a:tblPr>
              <a:tblGrid>
                <a:gridCol w="2966085">
                  <a:extLst>
                    <a:ext uri="{9D8B030D-6E8A-4147-A177-3AD203B41FA5}">
                      <a16:colId xmlns:a16="http://schemas.microsoft.com/office/drawing/2014/main" val="20000"/>
                    </a:ext>
                  </a:extLst>
                </a:gridCol>
                <a:gridCol w="8461375">
                  <a:extLst>
                    <a:ext uri="{9D8B030D-6E8A-4147-A177-3AD203B41FA5}">
                      <a16:colId xmlns:a16="http://schemas.microsoft.com/office/drawing/2014/main" val="20001"/>
                    </a:ext>
                  </a:extLst>
                </a:gridCol>
              </a:tblGrid>
              <a:tr h="1177290">
                <a:tc gridSpan="2">
                  <a:txBody>
                    <a:bodyPr/>
                    <a:lstStyle/>
                    <a:p>
                      <a:pPr indent="0" algn="ctr">
                        <a:buNone/>
                      </a:pPr>
                      <a:r>
                        <a:rPr lang="en-US" sz="2000" b="1">
                          <a:solidFill>
                            <a:srgbClr val="000000"/>
                          </a:solidFill>
                          <a:latin typeface="Times New Roman" panose="02020603050405020304" charset="0"/>
                          <a:cs typeface="Times New Roman" panose="02020603050405020304" charset="0"/>
                        </a:rPr>
                        <a:t>PHIẾU HỌC TẬP SỐ 1</a:t>
                      </a:r>
                    </a:p>
                    <a:p>
                      <a:pPr indent="0" algn="l">
                        <a:buNone/>
                      </a:pPr>
                      <a:r>
                        <a:rPr lang="en-US" sz="2000" b="1">
                          <a:solidFill>
                            <a:srgbClr val="000000"/>
                          </a:solidFill>
                          <a:latin typeface="Times New Roman" panose="02020603050405020304" charset="0"/>
                          <a:cs typeface="Times New Roman" panose="02020603050405020304" charset="0"/>
                        </a:rPr>
                        <a:t>Họ và tên:............................Nhóm:........Tổ:...................</a:t>
                      </a:r>
                      <a:endParaRPr lang="en-US" sz="2000" b="1">
                        <a:solidFill>
                          <a:srgbClr val="000000"/>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6">
                        <a:lumMod val="40000"/>
                        <a:lumOff val="60000"/>
                      </a:schemeClr>
                    </a:solidFill>
                  </a:tcPr>
                </a:tc>
                <a:tc hMerge="1">
                  <a:txBody>
                    <a:bodyPr/>
                    <a:lstStyle/>
                    <a:p>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6">
                        <a:lumMod val="40000"/>
                        <a:lumOff val="60000"/>
                      </a:schemeClr>
                    </a:solidFill>
                  </a:tcPr>
                </a:tc>
                <a:extLst>
                  <a:ext uri="{0D108BD9-81ED-4DB2-BD59-A6C34878D82A}">
                    <a16:rowId xmlns:a16="http://schemas.microsoft.com/office/drawing/2014/main" val="10000"/>
                  </a:ext>
                </a:extLst>
              </a:tr>
              <a:tr h="649605">
                <a:tc>
                  <a:txBody>
                    <a:bodyPr/>
                    <a:lstStyle/>
                    <a:p>
                      <a:pPr indent="0" algn="ctr">
                        <a:buNone/>
                      </a:pPr>
                      <a:r>
                        <a:rPr lang="en-US" sz="2400" b="1">
                          <a:solidFill>
                            <a:srgbClr val="000000"/>
                          </a:solidFill>
                          <a:latin typeface="Times New Roman" panose="02020603050405020304" charset="0"/>
                          <a:cs typeface="Times New Roman" panose="02020603050405020304" charset="0"/>
                        </a:rPr>
                        <a:t>Nhiệm vụ</a:t>
                      </a:r>
                      <a:endParaRPr lang="en-US" sz="2400" b="1">
                        <a:solidFill>
                          <a:srgbClr val="000000"/>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6">
                        <a:lumMod val="40000"/>
                        <a:lumOff val="60000"/>
                      </a:schemeClr>
                    </a:solidFill>
                  </a:tcPr>
                </a:tc>
                <a:tc>
                  <a:txBody>
                    <a:bodyPr/>
                    <a:lstStyle/>
                    <a:p>
                      <a:pPr indent="0" algn="ctr">
                        <a:buNone/>
                      </a:pPr>
                      <a:r>
                        <a:rPr lang="en-US" sz="2400" b="1">
                          <a:solidFill>
                            <a:srgbClr val="000000"/>
                          </a:solidFill>
                          <a:latin typeface="Times New Roman" panose="02020603050405020304" charset="0"/>
                          <a:cs typeface="Times New Roman" panose="02020603050405020304" charset="0"/>
                        </a:rPr>
                        <a:t>Câu trả lời</a:t>
                      </a:r>
                      <a:endParaRPr lang="en-US" sz="2400" b="1">
                        <a:solidFill>
                          <a:srgbClr val="000000"/>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6">
                        <a:lumMod val="40000"/>
                        <a:lumOff val="60000"/>
                      </a:schemeClr>
                    </a:solidFill>
                  </a:tcPr>
                </a:tc>
                <a:extLst>
                  <a:ext uri="{0D108BD9-81ED-4DB2-BD59-A6C34878D82A}">
                    <a16:rowId xmlns:a16="http://schemas.microsoft.com/office/drawing/2014/main" val="10001"/>
                  </a:ext>
                </a:extLst>
              </a:tr>
              <a:tr h="1177290">
                <a:tc>
                  <a:txBody>
                    <a:bodyPr/>
                    <a:lstStyle/>
                    <a:p>
                      <a:pPr indent="0">
                        <a:buNone/>
                      </a:pPr>
                      <a:r>
                        <a:rPr lang="en-US" sz="2400" b="0">
                          <a:solidFill>
                            <a:srgbClr val="000000"/>
                          </a:solidFill>
                          <a:latin typeface="Times New Roman" panose="02020603050405020304" charset="0"/>
                          <a:cs typeface="Times New Roman" panose="02020603050405020304" charset="0"/>
                        </a:rPr>
                        <a:t>Xuất xứ của văn bản </a:t>
                      </a:r>
                      <a:endParaRPr lang="en-US" sz="2400" b="0">
                        <a:solidFill>
                          <a:srgbClr val="000000"/>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6">
                        <a:lumMod val="40000"/>
                        <a:lumOff val="60000"/>
                      </a:schemeClr>
                    </a:solidFill>
                  </a:tcPr>
                </a:tc>
                <a:tc>
                  <a:txBody>
                    <a:bodyPr/>
                    <a:lstStyle/>
                    <a:p>
                      <a:pPr indent="0">
                        <a:buNone/>
                      </a:pPr>
                      <a:r>
                        <a:rPr lang="en-US" sz="2400" b="0">
                          <a:solidFill>
                            <a:srgbClr val="000000"/>
                          </a:solidFill>
                          <a:latin typeface="Times New Roman" panose="02020603050405020304" charset="0"/>
                          <a:cs typeface="Times New Roman" panose="02020603050405020304" charset="0"/>
                        </a:rPr>
                        <a:t> </a:t>
                      </a:r>
                    </a:p>
                    <a:p>
                      <a:pPr indent="0">
                        <a:buNone/>
                      </a:pPr>
                      <a:endParaRPr lang="en-US" sz="2400" b="0">
                        <a:solidFill>
                          <a:srgbClr val="000000"/>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6">
                        <a:lumMod val="40000"/>
                        <a:lumOff val="60000"/>
                      </a:schemeClr>
                    </a:solidFill>
                  </a:tcPr>
                </a:tc>
                <a:extLst>
                  <a:ext uri="{0D108BD9-81ED-4DB2-BD59-A6C34878D82A}">
                    <a16:rowId xmlns:a16="http://schemas.microsoft.com/office/drawing/2014/main" val="10002"/>
                  </a:ext>
                </a:extLst>
              </a:tr>
              <a:tr h="1176655">
                <a:tc>
                  <a:txBody>
                    <a:bodyPr/>
                    <a:lstStyle/>
                    <a:p>
                      <a:pPr indent="0">
                        <a:buNone/>
                      </a:pPr>
                      <a:r>
                        <a:rPr lang="en-US" sz="2400" b="0">
                          <a:solidFill>
                            <a:srgbClr val="000000"/>
                          </a:solidFill>
                          <a:latin typeface="Times New Roman" panose="02020603050405020304" charset="0"/>
                          <a:cs typeface="Times New Roman" panose="02020603050405020304" charset="0"/>
                        </a:rPr>
                        <a:t>Thể loại</a:t>
                      </a:r>
                      <a:endParaRPr lang="en-US" sz="2400" b="0">
                        <a:solidFill>
                          <a:srgbClr val="000000"/>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6">
                        <a:lumMod val="40000"/>
                        <a:lumOff val="60000"/>
                      </a:schemeClr>
                    </a:solidFill>
                  </a:tcPr>
                </a:tc>
                <a:tc>
                  <a:txBody>
                    <a:bodyPr/>
                    <a:lstStyle/>
                    <a:p>
                      <a:pPr indent="0">
                        <a:buNone/>
                      </a:pPr>
                      <a:r>
                        <a:rPr lang="en-US" sz="2400" b="0">
                          <a:solidFill>
                            <a:srgbClr val="000000"/>
                          </a:solidFill>
                          <a:latin typeface="Times New Roman" panose="02020603050405020304" charset="0"/>
                          <a:cs typeface="Times New Roman" panose="02020603050405020304" charset="0"/>
                        </a:rPr>
                        <a:t> </a:t>
                      </a:r>
                    </a:p>
                    <a:p>
                      <a:pPr indent="0">
                        <a:buNone/>
                      </a:pPr>
                      <a:endParaRPr lang="en-US" sz="2400" b="0">
                        <a:solidFill>
                          <a:srgbClr val="000000"/>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6">
                        <a:lumMod val="40000"/>
                        <a:lumOff val="60000"/>
                      </a:schemeClr>
                    </a:solidFill>
                  </a:tcPr>
                </a:tc>
                <a:extLst>
                  <a:ext uri="{0D108BD9-81ED-4DB2-BD59-A6C34878D82A}">
                    <a16:rowId xmlns:a16="http://schemas.microsoft.com/office/drawing/2014/main" val="10003"/>
                  </a:ext>
                </a:extLst>
              </a:tr>
              <a:tr h="1177290">
                <a:tc>
                  <a:txBody>
                    <a:bodyPr/>
                    <a:lstStyle/>
                    <a:p>
                      <a:pPr indent="0">
                        <a:buNone/>
                      </a:pPr>
                      <a:r>
                        <a:rPr lang="en-US" sz="2400" b="0" dirty="0">
                          <a:solidFill>
                            <a:srgbClr val="000000"/>
                          </a:solidFill>
                          <a:latin typeface="Times New Roman" panose="02020603050405020304" charset="0"/>
                          <a:cs typeface="Times New Roman" panose="02020603050405020304" charset="0"/>
                        </a:rPr>
                        <a:t>Phương thức biểu đạt</a:t>
                      </a:r>
                      <a:r>
                        <a:rPr lang="vi-VN" altLang="en-US" sz="2400" b="0" dirty="0">
                          <a:solidFill>
                            <a:srgbClr val="000000"/>
                          </a:solidFill>
                          <a:latin typeface="Times New Roman" panose="02020603050405020304" charset="0"/>
                          <a:cs typeface="Times New Roman" panose="02020603050405020304" charset="0"/>
                        </a:rPr>
                        <a:t>,</a:t>
                      </a:r>
                    </a:p>
                    <a:p>
                      <a:pPr indent="0">
                        <a:buNone/>
                      </a:pPr>
                      <a:r>
                        <a:rPr lang="en-US" sz="2400" b="0" dirty="0">
                          <a:solidFill>
                            <a:srgbClr val="000000"/>
                          </a:solidFill>
                          <a:latin typeface="Times New Roman" panose="02020603050405020304" charset="0"/>
                          <a:cs typeface="Times New Roman" panose="02020603050405020304" charset="0"/>
                        </a:rPr>
                        <a:t>M</a:t>
                      </a:r>
                      <a:r>
                        <a:rPr lang="en-US" sz="2400" b="0" dirty="0" smtClean="0">
                          <a:solidFill>
                            <a:srgbClr val="000000"/>
                          </a:solidFill>
                          <a:latin typeface="Times New Roman" panose="02020603050405020304" charset="0"/>
                          <a:cs typeface="Times New Roman" panose="02020603050405020304" charset="0"/>
                        </a:rPr>
                        <a:t>ục </a:t>
                      </a:r>
                      <a:r>
                        <a:rPr lang="en-US" sz="2400" b="0" dirty="0">
                          <a:solidFill>
                            <a:srgbClr val="000000"/>
                          </a:solidFill>
                          <a:latin typeface="Times New Roman" panose="02020603050405020304" charset="0"/>
                          <a:cs typeface="Times New Roman" panose="02020603050405020304" charset="0"/>
                        </a:rPr>
                        <a:t>đích của văn bản  </a:t>
                      </a:r>
                      <a:endParaRPr lang="en-US" sz="2400" b="0" dirty="0">
                        <a:solidFill>
                          <a:srgbClr val="000000"/>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6">
                        <a:lumMod val="40000"/>
                        <a:lumOff val="60000"/>
                      </a:schemeClr>
                    </a:solidFill>
                  </a:tcPr>
                </a:tc>
                <a:tc>
                  <a:txBody>
                    <a:bodyPr/>
                    <a:lstStyle/>
                    <a:p>
                      <a:pPr indent="0">
                        <a:buNone/>
                      </a:pPr>
                      <a:r>
                        <a:rPr lang="en-US" sz="2400" b="0">
                          <a:solidFill>
                            <a:srgbClr val="000000"/>
                          </a:solidFill>
                          <a:latin typeface="Times New Roman" panose="02020603050405020304" charset="0"/>
                          <a:cs typeface="Times New Roman" panose="02020603050405020304" charset="0"/>
                        </a:rPr>
                        <a:t> </a:t>
                      </a:r>
                      <a:endParaRPr lang="en-US" sz="2400" b="0">
                        <a:solidFill>
                          <a:srgbClr val="000000"/>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6">
                        <a:lumMod val="40000"/>
                        <a:lumOff val="60000"/>
                      </a:schemeClr>
                    </a:solidFill>
                  </a:tcPr>
                </a:tc>
                <a:extLst>
                  <a:ext uri="{0D108BD9-81ED-4DB2-BD59-A6C34878D82A}">
                    <a16:rowId xmlns:a16="http://schemas.microsoft.com/office/drawing/2014/main" val="10004"/>
                  </a:ext>
                </a:extLst>
              </a:tr>
              <a:tr h="1177290">
                <a:tc>
                  <a:txBody>
                    <a:bodyPr/>
                    <a:lstStyle/>
                    <a:p>
                      <a:pPr indent="0">
                        <a:buNone/>
                      </a:pPr>
                      <a:r>
                        <a:rPr lang="en-US" sz="2400" b="0">
                          <a:solidFill>
                            <a:srgbClr val="000000"/>
                          </a:solidFill>
                          <a:latin typeface="Times New Roman" panose="02020603050405020304" charset="0"/>
                          <a:cs typeface="Times New Roman" panose="02020603050405020304" charset="0"/>
                        </a:rPr>
                        <a:t>Bố cục </a:t>
                      </a:r>
                      <a:endParaRPr lang="en-US" sz="2400" b="0">
                        <a:solidFill>
                          <a:srgbClr val="000000"/>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6">
                        <a:lumMod val="40000"/>
                        <a:lumOff val="60000"/>
                      </a:schemeClr>
                    </a:solidFill>
                  </a:tcPr>
                </a:tc>
                <a:tc>
                  <a:txBody>
                    <a:bodyPr/>
                    <a:lstStyle/>
                    <a:p>
                      <a:pPr indent="0">
                        <a:buNone/>
                      </a:pPr>
                      <a:endParaRPr lang="en-US" sz="2400" b="0" dirty="0">
                        <a:solidFill>
                          <a:srgbClr val="000000"/>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6">
                        <a:lumMod val="40000"/>
                        <a:lumOff val="60000"/>
                      </a:schemeClr>
                    </a:solidFill>
                  </a:tcPr>
                </a:tc>
                <a:extLst>
                  <a:ext uri="{0D108BD9-81ED-4DB2-BD59-A6C34878D82A}">
                    <a16:rowId xmlns:a16="http://schemas.microsoft.com/office/drawing/2014/main" val="10005"/>
                  </a:ext>
                </a:extLst>
              </a:tr>
            </a:tbl>
          </a:graphicData>
        </a:graphic>
      </p:graphicFrame>
      <p:sp>
        <p:nvSpPr>
          <p:cNvPr id="6" name="Text Box 5"/>
          <p:cNvSpPr txBox="1"/>
          <p:nvPr/>
        </p:nvSpPr>
        <p:spPr>
          <a:xfrm>
            <a:off x="3087370" y="2234565"/>
            <a:ext cx="7538085" cy="460375"/>
          </a:xfrm>
          <a:prstGeom prst="rect">
            <a:avLst/>
          </a:prstGeom>
          <a:noFill/>
        </p:spPr>
        <p:txBody>
          <a:bodyPr wrap="square" rtlCol="0">
            <a:spAutoFit/>
          </a:bodyPr>
          <a:lstStyle/>
          <a:p>
            <a:r>
              <a:rPr lang="en-US" sz="2400">
                <a:latin typeface="Times New Roman" panose="02020603050405020304" charset="0"/>
                <a:cs typeface="Times New Roman" panose="02020603050405020304" charset="0"/>
              </a:rPr>
              <a:t>- Theo vtc.vn, 30/09/2017</a:t>
            </a:r>
          </a:p>
        </p:txBody>
      </p:sp>
      <p:sp>
        <p:nvSpPr>
          <p:cNvPr id="7" name="Text Box 6"/>
          <p:cNvSpPr txBox="1"/>
          <p:nvPr/>
        </p:nvSpPr>
        <p:spPr>
          <a:xfrm>
            <a:off x="3065780" y="3351530"/>
            <a:ext cx="7905115" cy="460375"/>
          </a:xfrm>
          <a:prstGeom prst="rect">
            <a:avLst/>
          </a:prstGeom>
          <a:noFill/>
        </p:spPr>
        <p:txBody>
          <a:bodyPr wrap="square" rtlCol="0">
            <a:spAutoFit/>
          </a:bodyPr>
          <a:lstStyle/>
          <a:p>
            <a:r>
              <a:rPr lang="en-US" sz="2400">
                <a:latin typeface="Times New Roman" panose="02020603050405020304" charset="0"/>
                <a:cs typeface="Times New Roman" panose="02020603050405020304" charset="0"/>
              </a:rPr>
              <a:t>- Văn bản thông tin </a:t>
            </a:r>
          </a:p>
        </p:txBody>
      </p:sp>
      <p:sp>
        <p:nvSpPr>
          <p:cNvPr id="8" name="Text Box 7"/>
          <p:cNvSpPr txBox="1"/>
          <p:nvPr/>
        </p:nvSpPr>
        <p:spPr>
          <a:xfrm>
            <a:off x="3033395" y="4490085"/>
            <a:ext cx="8661400" cy="829945"/>
          </a:xfrm>
          <a:prstGeom prst="rect">
            <a:avLst/>
          </a:prstGeom>
          <a:noFill/>
        </p:spPr>
        <p:txBody>
          <a:bodyPr wrap="square" rtlCol="0">
            <a:spAutoFit/>
          </a:bodyPr>
          <a:lstStyle/>
          <a:p>
            <a:r>
              <a:rPr lang="en-US" sz="2400">
                <a:latin typeface="Times New Roman" panose="02020603050405020304" charset="0"/>
                <a:cs typeface="Times New Roman" panose="02020603050405020304" charset="0"/>
              </a:rPr>
              <a:t>- Thuyết minh, nghị luận, tự sự</a:t>
            </a:r>
          </a:p>
          <a:p>
            <a:r>
              <a:rPr lang="en-US" sz="2400">
                <a:latin typeface="Times New Roman" panose="02020603050405020304" charset="0"/>
                <a:cs typeface="Times New Roman" panose="02020603050405020304" charset="0"/>
              </a:rPr>
              <a:t>- Mục đích: Cung cấp thông tin về bộ phim Người cha và con gái </a:t>
            </a:r>
          </a:p>
        </p:txBody>
      </p:sp>
      <p:sp>
        <p:nvSpPr>
          <p:cNvPr id="9" name="Text Box 8"/>
          <p:cNvSpPr txBox="1"/>
          <p:nvPr/>
        </p:nvSpPr>
        <p:spPr>
          <a:xfrm>
            <a:off x="3129915" y="5582285"/>
            <a:ext cx="7483475" cy="1198880"/>
          </a:xfrm>
          <a:prstGeom prst="rect">
            <a:avLst/>
          </a:prstGeom>
          <a:noFill/>
        </p:spPr>
        <p:txBody>
          <a:bodyPr wrap="square" rtlCol="0">
            <a:spAutoFit/>
          </a:bodyPr>
          <a:lstStyle/>
          <a:p>
            <a:r>
              <a:rPr lang="en-US" sz="2400" dirty="0">
                <a:latin typeface="Times New Roman" panose="02020603050405020304" charset="0"/>
                <a:cs typeface="Times New Roman" panose="02020603050405020304" charset="0"/>
              </a:rPr>
              <a:t>2 phần </a:t>
            </a:r>
          </a:p>
          <a:p>
            <a:r>
              <a:rPr lang="en-US" sz="2400" dirty="0">
                <a:latin typeface="Times New Roman" panose="02020603050405020304" charset="0"/>
                <a:cs typeface="Times New Roman" panose="02020603050405020304" charset="0"/>
              </a:rPr>
              <a:t>- Phần sa pô </a:t>
            </a:r>
          </a:p>
          <a:p>
            <a:r>
              <a:rPr lang="en-US" sz="2400" dirty="0">
                <a:latin typeface="Times New Roman" panose="02020603050405020304" charset="0"/>
                <a:cs typeface="Times New Roman" panose="02020603050405020304" charset="0"/>
              </a:rPr>
              <a:t>- Phần nội dung của văn bản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0" fill="hold"/>
                                        <p:tgtEl>
                                          <p:spTgt spid="6"/>
                                        </p:tgtEl>
                                        <p:attrNameLst>
                                          <p:attrName>ppt_x</p:attrName>
                                        </p:attrNameLst>
                                      </p:cBhvr>
                                      <p:tavLst>
                                        <p:tav tm="0">
                                          <p:val>
                                            <p:strVal val="#ppt_x"/>
                                          </p:val>
                                        </p:tav>
                                        <p:tav tm="100000">
                                          <p:val>
                                            <p:strVal val="#ppt_x"/>
                                          </p:val>
                                        </p:tav>
                                      </p:tavLst>
                                    </p:anim>
                                    <p:anim calcmode="lin" valueType="num">
                                      <p:cBhvr additive="base">
                                        <p:cTn id="8"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7"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0" fill="hold"/>
                                        <p:tgtEl>
                                          <p:spTgt spid="9"/>
                                        </p:tgtEl>
                                        <p:attrNameLst>
                                          <p:attrName>ppt_x</p:attrName>
                                        </p:attrNameLst>
                                      </p:cBhvr>
                                      <p:tavLst>
                                        <p:tav tm="0">
                                          <p:val>
                                            <p:strVal val="#ppt_x"/>
                                          </p:val>
                                        </p:tav>
                                        <p:tav tm="100000">
                                          <p:val>
                                            <p:strVal val="#ppt_x"/>
                                          </p:val>
                                        </p:tav>
                                      </p:tavLst>
                                    </p:anim>
                                    <p:anim calcmode="lin" valueType="num">
                                      <p:cBhvr additive="base">
                                        <p:cTn id="25" dur="5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 name="Picture 1"/>
          <p:cNvPicPr>
            <a:picLocks noGrp="1" noChangeAspect="1"/>
          </p:cNvPicPr>
          <p:nvPr>
            <p:ph idx="1"/>
          </p:nvPr>
        </p:nvPicPr>
        <p:blipFill>
          <a:blip r:embed="rId2"/>
          <a:stretch>
            <a:fillRect/>
          </a:stretch>
        </p:blipFill>
        <p:spPr>
          <a:xfrm>
            <a:off x="838200" y="365125"/>
            <a:ext cx="10539095" cy="5217795"/>
          </a:xfrm>
          <a:prstGeom prst="rect">
            <a:avLst/>
          </a:prstGeom>
          <a:noFill/>
          <a:ln>
            <a:noFill/>
          </a:ln>
        </p:spPr>
      </p:pic>
      <p:sp>
        <p:nvSpPr>
          <p:cNvPr id="6" name="Text Box 5"/>
          <p:cNvSpPr txBox="1"/>
          <p:nvPr/>
        </p:nvSpPr>
        <p:spPr>
          <a:xfrm>
            <a:off x="2461260" y="5658485"/>
            <a:ext cx="6663690" cy="521970"/>
          </a:xfrm>
          <a:prstGeom prst="rect">
            <a:avLst/>
          </a:prstGeom>
          <a:noFill/>
        </p:spPr>
        <p:txBody>
          <a:bodyPr wrap="square" rtlCol="0">
            <a:spAutoFit/>
          </a:bodyPr>
          <a:lstStyle/>
          <a:p>
            <a:pPr algn="ctr"/>
            <a:r>
              <a:rPr lang="vi-VN" altLang="en-US" sz="2800" b="1">
                <a:solidFill>
                  <a:srgbClr val="0F02BE"/>
                </a:solidFill>
                <a:latin typeface="Times New Roman" panose="02020603050405020304" charset="0"/>
                <a:cs typeface="Times New Roman" panose="02020603050405020304" charset="0"/>
              </a:rPr>
              <a:t>Bố cục từng phần của nội dung văn bản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1483</Words>
  <Application>Microsoft Office PowerPoint</Application>
  <PresentationFormat>Widescreen</PresentationFormat>
  <Paragraphs>115</Paragraphs>
  <Slides>21</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Times New Roman</vt:lpstr>
      <vt:lpstr>Office Theme</vt:lpstr>
      <vt:lpstr>PowerPoint Presentation</vt:lpstr>
      <vt:lpstr>PowerPoint Presentation</vt:lpstr>
      <vt:lpstr>PowerPoint Presentation</vt:lpstr>
      <vt:lpstr>I. ĐỌC - TÌM HIỂU CHUNG</vt:lpstr>
      <vt:lpstr>PowerPoint Presentation</vt:lpstr>
      <vt:lpstr>PowerPoint Presentation</vt:lpstr>
      <vt:lpstr>PowerPoint Presentation</vt:lpstr>
      <vt:lpstr>PowerPoint Presentation</vt:lpstr>
      <vt:lpstr>PowerPoint Presentation</vt:lpstr>
      <vt:lpstr>II. TÌM HIỂU CHI TIẾT</vt:lpstr>
      <vt:lpstr>1. Tìm hiểu nhan đề và phần sa pô  </vt:lpstr>
      <vt:lpstr>Phần Sa pô </vt:lpstr>
      <vt:lpstr>2. Tìm hiểu nội dung văn bản  </vt:lpstr>
      <vt:lpstr>PowerPoint Presentation</vt:lpstr>
      <vt:lpstr>PowerPoint Presentation</vt:lpstr>
      <vt:lpstr>PowerPoint Presentation</vt:lpstr>
      <vt:lpstr>c. Phần 3: Những điểm đặc sắc ở bộ phim Người cha và con gái </vt:lpstr>
      <vt:lpstr>PowerPoint Presentation</vt:lpstr>
      <vt:lpstr>PowerPoint Presentation</vt:lpstr>
      <vt:lpstr>TỔNG KẾT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PC THUY</dc:creator>
  <cp:lastModifiedBy>HL</cp:lastModifiedBy>
  <cp:revision>10</cp:revision>
  <dcterms:created xsi:type="dcterms:W3CDTF">2023-06-28T12:32:00Z</dcterms:created>
  <dcterms:modified xsi:type="dcterms:W3CDTF">2025-05-12T14:07:41Z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6E6DEB689B50490AA20EE3BE836C1593</vt:lpwstr>
  </property>
  <property fmtid="{D5CDD505-2E9C-101B-9397-08002B2CF9AE}" pid="3" name="KSOProductBuildVer">
    <vt:lpwstr>1033-11.2.0.11537</vt:lpwstr>
  </property>
</Properties>
</file>