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9" r:id="rId13"/>
    <p:sldId id="268" r:id="rId14"/>
    <p:sldId id="271" r:id="rId15"/>
    <p:sldId id="270" r:id="rId16"/>
    <p:sldId id="272" r:id="rId17"/>
    <p:sldId id="267"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6" r:id="rId58"/>
    <p:sldId id="319" r:id="rId59"/>
    <p:sldId id="320" r:id="rId60"/>
    <p:sldId id="321" r:id="rId61"/>
    <p:sldId id="322" r:id="rId62"/>
    <p:sldId id="323" r:id="rId63"/>
    <p:sldId id="324" r:id="rId64"/>
    <p:sldId id="325" r:id="rId65"/>
    <p:sldId id="326" r:id="rId66"/>
    <p:sldId id="317" r:id="rId67"/>
    <p:sldId id="31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74" d="100"/>
          <a:sy n="74" d="100"/>
        </p:scale>
        <p:origin x="-540" y="-90"/>
      </p:cViewPr>
      <p:guideLst>
        <p:guide orient="horz" pos="648"/>
        <p:guide orient="horz" pos="712"/>
        <p:guide orient="horz" pos="3928"/>
        <p:guide orient="horz" pos="3864"/>
        <p:guide pos="416"/>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37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80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10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13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73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12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46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38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687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43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86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07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589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832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8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45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38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0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13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00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24125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099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85589" y="1130300"/>
            <a:ext cx="7735389" cy="88827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prstTxWarp prst="textWave1">
              <a:avLst>
                <a:gd name="adj1" fmla="val 12500"/>
                <a:gd name="adj2" fmla="val -80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ÔN TẬP VÀ TỰ ĐÁNH GIÁ CUỐI KÌ II</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Right Triangle 9"/>
          <p:cNvSpPr/>
          <p:nvPr/>
        </p:nvSpPr>
        <p:spPr>
          <a:xfrm rot="10800000">
            <a:off x="11277600" y="-22860"/>
            <a:ext cx="914400" cy="914400"/>
          </a:xfrm>
          <a:prstGeom prst="rtTriangl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p:cNvSpPr/>
          <p:nvPr/>
        </p:nvSpPr>
        <p:spPr>
          <a:xfrm rot="10800000">
            <a:off x="11720978" y="5943600"/>
            <a:ext cx="457200" cy="914400"/>
          </a:xfrm>
          <a:custGeom>
            <a:avLst/>
            <a:gdLst>
              <a:gd name="connsiteX0" fmla="*/ 0 w 457200"/>
              <a:gd name="connsiteY0" fmla="*/ 0 h 914400"/>
              <a:gd name="connsiteX1" fmla="*/ 457200 w 457200"/>
              <a:gd name="connsiteY1" fmla="*/ 457200 h 914400"/>
              <a:gd name="connsiteX2" fmla="*/ 0 w 457200"/>
              <a:gd name="connsiteY2" fmla="*/ 914400 h 914400"/>
              <a:gd name="connsiteX3" fmla="*/ 0 w 457200"/>
              <a:gd name="connsiteY3" fmla="*/ 0 h 914400"/>
            </a:gdLst>
            <a:ahLst/>
            <a:cxnLst>
              <a:cxn ang="0">
                <a:pos x="connsiteX0" y="connsiteY0"/>
              </a:cxn>
              <a:cxn ang="0">
                <a:pos x="connsiteX1" y="connsiteY1"/>
              </a:cxn>
              <a:cxn ang="0">
                <a:pos x="connsiteX2" y="connsiteY2"/>
              </a:cxn>
              <a:cxn ang="0">
                <a:pos x="connsiteX3" y="connsiteY3"/>
              </a:cxn>
            </a:cxnLst>
            <a:rect l="l" t="t" r="r" b="b"/>
            <a:pathLst>
              <a:path w="457200" h="914400">
                <a:moveTo>
                  <a:pt x="0" y="0"/>
                </a:moveTo>
                <a:cubicBezTo>
                  <a:pt x="252505" y="0"/>
                  <a:pt x="457200" y="204695"/>
                  <a:pt x="457200" y="457200"/>
                </a:cubicBezTo>
                <a:cubicBezTo>
                  <a:pt x="457200" y="709705"/>
                  <a:pt x="252505" y="914400"/>
                  <a:pt x="0" y="914400"/>
                </a:cubicBezTo>
                <a:lnTo>
                  <a:pt x="0" y="0"/>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11069" y="0"/>
            <a:ext cx="4220025" cy="6858000"/>
            <a:chOff x="-11069" y="0"/>
            <a:chExt cx="4220025" cy="6858000"/>
          </a:xfrm>
        </p:grpSpPr>
        <p:grpSp>
          <p:nvGrpSpPr>
            <p:cNvPr id="7" name="Group 6"/>
            <p:cNvGrpSpPr/>
            <p:nvPr/>
          </p:nvGrpSpPr>
          <p:grpSpPr>
            <a:xfrm>
              <a:off x="-11069" y="0"/>
              <a:ext cx="3294555" cy="6858000"/>
              <a:chOff x="-11684" y="0"/>
              <a:chExt cx="3477696" cy="6858000"/>
            </a:xfrm>
          </p:grpSpPr>
          <p:sp>
            <p:nvSpPr>
              <p:cNvPr id="2" name="Rectangle 1"/>
              <p:cNvSpPr/>
              <p:nvPr/>
            </p:nvSpPr>
            <p:spPr>
              <a:xfrm>
                <a:off x="0" y="0"/>
                <a:ext cx="3466012"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ight Triangle 2"/>
              <p:cNvSpPr/>
              <p:nvPr/>
            </p:nvSpPr>
            <p:spPr>
              <a:xfrm rot="10800000">
                <a:off x="-11684" y="6937"/>
                <a:ext cx="3466012" cy="2643189"/>
              </a:xfrm>
              <a:prstGeom prst="rtTriangl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ight Triangle 8"/>
            <p:cNvSpPr/>
            <p:nvPr/>
          </p:nvSpPr>
          <p:spPr>
            <a:xfrm>
              <a:off x="3294556" y="5943600"/>
              <a:ext cx="914400" cy="914400"/>
            </a:xfrm>
            <a:prstGeom prst="rtTriangl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p:cNvSpPr/>
            <p:nvPr/>
          </p:nvSpPr>
          <p:spPr>
            <a:xfrm rot="10800000">
              <a:off x="3291630" y="6938"/>
              <a:ext cx="457200" cy="914400"/>
            </a:xfrm>
            <a:custGeom>
              <a:avLst/>
              <a:gdLst>
                <a:gd name="connsiteX0" fmla="*/ 457200 w 457200"/>
                <a:gd name="connsiteY0" fmla="*/ 0 h 914400"/>
                <a:gd name="connsiteX1" fmla="*/ 457200 w 457200"/>
                <a:gd name="connsiteY1" fmla="*/ 914400 h 914400"/>
                <a:gd name="connsiteX2" fmla="*/ 0 w 457200"/>
                <a:gd name="connsiteY2" fmla="*/ 457200 h 914400"/>
                <a:gd name="connsiteX3" fmla="*/ 457200 w 457200"/>
                <a:gd name="connsiteY3" fmla="*/ 0 h 914400"/>
              </a:gdLst>
              <a:ahLst/>
              <a:cxnLst>
                <a:cxn ang="0">
                  <a:pos x="connsiteX0" y="connsiteY0"/>
                </a:cxn>
                <a:cxn ang="0">
                  <a:pos x="connsiteX1" y="connsiteY1"/>
                </a:cxn>
                <a:cxn ang="0">
                  <a:pos x="connsiteX2" y="connsiteY2"/>
                </a:cxn>
                <a:cxn ang="0">
                  <a:pos x="connsiteX3" y="connsiteY3"/>
                </a:cxn>
              </a:cxnLst>
              <a:rect l="l" t="t" r="r" b="b"/>
              <a:pathLst>
                <a:path w="457200" h="914400">
                  <a:moveTo>
                    <a:pt x="457200" y="0"/>
                  </a:moveTo>
                  <a:lnTo>
                    <a:pt x="457200" y="914400"/>
                  </a:lnTo>
                  <a:cubicBezTo>
                    <a:pt x="204695" y="914400"/>
                    <a:pt x="0" y="709705"/>
                    <a:pt x="0" y="457200"/>
                  </a:cubicBezTo>
                  <a:cubicBezTo>
                    <a:pt x="0" y="204695"/>
                    <a:pt x="204695" y="0"/>
                    <a:pt x="457200" y="0"/>
                  </a:cubicBez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513030" y="2650127"/>
              <a:ext cx="2257425" cy="2223748"/>
            </a:xfrm>
            <a:prstGeom prst="ellips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NGỮ VĂN 6</a:t>
              </a:r>
              <a:endParaRPr kumimoji="0" lang="en-US" sz="36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sp>
        <p:nvSpPr>
          <p:cNvPr id="18" name="Rounded Rectangle 17"/>
          <p:cNvSpPr/>
          <p:nvPr/>
        </p:nvSpPr>
        <p:spPr>
          <a:xfrm>
            <a:off x="341579" y="5086351"/>
            <a:ext cx="2428876" cy="671512"/>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CÁNH DIỀU</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4852676" y="1914725"/>
            <a:ext cx="5276974" cy="4278705"/>
          </a:xfrm>
          <a:prstGeom prst="ellipse">
            <a:avLst/>
          </a:prstGeom>
          <a:ln>
            <a:noFill/>
          </a:ln>
          <a:effectLst>
            <a:softEdge rad="112500"/>
          </a:effectLst>
        </p:spPr>
      </p:pic>
    </p:spTree>
    <p:extLst>
      <p:ext uri="{BB962C8B-B14F-4D97-AF65-F5344CB8AC3E}">
        <p14:creationId xmlns:p14="http://schemas.microsoft.com/office/powerpoint/2010/main" val="1350615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algn="ctr">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1753897" y="1551482"/>
            <a:ext cx="8684205" cy="4219378"/>
            <a:chOff x="2468476" y="710478"/>
            <a:chExt cx="8684205" cy="5427854"/>
          </a:xfrm>
        </p:grpSpPr>
        <p:sp>
          <p:nvSpPr>
            <p:cNvPr id="11" name="Up Arrow 10"/>
            <p:cNvSpPr/>
            <p:nvPr/>
          </p:nvSpPr>
          <p:spPr>
            <a:xfrm>
              <a:off x="2468476" y="710478"/>
              <a:ext cx="2435396" cy="2003172"/>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Freeform 11"/>
            <p:cNvSpPr/>
            <p:nvPr/>
          </p:nvSpPr>
          <p:spPr>
            <a:xfrm>
              <a:off x="4799176" y="719666"/>
              <a:ext cx="5484075" cy="2600960"/>
            </a:xfrm>
            <a:custGeom>
              <a:avLst/>
              <a:gdLst>
                <a:gd name="connsiteX0" fmla="*/ 0 w 4551680"/>
                <a:gd name="connsiteY0" fmla="*/ 0 h 2600960"/>
                <a:gd name="connsiteX1" fmla="*/ 4551680 w 4551680"/>
                <a:gd name="connsiteY1" fmla="*/ 0 h 2600960"/>
                <a:gd name="connsiteX2" fmla="*/ 4551680 w 4551680"/>
                <a:gd name="connsiteY2" fmla="*/ 2600960 h 2600960"/>
                <a:gd name="connsiteX3" fmla="*/ 0 w 4551680"/>
                <a:gd name="connsiteY3" fmla="*/ 2600960 h 2600960"/>
                <a:gd name="connsiteX4" fmla="*/ 0 w 4551680"/>
                <a:gd name="connsiteY4" fmla="*/ 0 h 260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600960">
                  <a:moveTo>
                    <a:pt x="0" y="0"/>
                  </a:moveTo>
                  <a:lnTo>
                    <a:pt x="4551680" y="0"/>
                  </a:lnTo>
                  <a:lnTo>
                    <a:pt x="4551680" y="2600960"/>
                  </a:lnTo>
                  <a:lnTo>
                    <a:pt x="0" y="2600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Câu</a:t>
              </a:r>
              <a:r>
                <a:rPr lang="en-US" sz="3200" b="1" kern="1200" dirty="0" smtClean="0">
                  <a:latin typeface="Times New Roman" panose="02020603050405020304" pitchFamily="18" charset="0"/>
                  <a:cs typeface="Times New Roman" panose="02020603050405020304" pitchFamily="18" charset="0"/>
                </a:rPr>
                <a:t> 1: </a:t>
              </a:r>
              <a:r>
                <a:rPr lang="en-US" sz="3200" b="0" kern="1200" dirty="0" err="1" smtClean="0">
                  <a:latin typeface="Times New Roman" panose="02020603050405020304" pitchFamily="18" charset="0"/>
                  <a:cs typeface="Times New Roman" panose="02020603050405020304" pitchFamily="18" charset="0"/>
                </a:rPr>
                <a:t>Thống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kê</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tên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thể</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loại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kiểu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văn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bản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và</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tên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văn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bản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cụ</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thể</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đã</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học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trong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sách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Ngữ</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văn</a:t>
              </a:r>
              <a:r>
                <a:rPr lang="en-US" sz="3200" b="0" kern="1200" dirty="0" smtClean="0">
                  <a:latin typeface="Times New Roman" panose="02020603050405020304" pitchFamily="18" charset="0"/>
                  <a:cs typeface="Times New Roman" panose="02020603050405020304" pitchFamily="18" charset="0"/>
                </a:rPr>
                <a:t> 6, </a:t>
              </a:r>
              <a:r>
                <a:rPr lang="en-US" sz="3200" b="0" kern="1200" dirty="0" err="1" smtClean="0">
                  <a:latin typeface="Times New Roman" panose="02020603050405020304" pitchFamily="18" charset="0"/>
                  <a:cs typeface="Times New Roman" panose="02020603050405020304" pitchFamily="18" charset="0"/>
                </a:rPr>
                <a:t>tập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hai</a:t>
              </a:r>
              <a:r>
                <a:rPr lang="en-US" sz="3200" b="0" kern="1200" dirty="0" smtClean="0">
                  <a:latin typeface="Times New Roman" panose="02020603050405020304" pitchFamily="18" charset="0"/>
                  <a:cs typeface="Times New Roman" panose="02020603050405020304" pitchFamily="18" charset="0"/>
                </a:rPr>
                <a:t>.</a:t>
              </a:r>
              <a:endParaRPr lang="en-US" sz="3200" b="0" kern="1200" dirty="0">
                <a:latin typeface="Times New Roman" panose="02020603050405020304" pitchFamily="18" charset="0"/>
                <a:cs typeface="Times New Roman" panose="02020603050405020304" pitchFamily="18" charset="0"/>
              </a:endParaRPr>
            </a:p>
          </p:txBody>
        </p:sp>
        <p:sp>
          <p:nvSpPr>
            <p:cNvPr id="16" name="Down Arrow 15"/>
            <p:cNvSpPr/>
            <p:nvPr/>
          </p:nvSpPr>
          <p:spPr>
            <a:xfrm>
              <a:off x="3052744" y="3781969"/>
              <a:ext cx="2435396" cy="2003172"/>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7" name="Freeform 16"/>
            <p:cNvSpPr/>
            <p:nvPr/>
          </p:nvSpPr>
          <p:spPr>
            <a:xfrm>
              <a:off x="5603848" y="3537372"/>
              <a:ext cx="5548833" cy="2600960"/>
            </a:xfrm>
            <a:custGeom>
              <a:avLst/>
              <a:gdLst>
                <a:gd name="connsiteX0" fmla="*/ 0 w 4551680"/>
                <a:gd name="connsiteY0" fmla="*/ 0 h 2600960"/>
                <a:gd name="connsiteX1" fmla="*/ 4551680 w 4551680"/>
                <a:gd name="connsiteY1" fmla="*/ 0 h 2600960"/>
                <a:gd name="connsiteX2" fmla="*/ 4551680 w 4551680"/>
                <a:gd name="connsiteY2" fmla="*/ 2600960 h 2600960"/>
                <a:gd name="connsiteX3" fmla="*/ 0 w 4551680"/>
                <a:gd name="connsiteY3" fmla="*/ 2600960 h 2600960"/>
                <a:gd name="connsiteX4" fmla="*/ 0 w 4551680"/>
                <a:gd name="connsiteY4" fmla="*/ 0 h 260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600960">
                  <a:moveTo>
                    <a:pt x="0" y="0"/>
                  </a:moveTo>
                  <a:lnTo>
                    <a:pt x="4551680" y="0"/>
                  </a:lnTo>
                  <a:lnTo>
                    <a:pt x="4551680" y="2600960"/>
                  </a:lnTo>
                  <a:lnTo>
                    <a:pt x="0" y="2600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Câu</a:t>
              </a:r>
              <a:r>
                <a:rPr lang="en-US" sz="3200" b="1" kern="1200" dirty="0" smtClean="0">
                  <a:latin typeface="Times New Roman" panose="02020603050405020304" pitchFamily="18" charset="0"/>
                  <a:cs typeface="Times New Roman" panose="02020603050405020304" pitchFamily="18" charset="0"/>
                </a:rPr>
                <a:t> 2: </a:t>
              </a:r>
              <a:r>
                <a:rPr lang="en-US" sz="3200" b="0" kern="1200" dirty="0" err="1" smtClean="0">
                  <a:latin typeface="Times New Roman" panose="02020603050405020304" pitchFamily="18" charset="0"/>
                  <a:cs typeface="Times New Roman" panose="02020603050405020304" pitchFamily="18" charset="0"/>
                </a:rPr>
                <a:t>Nêu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nội</a:t>
              </a:r>
              <a:r>
                <a:rPr lang="en-US" sz="3200" b="0" kern="1200" dirty="0" smtClean="0">
                  <a:latin typeface="Times New Roman" panose="02020603050405020304" pitchFamily="18" charset="0"/>
                  <a:cs typeface="Times New Roman" panose="02020603050405020304" pitchFamily="18" charset="0"/>
                </a:rPr>
                <a:t> dung </a:t>
              </a:r>
              <a:r>
                <a:rPr lang="en-US" sz="3200" b="0" kern="1200" dirty="0" err="1" smtClean="0">
                  <a:latin typeface="Times New Roman" panose="02020603050405020304" pitchFamily="18" charset="0"/>
                  <a:cs typeface="Times New Roman" panose="02020603050405020304" pitchFamily="18" charset="0"/>
                </a:rPr>
                <a:t>chính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của</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văn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bản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đọc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hiểu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trong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sách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Ngữ</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văn</a:t>
              </a:r>
              <a:r>
                <a:rPr lang="en-US" sz="3200" b="0" kern="1200" dirty="0" smtClean="0">
                  <a:latin typeface="Times New Roman" panose="02020603050405020304" pitchFamily="18" charset="0"/>
                  <a:cs typeface="Times New Roman" panose="02020603050405020304" pitchFamily="18" charset="0"/>
                </a:rPr>
                <a:t> 6, </a:t>
              </a:r>
              <a:r>
                <a:rPr lang="en-US" sz="3200" b="0" kern="1200" dirty="0" err="1" smtClean="0">
                  <a:latin typeface="Times New Roman" panose="02020603050405020304" pitchFamily="18" charset="0"/>
                  <a:cs typeface="Times New Roman" panose="02020603050405020304" pitchFamily="18" charset="0"/>
                </a:rPr>
                <a:t>tập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hai</a:t>
              </a:r>
              <a:r>
                <a:rPr lang="en-US" sz="3200" b="0" kern="1200" dirty="0" smtClean="0">
                  <a:latin typeface="Times New Roman" panose="02020603050405020304" pitchFamily="18" charset="0"/>
                  <a:cs typeface="Times New Roman" panose="02020603050405020304" pitchFamily="18" charset="0"/>
                </a:rPr>
                <a:t>.</a:t>
              </a:r>
              <a:endParaRPr lang="en-US" sz="3200" b="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4919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7872079"/>
              </p:ext>
            </p:extLst>
          </p:nvPr>
        </p:nvGraphicFramePr>
        <p:xfrm>
          <a:off x="254833" y="523220"/>
          <a:ext cx="11692327" cy="5993904"/>
        </p:xfrm>
        <a:graphic>
          <a:graphicData uri="http://schemas.openxmlformats.org/drawingml/2006/table">
            <a:tbl>
              <a:tblPr firstRow="1" firstCol="1" bandRow="1"/>
              <a:tblGrid>
                <a:gridCol w="1493188">
                  <a:extLst>
                    <a:ext uri="{9D8B030D-6E8A-4147-A177-3AD203B41FA5}">
                      <a16:colId xmlns="" xmlns:a16="http://schemas.microsoft.com/office/drawing/2014/main" val="481258042"/>
                    </a:ext>
                  </a:extLst>
                </a:gridCol>
                <a:gridCol w="2898930">
                  <a:extLst>
                    <a:ext uri="{9D8B030D-6E8A-4147-A177-3AD203B41FA5}">
                      <a16:colId xmlns="" xmlns:a16="http://schemas.microsoft.com/office/drawing/2014/main" val="1757460888"/>
                    </a:ext>
                  </a:extLst>
                </a:gridCol>
                <a:gridCol w="7300209">
                  <a:extLst>
                    <a:ext uri="{9D8B030D-6E8A-4147-A177-3AD203B41FA5}">
                      <a16:colId xmlns="" xmlns:a16="http://schemas.microsoft.com/office/drawing/2014/main" val="1458634283"/>
                    </a:ext>
                  </a:extLst>
                </a:gridCol>
              </a:tblGrid>
              <a:tr h="0">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 xmlns:a16="http://schemas.microsoft.com/office/drawing/2014/main" val="3761807740"/>
                  </a:ext>
                </a:extLst>
              </a:tr>
              <a:tr h="165011">
                <a:tc rowSpan="3">
                  <a:txBody>
                    <a:bodyPr/>
                    <a:lstStyle/>
                    <a:p>
                      <a:pPr algn="ctr">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học đường đời đầu tiên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tabLst>
                          <a:tab pos="138684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Mèn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lối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sống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thân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ái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chan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hòa</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thương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giúp</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đỡ</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bạn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bè</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cách</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ứng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xử</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lễ</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độ</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khiêm</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nhường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sự</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tự</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chủ</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ăn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năn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hối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lỗi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trước</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cử</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chỉ</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sai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lầm</a:t>
                      </a:r>
                      <a:r>
                        <a:rPr lang="en-US" sz="240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526431961"/>
                  </a:ext>
                </a:extLst>
              </a:tr>
              <a:tr h="130879">
                <a:tc vMerge="1">
                  <a:txBody>
                    <a:bodyPr/>
                    <a:lstStyle/>
                    <a:p>
                      <a:endParaRPr lang="en-US"/>
                    </a:p>
                  </a:txBody>
                  <a:tcPr/>
                </a:tc>
                <a:tc>
                  <a:txBody>
                    <a:bodyPr/>
                    <a:lstStyle/>
                    <a:p>
                      <a:pPr>
                        <a:lnSpc>
                          <a:spcPct val="115000"/>
                        </a:lnSpc>
                      </a:pPr>
                      <a:r>
                        <a:rPr lang="vi-VN"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 lão đánh cá và con cá bàng</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(Pu-skin)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 qua câu chuyện của ông lão đánh cá hiền lành song nhu nhược cùng mụ vợ tham lam, độc ác, truyện ca ngợi lòng nhân hậu, sự đền đáp dành những người nhân hậu và nêu ra bài học đích đáng cho những kẻ tham lam, bội bạc.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68683792"/>
                  </a:ext>
                </a:extLst>
              </a:tr>
              <a:tr h="113813">
                <a:tc vMerge="1">
                  <a:txBody>
                    <a:bodyPr/>
                    <a:lstStyle/>
                    <a:p>
                      <a:endParaRPr lang="en-US"/>
                    </a:p>
                  </a:txBody>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 bé bán diêm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đéc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 câu chuyện về cô bé bán diêm nghèo khổ, cô đơn và bất hạnh trong đêm giao thừa, tác giả muốn gửi gắm thông điệp giàu tính nhân  văn: hãy yêu thương và hãy để trẻ thơ được sống trong hạnh phúc.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521564083"/>
                  </a:ext>
                </a:extLst>
              </a:tr>
            </a:tbl>
          </a:graphicData>
        </a:graphic>
      </p:graphicFrame>
      <p:sp>
        <p:nvSpPr>
          <p:cNvPr id="3" name="Rectangle 2"/>
          <p:cNvSpPr/>
          <p:nvPr/>
        </p:nvSpPr>
        <p:spPr>
          <a:xfrm>
            <a:off x="4239655" y="0"/>
            <a:ext cx="3699987" cy="523220"/>
          </a:xfrm>
          <a:prstGeom prst="rect">
            <a:avLst/>
          </a:prstGeom>
        </p:spPr>
        <p:txBody>
          <a:bodyPr wrap="none">
            <a:spAutoFit/>
          </a:bodyPr>
          <a:lstStyle/>
          <a:p>
            <a:pPr algn="ctr">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1491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2827582"/>
              </p:ext>
            </p:extLst>
          </p:nvPr>
        </p:nvGraphicFramePr>
        <p:xfrm>
          <a:off x="660399" y="883913"/>
          <a:ext cx="10858501" cy="5573280"/>
        </p:xfrm>
        <a:graphic>
          <a:graphicData uri="http://schemas.openxmlformats.org/drawingml/2006/table">
            <a:tbl>
              <a:tblPr firstRow="1" firstCol="1" bandRow="1"/>
              <a:tblGrid>
                <a:gridCol w="1386703">
                  <a:extLst>
                    <a:ext uri="{9D8B030D-6E8A-4147-A177-3AD203B41FA5}">
                      <a16:colId xmlns="" xmlns:a16="http://schemas.microsoft.com/office/drawing/2014/main" val="481258042"/>
                    </a:ext>
                  </a:extLst>
                </a:gridCol>
                <a:gridCol w="3589200">
                  <a:extLst>
                    <a:ext uri="{9D8B030D-6E8A-4147-A177-3AD203B41FA5}">
                      <a16:colId xmlns="" xmlns:a16="http://schemas.microsoft.com/office/drawing/2014/main" val="1757460888"/>
                    </a:ext>
                  </a:extLst>
                </a:gridCol>
                <a:gridCol w="5882598">
                  <a:extLst>
                    <a:ext uri="{9D8B030D-6E8A-4147-A177-3AD203B41FA5}">
                      <a16:colId xmlns="" xmlns:a16="http://schemas.microsoft.com/office/drawing/2014/main" val="1458634283"/>
                    </a:ext>
                  </a:extLst>
                </a:gridCol>
              </a:tblGrid>
              <a:tr h="0">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 xmlns:a16="http://schemas.microsoft.com/office/drawing/2014/main" val="3761807740"/>
                  </a:ext>
                </a:extLst>
              </a:tr>
              <a:tr h="130879">
                <a:tc rowSpan="3">
                  <a:txBody>
                    <a:bodyPr/>
                    <a:lstStyle/>
                    <a:p>
                      <a:pPr algn="ctr">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 nay Bác không ngủ</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tabLst>
                          <a:tab pos="1386840" algn="l"/>
                        </a:tabLst>
                      </a:pPr>
                      <a:r>
                        <a:rPr lang="pt-BR" sz="2400">
                          <a:solidFill>
                            <a:srgbClr val="0D0D0D"/>
                          </a:solidFill>
                          <a:effectLst/>
                          <a:latin typeface="Times New Roman" panose="02020603050405020304" pitchFamily="18" charset="0"/>
                          <a:ea typeface="MS Mincho"/>
                          <a:cs typeface="Times New Roman" panose="02020603050405020304" pitchFamily="18" charset="0"/>
                        </a:rPr>
                        <a:t>Qua câu chuyện về một đêm không ngủ của Bác trên đường đi chiến dịch, bài thơ đã thể hiện tấm lòng yêu thương sâu sắc, rộng lớn của Bác với bộ đội và nhân dân, tình cảm yêu kính, cảm phục của người chiến sĩ đối với lãnh tụ.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4075675374"/>
                  </a:ext>
                </a:extLst>
              </a:tr>
              <a:tr h="62614">
                <a:tc vMerge="1">
                  <a:txBody>
                    <a:bodyPr/>
                    <a:lstStyle/>
                    <a:p>
                      <a:endParaRPr lang="en-US"/>
                    </a:p>
                  </a:txBody>
                  <a:tcPr/>
                </a:tc>
                <a:tc>
                  <a:txBody>
                    <a:bodyPr/>
                    <a:lstStyle/>
                    <a:p>
                      <a:pPr>
                        <a:lnSpc>
                          <a:spcPct val="115000"/>
                        </a:lnSpc>
                      </a:pPr>
                      <a:r>
                        <a:rPr lang="vi-VN"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(Tố Hữu)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 ảnh hồn nhiên, dũng cảm của chú bé liên lạc và tình cảm sâu nặng của nhà thơ với chú bé.</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9467622"/>
                  </a:ext>
                </a:extLst>
              </a:tr>
              <a:tr h="96746">
                <a:tc vMerge="1">
                  <a:txBody>
                    <a:bodyPr/>
                    <a:lstStyle/>
                    <a:p>
                      <a:endParaRPr lang="en-US"/>
                    </a:p>
                  </a:txBody>
                  <a:tcPr/>
                </a:tc>
                <a:tc>
                  <a:txBody>
                    <a:bodyPr/>
                    <a:lstStyle/>
                    <a:p>
                      <a:pPr>
                        <a:lnSpc>
                          <a:spcPct val="115000"/>
                        </a:lnSpc>
                      </a:pPr>
                      <a:r>
                        <a:rPr lang="vi-VN"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 con chân vòng kiềng</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U-xa-chốp)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0480" marR="30480" algn="just">
                        <a:lnSpc>
                          <a:spcPct val="115000"/>
                        </a:lnSpc>
                        <a:spcAft>
                          <a:spcPts val="12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063883605"/>
                  </a:ext>
                </a:extLst>
              </a:tr>
            </a:tbl>
          </a:graphicData>
        </a:graphic>
      </p:graphicFrame>
      <p:sp>
        <p:nvSpPr>
          <p:cNvPr id="5" name="Rectangle 4"/>
          <p:cNvSpPr/>
          <p:nvPr/>
        </p:nvSpPr>
        <p:spPr>
          <a:xfrm>
            <a:off x="4239655" y="158946"/>
            <a:ext cx="3699987" cy="523220"/>
          </a:xfrm>
          <a:prstGeom prst="rect">
            <a:avLst/>
          </a:prstGeom>
        </p:spPr>
        <p:txBody>
          <a:bodyPr wrap="none">
            <a:spAutoFit/>
          </a:bodyPr>
          <a:lstStyle/>
          <a:p>
            <a:pPr algn="ctr">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8965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5496968"/>
              </p:ext>
            </p:extLst>
          </p:nvPr>
        </p:nvGraphicFramePr>
        <p:xfrm>
          <a:off x="660399" y="793972"/>
          <a:ext cx="10858501" cy="5993904"/>
        </p:xfrm>
        <a:graphic>
          <a:graphicData uri="http://schemas.openxmlformats.org/drawingml/2006/table">
            <a:tbl>
              <a:tblPr firstRow="1" firstCol="1" bandRow="1"/>
              <a:tblGrid>
                <a:gridCol w="1386703">
                  <a:extLst>
                    <a:ext uri="{9D8B030D-6E8A-4147-A177-3AD203B41FA5}">
                      <a16:colId xmlns="" xmlns:a16="http://schemas.microsoft.com/office/drawing/2014/main" val="481258042"/>
                    </a:ext>
                  </a:extLst>
                </a:gridCol>
                <a:gridCol w="3274406">
                  <a:extLst>
                    <a:ext uri="{9D8B030D-6E8A-4147-A177-3AD203B41FA5}">
                      <a16:colId xmlns="" xmlns:a16="http://schemas.microsoft.com/office/drawing/2014/main" val="1757460888"/>
                    </a:ext>
                  </a:extLst>
                </a:gridCol>
                <a:gridCol w="6197392">
                  <a:extLst>
                    <a:ext uri="{9D8B030D-6E8A-4147-A177-3AD203B41FA5}">
                      <a16:colId xmlns="" xmlns:a16="http://schemas.microsoft.com/office/drawing/2014/main" val="1458634283"/>
                    </a:ext>
                  </a:extLst>
                </a:gridCol>
              </a:tblGrid>
              <a:tr h="0">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 xmlns:a16="http://schemas.microsoft.com/office/drawing/2014/main" val="3761807740"/>
                  </a:ext>
                </a:extLst>
              </a:tr>
              <a:tr h="130879">
                <a:tc rowSpan="3">
                  <a:txBody>
                    <a:bodyPr/>
                    <a:lstStyle/>
                    <a:p>
                      <a:pPr algn="ctr">
                        <a:lnSpc>
                          <a:spcPct val="115000"/>
                        </a:lnSpc>
                        <a:spcAft>
                          <a:spcPts val="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sao chúng ta phải đối xử thân thiện với động 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88067158"/>
                  </a:ext>
                </a:extLst>
              </a:tr>
              <a:tr h="62614">
                <a:tc vMerge="1">
                  <a:txBody>
                    <a:bodyPr/>
                    <a:lstStyle/>
                    <a:p>
                      <a:endParaRPr lang="en-US"/>
                    </a:p>
                  </a:txBody>
                  <a:tcPr/>
                </a:tc>
                <a:tc>
                  <a:txBody>
                    <a:bodyPr/>
                    <a:lstStyle/>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Khan hiếm nước ngọt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496482553"/>
                  </a:ext>
                </a:extLst>
              </a:tr>
              <a:tr h="79680">
                <a:tc vMerge="1">
                  <a:txBody>
                    <a:bodyPr/>
                    <a:lstStyle/>
                    <a:p>
                      <a:endParaRPr lang="en-US"/>
                    </a:p>
                  </a:txBody>
                  <a:tcPr/>
                </a:tc>
                <a:tc>
                  <a:txBody>
                    <a:bodyPr/>
                    <a:lstStyle/>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 sao nên có vật nuôi trong nhà?</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774042323"/>
                  </a:ext>
                </a:extLst>
              </a:tr>
            </a:tbl>
          </a:graphicData>
        </a:graphic>
      </p:graphicFrame>
      <p:sp>
        <p:nvSpPr>
          <p:cNvPr id="3" name="Rectangle 2"/>
          <p:cNvSpPr/>
          <p:nvPr/>
        </p:nvSpPr>
        <p:spPr>
          <a:xfrm>
            <a:off x="4270442" y="83995"/>
            <a:ext cx="3699987" cy="523220"/>
          </a:xfrm>
          <a:prstGeom prst="rect">
            <a:avLst/>
          </a:prstGeom>
        </p:spPr>
        <p:txBody>
          <a:bodyPr wrap="none">
            <a:spAutoFit/>
          </a:bodyPr>
          <a:lstStyle/>
          <a:p>
            <a:pPr algn="ctr">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235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4731863"/>
              </p:ext>
            </p:extLst>
          </p:nvPr>
        </p:nvGraphicFramePr>
        <p:xfrm>
          <a:off x="389744" y="674050"/>
          <a:ext cx="11452485" cy="5993904"/>
        </p:xfrm>
        <a:graphic>
          <a:graphicData uri="http://schemas.openxmlformats.org/drawingml/2006/table">
            <a:tbl>
              <a:tblPr firstRow="1" firstCol="1" bandRow="1"/>
              <a:tblGrid>
                <a:gridCol w="1462558">
                  <a:extLst>
                    <a:ext uri="{9D8B030D-6E8A-4147-A177-3AD203B41FA5}">
                      <a16:colId xmlns="" xmlns:a16="http://schemas.microsoft.com/office/drawing/2014/main" val="481258042"/>
                    </a:ext>
                  </a:extLst>
                </a:gridCol>
                <a:gridCol w="2267762">
                  <a:extLst>
                    <a:ext uri="{9D8B030D-6E8A-4147-A177-3AD203B41FA5}">
                      <a16:colId xmlns="" xmlns:a16="http://schemas.microsoft.com/office/drawing/2014/main" val="1757460888"/>
                    </a:ext>
                  </a:extLst>
                </a:gridCol>
                <a:gridCol w="7722165">
                  <a:extLst>
                    <a:ext uri="{9D8B030D-6E8A-4147-A177-3AD203B41FA5}">
                      <a16:colId xmlns="" xmlns:a16="http://schemas.microsoft.com/office/drawing/2014/main" val="1458634283"/>
                    </a:ext>
                  </a:extLst>
                </a:gridCol>
              </a:tblGrid>
              <a:tr h="0">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 xmlns:a16="http://schemas.microsoft.com/office/drawing/2014/main" val="3761807740"/>
                  </a:ext>
                </a:extLst>
              </a:tr>
              <a:tr h="216210">
                <a:tc rowSpan="3">
                  <a:txBody>
                    <a:bodyPr/>
                    <a:lstStyle/>
                    <a:p>
                      <a:pPr algn="ctr">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Bức tranh của em gái tôi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150495" lvl="0" indent="-342900" algn="just">
                        <a:lnSpc>
                          <a:spcPct val="115000"/>
                        </a:lnSpc>
                        <a:spcAft>
                          <a:spcPts val="0"/>
                        </a:spcAft>
                        <a:buSzPts val="1400"/>
                        <a:buFont typeface="Times New Roman" panose="02020603050405020304" pitchFamily="18" charset="0"/>
                        <a:buChar char="-"/>
                        <a:tabLst>
                          <a:tab pos="218440" algn="l"/>
                        </a:tabLst>
                      </a:pP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spc="2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1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spc="2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1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spc="15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25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spc="2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26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spc="2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spc="1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spc="3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spc="3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spc="33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3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12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spc="-1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50495" lvl="0" indent="-342900" algn="just">
                        <a:lnSpc>
                          <a:spcPct val="115000"/>
                        </a:lnSpc>
                        <a:spcAft>
                          <a:spcPts val="0"/>
                        </a:spcAft>
                        <a:buSzPts val="1400"/>
                        <a:buFont typeface="Times New Roman" panose="02020603050405020304" pitchFamily="18" charset="0"/>
                        <a:buChar char="-"/>
                        <a:tabLst>
                          <a:tab pos="21844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453240971"/>
                  </a:ext>
                </a:extLst>
              </a:tr>
              <a:tr h="96746">
                <a:tc vMerge="1">
                  <a:txBody>
                    <a:bodyPr/>
                    <a:lstStyle/>
                    <a:p>
                      <a:endParaRPr lang="en-US"/>
                    </a:p>
                  </a:txBody>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 không tính trước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ca ngợi, đề cao tình cảm vô tư, trong sáng của tình bạn. Qua đó, truyện đem đến bài học về cách ứng xử điềm tĩnh, tích cực khi giải quyết các mâu thuẫn trong quan hệ bạn bè.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424137267"/>
                  </a:ext>
                </a:extLst>
              </a:tr>
              <a:tr h="113813">
                <a:tc vMerge="1">
                  <a:txBody>
                    <a:bodyPr/>
                    <a:lstStyle/>
                    <a:p>
                      <a:endParaRPr lang="en-US"/>
                    </a:p>
                  </a:txBody>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Chích bông 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999859735"/>
                  </a:ext>
                </a:extLst>
              </a:tr>
            </a:tbl>
          </a:graphicData>
        </a:graphic>
      </p:graphicFrame>
      <p:sp>
        <p:nvSpPr>
          <p:cNvPr id="3" name="Rectangle 2"/>
          <p:cNvSpPr/>
          <p:nvPr/>
        </p:nvSpPr>
        <p:spPr>
          <a:xfrm>
            <a:off x="4270442" y="83995"/>
            <a:ext cx="3699987" cy="523220"/>
          </a:xfrm>
          <a:prstGeom prst="rect">
            <a:avLst/>
          </a:prstGeom>
        </p:spPr>
        <p:txBody>
          <a:bodyPr wrap="none">
            <a:spAutoFit/>
          </a:bodyPr>
          <a:lstStyle/>
          <a:p>
            <a:pPr algn="ctr">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045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0067445"/>
              </p:ext>
            </p:extLst>
          </p:nvPr>
        </p:nvGraphicFramePr>
        <p:xfrm>
          <a:off x="434714" y="823952"/>
          <a:ext cx="11497455" cy="5888748"/>
        </p:xfrm>
        <a:graphic>
          <a:graphicData uri="http://schemas.openxmlformats.org/drawingml/2006/table">
            <a:tbl>
              <a:tblPr firstRow="1" firstCol="1" bandRow="1"/>
              <a:tblGrid>
                <a:gridCol w="1468301">
                  <a:extLst>
                    <a:ext uri="{9D8B030D-6E8A-4147-A177-3AD203B41FA5}">
                      <a16:colId xmlns="" xmlns:a16="http://schemas.microsoft.com/office/drawing/2014/main" val="481258042"/>
                    </a:ext>
                  </a:extLst>
                </a:gridCol>
                <a:gridCol w="2943301">
                  <a:extLst>
                    <a:ext uri="{9D8B030D-6E8A-4147-A177-3AD203B41FA5}">
                      <a16:colId xmlns="" xmlns:a16="http://schemas.microsoft.com/office/drawing/2014/main" val="1757460888"/>
                    </a:ext>
                  </a:extLst>
                </a:gridCol>
                <a:gridCol w="7085853">
                  <a:extLst>
                    <a:ext uri="{9D8B030D-6E8A-4147-A177-3AD203B41FA5}">
                      <a16:colId xmlns="" xmlns:a16="http://schemas.microsoft.com/office/drawing/2014/main" val="1458634283"/>
                    </a:ext>
                  </a:extLst>
                </a:gridCol>
              </a:tblGrid>
              <a:tr h="0">
                <a:tc>
                  <a:txBody>
                    <a:bodyPr/>
                    <a:lstStyle/>
                    <a:p>
                      <a:pPr algn="ct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 xmlns:a16="http://schemas.microsoft.com/office/drawing/2014/main" val="3761807740"/>
                  </a:ext>
                </a:extLst>
              </a:tr>
              <a:tr h="199144">
                <a:tc rowSpan="3">
                  <a:txBody>
                    <a:bodyPr/>
                    <a:lstStyle/>
                    <a:p>
                      <a:pPr algn="ctr">
                        <a:lnSpc>
                          <a:spcPct val="115000"/>
                        </a:lnSpc>
                        <a:spcAft>
                          <a:spcPts val="0"/>
                        </a:spcAft>
                      </a:pPr>
                      <a:r>
                        <a:rPr lang="en-US" sz="2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 Tuyên và ca khúc mừng chiến thắng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680099673"/>
                  </a:ext>
                </a:extLst>
              </a:tr>
              <a:tr h="0">
                <a:tc vMerge="1">
                  <a:txBody>
                    <a:bodyPr/>
                    <a:lstStyle/>
                    <a:p>
                      <a:endParaRPr lang="en-US"/>
                    </a:p>
                  </a:txBody>
                  <a:tcPr/>
                </a:tc>
                <a:tc>
                  <a:txBody>
                    <a:bodyPr/>
                    <a:lstStyle/>
                    <a:p>
                      <a:pPr>
                        <a:lnSpc>
                          <a:spcPct val="115000"/>
                        </a:lnSpc>
                      </a:pPr>
                      <a:r>
                        <a:rPr lang="vi-VN"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 gì giúp bóng đá Việt Nam chiến thắng?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khâm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Smmsport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49795053"/>
                  </a:ext>
                </a:extLst>
              </a:tr>
              <a:tr h="147945">
                <a:tc vMerge="1">
                  <a:txBody>
                    <a:bodyPr/>
                    <a:lstStyle/>
                    <a:p>
                      <a:endParaRPr lang="en-US"/>
                    </a:p>
                  </a:txBody>
                  <a:tcPr/>
                </a:tc>
                <a:tc>
                  <a:txBody>
                    <a:bodyPr/>
                    <a:lstStyle/>
                    <a:p>
                      <a:pPr>
                        <a:lnSpc>
                          <a:spcPct val="115000"/>
                        </a:lnSpc>
                      </a:pPr>
                      <a:r>
                        <a:rPr lang="vi-VN"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 phát minh "tình cờ và bất ngờ"</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b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hay do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193582565"/>
                  </a:ext>
                </a:extLst>
              </a:tr>
            </a:tbl>
          </a:graphicData>
        </a:graphic>
      </p:graphicFrame>
      <p:sp>
        <p:nvSpPr>
          <p:cNvPr id="3" name="Rectangle 2"/>
          <p:cNvSpPr/>
          <p:nvPr/>
        </p:nvSpPr>
        <p:spPr>
          <a:xfrm>
            <a:off x="4270442" y="83995"/>
            <a:ext cx="3699987" cy="523220"/>
          </a:xfrm>
          <a:prstGeom prst="rect">
            <a:avLst/>
          </a:prstGeom>
        </p:spPr>
        <p:txBody>
          <a:bodyPr wrap="none">
            <a:spAutoFit/>
          </a:bodyPr>
          <a:lstStyle/>
          <a:p>
            <a:pPr algn="ctr">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448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ardrop 2"/>
          <p:cNvSpPr/>
          <p:nvPr/>
        </p:nvSpPr>
        <p:spPr>
          <a:xfrm>
            <a:off x="1721759" y="1757108"/>
            <a:ext cx="7901927" cy="3237876"/>
          </a:xfrm>
          <a:prstGeom prst="teardrop">
            <a:avLst>
              <a:gd name="adj" fmla="val 12877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3280" y="2577175"/>
            <a:ext cx="6816788" cy="1224951"/>
          </a:xfrm>
          <a:prstGeom prst="rect">
            <a:avLst/>
          </a:prstGeom>
        </p:spPr>
        <p:txBody>
          <a:bodyPr wrap="square">
            <a:spAutoFit/>
          </a:bodyPr>
          <a:lstStyle/>
          <a:p>
            <a:pPr>
              <a:lnSpc>
                <a:spcPct val="115000"/>
              </a:lnSpc>
              <a:spcAft>
                <a:spcPts val="1200"/>
              </a:spcAft>
            </a:pPr>
            <a:r>
              <a:rPr lang="en-US" sz="3200" b="1" dirty="0" err="1" smtClean="0">
                <a:solidFill>
                  <a:srgbClr val="363636"/>
                </a:solidFill>
                <a:effectLst/>
                <a:highlight>
                  <a:srgbClr val="FFFF00"/>
                </a:highlight>
                <a:latin typeface="Times New Roman" panose="02020603050405020304" pitchFamily="18" charset="0"/>
                <a:ea typeface="Times New Roman" panose="02020603050405020304" pitchFamily="18" charset="0"/>
              </a:rPr>
              <a:t>Câu</a:t>
            </a:r>
            <a:r>
              <a:rPr lang="en-US" sz="3200" b="1" dirty="0" smtClean="0">
                <a:solidFill>
                  <a:srgbClr val="363636"/>
                </a:solidFill>
                <a:effectLst/>
                <a:highlight>
                  <a:srgbClr val="FFFF00"/>
                </a:highlight>
                <a:latin typeface="Times New Roman" panose="02020603050405020304" pitchFamily="18" charset="0"/>
                <a:ea typeface="Times New Roman" panose="02020603050405020304" pitchFamily="18" charset="0"/>
              </a:rPr>
              <a:t> 3</a:t>
            </a:r>
            <a:r>
              <a:rPr lang="en-US" sz="3200" b="1" dirty="0" smtClean="0">
                <a:solidFill>
                  <a:srgbClr val="363636"/>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Nêu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những</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điểm</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cần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chú</a:t>
            </a:r>
            <a:r>
              <a:rPr lang="en-US" sz="3200" b="1" dirty="0" smtClean="0">
                <a:solidFill>
                  <a:srgbClr val="0070C0"/>
                </a:solidFill>
                <a:effectLst/>
                <a:latin typeface="Times New Roman" panose="02020603050405020304" pitchFamily="18" charset="0"/>
                <a:ea typeface="Times New Roman" panose="02020603050405020304" pitchFamily="18" charset="0"/>
              </a:rPr>
              <a:t> ý </a:t>
            </a:r>
            <a:r>
              <a:rPr lang="en-US" sz="3200" b="1" dirty="0" err="1" smtClean="0">
                <a:solidFill>
                  <a:srgbClr val="0070C0"/>
                </a:solidFill>
                <a:effectLst/>
                <a:latin typeface="Times New Roman" panose="02020603050405020304" pitchFamily="18" charset="0"/>
                <a:ea typeface="Times New Roman" panose="02020603050405020304" pitchFamily="18" charset="0"/>
              </a:rPr>
              <a:t>về</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cách</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đọc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thể</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loại</a:t>
            </a:r>
            <a:r>
              <a:rPr lang="en-US" sz="3200" b="1" dirty="0" smtClean="0">
                <a:solidFill>
                  <a:srgbClr val="0070C0"/>
                </a:solidFill>
                <a:effectLst/>
                <a:latin typeface="Times New Roman" panose="02020603050405020304" pitchFamily="18" charset="0"/>
                <a:ea typeface="Times New Roman" panose="02020603050405020304" pitchFamily="18" charset="0"/>
              </a:rPr>
              <a:t> ở </a:t>
            </a:r>
            <a:r>
              <a:rPr lang="en-US" sz="3200" b="1" dirty="0" err="1" smtClean="0">
                <a:solidFill>
                  <a:srgbClr val="0070C0"/>
                </a:solidFill>
                <a:effectLst/>
                <a:latin typeface="Times New Roman" panose="02020603050405020304" pitchFamily="18" charset="0"/>
                <a:ea typeface="Times New Roman" panose="02020603050405020304" pitchFamily="18" charset="0"/>
              </a:rPr>
              <a:t>học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kì</a:t>
            </a:r>
            <a:r>
              <a:rPr lang="en-US" sz="3200" b="1" dirty="0" smtClean="0">
                <a:solidFill>
                  <a:srgbClr val="0070C0"/>
                </a:solidFill>
                <a:effectLst/>
                <a:latin typeface="Times New Roman" panose="02020603050405020304" pitchFamily="18" charset="0"/>
                <a:ea typeface="Times New Roman" panose="02020603050405020304" pitchFamily="18" charset="0"/>
              </a:rPr>
              <a:t> II:</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4858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400877019"/>
              </p:ext>
            </p:extLst>
          </p:nvPr>
        </p:nvGraphicFramePr>
        <p:xfrm>
          <a:off x="660400" y="1492265"/>
          <a:ext cx="10858500" cy="4416552"/>
        </p:xfrm>
        <a:graphic>
          <a:graphicData uri="http://schemas.openxmlformats.org/drawingml/2006/table">
            <a:tbl>
              <a:tblPr firstRow="1" firstCol="1" bandRow="1"/>
              <a:tblGrid>
                <a:gridCol w="2946743">
                  <a:extLst>
                    <a:ext uri="{9D8B030D-6E8A-4147-A177-3AD203B41FA5}">
                      <a16:colId xmlns="" xmlns:a16="http://schemas.microsoft.com/office/drawing/2014/main" val="4225626435"/>
                    </a:ext>
                  </a:extLst>
                </a:gridCol>
                <a:gridCol w="7911757">
                  <a:extLst>
                    <a:ext uri="{9D8B030D-6E8A-4147-A177-3AD203B41FA5}">
                      <a16:colId xmlns="" xmlns:a16="http://schemas.microsoft.com/office/drawing/2014/main" val="768498911"/>
                    </a:ext>
                  </a:extLst>
                </a:gridCol>
              </a:tblGrid>
              <a:tr h="50611">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45435876"/>
                  </a:ext>
                </a:extLst>
              </a:tr>
              <a:tr h="270589">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Pu-skin,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02814123"/>
                  </a:ext>
                </a:extLst>
              </a:tr>
            </a:tbl>
          </a:graphicData>
        </a:graphic>
      </p:graphicFrame>
    </p:spTree>
    <p:extLst>
      <p:ext uri="{BB962C8B-B14F-4D97-AF65-F5344CB8AC3E}">
        <p14:creationId xmlns:p14="http://schemas.microsoft.com/office/powerpoint/2010/main" val="3881796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943657784"/>
              </p:ext>
            </p:extLst>
          </p:nvPr>
        </p:nvGraphicFramePr>
        <p:xfrm>
          <a:off x="660400" y="1462801"/>
          <a:ext cx="10858500" cy="4486656"/>
        </p:xfrm>
        <a:graphic>
          <a:graphicData uri="http://schemas.openxmlformats.org/drawingml/2006/table">
            <a:tbl>
              <a:tblPr firstRow="1" firstCol="1" bandRow="1"/>
              <a:tblGrid>
                <a:gridCol w="2946743">
                  <a:extLst>
                    <a:ext uri="{9D8B030D-6E8A-4147-A177-3AD203B41FA5}">
                      <a16:colId xmlns="" xmlns:a16="http://schemas.microsoft.com/office/drawing/2014/main" val="4225626435"/>
                    </a:ext>
                  </a:extLst>
                </a:gridCol>
                <a:gridCol w="7911757">
                  <a:extLst>
                    <a:ext uri="{9D8B030D-6E8A-4147-A177-3AD203B41FA5}">
                      <a16:colId xmlns="" xmlns:a16="http://schemas.microsoft.com/office/drawing/2014/main" val="768498911"/>
                    </a:ext>
                  </a:extLst>
                </a:gridCol>
              </a:tblGrid>
              <a:tr h="50611">
                <a:tc>
                  <a:txBody>
                    <a:bodyPr/>
                    <a:lstStyle/>
                    <a:p>
                      <a:pPr algn="ctr">
                        <a:lnSpc>
                          <a:spcPct val="115000"/>
                        </a:lnSpc>
                        <a:spcAft>
                          <a:spcPts val="12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45435876"/>
                  </a:ext>
                </a:extLst>
              </a:tr>
              <a:tr h="215594">
                <a:tc>
                  <a:txBody>
                    <a:bodyPr/>
                    <a:lstStyle/>
                    <a:p>
                      <a:pPr algn="ctr">
                        <a:lnSpc>
                          <a:spcPct val="115000"/>
                        </a:lnSpc>
                        <a:spcAft>
                          <a:spcPts val="1200"/>
                        </a:spcAft>
                      </a:pP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3590360"/>
                  </a:ext>
                </a:extLst>
              </a:tr>
            </a:tbl>
          </a:graphicData>
        </a:graphic>
      </p:graphicFrame>
    </p:spTree>
    <p:extLst>
      <p:ext uri="{BB962C8B-B14F-4D97-AF65-F5344CB8AC3E}">
        <p14:creationId xmlns:p14="http://schemas.microsoft.com/office/powerpoint/2010/main" val="940215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851332002"/>
              </p:ext>
            </p:extLst>
          </p:nvPr>
        </p:nvGraphicFramePr>
        <p:xfrm>
          <a:off x="660399" y="1382283"/>
          <a:ext cx="10858500" cy="4907280"/>
        </p:xfrm>
        <a:graphic>
          <a:graphicData uri="http://schemas.openxmlformats.org/drawingml/2006/table">
            <a:tbl>
              <a:tblPr firstRow="1" firstCol="1" bandRow="1"/>
              <a:tblGrid>
                <a:gridCol w="2367614">
                  <a:extLst>
                    <a:ext uri="{9D8B030D-6E8A-4147-A177-3AD203B41FA5}">
                      <a16:colId xmlns="" xmlns:a16="http://schemas.microsoft.com/office/drawing/2014/main" val="4225626435"/>
                    </a:ext>
                  </a:extLst>
                </a:gridCol>
                <a:gridCol w="8490886">
                  <a:extLst>
                    <a:ext uri="{9D8B030D-6E8A-4147-A177-3AD203B41FA5}">
                      <a16:colId xmlns="" xmlns:a16="http://schemas.microsoft.com/office/drawing/2014/main" val="768498911"/>
                    </a:ext>
                  </a:extLst>
                </a:gridCol>
              </a:tblGrid>
              <a:tr h="50611">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45435876"/>
                  </a:ext>
                </a:extLst>
              </a:tr>
              <a:tr h="325583">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35487896"/>
                  </a:ext>
                </a:extLst>
              </a:tr>
            </a:tbl>
          </a:graphicData>
        </a:graphic>
      </p:graphicFrame>
    </p:spTree>
    <p:extLst>
      <p:ext uri="{BB962C8B-B14F-4D97-AF65-F5344CB8AC3E}">
        <p14:creationId xmlns:p14="http://schemas.microsoft.com/office/powerpoint/2010/main" val="59112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ÔN TẬP KĨ NĂNG ĐỌC – VIẾT- NÓI VÀ NGHE – TIẾNG VIỆT</a:t>
            </a:r>
          </a:p>
        </p:txBody>
      </p:sp>
      <p:sp>
        <p:nvSpPr>
          <p:cNvPr id="9" name="Pentagon 8"/>
          <p:cNvSpPr/>
          <p:nvPr/>
        </p:nvSpPr>
        <p:spPr>
          <a:xfrm>
            <a:off x="660400" y="1327559"/>
            <a:ext cx="3082589" cy="869429"/>
          </a:xfrm>
          <a:prstGeom prst="homePlate">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THẢO LUẬN NHÓM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Chevron 10"/>
          <p:cNvSpPr/>
          <p:nvPr/>
        </p:nvSpPr>
        <p:spPr>
          <a:xfrm>
            <a:off x="3417551" y="1327558"/>
            <a:ext cx="757238" cy="869429"/>
          </a:xfrm>
          <a:prstGeom prst="chevron">
            <a:avLst>
              <a:gd name="adj" fmla="val 5791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3869504" y="1327558"/>
            <a:ext cx="757238" cy="869429"/>
          </a:xfrm>
          <a:prstGeom prst="chevron">
            <a:avLst>
              <a:gd name="adj" fmla="val 5791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5"/>
          <a:stretch>
            <a:fillRect/>
          </a:stretch>
        </p:blipFill>
        <p:spPr>
          <a:xfrm>
            <a:off x="439973" y="3947718"/>
            <a:ext cx="2466975" cy="1847850"/>
          </a:xfrm>
          <a:prstGeom prst="rect">
            <a:avLst/>
          </a:prstGeom>
        </p:spPr>
      </p:pic>
      <p:pic>
        <p:nvPicPr>
          <p:cNvPr id="25" name="Picture 24"/>
          <p:cNvPicPr>
            <a:picLocks noChangeAspect="1"/>
          </p:cNvPicPr>
          <p:nvPr/>
        </p:nvPicPr>
        <p:blipFill>
          <a:blip r:embed="rId5"/>
          <a:stretch>
            <a:fillRect/>
          </a:stretch>
        </p:blipFill>
        <p:spPr>
          <a:xfrm>
            <a:off x="3187592" y="2995420"/>
            <a:ext cx="2466975" cy="1847850"/>
          </a:xfrm>
          <a:prstGeom prst="rect">
            <a:avLst/>
          </a:prstGeom>
        </p:spPr>
      </p:pic>
      <p:pic>
        <p:nvPicPr>
          <p:cNvPr id="26" name="Picture 25"/>
          <p:cNvPicPr>
            <a:picLocks noChangeAspect="1"/>
          </p:cNvPicPr>
          <p:nvPr/>
        </p:nvPicPr>
        <p:blipFill>
          <a:blip r:embed="rId5"/>
          <a:stretch>
            <a:fillRect/>
          </a:stretch>
        </p:blipFill>
        <p:spPr>
          <a:xfrm>
            <a:off x="5935211" y="2193968"/>
            <a:ext cx="2466975" cy="1847850"/>
          </a:xfrm>
          <a:prstGeom prst="rect">
            <a:avLst/>
          </a:prstGeom>
        </p:spPr>
      </p:pic>
      <p:sp>
        <p:nvSpPr>
          <p:cNvPr id="16" name="Rectangle 15"/>
          <p:cNvSpPr/>
          <p:nvPr/>
        </p:nvSpPr>
        <p:spPr>
          <a:xfrm>
            <a:off x="439973" y="5713695"/>
            <a:ext cx="8746512" cy="587853"/>
          </a:xfrm>
          <a:prstGeom prst="rect">
            <a:avLst/>
          </a:prstGeom>
        </p:spPr>
        <p:txBody>
          <a:bodyPr wrap="square">
            <a:spAutoFit/>
          </a:bodyPr>
          <a:lstStyle/>
          <a:p>
            <a:pPr lvl="0" algn="just">
              <a:lnSpc>
                <a:spcPct val="115000"/>
              </a:lnSpc>
              <a:spcAft>
                <a:spcPts val="0"/>
              </a:spcAft>
            </a:pP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1, 2, 3)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3416275" y="4919112"/>
            <a:ext cx="8272565" cy="587853"/>
          </a:xfrm>
          <a:prstGeom prst="rect">
            <a:avLst/>
          </a:prstGeom>
        </p:spPr>
        <p:txBody>
          <a:bodyPr wrap="square">
            <a:spAutoFit/>
          </a:bodyPr>
          <a:lstStyle/>
          <a:p>
            <a:pPr lvl="0" algn="just">
              <a:lnSpc>
                <a:spcPct val="115000"/>
              </a:lnSpc>
              <a:spcAft>
                <a:spcPts val="0"/>
              </a:spcAft>
            </a:pP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5683451" y="4179575"/>
            <a:ext cx="5998758" cy="587853"/>
          </a:xfrm>
          <a:prstGeom prst="rect">
            <a:avLst/>
          </a:prstGeom>
        </p:spPr>
        <p:txBody>
          <a:bodyPr wrap="none">
            <a:spAutoFit/>
          </a:bodyPr>
          <a:lstStyle/>
          <a:p>
            <a:pPr lvl="0" algn="just">
              <a:lnSpc>
                <a:spcPct val="115000"/>
              </a:lnSpc>
              <a:spcAft>
                <a:spcPts val="0"/>
              </a:spcAft>
            </a:pP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6, 7, 8)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5"/>
          <a:stretch>
            <a:fillRect/>
          </a:stretch>
        </p:blipFill>
        <p:spPr>
          <a:xfrm>
            <a:off x="8682830" y="1069426"/>
            <a:ext cx="2466975" cy="1847850"/>
          </a:xfrm>
          <a:prstGeom prst="rect">
            <a:avLst/>
          </a:prstGeom>
        </p:spPr>
      </p:pic>
      <p:sp>
        <p:nvSpPr>
          <p:cNvPr id="19" name="Rectangle 18"/>
          <p:cNvSpPr/>
          <p:nvPr/>
        </p:nvSpPr>
        <p:spPr>
          <a:xfrm>
            <a:off x="8621469" y="2835966"/>
            <a:ext cx="2780050" cy="1366528"/>
          </a:xfrm>
          <a:prstGeom prst="rect">
            <a:avLst/>
          </a:prstGeom>
        </p:spPr>
        <p:txBody>
          <a:bodyPr wrap="square">
            <a:spAutoFit/>
          </a:bodyPr>
          <a:lstStyle/>
          <a:p>
            <a:pPr lvl="0" algn="just">
              <a:lnSpc>
                <a:spcPct val="115000"/>
              </a:lnSpc>
              <a:spcAft>
                <a:spcPts val="0"/>
              </a:spcAft>
            </a:pPr>
            <a:r>
              <a:rPr lang="en-US" sz="24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Striped Right Arrow 26"/>
          <p:cNvSpPr/>
          <p:nvPr/>
        </p:nvSpPr>
        <p:spPr>
          <a:xfrm rot="20611704">
            <a:off x="673845" y="2640104"/>
            <a:ext cx="7441018" cy="302125"/>
          </a:xfrm>
          <a:prstGeom prst="stripedRightArrow">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011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064723614"/>
              </p:ext>
            </p:extLst>
          </p:nvPr>
        </p:nvGraphicFramePr>
        <p:xfrm>
          <a:off x="660400" y="1492265"/>
          <a:ext cx="10858500" cy="4416552"/>
        </p:xfrm>
        <a:graphic>
          <a:graphicData uri="http://schemas.openxmlformats.org/drawingml/2006/table">
            <a:tbl>
              <a:tblPr firstRow="1" firstCol="1" bandRow="1"/>
              <a:tblGrid>
                <a:gridCol w="2946743">
                  <a:extLst>
                    <a:ext uri="{9D8B030D-6E8A-4147-A177-3AD203B41FA5}">
                      <a16:colId xmlns="" xmlns:a16="http://schemas.microsoft.com/office/drawing/2014/main" val="4225626435"/>
                    </a:ext>
                  </a:extLst>
                </a:gridCol>
                <a:gridCol w="7911757">
                  <a:extLst>
                    <a:ext uri="{9D8B030D-6E8A-4147-A177-3AD203B41FA5}">
                      <a16:colId xmlns="" xmlns:a16="http://schemas.microsoft.com/office/drawing/2014/main" val="768498911"/>
                    </a:ext>
                  </a:extLst>
                </a:gridCol>
              </a:tblGrid>
              <a:tr h="50611">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45435876"/>
                  </a:ext>
                </a:extLst>
              </a:tr>
              <a:tr h="325583">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96041023"/>
                  </a:ext>
                </a:extLst>
              </a:tr>
            </a:tbl>
          </a:graphicData>
        </a:graphic>
      </p:graphicFrame>
    </p:spTree>
    <p:extLst>
      <p:ext uri="{BB962C8B-B14F-4D97-AF65-F5344CB8AC3E}">
        <p14:creationId xmlns:p14="http://schemas.microsoft.com/office/powerpoint/2010/main" val="2044857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4246474543"/>
              </p:ext>
            </p:extLst>
          </p:nvPr>
        </p:nvGraphicFramePr>
        <p:xfrm>
          <a:off x="660399" y="1382283"/>
          <a:ext cx="10858500" cy="4626864"/>
        </p:xfrm>
        <a:graphic>
          <a:graphicData uri="http://schemas.openxmlformats.org/drawingml/2006/table">
            <a:tbl>
              <a:tblPr firstRow="1" firstCol="1" bandRow="1"/>
              <a:tblGrid>
                <a:gridCol w="2946743">
                  <a:extLst>
                    <a:ext uri="{9D8B030D-6E8A-4147-A177-3AD203B41FA5}">
                      <a16:colId xmlns="" xmlns:a16="http://schemas.microsoft.com/office/drawing/2014/main" val="4225626435"/>
                    </a:ext>
                  </a:extLst>
                </a:gridCol>
                <a:gridCol w="7911757">
                  <a:extLst>
                    <a:ext uri="{9D8B030D-6E8A-4147-A177-3AD203B41FA5}">
                      <a16:colId xmlns="" xmlns:a16="http://schemas.microsoft.com/office/drawing/2014/main" val="768498911"/>
                    </a:ext>
                  </a:extLst>
                </a:gridCol>
              </a:tblGrid>
              <a:tr h="50611">
                <a:tc>
                  <a:txBody>
                    <a:bodyPr/>
                    <a:lstStyle/>
                    <a:p>
                      <a:pPr algn="ctr">
                        <a:lnSpc>
                          <a:spcPct val="115000"/>
                        </a:lnSpc>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45435876"/>
                  </a:ext>
                </a:extLst>
              </a:tr>
              <a:tr h="277887">
                <a:tc>
                  <a:txBody>
                    <a:bodyPr/>
                    <a:lstStyle/>
                    <a:p>
                      <a:pPr algn="ctr">
                        <a:lnSpc>
                          <a:spcPct val="115000"/>
                        </a:lnSpc>
                        <a:spcAft>
                          <a:spcPts val="12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05519065"/>
                  </a:ext>
                </a:extLst>
              </a:tr>
            </a:tbl>
          </a:graphicData>
        </a:graphic>
      </p:graphicFrame>
    </p:spTree>
    <p:extLst>
      <p:ext uri="{BB962C8B-B14F-4D97-AF65-F5344CB8AC3E}">
        <p14:creationId xmlns:p14="http://schemas.microsoft.com/office/powerpoint/2010/main" val="173482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Teardrop 15"/>
          <p:cNvSpPr/>
          <p:nvPr/>
        </p:nvSpPr>
        <p:spPr>
          <a:xfrm>
            <a:off x="1229193" y="1757108"/>
            <a:ext cx="8394493" cy="3519430"/>
          </a:xfrm>
          <a:prstGeom prst="teardrop">
            <a:avLst>
              <a:gd name="adj" fmla="val 13749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68249" y="2092863"/>
            <a:ext cx="6580682" cy="3046988"/>
          </a:xfrm>
          <a:prstGeom prst="rect">
            <a:avLst/>
          </a:prstGeom>
        </p:spPr>
        <p:txBody>
          <a:bodyPr wrap="square">
            <a:spAutoFit/>
          </a:bodyPr>
          <a:lstStyle/>
          <a:p>
            <a:r>
              <a:rPr lang="en-US" sz="3200" b="1" dirty="0" err="1" smtClean="0">
                <a:solidFill>
                  <a:srgbClr val="363636"/>
                </a:solidFill>
                <a:effectLst/>
                <a:highlight>
                  <a:srgbClr val="FFFF00"/>
                </a:highlight>
                <a:latin typeface="Times New Roman" panose="02020603050405020304" pitchFamily="18" charset="0"/>
                <a:ea typeface="Times New Roman" panose="02020603050405020304" pitchFamily="18" charset="0"/>
              </a:rPr>
              <a:t>Câu</a:t>
            </a:r>
            <a:r>
              <a:rPr lang="en-US" sz="3200" b="1" dirty="0" smtClean="0">
                <a:solidFill>
                  <a:srgbClr val="363636"/>
                </a:solidFill>
                <a:effectLst/>
                <a:highlight>
                  <a:srgbClr val="FFFF00"/>
                </a:highlight>
                <a:latin typeface="Times New Roman" panose="02020603050405020304" pitchFamily="18" charset="0"/>
                <a:ea typeface="Times New Roman" panose="02020603050405020304" pitchFamily="18" charset="0"/>
              </a:rPr>
              <a:t> 4</a:t>
            </a:r>
            <a:r>
              <a:rPr lang="en-US" sz="3200" b="1" dirty="0" smtClean="0">
                <a:solidFill>
                  <a:srgbClr val="363636"/>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Thống</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kê</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văn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bản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văn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học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truyện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thơ</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đã</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học</a:t>
            </a:r>
            <a:r>
              <a:rPr lang="en-US" sz="3200" b="1" dirty="0" smtClean="0">
                <a:solidFill>
                  <a:srgbClr val="0070C0"/>
                </a:solidFill>
                <a:effectLst/>
                <a:latin typeface="Times New Roman" panose="02020603050405020304" pitchFamily="18" charset="0"/>
                <a:ea typeface="Times New Roman" panose="02020603050405020304" pitchFamily="18" charset="0"/>
              </a:rPr>
              <a:t> ở </a:t>
            </a:r>
            <a:r>
              <a:rPr lang="en-US" sz="3200" b="1" dirty="0" err="1" smtClean="0">
                <a:solidFill>
                  <a:srgbClr val="0070C0"/>
                </a:solidFill>
                <a:effectLst/>
                <a:latin typeface="Times New Roman" panose="02020603050405020304" pitchFamily="18" charset="0"/>
                <a:ea typeface="Times New Roman" panose="02020603050405020304" pitchFamily="18" charset="0"/>
              </a:rPr>
              <a:t>hai</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tập</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sách</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Ngữ</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văn</a:t>
            </a:r>
            <a:r>
              <a:rPr lang="en-US" sz="3200" b="1" dirty="0" smtClean="0">
                <a:solidFill>
                  <a:srgbClr val="0070C0"/>
                </a:solidFill>
                <a:effectLst/>
                <a:latin typeface="Times New Roman" panose="02020603050405020304" pitchFamily="18" charset="0"/>
                <a:ea typeface="Times New Roman" panose="02020603050405020304" pitchFamily="18" charset="0"/>
              </a:rPr>
              <a:t> 6. </a:t>
            </a:r>
            <a:r>
              <a:rPr lang="en-US" sz="3200" b="1" dirty="0" err="1" smtClean="0">
                <a:solidFill>
                  <a:srgbClr val="0070C0"/>
                </a:solidFill>
                <a:effectLst/>
                <a:latin typeface="Times New Roman" panose="02020603050405020304" pitchFamily="18" charset="0"/>
                <a:ea typeface="Times New Roman" panose="02020603050405020304" pitchFamily="18" charset="0"/>
              </a:rPr>
              <a:t>Từ</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đó</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nhận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xét</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sự</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khác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biệt</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về</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đặc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điểm</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hình</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thức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của</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mỗi</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thể</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loại</a:t>
            </a:r>
            <a:r>
              <a:rPr lang="en-US" sz="3200" b="1" dirty="0" smtClean="0">
                <a:solidFill>
                  <a:srgbClr val="0070C0"/>
                </a:solidFill>
                <a:effectLst/>
                <a:latin typeface="Times New Roman" panose="02020603050405020304" pitchFamily="18" charset="0"/>
                <a:ea typeface="Times New Roman" panose="02020603050405020304" pitchFamily="18" charset="0"/>
              </a:rPr>
              <a:t> ở </a:t>
            </a:r>
            <a:r>
              <a:rPr lang="en-US" sz="3200" b="1" dirty="0" err="1" smtClean="0">
                <a:solidFill>
                  <a:srgbClr val="0070C0"/>
                </a:solidFill>
                <a:effectLst/>
                <a:latin typeface="Times New Roman" panose="02020603050405020304" pitchFamily="18" charset="0"/>
                <a:ea typeface="Times New Roman" panose="02020603050405020304" pitchFamily="18" charset="0"/>
              </a:rPr>
              <a:t>hai</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tập</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sách</a:t>
            </a:r>
            <a:r>
              <a:rPr lang="en-US" sz="3200" b="1" dirty="0" smtClean="0">
                <a:solidFill>
                  <a:srgbClr val="0070C0"/>
                </a:solidFill>
                <a:effectLst/>
                <a:latin typeface="Times New Roman" panose="02020603050405020304" pitchFamily="18" charset="0"/>
                <a:ea typeface="Times New Roman" panose="02020603050405020304" pitchFamily="18" charset="0"/>
              </a:rPr>
              <a:t>.</a:t>
            </a:r>
            <a:r>
              <a:rPr lang="en-US" sz="3200" dirty="0" smtClean="0">
                <a:solidFill>
                  <a:srgbClr val="444444"/>
                </a:solidFill>
                <a:effectLst/>
                <a:latin typeface="Times New Roman" panose="02020603050405020304" pitchFamily="18" charset="0"/>
                <a:ea typeface="Times New Roman" panose="02020603050405020304" pitchFamily="18" charset="0"/>
              </a:rPr>
              <a:t/>
            </a:r>
            <a:br>
              <a:rPr lang="en-US" sz="3200" dirty="0" smtClean="0">
                <a:solidFill>
                  <a:srgbClr val="444444"/>
                </a:solidFill>
                <a:effectLst/>
                <a:latin typeface="Times New Roman" panose="02020603050405020304" pitchFamily="18" charset="0"/>
                <a:ea typeface="Times New Roman" panose="02020603050405020304" pitchFamily="18" charset="0"/>
              </a:rPr>
            </a:br>
            <a:endParaRPr lang="en-US" sz="3200" dirty="0"/>
          </a:p>
        </p:txBody>
      </p:sp>
    </p:spTree>
    <p:extLst>
      <p:ext uri="{BB962C8B-B14F-4D97-AF65-F5344CB8AC3E}">
        <p14:creationId xmlns:p14="http://schemas.microsoft.com/office/powerpoint/2010/main" val="2027605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429919368"/>
              </p:ext>
            </p:extLst>
          </p:nvPr>
        </p:nvGraphicFramePr>
        <p:xfrm>
          <a:off x="691184" y="1540172"/>
          <a:ext cx="10858501" cy="4410588"/>
        </p:xfrm>
        <a:graphic>
          <a:graphicData uri="http://schemas.openxmlformats.org/drawingml/2006/table">
            <a:tbl>
              <a:tblPr firstRow="1" firstCol="1" bandRow="1"/>
              <a:tblGrid>
                <a:gridCol w="1401894">
                  <a:extLst>
                    <a:ext uri="{9D8B030D-6E8A-4147-A177-3AD203B41FA5}">
                      <a16:colId xmlns="" xmlns:a16="http://schemas.microsoft.com/office/drawing/2014/main" val="4021931220"/>
                    </a:ext>
                  </a:extLst>
                </a:gridCol>
                <a:gridCol w="1244183">
                  <a:extLst>
                    <a:ext uri="{9D8B030D-6E8A-4147-A177-3AD203B41FA5}">
                      <a16:colId xmlns="" xmlns:a16="http://schemas.microsoft.com/office/drawing/2014/main" val="3782520223"/>
                    </a:ext>
                  </a:extLst>
                </a:gridCol>
                <a:gridCol w="5051685">
                  <a:extLst>
                    <a:ext uri="{9D8B030D-6E8A-4147-A177-3AD203B41FA5}">
                      <a16:colId xmlns="" xmlns:a16="http://schemas.microsoft.com/office/drawing/2014/main" val="4154500745"/>
                    </a:ext>
                  </a:extLst>
                </a:gridCol>
                <a:gridCol w="3160739">
                  <a:extLst>
                    <a:ext uri="{9D8B030D-6E8A-4147-A177-3AD203B41FA5}">
                      <a16:colId xmlns="" xmlns:a16="http://schemas.microsoft.com/office/drawing/2014/main" val="3236277226"/>
                    </a:ext>
                  </a:extLst>
                </a:gridCol>
              </a:tblGrid>
              <a:tr h="621211">
                <a:tc>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đặc điểm hình thức của thể loại ở hai tập sách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 xmlns:a16="http://schemas.microsoft.com/office/drawing/2014/main" val="474943137"/>
                  </a:ext>
                </a:extLst>
              </a:tr>
              <a:tr h="305701">
                <a:tc rowSpan="6">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ơi tay mẹ (Bình Nguyên)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trung vào thể loại lục bát.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3370325"/>
                  </a:ext>
                </a:extLst>
              </a:tr>
              <a:tr h="305701">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542137714"/>
                  </a:ext>
                </a:extLst>
              </a:tr>
              <a:tr h="183502">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831406235"/>
                  </a:ext>
                </a:extLst>
              </a:tr>
              <a:tr h="305701">
                <a:tc vMerge="1">
                  <a:txBody>
                    <a:bodyPr/>
                    <a:lstStyle/>
                    <a:p>
                      <a:endParaRPr lang="en-US"/>
                    </a:p>
                  </a:txBody>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trung vào thơ có yếu tố tự sự, miêu tả.</a:t>
                      </a:r>
                      <a:b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70889903"/>
                  </a:ext>
                </a:extLst>
              </a:tr>
              <a:tr h="183502">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273414653"/>
                  </a:ext>
                </a:extLst>
              </a:tr>
              <a:tr h="305701">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432477858"/>
                  </a:ext>
                </a:extLst>
              </a:tr>
            </a:tbl>
          </a:graphicData>
        </a:graphic>
      </p:graphicFrame>
    </p:spTree>
    <p:extLst>
      <p:ext uri="{BB962C8B-B14F-4D97-AF65-F5344CB8AC3E}">
        <p14:creationId xmlns:p14="http://schemas.microsoft.com/office/powerpoint/2010/main" val="135455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267866490"/>
              </p:ext>
            </p:extLst>
          </p:nvPr>
        </p:nvGraphicFramePr>
        <p:xfrm>
          <a:off x="666749" y="1327559"/>
          <a:ext cx="10858501" cy="4976988"/>
        </p:xfrm>
        <a:graphic>
          <a:graphicData uri="http://schemas.openxmlformats.org/drawingml/2006/table">
            <a:tbl>
              <a:tblPr firstRow="1" firstCol="1" bandRow="1"/>
              <a:tblGrid>
                <a:gridCol w="1057120">
                  <a:extLst>
                    <a:ext uri="{9D8B030D-6E8A-4147-A177-3AD203B41FA5}">
                      <a16:colId xmlns="" xmlns:a16="http://schemas.microsoft.com/office/drawing/2014/main" val="1691891916"/>
                    </a:ext>
                  </a:extLst>
                </a:gridCol>
                <a:gridCol w="914400">
                  <a:extLst>
                    <a:ext uri="{9D8B030D-6E8A-4147-A177-3AD203B41FA5}">
                      <a16:colId xmlns="" xmlns:a16="http://schemas.microsoft.com/office/drawing/2014/main" val="2551822743"/>
                    </a:ext>
                  </a:extLst>
                </a:gridCol>
                <a:gridCol w="5786203">
                  <a:extLst>
                    <a:ext uri="{9D8B030D-6E8A-4147-A177-3AD203B41FA5}">
                      <a16:colId xmlns="" xmlns:a16="http://schemas.microsoft.com/office/drawing/2014/main" val="3660093521"/>
                    </a:ext>
                  </a:extLst>
                </a:gridCol>
                <a:gridCol w="3100778">
                  <a:extLst>
                    <a:ext uri="{9D8B030D-6E8A-4147-A177-3AD203B41FA5}">
                      <a16:colId xmlns="" xmlns:a16="http://schemas.microsoft.com/office/drawing/2014/main" val="101597462"/>
                    </a:ext>
                  </a:extLst>
                </a:gridCol>
              </a:tblGrid>
              <a:tr h="1042261">
                <a:tc>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đặc điểm hình thức của thể loại ở hai tập sách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 xmlns:a16="http://schemas.microsoft.com/office/drawing/2014/main" val="1431966302"/>
                  </a:ext>
                </a:extLst>
              </a:tr>
              <a:tr h="377230">
                <a:tc rowSpan="6">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Tập 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7228285"/>
                  </a:ext>
                </a:extLst>
              </a:tr>
              <a:tr h="377230">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247413217"/>
                  </a:ext>
                </a:extLst>
              </a:tr>
              <a:tr h="64181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917146998"/>
                  </a:ext>
                </a:extLst>
              </a:tr>
              <a:tr h="377230">
                <a:tc vMerge="1">
                  <a:txBody>
                    <a:bodyPr/>
                    <a:lstStyle/>
                    <a:p>
                      <a:endParaRPr lang="en-US"/>
                    </a:p>
                  </a:txBody>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Bức tranh của em gái tôi (Tạ Duy Anh)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3821684"/>
                  </a:ext>
                </a:extLst>
              </a:tr>
              <a:tr h="377230">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407570958"/>
                  </a:ext>
                </a:extLst>
              </a:tr>
              <a:tr h="995826">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2738664502"/>
                  </a:ext>
                </a:extLst>
              </a:tr>
            </a:tbl>
          </a:graphicData>
        </a:graphic>
      </p:graphicFrame>
    </p:spTree>
    <p:extLst>
      <p:ext uri="{BB962C8B-B14F-4D97-AF65-F5344CB8AC3E}">
        <p14:creationId xmlns:p14="http://schemas.microsoft.com/office/powerpoint/2010/main" val="430027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Teardrop 15"/>
          <p:cNvSpPr/>
          <p:nvPr/>
        </p:nvSpPr>
        <p:spPr>
          <a:xfrm>
            <a:off x="1229193" y="1757108"/>
            <a:ext cx="8394493" cy="3519430"/>
          </a:xfrm>
          <a:prstGeom prst="teardrop">
            <a:avLst>
              <a:gd name="adj" fmla="val 13749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tangle 4"/>
          <p:cNvSpPr/>
          <p:nvPr/>
        </p:nvSpPr>
        <p:spPr>
          <a:xfrm>
            <a:off x="2672697" y="2251733"/>
            <a:ext cx="6895476" cy="2530180"/>
          </a:xfrm>
          <a:prstGeom prst="rect">
            <a:avLst/>
          </a:prstGeom>
        </p:spPr>
        <p:txBody>
          <a:bodyPr wrap="square">
            <a:spAutoFit/>
          </a:bodyPr>
          <a:lstStyle/>
          <a:p>
            <a:pPr>
              <a:lnSpc>
                <a:spcPct val="115000"/>
              </a:lnSpc>
              <a:spcBef>
                <a:spcPts val="1600"/>
              </a:spcBef>
              <a:spcAft>
                <a:spcPts val="800"/>
              </a:spcAft>
            </a:pPr>
            <a:r>
              <a:rPr lang="en-US" sz="2800" b="1" dirty="0" err="1" smtClean="0">
                <a:solidFill>
                  <a:srgbClr val="363636"/>
                </a:solidFill>
                <a:effectLst/>
                <a:highlight>
                  <a:srgbClr val="FFFF00"/>
                </a:highlight>
                <a:latin typeface="Times New Roman" panose="02020603050405020304" pitchFamily="18" charset="0"/>
                <a:ea typeface="Times New Roman" panose="02020603050405020304" pitchFamily="18" charset="0"/>
              </a:rPr>
              <a:t>Câu</a:t>
            </a:r>
            <a:r>
              <a:rPr lang="en-US" sz="2800" b="1" dirty="0" smtClean="0">
                <a:solidFill>
                  <a:srgbClr val="363636"/>
                </a:solidFill>
                <a:effectLst/>
                <a:highlight>
                  <a:srgbClr val="FFFF00"/>
                </a:highlight>
                <a:latin typeface="Times New Roman" panose="02020603050405020304" pitchFamily="18" charset="0"/>
                <a:ea typeface="Times New Roman" panose="02020603050405020304" pitchFamily="18" charset="0"/>
              </a:rPr>
              <a:t> 5:</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Thống</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kê</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các</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văn</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bản</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nghị</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luận</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và</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văn</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bản</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thông</a:t>
            </a:r>
            <a:r>
              <a:rPr lang="en-US" sz="2800" b="1" dirty="0" smtClean="0">
                <a:solidFill>
                  <a:srgbClr val="0070C0"/>
                </a:solidFill>
                <a:effectLst/>
                <a:latin typeface="Times New Roman" panose="02020603050405020304" pitchFamily="18" charset="0"/>
                <a:ea typeface="Times New Roman" panose="02020603050405020304" pitchFamily="18" charset="0"/>
              </a:rPr>
              <a:t> tin </a:t>
            </a:r>
            <a:r>
              <a:rPr lang="en-US" sz="2800" b="1" dirty="0" err="1" smtClean="0">
                <a:solidFill>
                  <a:srgbClr val="0070C0"/>
                </a:solidFill>
                <a:effectLst/>
                <a:latin typeface="Times New Roman" panose="02020603050405020304" pitchFamily="18" charset="0"/>
                <a:ea typeface="Times New Roman" panose="02020603050405020304" pitchFamily="18" charset="0"/>
              </a:rPr>
              <a:t>đã</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học</a:t>
            </a:r>
            <a:r>
              <a:rPr lang="en-US" sz="2800" b="1" dirty="0" smtClean="0">
                <a:solidFill>
                  <a:srgbClr val="0070C0"/>
                </a:solidFill>
                <a:effectLst/>
                <a:latin typeface="Times New Roman" panose="02020603050405020304" pitchFamily="18" charset="0"/>
                <a:ea typeface="Times New Roman" panose="02020603050405020304" pitchFamily="18" charset="0"/>
              </a:rPr>
              <a:t> ở </a:t>
            </a:r>
            <a:r>
              <a:rPr lang="en-US" sz="2800" b="1" dirty="0" err="1" smtClean="0">
                <a:solidFill>
                  <a:srgbClr val="0070C0"/>
                </a:solidFill>
                <a:effectLst/>
                <a:latin typeface="Times New Roman" panose="02020603050405020304" pitchFamily="18" charset="0"/>
                <a:ea typeface="Times New Roman" panose="02020603050405020304" pitchFamily="18" charset="0"/>
              </a:rPr>
              <a:t>hai</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tập</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sách</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Ngữ</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văn</a:t>
            </a:r>
            <a:r>
              <a:rPr lang="en-US" sz="2800" b="1" dirty="0" smtClean="0">
                <a:solidFill>
                  <a:srgbClr val="0070C0"/>
                </a:solidFill>
                <a:effectLst/>
                <a:latin typeface="Times New Roman" panose="02020603050405020304" pitchFamily="18" charset="0"/>
                <a:ea typeface="Times New Roman" panose="02020603050405020304" pitchFamily="18" charset="0"/>
              </a:rPr>
              <a:t> 6. </a:t>
            </a:r>
            <a:r>
              <a:rPr lang="en-US" sz="2800" b="1" dirty="0" err="1" smtClean="0">
                <a:solidFill>
                  <a:srgbClr val="0070C0"/>
                </a:solidFill>
                <a:effectLst/>
                <a:latin typeface="Times New Roman" panose="02020603050405020304" pitchFamily="18" charset="0"/>
                <a:ea typeface="Times New Roman" panose="02020603050405020304" pitchFamily="18" charset="0"/>
              </a:rPr>
              <a:t>Từ</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đó</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nhận</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xét</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sự</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khác</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biệt</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về</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nội</a:t>
            </a:r>
            <a:r>
              <a:rPr lang="en-US" sz="2800" b="1" dirty="0" smtClean="0">
                <a:solidFill>
                  <a:srgbClr val="0070C0"/>
                </a:solidFill>
                <a:effectLst/>
                <a:latin typeface="Times New Roman" panose="02020603050405020304" pitchFamily="18" charset="0"/>
                <a:ea typeface="Times New Roman" panose="02020603050405020304" pitchFamily="18" charset="0"/>
              </a:rPr>
              <a:t> dung </a:t>
            </a:r>
            <a:r>
              <a:rPr lang="en-US" sz="2800" b="1" dirty="0" err="1" smtClean="0">
                <a:solidFill>
                  <a:srgbClr val="0070C0"/>
                </a:solidFill>
                <a:effectLst/>
                <a:latin typeface="Times New Roman" panose="02020603050405020304" pitchFamily="18" charset="0"/>
                <a:ea typeface="Times New Roman" panose="02020603050405020304" pitchFamily="18" charset="0"/>
              </a:rPr>
              <a:t>đề</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tài</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của</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mỗi</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loại</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văn</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bản</a:t>
            </a:r>
            <a:r>
              <a:rPr lang="en-US" sz="2800" b="1" dirty="0" smtClean="0">
                <a:solidFill>
                  <a:srgbClr val="0070C0"/>
                </a:solidFill>
                <a:effectLst/>
                <a:latin typeface="Times New Roman" panose="02020603050405020304" pitchFamily="18" charset="0"/>
                <a:ea typeface="Times New Roman" panose="02020603050405020304" pitchFamily="18" charset="0"/>
              </a:rPr>
              <a:t> ở </a:t>
            </a:r>
            <a:r>
              <a:rPr lang="en-US" sz="2800" b="1" dirty="0" err="1" smtClean="0">
                <a:solidFill>
                  <a:srgbClr val="0070C0"/>
                </a:solidFill>
                <a:effectLst/>
                <a:latin typeface="Times New Roman" panose="02020603050405020304" pitchFamily="18" charset="0"/>
                <a:ea typeface="Times New Roman" panose="02020603050405020304" pitchFamily="18" charset="0"/>
              </a:rPr>
              <a:t>hai</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tập</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sách</a:t>
            </a:r>
            <a:r>
              <a:rPr lang="en-US" sz="2800" b="1" dirty="0" smtClean="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3384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63055963"/>
              </p:ext>
            </p:extLst>
          </p:nvPr>
        </p:nvGraphicFramePr>
        <p:xfrm>
          <a:off x="666750" y="1397661"/>
          <a:ext cx="10858500" cy="4583330"/>
        </p:xfrm>
        <a:graphic>
          <a:graphicData uri="http://schemas.openxmlformats.org/drawingml/2006/table">
            <a:tbl>
              <a:tblPr firstRow="1" firstCol="1" bandRow="1"/>
              <a:tblGrid>
                <a:gridCol w="1341932">
                  <a:extLst>
                    <a:ext uri="{9D8B030D-6E8A-4147-A177-3AD203B41FA5}">
                      <a16:colId xmlns="" xmlns:a16="http://schemas.microsoft.com/office/drawing/2014/main" val="4247379301"/>
                    </a:ext>
                  </a:extLst>
                </a:gridCol>
                <a:gridCol w="914400">
                  <a:extLst>
                    <a:ext uri="{9D8B030D-6E8A-4147-A177-3AD203B41FA5}">
                      <a16:colId xmlns="" xmlns:a16="http://schemas.microsoft.com/office/drawing/2014/main" val="3845211268"/>
                    </a:ext>
                  </a:extLst>
                </a:gridCol>
                <a:gridCol w="5250778">
                  <a:extLst>
                    <a:ext uri="{9D8B030D-6E8A-4147-A177-3AD203B41FA5}">
                      <a16:colId xmlns="" xmlns:a16="http://schemas.microsoft.com/office/drawing/2014/main" val="2108282198"/>
                    </a:ext>
                  </a:extLst>
                </a:gridCol>
                <a:gridCol w="3351390">
                  <a:extLst>
                    <a:ext uri="{9D8B030D-6E8A-4147-A177-3AD203B41FA5}">
                      <a16:colId xmlns="" xmlns:a16="http://schemas.microsoft.com/office/drawing/2014/main" val="554267329"/>
                    </a:ext>
                  </a:extLst>
                </a:gridCol>
              </a:tblGrid>
              <a:tr h="376019">
                <a:tc>
                  <a:txBody>
                    <a:bodyPr/>
                    <a:lstStyle/>
                    <a:p>
                      <a:pPr>
                        <a:lnSpc>
                          <a:spcPct val="115000"/>
                        </a:lnSpc>
                        <a:spcAft>
                          <a:spcPts val="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nSpc>
                          <a:spcPct val="115000"/>
                        </a:lnSpc>
                        <a:spcAft>
                          <a:spcPts val="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nội dung đề tài của thể loại ở hai tập sách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extLst>
                  <a:ext uri="{0D108BD9-81ED-4DB2-BD59-A6C34878D82A}">
                    <a16:rowId xmlns="" xmlns:a16="http://schemas.microsoft.com/office/drawing/2014/main" val="1261515326"/>
                  </a:ext>
                </a:extLst>
              </a:tr>
              <a:tr h="483402">
                <a:tc rowSpan="6">
                  <a:txBody>
                    <a:bodyPr/>
                    <a:lstStyle/>
                    <a:p>
                      <a:pPr>
                        <a:lnSpc>
                          <a:spcPct val="115000"/>
                        </a:lnSpc>
                        <a:spcAft>
                          <a:spcPts val="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nghị luận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nghị luận văn học.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6644264"/>
                  </a:ext>
                </a:extLst>
              </a:tr>
              <a:tr h="376019">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vĩnh</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cửu</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Bùi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Nhị</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2091813366"/>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4136131309"/>
                  </a:ext>
                </a:extLst>
              </a:tr>
              <a:tr h="483402">
                <a:tc vMerge="1">
                  <a:txBody>
                    <a:bodyPr/>
                    <a:lstStyle/>
                    <a:p>
                      <a:endParaRPr lang="en-US"/>
                    </a:p>
                  </a:txBody>
                  <a:tcPr/>
                </a:tc>
                <a:tc rowSpan="3">
                  <a:txBody>
                    <a:bodyPr/>
                    <a:lstStyle/>
                    <a:p>
                      <a:pPr>
                        <a:lnSpc>
                          <a:spcPct val="115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vi-VN" sz="20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sao chúng ta phải đối xử thân thiện với động vật?(Theo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Kim Hạnh Bảo, Trần Nghị Du)</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575758"/>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Khan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79965476"/>
                  </a:ext>
                </a:extLst>
              </a:tr>
              <a:tr h="376019">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Thuỳ</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257057699"/>
                  </a:ext>
                </a:extLst>
              </a:tr>
            </a:tbl>
          </a:graphicData>
        </a:graphic>
      </p:graphicFrame>
    </p:spTree>
    <p:extLst>
      <p:ext uri="{BB962C8B-B14F-4D97-AF65-F5344CB8AC3E}">
        <p14:creationId xmlns:p14="http://schemas.microsoft.com/office/powerpoint/2010/main" val="1462995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279676290"/>
              </p:ext>
            </p:extLst>
          </p:nvPr>
        </p:nvGraphicFramePr>
        <p:xfrm>
          <a:off x="660400" y="1397661"/>
          <a:ext cx="10858500" cy="4618382"/>
        </p:xfrm>
        <a:graphic>
          <a:graphicData uri="http://schemas.openxmlformats.org/drawingml/2006/table">
            <a:tbl>
              <a:tblPr firstRow="1" firstCol="1" bandRow="1"/>
              <a:tblGrid>
                <a:gridCol w="1363272">
                  <a:extLst>
                    <a:ext uri="{9D8B030D-6E8A-4147-A177-3AD203B41FA5}">
                      <a16:colId xmlns="" xmlns:a16="http://schemas.microsoft.com/office/drawing/2014/main" val="4247379301"/>
                    </a:ext>
                  </a:extLst>
                </a:gridCol>
                <a:gridCol w="1109272">
                  <a:extLst>
                    <a:ext uri="{9D8B030D-6E8A-4147-A177-3AD203B41FA5}">
                      <a16:colId xmlns="" xmlns:a16="http://schemas.microsoft.com/office/drawing/2014/main" val="3845211268"/>
                    </a:ext>
                  </a:extLst>
                </a:gridCol>
                <a:gridCol w="5306518">
                  <a:extLst>
                    <a:ext uri="{9D8B030D-6E8A-4147-A177-3AD203B41FA5}">
                      <a16:colId xmlns="" xmlns:a16="http://schemas.microsoft.com/office/drawing/2014/main" val="2108282198"/>
                    </a:ext>
                  </a:extLst>
                </a:gridCol>
                <a:gridCol w="3079438">
                  <a:extLst>
                    <a:ext uri="{9D8B030D-6E8A-4147-A177-3AD203B41FA5}">
                      <a16:colId xmlns="" xmlns:a16="http://schemas.microsoft.com/office/drawing/2014/main" val="554267329"/>
                    </a:ext>
                  </a:extLst>
                </a:gridCol>
              </a:tblGrid>
              <a:tr h="376019">
                <a:tc>
                  <a:txBody>
                    <a:bodyPr/>
                    <a:lstStyle/>
                    <a:p>
                      <a:pP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nội dung đề tài của thể loại ở hai tập sách</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extLst>
                  <a:ext uri="{0D108BD9-81ED-4DB2-BD59-A6C34878D82A}">
                    <a16:rowId xmlns="" xmlns:a16="http://schemas.microsoft.com/office/drawing/2014/main" val="1261515326"/>
                  </a:ext>
                </a:extLst>
              </a:tr>
              <a:tr h="268637">
                <a:tc rowSpan="6">
                  <a:txBody>
                    <a:bodyPr/>
                    <a:lstStyle/>
                    <a:p>
                      <a:pP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kiện được thuật lại theo trật tự thời gian.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9603147"/>
                  </a:ext>
                </a:extLst>
              </a:tr>
              <a:tr h="376019">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Bùi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694366124"/>
                  </a:ext>
                </a:extLst>
              </a:tr>
              <a:tr h="161254">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4068554293"/>
                  </a:ext>
                </a:extLst>
              </a:tr>
              <a:tr h="376019">
                <a:tc vMerge="1">
                  <a:txBody>
                    <a:bodyPr/>
                    <a:lstStyle/>
                    <a:p>
                      <a:endParaRPr lang="en-US"/>
                    </a:p>
                  </a:txBody>
                  <a:tcPr/>
                </a:tc>
                <a:tc rowSpan="3">
                  <a:txBody>
                    <a:bodyPr/>
                    <a:lstStyle/>
                    <a:p>
                      <a:pPr>
                        <a:lnSpc>
                          <a:spcPct val="115000"/>
                        </a:lnSpc>
                        <a:spcAft>
                          <a:spcPts val="0"/>
                        </a:spcAft>
                      </a:pPr>
                      <a:r>
                        <a:rPr lang="en-US" sz="2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65560295"/>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2750699755"/>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073442702"/>
                  </a:ext>
                </a:extLst>
              </a:tr>
            </a:tbl>
          </a:graphicData>
        </a:graphic>
      </p:graphicFrame>
    </p:spTree>
    <p:extLst>
      <p:ext uri="{BB962C8B-B14F-4D97-AF65-F5344CB8AC3E}">
        <p14:creationId xmlns:p14="http://schemas.microsoft.com/office/powerpoint/2010/main" val="937944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algn="ctr">
              <a:spcAft>
                <a:spcPts val="0"/>
              </a:spcAft>
            </a:pPr>
            <a:r>
              <a:rPr lang="en-US" sz="4400" b="1" dirty="0" smtClean="0">
                <a:solidFill>
                  <a:srgbClr val="0D0D0D"/>
                </a:solidFill>
                <a:effectLst/>
                <a:latin typeface="Times New Roman" panose="02020603050405020304" pitchFamily="18" charset="0"/>
                <a:ea typeface="Times New Roman" panose="02020603050405020304" pitchFamily="18" charset="0"/>
              </a:rPr>
              <a:t>VIẾT</a:t>
            </a:r>
            <a:endParaRPr lang="en-US" sz="4400" dirty="0">
              <a:effectLst/>
              <a:latin typeface="Times New Roman" panose="02020603050405020304" pitchFamily="18" charset="0"/>
              <a:ea typeface="Times New Roman" panose="02020603050405020304" pitchFamily="18" charset="0"/>
            </a:endParaRPr>
          </a:p>
        </p:txBody>
      </p:sp>
      <p:sp>
        <p:nvSpPr>
          <p:cNvPr id="10" name="Freeform 9"/>
          <p:cNvSpPr/>
          <p:nvPr/>
        </p:nvSpPr>
        <p:spPr>
          <a:xfrm>
            <a:off x="1129859" y="1347444"/>
            <a:ext cx="5265914" cy="4786656"/>
          </a:xfrm>
          <a:custGeom>
            <a:avLst/>
            <a:gdLst>
              <a:gd name="connsiteX0" fmla="*/ 0 w 3929062"/>
              <a:gd name="connsiteY0" fmla="*/ 2553890 h 3929062"/>
              <a:gd name="connsiteX1" fmla="*/ 982266 w 3929062"/>
              <a:gd name="connsiteY1" fmla="*/ 2553890 h 3929062"/>
              <a:gd name="connsiteX2" fmla="*/ 982266 w 3929062"/>
              <a:gd name="connsiteY2" fmla="*/ 0 h 3929062"/>
              <a:gd name="connsiteX3" fmla="*/ 2946797 w 3929062"/>
              <a:gd name="connsiteY3" fmla="*/ 0 h 3929062"/>
              <a:gd name="connsiteX4" fmla="*/ 2946797 w 3929062"/>
              <a:gd name="connsiteY4" fmla="*/ 2553890 h 3929062"/>
              <a:gd name="connsiteX5" fmla="*/ 3929062 w 3929062"/>
              <a:gd name="connsiteY5" fmla="*/ 2553890 h 3929062"/>
              <a:gd name="connsiteX6" fmla="*/ 1964531 w 3929062"/>
              <a:gd name="connsiteY6" fmla="*/ 3929062 h 3929062"/>
              <a:gd name="connsiteX7" fmla="*/ 0 w 3929062"/>
              <a:gd name="connsiteY7" fmla="*/ 2553890 h 39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9062" h="3929062">
                <a:moveTo>
                  <a:pt x="2553890" y="3929062"/>
                </a:moveTo>
                <a:lnTo>
                  <a:pt x="2553890" y="2946796"/>
                </a:lnTo>
                <a:lnTo>
                  <a:pt x="0" y="2946796"/>
                </a:lnTo>
                <a:lnTo>
                  <a:pt x="0" y="982265"/>
                </a:lnTo>
                <a:lnTo>
                  <a:pt x="2553890" y="982265"/>
                </a:lnTo>
                <a:lnTo>
                  <a:pt x="2553890" y="0"/>
                </a:lnTo>
                <a:lnTo>
                  <a:pt x="3929062" y="1964531"/>
                </a:lnTo>
                <a:lnTo>
                  <a:pt x="2553890" y="392906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353" tIns="1131617" rIns="836937" bIns="1131618" numCol="1" spcCol="1270" anchor="ctr" anchorCtr="0">
            <a:noAutofit/>
          </a:bodyPr>
          <a:lstStyle/>
          <a:p>
            <a:pPr lvl="0" algn="ctr" defTabSz="933450">
              <a:lnSpc>
                <a:spcPct val="90000"/>
              </a:lnSpc>
              <a:spcBef>
                <a:spcPct val="0"/>
              </a:spcBef>
              <a:spcAft>
                <a:spcPct val="35000"/>
              </a:spcAft>
            </a:pPr>
            <a:r>
              <a:rPr lang="en-US" sz="2800" b="1" kern="1200" dirty="0" err="1" smtClean="0">
                <a:latin typeface="Times New Roman" panose="02020603050405020304" pitchFamily="18" charset="0"/>
                <a:cs typeface="Times New Roman" panose="02020603050405020304" pitchFamily="18" charset="0"/>
              </a:rPr>
              <a:t>Câu</a:t>
            </a:r>
            <a:r>
              <a:rPr lang="en-US" sz="2800" b="1" kern="1200" dirty="0" smtClean="0">
                <a:latin typeface="Times New Roman" panose="02020603050405020304" pitchFamily="18" charset="0"/>
                <a:cs typeface="Times New Roman" panose="02020603050405020304" pitchFamily="18" charset="0"/>
              </a:rPr>
              <a:t> 6: </a:t>
            </a:r>
            <a:r>
              <a:rPr lang="en-US" sz="2800" b="1" kern="1200" dirty="0" err="1" smtClean="0">
                <a:latin typeface="Times New Roman" panose="02020603050405020304" pitchFamily="18" charset="0"/>
                <a:cs typeface="Times New Roman" panose="02020603050405020304" pitchFamily="18" charset="0"/>
              </a:rPr>
              <a:t>Thống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kê</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tên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các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kiểu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văn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bản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đã</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được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luyện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viết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trong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sách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Ngữ</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văn</a:t>
            </a:r>
            <a:r>
              <a:rPr lang="en-US" sz="2800" b="1" kern="1200" dirty="0" smtClean="0">
                <a:latin typeface="Times New Roman" panose="02020603050405020304" pitchFamily="18" charset="0"/>
                <a:cs typeface="Times New Roman" panose="02020603050405020304" pitchFamily="18" charset="0"/>
              </a:rPr>
              <a:t> 6, </a:t>
            </a:r>
            <a:r>
              <a:rPr lang="en-US" sz="2800" b="1" kern="1200" dirty="0" err="1" smtClean="0">
                <a:latin typeface="Times New Roman" panose="02020603050405020304" pitchFamily="18" charset="0"/>
                <a:cs typeface="Times New Roman" panose="02020603050405020304" pitchFamily="18" charset="0"/>
              </a:rPr>
              <a:t>tập</a:t>
            </a:r>
            <a:r>
              <a:rPr lang="en-US" sz="2800" b="1" kern="1200" dirty="0" smtClean="0">
                <a:latin typeface="Times New Roman" panose="02020603050405020304" pitchFamily="18" charset="0"/>
                <a:cs typeface="Times New Roman" panose="02020603050405020304" pitchFamily="18" charset="0"/>
              </a:rPr>
              <a:t> 2.</a:t>
            </a:r>
            <a:endParaRPr lang="en-US" sz="28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5783528" y="1347444"/>
            <a:ext cx="5265914" cy="4786656"/>
          </a:xfrm>
          <a:custGeom>
            <a:avLst/>
            <a:gdLst>
              <a:gd name="connsiteX0" fmla="*/ 0 w 3929062"/>
              <a:gd name="connsiteY0" fmla="*/ 2553890 h 3929062"/>
              <a:gd name="connsiteX1" fmla="*/ 982266 w 3929062"/>
              <a:gd name="connsiteY1" fmla="*/ 2553890 h 3929062"/>
              <a:gd name="connsiteX2" fmla="*/ 982266 w 3929062"/>
              <a:gd name="connsiteY2" fmla="*/ 0 h 3929062"/>
              <a:gd name="connsiteX3" fmla="*/ 2946797 w 3929062"/>
              <a:gd name="connsiteY3" fmla="*/ 0 h 3929062"/>
              <a:gd name="connsiteX4" fmla="*/ 2946797 w 3929062"/>
              <a:gd name="connsiteY4" fmla="*/ 2553890 h 3929062"/>
              <a:gd name="connsiteX5" fmla="*/ 3929062 w 3929062"/>
              <a:gd name="connsiteY5" fmla="*/ 2553890 h 3929062"/>
              <a:gd name="connsiteX6" fmla="*/ 1964531 w 3929062"/>
              <a:gd name="connsiteY6" fmla="*/ 3929062 h 3929062"/>
              <a:gd name="connsiteX7" fmla="*/ 0 w 3929062"/>
              <a:gd name="connsiteY7" fmla="*/ 2553890 h 39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9062" h="3929062">
                <a:moveTo>
                  <a:pt x="1375172" y="0"/>
                </a:moveTo>
                <a:lnTo>
                  <a:pt x="1375172" y="982266"/>
                </a:lnTo>
                <a:lnTo>
                  <a:pt x="3929062" y="982266"/>
                </a:lnTo>
                <a:lnTo>
                  <a:pt x="3929062" y="2946797"/>
                </a:lnTo>
                <a:lnTo>
                  <a:pt x="1375172" y="2946797"/>
                </a:lnTo>
                <a:lnTo>
                  <a:pt x="1375172" y="3929062"/>
                </a:lnTo>
                <a:lnTo>
                  <a:pt x="0" y="1964531"/>
                </a:lnTo>
                <a:lnTo>
                  <a:pt x="1375172"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836939" tIns="1131618" rIns="149351" bIns="1131617" numCol="1" spcCol="1270" anchor="ctr" anchorCtr="0">
            <a:noAutofit/>
          </a:bodyPr>
          <a:lstStyle/>
          <a:p>
            <a:pPr lvl="0" algn="ctr" defTabSz="933450">
              <a:lnSpc>
                <a:spcPct val="90000"/>
              </a:lnSpc>
              <a:spcBef>
                <a:spcPct val="0"/>
              </a:spcBef>
              <a:spcAft>
                <a:spcPct val="35000"/>
              </a:spcAft>
            </a:pPr>
            <a:r>
              <a:rPr lang="en-US" sz="2800" b="1" kern="1200" dirty="0" err="1" smtClean="0">
                <a:latin typeface="Times New Roman" panose="02020603050405020304" pitchFamily="18" charset="0"/>
                <a:cs typeface="Times New Roman" panose="02020603050405020304" pitchFamily="18" charset="0"/>
              </a:rPr>
              <a:t>Câu</a:t>
            </a:r>
            <a:r>
              <a:rPr lang="en-US" sz="2800" b="1" kern="1200" dirty="0" smtClean="0">
                <a:latin typeface="Times New Roman" panose="02020603050405020304" pitchFamily="18" charset="0"/>
                <a:cs typeface="Times New Roman" panose="02020603050405020304" pitchFamily="18" charset="0"/>
              </a:rPr>
              <a:t> 7: </a:t>
            </a:r>
            <a:r>
              <a:rPr lang="en-US" sz="2800" b="1" kern="1200" dirty="0" err="1" smtClean="0">
                <a:latin typeface="Times New Roman" panose="02020603050405020304" pitchFamily="18" charset="0"/>
                <a:cs typeface="Times New Roman" panose="02020603050405020304" pitchFamily="18" charset="0"/>
              </a:rPr>
              <a:t>Nêu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và</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chỉ</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ra</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mối</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quan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hệ</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giữa</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các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nội</a:t>
            </a:r>
            <a:r>
              <a:rPr lang="en-US" sz="2800" b="1" kern="1200" dirty="0" smtClean="0">
                <a:latin typeface="Times New Roman" panose="02020603050405020304" pitchFamily="18" charset="0"/>
                <a:cs typeface="Times New Roman" panose="02020603050405020304" pitchFamily="18" charset="0"/>
              </a:rPr>
              <a:t> dung </a:t>
            </a:r>
            <a:r>
              <a:rPr lang="en-US" sz="2800" b="1" kern="1200" dirty="0" err="1" smtClean="0">
                <a:latin typeface="Times New Roman" panose="02020603050405020304" pitchFamily="18" charset="0"/>
                <a:cs typeface="Times New Roman" panose="02020603050405020304" pitchFamily="18" charset="0"/>
              </a:rPr>
              <a:t>đọc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hiểu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và</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yêu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cầu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viết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trong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các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bài</a:t>
            </a:r>
            <a:r>
              <a:rPr lang="en-US" sz="2800" b="1" kern="1200" dirty="0" smtClean="0">
                <a:latin typeface="Times New Roman" panose="02020603050405020304" pitchFamily="18" charset="0"/>
                <a:cs typeface="Times New Roman" panose="02020603050405020304" pitchFamily="18" charset="0"/>
              </a:rPr>
              <a:t> ở </a:t>
            </a:r>
            <a:r>
              <a:rPr lang="en-US" sz="2800" b="1" kern="1200" dirty="0" err="1" smtClean="0">
                <a:latin typeface="Times New Roman" panose="02020603050405020304" pitchFamily="18" charset="0"/>
                <a:cs typeface="Times New Roman" panose="02020603050405020304" pitchFamily="18" charset="0"/>
              </a:rPr>
              <a:t>sách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Ngữ</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văn</a:t>
            </a:r>
            <a:r>
              <a:rPr lang="en-US" sz="2800" b="1" kern="1200" dirty="0" smtClean="0">
                <a:latin typeface="Times New Roman" panose="02020603050405020304" pitchFamily="18" charset="0"/>
                <a:cs typeface="Times New Roman" panose="02020603050405020304" pitchFamily="18" charset="0"/>
              </a:rPr>
              <a:t> 6, </a:t>
            </a:r>
            <a:r>
              <a:rPr lang="en-US" sz="2800" b="1" kern="1200" dirty="0" err="1" smtClean="0">
                <a:latin typeface="Times New Roman" panose="02020603050405020304" pitchFamily="18" charset="0"/>
                <a:cs typeface="Times New Roman" panose="02020603050405020304" pitchFamily="18" charset="0"/>
              </a:rPr>
              <a:t>tập</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hai</a:t>
            </a:r>
            <a:r>
              <a:rPr lang="en-US" sz="2800" b="1"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970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587988315"/>
              </p:ext>
            </p:extLst>
          </p:nvPr>
        </p:nvGraphicFramePr>
        <p:xfrm>
          <a:off x="507555" y="1516188"/>
          <a:ext cx="11011344" cy="4206240"/>
        </p:xfrm>
        <a:graphic>
          <a:graphicData uri="http://schemas.openxmlformats.org/drawingml/2006/table">
            <a:tbl>
              <a:tblPr firstRow="1" firstCol="1" bandRow="1"/>
              <a:tblGrid>
                <a:gridCol w="1171343">
                  <a:extLst>
                    <a:ext uri="{9D8B030D-6E8A-4147-A177-3AD203B41FA5}">
                      <a16:colId xmlns="" xmlns:a16="http://schemas.microsoft.com/office/drawing/2014/main" val="1906990920"/>
                    </a:ext>
                  </a:extLst>
                </a:gridCol>
                <a:gridCol w="1815267">
                  <a:extLst>
                    <a:ext uri="{9D8B030D-6E8A-4147-A177-3AD203B41FA5}">
                      <a16:colId xmlns="" xmlns:a16="http://schemas.microsoft.com/office/drawing/2014/main" val="1180716832"/>
                    </a:ext>
                  </a:extLst>
                </a:gridCol>
                <a:gridCol w="2651802">
                  <a:extLst>
                    <a:ext uri="{9D8B030D-6E8A-4147-A177-3AD203B41FA5}">
                      <a16:colId xmlns="" xmlns:a16="http://schemas.microsoft.com/office/drawing/2014/main" val="1007727873"/>
                    </a:ext>
                  </a:extLst>
                </a:gridCol>
                <a:gridCol w="5372932">
                  <a:extLst>
                    <a:ext uri="{9D8B030D-6E8A-4147-A177-3AD203B41FA5}">
                      <a16:colId xmlns="" xmlns:a16="http://schemas.microsoft.com/office/drawing/2014/main" val="3369448273"/>
                    </a:ext>
                  </a:extLst>
                </a:gridCol>
              </a:tblGrid>
              <a:tr h="53411">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 xmlns:a16="http://schemas.microsoft.com/office/drawing/2014/main" val="3728828963"/>
                  </a:ext>
                </a:extLst>
              </a:tr>
              <a:tr h="96141">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đồng thoại, truyện của Pu-skin, truyện của An-đéc-xen)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8912322"/>
                  </a:ext>
                </a:extLst>
              </a:tr>
            </a:tbl>
          </a:graphicData>
        </a:graphic>
      </p:graphicFrame>
    </p:spTree>
    <p:extLst>
      <p:ext uri="{BB962C8B-B14F-4D97-AF65-F5344CB8AC3E}">
        <p14:creationId xmlns:p14="http://schemas.microsoft.com/office/powerpoint/2010/main" val="8448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708633" y="1310391"/>
            <a:ext cx="1572866" cy="587853"/>
          </a:xfrm>
          <a:prstGeom prst="rect">
            <a:avLst/>
          </a:prstGeom>
        </p:spPr>
        <p:txBody>
          <a:bodyPr wrap="none">
            <a:spAutoFit/>
          </a:bodyPr>
          <a:lstStyle/>
          <a:p>
            <a:pPr algn="just">
              <a:lnSpc>
                <a:spcPct val="115000"/>
              </a:lnSpc>
              <a:spcAft>
                <a:spcPts val="0"/>
              </a:spcAft>
            </a:pP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16591506"/>
              </p:ext>
            </p:extLst>
          </p:nvPr>
        </p:nvGraphicFramePr>
        <p:xfrm>
          <a:off x="635793" y="2127029"/>
          <a:ext cx="10858501" cy="3364992"/>
        </p:xfrm>
        <a:graphic>
          <a:graphicData uri="http://schemas.openxmlformats.org/drawingml/2006/table">
            <a:tbl>
              <a:tblPr firstRow="1" firstCol="1" bandRow="1"/>
              <a:tblGrid>
                <a:gridCol w="2009879">
                  <a:extLst>
                    <a:ext uri="{9D8B030D-6E8A-4147-A177-3AD203B41FA5}">
                      <a16:colId xmlns="" xmlns:a16="http://schemas.microsoft.com/office/drawing/2014/main" val="1415955593"/>
                    </a:ext>
                  </a:extLst>
                </a:gridCol>
                <a:gridCol w="4424311">
                  <a:extLst>
                    <a:ext uri="{9D8B030D-6E8A-4147-A177-3AD203B41FA5}">
                      <a16:colId xmlns="" xmlns:a16="http://schemas.microsoft.com/office/drawing/2014/main" val="563081773"/>
                    </a:ext>
                  </a:extLst>
                </a:gridCol>
                <a:gridCol w="4424311">
                  <a:extLst>
                    <a:ext uri="{9D8B030D-6E8A-4147-A177-3AD203B41FA5}">
                      <a16:colId xmlns="" xmlns:a16="http://schemas.microsoft.com/office/drawing/2014/main" val="3303822102"/>
                    </a:ext>
                  </a:extLst>
                </a:gridCol>
              </a:tblGrid>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Tên văn bản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chính của văn bản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5200956"/>
                  </a:ext>
                </a:extLst>
              </a:tr>
              <a:tr h="0">
                <a:tc rowSpan="3">
                  <a:txBody>
                    <a:bodyPr/>
                    <a:lstStyle/>
                    <a:p>
                      <a:pPr marL="342900" lvl="0" indent="-342900" algn="just">
                        <a:lnSpc>
                          <a:spcPct val="115000"/>
                        </a:lnSpc>
                        <a:spcAft>
                          <a:spcPts val="0"/>
                        </a:spcAft>
                        <a:buFont typeface="+mj-lt"/>
                        <a:buAutoNum type="arabicPeriod"/>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đồng thoại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26612644"/>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4317051"/>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3: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7163461"/>
                  </a:ext>
                </a:extLst>
              </a:tr>
              <a:tr h="0">
                <a:tc>
                  <a:txBody>
                    <a:bodyPr/>
                    <a:lstStyle/>
                    <a:p>
                      <a:pPr marL="342900" lvl="0" indent="-342900" algn="just">
                        <a:lnSpc>
                          <a:spcPct val="115000"/>
                        </a:lnSpc>
                        <a:spcAft>
                          <a:spcPts val="0"/>
                        </a:spcAft>
                        <a:buFont typeface="+mj-lt"/>
                        <a:buAutoNum type="arabicPeriod"/>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471575"/>
                  </a:ext>
                </a:extLst>
              </a:tr>
            </a:tbl>
          </a:graphicData>
        </a:graphic>
      </p:graphicFrame>
    </p:spTree>
    <p:extLst>
      <p:ext uri="{BB962C8B-B14F-4D97-AF65-F5344CB8AC3E}">
        <p14:creationId xmlns:p14="http://schemas.microsoft.com/office/powerpoint/2010/main" val="3595932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55234761"/>
              </p:ext>
            </p:extLst>
          </p:nvPr>
        </p:nvGraphicFramePr>
        <p:xfrm>
          <a:off x="442458" y="1547266"/>
          <a:ext cx="11076441" cy="4206240"/>
        </p:xfrm>
        <a:graphic>
          <a:graphicData uri="http://schemas.openxmlformats.org/drawingml/2006/table">
            <a:tbl>
              <a:tblPr firstRow="1" firstCol="1" bandRow="1"/>
              <a:tblGrid>
                <a:gridCol w="1611194">
                  <a:extLst>
                    <a:ext uri="{9D8B030D-6E8A-4147-A177-3AD203B41FA5}">
                      <a16:colId xmlns="" xmlns:a16="http://schemas.microsoft.com/office/drawing/2014/main" val="1906990920"/>
                    </a:ext>
                  </a:extLst>
                </a:gridCol>
                <a:gridCol w="1393072">
                  <a:extLst>
                    <a:ext uri="{9D8B030D-6E8A-4147-A177-3AD203B41FA5}">
                      <a16:colId xmlns="" xmlns:a16="http://schemas.microsoft.com/office/drawing/2014/main" val="1180716832"/>
                    </a:ext>
                  </a:extLst>
                </a:gridCol>
                <a:gridCol w="2896969">
                  <a:extLst>
                    <a:ext uri="{9D8B030D-6E8A-4147-A177-3AD203B41FA5}">
                      <a16:colId xmlns="" xmlns:a16="http://schemas.microsoft.com/office/drawing/2014/main" val="1007727873"/>
                    </a:ext>
                  </a:extLst>
                </a:gridCol>
                <a:gridCol w="5175206">
                  <a:extLst>
                    <a:ext uri="{9D8B030D-6E8A-4147-A177-3AD203B41FA5}">
                      <a16:colId xmlns="" xmlns:a16="http://schemas.microsoft.com/office/drawing/2014/main" val="3369448273"/>
                    </a:ext>
                  </a:extLst>
                </a:gridCol>
              </a:tblGrid>
              <a:tr h="53411">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(Học kì II)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 xmlns:a16="http://schemas.microsoft.com/office/drawing/2014/main" val="3728828963"/>
                  </a:ext>
                </a:extLst>
              </a:tr>
              <a:tr h="85458">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 (thơ có yếu tố tự sự, miêu tả)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tả</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836291"/>
                  </a:ext>
                </a:extLst>
              </a:tr>
            </a:tbl>
          </a:graphicData>
        </a:graphic>
      </p:graphicFrame>
    </p:spTree>
    <p:extLst>
      <p:ext uri="{BB962C8B-B14F-4D97-AF65-F5344CB8AC3E}">
        <p14:creationId xmlns:p14="http://schemas.microsoft.com/office/powerpoint/2010/main" val="2412313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31288855"/>
              </p:ext>
            </p:extLst>
          </p:nvPr>
        </p:nvGraphicFramePr>
        <p:xfrm>
          <a:off x="660400" y="1454716"/>
          <a:ext cx="10858500" cy="4556760"/>
        </p:xfrm>
        <a:graphic>
          <a:graphicData uri="http://schemas.openxmlformats.org/drawingml/2006/table">
            <a:tbl>
              <a:tblPr firstRow="1" firstCol="1" bandRow="1"/>
              <a:tblGrid>
                <a:gridCol w="946656">
                  <a:extLst>
                    <a:ext uri="{9D8B030D-6E8A-4147-A177-3AD203B41FA5}">
                      <a16:colId xmlns="" xmlns:a16="http://schemas.microsoft.com/office/drawing/2014/main" val="1906990920"/>
                    </a:ext>
                  </a:extLst>
                </a:gridCol>
                <a:gridCol w="1998498">
                  <a:extLst>
                    <a:ext uri="{9D8B030D-6E8A-4147-A177-3AD203B41FA5}">
                      <a16:colId xmlns="" xmlns:a16="http://schemas.microsoft.com/office/drawing/2014/main" val="1180716832"/>
                    </a:ext>
                  </a:extLst>
                </a:gridCol>
                <a:gridCol w="2839968">
                  <a:extLst>
                    <a:ext uri="{9D8B030D-6E8A-4147-A177-3AD203B41FA5}">
                      <a16:colId xmlns="" xmlns:a16="http://schemas.microsoft.com/office/drawing/2014/main" val="1007727873"/>
                    </a:ext>
                  </a:extLst>
                </a:gridCol>
                <a:gridCol w="5073378">
                  <a:extLst>
                    <a:ext uri="{9D8B030D-6E8A-4147-A177-3AD203B41FA5}">
                      <a16:colId xmlns="" xmlns:a16="http://schemas.microsoft.com/office/drawing/2014/main" val="3369448273"/>
                    </a:ext>
                  </a:extLst>
                </a:gridCol>
              </a:tblGrid>
              <a:tr h="53411">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 xmlns:a16="http://schemas.microsoft.com/office/drawing/2014/main" val="3728828963"/>
                  </a:ext>
                </a:extLst>
              </a:tr>
              <a:tr h="138870">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HS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4892398"/>
                  </a:ext>
                </a:extLst>
              </a:tr>
            </a:tbl>
          </a:graphicData>
        </a:graphic>
      </p:graphicFrame>
    </p:spTree>
    <p:extLst>
      <p:ext uri="{BB962C8B-B14F-4D97-AF65-F5344CB8AC3E}">
        <p14:creationId xmlns:p14="http://schemas.microsoft.com/office/powerpoint/2010/main" val="2645808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240681123"/>
              </p:ext>
            </p:extLst>
          </p:nvPr>
        </p:nvGraphicFramePr>
        <p:xfrm>
          <a:off x="660400" y="1361942"/>
          <a:ext cx="10858500" cy="4416552"/>
        </p:xfrm>
        <a:graphic>
          <a:graphicData uri="http://schemas.openxmlformats.org/drawingml/2006/table">
            <a:tbl>
              <a:tblPr firstRow="1" firstCol="1" bandRow="1"/>
              <a:tblGrid>
                <a:gridCol w="946656">
                  <a:extLst>
                    <a:ext uri="{9D8B030D-6E8A-4147-A177-3AD203B41FA5}">
                      <a16:colId xmlns="" xmlns:a16="http://schemas.microsoft.com/office/drawing/2014/main" val="1906990920"/>
                    </a:ext>
                  </a:extLst>
                </a:gridCol>
                <a:gridCol w="1998498">
                  <a:extLst>
                    <a:ext uri="{9D8B030D-6E8A-4147-A177-3AD203B41FA5}">
                      <a16:colId xmlns="" xmlns:a16="http://schemas.microsoft.com/office/drawing/2014/main" val="1180716832"/>
                    </a:ext>
                  </a:extLst>
                </a:gridCol>
                <a:gridCol w="2839968">
                  <a:extLst>
                    <a:ext uri="{9D8B030D-6E8A-4147-A177-3AD203B41FA5}">
                      <a16:colId xmlns="" xmlns:a16="http://schemas.microsoft.com/office/drawing/2014/main" val="1007727873"/>
                    </a:ext>
                  </a:extLst>
                </a:gridCol>
                <a:gridCol w="5073378">
                  <a:extLst>
                    <a:ext uri="{9D8B030D-6E8A-4147-A177-3AD203B41FA5}">
                      <a16:colId xmlns="" xmlns:a16="http://schemas.microsoft.com/office/drawing/2014/main" val="3369448273"/>
                    </a:ext>
                  </a:extLst>
                </a:gridCol>
              </a:tblGrid>
              <a:tr h="53411">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 xmlns:a16="http://schemas.microsoft.com/office/drawing/2014/main" val="3728828963"/>
                  </a:ext>
                </a:extLst>
              </a:tr>
              <a:tr h="53411">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ngắn)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tả cảnh sinh hoạt</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(văn miêu tả)</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34361700"/>
                  </a:ext>
                </a:extLst>
              </a:tr>
            </a:tbl>
          </a:graphicData>
        </a:graphic>
      </p:graphicFrame>
    </p:spTree>
    <p:extLst>
      <p:ext uri="{BB962C8B-B14F-4D97-AF65-F5344CB8AC3E}">
        <p14:creationId xmlns:p14="http://schemas.microsoft.com/office/powerpoint/2010/main" val="3445760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419120450"/>
              </p:ext>
            </p:extLst>
          </p:nvPr>
        </p:nvGraphicFramePr>
        <p:xfrm>
          <a:off x="666750" y="1383860"/>
          <a:ext cx="10858500" cy="4907280"/>
        </p:xfrm>
        <a:graphic>
          <a:graphicData uri="http://schemas.openxmlformats.org/drawingml/2006/table">
            <a:tbl>
              <a:tblPr firstRow="1" firstCol="1" bandRow="1"/>
              <a:tblGrid>
                <a:gridCol w="946656">
                  <a:extLst>
                    <a:ext uri="{9D8B030D-6E8A-4147-A177-3AD203B41FA5}">
                      <a16:colId xmlns="" xmlns:a16="http://schemas.microsoft.com/office/drawing/2014/main" val="1906990920"/>
                    </a:ext>
                  </a:extLst>
                </a:gridCol>
                <a:gridCol w="1998498">
                  <a:extLst>
                    <a:ext uri="{9D8B030D-6E8A-4147-A177-3AD203B41FA5}">
                      <a16:colId xmlns="" xmlns:a16="http://schemas.microsoft.com/office/drawing/2014/main" val="1180716832"/>
                    </a:ext>
                  </a:extLst>
                </a:gridCol>
                <a:gridCol w="2839968">
                  <a:extLst>
                    <a:ext uri="{9D8B030D-6E8A-4147-A177-3AD203B41FA5}">
                      <a16:colId xmlns="" xmlns:a16="http://schemas.microsoft.com/office/drawing/2014/main" val="1007727873"/>
                    </a:ext>
                  </a:extLst>
                </a:gridCol>
                <a:gridCol w="5073378">
                  <a:extLst>
                    <a:ext uri="{9D8B030D-6E8A-4147-A177-3AD203B41FA5}">
                      <a16:colId xmlns="" xmlns:a16="http://schemas.microsoft.com/office/drawing/2014/main" val="3369448273"/>
                    </a:ext>
                  </a:extLst>
                </a:gridCol>
              </a:tblGrid>
              <a:tr h="53411">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 xmlns:a16="http://schemas.microsoft.com/office/drawing/2014/main" val="3728828963"/>
                  </a:ext>
                </a:extLst>
              </a:tr>
              <a:tr h="64094">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 (thuật lại một sự kiện theo nguyên nhân – kết quả)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Tóm tắt văn bản thông tin, Viết biên bản</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2439779"/>
                  </a:ext>
                </a:extLst>
              </a:tr>
            </a:tbl>
          </a:graphicData>
        </a:graphic>
      </p:graphicFrame>
    </p:spTree>
    <p:extLst>
      <p:ext uri="{BB962C8B-B14F-4D97-AF65-F5344CB8AC3E}">
        <p14:creationId xmlns:p14="http://schemas.microsoft.com/office/powerpoint/2010/main" val="1281448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ardrop 5"/>
          <p:cNvSpPr/>
          <p:nvPr/>
        </p:nvSpPr>
        <p:spPr>
          <a:xfrm>
            <a:off x="1077181" y="1914817"/>
            <a:ext cx="9026189" cy="3492708"/>
          </a:xfrm>
          <a:prstGeom prst="teardrop">
            <a:avLst>
              <a:gd name="adj" fmla="val 136204"/>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3200" b="1">
                <a:solidFill>
                  <a:srgbClr val="0D0D0D"/>
                </a:solidFill>
                <a:highlight>
                  <a:srgbClr val="FFFF00"/>
                </a:highlight>
                <a:latin typeface="Times New Roman" panose="02020603050405020304" pitchFamily="18" charset="0"/>
                <a:ea typeface="Times New Roman" panose="02020603050405020304" pitchFamily="18" charset="0"/>
              </a:rPr>
              <a:t>Câu 8</a:t>
            </a:r>
            <a:r>
              <a:rPr lang="vi-VN" sz="3200" b="1">
                <a:solidFill>
                  <a:srgbClr val="0D0D0D"/>
                </a:solidFill>
                <a:latin typeface="Times New Roman" panose="02020603050405020304" pitchFamily="18" charset="0"/>
                <a:ea typeface="Times New Roman" panose="02020603050405020304" pitchFamily="18" charset="0"/>
              </a:rPr>
              <a:t>: </a:t>
            </a:r>
            <a:r>
              <a:rPr lang="vi-VN" sz="3200" b="1">
                <a:solidFill>
                  <a:srgbClr val="0070C0"/>
                </a:solidFill>
                <a:latin typeface="Times New Roman" panose="02020603050405020304" pitchFamily="18" charset="0"/>
                <a:ea typeface="Times New Roman" panose="02020603050405020304" pitchFamily="18" charset="0"/>
              </a:rPr>
              <a:t>Chỉ ra ý nghĩa và tác dụng của việc tạo lập một văn bản có minh hoạ hình ảnh, bảng biểu, đồ thị,... (văn bản đa phương thức).</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5193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Oval 2"/>
          <p:cNvSpPr/>
          <p:nvPr/>
        </p:nvSpPr>
        <p:spPr>
          <a:xfrm>
            <a:off x="809469" y="2491938"/>
            <a:ext cx="2758190" cy="2338466"/>
          </a:xfrm>
          <a:prstGeom prst="ellips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vi-VN" sz="3200" b="1">
                <a:solidFill>
                  <a:srgbClr val="444444"/>
                </a:solidFill>
                <a:latin typeface="Times New Roman" panose="02020603050405020304" pitchFamily="18" charset="0"/>
                <a:ea typeface="Times New Roman" panose="02020603050405020304" pitchFamily="18" charset="0"/>
              </a:rPr>
              <a:t>Gợi ý:</a:t>
            </a:r>
            <a:endParaRPr lang="en-US" sz="3200">
              <a:effectLst/>
              <a:latin typeface="Times New Roman" panose="02020603050405020304" pitchFamily="18" charset="0"/>
              <a:ea typeface="Times New Roman" panose="02020603050405020304" pitchFamily="18" charset="0"/>
            </a:endParaRPr>
          </a:p>
        </p:txBody>
      </p:sp>
      <p:sp>
        <p:nvSpPr>
          <p:cNvPr id="7" name="Chevron 6"/>
          <p:cNvSpPr/>
          <p:nvPr/>
        </p:nvSpPr>
        <p:spPr>
          <a:xfrm>
            <a:off x="3686174" y="2773180"/>
            <a:ext cx="630993" cy="1873771"/>
          </a:xfrm>
          <a:prstGeom prst="chevron">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4626742" y="1918741"/>
            <a:ext cx="7005625" cy="2188564"/>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dirty="0">
                <a:solidFill>
                  <a:srgbClr val="444444"/>
                </a:solidFill>
                <a:latin typeface="Times New Roman" panose="02020603050405020304" pitchFamily="18" charset="0"/>
                <a:ea typeface="Times New Roman" panose="02020603050405020304" pitchFamily="18" charset="0"/>
              </a:rPr>
              <a:t>Tạo điều kiện để học sinh động não, sáng tạo, từ đó kích </a:t>
            </a:r>
            <a:r>
              <a:rPr lang="en-US" sz="2800" dirty="0" err="1">
                <a:solidFill>
                  <a:srgbClr val="444444"/>
                </a:solidFill>
                <a:latin typeface="Times New Roman" panose="02020603050405020304" pitchFamily="18" charset="0"/>
                <a:ea typeface="Times New Roman" panose="02020603050405020304" pitchFamily="18" charset="0"/>
              </a:rPr>
              <a:t>thích</a:t>
            </a:r>
            <a:r>
              <a:rPr lang="en-US" sz="2800" dirty="0">
                <a:solidFill>
                  <a:srgbClr val="444444"/>
                </a:solidFill>
                <a:latin typeface="Times New Roman" panose="02020603050405020304" pitchFamily="18" charset="0"/>
                <a:ea typeface="Times New Roman" panose="02020603050405020304" pitchFamily="18" charset="0"/>
              </a:rPr>
              <a:t> </a:t>
            </a:r>
            <a:r>
              <a:rPr lang="vi-VN" sz="2800" dirty="0">
                <a:solidFill>
                  <a:srgbClr val="444444"/>
                </a:solidFill>
                <a:latin typeface="Times New Roman" panose="02020603050405020304" pitchFamily="18" charset="0"/>
                <a:ea typeface="Times New Roman" panose="02020603050405020304" pitchFamily="18" charset="0"/>
              </a:rPr>
              <a:t>hứng thú học tập và khả năng sáng tạo của học sinh để khám phá kiến thức của học sinh.</a:t>
            </a:r>
            <a:endParaRPr lang="en-US" sz="2800" dirty="0">
              <a:effectLst/>
              <a:latin typeface="Times New Roman" panose="02020603050405020304" pitchFamily="18" charset="0"/>
              <a:ea typeface="Times New Roman" panose="02020603050405020304" pitchFamily="18" charset="0"/>
            </a:endParaRPr>
          </a:p>
        </p:txBody>
      </p:sp>
      <p:sp>
        <p:nvSpPr>
          <p:cNvPr id="17" name="Rounded Rectangle 16"/>
          <p:cNvSpPr/>
          <p:nvPr/>
        </p:nvSpPr>
        <p:spPr>
          <a:xfrm>
            <a:off x="4626742" y="4274685"/>
            <a:ext cx="7005625" cy="1179912"/>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smtClean="0">
                <a:solidFill>
                  <a:srgbClr val="444444"/>
                </a:solidFill>
                <a:effectLst/>
                <a:latin typeface="Times New Roman" panose="02020603050405020304" pitchFamily="18" charset="0"/>
                <a:ea typeface="Times New Roman" panose="02020603050405020304" pitchFamily="18" charset="0"/>
              </a:rPr>
              <a:t>Phát huy tối đa tiềm năng ghi nhớ của bộ não.</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algn="ctr">
              <a:spcAft>
                <a:spcPts val="0"/>
              </a:spcAft>
            </a:pPr>
            <a:r>
              <a:rPr lang="en-US" sz="3600" b="1" dirty="0" smtClean="0">
                <a:solidFill>
                  <a:srgbClr val="0D0D0D"/>
                </a:solidFill>
                <a:effectLst/>
                <a:latin typeface="Times New Roman" panose="02020603050405020304" pitchFamily="18" charset="0"/>
                <a:ea typeface="Times New Roman" panose="02020603050405020304" pitchFamily="18" charset="0"/>
              </a:rPr>
              <a:t>NÓI VÀ NGHE</a:t>
            </a:r>
            <a:endParaRPr lang="en-US" sz="3600" dirty="0">
              <a:effectLst/>
              <a:latin typeface="Times New Roman" panose="02020603050405020304" pitchFamily="18" charset="0"/>
              <a:ea typeface="Times New Roman" panose="02020603050405020304" pitchFamily="18" charset="0"/>
            </a:endParaRPr>
          </a:p>
        </p:txBody>
      </p:sp>
      <p:sp>
        <p:nvSpPr>
          <p:cNvPr id="18" name="Teardrop 17"/>
          <p:cNvSpPr/>
          <p:nvPr/>
        </p:nvSpPr>
        <p:spPr>
          <a:xfrm>
            <a:off x="1077181" y="1914817"/>
            <a:ext cx="9026189" cy="3492708"/>
          </a:xfrm>
          <a:prstGeom prst="teardrop">
            <a:avLst>
              <a:gd name="adj" fmla="val 136204"/>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3200" b="1" dirty="0" err="1" smtClean="0">
                <a:solidFill>
                  <a:srgbClr val="0D0D0D"/>
                </a:solidFill>
                <a:effectLst/>
                <a:highlight>
                  <a:srgbClr val="FFFF00"/>
                </a:highlight>
                <a:latin typeface="Times New Roman" panose="02020603050405020304" pitchFamily="18" charset="0"/>
                <a:ea typeface="Times New Roman" panose="02020603050405020304" pitchFamily="18" charset="0"/>
              </a:rPr>
              <a:t>Câu</a:t>
            </a:r>
            <a:r>
              <a:rPr lang="en-US" sz="3200" b="1" dirty="0" smtClean="0">
                <a:solidFill>
                  <a:srgbClr val="0D0D0D"/>
                </a:solidFill>
                <a:effectLst/>
                <a:highlight>
                  <a:srgbClr val="FFFF00"/>
                </a:highlight>
                <a:latin typeface="Times New Roman" panose="02020603050405020304" pitchFamily="18" charset="0"/>
                <a:ea typeface="Times New Roman" panose="02020603050405020304" pitchFamily="18" charset="0"/>
              </a:rPr>
              <a:t> 9</a:t>
            </a:r>
            <a:r>
              <a:rPr lang="en-US" sz="3200" b="1" dirty="0" smtClean="0">
                <a:solidFill>
                  <a:srgbClr val="0D0D0D"/>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Nêu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yêu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cầu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rèn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luyện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kĩ</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năng</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nói</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và</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nghe</a:t>
            </a:r>
            <a:r>
              <a:rPr lang="en-US" sz="3200" b="1" dirty="0" smtClean="0">
                <a:solidFill>
                  <a:srgbClr val="0070C0"/>
                </a:solidFill>
                <a:effectLst/>
                <a:latin typeface="Times New Roman" panose="02020603050405020304" pitchFamily="18" charset="0"/>
                <a:ea typeface="Times New Roman" panose="02020603050405020304" pitchFamily="18" charset="0"/>
              </a:rPr>
              <a:t> ở </a:t>
            </a:r>
            <a:r>
              <a:rPr lang="en-US" sz="3200" b="1" dirty="0" err="1" smtClean="0">
                <a:solidFill>
                  <a:srgbClr val="0070C0"/>
                </a:solidFill>
                <a:effectLst/>
                <a:latin typeface="Times New Roman" panose="02020603050405020304" pitchFamily="18" charset="0"/>
                <a:ea typeface="Times New Roman" panose="02020603050405020304" pitchFamily="18" charset="0"/>
              </a:rPr>
              <a:t>sách</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Ngữ</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văn</a:t>
            </a:r>
            <a:r>
              <a:rPr lang="en-US" sz="3200" b="1" dirty="0" smtClean="0">
                <a:solidFill>
                  <a:srgbClr val="0070C0"/>
                </a:solidFill>
                <a:effectLst/>
                <a:latin typeface="Times New Roman" panose="02020603050405020304" pitchFamily="18" charset="0"/>
                <a:ea typeface="Times New Roman" panose="02020603050405020304" pitchFamily="18" charset="0"/>
              </a:rPr>
              <a:t> 6, </a:t>
            </a:r>
            <a:r>
              <a:rPr lang="en-US" sz="3200" b="1" dirty="0" err="1" smtClean="0">
                <a:solidFill>
                  <a:srgbClr val="0070C0"/>
                </a:solidFill>
                <a:effectLst/>
                <a:latin typeface="Times New Roman" panose="02020603050405020304" pitchFamily="18" charset="0"/>
                <a:ea typeface="Times New Roman" panose="02020603050405020304" pitchFamily="18" charset="0"/>
              </a:rPr>
              <a:t>tập</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hai</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Các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yêu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cầu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này</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có</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mối</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quan</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hệ</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thế</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nào</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với</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yêu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cầu</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đọc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và</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viết</a:t>
            </a:r>
            <a:r>
              <a:rPr lang="en-US" sz="3200" b="1" dirty="0" smtClean="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6921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25754041"/>
              </p:ext>
            </p:extLst>
          </p:nvPr>
        </p:nvGraphicFramePr>
        <p:xfrm>
          <a:off x="660400" y="1383860"/>
          <a:ext cx="10858499" cy="4907280"/>
        </p:xfrm>
        <a:graphic>
          <a:graphicData uri="http://schemas.openxmlformats.org/drawingml/2006/table">
            <a:tbl>
              <a:tblPr firstRow="1" firstCol="1" bandRow="1"/>
              <a:tblGrid>
                <a:gridCol w="1602302">
                  <a:extLst>
                    <a:ext uri="{9D8B030D-6E8A-4147-A177-3AD203B41FA5}">
                      <a16:colId xmlns="" xmlns:a16="http://schemas.microsoft.com/office/drawing/2014/main" val="3380823542"/>
                    </a:ext>
                  </a:extLst>
                </a:gridCol>
                <a:gridCol w="2037064">
                  <a:extLst>
                    <a:ext uri="{9D8B030D-6E8A-4147-A177-3AD203B41FA5}">
                      <a16:colId xmlns="" xmlns:a16="http://schemas.microsoft.com/office/drawing/2014/main" val="3292761855"/>
                    </a:ext>
                  </a:extLst>
                </a:gridCol>
                <a:gridCol w="2178480">
                  <a:extLst>
                    <a:ext uri="{9D8B030D-6E8A-4147-A177-3AD203B41FA5}">
                      <a16:colId xmlns="" xmlns:a16="http://schemas.microsoft.com/office/drawing/2014/main" val="3070795185"/>
                    </a:ext>
                  </a:extLst>
                </a:gridCol>
                <a:gridCol w="1991197">
                  <a:extLst>
                    <a:ext uri="{9D8B030D-6E8A-4147-A177-3AD203B41FA5}">
                      <a16:colId xmlns="" xmlns:a16="http://schemas.microsoft.com/office/drawing/2014/main" val="1981408931"/>
                    </a:ext>
                  </a:extLst>
                </a:gridCol>
                <a:gridCol w="3049456">
                  <a:extLst>
                    <a:ext uri="{9D8B030D-6E8A-4147-A177-3AD203B41FA5}">
                      <a16:colId xmlns=""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573903056"/>
                  </a:ext>
                </a:extLst>
              </a:tr>
              <a:tr h="24724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đồng thoại, truyện của Pu-skin, truyện của An-đéc-xen)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kể lại một trải nghiệm đáng nhớ </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(văn tự sự)</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Kể lại một trải nghiệm đáng nhớ</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46158213"/>
                  </a:ext>
                </a:extLst>
              </a:tr>
            </a:tbl>
          </a:graphicData>
        </a:graphic>
      </p:graphicFrame>
    </p:spTree>
    <p:extLst>
      <p:ext uri="{BB962C8B-B14F-4D97-AF65-F5344CB8AC3E}">
        <p14:creationId xmlns:p14="http://schemas.microsoft.com/office/powerpoint/2010/main" val="1187308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721874823"/>
              </p:ext>
            </p:extLst>
          </p:nvPr>
        </p:nvGraphicFramePr>
        <p:xfrm>
          <a:off x="660400" y="1383860"/>
          <a:ext cx="10858499" cy="4416552"/>
        </p:xfrm>
        <a:graphic>
          <a:graphicData uri="http://schemas.openxmlformats.org/drawingml/2006/table">
            <a:tbl>
              <a:tblPr firstRow="1" firstCol="1" bandRow="1"/>
              <a:tblGrid>
                <a:gridCol w="1423233">
                  <a:extLst>
                    <a:ext uri="{9D8B030D-6E8A-4147-A177-3AD203B41FA5}">
                      <a16:colId xmlns="" xmlns:a16="http://schemas.microsoft.com/office/drawing/2014/main" val="3380823542"/>
                    </a:ext>
                  </a:extLst>
                </a:gridCol>
                <a:gridCol w="1424065">
                  <a:extLst>
                    <a:ext uri="{9D8B030D-6E8A-4147-A177-3AD203B41FA5}">
                      <a16:colId xmlns="" xmlns:a16="http://schemas.microsoft.com/office/drawing/2014/main" val="3292761855"/>
                    </a:ext>
                  </a:extLst>
                </a:gridCol>
                <a:gridCol w="2863122">
                  <a:extLst>
                    <a:ext uri="{9D8B030D-6E8A-4147-A177-3AD203B41FA5}">
                      <a16:colId xmlns="" xmlns:a16="http://schemas.microsoft.com/office/drawing/2014/main" val="3070795185"/>
                    </a:ext>
                  </a:extLst>
                </a:gridCol>
                <a:gridCol w="2218544">
                  <a:extLst>
                    <a:ext uri="{9D8B030D-6E8A-4147-A177-3AD203B41FA5}">
                      <a16:colId xmlns="" xmlns:a16="http://schemas.microsoft.com/office/drawing/2014/main" val="1981408931"/>
                    </a:ext>
                  </a:extLst>
                </a:gridCol>
                <a:gridCol w="2929535">
                  <a:extLst>
                    <a:ext uri="{9D8B030D-6E8A-4147-A177-3AD203B41FA5}">
                      <a16:colId xmlns=""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573903056"/>
                  </a:ext>
                </a:extLst>
              </a:tr>
              <a:tr h="288446">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đoạn văn ghi lại cảm xúc về bài thơ có yếu tố tự sự, miêu tả</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(văn biểu cảm)</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Trình bày ý kiến về một vấn đề</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2921403"/>
                  </a:ext>
                </a:extLst>
              </a:tr>
            </a:tbl>
          </a:graphicData>
        </a:graphic>
      </p:graphicFrame>
    </p:spTree>
    <p:extLst>
      <p:ext uri="{BB962C8B-B14F-4D97-AF65-F5344CB8AC3E}">
        <p14:creationId xmlns:p14="http://schemas.microsoft.com/office/powerpoint/2010/main" val="1857543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125539049"/>
              </p:ext>
            </p:extLst>
          </p:nvPr>
        </p:nvGraphicFramePr>
        <p:xfrm>
          <a:off x="660400" y="1397661"/>
          <a:ext cx="10858499" cy="4416552"/>
        </p:xfrm>
        <a:graphic>
          <a:graphicData uri="http://schemas.openxmlformats.org/drawingml/2006/table">
            <a:tbl>
              <a:tblPr firstRow="1" firstCol="1" bandRow="1"/>
              <a:tblGrid>
                <a:gridCol w="1602302">
                  <a:extLst>
                    <a:ext uri="{9D8B030D-6E8A-4147-A177-3AD203B41FA5}">
                      <a16:colId xmlns="" xmlns:a16="http://schemas.microsoft.com/office/drawing/2014/main" val="3380823542"/>
                    </a:ext>
                  </a:extLst>
                </a:gridCol>
                <a:gridCol w="1649731">
                  <a:extLst>
                    <a:ext uri="{9D8B030D-6E8A-4147-A177-3AD203B41FA5}">
                      <a16:colId xmlns="" xmlns:a16="http://schemas.microsoft.com/office/drawing/2014/main" val="3292761855"/>
                    </a:ext>
                  </a:extLst>
                </a:gridCol>
                <a:gridCol w="2565813">
                  <a:extLst>
                    <a:ext uri="{9D8B030D-6E8A-4147-A177-3AD203B41FA5}">
                      <a16:colId xmlns="" xmlns:a16="http://schemas.microsoft.com/office/drawing/2014/main" val="3070795185"/>
                    </a:ext>
                  </a:extLst>
                </a:gridCol>
                <a:gridCol w="2216049">
                  <a:extLst>
                    <a:ext uri="{9D8B030D-6E8A-4147-A177-3AD203B41FA5}">
                      <a16:colId xmlns="" xmlns:a16="http://schemas.microsoft.com/office/drawing/2014/main" val="1981408931"/>
                    </a:ext>
                  </a:extLst>
                </a:gridCol>
                <a:gridCol w="2824604">
                  <a:extLst>
                    <a:ext uri="{9D8B030D-6E8A-4147-A177-3AD203B41FA5}">
                      <a16:colId xmlns=""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573903056"/>
                  </a:ext>
                </a:extLst>
              </a:tr>
              <a:tr h="247240">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nghị luận (nghị luận xã hội)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trình bày ý kiến về một hiện tượng đời sống</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(văn nghị luận)</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6392953"/>
                  </a:ext>
                </a:extLst>
              </a:tr>
            </a:tbl>
          </a:graphicData>
        </a:graphic>
      </p:graphicFrame>
    </p:spTree>
    <p:extLst>
      <p:ext uri="{BB962C8B-B14F-4D97-AF65-F5344CB8AC3E}">
        <p14:creationId xmlns:p14="http://schemas.microsoft.com/office/powerpoint/2010/main" val="144945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6" name="Rectangle 5"/>
          <p:cNvSpPr/>
          <p:nvPr/>
        </p:nvSpPr>
        <p:spPr>
          <a:xfrm>
            <a:off x="507555" y="1256813"/>
            <a:ext cx="5793574" cy="658642"/>
          </a:xfrm>
          <a:prstGeom prst="rect">
            <a:avLst/>
          </a:prstGeom>
        </p:spPr>
        <p:txBody>
          <a:bodyPr wrap="none">
            <a:spAutoFit/>
          </a:bodyPr>
          <a:lstStyle/>
          <a:p>
            <a:pPr algn="just">
              <a:lnSpc>
                <a:spcPct val="115000"/>
              </a:lnSpc>
              <a:spcAft>
                <a:spcPts val="0"/>
              </a:spcAft>
            </a:pPr>
            <a:r>
              <a:rPr lang="en-US" sz="32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525856334"/>
              </p:ext>
            </p:extLst>
          </p:nvPr>
        </p:nvGraphicFramePr>
        <p:xfrm>
          <a:off x="660400" y="2026808"/>
          <a:ext cx="10858500" cy="3364992"/>
        </p:xfrm>
        <a:graphic>
          <a:graphicData uri="http://schemas.openxmlformats.org/drawingml/2006/table">
            <a:tbl>
              <a:tblPr firstRow="1" firstCol="1" bandRow="1"/>
              <a:tblGrid>
                <a:gridCol w="3025000">
                  <a:extLst>
                    <a:ext uri="{9D8B030D-6E8A-4147-A177-3AD203B41FA5}">
                      <a16:colId xmlns="" xmlns:a16="http://schemas.microsoft.com/office/drawing/2014/main" val="613211326"/>
                    </a:ext>
                  </a:extLst>
                </a:gridCol>
                <a:gridCol w="7833500">
                  <a:extLst>
                    <a:ext uri="{9D8B030D-6E8A-4147-A177-3AD203B41FA5}">
                      <a16:colId xmlns="" xmlns:a16="http://schemas.microsoft.com/office/drawing/2014/main" val="2621575530"/>
                    </a:ext>
                  </a:extLst>
                </a:gridCol>
              </a:tblGrid>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51749722"/>
                  </a:ext>
                </a:extLst>
              </a:tr>
              <a:tr h="0">
                <a:tc>
                  <a:txBody>
                    <a:bodyPr/>
                    <a:lstStyle/>
                    <a:p>
                      <a:pPr marL="342900" lvl="0" indent="-342900">
                        <a:lnSpc>
                          <a:spcPct val="115000"/>
                        </a:lnSpc>
                        <a:spcAft>
                          <a:spcPts val="1200"/>
                        </a:spcAft>
                        <a:buFont typeface="+mj-lt"/>
                        <a:buAutoNum type="arabicPeriod"/>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đồng thoại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5435499"/>
                  </a:ext>
                </a:extLst>
              </a:tr>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91556482"/>
                  </a:ext>
                </a:extLst>
              </a:tr>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84827246"/>
                  </a:ext>
                </a:extLst>
              </a:tr>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83844158"/>
                  </a:ext>
                </a:extLst>
              </a:tr>
            </a:tbl>
          </a:graphicData>
        </a:graphic>
      </p:graphicFrame>
    </p:spTree>
    <p:extLst>
      <p:ext uri="{BB962C8B-B14F-4D97-AF65-F5344CB8AC3E}">
        <p14:creationId xmlns:p14="http://schemas.microsoft.com/office/powerpoint/2010/main" val="1248148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167360599"/>
              </p:ext>
            </p:extLst>
          </p:nvPr>
        </p:nvGraphicFramePr>
        <p:xfrm>
          <a:off x="660400" y="1383860"/>
          <a:ext cx="10858499" cy="4907280"/>
        </p:xfrm>
        <a:graphic>
          <a:graphicData uri="http://schemas.openxmlformats.org/drawingml/2006/table">
            <a:tbl>
              <a:tblPr firstRow="1" firstCol="1" bandRow="1"/>
              <a:tblGrid>
                <a:gridCol w="1602302">
                  <a:extLst>
                    <a:ext uri="{9D8B030D-6E8A-4147-A177-3AD203B41FA5}">
                      <a16:colId xmlns="" xmlns:a16="http://schemas.microsoft.com/office/drawing/2014/main" val="3380823542"/>
                    </a:ext>
                  </a:extLst>
                </a:gridCol>
                <a:gridCol w="1784642">
                  <a:extLst>
                    <a:ext uri="{9D8B030D-6E8A-4147-A177-3AD203B41FA5}">
                      <a16:colId xmlns="" xmlns:a16="http://schemas.microsoft.com/office/drawing/2014/main" val="3292761855"/>
                    </a:ext>
                  </a:extLst>
                </a:gridCol>
                <a:gridCol w="2158584">
                  <a:extLst>
                    <a:ext uri="{9D8B030D-6E8A-4147-A177-3AD203B41FA5}">
                      <a16:colId xmlns="" xmlns:a16="http://schemas.microsoft.com/office/drawing/2014/main" val="3070795185"/>
                    </a:ext>
                  </a:extLst>
                </a:gridCol>
                <a:gridCol w="2428406">
                  <a:extLst>
                    <a:ext uri="{9D8B030D-6E8A-4147-A177-3AD203B41FA5}">
                      <a16:colId xmlns="" xmlns:a16="http://schemas.microsoft.com/office/drawing/2014/main" val="1981408931"/>
                    </a:ext>
                  </a:extLst>
                </a:gridCol>
                <a:gridCol w="2884565">
                  <a:extLst>
                    <a:ext uri="{9D8B030D-6E8A-4147-A177-3AD203B41FA5}">
                      <a16:colId xmlns=""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573903056"/>
                  </a:ext>
                </a:extLst>
              </a:tr>
              <a:tr h="247240">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ngắn)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tả cảnh sinh hoạt</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(văn miêu tả)</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Thảo luận nhóm về một vấn đề </a:t>
                      </a: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 một vấn đề trong cuộc sống.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5504332"/>
                  </a:ext>
                </a:extLst>
              </a:tr>
            </a:tbl>
          </a:graphicData>
        </a:graphic>
      </p:graphicFrame>
    </p:spTree>
    <p:extLst>
      <p:ext uri="{BB962C8B-B14F-4D97-AF65-F5344CB8AC3E}">
        <p14:creationId xmlns:p14="http://schemas.microsoft.com/office/powerpoint/2010/main" val="2476947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034591509"/>
              </p:ext>
            </p:extLst>
          </p:nvPr>
        </p:nvGraphicFramePr>
        <p:xfrm>
          <a:off x="660400" y="1383860"/>
          <a:ext cx="10858499" cy="4907280"/>
        </p:xfrm>
        <a:graphic>
          <a:graphicData uri="http://schemas.openxmlformats.org/drawingml/2006/table">
            <a:tbl>
              <a:tblPr firstRow="1" firstCol="1" bandRow="1"/>
              <a:tblGrid>
                <a:gridCol w="1498184">
                  <a:extLst>
                    <a:ext uri="{9D8B030D-6E8A-4147-A177-3AD203B41FA5}">
                      <a16:colId xmlns="" xmlns:a16="http://schemas.microsoft.com/office/drawing/2014/main" val="3380823542"/>
                    </a:ext>
                  </a:extLst>
                </a:gridCol>
                <a:gridCol w="2338465">
                  <a:extLst>
                    <a:ext uri="{9D8B030D-6E8A-4147-A177-3AD203B41FA5}">
                      <a16:colId xmlns="" xmlns:a16="http://schemas.microsoft.com/office/drawing/2014/main" val="3292761855"/>
                    </a:ext>
                  </a:extLst>
                </a:gridCol>
                <a:gridCol w="1708879">
                  <a:extLst>
                    <a:ext uri="{9D8B030D-6E8A-4147-A177-3AD203B41FA5}">
                      <a16:colId xmlns="" xmlns:a16="http://schemas.microsoft.com/office/drawing/2014/main" val="3070795185"/>
                    </a:ext>
                  </a:extLst>
                </a:gridCol>
                <a:gridCol w="2578308">
                  <a:extLst>
                    <a:ext uri="{9D8B030D-6E8A-4147-A177-3AD203B41FA5}">
                      <a16:colId xmlns="" xmlns:a16="http://schemas.microsoft.com/office/drawing/2014/main" val="1981408931"/>
                    </a:ext>
                  </a:extLst>
                </a:gridCol>
                <a:gridCol w="2734663">
                  <a:extLst>
                    <a:ext uri="{9D8B030D-6E8A-4147-A177-3AD203B41FA5}">
                      <a16:colId xmlns="" xmlns:a16="http://schemas.microsoft.com/office/drawing/2014/main" val="298625768"/>
                    </a:ext>
                  </a:extLst>
                </a:gridCol>
              </a:tblGrid>
              <a:tr h="164827">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573903056"/>
                  </a:ext>
                </a:extLst>
              </a:tr>
              <a:tr h="247240">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 (thuật lại một sự kiện theo nguyên nhân – kết quả)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8208965"/>
                  </a:ext>
                </a:extLst>
              </a:tr>
            </a:tbl>
          </a:graphicData>
        </a:graphic>
      </p:graphicFrame>
    </p:spTree>
    <p:extLst>
      <p:ext uri="{BB962C8B-B14F-4D97-AF65-F5344CB8AC3E}">
        <p14:creationId xmlns:p14="http://schemas.microsoft.com/office/powerpoint/2010/main" val="2129583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785158" y="34657"/>
            <a:ext cx="2608984" cy="584775"/>
          </a:xfrm>
          <a:prstGeom prst="rect">
            <a:avLst/>
          </a:prstGeom>
        </p:spPr>
        <p:txBody>
          <a:bodyPr wrap="none">
            <a:spAutoFit/>
          </a:bodyPr>
          <a:lstStyle/>
          <a:p>
            <a:pPr algn="ctr">
              <a:spcAft>
                <a:spcPts val="0"/>
              </a:spcAft>
            </a:pPr>
            <a:r>
              <a:rPr lang="en-US" sz="3200" b="1" dirty="0" smtClean="0">
                <a:solidFill>
                  <a:srgbClr val="0D0D0D"/>
                </a:solidFill>
                <a:effectLst/>
                <a:latin typeface="Times New Roman" panose="02020603050405020304" pitchFamily="18" charset="0"/>
                <a:ea typeface="Times New Roman" panose="02020603050405020304" pitchFamily="18" charset="0"/>
              </a:rPr>
              <a:t>TIẾNG VIỆT</a:t>
            </a:r>
            <a:endParaRPr lang="en-US" sz="3200" dirty="0">
              <a:effectLst/>
              <a:latin typeface="Times New Roman" panose="02020603050405020304" pitchFamily="18" charset="0"/>
              <a:ea typeface="Times New Roman" panose="02020603050405020304" pitchFamily="18" charset="0"/>
            </a:endParaRPr>
          </a:p>
        </p:txBody>
      </p:sp>
      <p:sp>
        <p:nvSpPr>
          <p:cNvPr id="16" name="Teardrop 15"/>
          <p:cNvSpPr/>
          <p:nvPr/>
        </p:nvSpPr>
        <p:spPr>
          <a:xfrm>
            <a:off x="1077181" y="1914817"/>
            <a:ext cx="9026189" cy="3492708"/>
          </a:xfrm>
          <a:prstGeom prst="teardrop">
            <a:avLst>
              <a:gd name="adj" fmla="val 136204"/>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b="1" smtClean="0">
                <a:solidFill>
                  <a:srgbClr val="0D0D0D"/>
                </a:solidFill>
                <a:effectLst/>
                <a:highlight>
                  <a:srgbClr val="FFFF00"/>
                </a:highlight>
                <a:latin typeface="Times New Roman" panose="02020603050405020304" pitchFamily="18" charset="0"/>
                <a:ea typeface="Times New Roman" panose="02020603050405020304" pitchFamily="18" charset="0"/>
              </a:rPr>
              <a:t>Câu 10</a:t>
            </a:r>
            <a:r>
              <a:rPr lang="en-US" sz="2800" b="1" smtClean="0">
                <a:solidFill>
                  <a:srgbClr val="0D0D0D"/>
                </a:solidFill>
                <a:effectLst/>
                <a:latin typeface="Times New Roman" panose="02020603050405020304" pitchFamily="18" charset="0"/>
                <a:ea typeface="Times New Roman" panose="02020603050405020304" pitchFamily="18" charset="0"/>
              </a:rPr>
              <a:t>: </a:t>
            </a:r>
            <a:r>
              <a:rPr lang="en-US" sz="2800" b="1" smtClean="0">
                <a:solidFill>
                  <a:srgbClr val="0070C0"/>
                </a:solidFill>
                <a:effectLst/>
                <a:latin typeface="Times New Roman" panose="02020603050405020304" pitchFamily="18" charset="0"/>
                <a:ea typeface="Times New Roman" panose="02020603050405020304" pitchFamily="18" charset="0"/>
              </a:rPr>
              <a:t>Liệt kê tên các nội dung tiếng Việt được học trong  sách Ngữ văn 6, tập hai.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7228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785158" y="34657"/>
            <a:ext cx="2608984"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TIẾNG VIỆT</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26712754"/>
              </p:ext>
            </p:extLst>
          </p:nvPr>
        </p:nvGraphicFramePr>
        <p:xfrm>
          <a:off x="660400" y="1440523"/>
          <a:ext cx="10858500" cy="4486656"/>
        </p:xfrm>
        <a:graphic>
          <a:graphicData uri="http://schemas.openxmlformats.org/drawingml/2006/table">
            <a:tbl>
              <a:tblPr firstRow="1" firstCol="1" bandRow="1"/>
              <a:tblGrid>
                <a:gridCol w="3118931">
                  <a:extLst>
                    <a:ext uri="{9D8B030D-6E8A-4147-A177-3AD203B41FA5}">
                      <a16:colId xmlns="" xmlns:a16="http://schemas.microsoft.com/office/drawing/2014/main" val="3226340701"/>
                    </a:ext>
                  </a:extLst>
                </a:gridCol>
                <a:gridCol w="7739569">
                  <a:extLst>
                    <a:ext uri="{9D8B030D-6E8A-4147-A177-3AD203B41FA5}">
                      <a16:colId xmlns="" xmlns:a16="http://schemas.microsoft.com/office/drawing/2014/main" val="4243007855"/>
                    </a:ext>
                  </a:extLst>
                </a:gridCol>
              </a:tblGrid>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 kì II)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tiếng Việt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extLst>
                  <a:ext uri="{0D108BD9-81ED-4DB2-BD59-A6C34878D82A}">
                    <a16:rowId xmlns="" xmlns:a16="http://schemas.microsoft.com/office/drawing/2014/main" val="1702311840"/>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 rộng chủ ngữ bằng cụm từ.</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1238173"/>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Biện pháp tu từ hoán dụ</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7629297"/>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 Hán Việt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47237857"/>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Trạng ngữ</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010553"/>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trúc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8868915"/>
                  </a:ext>
                </a:extLst>
              </a:tr>
            </a:tbl>
          </a:graphicData>
        </a:graphic>
      </p:graphicFrame>
    </p:spTree>
    <p:extLst>
      <p:ext uri="{BB962C8B-B14F-4D97-AF65-F5344CB8AC3E}">
        <p14:creationId xmlns:p14="http://schemas.microsoft.com/office/powerpoint/2010/main" val="2339317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algn="ctr">
              <a:lnSpc>
                <a:spcPct val="115000"/>
              </a:lnSpc>
              <a:spcAft>
                <a:spcPts val="0"/>
              </a:spcAft>
            </a:pPr>
            <a:r>
              <a:rPr lang="en-US" sz="2800" b="1" dirty="0" smtClean="0">
                <a:solidFill>
                  <a:srgbClr val="0D0D0D"/>
                </a:solidFill>
                <a:effectLst/>
                <a:highlight>
                  <a:srgbClr val="FFFF00"/>
                </a:highlight>
                <a:latin typeface="Times New Roman" panose="02020603050405020304" pitchFamily="18" charset="0"/>
                <a:ea typeface="Times New Roman" panose="02020603050405020304" pitchFamily="18" charset="0"/>
              </a:rPr>
              <a:t>TỰ ĐÁNH GIÁ CUỐI HỌC KÌ II</a:t>
            </a:r>
            <a:endParaRPr lang="en-US" sz="28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66949" y="2943645"/>
            <a:ext cx="3010573" cy="3010573"/>
          </a:xfrm>
          <a:prstGeom prst="ellipse">
            <a:avLst/>
          </a:prstGeom>
          <a:ln>
            <a:noFill/>
          </a:ln>
          <a:effectLst>
            <a:softEdge rad="112500"/>
          </a:effectLst>
        </p:spPr>
      </p:pic>
      <p:sp>
        <p:nvSpPr>
          <p:cNvPr id="9" name="Cloud Callout 8"/>
          <p:cNvSpPr/>
          <p:nvPr/>
        </p:nvSpPr>
        <p:spPr>
          <a:xfrm>
            <a:off x="3686174" y="1579481"/>
            <a:ext cx="7330189" cy="2452814"/>
          </a:xfrm>
          <a:prstGeom prst="cloudCallout">
            <a:avLst>
              <a:gd name="adj1" fmla="val -45168"/>
              <a:gd name="adj2" fmla="val 5883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3600">
                <a:solidFill>
                  <a:schemeClr val="tx1"/>
                </a:solidFill>
                <a:latin typeface="Times New Roman" panose="02020603050405020304" pitchFamily="18" charset="0"/>
                <a:ea typeface="Times New Roman" panose="02020603050405020304" pitchFamily="18" charset="0"/>
              </a:rPr>
              <a:t>? Chỉ ra các yêu cầu về nội dung và hình thức đánh giá.</a:t>
            </a:r>
            <a:endParaRPr lang="en-US" sz="360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7358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entagon 2"/>
          <p:cNvSpPr/>
          <p:nvPr/>
        </p:nvSpPr>
        <p:spPr>
          <a:xfrm>
            <a:off x="442458" y="1293041"/>
            <a:ext cx="3966342" cy="733383"/>
          </a:xfrm>
          <a:prstGeom prst="homePlat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rPr>
              <a:t>I. Định hướng đánh giá</a:t>
            </a:r>
            <a:endParaRPr lang="en-US" sz="280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4423621" y="1899300"/>
            <a:ext cx="3282846" cy="779489"/>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a:solidFill>
                  <a:srgbClr val="0D0D0D"/>
                </a:solidFill>
                <a:latin typeface="Times New Roman" panose="02020603050405020304" pitchFamily="18" charset="0"/>
                <a:ea typeface="Times New Roman" panose="02020603050405020304" pitchFamily="18" charset="0"/>
              </a:rPr>
              <a:t>1. Về nội dung</a:t>
            </a:r>
            <a:endParaRPr lang="en-US" sz="2800">
              <a:effectLst/>
              <a:latin typeface="Times New Roman" panose="02020603050405020304" pitchFamily="18" charset="0"/>
              <a:ea typeface="Times New Roman" panose="02020603050405020304" pitchFamily="18" charset="0"/>
            </a:endParaRPr>
          </a:p>
        </p:txBody>
      </p:sp>
      <p:sp>
        <p:nvSpPr>
          <p:cNvPr id="10" name="Chevron 9"/>
          <p:cNvSpPr/>
          <p:nvPr/>
        </p:nvSpPr>
        <p:spPr>
          <a:xfrm rot="5400000">
            <a:off x="5866873" y="2337331"/>
            <a:ext cx="445554" cy="1438302"/>
          </a:xfrm>
          <a:prstGeom prst="chevr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laque 10"/>
          <p:cNvSpPr/>
          <p:nvPr/>
        </p:nvSpPr>
        <p:spPr>
          <a:xfrm>
            <a:off x="1380617" y="3434175"/>
            <a:ext cx="9368853" cy="1289154"/>
          </a:xfrm>
          <a:prstGeom prst="plaque">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buSzPts val="1400"/>
            </a:pPr>
            <a:r>
              <a:rPr lang="en-US" sz="2800" dirty="0" err="1">
                <a:solidFill>
                  <a:srgbClr val="0D0D0D"/>
                </a:solidFill>
                <a:latin typeface="Times New Roman" panose="02020603050405020304" pitchFamily="18" charset="0"/>
                <a:ea typeface="Times New Roman" panose="02020603050405020304" pitchFamily="18" charset="0"/>
              </a:rPr>
              <a:t>Kiểm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năng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lực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tiếng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hiểu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9" name="Plaque 18"/>
          <p:cNvSpPr/>
          <p:nvPr/>
        </p:nvSpPr>
        <p:spPr>
          <a:xfrm>
            <a:off x="1380617" y="4878246"/>
            <a:ext cx="9368853" cy="1289154"/>
          </a:xfrm>
          <a:prstGeom prst="plaque">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buSzPts val="1400"/>
            </a:pPr>
            <a:r>
              <a:rPr lang="en-US" sz="2800" dirty="0" err="1" smtClean="0">
                <a:solidFill>
                  <a:srgbClr val="0D0D0D"/>
                </a:solidFill>
                <a:effectLst/>
                <a:latin typeface="Times New Roman" panose="02020603050405020304" pitchFamily="18" charset="0"/>
                <a:ea typeface="Times New Roman" panose="02020603050405020304" pitchFamily="18" charset="0"/>
              </a:rPr>
              <a:t>Vận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dụng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kiến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thức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đã</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học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vào</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huống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mới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với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ngữ</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liệu</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mới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khuyến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khích</a:t>
            </a:r>
            <a:r>
              <a:rPr lang="en-US" sz="2800" dirty="0" smtClean="0">
                <a:solidFill>
                  <a:srgbClr val="0D0D0D"/>
                </a:solidFill>
                <a:effectLst/>
                <a:latin typeface="Times New Roman" panose="02020603050405020304" pitchFamily="18" charset="0"/>
                <a:ea typeface="Times New Roman" panose="02020603050405020304" pitchFamily="18" charset="0"/>
              </a:rPr>
              <a:t> HS </a:t>
            </a:r>
            <a:r>
              <a:rPr lang="en-US" sz="2800" dirty="0" err="1" smtClean="0">
                <a:solidFill>
                  <a:srgbClr val="0D0D0D"/>
                </a:solidFill>
                <a:effectLst/>
                <a:latin typeface="Times New Roman" panose="02020603050405020304" pitchFamily="18" charset="0"/>
                <a:ea typeface="Times New Roman" panose="02020603050405020304" pitchFamily="18" charset="0"/>
              </a:rPr>
              <a:t>trong</a:t>
            </a:r>
            <a:r>
              <a:rPr lang="en-US" sz="2800" dirty="0" smtClean="0">
                <a:solidFill>
                  <a:srgbClr val="0D0D0D"/>
                </a:solidFill>
                <a:effectLst/>
                <a:latin typeface="Times New Roman" panose="02020603050405020304" pitchFamily="18" charset="0"/>
                <a:ea typeface="Times New Roman" panose="02020603050405020304" pitchFamily="18" charset="0"/>
              </a:rPr>
              <a:t> ý </a:t>
            </a:r>
            <a:r>
              <a:rPr lang="en-US" sz="2800" dirty="0" err="1" smtClean="0">
                <a:solidFill>
                  <a:srgbClr val="0D0D0D"/>
                </a:solidFill>
                <a:effectLst/>
                <a:latin typeface="Times New Roman" panose="02020603050405020304" pitchFamily="18" charset="0"/>
                <a:ea typeface="Times New Roman" panose="02020603050405020304" pitchFamily="18" charset="0"/>
              </a:rPr>
              <a:t>tưởng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và</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thể</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hiện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bày</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08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entagon 2"/>
          <p:cNvSpPr/>
          <p:nvPr/>
        </p:nvSpPr>
        <p:spPr>
          <a:xfrm>
            <a:off x="442458" y="1293041"/>
            <a:ext cx="3966342" cy="733383"/>
          </a:xfrm>
          <a:prstGeom prst="homePlat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I. Định hướng đánh giá</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4423621" y="1899300"/>
            <a:ext cx="3282846" cy="779489"/>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a:solidFill>
                  <a:srgbClr val="0D0D0D"/>
                </a:solidFill>
                <a:latin typeface="Times New Roman" panose="02020603050405020304" pitchFamily="18" charset="0"/>
                <a:ea typeface="Times New Roman" panose="02020603050405020304" pitchFamily="18" charset="0"/>
              </a:rPr>
              <a:t>2. Về hình thức</a:t>
            </a:r>
            <a:endParaRPr lang="en-US" sz="2400">
              <a:effectLst/>
              <a:latin typeface="Times New Roman" panose="02020603050405020304" pitchFamily="18" charset="0"/>
              <a:ea typeface="Times New Roman" panose="02020603050405020304" pitchFamily="18" charset="0"/>
            </a:endParaRPr>
          </a:p>
        </p:txBody>
      </p:sp>
      <p:sp>
        <p:nvSpPr>
          <p:cNvPr id="10" name="Chevron 9"/>
          <p:cNvSpPr/>
          <p:nvPr/>
        </p:nvSpPr>
        <p:spPr>
          <a:xfrm rot="5400000">
            <a:off x="5866873" y="2337331"/>
            <a:ext cx="445554" cy="1438302"/>
          </a:xfrm>
          <a:prstGeom prst="chevr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Plaque 10"/>
          <p:cNvSpPr/>
          <p:nvPr/>
        </p:nvSpPr>
        <p:spPr>
          <a:xfrm>
            <a:off x="1380617" y="3434175"/>
            <a:ext cx="9368853" cy="1289154"/>
          </a:xfrm>
          <a:prstGeom prst="plaque">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rgbClr val="0D0D0D"/>
                </a:solidFill>
                <a:latin typeface="Times New Roman" panose="02020603050405020304" pitchFamily="18" charset="0"/>
                <a:ea typeface="Times New Roman" panose="02020603050405020304" pitchFamily="18" charset="0"/>
              </a:rPr>
              <a:t>a. </a:t>
            </a:r>
            <a:r>
              <a:rPr lang="en-US" sz="2800" b="1" dirty="0" err="1">
                <a:solidFill>
                  <a:srgbClr val="0D0D0D"/>
                </a:solidFill>
                <a:latin typeface="Times New Roman" panose="02020603050405020304" pitchFamily="18" charset="0"/>
                <a:ea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hiểu</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văn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bản</a:t>
            </a:r>
            <a:r>
              <a:rPr lang="en-US" sz="2800" b="1" dirty="0">
                <a:solidFill>
                  <a:srgbClr val="0D0D0D"/>
                </a:solidFill>
                <a:latin typeface="Times New Roman" panose="02020603050405020304" pitchFamily="18" charset="0"/>
                <a:ea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hỏi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trắc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nghiệm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ngắn</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9" name="Plaque 18"/>
          <p:cNvSpPr/>
          <p:nvPr/>
        </p:nvSpPr>
        <p:spPr>
          <a:xfrm>
            <a:off x="1380617" y="4878246"/>
            <a:ext cx="9368853" cy="1289154"/>
          </a:xfrm>
          <a:prstGeom prst="plaque">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buSzPts val="1400"/>
            </a:pPr>
            <a:r>
              <a:rPr lang="en-US" sz="2800" b="1" dirty="0">
                <a:solidFill>
                  <a:srgbClr val="0D0D0D"/>
                </a:solidFill>
                <a:latin typeface="Times New Roman" panose="02020603050405020304" pitchFamily="18" charset="0"/>
                <a:ea typeface="Times New Roman" panose="02020603050405020304" pitchFamily="18" charset="0"/>
              </a:rPr>
              <a:t>b. </a:t>
            </a:r>
            <a:r>
              <a:rPr lang="en-US" sz="2800" b="1" dirty="0" err="1">
                <a:solidFill>
                  <a:srgbClr val="0D0D0D"/>
                </a:solidFill>
                <a:latin typeface="Times New Roman" panose="02020603050405020304" pitchFamily="18" charset="0"/>
                <a:ea typeface="Times New Roman" panose="02020603050405020304" pitchFamily="18" charset="0"/>
              </a:rPr>
              <a:t>Viết</a:t>
            </a:r>
            <a:r>
              <a:rPr lang="en-US" sz="2800" b="1" dirty="0">
                <a:solidFill>
                  <a:srgbClr val="0D0D0D"/>
                </a:solidFill>
                <a:latin typeface="Times New Roman" panose="02020603050405020304" pitchFamily="18" charset="0"/>
                <a:ea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ngắn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kiểu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04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entagon 2"/>
          <p:cNvSpPr/>
          <p:nvPr/>
        </p:nvSpPr>
        <p:spPr>
          <a:xfrm>
            <a:off x="442458" y="1293041"/>
            <a:ext cx="5268794" cy="733383"/>
          </a:xfrm>
          <a:prstGeom prst="homePlat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rPr>
              <a:t>II. Tự đánh giá cuối học kì II</a:t>
            </a:r>
            <a:endParaRPr lang="en-US" sz="24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16928270"/>
              </p:ext>
            </p:extLst>
          </p:nvPr>
        </p:nvGraphicFramePr>
        <p:xfrm>
          <a:off x="4002374" y="2427089"/>
          <a:ext cx="7516526" cy="3657600"/>
        </p:xfrm>
        <a:graphic>
          <a:graphicData uri="http://schemas.openxmlformats.org/drawingml/2006/table">
            <a:tbl>
              <a:tblPr firstRow="1" firstCol="1" bandRow="1"/>
              <a:tblGrid>
                <a:gridCol w="2295270">
                  <a:extLst>
                    <a:ext uri="{9D8B030D-6E8A-4147-A177-3AD203B41FA5}">
                      <a16:colId xmlns="" xmlns:a16="http://schemas.microsoft.com/office/drawing/2014/main" val="1998925390"/>
                    </a:ext>
                  </a:extLst>
                </a:gridCol>
                <a:gridCol w="5221256">
                  <a:extLst>
                    <a:ext uri="{9D8B030D-6E8A-4147-A177-3AD203B41FA5}">
                      <a16:colId xmlns="" xmlns:a16="http://schemas.microsoft.com/office/drawing/2014/main" val="326269767"/>
                    </a:ext>
                  </a:extLst>
                </a:gridCol>
              </a:tblGrid>
              <a:tr h="0">
                <a:tc>
                  <a:txBody>
                    <a:bodyPr/>
                    <a:lstStyle/>
                    <a:p>
                      <a:pPr algn="ctr">
                        <a:lnSpc>
                          <a:spcPct val="100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71483668"/>
                  </a:ext>
                </a:extLst>
              </a:tr>
              <a:tr h="0">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6735526"/>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596381"/>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4081763"/>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16698555"/>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8501861"/>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1630164"/>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6299342"/>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00665134"/>
                  </a:ext>
                </a:extLst>
              </a:tr>
              <a:tr h="0">
                <a:tc>
                  <a:txBody>
                    <a:bodyPr/>
                    <a:lstStyle/>
                    <a:p>
                      <a:pPr algn="ctr">
                        <a:lnSpc>
                          <a:spcPct val="100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3035815"/>
                  </a:ext>
                </a:extLst>
              </a:tr>
            </a:tbl>
          </a:graphicData>
        </a:graphic>
      </p:graphicFrame>
      <p:sp>
        <p:nvSpPr>
          <p:cNvPr id="12" name="Oval 11"/>
          <p:cNvSpPr/>
          <p:nvPr/>
        </p:nvSpPr>
        <p:spPr>
          <a:xfrm>
            <a:off x="430964" y="2896362"/>
            <a:ext cx="2497973" cy="2398426"/>
          </a:xfrm>
          <a:prstGeom prst="ellips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a:solidFill>
                  <a:srgbClr val="0D0D0D"/>
                </a:solidFill>
                <a:latin typeface="Times New Roman" panose="02020603050405020304" pitchFamily="18" charset="0"/>
                <a:ea typeface="Times New Roman" panose="02020603050405020304" pitchFamily="18" charset="0"/>
              </a:rPr>
              <a:t>Phần 1. Đọc hiểu</a:t>
            </a:r>
            <a:endParaRPr lang="en-US" sz="2800">
              <a:effectLst/>
              <a:latin typeface="Times New Roman" panose="02020603050405020304" pitchFamily="18" charset="0"/>
              <a:ea typeface="Times New Roman" panose="02020603050405020304" pitchFamily="18" charset="0"/>
            </a:endParaRPr>
          </a:p>
        </p:txBody>
      </p:sp>
      <p:sp>
        <p:nvSpPr>
          <p:cNvPr id="16" name="Chevron 15"/>
          <p:cNvSpPr/>
          <p:nvPr/>
        </p:nvSpPr>
        <p:spPr>
          <a:xfrm>
            <a:off x="3076855" y="3372787"/>
            <a:ext cx="609319" cy="1528997"/>
          </a:xfrm>
          <a:prstGeom prst="chevron">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7984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entagon 2"/>
          <p:cNvSpPr/>
          <p:nvPr/>
        </p:nvSpPr>
        <p:spPr>
          <a:xfrm>
            <a:off x="442458" y="1293041"/>
            <a:ext cx="5268794" cy="733383"/>
          </a:xfrm>
          <a:prstGeom prst="homePlat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II. Tự đánh giá cuối học kì II</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Pentagon 4"/>
          <p:cNvSpPr/>
          <p:nvPr/>
        </p:nvSpPr>
        <p:spPr>
          <a:xfrm>
            <a:off x="835352" y="3561539"/>
            <a:ext cx="4484755" cy="1244184"/>
          </a:xfrm>
          <a:prstGeom prst="homePlate">
            <a:avLst>
              <a:gd name="adj" fmla="val 32517"/>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D0D0D"/>
                </a:solidFill>
                <a:latin typeface="Times New Roman" panose="02020603050405020304" pitchFamily="18" charset="0"/>
                <a:ea typeface="Times New Roman" panose="02020603050405020304" pitchFamily="18" charset="0"/>
              </a:rPr>
              <a:t>Câu</a:t>
            </a:r>
            <a:r>
              <a:rPr lang="en-US" sz="3200" b="1" dirty="0">
                <a:solidFill>
                  <a:srgbClr val="0D0D0D"/>
                </a:solidFill>
                <a:latin typeface="Times New Roman" panose="02020603050405020304" pitchFamily="18" charset="0"/>
                <a:ea typeface="Times New Roman" panose="02020603050405020304" pitchFamily="18" charset="0"/>
              </a:rPr>
              <a:t> 10</a:t>
            </a:r>
            <a:r>
              <a:rPr lang="en-US" sz="3200" dirty="0">
                <a:solidFill>
                  <a:srgbClr val="0D0D0D"/>
                </a:solidFill>
                <a:latin typeface="Times New Roman" panose="02020603050405020304" pitchFamily="18" charset="0"/>
                <a:ea typeface="Times New Roman" panose="02020603050405020304" pitchFamily="18" charset="0"/>
              </a:rPr>
              <a:t>: 02 </a:t>
            </a:r>
            <a:r>
              <a:rPr lang="en-US" sz="3200" dirty="0" err="1">
                <a:solidFill>
                  <a:srgbClr val="0D0D0D"/>
                </a:solidFill>
                <a:latin typeface="Times New Roman" panose="02020603050405020304" pitchFamily="18" charset="0"/>
                <a:ea typeface="Times New Roman" panose="02020603050405020304" pitchFamily="18" charset="0"/>
              </a:rPr>
              <a:t>lí</a:t>
            </a:r>
            <a:r>
              <a:rPr lang="en-US" sz="3200" dirty="0">
                <a:solidFill>
                  <a:srgbClr val="0D0D0D"/>
                </a:solidFill>
                <a:latin typeface="Times New Roman" panose="02020603050405020304" pitchFamily="18" charset="0"/>
                <a:ea typeface="Times New Roman" panose="02020603050405020304" pitchFamily="18" charset="0"/>
              </a:rPr>
              <a:t> do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định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9 </a:t>
            </a:r>
            <a:r>
              <a:rPr lang="en-US" sz="3200" dirty="0" err="1">
                <a:solidFill>
                  <a:srgbClr val="0D0D0D"/>
                </a:solidFill>
                <a:latin typeface="Times New Roman" panose="02020603050405020304" pitchFamily="18" charset="0"/>
                <a:ea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p>
        </p:txBody>
      </p:sp>
      <p:sp>
        <p:nvSpPr>
          <p:cNvPr id="7" name="Flowchart: Display 6"/>
          <p:cNvSpPr/>
          <p:nvPr/>
        </p:nvSpPr>
        <p:spPr>
          <a:xfrm>
            <a:off x="5271265" y="1786051"/>
            <a:ext cx="5961041" cy="3750239"/>
          </a:xfrm>
          <a:prstGeom prst="flowChartDisplay">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buSzPts val="1400"/>
            </a:pPr>
            <a:r>
              <a:rPr lang="en-US" sz="2800" dirty="0" err="1" smtClean="0">
                <a:solidFill>
                  <a:srgbClr val="0D0D0D"/>
                </a:solidFill>
                <a:latin typeface="Times New Roman" panose="02020603050405020304" pitchFamily="18" charset="0"/>
                <a:ea typeface="Times New Roman" panose="02020603050405020304" pitchFamily="18" charset="0"/>
              </a:rPr>
              <a:t>Các</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loài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phẩm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tuyệt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hàng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triệu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năm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kiệt</a:t>
            </a:r>
            <a:r>
              <a:rPr lang="en-US" sz="2800" dirty="0" smtClean="0">
                <a:solidFill>
                  <a:srgbClr val="0D0D0D"/>
                </a:solidFill>
                <a:latin typeface="Times New Roman" panose="02020603050405020304" pitchFamily="18" charset="0"/>
                <a:ea typeface="Times New Roman" panose="02020603050405020304" pitchFamily="18" charset="0"/>
              </a:rPr>
              <a:t>.</a:t>
            </a:r>
            <a:endParaRPr lang="en-US" sz="2800" dirty="0" smtClean="0">
              <a:latin typeface="Times New Roman" panose="02020603050405020304" pitchFamily="18" charset="0"/>
              <a:ea typeface="Times New Roman" panose="02020603050405020304" pitchFamily="18" charset="0"/>
            </a:endParaRPr>
          </a:p>
          <a:p>
            <a:r>
              <a:rPr lang="en-US" sz="2800" dirty="0" err="1" smtClean="0">
                <a:solidFill>
                  <a:srgbClr val="0D0D0D"/>
                </a:solidFill>
                <a:latin typeface="Times New Roman" panose="02020603050405020304" pitchFamily="18" charset="0"/>
                <a:ea typeface="Times New Roman" panose="02020603050405020304" pitchFamily="18" charset="0"/>
              </a:rPr>
              <a:t>Bảo</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tồn</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các</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loài</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động</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vật</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hoang</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dã</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quý</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hiếm</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còn</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để</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duy</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trì</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sự</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cân</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bằng</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của</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hệ</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sinh</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thái</a:t>
            </a:r>
            <a:r>
              <a:rPr lang="en-US" sz="2800" dirty="0" smtClean="0">
                <a:solidFill>
                  <a:srgbClr val="0D0D0D"/>
                </a:solidFill>
                <a:latin typeface="Times New Roman" panose="02020603050405020304" pitchFamily="18" charset="0"/>
                <a:ea typeface="Times New Roman" panose="02020603050405020304" pitchFamily="18" charset="0"/>
              </a:rPr>
              <a:t>.</a:t>
            </a:r>
            <a:endParaRPr lang="en-US" sz="2800" dirty="0"/>
          </a:p>
        </p:txBody>
      </p:sp>
      <p:sp>
        <p:nvSpPr>
          <p:cNvPr id="10" name="Oval 9"/>
          <p:cNvSpPr/>
          <p:nvPr/>
        </p:nvSpPr>
        <p:spPr>
          <a:xfrm>
            <a:off x="6130974" y="1987616"/>
            <a:ext cx="161527" cy="155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48464" y="3938829"/>
            <a:ext cx="161527" cy="155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80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entagon 2"/>
          <p:cNvSpPr/>
          <p:nvPr/>
        </p:nvSpPr>
        <p:spPr>
          <a:xfrm>
            <a:off x="442458" y="1293041"/>
            <a:ext cx="5268794" cy="733383"/>
          </a:xfrm>
          <a:prstGeom prst="homePlat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II. Tự đánh giá cuối học kì II</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470513" y="1811078"/>
            <a:ext cx="2082045" cy="587853"/>
          </a:xfrm>
          <a:prstGeom prst="rect">
            <a:avLst/>
          </a:prstGeom>
        </p:spPr>
        <p:txBody>
          <a:bodyPr wrap="none">
            <a:spAutoFit/>
          </a:bodyPr>
          <a:lstStyle/>
          <a:p>
            <a:pPr>
              <a:lnSpc>
                <a:spcPct val="115000"/>
              </a:lnSpc>
              <a:spcAft>
                <a:spcPts val="0"/>
              </a:spcAft>
            </a:pPr>
            <a:r>
              <a:rPr lang="en-US" sz="2800" b="1" dirty="0" err="1">
                <a:solidFill>
                  <a:srgbClr val="0070C0"/>
                </a:solidFill>
                <a:latin typeface="Times New Roman" panose="02020603050405020304" pitchFamily="18" charset="0"/>
                <a:ea typeface="Times New Roman" panose="02020603050405020304" pitchFamily="18" charset="0"/>
              </a:rPr>
              <a:t>Phần</a:t>
            </a:r>
            <a:r>
              <a:rPr lang="en-US" sz="2800" b="1" dirty="0">
                <a:solidFill>
                  <a:srgbClr val="0070C0"/>
                </a:solidFill>
                <a:latin typeface="Times New Roman" panose="02020603050405020304" pitchFamily="18" charset="0"/>
                <a:ea typeface="Times New Roman" panose="02020603050405020304" pitchFamily="18" charset="0"/>
              </a:rPr>
              <a:t> 2: </a:t>
            </a:r>
            <a:r>
              <a:rPr lang="en-US" sz="2800" b="1" dirty="0" err="1">
                <a:solidFill>
                  <a:srgbClr val="0070C0"/>
                </a:solidFill>
                <a:latin typeface="Times New Roman" panose="02020603050405020304" pitchFamily="18" charset="0"/>
                <a:ea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916431" y="2253605"/>
            <a:ext cx="10516020" cy="587853"/>
          </a:xfrm>
          <a:prstGeom prst="rect">
            <a:avLst/>
          </a:prstGeom>
        </p:spPr>
        <p:txBody>
          <a:bodyPr wrap="none">
            <a:spAutoFit/>
          </a:bodyPr>
          <a:lstStyle/>
          <a:p>
            <a:pPr>
              <a:lnSpc>
                <a:spcPct val="115000"/>
              </a:lnSpc>
              <a:spcAft>
                <a:spcPts val="1200"/>
              </a:spcAft>
            </a:pPr>
            <a:r>
              <a:rPr lang="en-US" sz="2800" dirty="0" err="1">
                <a:solidFill>
                  <a:srgbClr val="0D0D0D"/>
                </a:solidFill>
                <a:latin typeface="Times New Roman" panose="02020603050405020304" pitchFamily="18" charset="0"/>
                <a:ea typeface="Times New Roman" panose="02020603050405020304" pitchFamily="18" charset="0"/>
              </a:rPr>
              <a:t>Chọn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ngắn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khoảng</a:t>
            </a:r>
            <a:r>
              <a:rPr lang="en-US" sz="2800" dirty="0">
                <a:solidFill>
                  <a:srgbClr val="0D0D0D"/>
                </a:solidFill>
                <a:latin typeface="Times New Roman" panose="02020603050405020304" pitchFamily="18" charset="0"/>
                <a:ea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rPr>
              <a:t>trang</a:t>
            </a:r>
            <a:r>
              <a:rPr lang="en-US" sz="2800" dirty="0">
                <a:solidFill>
                  <a:srgbClr val="0D0D0D"/>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2" name="Oval 11"/>
          <p:cNvSpPr/>
          <p:nvPr/>
        </p:nvSpPr>
        <p:spPr>
          <a:xfrm>
            <a:off x="796509" y="3552669"/>
            <a:ext cx="1901720" cy="1723869"/>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Đề</a:t>
            </a:r>
            <a:r>
              <a:rPr lang="en-US" sz="3600" dirty="0" smtClean="0">
                <a:solidFill>
                  <a:schemeClr val="tx1"/>
                </a:solidFill>
                <a:latin typeface="Times New Roman" panose="02020603050405020304" pitchFamily="18" charset="0"/>
                <a:cs typeface="Times New Roman" panose="02020603050405020304" pitchFamily="18" charset="0"/>
              </a:rPr>
              <a:t> 1</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6" name="Chevron 15"/>
          <p:cNvSpPr/>
          <p:nvPr/>
        </p:nvSpPr>
        <p:spPr>
          <a:xfrm>
            <a:off x="2698229" y="3715892"/>
            <a:ext cx="757237" cy="1397422"/>
          </a:xfrm>
          <a:prstGeom prst="chevron">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owchart: Alternate Process 16"/>
          <p:cNvSpPr/>
          <p:nvPr/>
        </p:nvSpPr>
        <p:spPr>
          <a:xfrm>
            <a:off x="3686174" y="2841458"/>
            <a:ext cx="6673988" cy="3106007"/>
          </a:xfrm>
          <a:prstGeom prst="flowChartAlternateProcess">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3200">
                <a:solidFill>
                  <a:srgbClr val="0D0D0D"/>
                </a:solidFill>
                <a:latin typeface="Times New Roman" panose="02020603050405020304" pitchFamily="18" charset="0"/>
                <a:ea typeface="Times New Roman" panose="02020603050405020304" pitchFamily="18" charset="0"/>
              </a:rPr>
              <a:t>Giới thiệu một nhân vật có tấm lòng nhân hậu trong các văn bản truyện đã học ở Ngữ văn 6, tập 2 và nêu lí do vì sao em thích nhân vật này.</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89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442458" y="1256813"/>
            <a:ext cx="7276351" cy="658642"/>
          </a:xfrm>
          <a:prstGeom prst="rect">
            <a:avLst/>
          </a:prstGeom>
        </p:spPr>
        <p:txBody>
          <a:bodyPr wrap="none">
            <a:spAutoFit/>
          </a:bodyPr>
          <a:lstStyle/>
          <a:p>
            <a:pPr algn="just">
              <a:lnSpc>
                <a:spcPct val="115000"/>
              </a:lnSpc>
              <a:spcAft>
                <a:spcPts val="0"/>
              </a:spcAft>
            </a:pPr>
            <a:r>
              <a:rPr lang="en-US" sz="32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99684130"/>
              </p:ext>
            </p:extLst>
          </p:nvPr>
        </p:nvGraphicFramePr>
        <p:xfrm>
          <a:off x="660400" y="1951175"/>
          <a:ext cx="10858500" cy="4486656"/>
        </p:xfrm>
        <a:graphic>
          <a:graphicData uri="http://schemas.openxmlformats.org/drawingml/2006/table">
            <a:tbl>
              <a:tblPr firstRow="1" firstCol="1" bandRow="1"/>
              <a:tblGrid>
                <a:gridCol w="1726720">
                  <a:extLst>
                    <a:ext uri="{9D8B030D-6E8A-4147-A177-3AD203B41FA5}">
                      <a16:colId xmlns="" xmlns:a16="http://schemas.microsoft.com/office/drawing/2014/main" val="885107860"/>
                    </a:ext>
                  </a:extLst>
                </a:gridCol>
                <a:gridCol w="2185424">
                  <a:extLst>
                    <a:ext uri="{9D8B030D-6E8A-4147-A177-3AD203B41FA5}">
                      <a16:colId xmlns="" xmlns:a16="http://schemas.microsoft.com/office/drawing/2014/main" val="274986721"/>
                    </a:ext>
                  </a:extLst>
                </a:gridCol>
                <a:gridCol w="3473178">
                  <a:extLst>
                    <a:ext uri="{9D8B030D-6E8A-4147-A177-3AD203B41FA5}">
                      <a16:colId xmlns="" xmlns:a16="http://schemas.microsoft.com/office/drawing/2014/main" val="1407514440"/>
                    </a:ext>
                  </a:extLst>
                </a:gridCol>
                <a:gridCol w="3473178">
                  <a:extLst>
                    <a:ext uri="{9D8B030D-6E8A-4147-A177-3AD203B41FA5}">
                      <a16:colId xmlns="" xmlns:a16="http://schemas.microsoft.com/office/drawing/2014/main" val="387649610"/>
                    </a:ext>
                  </a:extLst>
                </a:gridCol>
              </a:tblGrid>
              <a:tr h="0">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văn bản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 khác biệt về </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 điểm hình thức</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 thể loại ở hai tập sách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3779841"/>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4318845"/>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1602063"/>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0221755"/>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9012661"/>
                  </a:ext>
                </a:extLst>
              </a:tr>
            </a:tbl>
          </a:graphicData>
        </a:graphic>
      </p:graphicFrame>
    </p:spTree>
    <p:extLst>
      <p:ext uri="{BB962C8B-B14F-4D97-AF65-F5344CB8AC3E}">
        <p14:creationId xmlns:p14="http://schemas.microsoft.com/office/powerpoint/2010/main" val="2870570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entagon 2"/>
          <p:cNvSpPr/>
          <p:nvPr/>
        </p:nvSpPr>
        <p:spPr>
          <a:xfrm>
            <a:off x="442458" y="1293041"/>
            <a:ext cx="5268794" cy="733383"/>
          </a:xfrm>
          <a:prstGeom prst="homePlat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II. Tự đánh giá cuối học kì II</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470513" y="1811078"/>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916431" y="2253605"/>
            <a:ext cx="1051602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khoảng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Oval 11"/>
          <p:cNvSpPr/>
          <p:nvPr/>
        </p:nvSpPr>
        <p:spPr>
          <a:xfrm>
            <a:off x="796509" y="3552669"/>
            <a:ext cx="1901720" cy="1723869"/>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Chevron 15"/>
          <p:cNvSpPr/>
          <p:nvPr/>
        </p:nvSpPr>
        <p:spPr>
          <a:xfrm>
            <a:off x="2698229" y="3715892"/>
            <a:ext cx="757237" cy="1397422"/>
          </a:xfrm>
          <a:prstGeom prst="chevron">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lowchart: Alternate Process 16"/>
          <p:cNvSpPr/>
          <p:nvPr/>
        </p:nvSpPr>
        <p:spPr>
          <a:xfrm>
            <a:off x="3686173" y="2841458"/>
            <a:ext cx="7346587" cy="3106007"/>
          </a:xfrm>
          <a:prstGeom prst="flowChartAlternateProcess">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a:solidFill>
                  <a:srgbClr val="0D0D0D"/>
                </a:solidFill>
                <a:latin typeface="Times New Roman" panose="02020603050405020304" pitchFamily="18" charset="0"/>
                <a:ea typeface="Times New Roman" panose="02020603050405020304" pitchFamily="18" charset="0"/>
              </a:rPr>
              <a:t>Có ý kiến cho rằng việc nuôi chó mèo trong nhà không những không có tác dụng gì mà còn mất vệ sinh, thậm chí còn nguy hiểm. Em có tán thành với ý kiến này không? Hãy nêu ý kiến của bản thâ và đưa ra các lí lẽ, bằng chứng để làm sáng tỏ ý kiến ấy.</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80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a:lnSpc>
                <a:spcPct val="115000"/>
              </a:lnSpc>
            </a:pPr>
            <a:r>
              <a:rPr lang="en-US" sz="3200" dirty="0">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Đề 1: </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4443412" y="1408732"/>
            <a:ext cx="2904962" cy="548099"/>
          </a:xfrm>
          <a:prstGeom prst="rect">
            <a:avLst/>
          </a:prstGeom>
        </p:spPr>
        <p:txBody>
          <a:bodyPr wrap="none">
            <a:spAutoFit/>
          </a:bodyPr>
          <a:lstStyle/>
          <a:p>
            <a:pPr>
              <a:lnSpc>
                <a:spcPct val="115000"/>
              </a:lnSpc>
            </a:pPr>
            <a:r>
              <a:rPr lang="en-US" sz="2800" b="1" dirty="0" err="1">
                <a:solidFill>
                  <a:srgbClr val="0D0D0D"/>
                </a:solidFill>
                <a:latin typeface="Times New Roman" panose="02020603050405020304" pitchFamily="18" charset="0"/>
                <a:ea typeface="MS Mincho"/>
              </a:rPr>
              <a:t>Bước</a:t>
            </a:r>
            <a:r>
              <a:rPr lang="en-US" sz="2800" b="1" dirty="0">
                <a:solidFill>
                  <a:srgbClr val="0D0D0D"/>
                </a:solidFill>
                <a:latin typeface="Times New Roman" panose="02020603050405020304" pitchFamily="18" charset="0"/>
                <a:ea typeface="MS Mincho"/>
              </a:rPr>
              <a:t> 1: </a:t>
            </a:r>
            <a:r>
              <a:rPr lang="en-US" sz="2800" b="1" dirty="0" err="1">
                <a:solidFill>
                  <a:srgbClr val="0D0D0D"/>
                </a:solidFill>
                <a:latin typeface="Times New Roman" panose="02020603050405020304" pitchFamily="18" charset="0"/>
                <a:ea typeface="MS Mincho"/>
              </a:rPr>
              <a:t>Chuẩn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bị</a:t>
            </a:r>
            <a:endParaRPr lang="en-US" sz="2800" dirty="0">
              <a:effectLst/>
              <a:latin typeface="Times New Roman" panose="02020603050405020304" pitchFamily="18" charset="0"/>
              <a:ea typeface="Times New Roman" panose="02020603050405020304" pitchFamily="18" charset="0"/>
            </a:endParaRPr>
          </a:p>
        </p:txBody>
      </p:sp>
      <p:grpSp>
        <p:nvGrpSpPr>
          <p:cNvPr id="18" name="Group 17"/>
          <p:cNvGrpSpPr/>
          <p:nvPr/>
        </p:nvGrpSpPr>
        <p:grpSpPr>
          <a:xfrm>
            <a:off x="1891988" y="2225561"/>
            <a:ext cx="8395323" cy="3886639"/>
            <a:chOff x="2032545" y="1991344"/>
            <a:chExt cx="8395323" cy="3886639"/>
          </a:xfrm>
        </p:grpSpPr>
        <p:sp>
          <p:nvSpPr>
            <p:cNvPr id="19" name="Freeform 18"/>
            <p:cNvSpPr/>
            <p:nvPr/>
          </p:nvSpPr>
          <p:spPr>
            <a:xfrm>
              <a:off x="6096000" y="3179489"/>
              <a:ext cx="2875309" cy="499020"/>
            </a:xfrm>
            <a:custGeom>
              <a:avLst/>
              <a:gdLst/>
              <a:ahLst/>
              <a:cxnLst/>
              <a:rect l="0" t="0" r="0" b="0"/>
              <a:pathLst>
                <a:path>
                  <a:moveTo>
                    <a:pt x="0" y="0"/>
                  </a:moveTo>
                  <a:lnTo>
                    <a:pt x="0" y="249510"/>
                  </a:lnTo>
                  <a:lnTo>
                    <a:pt x="2875309" y="249510"/>
                  </a:lnTo>
                  <a:lnTo>
                    <a:pt x="2875309" y="4990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0" name="Freeform 19"/>
            <p:cNvSpPr/>
            <p:nvPr/>
          </p:nvSpPr>
          <p:spPr>
            <a:xfrm>
              <a:off x="6050280" y="3179489"/>
              <a:ext cx="91440" cy="499020"/>
            </a:xfrm>
            <a:custGeom>
              <a:avLst/>
              <a:gdLst/>
              <a:ahLst/>
              <a:cxnLst/>
              <a:rect l="0" t="0" r="0" b="0"/>
              <a:pathLst>
                <a:path>
                  <a:moveTo>
                    <a:pt x="45720" y="0"/>
                  </a:moveTo>
                  <a:lnTo>
                    <a:pt x="45720" y="4990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220690" y="3179489"/>
              <a:ext cx="2875309" cy="499020"/>
            </a:xfrm>
            <a:custGeom>
              <a:avLst/>
              <a:gdLst/>
              <a:ahLst/>
              <a:cxnLst/>
              <a:rect l="0" t="0" r="0" b="0"/>
              <a:pathLst>
                <a:path>
                  <a:moveTo>
                    <a:pt x="2875309" y="0"/>
                  </a:moveTo>
                  <a:lnTo>
                    <a:pt x="2875309" y="249510"/>
                  </a:lnTo>
                  <a:lnTo>
                    <a:pt x="0" y="249510"/>
                  </a:lnTo>
                  <a:lnTo>
                    <a:pt x="0" y="4990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3" name="Freeform 22"/>
            <p:cNvSpPr/>
            <p:nvPr/>
          </p:nvSpPr>
          <p:spPr>
            <a:xfrm>
              <a:off x="3051898" y="1991344"/>
              <a:ext cx="6088201" cy="118814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Đọc và xác định yêu cầu của đề 1 về kiểu bài, nội dung và dung lượng bài viết:</a:t>
              </a:r>
              <a:endParaRPr lang="en-US" sz="2800" kern="1200" dirty="0">
                <a:latin typeface="Times New Roman" panose="02020603050405020304" pitchFamily="18" charset="0"/>
                <a:cs typeface="Times New Roman" panose="02020603050405020304" pitchFamily="18" charset="0"/>
              </a:endParaRPr>
            </a:p>
          </p:txBody>
        </p:sp>
        <p:sp>
          <p:nvSpPr>
            <p:cNvPr id="24" name="Freeform 23"/>
            <p:cNvSpPr/>
            <p:nvPr/>
          </p:nvSpPr>
          <p:spPr>
            <a:xfrm>
              <a:off x="2032545" y="3678509"/>
              <a:ext cx="2644703" cy="219947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Đề</a:t>
              </a:r>
              <a:r>
                <a:rPr lang="en-US" sz="3200" kern="1200" dirty="0" smtClean="0">
                  <a:latin typeface="Times New Roman" panose="02020603050405020304" pitchFamily="18" charset="0"/>
                  <a:cs typeface="Times New Roman" panose="02020603050405020304" pitchFamily="18" charset="0"/>
                </a:rPr>
                <a:t> 1 </a:t>
              </a:r>
              <a:r>
                <a:rPr lang="en-US" sz="3200" kern="1200" dirty="0" err="1" smtClean="0">
                  <a:latin typeface="Times New Roman" panose="02020603050405020304" pitchFamily="18" charset="0"/>
                  <a:cs typeface="Times New Roman" panose="02020603050405020304" pitchFamily="18" charset="0"/>
                </a:rPr>
                <a:t>nghiêng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nhiều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về</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nghị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luận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văn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học</a:t>
              </a:r>
              <a:r>
                <a:rPr lang="en-US" sz="3200" kern="1200" dirty="0" smtClean="0">
                  <a:latin typeface="Times New Roman" panose="02020603050405020304" pitchFamily="18" charset="0"/>
                  <a:cs typeface="Times New Roman" panose="02020603050405020304" pitchFamily="18" charset="0"/>
                </a:rPr>
                <a:t> </a:t>
              </a:r>
              <a:endParaRPr lang="en-US" sz="3200" kern="1200" dirty="0">
                <a:latin typeface="Times New Roman" panose="02020603050405020304" pitchFamily="18" charset="0"/>
                <a:cs typeface="Times New Roman" panose="02020603050405020304" pitchFamily="18" charset="0"/>
              </a:endParaRPr>
            </a:p>
          </p:txBody>
        </p:sp>
        <p:sp>
          <p:nvSpPr>
            <p:cNvPr id="25" name="Freeform 24"/>
            <p:cNvSpPr/>
            <p:nvPr/>
          </p:nvSpPr>
          <p:spPr>
            <a:xfrm>
              <a:off x="4907855" y="3678509"/>
              <a:ext cx="2644703" cy="219947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Nội</a:t>
              </a:r>
              <a:r>
                <a:rPr lang="en-US" sz="2400" kern="1200" dirty="0" smtClean="0">
                  <a:latin typeface="Times New Roman" panose="02020603050405020304" pitchFamily="18" charset="0"/>
                  <a:cs typeface="Times New Roman" panose="02020603050405020304" pitchFamily="18" charset="0"/>
                </a:rPr>
                <a:t> dung: </a:t>
              </a:r>
              <a:r>
                <a:rPr lang="en-US" sz="2400" kern="1200" dirty="0" err="1" smtClean="0">
                  <a:latin typeface="Times New Roman" panose="02020603050405020304" pitchFamily="18" charset="0"/>
                  <a:cs typeface="Times New Roman" panose="02020603050405020304" pitchFamily="18" charset="0"/>
                </a:rPr>
                <a:t>Giới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thiệu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về</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nhân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vật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tấm</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lòng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nhân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hậu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bản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truyện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giải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vì</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sao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thích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nhân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vật</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26" name="Freeform 25"/>
            <p:cNvSpPr/>
            <p:nvPr/>
          </p:nvSpPr>
          <p:spPr>
            <a:xfrm>
              <a:off x="7783165" y="3678509"/>
              <a:ext cx="2644703" cy="219947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3200" kern="1200" smtClean="0">
                  <a:latin typeface="Times New Roman" panose="02020603050405020304" pitchFamily="18" charset="0"/>
                  <a:cs typeface="Times New Roman" panose="02020603050405020304" pitchFamily="18" charset="0"/>
                </a:rPr>
                <a:t>Dung lượng: khoảng 2 trang</a:t>
              </a:r>
              <a:endParaRPr lang="en-US" sz="32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1644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1: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4443412" y="1408732"/>
            <a:ext cx="2904962"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Chuẩn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bị</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964247"/>
            <a:ext cx="10858500" cy="4210383"/>
          </a:xfrm>
          <a:prstGeom prst="rect">
            <a:avLst/>
          </a:prstGeom>
        </p:spPr>
        <p:txBody>
          <a:bodyPr>
            <a:spAutoFit/>
          </a:bodyPr>
          <a:lstStyle/>
          <a:p>
            <a:pPr marL="457200" indent="-457200">
              <a:lnSpc>
                <a:spcPct val="115000"/>
              </a:lnSpc>
              <a:spcAft>
                <a:spcPts val="1200"/>
              </a:spcAft>
              <a:buFont typeface="Wingdings" panose="05000000000000000000" pitchFamily="2" charset="2"/>
              <a:buChar char="q"/>
            </a:pPr>
            <a:r>
              <a:rPr lang="en-US" sz="2800" dirty="0" err="1" smtClean="0">
                <a:solidFill>
                  <a:srgbClr val="0D0D0D"/>
                </a:solidFill>
                <a:latin typeface="Times New Roman" panose="02020603050405020304" pitchFamily="18" charset="0"/>
                <a:ea typeface="Times New Roman" panose="02020603050405020304" pitchFamily="18" charset="0"/>
              </a:rPr>
              <a:t>Đọc</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6 </a:t>
            </a:r>
            <a:r>
              <a:rPr lang="en-US" sz="2800" dirty="0" err="1">
                <a:solidFill>
                  <a:srgbClr val="0D0D0D"/>
                </a:solidFill>
                <a:latin typeface="Times New Roman" panose="02020603050405020304" pitchFamily="18" charset="0"/>
                <a:ea typeface="Times New Roman" panose="02020603050405020304" pitchFamily="18" charset="0"/>
              </a:rPr>
              <a:t>tập</a:t>
            </a:r>
            <a:r>
              <a:rPr lang="en-US" sz="2800" dirty="0">
                <a:solidFill>
                  <a:srgbClr val="0D0D0D"/>
                </a:solidFill>
                <a:latin typeface="Times New Roman" panose="02020603050405020304" pitchFamily="18" charset="0"/>
                <a:ea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6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đồng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thoại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Pu- skin,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An-</a:t>
            </a:r>
            <a:r>
              <a:rPr lang="en-US" sz="2800" dirty="0" err="1">
                <a:solidFill>
                  <a:srgbClr val="0D0D0D"/>
                </a:solidFill>
                <a:latin typeface="Times New Roman" panose="02020603050405020304" pitchFamily="18" charset="0"/>
                <a:ea typeface="Times New Roman" panose="02020603050405020304" pitchFamily="18" charset="0"/>
              </a:rPr>
              <a:t>đéc</a:t>
            </a:r>
            <a:r>
              <a:rPr lang="en-US" sz="2800" dirty="0">
                <a:solidFill>
                  <a:srgbClr val="0D0D0D"/>
                </a:solidFill>
                <a:latin typeface="Times New Roman" panose="02020603050405020304" pitchFamily="18" charset="0"/>
                <a:ea typeface="Times New Roman" panose="02020603050405020304" pitchFamily="18" charset="0"/>
              </a:rPr>
              <a:t>-</a:t>
            </a:r>
            <a:r>
              <a:rPr lang="en-US" sz="2800" dirty="0" err="1">
                <a:solidFill>
                  <a:srgbClr val="0D0D0D"/>
                </a:solidFill>
                <a:latin typeface="Times New Roman" panose="02020603050405020304" pitchFamily="18" charset="0"/>
                <a:ea typeface="Times New Roman" panose="02020603050405020304" pitchFamily="18" charset="0"/>
              </a:rPr>
              <a:t>xen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9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ngắn</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q"/>
            </a:pPr>
            <a:r>
              <a:rPr lang="en-US" sz="2800" dirty="0" err="1" smtClean="0">
                <a:solidFill>
                  <a:srgbClr val="0D0D0D"/>
                </a:solidFill>
                <a:latin typeface="Times New Roman" panose="02020603050405020304" pitchFamily="18" charset="0"/>
                <a:ea typeface="Times New Roman" panose="02020603050405020304" pitchFamily="18" charset="0"/>
              </a:rPr>
              <a:t>Xác</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tấm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lòng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hậu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tập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chủ</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yếu</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9: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tranh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Anh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Điều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tính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Nguyễn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O </a:t>
            </a:r>
            <a:r>
              <a:rPr lang="en-US" sz="2800" dirty="0" err="1">
                <a:solidFill>
                  <a:srgbClr val="0D0D0D"/>
                </a:solidFill>
                <a:latin typeface="Times New Roman" panose="02020603050405020304" pitchFamily="18" charset="0"/>
                <a:ea typeface="Times New Roman" panose="02020603050405020304" pitchFamily="18" charset="0"/>
              </a:rPr>
              <a:t>Khìn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Dế</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Vần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ơi</a:t>
            </a:r>
            <a:r>
              <a:rPr lang="en-US" sz="2800" dirty="0">
                <a:solidFill>
                  <a:srgbClr val="0D0D0D"/>
                </a:solidFill>
                <a:latin typeface="Times New Roman" panose="02020603050405020304" pitchFamily="18" charset="0"/>
                <a:ea typeface="Times New Roman" panose="02020603050405020304" pitchFamily="18" charset="0"/>
              </a:rPr>
              <a:t>!” (Cao </a:t>
            </a:r>
            <a:r>
              <a:rPr lang="en-US" sz="2800" dirty="0" err="1">
                <a:solidFill>
                  <a:srgbClr val="0D0D0D"/>
                </a:solidFill>
                <a:latin typeface="Times New Roman" panose="02020603050405020304" pitchFamily="18" charset="0"/>
                <a:ea typeface="Times New Roman" panose="02020603050405020304" pitchFamily="18" charset="0"/>
              </a:rPr>
              <a:t>Duy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Thuỷ</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bồi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hồi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rPr>
              <a:t> Thu).</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88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1: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85914"/>
            <a:ext cx="4339650" cy="548099"/>
          </a:xfrm>
          <a:prstGeom prst="rect">
            <a:avLst/>
          </a:prstGeom>
        </p:spPr>
        <p:txBody>
          <a:bodyPr wrap="none">
            <a:spAutoFit/>
          </a:bodyPr>
          <a:lstStyle/>
          <a:p>
            <a:pPr>
              <a:lnSpc>
                <a:spcPct val="115000"/>
              </a:lnSpc>
              <a:spcAft>
                <a:spcPts val="1200"/>
              </a:spcAft>
            </a:pPr>
            <a:r>
              <a:rPr lang="en-US" sz="2800" b="1" dirty="0">
                <a:solidFill>
                  <a:srgbClr val="0D0D0D"/>
                </a:solidFill>
                <a:latin typeface="Times New Roman" panose="02020603050405020304" pitchFamily="18" charset="0"/>
                <a:ea typeface="MS Mincho"/>
              </a:rPr>
              <a:t>B</a:t>
            </a:r>
            <a:r>
              <a:rPr lang="vi-VN" sz="2800" b="1" dirty="0">
                <a:solidFill>
                  <a:srgbClr val="0D0D0D"/>
                </a:solidFill>
                <a:latin typeface="Times New Roman" panose="02020603050405020304" pitchFamily="18" charset="0"/>
                <a:ea typeface="MS Mincho"/>
              </a:rPr>
              <a:t>ước 2:</a:t>
            </a:r>
            <a:r>
              <a:rPr lang="vi-VN" sz="2800"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Tìm ý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dàn</a:t>
            </a:r>
            <a:r>
              <a:rPr lang="en-US" sz="2800" b="1" dirty="0">
                <a:solidFill>
                  <a:srgbClr val="000000"/>
                </a:solidFill>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5058759" y="1760889"/>
            <a:ext cx="2061783"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19887552"/>
              </p:ext>
            </p:extLst>
          </p:nvPr>
        </p:nvGraphicFramePr>
        <p:xfrm>
          <a:off x="660400" y="2321077"/>
          <a:ext cx="10858500" cy="3768344"/>
        </p:xfrm>
        <a:graphic>
          <a:graphicData uri="http://schemas.openxmlformats.org/drawingml/2006/table">
            <a:tbl>
              <a:tblPr firstRow="1" firstCol="1" bandRow="1"/>
              <a:tblGrid>
                <a:gridCol w="7335093">
                  <a:extLst>
                    <a:ext uri="{9D8B030D-6E8A-4147-A177-3AD203B41FA5}">
                      <a16:colId xmlns="" xmlns:a16="http://schemas.microsoft.com/office/drawing/2014/main" val="2110693173"/>
                    </a:ext>
                  </a:extLst>
                </a:gridCol>
                <a:gridCol w="3523407">
                  <a:extLst>
                    <a:ext uri="{9D8B030D-6E8A-4147-A177-3AD203B41FA5}">
                      <a16:colId xmlns="" xmlns:a16="http://schemas.microsoft.com/office/drawing/2014/main" val="2601126042"/>
                    </a:ext>
                  </a:extLst>
                </a:gridCol>
              </a:tblGrid>
              <a:tr h="295275">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Nhân vật có tấm lòng nhân hậu trong các truyện mà em thích nhất là nhân vật nào? Trong tác phẩm nào?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825266"/>
                  </a:ext>
                </a:extLst>
              </a:tr>
              <a:tr h="434975">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Nhân vật đó có đặc điểm và việc làm nhân hậu nào?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78728890"/>
                  </a:ext>
                </a:extLst>
              </a:tr>
              <a:tr h="333375">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Vì sao em thích nhân vật đó?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61501515"/>
                  </a:ext>
                </a:extLst>
              </a:tr>
              <a:tr h="475615">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Qua nhân vật, em rút ra được bài học hoặc thông điệp gì?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70845829"/>
                  </a:ext>
                </a:extLst>
              </a:tr>
            </a:tbl>
          </a:graphicData>
        </a:graphic>
      </p:graphicFrame>
    </p:spTree>
    <p:extLst>
      <p:ext uri="{BB962C8B-B14F-4D97-AF65-F5344CB8AC3E}">
        <p14:creationId xmlns:p14="http://schemas.microsoft.com/office/powerpoint/2010/main" val="32291403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1: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895219" y="1216933"/>
            <a:ext cx="4339650"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66750" y="1719992"/>
            <a:ext cx="10858500" cy="4693593"/>
          </a:xfrm>
          <a:prstGeom prst="rect">
            <a:avLst/>
          </a:prstGeom>
        </p:spPr>
        <p:txBody>
          <a:bodyPr>
            <a:spAutoFit/>
          </a:bodyPr>
          <a:lstStyle/>
          <a:p>
            <a:pPr marL="457200" indent="-457200">
              <a:lnSpc>
                <a:spcPct val="115000"/>
              </a:lnSpc>
              <a:buFont typeface="Wingdings" panose="05000000000000000000" pitchFamily="2" charset="2"/>
              <a:buChar char="q"/>
            </a:pPr>
            <a:r>
              <a:rPr lang="vi-VN" sz="2600" b="1" i="1" dirty="0" smtClean="0">
                <a:solidFill>
                  <a:srgbClr val="000000"/>
                </a:solidFill>
                <a:latin typeface="Times New Roman" panose="02020603050405020304" pitchFamily="18" charset="0"/>
                <a:ea typeface="Times New Roman" panose="02020603050405020304" pitchFamily="18" charset="0"/>
              </a:rPr>
              <a:t>Lập </a:t>
            </a:r>
            <a:r>
              <a:rPr lang="vi-VN" sz="2600" b="1" i="1" dirty="0">
                <a:solidFill>
                  <a:srgbClr val="000000"/>
                </a:solidFill>
                <a:latin typeface="Times New Roman" panose="02020603050405020304" pitchFamily="18" charset="0"/>
                <a:ea typeface="Times New Roman" panose="02020603050405020304" pitchFamily="18" charset="0"/>
              </a:rPr>
              <a:t>dàn ý bằng cách dựa vào các ý đã tìm được, sắp xếp lại theo ba phần lớn của bài văn, gồm:</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600" i="1" u="sng" dirty="0">
                <a:solidFill>
                  <a:srgbClr val="0D0D0D"/>
                </a:solidFill>
                <a:latin typeface="Times New Roman" panose="02020603050405020304" pitchFamily="18" charset="0"/>
                <a:ea typeface="Calibri" panose="020F0502020204030204" pitchFamily="34" charset="0"/>
              </a:rPr>
              <a:t>Mở bài</a:t>
            </a:r>
            <a:r>
              <a:rPr lang="vi-VN" sz="2600" dirty="0">
                <a:solidFill>
                  <a:srgbClr val="0D0D0D"/>
                </a:solidFill>
                <a:latin typeface="Times New Roman" panose="02020603050405020304" pitchFamily="18" charset="0"/>
                <a:ea typeface="Calibri" panose="020F0502020204030204" pitchFamily="34" charset="0"/>
              </a:rPr>
              <a:t>: </a:t>
            </a:r>
            <a:r>
              <a:rPr lang="en-US" sz="2600" dirty="0">
                <a:solidFill>
                  <a:srgbClr val="0D0D0D"/>
                </a:solidFill>
                <a:latin typeface="Times New Roman" panose="02020603050405020304" pitchFamily="18" charset="0"/>
                <a:ea typeface="Calibri" panose="020F0502020204030204" pitchFamily="34" charset="0"/>
              </a:rPr>
              <a:t>G</a:t>
            </a:r>
            <a:r>
              <a:rPr lang="vi-VN" sz="2600" dirty="0">
                <a:solidFill>
                  <a:srgbClr val="0D0D0D"/>
                </a:solidFill>
                <a:latin typeface="Times New Roman" panose="02020603050405020304" pitchFamily="18" charset="0"/>
                <a:ea typeface="Calibri" panose="020F0502020204030204" pitchFamily="34" charset="0"/>
              </a:rPr>
              <a:t>iới thiệu </a:t>
            </a:r>
            <a:r>
              <a:rPr lang="en-US" sz="2600" dirty="0" err="1">
                <a:solidFill>
                  <a:srgbClr val="0D0D0D"/>
                </a:solidFill>
                <a:latin typeface="Times New Roman" panose="02020603050405020304" pitchFamily="18" charset="0"/>
                <a:ea typeface="Calibri" panose="020F0502020204030204" pitchFamily="34" charset="0"/>
              </a:rPr>
              <a:t>tác</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phẩm</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và</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giới</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thiệu</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nhân</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vật</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có</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tấm</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lòng</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nhân</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hậu</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để</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lại</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cho</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em</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ấn</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tượng</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sâu</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sắc</a:t>
            </a:r>
            <a:r>
              <a:rPr lang="en-US" sz="2600" dirty="0">
                <a:solidFill>
                  <a:srgbClr val="0D0D0D"/>
                </a:solidFill>
                <a:latin typeface="Times New Roman" panose="02020603050405020304" pitchFamily="18" charset="0"/>
                <a:ea typeface="Calibri" panose="020F0502020204030204" pitchFamily="34" charset="0"/>
              </a:rPr>
              <a:t>.</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600" i="1" u="sng" dirty="0">
                <a:solidFill>
                  <a:srgbClr val="0D0D0D"/>
                </a:solidFill>
                <a:latin typeface="Times New Roman" panose="02020603050405020304" pitchFamily="18" charset="0"/>
                <a:ea typeface="Calibri" panose="020F0502020204030204" pitchFamily="34" charset="0"/>
              </a:rPr>
              <a:t>Thân bài</a:t>
            </a:r>
            <a:r>
              <a:rPr lang="vi-VN" sz="2600" dirty="0">
                <a:solidFill>
                  <a:srgbClr val="0D0D0D"/>
                </a:solidFill>
                <a:latin typeface="Times New Roman" panose="02020603050405020304" pitchFamily="18" charset="0"/>
                <a:ea typeface="Calibri" panose="020F0502020204030204" pitchFamily="34" charset="0"/>
              </a:rPr>
              <a:t>: </a:t>
            </a:r>
            <a:endParaRPr lang="en-US" sz="2600" dirty="0">
              <a:latin typeface="Times New Roman" panose="02020603050405020304" pitchFamily="18" charset="0"/>
              <a:ea typeface="Times New Roman" panose="02020603050405020304" pitchFamily="18" charset="0"/>
            </a:endParaRPr>
          </a:p>
          <a:p>
            <a:pPr marL="457200" lvl="0" indent="-457200" algn="just">
              <a:lnSpc>
                <a:spcPct val="115000"/>
              </a:lnSpc>
              <a:spcAft>
                <a:spcPts val="0"/>
              </a:spcAft>
              <a:buSzPts val="1400"/>
              <a:buFont typeface="Wingdings" panose="05000000000000000000" pitchFamily="2" charset="2"/>
              <a:buChar char="v"/>
            </a:pPr>
            <a:r>
              <a:rPr lang="en-US" sz="2600" dirty="0" err="1" smtClean="0">
                <a:solidFill>
                  <a:srgbClr val="0D0D0D"/>
                </a:solidFill>
                <a:latin typeface="Times New Roman" panose="02020603050405020304" pitchFamily="18" charset="0"/>
                <a:ea typeface="Calibri" panose="020F0502020204030204" pitchFamily="34" charset="0"/>
              </a:rPr>
              <a:t>Giới</a:t>
            </a:r>
            <a:r>
              <a:rPr lang="en-US" sz="2600" dirty="0" smtClean="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thiệu</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về</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nhân</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vật</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có</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tấm</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lòng</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nhân</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hậu</a:t>
            </a:r>
            <a:r>
              <a:rPr lang="en-US" sz="2600" dirty="0">
                <a:solidFill>
                  <a:srgbClr val="0D0D0D"/>
                </a:solidFill>
                <a:latin typeface="Times New Roman" panose="02020603050405020304" pitchFamily="18" charset="0"/>
                <a:ea typeface="Calibri" panose="020F0502020204030204" pitchFamily="34" charset="0"/>
              </a:rPr>
              <a:t>:</a:t>
            </a:r>
            <a:endParaRPr lang="en-US" sz="2600" dirty="0">
              <a:latin typeface="Times New Roman" panose="02020603050405020304" pitchFamily="18" charset="0"/>
              <a:ea typeface="Times New Roman" panose="02020603050405020304" pitchFamily="18" charset="0"/>
            </a:endParaRPr>
          </a:p>
          <a:p>
            <a:pPr marL="457200" indent="-457200" algn="just">
              <a:lnSpc>
                <a:spcPct val="115000"/>
              </a:lnSpc>
              <a:spcAft>
                <a:spcPts val="0"/>
              </a:spcAft>
              <a:buFont typeface="Wingdings" panose="05000000000000000000" pitchFamily="2" charset="2"/>
              <a:buChar char="ü"/>
            </a:pPr>
            <a:r>
              <a:rPr lang="en-US" sz="2600" dirty="0" err="1" smtClean="0">
                <a:solidFill>
                  <a:srgbClr val="0D0D0D"/>
                </a:solidFill>
                <a:latin typeface="Times New Roman" panose="02020603050405020304" pitchFamily="18" charset="0"/>
                <a:ea typeface="Calibri" panose="020F0502020204030204" pitchFamily="34" charset="0"/>
              </a:rPr>
              <a:t>Giới</a:t>
            </a:r>
            <a:r>
              <a:rPr lang="en-US" sz="2600" dirty="0" smtClean="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thiệu</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đặc</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điểm</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về</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ngoại</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hình</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tính</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cách</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của</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nhân</a:t>
            </a:r>
            <a:r>
              <a:rPr lang="en-US" sz="2600" dirty="0">
                <a:solidFill>
                  <a:srgbClr val="0D0D0D"/>
                </a:solidFill>
                <a:latin typeface="Times New Roman" panose="02020603050405020304" pitchFamily="18" charset="0"/>
                <a:ea typeface="Calibri" panose="020F0502020204030204" pitchFamily="34" charset="0"/>
              </a:rPr>
              <a:t> </a:t>
            </a:r>
            <a:r>
              <a:rPr lang="en-US" sz="2600" dirty="0" err="1">
                <a:solidFill>
                  <a:srgbClr val="0D0D0D"/>
                </a:solidFill>
                <a:latin typeface="Times New Roman" panose="02020603050405020304" pitchFamily="18" charset="0"/>
                <a:ea typeface="Calibri" panose="020F0502020204030204" pitchFamily="34" charset="0"/>
              </a:rPr>
              <a:t>hậu</a:t>
            </a:r>
            <a:r>
              <a:rPr lang="en-US" sz="2600" dirty="0">
                <a:solidFill>
                  <a:srgbClr val="0D0D0D"/>
                </a:solidFill>
                <a:latin typeface="Times New Roman" panose="02020603050405020304" pitchFamily="18" charset="0"/>
                <a:ea typeface="Calibri" panose="020F0502020204030204" pitchFamily="34" charset="0"/>
              </a:rPr>
              <a:t>.</a:t>
            </a:r>
            <a:endParaRPr lang="en-US" sz="2600" dirty="0">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ü"/>
            </a:pPr>
            <a:r>
              <a:rPr lang="en-US" sz="2600" dirty="0" err="1" smtClean="0">
                <a:solidFill>
                  <a:srgbClr val="0D0D0D"/>
                </a:solidFill>
                <a:latin typeface="Times New Roman" panose="02020603050405020304" pitchFamily="18" charset="0"/>
                <a:ea typeface="Times New Roman" panose="02020603050405020304" pitchFamily="18" charset="0"/>
              </a:rPr>
              <a:t>Miêu</a:t>
            </a:r>
            <a:r>
              <a:rPr lang="en-US" sz="2600" dirty="0" smtClean="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tả</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và</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kể</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lại</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việc</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làmthể</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hiện</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vẻ</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đẹp</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nhân</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hậu</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của</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nhân</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vật</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trong</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tác</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phẩm</a:t>
            </a:r>
            <a:endParaRPr lang="en-US" sz="2600" dirty="0">
              <a:latin typeface="Times New Roman" panose="02020603050405020304" pitchFamily="18" charset="0"/>
              <a:ea typeface="Times New Roman" panose="02020603050405020304" pitchFamily="18" charset="0"/>
            </a:endParaRPr>
          </a:p>
          <a:p>
            <a:pPr marL="457200" lvl="0" indent="-457200">
              <a:lnSpc>
                <a:spcPct val="115000"/>
              </a:lnSpc>
              <a:spcAft>
                <a:spcPts val="0"/>
              </a:spcAft>
              <a:buSzPts val="1400"/>
              <a:buFont typeface="Wingdings" panose="05000000000000000000" pitchFamily="2" charset="2"/>
              <a:buChar char="v"/>
            </a:pPr>
            <a:r>
              <a:rPr lang="en-US" sz="2600" dirty="0" err="1" smtClean="0">
                <a:solidFill>
                  <a:srgbClr val="0D0D0D"/>
                </a:solidFill>
                <a:latin typeface="Times New Roman" panose="02020603050405020304" pitchFamily="18" charset="0"/>
                <a:ea typeface="Times New Roman" panose="02020603050405020304" pitchFamily="18" charset="0"/>
              </a:rPr>
              <a:t>Nêu</a:t>
            </a:r>
            <a:r>
              <a:rPr lang="en-US" sz="2600" dirty="0" smtClean="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và</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phân</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tích</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lí</a:t>
            </a:r>
            <a:r>
              <a:rPr lang="en-US" sz="2600" dirty="0">
                <a:solidFill>
                  <a:srgbClr val="0D0D0D"/>
                </a:solidFill>
                <a:latin typeface="Times New Roman" panose="02020603050405020304" pitchFamily="18" charset="0"/>
                <a:ea typeface="Times New Roman" panose="02020603050405020304" pitchFamily="18" charset="0"/>
              </a:rPr>
              <a:t> do </a:t>
            </a:r>
            <a:r>
              <a:rPr lang="en-US" sz="2600" dirty="0" err="1">
                <a:solidFill>
                  <a:srgbClr val="0D0D0D"/>
                </a:solidFill>
                <a:latin typeface="Times New Roman" panose="02020603050405020304" pitchFamily="18" charset="0"/>
                <a:ea typeface="Times New Roman" panose="02020603050405020304" pitchFamily="18" charset="0"/>
              </a:rPr>
              <a:t>vì</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sao</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em</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thích</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nhân</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vật</a:t>
            </a:r>
            <a:r>
              <a:rPr lang="en-US" sz="2600" dirty="0">
                <a:solidFill>
                  <a:srgbClr val="0D0D0D"/>
                </a:solidFill>
                <a:latin typeface="Times New Roman" panose="02020603050405020304" pitchFamily="18" charset="0"/>
                <a:ea typeface="Times New Roman" panose="02020603050405020304" pitchFamily="18" charset="0"/>
              </a:rPr>
              <a:t> </a:t>
            </a:r>
            <a:r>
              <a:rPr lang="en-US" sz="2600" dirty="0" err="1">
                <a:solidFill>
                  <a:srgbClr val="0D0D0D"/>
                </a:solidFill>
                <a:latin typeface="Times New Roman" panose="02020603050405020304" pitchFamily="18" charset="0"/>
                <a:ea typeface="Times New Roman" panose="02020603050405020304" pitchFamily="18" charset="0"/>
              </a:rPr>
              <a:t>này</a:t>
            </a:r>
            <a:r>
              <a:rPr lang="en-US" sz="2600" dirty="0">
                <a:solidFill>
                  <a:srgbClr val="0D0D0D"/>
                </a:solidFill>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38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additive="base">
                                        <p:cTn id="2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1000"/>
                                        <p:tgtEl>
                                          <p:spTgt spid="7">
                                            <p:txEl>
                                              <p:pRg st="5" end="5"/>
                                            </p:txEl>
                                          </p:spTgt>
                                        </p:tgtEl>
                                      </p:cBhvr>
                                    </p:animEffect>
                                    <p:anim calcmode="lin" valueType="num">
                                      <p:cBhvr>
                                        <p:cTn id="4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fade">
                                      <p:cBhvr>
                                        <p:cTn id="48" dur="1000"/>
                                        <p:tgtEl>
                                          <p:spTgt spid="7">
                                            <p:txEl>
                                              <p:pRg st="6" end="6"/>
                                            </p:txEl>
                                          </p:spTgt>
                                        </p:tgtEl>
                                      </p:cBhvr>
                                    </p:animEffect>
                                    <p:anim calcmode="lin" valueType="num">
                                      <p:cBhvr>
                                        <p:cTn id="4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1: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85914"/>
            <a:ext cx="4339650"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660400" y="1668887"/>
            <a:ext cx="10858500" cy="5189113"/>
          </a:xfrm>
          <a:prstGeom prst="rect">
            <a:avLst/>
          </a:prstGeom>
        </p:spPr>
        <p:txBody>
          <a:bodyPr>
            <a:spAutoFit/>
          </a:bodyPr>
          <a:lstStyle/>
          <a:p>
            <a:pPr>
              <a:lnSpc>
                <a:spcPct val="115000"/>
              </a:lnSpc>
              <a:spcAft>
                <a:spcPts val="0"/>
              </a:spcAft>
            </a:pPr>
            <a:r>
              <a:rPr lang="vi-VN" sz="2400" i="1" u="sng" dirty="0">
                <a:solidFill>
                  <a:srgbClr val="0D0D0D"/>
                </a:solidFill>
                <a:latin typeface="Times New Roman" panose="02020603050405020304" pitchFamily="18" charset="0"/>
                <a:ea typeface="Calibri" panose="020F0502020204030204" pitchFamily="34" charset="0"/>
              </a:rPr>
              <a:t>Kết bài</a:t>
            </a:r>
            <a:r>
              <a:rPr lang="vi-VN" sz="2400" dirty="0">
                <a:solidFill>
                  <a:srgbClr val="0D0D0D"/>
                </a:solidFill>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Times New Roman" panose="02020603050405020304" pitchFamily="18" charset="0"/>
            </a:endParaRPr>
          </a:p>
          <a:p>
            <a:pPr marL="342900" indent="-342900">
              <a:lnSpc>
                <a:spcPct val="115000"/>
              </a:lnSpc>
              <a:spcAft>
                <a:spcPts val="0"/>
              </a:spcAft>
              <a:buFont typeface="Wingdings" panose="05000000000000000000" pitchFamily="2" charset="2"/>
              <a:buChar char="q"/>
            </a:pPr>
            <a:r>
              <a:rPr lang="en-US" sz="2400" dirty="0" err="1" smtClean="0">
                <a:solidFill>
                  <a:srgbClr val="0D0D0D"/>
                </a:solidFill>
                <a:latin typeface="Times New Roman" panose="02020603050405020304" pitchFamily="18" charset="0"/>
                <a:ea typeface="Times New Roman" panose="02020603050405020304" pitchFamily="18" charset="0"/>
              </a:rPr>
              <a:t>Cảm</a:t>
            </a:r>
            <a:r>
              <a:rPr lang="en-US" sz="2400" dirty="0" smtClean="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indent="-342900">
              <a:lnSpc>
                <a:spcPct val="115000"/>
              </a:lnSpc>
              <a:spcAft>
                <a:spcPts val="0"/>
              </a:spcAft>
              <a:buFont typeface="Wingdings" panose="05000000000000000000" pitchFamily="2" charset="2"/>
              <a:buChar char="q"/>
            </a:pPr>
            <a:r>
              <a:rPr lang="en-US" sz="2400" dirty="0" err="1" smtClean="0">
                <a:solidFill>
                  <a:srgbClr val="0D0D0D"/>
                </a:solidFill>
                <a:latin typeface="Times New Roman" panose="02020603050405020304" pitchFamily="18" charset="0"/>
                <a:ea typeface="Times New Roman" panose="02020603050405020304" pitchFamily="18" charset="0"/>
              </a:rPr>
              <a:t>Rút</a:t>
            </a:r>
            <a:r>
              <a:rPr lang="en-US" sz="2400" dirty="0" smtClean="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b="1" dirty="0" err="1">
                <a:solidFill>
                  <a:srgbClr val="000000"/>
                </a:solidFill>
                <a:latin typeface="Times New Roman" panose="02020603050405020304" pitchFamily="18" charset="0"/>
                <a:ea typeface="Times New Roman" panose="02020603050405020304" pitchFamily="18" charset="0"/>
              </a:rPr>
              <a:t>Bước</a:t>
            </a:r>
            <a:r>
              <a:rPr lang="en-US" sz="2400" b="1" dirty="0">
                <a:solidFill>
                  <a:srgbClr val="000000"/>
                </a:solidFill>
                <a:latin typeface="Times New Roman" panose="02020603050405020304" pitchFamily="18" charset="0"/>
                <a:ea typeface="Times New Roman" panose="02020603050405020304" pitchFamily="18" charset="0"/>
              </a:rPr>
              <a:t> 3: </a:t>
            </a:r>
            <a:r>
              <a:rPr lang="vi-VN" sz="2400" b="1" dirty="0">
                <a:solidFill>
                  <a:srgbClr val="000000"/>
                </a:solidFill>
                <a:latin typeface="Times New Roman" panose="02020603050405020304" pitchFamily="18" charset="0"/>
                <a:ea typeface="Times New Roman" panose="02020603050405020304" pitchFamily="18" charset="0"/>
              </a:rPr>
              <a:t>Viết</a:t>
            </a:r>
            <a:endParaRPr lang="en-US" sz="2400" dirty="0">
              <a:latin typeface="Times New Roman" panose="02020603050405020304" pitchFamily="18" charset="0"/>
              <a:ea typeface="Times New Roman" panose="02020603050405020304" pitchFamily="18" charset="0"/>
            </a:endParaRPr>
          </a:p>
          <a:p>
            <a:pPr marL="342900" indent="-342900">
              <a:lnSpc>
                <a:spcPct val="115000"/>
              </a:lnSpc>
              <a:spcAft>
                <a:spcPts val="0"/>
              </a:spcAft>
              <a:buFont typeface="Wingdings" panose="05000000000000000000" pitchFamily="2" charset="2"/>
              <a:buChar char="ü"/>
            </a:pPr>
            <a:r>
              <a:rPr lang="en-US" sz="2400" dirty="0" err="1">
                <a:latin typeface="Times New Roman" panose="02020603050405020304" pitchFamily="18" charset="0"/>
                <a:ea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chỉnh</a:t>
            </a:r>
            <a:r>
              <a:rPr lang="en-US" sz="2400" dirty="0">
                <a:latin typeface="Times New Roman" panose="02020603050405020304" pitchFamily="18" charset="0"/>
                <a:ea typeface="Times New Roman" panose="02020603050405020304" pitchFamily="18" charset="0"/>
              </a:rPr>
              <a:t>.</a:t>
            </a:r>
          </a:p>
          <a:p>
            <a:pPr>
              <a:lnSpc>
                <a:spcPct val="115000"/>
              </a:lnSpc>
            </a:pPr>
            <a:r>
              <a:rPr lang="en-US" sz="2400" b="1" dirty="0" err="1">
                <a:solidFill>
                  <a:srgbClr val="0D0D0D"/>
                </a:solidFill>
                <a:latin typeface="Times New Roman" panose="02020603050405020304" pitchFamily="18" charset="0"/>
                <a:ea typeface="MS Mincho"/>
              </a:rPr>
              <a:t>Bước</a:t>
            </a:r>
            <a:r>
              <a:rPr lang="en-US" sz="2400" b="1" dirty="0">
                <a:solidFill>
                  <a:srgbClr val="0D0D0D"/>
                </a:solidFill>
                <a:latin typeface="Times New Roman" panose="02020603050405020304" pitchFamily="18" charset="0"/>
                <a:ea typeface="MS Mincho"/>
              </a:rPr>
              <a:t> 4: </a:t>
            </a:r>
            <a:r>
              <a:rPr lang="vi-VN" sz="2400" b="1" dirty="0">
                <a:solidFill>
                  <a:srgbClr val="0D0D0D"/>
                </a:solidFill>
                <a:latin typeface="Times New Roman" panose="02020603050405020304" pitchFamily="18" charset="0"/>
                <a:ea typeface="MS Mincho"/>
              </a:rPr>
              <a:t>Kiểm tra, chỉnh sửa bài viết</a:t>
            </a:r>
            <a:endParaRPr lang="en-US" sz="2400" dirty="0">
              <a:latin typeface="Times New Roman" panose="02020603050405020304" pitchFamily="18" charset="0"/>
              <a:ea typeface="Times New Roman" panose="02020603050405020304" pitchFamily="18" charset="0"/>
            </a:endParaRPr>
          </a:p>
          <a:p>
            <a:pPr marL="342900" indent="-342900">
              <a:lnSpc>
                <a:spcPct val="115000"/>
              </a:lnSpc>
              <a:spcAft>
                <a:spcPts val="0"/>
              </a:spcAft>
              <a:buFont typeface="Wingdings" panose="05000000000000000000" pitchFamily="2" charset="2"/>
              <a:buChar char="q"/>
              <a:tabLst>
                <a:tab pos="1386840" algn="l"/>
              </a:tabLst>
            </a:pPr>
            <a:r>
              <a:rPr lang="en-US" sz="2400" dirty="0" err="1" smtClean="0">
                <a:solidFill>
                  <a:srgbClr val="0D0D0D"/>
                </a:solidFill>
                <a:latin typeface="Times New Roman" panose="02020603050405020304" pitchFamily="18" charset="0"/>
                <a:ea typeface="MS Mincho"/>
              </a:rPr>
              <a:t>Đọc</a:t>
            </a:r>
            <a:r>
              <a:rPr lang="en-US" sz="2400" dirty="0" smtClean="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kĩ</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bài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viết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của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mình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và</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khoanh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tròn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những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lỗi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chính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tả</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lỗi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sử</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dụng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từ</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ngữ</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nếu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có</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Sau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đó</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sửa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lại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các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lỗi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đó</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marL="342900" indent="-342900">
              <a:lnSpc>
                <a:spcPct val="115000"/>
              </a:lnSpc>
              <a:spcAft>
                <a:spcPts val="0"/>
              </a:spcAft>
              <a:buFont typeface="Wingdings" panose="05000000000000000000" pitchFamily="2" charset="2"/>
              <a:buChar char="q"/>
            </a:pPr>
            <a:r>
              <a:rPr lang="en-US" sz="2400" dirty="0" err="1" smtClean="0">
                <a:solidFill>
                  <a:srgbClr val="0D0D0D"/>
                </a:solidFill>
                <a:latin typeface="Times New Roman" panose="02020603050405020304" pitchFamily="18" charset="0"/>
                <a:ea typeface="MS Mincho"/>
              </a:rPr>
              <a:t>Gạch</a:t>
            </a:r>
            <a:r>
              <a:rPr lang="en-US" sz="2400" dirty="0" smtClean="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chân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những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câu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sai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ngữ</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pháp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bằng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cách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phân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tích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cấu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trúc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ngữ</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pháp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và</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sửa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lại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cho</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đúng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nếu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có</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marL="342900" indent="-342900">
              <a:lnSpc>
                <a:spcPct val="115000"/>
              </a:lnSpc>
              <a:spcAft>
                <a:spcPts val="0"/>
              </a:spcAft>
              <a:buFont typeface="Wingdings" panose="05000000000000000000" pitchFamily="2" charset="2"/>
              <a:buChar char="q"/>
            </a:pPr>
            <a:r>
              <a:rPr lang="en-US" sz="2400" dirty="0" err="1" smtClean="0">
                <a:solidFill>
                  <a:srgbClr val="0D0D0D"/>
                </a:solidFill>
                <a:latin typeface="Times New Roman" panose="02020603050405020304" pitchFamily="18" charset="0"/>
                <a:ea typeface="MS Mincho"/>
              </a:rPr>
              <a:t>Dựa</a:t>
            </a:r>
            <a:r>
              <a:rPr lang="en-US" sz="2400" dirty="0" smtClean="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vào</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bảng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kiểm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bên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dưới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chỉnh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sửa</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62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fade">
                                      <p:cBhvr>
                                        <p:cTn id="35" dur="1000"/>
                                        <p:tgtEl>
                                          <p:spTgt spid="11">
                                            <p:txEl>
                                              <p:pRg st="5" end="5"/>
                                            </p:txEl>
                                          </p:spTgt>
                                        </p:tgtEl>
                                      </p:cBhvr>
                                    </p:animEffect>
                                    <p:anim calcmode="lin" valueType="num">
                                      <p:cBhvr>
                                        <p:cTn id="3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1000"/>
                                        <p:tgtEl>
                                          <p:spTgt spid="11">
                                            <p:txEl>
                                              <p:pRg st="6" end="6"/>
                                            </p:txEl>
                                          </p:spTgt>
                                        </p:tgtEl>
                                      </p:cBhvr>
                                    </p:animEffect>
                                    <p:anim calcmode="lin" valueType="num">
                                      <p:cBhvr>
                                        <p:cTn id="4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fade">
                                      <p:cBhvr>
                                        <p:cTn id="49" dur="1000"/>
                                        <p:tgtEl>
                                          <p:spTgt spid="11">
                                            <p:txEl>
                                              <p:pRg st="7" end="7"/>
                                            </p:txEl>
                                          </p:spTgt>
                                        </p:tgtEl>
                                      </p:cBhvr>
                                    </p:animEffect>
                                    <p:anim calcmode="lin" valueType="num">
                                      <p:cBhvr>
                                        <p:cTn id="5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fade">
                                      <p:cBhvr>
                                        <p:cTn id="56" dur="1000"/>
                                        <p:tgtEl>
                                          <p:spTgt spid="11">
                                            <p:txEl>
                                              <p:pRg st="8" end="8"/>
                                            </p:txEl>
                                          </p:spTgt>
                                        </p:tgtEl>
                                      </p:cBhvr>
                                    </p:animEffect>
                                    <p:anim calcmode="lin" valueType="num">
                                      <p:cBhvr>
                                        <p:cTn id="57"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660400" y="1634464"/>
            <a:ext cx="10858500" cy="4478405"/>
          </a:xfrm>
          <a:prstGeom prst="rect">
            <a:avLst/>
          </a:prstGeom>
        </p:spPr>
        <p:txBody>
          <a:bodyPr>
            <a:spAutoFit/>
          </a:bodyPr>
          <a:lstStyle/>
          <a:p>
            <a:pPr>
              <a:lnSpc>
                <a:spcPct val="115000"/>
              </a:lnSpc>
            </a:pPr>
            <a:r>
              <a:rPr lang="en-US" sz="2800" b="1" dirty="0" err="1">
                <a:solidFill>
                  <a:srgbClr val="0D0D0D"/>
                </a:solidFill>
                <a:latin typeface="Times New Roman" panose="02020603050405020304" pitchFamily="18" charset="0"/>
                <a:ea typeface="MS Mincho"/>
              </a:rPr>
              <a:t>Bước</a:t>
            </a:r>
            <a:r>
              <a:rPr lang="en-US" sz="2800" b="1" dirty="0">
                <a:solidFill>
                  <a:srgbClr val="0D0D0D"/>
                </a:solidFill>
                <a:latin typeface="Times New Roman" panose="02020603050405020304" pitchFamily="18" charset="0"/>
                <a:ea typeface="MS Mincho"/>
              </a:rPr>
              <a:t> 1: </a:t>
            </a:r>
            <a:r>
              <a:rPr lang="en-US" sz="2800" b="1" dirty="0" err="1">
                <a:solidFill>
                  <a:srgbClr val="0D0D0D"/>
                </a:solidFill>
                <a:latin typeface="Times New Roman" panose="02020603050405020304" pitchFamily="18" charset="0"/>
                <a:ea typeface="MS Mincho"/>
              </a:rPr>
              <a:t>Chuẩn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bị</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q"/>
            </a:pPr>
            <a:r>
              <a:rPr lang="vi-VN" sz="2800" dirty="0" smtClean="0">
                <a:solidFill>
                  <a:srgbClr val="0D0D0D"/>
                </a:solidFill>
                <a:latin typeface="Times New Roman" panose="02020603050405020304" pitchFamily="18" charset="0"/>
                <a:ea typeface="Times New Roman" panose="02020603050405020304" pitchFamily="18" charset="0"/>
              </a:rPr>
              <a:t>Đọc </a:t>
            </a:r>
            <a:r>
              <a:rPr lang="vi-VN" sz="2800" dirty="0">
                <a:solidFill>
                  <a:srgbClr val="0D0D0D"/>
                </a:solidFill>
                <a:latin typeface="Times New Roman" panose="02020603050405020304" pitchFamily="18" charset="0"/>
                <a:ea typeface="Times New Roman" panose="02020603050405020304" pitchFamily="18" charset="0"/>
              </a:rPr>
              <a:t>và xác định yêu cầu của đề 2 về kiểu bài, nội dung và dung lượng bài viết:</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ü"/>
            </a:pPr>
            <a:r>
              <a:rPr lang="en-US" sz="2800" dirty="0" err="1" smtClean="0">
                <a:solidFill>
                  <a:srgbClr val="0D0D0D"/>
                </a:solidFill>
                <a:latin typeface="Times New Roman" panose="02020603050405020304" pitchFamily="18" charset="0"/>
                <a:ea typeface="Times New Roman" panose="02020603050405020304" pitchFamily="18" charset="0"/>
              </a:rPr>
              <a:t>Đề</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a:solidFill>
                  <a:srgbClr val="0D0D0D"/>
                </a:solidFill>
                <a:latin typeface="Times New Roman" panose="02020603050405020304" pitchFamily="18" charset="0"/>
                <a:ea typeface="Times New Roman" panose="02020603050405020304" pitchFamily="18" charset="0"/>
              </a:rPr>
              <a:t>2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hội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nuôi</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ü"/>
            </a:pPr>
            <a:r>
              <a:rPr lang="en-US" sz="2800" dirty="0" err="1" smtClean="0">
                <a:solidFill>
                  <a:srgbClr val="0D0D0D"/>
                </a:solidFill>
                <a:latin typeface="Times New Roman" panose="02020603050405020304" pitchFamily="18" charset="0"/>
                <a:ea typeface="Times New Roman" panose="02020603050405020304" pitchFamily="18" charset="0"/>
              </a:rPr>
              <a:t>Nội</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a:solidFill>
                  <a:srgbClr val="0D0D0D"/>
                </a:solidFill>
                <a:latin typeface="Times New Roman" panose="02020603050405020304" pitchFamily="18" charset="0"/>
                <a:ea typeface="Times New Roman" panose="02020603050405020304" pitchFamily="18" charset="0"/>
              </a:rPr>
              <a:t>dung: </a:t>
            </a:r>
            <a:r>
              <a:rPr lang="en-US" sz="2800" dirty="0" err="1">
                <a:solidFill>
                  <a:srgbClr val="0D0D0D"/>
                </a:solidFill>
                <a:latin typeface="Times New Roman" panose="02020603050405020304" pitchFamily="18" charset="0"/>
                <a:ea typeface="Times New Roman" panose="02020603050405020304" pitchFamily="18" charset="0"/>
              </a:rPr>
              <a:t>Bày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tỏ</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điểm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rPr>
              <a:t> hay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nuôi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mèo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vệ</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sinh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thậm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hiểm</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ü"/>
            </a:pPr>
            <a:r>
              <a:rPr lang="en-US" sz="2800" dirty="0" smtClean="0">
                <a:solidFill>
                  <a:srgbClr val="0D0D0D"/>
                </a:solidFill>
                <a:latin typeface="Times New Roman" panose="02020603050405020304" pitchFamily="18" charset="0"/>
                <a:ea typeface="Times New Roman" panose="02020603050405020304" pitchFamily="18" charset="0"/>
              </a:rPr>
              <a:t>Dung </a:t>
            </a:r>
            <a:r>
              <a:rPr lang="en-US" sz="2800" dirty="0" err="1">
                <a:solidFill>
                  <a:srgbClr val="0D0D0D"/>
                </a:solidFill>
                <a:latin typeface="Times New Roman" panose="02020603050405020304" pitchFamily="18" charset="0"/>
                <a:ea typeface="Times New Roman" panose="02020603050405020304" pitchFamily="18" charset="0"/>
              </a:rPr>
              <a:t>lượng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khoảng</a:t>
            </a:r>
            <a:r>
              <a:rPr lang="en-US" sz="2800" dirty="0">
                <a:solidFill>
                  <a:srgbClr val="0D0D0D"/>
                </a:solidFill>
                <a:latin typeface="Times New Roman" panose="02020603050405020304" pitchFamily="18" charset="0"/>
                <a:ea typeface="Times New Roman" panose="02020603050405020304" pitchFamily="18" charset="0"/>
              </a:rPr>
              <a:t> 2 </a:t>
            </a:r>
            <a:r>
              <a:rPr lang="en-US" sz="2800" dirty="0" err="1" smtClean="0">
                <a:solidFill>
                  <a:srgbClr val="0D0D0D"/>
                </a:solidFill>
                <a:latin typeface="Times New Roman" panose="02020603050405020304" pitchFamily="18" charset="0"/>
                <a:ea typeface="Times New Roman" panose="02020603050405020304" pitchFamily="18" charset="0"/>
              </a:rPr>
              <a:t>trang</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08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660400" y="1634464"/>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Chuẩn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bị</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07555" y="2182563"/>
            <a:ext cx="11199763" cy="4233467"/>
          </a:xfrm>
          <a:prstGeom prst="rect">
            <a:avLst/>
          </a:prstGeom>
        </p:spPr>
        <p:txBody>
          <a:bodyPr wrap="square">
            <a:spAutoFit/>
          </a:bodyPr>
          <a:lstStyle/>
          <a:p>
            <a:pPr marL="342900" indent="-342900" algn="just">
              <a:lnSpc>
                <a:spcPct val="115000"/>
              </a:lnSpc>
              <a:spcAft>
                <a:spcPts val="0"/>
              </a:spcAft>
              <a:buFont typeface="Wingdings" panose="05000000000000000000" pitchFamily="2" charset="2"/>
              <a:buChar char="q"/>
              <a:tabLst>
                <a:tab pos="262255" algn="l"/>
              </a:tabLst>
            </a:pPr>
            <a:r>
              <a:rPr lang="vi-VN" sz="2600" dirty="0" smtClean="0">
                <a:solidFill>
                  <a:srgbClr val="000000"/>
                </a:solidFill>
                <a:latin typeface="Times New Roman" panose="02020603050405020304" pitchFamily="18" charset="0"/>
                <a:ea typeface="Times New Roman" panose="02020603050405020304" pitchFamily="18" charset="0"/>
              </a:rPr>
              <a:t>Tìm </a:t>
            </a:r>
            <a:r>
              <a:rPr lang="vi-VN" sz="2600" dirty="0">
                <a:solidFill>
                  <a:srgbClr val="000000"/>
                </a:solidFill>
                <a:latin typeface="Times New Roman" panose="02020603050405020304" pitchFamily="18" charset="0"/>
                <a:ea typeface="Times New Roman" panose="02020603050405020304" pitchFamily="18" charset="0"/>
              </a:rPr>
              <a:t>hiểu về các con vật nuôi trong nhà: </a:t>
            </a:r>
            <a:r>
              <a:rPr lang="vi-VN" sz="2600" i="1" dirty="0">
                <a:solidFill>
                  <a:srgbClr val="000000"/>
                </a:solidFill>
                <a:latin typeface="Times New Roman" panose="02020603050405020304" pitchFamily="18" charset="0"/>
                <a:ea typeface="Times New Roman" panose="02020603050405020304" pitchFamily="18" charset="0"/>
              </a:rPr>
              <a:t>chó, mèo.</a:t>
            </a:r>
            <a:endParaRPr lang="en-US" sz="2600" dirty="0">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Wingdings" panose="05000000000000000000" pitchFamily="2" charset="2"/>
              <a:buChar char="q"/>
              <a:tabLst>
                <a:tab pos="262255" algn="l"/>
              </a:tabLst>
            </a:pPr>
            <a:r>
              <a:rPr lang="vi-VN" sz="2600" dirty="0" smtClean="0">
                <a:solidFill>
                  <a:srgbClr val="000000"/>
                </a:solidFill>
                <a:latin typeface="Times New Roman" panose="02020603050405020304" pitchFamily="18" charset="0"/>
                <a:ea typeface="Times New Roman" panose="02020603050405020304" pitchFamily="18" charset="0"/>
              </a:rPr>
              <a:t>Tìm </a:t>
            </a:r>
            <a:r>
              <a:rPr lang="vi-VN" sz="2600" dirty="0">
                <a:solidFill>
                  <a:srgbClr val="000000"/>
                </a:solidFill>
                <a:latin typeface="Times New Roman" panose="02020603050405020304" pitchFamily="18" charset="0"/>
                <a:ea typeface="Times New Roman" panose="02020603050405020304" pitchFamily="18" charset="0"/>
              </a:rPr>
              <a:t>hiểu và ghi lại những thông tin về vật nuôi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mèo</a:t>
            </a:r>
            <a:r>
              <a:rPr lang="vi-VN" sz="2600" dirty="0">
                <a:solidFill>
                  <a:srgbClr val="000000"/>
                </a:solidFill>
                <a:latin typeface="Times New Roman" panose="02020603050405020304" pitchFamily="18" charset="0"/>
                <a:ea typeface="Times New Roman" panose="02020603050405020304" pitchFamily="18" charset="0"/>
              </a:rPr>
              <a:t>: </a:t>
            </a:r>
            <a:endParaRPr lang="en-US" sz="2600" dirty="0" smtClean="0">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ü"/>
              <a:tabLst>
                <a:tab pos="262255" algn="l"/>
              </a:tabLst>
            </a:pPr>
            <a:r>
              <a:rPr lang="vi-VN" sz="2600" dirty="0" smtClean="0">
                <a:solidFill>
                  <a:srgbClr val="000000"/>
                </a:solidFill>
                <a:latin typeface="Times New Roman" panose="02020603050405020304" pitchFamily="18" charset="0"/>
                <a:ea typeface="Times New Roman" panose="02020603050405020304" pitchFamily="18" charset="0"/>
              </a:rPr>
              <a:t>Chó</a:t>
            </a:r>
            <a:r>
              <a:rPr lang="vi-VN" sz="2600" dirty="0">
                <a:solidFill>
                  <a:srgbClr val="000000"/>
                </a:solidFill>
                <a:latin typeface="Times New Roman" panose="02020603050405020304" pitchFamily="18" charset="0"/>
                <a:ea typeface="Times New Roman" panose="02020603050405020304" pitchFamily="18" charset="0"/>
              </a:rPr>
              <a:t>, mèo là vật nuôi trong nhà, khác động vật hoang dã </a:t>
            </a:r>
            <a:r>
              <a:rPr lang="en-US" sz="2600" dirty="0" err="1">
                <a:solidFill>
                  <a:srgbClr val="000000"/>
                </a:solidFill>
                <a:latin typeface="Times New Roman" panose="02020603050405020304" pitchFamily="18" charset="0"/>
                <a:ea typeface="Times New Roman" panose="02020603050405020304" pitchFamily="18" charset="0"/>
              </a:rPr>
              <a:t>vì</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đã</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được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thuần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hoá</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ü"/>
              <a:tabLst>
                <a:tab pos="213995" algn="l"/>
              </a:tabLst>
            </a:pPr>
            <a:r>
              <a:rPr lang="vi-VN" sz="2600" dirty="0" smtClean="0">
                <a:solidFill>
                  <a:srgbClr val="000000"/>
                </a:solidFill>
                <a:latin typeface="Times New Roman" panose="02020603050405020304" pitchFamily="18" charset="0"/>
                <a:ea typeface="Times New Roman" panose="02020603050405020304" pitchFamily="18" charset="0"/>
              </a:rPr>
              <a:t>L</a:t>
            </a:r>
            <a:r>
              <a:rPr lang="en-US" sz="2600" dirty="0" err="1">
                <a:solidFill>
                  <a:srgbClr val="000000"/>
                </a:solidFill>
                <a:latin typeface="Times New Roman" panose="02020603050405020304" pitchFamily="18" charset="0"/>
                <a:ea typeface="Times New Roman" panose="02020603050405020304" pitchFamily="18" charset="0"/>
              </a:rPr>
              <a:t>ợi</a:t>
            </a:r>
            <a:r>
              <a:rPr lang="vi-VN" sz="2600" dirty="0">
                <a:solidFill>
                  <a:srgbClr val="000000"/>
                </a:solidFill>
                <a:latin typeface="Times New Roman" panose="02020603050405020304" pitchFamily="18" charset="0"/>
                <a:ea typeface="Times New Roman" panose="02020603050405020304" pitchFamily="18" charset="0"/>
              </a:rPr>
              <a:t> ích của chó, mèo (Tham khảo văn bản </a:t>
            </a:r>
            <a:r>
              <a:rPr lang="vi-VN" sz="2600" i="1" dirty="0">
                <a:solidFill>
                  <a:srgbClr val="000000"/>
                </a:solidFill>
                <a:latin typeface="Times New Roman" panose="02020603050405020304" pitchFamily="18" charset="0"/>
                <a:ea typeface="Times New Roman" panose="02020603050405020304" pitchFamily="18" charset="0"/>
              </a:rPr>
              <a:t>Tại sao nên có vật nuôi trong nhà?</a:t>
            </a:r>
            <a:r>
              <a:rPr lang="en-US" sz="2600" i="1" dirty="0">
                <a:solidFill>
                  <a:srgbClr val="000000"/>
                </a:solidFill>
                <a:latin typeface="Times New Roman" panose="02020603050405020304" pitchFamily="18" charset="0"/>
                <a:ea typeface="Times New Roman" panose="02020603050405020304" pitchFamily="18" charset="0"/>
              </a:rPr>
              <a:t>- 9 </a:t>
            </a:r>
            <a:r>
              <a:rPr lang="en-US" sz="2600" i="1" dirty="0" err="1">
                <a:solidFill>
                  <a:srgbClr val="000000"/>
                </a:solidFill>
                <a:latin typeface="Times New Roman" panose="02020603050405020304" pitchFamily="18" charset="0"/>
                <a:ea typeface="Times New Roman" panose="02020603050405020304" pitchFamily="18" charset="0"/>
              </a:rPr>
              <a:t>lí</a:t>
            </a:r>
            <a:r>
              <a:rPr lang="en-US" sz="2600" i="1" dirty="0">
                <a:solidFill>
                  <a:srgbClr val="000000"/>
                </a:solidFill>
                <a:latin typeface="Times New Roman" panose="02020603050405020304" pitchFamily="18" charset="0"/>
                <a:ea typeface="Times New Roman" panose="02020603050405020304" pitchFamily="18" charset="0"/>
              </a:rPr>
              <a:t> do</a:t>
            </a:r>
            <a:r>
              <a:rPr lang="vi-VN" sz="2600" i="1" dirty="0">
                <a:solidFill>
                  <a:srgbClr val="000000"/>
                </a:solidFill>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ü"/>
              <a:tabLst>
                <a:tab pos="213995" algn="l"/>
              </a:tabLst>
            </a:pPr>
            <a:r>
              <a:rPr lang="en-US" sz="2600" dirty="0" err="1" smtClean="0">
                <a:solidFill>
                  <a:srgbClr val="000000"/>
                </a:solidFill>
                <a:latin typeface="Times New Roman" panose="02020603050405020304" pitchFamily="18" charset="0"/>
                <a:ea typeface="Times New Roman" panose="02020603050405020304" pitchFamily="18" charset="0"/>
              </a:rPr>
              <a:t>Tác</a:t>
            </a:r>
            <a:r>
              <a:rPr lang="en-US" sz="2600" dirty="0" smtClean="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hại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mèo</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smtClean="0">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Wingdings" panose="05000000000000000000" pitchFamily="2" charset="2"/>
              <a:buChar char="q"/>
              <a:tabLst>
                <a:tab pos="213995" algn="l"/>
              </a:tabLst>
            </a:pPr>
            <a:r>
              <a:rPr lang="en-US" sz="2600" dirty="0" smtClean="0">
                <a:solidFill>
                  <a:srgbClr val="000000"/>
                </a:solidFill>
                <a:latin typeface="Times New Roman" panose="02020603050405020304" pitchFamily="18" charset="0"/>
                <a:ea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rPr>
              <a:t>Có thể sử dụng </a:t>
            </a:r>
            <a:r>
              <a:rPr lang="en-US" sz="2600" dirty="0">
                <a:solidFill>
                  <a:srgbClr val="000000"/>
                </a:solidFill>
                <a:latin typeface="Times New Roman" panose="02020603050405020304" pitchFamily="18" charset="0"/>
                <a:ea typeface="Times New Roman" panose="02020603050405020304" pitchFamily="18" charset="0"/>
              </a:rPr>
              <a:t>internet </a:t>
            </a:r>
            <a:r>
              <a:rPr lang="vi-VN" sz="2600" dirty="0">
                <a:solidFill>
                  <a:srgbClr val="000000"/>
                </a:solidFill>
                <a:latin typeface="Times New Roman" panose="02020603050405020304" pitchFamily="18" charset="0"/>
                <a:ea typeface="Times New Roman" panose="02020603050405020304" pitchFamily="18" charset="0"/>
              </a:rPr>
              <a:t>đề thu thập thông tin, lấy tư liệu như </a:t>
            </a:r>
            <a:r>
              <a:rPr lang="en-US" sz="2600" dirty="0">
                <a:solidFill>
                  <a:srgbClr val="000000"/>
                </a:solidFill>
                <a:latin typeface="Times New Roman" panose="02020603050405020304" pitchFamily="18" charset="0"/>
                <a:ea typeface="Times New Roman" panose="02020603050405020304" pitchFamily="18" charset="0"/>
              </a:rPr>
              <a:t>video, </a:t>
            </a:r>
            <a:r>
              <a:rPr lang="vi-VN" sz="2600" dirty="0">
                <a:solidFill>
                  <a:srgbClr val="000000"/>
                </a:solidFill>
                <a:latin typeface="Times New Roman" panose="02020603050405020304" pitchFamily="18" charset="0"/>
                <a:ea typeface="Times New Roman" panose="02020603050405020304" pitchFamily="18" charset="0"/>
              </a:rPr>
              <a:t>hình ảnh minh hoạ, ý kiến của các nhân vật nổi tiếng,... và ghi lại nguồn d</a:t>
            </a:r>
            <a:r>
              <a:rPr lang="en-US" sz="2600" dirty="0">
                <a:solidFill>
                  <a:srgbClr val="000000"/>
                </a:solidFill>
                <a:latin typeface="Times New Roman" panose="02020603050405020304" pitchFamily="18" charset="0"/>
                <a:ea typeface="Times New Roman" panose="02020603050405020304" pitchFamily="18" charset="0"/>
              </a:rPr>
              <a:t>ẫ</a:t>
            </a:r>
            <a:r>
              <a:rPr lang="vi-VN" sz="2600" dirty="0">
                <a:solidFill>
                  <a:srgbClr val="000000"/>
                </a:solidFill>
                <a:latin typeface="Times New Roman" panose="02020603050405020304" pitchFamily="18" charset="0"/>
                <a:ea typeface="Times New Roman" panose="02020603050405020304" pitchFamily="18" charset="0"/>
              </a:rPr>
              <a:t>n các tư liệu đó.</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7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43012"/>
            <a:ext cx="4339650" cy="587853"/>
          </a:xfrm>
          <a:prstGeom prst="rect">
            <a:avLst/>
          </a:prstGeom>
        </p:spPr>
        <p:txBody>
          <a:bodyPr wrap="none">
            <a:spAutoFit/>
          </a:bodyPr>
          <a:lstStyle/>
          <a:p>
            <a:pPr>
              <a:lnSpc>
                <a:spcPct val="115000"/>
              </a:lnSpc>
              <a:spcAft>
                <a:spcPts val="1200"/>
              </a:spcAft>
            </a:pPr>
            <a:r>
              <a:rPr lang="en-US" sz="2800" b="1" dirty="0">
                <a:solidFill>
                  <a:srgbClr val="0D0D0D"/>
                </a:solidFill>
                <a:latin typeface="Times New Roman" panose="02020603050405020304" pitchFamily="18" charset="0"/>
                <a:ea typeface="MS Mincho"/>
              </a:rPr>
              <a:t>B</a:t>
            </a:r>
            <a:r>
              <a:rPr lang="vi-VN" sz="2800" b="1" dirty="0">
                <a:solidFill>
                  <a:srgbClr val="0D0D0D"/>
                </a:solidFill>
                <a:latin typeface="Times New Roman" panose="02020603050405020304" pitchFamily="18" charset="0"/>
                <a:ea typeface="MS Mincho"/>
              </a:rPr>
              <a:t>ước 2:</a:t>
            </a:r>
            <a:r>
              <a:rPr lang="vi-VN" sz="2800"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Tìm ý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dàn</a:t>
            </a:r>
            <a:r>
              <a:rPr lang="en-US" sz="2800" b="1" dirty="0">
                <a:solidFill>
                  <a:srgbClr val="000000"/>
                </a:solidFill>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05545518"/>
              </p:ext>
            </p:extLst>
          </p:nvPr>
        </p:nvGraphicFramePr>
        <p:xfrm>
          <a:off x="660400" y="2521244"/>
          <a:ext cx="10858500" cy="2374900"/>
        </p:xfrm>
        <a:graphic>
          <a:graphicData uri="http://schemas.openxmlformats.org/drawingml/2006/table">
            <a:tbl>
              <a:tblPr firstRow="1" firstCol="1" bandRow="1"/>
              <a:tblGrid>
                <a:gridCol w="7335093">
                  <a:extLst>
                    <a:ext uri="{9D8B030D-6E8A-4147-A177-3AD203B41FA5}">
                      <a16:colId xmlns="" xmlns:a16="http://schemas.microsoft.com/office/drawing/2014/main" val="2618398515"/>
                    </a:ext>
                  </a:extLst>
                </a:gridCol>
                <a:gridCol w="3523407">
                  <a:extLst>
                    <a:ext uri="{9D8B030D-6E8A-4147-A177-3AD203B41FA5}">
                      <a16:colId xmlns="" xmlns:a16="http://schemas.microsoft.com/office/drawing/2014/main" val="937655386"/>
                    </a:ext>
                  </a:extLst>
                </a:gridCol>
              </a:tblGrid>
              <a:tr h="295275">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Em tán thành hay phản đối với ý kiến mà đề bài cho?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7679395"/>
                  </a:ext>
                </a:extLst>
              </a:tr>
              <a:tr h="434975">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Vì sao em tán thành/phản đối ý kiến này?</a:t>
                      </a:r>
                    </a:p>
                    <a:p>
                      <a:pPr marL="342900" lvl="0" indent="-342900" algn="just">
                        <a:lnSpc>
                          <a:spcPct val="115000"/>
                        </a:lnSpc>
                        <a:spcAft>
                          <a:spcPts val="0"/>
                        </a:spcAft>
                        <a:buSzPts val="1400"/>
                        <a:buFont typeface="Times New Roman" panose="02020603050405020304" pitchFamily="18" charset="0"/>
                        <a:buChar char="-"/>
                      </a:pPr>
                      <a:r>
                        <a:rPr lang="en-US" sz="2800">
                          <a:solidFill>
                            <a:srgbClr val="000000"/>
                          </a:solidFill>
                          <a:effectLst/>
                          <a:latin typeface="Times New Roman" panose="02020603050405020304" pitchFamily="18" charset="0"/>
                          <a:ea typeface="Times New Roman" panose="02020603050405020304" pitchFamily="18" charset="0"/>
                        </a:rPr>
                        <a:t>Lí lẽ ?</a:t>
                      </a:r>
                    </a:p>
                    <a:p>
                      <a:pPr marL="342900" lvl="0" indent="-342900" algn="just">
                        <a:lnSpc>
                          <a:spcPct val="115000"/>
                        </a:lnSpc>
                        <a:spcAft>
                          <a:spcPts val="0"/>
                        </a:spcAft>
                        <a:buSzPts val="1400"/>
                        <a:buFont typeface="Times New Roman" panose="02020603050405020304" pitchFamily="18" charset="0"/>
                        <a:buChar char="-"/>
                      </a:pPr>
                      <a:r>
                        <a:rPr lang="en-US" sz="2800">
                          <a:solidFill>
                            <a:srgbClr val="000000"/>
                          </a:solidFill>
                          <a:effectLst/>
                          <a:latin typeface="Times New Roman" panose="02020603050405020304" pitchFamily="18" charset="0"/>
                          <a:ea typeface="Times New Roman" panose="02020603050405020304" pitchFamily="18" charset="0"/>
                        </a:rPr>
                        <a:t>Bằng chứng?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8945633"/>
                  </a:ext>
                </a:extLst>
              </a:tr>
            </a:tbl>
          </a:graphicData>
        </a:graphic>
      </p:graphicFrame>
      <p:sp>
        <p:nvSpPr>
          <p:cNvPr id="12" name="Rectangle 11"/>
          <p:cNvSpPr/>
          <p:nvPr/>
        </p:nvSpPr>
        <p:spPr>
          <a:xfrm>
            <a:off x="4995440" y="1801225"/>
            <a:ext cx="2188420" cy="584775"/>
          </a:xfrm>
          <a:prstGeom prst="rect">
            <a:avLst/>
          </a:prstGeom>
        </p:spPr>
        <p:txBody>
          <a:bodyPr wrap="none">
            <a:spAutoFit/>
          </a:bodyPr>
          <a:lstStyle/>
          <a:p>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1183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43012"/>
            <a:ext cx="433965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829025"/>
            <a:ext cx="10858500" cy="4111703"/>
          </a:xfrm>
          <a:prstGeom prst="rect">
            <a:avLst/>
          </a:prstGeom>
        </p:spPr>
        <p:txBody>
          <a:bodyPr>
            <a:spAutoFit/>
          </a:bodyPr>
          <a:lstStyle/>
          <a:p>
            <a:pPr>
              <a:lnSpc>
                <a:spcPct val="115000"/>
              </a:lnSpc>
            </a:pPr>
            <a:r>
              <a:rPr lang="vi-VN" sz="2400" b="1" i="1" dirty="0">
                <a:solidFill>
                  <a:srgbClr val="000000"/>
                </a:solidFill>
                <a:latin typeface="Times New Roman" panose="02020603050405020304" pitchFamily="18" charset="0"/>
                <a:ea typeface="Times New Roman" panose="02020603050405020304" pitchFamily="18" charset="0"/>
              </a:rPr>
              <a:t>- Lập dàn ý bằng cách dựa vào các ý đã tìm được, sắp xếp lại theo ba phần lớn của bài văn, gồm:</a:t>
            </a:r>
            <a:endParaRPr lang="en-US" sz="2400" dirty="0">
              <a:latin typeface="Times New Roman" panose="02020603050405020304" pitchFamily="18" charset="0"/>
              <a:ea typeface="Times New Roman" panose="02020603050405020304" pitchFamily="18" charset="0"/>
            </a:endParaRPr>
          </a:p>
          <a:p>
            <a:pPr>
              <a:lnSpc>
                <a:spcPct val="115000"/>
              </a:lnSpc>
            </a:pPr>
            <a:r>
              <a:rPr lang="vi-VN" sz="2400" b="1" dirty="0">
                <a:solidFill>
                  <a:srgbClr val="000000"/>
                </a:solidFill>
                <a:latin typeface="Times New Roman" panose="02020603050405020304" pitchFamily="18" charset="0"/>
                <a:ea typeface="Times New Roman" panose="02020603050405020304" pitchFamily="18" charset="0"/>
              </a:rPr>
              <a:t>* Mở bài</a:t>
            </a:r>
            <a:r>
              <a:rPr lang="vi-VN" sz="2400" dirty="0">
                <a:solidFill>
                  <a:srgbClr val="000000"/>
                </a:solidFill>
                <a:latin typeface="Times New Roman" panose="02020603050405020304" pitchFamily="18" charset="0"/>
                <a:ea typeface="Times New Roman" panose="02020603050405020304" pitchFamily="18" charset="0"/>
              </a:rPr>
              <a:t>: Nêu vấn đề cần bàn luận: </a:t>
            </a:r>
            <a:endParaRPr lang="en-US" sz="24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thiệu</a:t>
            </a: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kiến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ý </a:t>
            </a:r>
            <a:r>
              <a:rPr lang="en-US" sz="2400" i="1" dirty="0" err="1">
                <a:solidFill>
                  <a:srgbClr val="0D0D0D"/>
                </a:solidFill>
                <a:latin typeface="Times New Roman" panose="02020603050405020304" pitchFamily="18" charset="0"/>
                <a:ea typeface="Times New Roman" panose="02020603050405020304" pitchFamily="18" charset="0"/>
              </a:rPr>
              <a:t>kiến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rằng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việc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nuôi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mèo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dụng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mất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vệ</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sinh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thậm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chí</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hiểm</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Nêu quan điểm của bản thân về ý kiến: Theo tôi, đây là một ý kiến sai lầm.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loài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chúng ta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mèo</a:t>
            </a:r>
            <a:r>
              <a:rPr lang="vi-VN" sz="2400" dirty="0">
                <a:solidFill>
                  <a:srgbClr val="000000"/>
                </a:solidFill>
                <a:latin typeface="Times New Roman" panose="02020603050405020304" pitchFamily="18" charset="0"/>
                <a:ea typeface="Times New Roman" panose="02020603050405020304" pitchFamily="18" charset="0"/>
              </a:rPr>
              <a:t> trong nhà.</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66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6" name="Rectangle 5"/>
          <p:cNvSpPr/>
          <p:nvPr/>
        </p:nvSpPr>
        <p:spPr>
          <a:xfrm>
            <a:off x="474635" y="1123659"/>
            <a:ext cx="6466835" cy="658642"/>
          </a:xfrm>
          <a:prstGeom prst="rect">
            <a:avLst/>
          </a:prstGeom>
        </p:spPr>
        <p:txBody>
          <a:bodyPr wrap="none">
            <a:spAutoFit/>
          </a:bodyPr>
          <a:lstStyle/>
          <a:p>
            <a:pPr algn="just">
              <a:lnSpc>
                <a:spcPct val="115000"/>
              </a:lnSpc>
              <a:spcAft>
                <a:spcPts val="0"/>
              </a:spcAft>
            </a:pPr>
            <a:r>
              <a:rPr lang="en-US" sz="32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3554399"/>
              </p:ext>
            </p:extLst>
          </p:nvPr>
        </p:nvGraphicFramePr>
        <p:xfrm>
          <a:off x="660400" y="1787449"/>
          <a:ext cx="10858501" cy="4486656"/>
        </p:xfrm>
        <a:graphic>
          <a:graphicData uri="http://schemas.openxmlformats.org/drawingml/2006/table">
            <a:tbl>
              <a:tblPr firstRow="1" firstCol="1" bandRow="1"/>
              <a:tblGrid>
                <a:gridCol w="1726719">
                  <a:extLst>
                    <a:ext uri="{9D8B030D-6E8A-4147-A177-3AD203B41FA5}">
                      <a16:colId xmlns="" xmlns:a16="http://schemas.microsoft.com/office/drawing/2014/main" val="379921830"/>
                    </a:ext>
                  </a:extLst>
                </a:gridCol>
                <a:gridCol w="2185424">
                  <a:extLst>
                    <a:ext uri="{9D8B030D-6E8A-4147-A177-3AD203B41FA5}">
                      <a16:colId xmlns="" xmlns:a16="http://schemas.microsoft.com/office/drawing/2014/main" val="2532865787"/>
                    </a:ext>
                  </a:extLst>
                </a:gridCol>
                <a:gridCol w="3473179">
                  <a:extLst>
                    <a:ext uri="{9D8B030D-6E8A-4147-A177-3AD203B41FA5}">
                      <a16:colId xmlns="" xmlns:a16="http://schemas.microsoft.com/office/drawing/2014/main" val="1202318648"/>
                    </a:ext>
                  </a:extLst>
                </a:gridCol>
                <a:gridCol w="3473179">
                  <a:extLst>
                    <a:ext uri="{9D8B030D-6E8A-4147-A177-3AD203B41FA5}">
                      <a16:colId xmlns="" xmlns:a16="http://schemas.microsoft.com/office/drawing/2014/main" val="4276396233"/>
                    </a:ext>
                  </a:extLst>
                </a:gridCol>
              </a:tblGrid>
              <a:tr h="0">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văn bản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 khác biệt về </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đề tài</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của thể loại ở hai tập sách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8892712"/>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nghị luận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42991"/>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4580593"/>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9511778"/>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8176558"/>
                  </a:ext>
                </a:extLst>
              </a:tr>
            </a:tbl>
          </a:graphicData>
        </a:graphic>
      </p:graphicFrame>
    </p:spTree>
    <p:extLst>
      <p:ext uri="{BB962C8B-B14F-4D97-AF65-F5344CB8AC3E}">
        <p14:creationId xmlns:p14="http://schemas.microsoft.com/office/powerpoint/2010/main" val="1874135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43012"/>
            <a:ext cx="433965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60400" y="1966109"/>
            <a:ext cx="10858500" cy="4056495"/>
          </a:xfrm>
          <a:prstGeom prst="rect">
            <a:avLst/>
          </a:prstGeom>
        </p:spPr>
        <p:txBody>
          <a:bodyPr>
            <a:spAutoFit/>
          </a:bodyPr>
          <a:lstStyle/>
          <a:p>
            <a:pPr algn="just">
              <a:lnSpc>
                <a:spcPct val="115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Thân bài</a:t>
            </a:r>
            <a:r>
              <a:rPr lang="vi-VN" sz="2800" dirty="0">
                <a:solidFill>
                  <a:srgbClr val="000000"/>
                </a:solidFill>
                <a:latin typeface="Times New Roman" panose="02020603050405020304" pitchFamily="18" charset="0"/>
                <a:ea typeface="Times New Roman" panose="02020603050405020304" pitchFamily="18" charset="0"/>
              </a:rPr>
              <a:t>: Lần lượt trình bày ý kiến  theo một tr</a:t>
            </a:r>
            <a:r>
              <a:rPr lang="en-US" sz="2800" dirty="0">
                <a:solidFill>
                  <a:srgbClr val="000000"/>
                </a:solidFill>
                <a:latin typeface="Times New Roman" panose="02020603050405020304" pitchFamily="18" charset="0"/>
                <a:ea typeface="Times New Roman" panose="02020603050405020304" pitchFamily="18" charset="0"/>
              </a:rPr>
              <a:t>ì</a:t>
            </a:r>
            <a:r>
              <a:rPr lang="vi-VN" sz="2800" dirty="0">
                <a:solidFill>
                  <a:srgbClr val="000000"/>
                </a:solidFill>
                <a:latin typeface="Times New Roman" panose="02020603050405020304" pitchFamily="18" charset="0"/>
                <a:ea typeface="Times New Roman" panose="02020603050405020304" pitchFamily="18" charset="0"/>
              </a:rPr>
              <a:t>nh tự nhất định để làm sáng tỏ vấn đề đã nêu ở mở bài:</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Ví </a:t>
            </a:r>
            <a:r>
              <a:rPr lang="en-US" sz="2800" dirty="0" err="1">
                <a:solidFill>
                  <a:srgbClr val="000000"/>
                </a:solidFill>
                <a:latin typeface="Times New Roman" panose="02020603050405020304" pitchFamily="18" charset="0"/>
                <a:ea typeface="Times New Roman" panose="02020603050405020304" pitchFamily="18" charset="0"/>
              </a:rPr>
              <a:t>dụ</a:t>
            </a:r>
            <a:r>
              <a:rPr lang="vi-VN"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lvl="0" algn="just">
              <a:lnSpc>
                <a:spcPct val="115000"/>
              </a:lnSpc>
              <a:spcAft>
                <a:spcPts val="0"/>
              </a:spcAft>
              <a:buSzPts val="1400"/>
              <a:tabLst>
                <a:tab pos="247015" algn="l"/>
              </a:tabLst>
            </a:pP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nuôi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mèo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247015"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Nuôi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nuôi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mèo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chuột</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247015"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Nuôi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mèo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mèo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dưỡng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79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43012"/>
            <a:ext cx="433965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873727"/>
            <a:ext cx="10858500" cy="3697166"/>
          </a:xfrm>
          <a:prstGeom prst="rect">
            <a:avLst/>
          </a:prstGeom>
        </p:spPr>
        <p:txBody>
          <a:bodyPr>
            <a:spAutoFit/>
          </a:bodyPr>
          <a:lstStyle/>
          <a:p>
            <a:pPr algn="just">
              <a:lnSpc>
                <a:spcPct val="150000"/>
              </a:lnSpc>
              <a:spcAft>
                <a:spcPts val="0"/>
              </a:spcAft>
              <a:tabLst>
                <a:tab pos="247015" algn="l"/>
              </a:tabLs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Giảm</a:t>
            </a:r>
            <a:r>
              <a:rPr lang="en-US" sz="3200" dirty="0">
                <a:solidFill>
                  <a:srgbClr val="000000"/>
                </a:solidFill>
                <a:latin typeface="Times New Roman" panose="02020603050405020304" pitchFamily="18" charset="0"/>
                <a:ea typeface="Times New Roman" panose="02020603050405020304" pitchFamily="18" charset="0"/>
              </a:rPr>
              <a:t> stress: </a:t>
            </a:r>
            <a:r>
              <a:rPr lang="en-US" sz="3200" dirty="0" err="1">
                <a:solidFill>
                  <a:srgbClr val="000000"/>
                </a:solidFill>
                <a:latin typeface="Times New Roman" panose="02020603050405020304" pitchFamily="18" charset="0"/>
                <a:ea typeface="Times New Roman" panose="02020603050405020304" pitchFamily="18" charset="0"/>
              </a:rPr>
              <a:t>Chơi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đùa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mèo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sẽ</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giúp</a:t>
            </a:r>
            <a:r>
              <a:rPr lang="en-US" sz="3200" dirty="0">
                <a:solidFill>
                  <a:srgbClr val="000000"/>
                </a:solidFill>
                <a:latin typeface="Times New Roman" panose="02020603050405020304" pitchFamily="18" charset="0"/>
                <a:ea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rPr>
              <a:t>rèn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luyện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vận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a:t>
            </a:r>
            <a:r>
              <a:rPr lang="en-US" sz="3200" dirty="0">
                <a:solidFill>
                  <a:srgbClr val="000000"/>
                </a:solidFill>
                <a:latin typeface="Times New Roman" panose="02020603050405020304" pitchFamily="18" charset="0"/>
                <a:ea typeface="Times New Roman" panose="02020603050405020304" pitchFamily="18" charset="0"/>
              </a:rPr>
              <a:t> stress, </a:t>
            </a:r>
            <a:r>
              <a:rPr lang="en-US" sz="3200" dirty="0" err="1">
                <a:solidFill>
                  <a:srgbClr val="000000"/>
                </a:solidFill>
                <a:latin typeface="Times New Roman" panose="02020603050405020304" pitchFamily="18" charset="0"/>
                <a:ea typeface="Times New Roman" panose="02020603050405020304" pitchFamily="18" charset="0"/>
              </a:rPr>
              <a:t>đem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đến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niềm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vui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cuộc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sống</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lnSpc>
                <a:spcPct val="150000"/>
              </a:lnSpc>
              <a:spcAft>
                <a:spcPts val="0"/>
              </a:spcAft>
              <a:tabLst>
                <a:tab pos="247015" algn="l"/>
              </a:tabLs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rPr>
              <a:t> cam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luật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nuôi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thú</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cưng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đòi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hỏi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sự</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kiên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nhẫn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nhiệm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bởi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nếu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sẽ</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thấy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luôn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hậu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sức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khoẻ</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vật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nuôi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ảnh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hưởng</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3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43012"/>
            <a:ext cx="433965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442458" y="1873727"/>
            <a:ext cx="11076442" cy="4268861"/>
          </a:xfrm>
          <a:prstGeom prst="rect">
            <a:avLst/>
          </a:prstGeom>
        </p:spPr>
        <p:txBody>
          <a:bodyPr wrap="square">
            <a:spAutoFit/>
          </a:bodyPr>
          <a:lstStyle/>
          <a:p>
            <a:pPr marL="457200" lvl="0" indent="-457200" algn="just">
              <a:lnSpc>
                <a:spcPct val="115000"/>
              </a:lnSpc>
              <a:spcAft>
                <a:spcPts val="0"/>
              </a:spcAft>
              <a:buSzPts val="1400"/>
              <a:buFont typeface="Wingdings" panose="05000000000000000000" pitchFamily="2" charset="2"/>
              <a:buChar char="q"/>
              <a:tabLst>
                <a:tab pos="247015" algn="l"/>
              </a:tabLst>
            </a:pPr>
            <a:r>
              <a:rPr lang="en-US" sz="2600" dirty="0" err="1" smtClean="0">
                <a:solidFill>
                  <a:srgbClr val="000000"/>
                </a:solidFill>
                <a:latin typeface="Times New Roman" panose="02020603050405020304" pitchFamily="18" charset="0"/>
                <a:ea typeface="Times New Roman" panose="02020603050405020304" pitchFamily="18" charset="0"/>
              </a:rPr>
              <a:t>Với</a:t>
            </a:r>
            <a:r>
              <a:rPr lang="en-US" sz="2600" dirty="0" smtClean="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nhiều</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người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việc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nuôi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mèo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nhiều</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hạn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chế</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như</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phải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dọn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dọn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vệ</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sinh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chúng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lông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một</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số</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loài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còn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thể</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gây</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dị</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ứng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hô</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hấp</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trường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hợp</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mèo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tấn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công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chủ</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hoặc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người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Tuy</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nhiên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chúng</a:t>
            </a:r>
            <a:r>
              <a:rPr lang="en-US" sz="2600" dirty="0">
                <a:solidFill>
                  <a:srgbClr val="000000"/>
                </a:solidFill>
                <a:latin typeface="Times New Roman" panose="02020603050405020304" pitchFamily="18" charset="0"/>
                <a:ea typeface="Times New Roman" panose="02020603050405020304" pitchFamily="18" charset="0"/>
              </a:rPr>
              <a:t> ta </a:t>
            </a:r>
            <a:r>
              <a:rPr lang="en-US" sz="2600" dirty="0" err="1">
                <a:solidFill>
                  <a:srgbClr val="000000"/>
                </a:solidFill>
                <a:latin typeface="Times New Roman" panose="02020603050405020304" pitchFamily="18" charset="0"/>
                <a:ea typeface="Times New Roman" panose="02020603050405020304" pitchFamily="18" charset="0"/>
              </a:rPr>
              <a:t>đều</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những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giải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pháp</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những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hạn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chế</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này</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như</a:t>
            </a:r>
            <a:r>
              <a:rPr lang="en-US" sz="2600" dirty="0">
                <a:solidFill>
                  <a:srgbClr val="000000"/>
                </a:solidFill>
                <a:latin typeface="Times New Roman" panose="02020603050405020304" pitchFamily="18" charset="0"/>
                <a:ea typeface="Times New Roman" panose="02020603050405020304" pitchFamily="18" charset="0"/>
              </a:rPr>
              <a:t>: </a:t>
            </a:r>
            <a:endParaRPr lang="en-US" sz="2600" dirty="0">
              <a:latin typeface="Times New Roman" panose="02020603050405020304" pitchFamily="18" charset="0"/>
              <a:ea typeface="Times New Roman" panose="02020603050405020304" pitchFamily="18" charset="0"/>
            </a:endParaRPr>
          </a:p>
          <a:p>
            <a:pPr marL="118110" algn="just">
              <a:lnSpc>
                <a:spcPct val="115000"/>
              </a:lnSpc>
              <a:spcAft>
                <a:spcPts val="0"/>
              </a:spcAft>
              <a:tabLst>
                <a:tab pos="247015" algn="l"/>
              </a:tabLst>
            </a:pP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Quy</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định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riêng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nơi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vệ</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sinh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chúng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huấn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luyện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mèo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cách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tự</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vệ</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sinh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đúng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chỗ</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hoặc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thói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quen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theo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giờ</a:t>
            </a:r>
            <a:r>
              <a:rPr lang="en-US" sz="2600" dirty="0">
                <a:solidFill>
                  <a:srgbClr val="000000"/>
                </a:solidFill>
                <a:latin typeface="Times New Roman" panose="02020603050405020304" pitchFamily="18" charset="0"/>
                <a:ea typeface="Times New Roman" panose="02020603050405020304" pitchFamily="18" charset="0"/>
              </a:rPr>
              <a:t>; </a:t>
            </a:r>
            <a:endParaRPr lang="en-US" sz="2600" dirty="0">
              <a:latin typeface="Times New Roman" panose="02020603050405020304" pitchFamily="18" charset="0"/>
              <a:ea typeface="Times New Roman" panose="02020603050405020304" pitchFamily="18" charset="0"/>
            </a:endParaRPr>
          </a:p>
          <a:p>
            <a:pPr marL="118110" algn="just">
              <a:lnSpc>
                <a:spcPct val="115000"/>
              </a:lnSpc>
              <a:spcAft>
                <a:spcPts val="0"/>
              </a:spcAft>
              <a:tabLst>
                <a:tab pos="247015" algn="l"/>
              </a:tabLst>
            </a:pP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Dọn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vệ</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sinh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cửa</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thường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xuyên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thường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xuyên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tắm</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và</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vệ</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sinh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cơ</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thể</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mèo</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118110" algn="just">
              <a:lnSpc>
                <a:spcPct val="115000"/>
              </a:lnSpc>
              <a:spcAft>
                <a:spcPts val="0"/>
              </a:spcAft>
              <a:tabLst>
                <a:tab pos="247015" algn="l"/>
              </a:tabLst>
            </a:pP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Tiêm</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phòng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đầy</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đủ</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mèo</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dùng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rọ</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mõm</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hoặc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xích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lại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nếu</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chó</a:t>
            </a:r>
            <a:r>
              <a:rPr lang="en-US" sz="2600" dirty="0">
                <a:solidFill>
                  <a:srgbClr val="000000"/>
                </a:solidFill>
                <a:latin typeface="Times New Roman" panose="02020603050405020304" pitchFamily="18" charset="0"/>
                <a:ea typeface="Times New Roman" panose="02020603050405020304" pitchFamily="18" charset="0"/>
              </a:rPr>
              <a:t> hung </a:t>
            </a:r>
            <a:r>
              <a:rPr lang="en-US" sz="2600" dirty="0" err="1">
                <a:solidFill>
                  <a:srgbClr val="000000"/>
                </a:solidFill>
                <a:latin typeface="Times New Roman" panose="02020603050405020304" pitchFamily="18" charset="0"/>
                <a:ea typeface="Times New Roman" panose="02020603050405020304" pitchFamily="18" charset="0"/>
              </a:rPr>
              <a:t>dữ</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61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43012"/>
            <a:ext cx="433965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725475"/>
            <a:ext cx="10858500" cy="4435830"/>
          </a:xfrm>
          <a:prstGeom prst="rect">
            <a:avLst/>
          </a:prstGeom>
        </p:spPr>
        <p:txBody>
          <a:bodyPr>
            <a:spAutoFit/>
          </a:bodyPr>
          <a:lstStyle/>
          <a:p>
            <a:pPr>
              <a:lnSpc>
                <a:spcPct val="150000"/>
              </a:lnSpc>
              <a:spcAft>
                <a:spcPts val="0"/>
              </a:spcAft>
            </a:pPr>
            <a:r>
              <a:rPr lang="vi-VN" sz="3200" dirty="0">
                <a:solidFill>
                  <a:srgbClr val="000000"/>
                </a:solidFill>
                <a:latin typeface="Times New Roman" panose="02020603050405020304" pitchFamily="18" charset="0"/>
                <a:ea typeface="Times New Roman" panose="02020603050405020304" pitchFamily="18" charset="0"/>
              </a:rPr>
              <a:t>* </a:t>
            </a:r>
            <a:r>
              <a:rPr lang="vi-VN" sz="3200" b="1" dirty="0">
                <a:solidFill>
                  <a:srgbClr val="000000"/>
                </a:solidFill>
                <a:latin typeface="Times New Roman" panose="02020603050405020304" pitchFamily="18" charset="0"/>
                <a:ea typeface="Times New Roman" panose="02020603050405020304" pitchFamily="18" charset="0"/>
              </a:rPr>
              <a:t>Kết bài:</a:t>
            </a:r>
            <a:r>
              <a:rPr lang="vi-VN" sz="3200" dirty="0">
                <a:solidFill>
                  <a:srgbClr val="000000"/>
                </a:solidFill>
                <a:latin typeface="Times New Roman" panose="02020603050405020304" pitchFamily="18" charset="0"/>
                <a:ea typeface="Times New Roman" panose="02020603050405020304" pitchFamily="18" charset="0"/>
              </a:rPr>
              <a:t> Khẳng định lại ý kiến của em; đề xuất các biện pháp bảo vệ và thái độ đ</a:t>
            </a:r>
            <a:r>
              <a:rPr lang="en-US" sz="3200" dirty="0">
                <a:solidFill>
                  <a:srgbClr val="000000"/>
                </a:solidFill>
                <a:latin typeface="Times New Roman" panose="02020603050405020304" pitchFamily="18" charset="0"/>
                <a:ea typeface="Times New Roman" panose="02020603050405020304" pitchFamily="18" charset="0"/>
              </a:rPr>
              <a:t>ố</a:t>
            </a:r>
            <a:r>
              <a:rPr lang="vi-VN" sz="3200" dirty="0">
                <a:solidFill>
                  <a:srgbClr val="000000"/>
                </a:solidFill>
                <a:latin typeface="Times New Roman" panose="02020603050405020304" pitchFamily="18" charset="0"/>
                <a:ea typeface="Times New Roman" panose="02020603050405020304" pitchFamily="18" charset="0"/>
              </a:rPr>
              <a:t>i xử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với chó</a:t>
            </a:r>
            <a:r>
              <a:rPr lang="en-US" sz="3200" dirty="0">
                <a:solidFill>
                  <a:srgbClr val="000000"/>
                </a:solidFill>
                <a:latin typeface="Times New Roman" panose="02020603050405020304" pitchFamily="18" charset="0"/>
                <a:ea typeface="Times New Roman" panose="02020603050405020304" pitchFamily="18" charset="0"/>
              </a:rPr>
              <a:t>,</a:t>
            </a:r>
            <a:r>
              <a:rPr lang="vi-VN" sz="3200" dirty="0">
                <a:solidFill>
                  <a:srgbClr val="000000"/>
                </a:solidFill>
                <a:latin typeface="Times New Roman" panose="02020603050405020304" pitchFamily="18" charset="0"/>
                <a:ea typeface="Times New Roman" panose="02020603050405020304" pitchFamily="18" charset="0"/>
              </a:rPr>
              <a:t> mèo.</a:t>
            </a:r>
            <a:endParaRPr lang="en-US" sz="3200" dirty="0">
              <a:latin typeface="Times New Roman" panose="02020603050405020304" pitchFamily="18" charset="0"/>
              <a:ea typeface="Times New Roman" panose="02020603050405020304" pitchFamily="18" charset="0"/>
            </a:endParaRPr>
          </a:p>
          <a:p>
            <a:pPr>
              <a:lnSpc>
                <a:spcPct val="15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mèo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loài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vật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gũi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nhiều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lợi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ích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đối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cuộc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sống</a:t>
            </a:r>
            <a:r>
              <a:rPr lang="en-US" sz="3200" dirty="0">
                <a:solidFill>
                  <a:srgbClr val="000000"/>
                </a:solidFill>
                <a:latin typeface="Times New Roman" panose="02020603050405020304" pitchFamily="18" charset="0"/>
                <a:ea typeface="Times New Roman" panose="02020603050405020304" pitchFamily="18" charset="0"/>
              </a:rPr>
              <a:t> con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giúp</a:t>
            </a:r>
            <a:r>
              <a:rPr lang="en-US" sz="3200" dirty="0">
                <a:solidFill>
                  <a:srgbClr val="000000"/>
                </a:solidFill>
                <a:latin typeface="Times New Roman" panose="02020603050405020304" pitchFamily="18" charset="0"/>
                <a:ea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nhiều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kĩ</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năng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sống</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5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chúng</a:t>
            </a:r>
            <a:r>
              <a:rPr lang="en-US" sz="3200" dirty="0">
                <a:solidFill>
                  <a:srgbClr val="000000"/>
                </a:solidFill>
                <a:latin typeface="Times New Roman" panose="02020603050405020304" pitchFamily="18" charset="0"/>
                <a:ea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rPr>
              <a:t>cần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quý</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chăm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sóc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tốt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vật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nuôi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mình</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30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3256182" y="0"/>
            <a:ext cx="5666936" cy="548099"/>
          </a:xfrm>
          <a:prstGeom prst="rect">
            <a:avLst/>
          </a:prstGeom>
        </p:spPr>
        <p:txBody>
          <a:bodyPr wrap="none">
            <a:spAutoFit/>
          </a:bodyPr>
          <a:lstStyle/>
          <a:p>
            <a:pPr marL="22860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TỰ ĐÁNH GIÁ CUỐI HỌC KÌ II</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048627" y="698061"/>
            <a:ext cx="2082045"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35501" y="975958"/>
            <a:ext cx="1598515" cy="6586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Đề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919825" y="1243012"/>
            <a:ext cx="433965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Tìm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60400" y="1830865"/>
            <a:ext cx="10858500" cy="4056495"/>
          </a:xfrm>
          <a:prstGeom prst="rect">
            <a:avLst/>
          </a:prstGeom>
        </p:spPr>
        <p:txBody>
          <a:bodyPr>
            <a:spAutoFit/>
          </a:bodyPr>
          <a:lstStyle/>
          <a:p>
            <a:pPr>
              <a:lnSpc>
                <a:spcPct val="115000"/>
              </a:lnSpc>
            </a:pPr>
            <a:r>
              <a:rPr lang="en-US" sz="2800" b="1" dirty="0" err="1">
                <a:solidFill>
                  <a:srgbClr val="000000"/>
                </a:solidFill>
                <a:latin typeface="Times New Roman" panose="02020603050405020304" pitchFamily="18" charset="0"/>
                <a:ea typeface="Times New Roman" panose="02020603050405020304" pitchFamily="18" charset="0"/>
              </a:rPr>
              <a:t>Bước</a:t>
            </a:r>
            <a:r>
              <a:rPr lang="en-US" sz="2800" b="1" dirty="0">
                <a:solidFill>
                  <a:srgbClr val="000000"/>
                </a:solidFill>
                <a:latin typeface="Times New Roman" panose="02020603050405020304" pitchFamily="18" charset="0"/>
                <a:ea typeface="Times New Roman" panose="02020603050405020304" pitchFamily="18" charset="0"/>
              </a:rPr>
              <a:t> 3: </a:t>
            </a:r>
            <a:r>
              <a:rPr lang="vi-VN" sz="2800" b="1" dirty="0">
                <a:solidFill>
                  <a:srgbClr val="000000"/>
                </a:solidFill>
                <a:latin typeface="Times New Roman" panose="02020603050405020304" pitchFamily="18" charset="0"/>
                <a:ea typeface="Times New Roman" panose="02020603050405020304" pitchFamily="18" charset="0"/>
              </a:rPr>
              <a:t>Viết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pPr>
            <a:r>
              <a:rPr lang="en-US" sz="2800" dirty="0" err="1">
                <a:latin typeface="Times New Roman" panose="02020603050405020304" pitchFamily="18" charset="0"/>
                <a:ea typeface="Times New Roman" panose="02020603050405020304" pitchFamily="18" charset="0"/>
              </a:rPr>
              <a:t>Dựa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dàn</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chỉnh</a:t>
            </a:r>
            <a:r>
              <a:rPr lang="en-US" sz="2800" dirty="0">
                <a:latin typeface="Times New Roman" panose="02020603050405020304" pitchFamily="18" charset="0"/>
                <a:ea typeface="Times New Roman" panose="02020603050405020304" pitchFamily="18" charset="0"/>
              </a:rPr>
              <a:t>.</a:t>
            </a:r>
          </a:p>
          <a:p>
            <a:pPr>
              <a:lnSpc>
                <a:spcPct val="115000"/>
              </a:lnSpc>
            </a:pPr>
            <a:r>
              <a:rPr lang="en-US" sz="2800" b="1" dirty="0" err="1">
                <a:solidFill>
                  <a:srgbClr val="0D0D0D"/>
                </a:solidFill>
                <a:latin typeface="Times New Roman" panose="02020603050405020304" pitchFamily="18" charset="0"/>
                <a:ea typeface="MS Mincho"/>
              </a:rPr>
              <a:t>Bước</a:t>
            </a:r>
            <a:r>
              <a:rPr lang="en-US" sz="2800" b="1" dirty="0">
                <a:solidFill>
                  <a:srgbClr val="0D0D0D"/>
                </a:solidFill>
                <a:latin typeface="Times New Roman" panose="02020603050405020304" pitchFamily="18" charset="0"/>
                <a:ea typeface="MS Mincho"/>
              </a:rPr>
              <a:t> 4: </a:t>
            </a:r>
            <a:r>
              <a:rPr lang="vi-VN" sz="2800" b="1" dirty="0">
                <a:solidFill>
                  <a:srgbClr val="0D0D0D"/>
                </a:solidFill>
                <a:latin typeface="Times New Roman" panose="02020603050405020304" pitchFamily="18" charset="0"/>
                <a:ea typeface="MS Mincho"/>
              </a:rPr>
              <a:t>Kiểm tra, chỉnh sửa bài viết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Đọc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kĩ</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khoanh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tròn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những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lỗi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chính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lỗi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sử</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dụng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từ</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ngữ</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nếu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có</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Sau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đó</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sửa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lại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lỗi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đó</a:t>
            </a:r>
            <a:r>
              <a:rPr lang="en-US" sz="2800" dirty="0">
                <a:solidFill>
                  <a:srgbClr val="0D0D0D"/>
                </a:solidFill>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Gạch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chân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những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câu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sai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ngữ</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pháp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bằng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cách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phân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tích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cấu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trúc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ngữ</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pháp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sửa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lại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đúng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nếu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có</a:t>
            </a:r>
            <a:r>
              <a:rPr lang="en-US" sz="2800" dirty="0">
                <a:solidFill>
                  <a:srgbClr val="0D0D0D"/>
                </a:solidFill>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Dùng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bảng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kiểm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để</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sửa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chữa</a:t>
            </a:r>
            <a:r>
              <a:rPr lang="en-US" sz="2800"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05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400" y="86681"/>
            <a:ext cx="10858500" cy="1043619"/>
          </a:xfrm>
          <a:prstGeom prst="rect">
            <a:avLst/>
          </a:prstGeom>
        </p:spPr>
        <p:txBody>
          <a:bodyPr>
            <a:spAutoFit/>
          </a:bodyPr>
          <a:lstStyle/>
          <a:p>
            <a:pPr>
              <a:lnSpc>
                <a:spcPct val="115000"/>
              </a:lnSpc>
              <a:spcAft>
                <a:spcPts val="0"/>
              </a:spcAft>
            </a:pPr>
            <a:r>
              <a:rPr lang="en-US" sz="2800" b="1" i="1" dirty="0">
                <a:solidFill>
                  <a:srgbClr val="0070C0"/>
                </a:solidFill>
                <a:latin typeface="Times New Roman" panose="02020603050405020304" pitchFamily="18" charset="0"/>
                <a:ea typeface="Times New Roman" panose="02020603050405020304" pitchFamily="18" charset="0"/>
              </a:rPr>
              <a:t>*</a:t>
            </a:r>
            <a:r>
              <a:rPr lang="vi-VN" sz="2800" b="1" i="1" dirty="0">
                <a:solidFill>
                  <a:srgbClr val="0070C0"/>
                </a:solidFill>
                <a:latin typeface="Times New Roman" panose="02020603050405020304" pitchFamily="18" charset="0"/>
                <a:ea typeface="Times New Roman" panose="02020603050405020304" pitchFamily="18" charset="0"/>
              </a:rPr>
              <a:t>Bảng kiểm </a:t>
            </a:r>
            <a:r>
              <a:rPr lang="en-US" sz="2800" b="1" i="1" dirty="0" err="1">
                <a:solidFill>
                  <a:srgbClr val="0070C0"/>
                </a:solidFill>
                <a:latin typeface="Times New Roman" panose="02020603050405020304" pitchFamily="18" charset="0"/>
                <a:ea typeface="Times New Roman" panose="02020603050405020304" pitchFamily="18" charset="0"/>
              </a:rPr>
              <a:t>bài</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viết</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giới</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thiệu</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nhân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vật</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có</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tấm</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lòng</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nhân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hậu</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trong</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văn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bản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truyện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đã</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học</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Ngữ</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văn</a:t>
            </a:r>
            <a:r>
              <a:rPr lang="en-US" sz="2800" b="1" i="1" dirty="0">
                <a:solidFill>
                  <a:srgbClr val="0070C0"/>
                </a:solidFill>
                <a:latin typeface="Times New Roman" panose="02020603050405020304" pitchFamily="18" charset="0"/>
                <a:ea typeface="Times New Roman" panose="02020603050405020304" pitchFamily="18" charset="0"/>
              </a:rPr>
              <a:t> 6 </a:t>
            </a:r>
            <a:r>
              <a:rPr lang="en-US" sz="2800" b="1" i="1" dirty="0" err="1">
                <a:solidFill>
                  <a:srgbClr val="0070C0"/>
                </a:solidFill>
                <a:latin typeface="Times New Roman" panose="02020603050405020304" pitchFamily="18" charset="0"/>
                <a:ea typeface="Times New Roman" panose="02020603050405020304" pitchFamily="18" charset="0"/>
              </a:rPr>
              <a:t>tập</a:t>
            </a:r>
            <a:r>
              <a:rPr lang="en-US" sz="2800" b="1" i="1" dirty="0">
                <a:solidFill>
                  <a:srgbClr val="0070C0"/>
                </a:solidFill>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34492595"/>
              </p:ext>
            </p:extLst>
          </p:nvPr>
        </p:nvGraphicFramePr>
        <p:xfrm>
          <a:off x="183526" y="1295684"/>
          <a:ext cx="11812248" cy="4949385"/>
        </p:xfrm>
        <a:graphic>
          <a:graphicData uri="http://schemas.openxmlformats.org/drawingml/2006/table">
            <a:tbl>
              <a:tblPr firstRow="1" firstCol="1" bandRow="1"/>
              <a:tblGrid>
                <a:gridCol w="1939606">
                  <a:extLst>
                    <a:ext uri="{9D8B030D-6E8A-4147-A177-3AD203B41FA5}">
                      <a16:colId xmlns="" xmlns:a16="http://schemas.microsoft.com/office/drawing/2014/main" val="2553272923"/>
                    </a:ext>
                  </a:extLst>
                </a:gridCol>
                <a:gridCol w="7778351">
                  <a:extLst>
                    <a:ext uri="{9D8B030D-6E8A-4147-A177-3AD203B41FA5}">
                      <a16:colId xmlns="" xmlns:a16="http://schemas.microsoft.com/office/drawing/2014/main" val="3057810444"/>
                    </a:ext>
                  </a:extLst>
                </a:gridCol>
                <a:gridCol w="2094291">
                  <a:extLst>
                    <a:ext uri="{9D8B030D-6E8A-4147-A177-3AD203B41FA5}">
                      <a16:colId xmlns="" xmlns:a16="http://schemas.microsoft.com/office/drawing/2014/main" val="1812659067"/>
                    </a:ext>
                  </a:extLst>
                </a:gridCol>
              </a:tblGrid>
              <a:tr h="0">
                <a:tc>
                  <a:txBody>
                    <a:bodyPr/>
                    <a:lstStyle/>
                    <a:p>
                      <a:pPr algn="ctr">
                        <a:lnSpc>
                          <a:spcPct val="115000"/>
                        </a:lnSpc>
                        <a:spcAft>
                          <a:spcPts val="0"/>
                        </a:spcAft>
                      </a:pPr>
                      <a:r>
                        <a:rPr lang="vi-VN" sz="23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Các phần</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vi-VN" sz="23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Nội dung kiểm tra</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vi-VN" sz="23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Đạt/Chưa đạt</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3009795548"/>
                  </a:ext>
                </a:extLst>
              </a:tr>
              <a:tr h="0">
                <a:tc rowSpan="3">
                  <a:txBody>
                    <a:bodyPr/>
                    <a:lstStyle/>
                    <a:p>
                      <a:pPr>
                        <a:lnSpc>
                          <a:spcPct val="115000"/>
                        </a:lnSpc>
                        <a:spcAft>
                          <a:spcPts val="0"/>
                        </a:spcAft>
                      </a:pPr>
                      <a:r>
                        <a:rPr lang="vi-VN"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3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ngôi kể thứ nh</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444491218"/>
                  </a:ext>
                </a:extLst>
              </a:tr>
              <a:tr h="0">
                <a:tc vMerge="1">
                  <a:txBody>
                    <a:bodyPr/>
                    <a:lstStyle/>
                    <a:p>
                      <a:endParaRPr lang="en-US"/>
                    </a:p>
                  </a:txBody>
                  <a:tcPr/>
                </a:tc>
                <a:tc>
                  <a:txBody>
                    <a:bodyPr/>
                    <a:lstStyle/>
                    <a:p>
                      <a:pPr>
                        <a:lnSpc>
                          <a:spcPct val="115000"/>
                        </a:lnSpc>
                        <a:spcAft>
                          <a:spcPts val="0"/>
                        </a:spcAft>
                      </a:pP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sơ lược về nhân vật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văn bản truyện mà mình ấn tượng.</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3020702326"/>
                  </a:ext>
                </a:extLst>
              </a:tr>
              <a:tr h="0">
                <a:tc vMerge="1">
                  <a:txBody>
                    <a:bodyPr/>
                    <a:lstStyle/>
                    <a:p>
                      <a:endParaRPr lang="en-US"/>
                    </a:p>
                  </a:txBody>
                  <a:tcPr/>
                </a:tc>
                <a:tc>
                  <a:txBody>
                    <a:bodyPr/>
                    <a:lstStyle/>
                    <a:p>
                      <a:pPr>
                        <a:lnSpc>
                          <a:spcPct val="115000"/>
                        </a:lnSpc>
                        <a:spcAft>
                          <a:spcPts val="0"/>
                        </a:spcAft>
                      </a:pP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 dắt chuyển ý, gợi sự tò mò, hấp dẫn với người đọc.</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3697935898"/>
                  </a:ext>
                </a:extLst>
              </a:tr>
              <a:tr h="0">
                <a:tc rowSpan="4">
                  <a:txBody>
                    <a:bodyPr/>
                    <a:lstStyle/>
                    <a:p>
                      <a:pPr>
                        <a:lnSpc>
                          <a:spcPct val="115000"/>
                        </a:lnSpc>
                        <a:spcAft>
                          <a:spcPts val="0"/>
                        </a:spcAft>
                      </a:pPr>
                      <a:r>
                        <a:rPr lang="vi-VN" sz="2300" b="1">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548142331"/>
                  </a:ext>
                </a:extLst>
              </a:tr>
              <a:tr h="443230">
                <a:tc vMerge="1">
                  <a:txBody>
                    <a:bodyPr/>
                    <a:lstStyle/>
                    <a:p>
                      <a:endParaRPr lang="en-US"/>
                    </a:p>
                  </a:txBody>
                  <a:tcPr/>
                </a:tc>
                <a:tc>
                  <a:txBody>
                    <a:bodyPr/>
                    <a:lstStyle/>
                    <a:p>
                      <a:pPr>
                        <a:lnSpc>
                          <a:spcPct val="115000"/>
                        </a:lnSpc>
                        <a:spcAft>
                          <a:spcPts val="0"/>
                        </a:spcAft>
                      </a:pP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581464205"/>
                  </a:ext>
                </a:extLst>
              </a:tr>
              <a:tr h="273685">
                <a:tc vMerge="1">
                  <a:txBody>
                    <a:bodyPr/>
                    <a:lstStyle/>
                    <a:p>
                      <a:endParaRPr lang="en-US"/>
                    </a:p>
                  </a:txBody>
                  <a:tcPr/>
                </a:tc>
                <a:tc>
                  <a:txBody>
                    <a:bodyPr/>
                    <a:lstStyle/>
                    <a:p>
                      <a:pPr>
                        <a:lnSpc>
                          <a:spcPct val="115000"/>
                        </a:lnSpc>
                        <a:spcAft>
                          <a:spcPts val="0"/>
                        </a:spcAft>
                      </a:pP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2676222329"/>
                  </a:ext>
                </a:extLst>
              </a:tr>
              <a:tr h="0">
                <a:tc vMerge="1">
                  <a:txBody>
                    <a:bodyPr/>
                    <a:lstStyle/>
                    <a:p>
                      <a:endParaRPr lang="en-US"/>
                    </a:p>
                  </a:txBody>
                  <a:tcPr/>
                </a:tc>
                <a:tc>
                  <a:txBody>
                    <a:bodyPr/>
                    <a:lstStyle/>
                    <a:p>
                      <a:pPr>
                        <a:lnSpc>
                          <a:spcPct val="115000"/>
                        </a:lnSpc>
                        <a:spcAft>
                          <a:spcPts val="0"/>
                        </a:spcAft>
                      </a:pP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cảm xúc của người viết đối với nhân vật được giới thiệu</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2111972286"/>
                  </a:ext>
                </a:extLst>
              </a:tr>
              <a:tr h="0">
                <a:tc>
                  <a:txBody>
                    <a:bodyPr/>
                    <a:lstStyle/>
                    <a:p>
                      <a:pPr>
                        <a:lnSpc>
                          <a:spcPct val="115000"/>
                        </a:lnSpc>
                        <a:spcAft>
                          <a:spcPts val="0"/>
                        </a:spcAft>
                      </a:pPr>
                      <a:r>
                        <a:rPr lang="vi-VN" sz="2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bài học hoặc thông điệp rút ra qua tìm hiểu nhân vật.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vi-VN" sz="2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3032506133"/>
                  </a:ext>
                </a:extLst>
              </a:tr>
            </a:tbl>
          </a:graphicData>
        </a:graphic>
      </p:graphicFrame>
    </p:spTree>
    <p:extLst>
      <p:ext uri="{BB962C8B-B14F-4D97-AF65-F5344CB8AC3E}">
        <p14:creationId xmlns:p14="http://schemas.microsoft.com/office/powerpoint/2010/main" val="24586134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86681"/>
            <a:ext cx="10858500" cy="1043619"/>
          </a:xfrm>
          <a:prstGeom prst="rect">
            <a:avLst/>
          </a:prstGeom>
        </p:spPr>
        <p:txBody>
          <a:bodyPr>
            <a:spAutoFit/>
          </a:bodyPr>
          <a:lstStyle/>
          <a:p>
            <a:pPr>
              <a:lnSpc>
                <a:spcPct val="115000"/>
              </a:lnSpc>
              <a:spcAft>
                <a:spcPts val="0"/>
              </a:spcAft>
            </a:pPr>
            <a:r>
              <a:rPr lang="en-US" sz="2800" b="1" i="1" dirty="0">
                <a:solidFill>
                  <a:srgbClr val="0070C0"/>
                </a:solidFill>
                <a:latin typeface="Times New Roman" panose="02020603050405020304" pitchFamily="18" charset="0"/>
                <a:ea typeface="Times New Roman" panose="02020603050405020304" pitchFamily="18" charset="0"/>
              </a:rPr>
              <a:t>*</a:t>
            </a:r>
            <a:r>
              <a:rPr lang="vi-VN" sz="2800" b="1" i="1" dirty="0">
                <a:solidFill>
                  <a:srgbClr val="0070C0"/>
                </a:solidFill>
                <a:latin typeface="Times New Roman" panose="02020603050405020304" pitchFamily="18" charset="0"/>
                <a:ea typeface="Times New Roman" panose="02020603050405020304" pitchFamily="18" charset="0"/>
              </a:rPr>
              <a:t>Bảng kiểm </a:t>
            </a:r>
            <a:r>
              <a:rPr lang="en-US" sz="2800" b="1" i="1" dirty="0" err="1">
                <a:solidFill>
                  <a:srgbClr val="0070C0"/>
                </a:solidFill>
                <a:latin typeface="Times New Roman" panose="02020603050405020304" pitchFamily="18" charset="0"/>
                <a:ea typeface="Times New Roman" panose="02020603050405020304" pitchFamily="18" charset="0"/>
              </a:rPr>
              <a:t>bài</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viết</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giới</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thiệu</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nhân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vật</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có</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tấm</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lòng</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nhân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hậu</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trong</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văn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bản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truyện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đã</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học</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Ngữ</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văn</a:t>
            </a:r>
            <a:r>
              <a:rPr lang="en-US" sz="2800" b="1" i="1" dirty="0">
                <a:solidFill>
                  <a:srgbClr val="0070C0"/>
                </a:solidFill>
                <a:latin typeface="Times New Roman" panose="02020603050405020304" pitchFamily="18" charset="0"/>
                <a:ea typeface="Times New Roman" panose="02020603050405020304" pitchFamily="18" charset="0"/>
              </a:rPr>
              <a:t> 6 </a:t>
            </a:r>
            <a:r>
              <a:rPr lang="en-US" sz="2800" b="1" i="1" dirty="0" err="1">
                <a:solidFill>
                  <a:srgbClr val="0070C0"/>
                </a:solidFill>
                <a:latin typeface="Times New Roman" panose="02020603050405020304" pitchFamily="18" charset="0"/>
                <a:ea typeface="Times New Roman" panose="02020603050405020304" pitchFamily="18" charset="0"/>
              </a:rPr>
              <a:t>tập</a:t>
            </a:r>
            <a:r>
              <a:rPr lang="en-US" sz="2800" b="1" i="1" dirty="0">
                <a:solidFill>
                  <a:srgbClr val="0070C0"/>
                </a:solidFill>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09636728"/>
              </p:ext>
            </p:extLst>
          </p:nvPr>
        </p:nvGraphicFramePr>
        <p:xfrm>
          <a:off x="660400" y="1415113"/>
          <a:ext cx="11256780" cy="4357120"/>
        </p:xfrm>
        <a:graphic>
          <a:graphicData uri="http://schemas.openxmlformats.org/drawingml/2006/table">
            <a:tbl>
              <a:tblPr firstRow="1" firstCol="1" bandRow="1"/>
              <a:tblGrid>
                <a:gridCol w="1910556">
                  <a:extLst>
                    <a:ext uri="{9D8B030D-6E8A-4147-A177-3AD203B41FA5}">
                      <a16:colId xmlns="" xmlns:a16="http://schemas.microsoft.com/office/drawing/2014/main" val="3645214959"/>
                    </a:ext>
                  </a:extLst>
                </a:gridCol>
                <a:gridCol w="7007760">
                  <a:extLst>
                    <a:ext uri="{9D8B030D-6E8A-4147-A177-3AD203B41FA5}">
                      <a16:colId xmlns="" xmlns:a16="http://schemas.microsoft.com/office/drawing/2014/main" val="4268429995"/>
                    </a:ext>
                  </a:extLst>
                </a:gridCol>
                <a:gridCol w="2338464">
                  <a:extLst>
                    <a:ext uri="{9D8B030D-6E8A-4147-A177-3AD203B41FA5}">
                      <a16:colId xmlns="" xmlns:a16="http://schemas.microsoft.com/office/drawing/2014/main" val="458856863"/>
                    </a:ext>
                  </a:extLst>
                </a:gridCol>
              </a:tblGrid>
              <a:tr h="0">
                <a:tc>
                  <a:txBody>
                    <a:bodyPr/>
                    <a:lstStyle/>
                    <a:p>
                      <a:pPr algn="ctr">
                        <a:lnSpc>
                          <a:spcPct val="115000"/>
                        </a:lnSpc>
                        <a:spcAft>
                          <a:spcPts val="0"/>
                        </a:spcAft>
                      </a:pPr>
                      <a:r>
                        <a:rPr lang="vi-VN" sz="2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Các phần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vi-VN" sz="2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Nội dung kiểm 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vi-VN" sz="24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Đạt/Chưa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551296909"/>
                  </a:ext>
                </a:extLst>
              </a:tr>
              <a:tr h="0">
                <a:tc rowSpan="3">
                  <a:txBody>
                    <a:bodyPr/>
                    <a:lstStyle/>
                    <a:p>
                      <a:pP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ngôi kể thứ nh</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 xmlns:a16="http://schemas.microsoft.com/office/drawing/2014/main" val="3421907996"/>
                  </a:ext>
                </a:extLst>
              </a:tr>
              <a:tr h="0">
                <a:tc vMerge="1">
                  <a:txBody>
                    <a:bodyPr/>
                    <a:lstStyle/>
                    <a:p>
                      <a:endParaRPr lang="en-US"/>
                    </a:p>
                  </a:txBody>
                  <a:tcPr/>
                </a:tc>
                <a:tc>
                  <a:txBody>
                    <a:bodyPr/>
                    <a:lstStyle/>
                    <a:p>
                      <a:pPr>
                        <a:lnSpc>
                          <a:spcPct val="115000"/>
                        </a:lnSpc>
                        <a:spcAft>
                          <a:spcPts val="0"/>
                        </a:spcAft>
                      </a:pPr>
                      <a:r>
                        <a:rPr lang="en-US" sz="2400" dirty="0" err="1">
                          <a:effectLst/>
                          <a:latin typeface="Times New Roman" panose="02020603050405020304" pitchFamily="18" charset="0"/>
                          <a:ea typeface="MS Mincho"/>
                          <a:cs typeface="Times New Roman" panose="02020603050405020304" pitchFamily="18" charset="0"/>
                        </a:rPr>
                        <a:t>Giới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thiệu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được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vấn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cần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luận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giới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thiệu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được</a:t>
                      </a:r>
                      <a:r>
                        <a:rPr lang="en-US" sz="2400" dirty="0">
                          <a:effectLst/>
                          <a:latin typeface="Times New Roman" panose="02020603050405020304" pitchFamily="18" charset="0"/>
                          <a:ea typeface="MS Mincho"/>
                          <a:cs typeface="Times New Roman" panose="02020603050405020304" pitchFamily="18" charset="0"/>
                        </a:rPr>
                        <a:t> ý </a:t>
                      </a:r>
                      <a:r>
                        <a:rPr lang="en-US" sz="2400" dirty="0" err="1">
                          <a:effectLst/>
                          <a:latin typeface="Times New Roman" panose="02020603050405020304" pitchFamily="18" charset="0"/>
                          <a:ea typeface="MS Mincho"/>
                          <a:cs typeface="Times New Roman" panose="02020603050405020304" pitchFamily="18" charset="0"/>
                        </a:rPr>
                        <a:t>kiến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vật</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nuôi</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 xmlns:a16="http://schemas.microsoft.com/office/drawing/2014/main" val="3830094225"/>
                  </a:ext>
                </a:extLst>
              </a:tr>
              <a:tr h="0">
                <a:tc vMerge="1">
                  <a:txBody>
                    <a:bodyPr/>
                    <a:lstStyle/>
                    <a:p>
                      <a:endParaRPr lang="en-US"/>
                    </a:p>
                  </a:txBody>
                  <a:tcPr/>
                </a:tc>
                <a:tc>
                  <a:txBody>
                    <a:bodyPr/>
                    <a:lstStyle/>
                    <a:p>
                      <a:pPr>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 dắt chuyển ý, gợi sự tò mò, hấp dẫn với người đọc.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 xmlns:a16="http://schemas.microsoft.com/office/drawing/2014/main" val="664817993"/>
                  </a:ext>
                </a:extLst>
              </a:tr>
              <a:tr h="0">
                <a:tc rowSpan="3">
                  <a:txBody>
                    <a:bodyPr/>
                    <a:lstStyle/>
                    <a:p>
                      <a:pP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 xmlns:a16="http://schemas.microsoft.com/office/drawing/2014/main" val="4094567859"/>
                  </a:ext>
                </a:extLst>
              </a:tr>
              <a:tr h="508000">
                <a:tc vMerge="1">
                  <a:txBody>
                    <a:bodyPr/>
                    <a:lstStyle/>
                    <a:p>
                      <a:endParaRPr lang="en-US"/>
                    </a:p>
                  </a:txBody>
                  <a:tcPr/>
                </a:tc>
                <a:tc>
                  <a:txBody>
                    <a:bodyPr/>
                    <a:lstStyle/>
                    <a:p>
                      <a:pPr>
                        <a:lnSpc>
                          <a:spcPct val="115000"/>
                        </a:lnSpc>
                        <a:spcAft>
                          <a:spcPts val="0"/>
                        </a:spcAft>
                      </a:pPr>
                      <a:r>
                        <a:rPr lang="en-US" sz="2400" dirty="0" err="1">
                          <a:effectLst/>
                          <a:latin typeface="Times New Roman" panose="02020603050405020304" pitchFamily="18" charset="0"/>
                          <a:ea typeface="MS Mincho"/>
                          <a:cs typeface="Times New Roman" panose="02020603050405020304" pitchFamily="18" charset="0"/>
                        </a:rPr>
                        <a:t>Em</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đã</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trình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bày</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lần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lượt</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lí</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lẽ</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và</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bằng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chứng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để</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làm</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sáng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tỏ</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vấn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đề</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 xmlns:a16="http://schemas.microsoft.com/office/drawing/2014/main" val="2287516019"/>
                  </a:ext>
                </a:extLst>
              </a:tr>
              <a:tr h="0">
                <a:tc vMerge="1">
                  <a:txBody>
                    <a:bodyPr/>
                    <a:lstStyle/>
                    <a:p>
                      <a:endParaRPr lang="en-US"/>
                    </a:p>
                  </a:txBody>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lí lẽ, bằng chứng thuyết phục được người đọc.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 xmlns:a16="http://schemas.microsoft.com/office/drawing/2014/main" val="2397050290"/>
                  </a:ext>
                </a:extLst>
              </a:tr>
              <a:tr h="0">
                <a:tc>
                  <a:txBody>
                    <a:bodyPr/>
                    <a:lstStyle/>
                    <a:p>
                      <a:pPr>
                        <a:lnSpc>
                          <a:spcPct val="115000"/>
                        </a:lnSpc>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thông điệp, đề xuất các biện pháp bảo vệ vật nuôi (chó, mèo)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 xmlns:a16="http://schemas.microsoft.com/office/drawing/2014/main" val="3232164831"/>
                  </a:ext>
                </a:extLst>
              </a:tr>
            </a:tbl>
          </a:graphicData>
        </a:graphic>
      </p:graphicFrame>
    </p:spTree>
    <p:extLst>
      <p:ext uri="{BB962C8B-B14F-4D97-AF65-F5344CB8AC3E}">
        <p14:creationId xmlns:p14="http://schemas.microsoft.com/office/powerpoint/2010/main" val="141696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434747" y="1271097"/>
            <a:ext cx="8997976" cy="658642"/>
          </a:xfrm>
          <a:prstGeom prst="rect">
            <a:avLst/>
          </a:prstGeom>
        </p:spPr>
        <p:txBody>
          <a:bodyPr wrap="none">
            <a:spAutoFit/>
          </a:bodyPr>
          <a:lstStyle/>
          <a:p>
            <a:pPr algn="just">
              <a:lnSpc>
                <a:spcPct val="115000"/>
              </a:lnSpc>
              <a:spcAft>
                <a:spcPts val="0"/>
              </a:spcAft>
            </a:pPr>
            <a:r>
              <a:rPr lang="en-US" sz="32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 7:</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gộp</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86484073"/>
              </p:ext>
            </p:extLst>
          </p:nvPr>
        </p:nvGraphicFramePr>
        <p:xfrm>
          <a:off x="660399" y="1904288"/>
          <a:ext cx="10858499" cy="4416552"/>
        </p:xfrm>
        <a:graphic>
          <a:graphicData uri="http://schemas.openxmlformats.org/drawingml/2006/table">
            <a:tbl>
              <a:tblPr firstRow="1" firstCol="1" bandRow="1"/>
              <a:tblGrid>
                <a:gridCol w="1893313">
                  <a:extLst>
                    <a:ext uri="{9D8B030D-6E8A-4147-A177-3AD203B41FA5}">
                      <a16:colId xmlns="" xmlns:a16="http://schemas.microsoft.com/office/drawing/2014/main" val="4011750636"/>
                    </a:ext>
                  </a:extLst>
                </a:gridCol>
                <a:gridCol w="2839969">
                  <a:extLst>
                    <a:ext uri="{9D8B030D-6E8A-4147-A177-3AD203B41FA5}">
                      <a16:colId xmlns="" xmlns:a16="http://schemas.microsoft.com/office/drawing/2014/main" val="3239960138"/>
                    </a:ext>
                  </a:extLst>
                </a:gridCol>
                <a:gridCol w="3492110">
                  <a:extLst>
                    <a:ext uri="{9D8B030D-6E8A-4147-A177-3AD203B41FA5}">
                      <a16:colId xmlns="" xmlns:a16="http://schemas.microsoft.com/office/drawing/2014/main" val="3441291433"/>
                    </a:ext>
                  </a:extLst>
                </a:gridCol>
                <a:gridCol w="2633107">
                  <a:extLst>
                    <a:ext uri="{9D8B030D-6E8A-4147-A177-3AD203B41FA5}">
                      <a16:colId xmlns="" xmlns:a16="http://schemas.microsoft.com/office/drawing/2014/main" val="403437146"/>
                    </a:ext>
                  </a:extLst>
                </a:gridCol>
              </a:tblGrid>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44338911"/>
                  </a:ext>
                </a:extLst>
              </a:tr>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2178104"/>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4195511"/>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2472639"/>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1025379"/>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98040315"/>
                  </a:ext>
                </a:extLst>
              </a:tr>
            </a:tbl>
          </a:graphicData>
        </a:graphic>
      </p:graphicFrame>
    </p:spTree>
    <p:extLst>
      <p:ext uri="{BB962C8B-B14F-4D97-AF65-F5344CB8AC3E}">
        <p14:creationId xmlns:p14="http://schemas.microsoft.com/office/powerpoint/2010/main" val="339031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6" name="Rectangle 5"/>
          <p:cNvSpPr/>
          <p:nvPr/>
        </p:nvSpPr>
        <p:spPr>
          <a:xfrm>
            <a:off x="507555" y="1243012"/>
            <a:ext cx="6569427" cy="613245"/>
          </a:xfrm>
          <a:prstGeom prst="rect">
            <a:avLst/>
          </a:prstGeom>
        </p:spPr>
        <p:txBody>
          <a:bodyPr wrap="none">
            <a:spAutoFit/>
          </a:bodyPr>
          <a:lstStyle/>
          <a:p>
            <a:pPr algn="just">
              <a:lnSpc>
                <a:spcPct val="115000"/>
              </a:lnSpc>
              <a:spcAft>
                <a:spcPts val="0"/>
              </a:spcAft>
            </a:pPr>
            <a:r>
              <a:rPr lang="en-US" sz="32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06107767"/>
              </p:ext>
            </p:extLst>
          </p:nvPr>
        </p:nvGraphicFramePr>
        <p:xfrm>
          <a:off x="660399" y="1884513"/>
          <a:ext cx="10858499" cy="4416552"/>
        </p:xfrm>
        <a:graphic>
          <a:graphicData uri="http://schemas.openxmlformats.org/drawingml/2006/table">
            <a:tbl>
              <a:tblPr firstRow="1" firstCol="1" bandRow="1"/>
              <a:tblGrid>
                <a:gridCol w="1893313">
                  <a:extLst>
                    <a:ext uri="{9D8B030D-6E8A-4147-A177-3AD203B41FA5}">
                      <a16:colId xmlns="" xmlns:a16="http://schemas.microsoft.com/office/drawing/2014/main" val="1787729653"/>
                    </a:ext>
                  </a:extLst>
                </a:gridCol>
                <a:gridCol w="2734785">
                  <a:extLst>
                    <a:ext uri="{9D8B030D-6E8A-4147-A177-3AD203B41FA5}">
                      <a16:colId xmlns="" xmlns:a16="http://schemas.microsoft.com/office/drawing/2014/main" val="1701309048"/>
                    </a:ext>
                  </a:extLst>
                </a:gridCol>
                <a:gridCol w="3597294">
                  <a:extLst>
                    <a:ext uri="{9D8B030D-6E8A-4147-A177-3AD203B41FA5}">
                      <a16:colId xmlns="" xmlns:a16="http://schemas.microsoft.com/office/drawing/2014/main" val="2091335490"/>
                    </a:ext>
                  </a:extLst>
                </a:gridCol>
                <a:gridCol w="2633107">
                  <a:extLst>
                    <a:ext uri="{9D8B030D-6E8A-4147-A177-3AD203B41FA5}">
                      <a16:colId xmlns="" xmlns:a16="http://schemas.microsoft.com/office/drawing/2014/main" val="842850387"/>
                    </a:ext>
                  </a:extLst>
                </a:gridCol>
              </a:tblGrid>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729176"/>
                  </a:ext>
                </a:extLst>
              </a:tr>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2625735"/>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64245011"/>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4749499"/>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4478762"/>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3079900"/>
                  </a:ext>
                </a:extLst>
              </a:tr>
            </a:tbl>
          </a:graphicData>
        </a:graphic>
      </p:graphicFrame>
    </p:spTree>
    <p:extLst>
      <p:ext uri="{BB962C8B-B14F-4D97-AF65-F5344CB8AC3E}">
        <p14:creationId xmlns:p14="http://schemas.microsoft.com/office/powerpoint/2010/main" val="144232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442458" y="1256813"/>
            <a:ext cx="6672019" cy="658642"/>
          </a:xfrm>
          <a:prstGeom prst="rect">
            <a:avLst/>
          </a:prstGeom>
        </p:spPr>
        <p:txBody>
          <a:bodyPr wrap="none">
            <a:spAutoFit/>
          </a:bodyPr>
          <a:lstStyle/>
          <a:p>
            <a:pPr algn="just">
              <a:lnSpc>
                <a:spcPct val="115000"/>
              </a:lnSpc>
              <a:spcAft>
                <a:spcPts val="0"/>
              </a:spcAft>
            </a:pPr>
            <a:r>
              <a:rPr lang="en-US" sz="32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27131633"/>
              </p:ext>
            </p:extLst>
          </p:nvPr>
        </p:nvGraphicFramePr>
        <p:xfrm>
          <a:off x="660400" y="2040050"/>
          <a:ext cx="10858500" cy="3925824"/>
        </p:xfrm>
        <a:graphic>
          <a:graphicData uri="http://schemas.openxmlformats.org/drawingml/2006/table">
            <a:tbl>
              <a:tblPr firstRow="1" firstCol="1" bandRow="1"/>
              <a:tblGrid>
                <a:gridCol w="2474089">
                  <a:extLst>
                    <a:ext uri="{9D8B030D-6E8A-4147-A177-3AD203B41FA5}">
                      <a16:colId xmlns="" xmlns:a16="http://schemas.microsoft.com/office/drawing/2014/main" val="2788500900"/>
                    </a:ext>
                  </a:extLst>
                </a:gridCol>
                <a:gridCol w="8384411">
                  <a:extLst>
                    <a:ext uri="{9D8B030D-6E8A-4147-A177-3AD203B41FA5}">
                      <a16:colId xmlns="" xmlns:a16="http://schemas.microsoft.com/office/drawing/2014/main" val="3599872471"/>
                    </a:ext>
                  </a:extLst>
                </a:gridCol>
              </a:tblGrid>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 kì II)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tiếng Việt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14144301"/>
                  </a:ext>
                </a:extLst>
              </a:tr>
              <a:tr h="0">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2338803"/>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7317841"/>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2964145"/>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01763"/>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4768025"/>
                  </a:ext>
                </a:extLst>
              </a:tr>
            </a:tbl>
          </a:graphicData>
        </a:graphic>
      </p:graphicFrame>
    </p:spTree>
    <p:extLst>
      <p:ext uri="{BB962C8B-B14F-4D97-AF65-F5344CB8AC3E}">
        <p14:creationId xmlns:p14="http://schemas.microsoft.com/office/powerpoint/2010/main" val="20056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6553</Words>
  <Application>Microsoft Office PowerPoint</Application>
  <PresentationFormat>Custom</PresentationFormat>
  <Paragraphs>767</Paragraphs>
  <Slides>66</Slides>
  <Notes>0</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cp:revision>
  <dcterms:created xsi:type="dcterms:W3CDTF">2022-01-23T08:08:34Z</dcterms:created>
  <dcterms:modified xsi:type="dcterms:W3CDTF">2022-04-13T03:47:22Z</dcterms:modified>
</cp:coreProperties>
</file>