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Masters/slideMaster8.xml" ContentType="application/vnd.openxmlformats-officedocument.presentationml.slideMaster+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media/audio41.wav" ContentType="audio/x-wav"/>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s/slide148.xml" ContentType="application/vnd.openxmlformats-officedocument.presentationml.slide+xml"/>
  <Override PartName="/ppt/diagrams/layout2.xml" ContentType="application/vnd.openxmlformats-officedocument.drawingml.diagram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2" r:id="rId5"/>
    <p:sldMasterId id="2147483714" r:id="rId6"/>
    <p:sldMasterId id="2147483726" r:id="rId7"/>
    <p:sldMasterId id="2147483738" r:id="rId8"/>
  </p:sldMasterIdLst>
  <p:notesMasterIdLst>
    <p:notesMasterId r:id="rId200"/>
  </p:notesMasterIdLst>
  <p:sldIdLst>
    <p:sldId id="257" r:id="rId9"/>
    <p:sldId id="258" r:id="rId10"/>
    <p:sldId id="259" r:id="rId11"/>
    <p:sldId id="261" r:id="rId12"/>
    <p:sldId id="304" r:id="rId13"/>
    <p:sldId id="305" r:id="rId14"/>
    <p:sldId id="306" r:id="rId15"/>
    <p:sldId id="307" r:id="rId16"/>
    <p:sldId id="264" r:id="rId17"/>
    <p:sldId id="308" r:id="rId18"/>
    <p:sldId id="265" r:id="rId19"/>
    <p:sldId id="266" r:id="rId20"/>
    <p:sldId id="267" r:id="rId21"/>
    <p:sldId id="268" r:id="rId22"/>
    <p:sldId id="269" r:id="rId23"/>
    <p:sldId id="270" r:id="rId24"/>
    <p:sldId id="309" r:id="rId25"/>
    <p:sldId id="317" r:id="rId26"/>
    <p:sldId id="318" r:id="rId27"/>
    <p:sldId id="271" r:id="rId28"/>
    <p:sldId id="273" r:id="rId29"/>
    <p:sldId id="274" r:id="rId30"/>
    <p:sldId id="275" r:id="rId31"/>
    <p:sldId id="276" r:id="rId32"/>
    <p:sldId id="277" r:id="rId33"/>
    <p:sldId id="320" r:id="rId34"/>
    <p:sldId id="319" r:id="rId35"/>
    <p:sldId id="321" r:id="rId36"/>
    <p:sldId id="322" r:id="rId37"/>
    <p:sldId id="286" r:id="rId38"/>
    <p:sldId id="287"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288" r:id="rId54"/>
    <p:sldId id="337" r:id="rId55"/>
    <p:sldId id="338" r:id="rId56"/>
    <p:sldId id="339" r:id="rId57"/>
    <p:sldId id="340" r:id="rId58"/>
    <p:sldId id="341" r:id="rId59"/>
    <p:sldId id="342" r:id="rId60"/>
    <p:sldId id="479" r:id="rId61"/>
    <p:sldId id="343"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480" r:id="rId93"/>
    <p:sldId id="376" r:id="rId94"/>
    <p:sldId id="377" r:id="rId95"/>
    <p:sldId id="378" r:id="rId96"/>
    <p:sldId id="379" r:id="rId97"/>
    <p:sldId id="380" r:id="rId98"/>
    <p:sldId id="381" r:id="rId99"/>
    <p:sldId id="382" r:id="rId100"/>
    <p:sldId id="383" r:id="rId101"/>
    <p:sldId id="385" r:id="rId102"/>
    <p:sldId id="384" r:id="rId103"/>
    <p:sldId id="386" r:id="rId104"/>
    <p:sldId id="387" r:id="rId105"/>
    <p:sldId id="388" r:id="rId106"/>
    <p:sldId id="389" r:id="rId107"/>
    <p:sldId id="390" r:id="rId108"/>
    <p:sldId id="391" r:id="rId109"/>
    <p:sldId id="393" r:id="rId110"/>
    <p:sldId id="392" r:id="rId111"/>
    <p:sldId id="394" r:id="rId112"/>
    <p:sldId id="395" r:id="rId113"/>
    <p:sldId id="396" r:id="rId114"/>
    <p:sldId id="397" r:id="rId115"/>
    <p:sldId id="398" r:id="rId116"/>
    <p:sldId id="399" r:id="rId117"/>
    <p:sldId id="400" r:id="rId118"/>
    <p:sldId id="401" r:id="rId119"/>
    <p:sldId id="402" r:id="rId120"/>
    <p:sldId id="405" r:id="rId121"/>
    <p:sldId id="403" r:id="rId122"/>
    <p:sldId id="404" r:id="rId123"/>
    <p:sldId id="406" r:id="rId124"/>
    <p:sldId id="481" r:id="rId125"/>
    <p:sldId id="407" r:id="rId126"/>
    <p:sldId id="408" r:id="rId127"/>
    <p:sldId id="409" r:id="rId128"/>
    <p:sldId id="410" r:id="rId129"/>
    <p:sldId id="412" r:id="rId130"/>
    <p:sldId id="411" r:id="rId131"/>
    <p:sldId id="413" r:id="rId132"/>
    <p:sldId id="414" r:id="rId133"/>
    <p:sldId id="415" r:id="rId134"/>
    <p:sldId id="416" r:id="rId135"/>
    <p:sldId id="417" r:id="rId136"/>
    <p:sldId id="418" r:id="rId137"/>
    <p:sldId id="419" r:id="rId138"/>
    <p:sldId id="420" r:id="rId139"/>
    <p:sldId id="421" r:id="rId140"/>
    <p:sldId id="423" r:id="rId141"/>
    <p:sldId id="422" r:id="rId142"/>
    <p:sldId id="424" r:id="rId143"/>
    <p:sldId id="425" r:id="rId144"/>
    <p:sldId id="426" r:id="rId145"/>
    <p:sldId id="427" r:id="rId146"/>
    <p:sldId id="428" r:id="rId147"/>
    <p:sldId id="429" r:id="rId148"/>
    <p:sldId id="430" r:id="rId149"/>
    <p:sldId id="431" r:id="rId150"/>
    <p:sldId id="482" r:id="rId151"/>
    <p:sldId id="432" r:id="rId152"/>
    <p:sldId id="433" r:id="rId153"/>
    <p:sldId id="434" r:id="rId154"/>
    <p:sldId id="435" r:id="rId155"/>
    <p:sldId id="436" r:id="rId156"/>
    <p:sldId id="437" r:id="rId157"/>
    <p:sldId id="438" r:id="rId158"/>
    <p:sldId id="439" r:id="rId159"/>
    <p:sldId id="441" r:id="rId160"/>
    <p:sldId id="442" r:id="rId161"/>
    <p:sldId id="440" r:id="rId162"/>
    <p:sldId id="443" r:id="rId163"/>
    <p:sldId id="444" r:id="rId164"/>
    <p:sldId id="445" r:id="rId165"/>
    <p:sldId id="446" r:id="rId166"/>
    <p:sldId id="447" r:id="rId167"/>
    <p:sldId id="448" r:id="rId168"/>
    <p:sldId id="449" r:id="rId169"/>
    <p:sldId id="450" r:id="rId170"/>
    <p:sldId id="451" r:id="rId171"/>
    <p:sldId id="483" r:id="rId172"/>
    <p:sldId id="452" r:id="rId173"/>
    <p:sldId id="454" r:id="rId174"/>
    <p:sldId id="453" r:id="rId175"/>
    <p:sldId id="455" r:id="rId176"/>
    <p:sldId id="456" r:id="rId177"/>
    <p:sldId id="457" r:id="rId178"/>
    <p:sldId id="458" r:id="rId179"/>
    <p:sldId id="459" r:id="rId180"/>
    <p:sldId id="460" r:id="rId181"/>
    <p:sldId id="461" r:id="rId182"/>
    <p:sldId id="462" r:id="rId183"/>
    <p:sldId id="463" r:id="rId184"/>
    <p:sldId id="464" r:id="rId185"/>
    <p:sldId id="465" r:id="rId186"/>
    <p:sldId id="466" r:id="rId187"/>
    <p:sldId id="467" r:id="rId188"/>
    <p:sldId id="468" r:id="rId189"/>
    <p:sldId id="469" r:id="rId190"/>
    <p:sldId id="470" r:id="rId191"/>
    <p:sldId id="471" r:id="rId192"/>
    <p:sldId id="472" r:id="rId193"/>
    <p:sldId id="473" r:id="rId194"/>
    <p:sldId id="474" r:id="rId195"/>
    <p:sldId id="475" r:id="rId196"/>
    <p:sldId id="476" r:id="rId197"/>
    <p:sldId id="477" r:id="rId198"/>
    <p:sldId id="478" r:id="rId1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32" userDrawn="1">
          <p15:clr>
            <a:srgbClr val="A4A3A4"/>
          </p15:clr>
        </p15:guide>
        <p15:guide id="2" pos="7224" userDrawn="1">
          <p15:clr>
            <a:srgbClr val="A4A3A4"/>
          </p15:clr>
        </p15:guide>
        <p15:guide id="3" orient="horz" pos="624" userDrawn="1">
          <p15:clr>
            <a:srgbClr val="A4A3A4"/>
          </p15:clr>
        </p15:guide>
        <p15:guide id="4" orient="horz" pos="744" userDrawn="1">
          <p15:clr>
            <a:srgbClr val="A4A3A4"/>
          </p15:clr>
        </p15:guide>
        <p15:guide id="5" orient="horz" pos="3912"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showGuides="1">
      <p:cViewPr varScale="1">
        <p:scale>
          <a:sx n="92" d="100"/>
          <a:sy n="92" d="100"/>
        </p:scale>
        <p:origin x="-498" y="-102"/>
      </p:cViewPr>
      <p:guideLst>
        <p:guide orient="horz" pos="624"/>
        <p:guide orient="horz" pos="744"/>
        <p:guide orient="horz" pos="3912"/>
        <p:guide orient="horz" pos="3840"/>
        <p:guide pos="432"/>
        <p:guide pos="7224"/>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196" Type="http://schemas.openxmlformats.org/officeDocument/2006/relationships/slide" Target="slides/slide188.xml"/><Relationship Id="rId200"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slide" Target="slides/slide173.xml"/><Relationship Id="rId186" Type="http://schemas.openxmlformats.org/officeDocument/2006/relationships/slide" Target="slides/slide178.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92" Type="http://schemas.openxmlformats.org/officeDocument/2006/relationships/slide" Target="slides/slide184.xml"/><Relationship Id="rId197" Type="http://schemas.openxmlformats.org/officeDocument/2006/relationships/slide" Target="slides/slide189.xml"/><Relationship Id="rId201"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190" Type="http://schemas.openxmlformats.org/officeDocument/2006/relationships/slide" Target="slides/slide182.xml"/><Relationship Id="rId204" Type="http://schemas.openxmlformats.org/officeDocument/2006/relationships/tableStyles" Target="tableStyle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E91DFF-1E05-4ABD-9802-6BED8D8F0832}"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999B5B66-F576-4555-B693-B42BAF780C95}">
      <dgm:prSet phldrT="[Text]" custT="1"/>
      <dgm:spPr>
        <a:ln w="28575">
          <a:solidFill>
            <a:srgbClr val="C00000"/>
          </a:solidFill>
        </a:ln>
      </dgm:spPr>
      <dgm:t>
        <a:bodyPr/>
        <a:lstStyle/>
        <a:p>
          <a:pPr algn="l"/>
          <a:r>
            <a:rPr lang="en-US" sz="2800" b="1" dirty="0" err="1" smtClean="0">
              <a:solidFill>
                <a:srgbClr val="7030A0"/>
              </a:solidFill>
              <a:latin typeface="Times New Roman" panose="02020603050405020304" pitchFamily="18" charset="0"/>
              <a:cs typeface="Times New Roman" panose="02020603050405020304" pitchFamily="18" charset="0"/>
            </a:rPr>
            <a:t>Nghệ</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thuật</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miêu</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tả</a:t>
          </a:r>
          <a:r>
            <a:rPr lang="en-US" sz="2800" b="1" dirty="0" smtClean="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dgm:t>
    </dgm:pt>
    <dgm:pt modelId="{EAA4554B-80CD-4D52-8AB4-8CC87D315129}" type="parTrans" cxnId="{3D41807B-F4B2-4966-BBE1-BC4DA53CD7E8}">
      <dgm:prSet/>
      <dgm:spPr/>
      <dgm:t>
        <a:bodyPr/>
        <a:lstStyle/>
        <a:p>
          <a:endParaRPr lang="en-US"/>
        </a:p>
      </dgm:t>
    </dgm:pt>
    <dgm:pt modelId="{D901EE53-47BE-4C09-B7D8-519B88888C82}" type="sibTrans" cxnId="{3D41807B-F4B2-4966-BBE1-BC4DA53CD7E8}">
      <dgm:prSet/>
      <dgm:spPr/>
      <dgm:t>
        <a:bodyPr/>
        <a:lstStyle/>
        <a:p>
          <a:endParaRPr lang="en-US"/>
        </a:p>
      </dgm:t>
    </dgm:pt>
    <dgm:pt modelId="{AC0C21AF-A1AA-4887-95E1-E5ECF4720AD7}">
      <dgm:prSet phldrT="[Text]" custT="1"/>
      <dgm:spPr>
        <a:ln w="19050"/>
      </dgm:spPr>
      <dgm:t>
        <a:bodyPr/>
        <a:lstStyle/>
        <a:p>
          <a:pPr algn="l"/>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Quan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sát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tế</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lựa</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chọn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hình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ảnh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tiêu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biểu</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dgm:t>
    </dgm:pt>
    <dgm:pt modelId="{2FB92F4E-B248-4E44-80B9-5F7FD990F90B}" type="parTrans" cxnId="{3FB284DD-E199-4DDD-9F39-A75428814B52}">
      <dgm:prSet/>
      <dgm:spPr/>
      <dgm:t>
        <a:bodyPr/>
        <a:lstStyle/>
        <a:p>
          <a:endParaRPr lang="en-US"/>
        </a:p>
      </dgm:t>
    </dgm:pt>
    <dgm:pt modelId="{6C1FC15C-FD62-464F-B926-203B702A28A0}" type="sibTrans" cxnId="{3FB284DD-E199-4DDD-9F39-A75428814B52}">
      <dgm:prSet/>
      <dgm:spPr/>
      <dgm:t>
        <a:bodyPr/>
        <a:lstStyle/>
        <a:p>
          <a:endParaRPr lang="en-US"/>
        </a:p>
      </dgm:t>
    </dgm:pt>
    <dgm:pt modelId="{4F7B878D-BACF-4D76-951D-962A6CFBF6B6}">
      <dgm:prSet custT="1"/>
      <dgm:spPr>
        <a:ln w="19050"/>
      </dgm:spPr>
      <dgm:t>
        <a:bodyPr/>
        <a:lstStyle/>
        <a:p>
          <a:pPr algn="l"/>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Sử</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dụng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ngôn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ngữ</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trong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sáng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dễ</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hiểu</a:t>
          </a:r>
          <a:r>
            <a:rPr lang="en-US" sz="2800" dirty="0" smtClean="0"/>
            <a:t>.</a:t>
          </a:r>
          <a:endParaRPr lang="en-US" sz="2800" dirty="0"/>
        </a:p>
      </dgm:t>
    </dgm:pt>
    <dgm:pt modelId="{4979E71C-23AB-4E21-A10A-F368F21D6A47}" type="parTrans" cxnId="{6AB38096-1A68-4F01-9235-4E2121F7EA6D}">
      <dgm:prSet/>
      <dgm:spPr/>
      <dgm:t>
        <a:bodyPr/>
        <a:lstStyle/>
        <a:p>
          <a:endParaRPr lang="en-US"/>
        </a:p>
      </dgm:t>
    </dgm:pt>
    <dgm:pt modelId="{7A1BCDAE-AA49-42D2-A457-BE50A2D583A6}" type="sibTrans" cxnId="{6AB38096-1A68-4F01-9235-4E2121F7EA6D}">
      <dgm:prSet/>
      <dgm:spPr/>
      <dgm:t>
        <a:bodyPr/>
        <a:lstStyle/>
        <a:p>
          <a:endParaRPr lang="en-US"/>
        </a:p>
      </dgm:t>
    </dgm:pt>
    <dgm:pt modelId="{D38AA2D7-5872-4EB0-95B8-3F9E937356AB}" type="pres">
      <dgm:prSet presAssocID="{7FE91DFF-1E05-4ABD-9802-6BED8D8F0832}" presName="Name0" presStyleCnt="0">
        <dgm:presLayoutVars>
          <dgm:dir/>
          <dgm:animLvl val="lvl"/>
          <dgm:resizeHandles val="exact"/>
        </dgm:presLayoutVars>
      </dgm:prSet>
      <dgm:spPr/>
      <dgm:t>
        <a:bodyPr/>
        <a:lstStyle/>
        <a:p>
          <a:endParaRPr lang="en-US"/>
        </a:p>
      </dgm:t>
    </dgm:pt>
    <dgm:pt modelId="{1FED47BB-D069-4B31-A8EE-79450AE3B508}" type="pres">
      <dgm:prSet presAssocID="{999B5B66-F576-4555-B693-B42BAF780C95}" presName="linNode" presStyleCnt="0"/>
      <dgm:spPr/>
    </dgm:pt>
    <dgm:pt modelId="{026AC072-DDD1-4D95-B072-1C8CE5048E2E}" type="pres">
      <dgm:prSet presAssocID="{999B5B66-F576-4555-B693-B42BAF780C95}" presName="parTx" presStyleLbl="revTx" presStyleIdx="0" presStyleCnt="1">
        <dgm:presLayoutVars>
          <dgm:chMax val="1"/>
          <dgm:bulletEnabled val="1"/>
        </dgm:presLayoutVars>
      </dgm:prSet>
      <dgm:spPr/>
      <dgm:t>
        <a:bodyPr/>
        <a:lstStyle/>
        <a:p>
          <a:endParaRPr lang="en-US"/>
        </a:p>
      </dgm:t>
    </dgm:pt>
    <dgm:pt modelId="{A5BD5D4E-C069-42BD-9CA2-CA8AEBD63C28}" type="pres">
      <dgm:prSet presAssocID="{999B5B66-F576-4555-B693-B42BAF780C95}" presName="bracket" presStyleLbl="parChTrans1D1" presStyleIdx="0" presStyleCnt="1"/>
      <dgm:spPr/>
    </dgm:pt>
    <dgm:pt modelId="{7D4C6E22-3EE8-4534-8CCF-B18405142481}" type="pres">
      <dgm:prSet presAssocID="{999B5B66-F576-4555-B693-B42BAF780C95}" presName="spH" presStyleCnt="0"/>
      <dgm:spPr/>
    </dgm:pt>
    <dgm:pt modelId="{3D3634B2-8B02-48B3-BE3E-A24B73C54D63}" type="pres">
      <dgm:prSet presAssocID="{999B5B66-F576-4555-B693-B42BAF780C95}" presName="desTx" presStyleLbl="node1" presStyleIdx="0" presStyleCnt="1">
        <dgm:presLayoutVars>
          <dgm:bulletEnabled val="1"/>
        </dgm:presLayoutVars>
      </dgm:prSet>
      <dgm:spPr/>
      <dgm:t>
        <a:bodyPr/>
        <a:lstStyle/>
        <a:p>
          <a:endParaRPr lang="en-US"/>
        </a:p>
      </dgm:t>
    </dgm:pt>
  </dgm:ptLst>
  <dgm:cxnLst>
    <dgm:cxn modelId="{3D41807B-F4B2-4966-BBE1-BC4DA53CD7E8}" srcId="{7FE91DFF-1E05-4ABD-9802-6BED8D8F0832}" destId="{999B5B66-F576-4555-B693-B42BAF780C95}" srcOrd="0" destOrd="0" parTransId="{EAA4554B-80CD-4D52-8AB4-8CC87D315129}" sibTransId="{D901EE53-47BE-4C09-B7D8-519B88888C82}"/>
    <dgm:cxn modelId="{B6960913-7AEF-4F52-A997-2C7131D89A24}" type="presOf" srcId="{4F7B878D-BACF-4D76-951D-962A6CFBF6B6}" destId="{3D3634B2-8B02-48B3-BE3E-A24B73C54D63}" srcOrd="0" destOrd="1" presId="urn:diagrams.loki3.com/BracketList"/>
    <dgm:cxn modelId="{0404CC23-5B35-40C1-928A-90C1DFF8577B}" type="presOf" srcId="{999B5B66-F576-4555-B693-B42BAF780C95}" destId="{026AC072-DDD1-4D95-B072-1C8CE5048E2E}" srcOrd="0" destOrd="0" presId="urn:diagrams.loki3.com/BracketList"/>
    <dgm:cxn modelId="{3FB284DD-E199-4DDD-9F39-A75428814B52}" srcId="{999B5B66-F576-4555-B693-B42BAF780C95}" destId="{AC0C21AF-A1AA-4887-95E1-E5ECF4720AD7}" srcOrd="0" destOrd="0" parTransId="{2FB92F4E-B248-4E44-80B9-5F7FD990F90B}" sibTransId="{6C1FC15C-FD62-464F-B926-203B702A28A0}"/>
    <dgm:cxn modelId="{59F88E95-BCD7-4DCE-A25B-5EB61D2AAB79}" type="presOf" srcId="{7FE91DFF-1E05-4ABD-9802-6BED8D8F0832}" destId="{D38AA2D7-5872-4EB0-95B8-3F9E937356AB}" srcOrd="0" destOrd="0" presId="urn:diagrams.loki3.com/BracketList"/>
    <dgm:cxn modelId="{8877E243-1B77-420E-A59C-04D8A559100D}" type="presOf" srcId="{AC0C21AF-A1AA-4887-95E1-E5ECF4720AD7}" destId="{3D3634B2-8B02-48B3-BE3E-A24B73C54D63}" srcOrd="0" destOrd="0" presId="urn:diagrams.loki3.com/BracketList"/>
    <dgm:cxn modelId="{6AB38096-1A68-4F01-9235-4E2121F7EA6D}" srcId="{999B5B66-F576-4555-B693-B42BAF780C95}" destId="{4F7B878D-BACF-4D76-951D-962A6CFBF6B6}" srcOrd="1" destOrd="0" parTransId="{4979E71C-23AB-4E21-A10A-F368F21D6A47}" sibTransId="{7A1BCDAE-AA49-42D2-A457-BE50A2D583A6}"/>
    <dgm:cxn modelId="{3AAF4C5A-9A20-45C1-9FB9-F61462B07F8D}" type="presParOf" srcId="{D38AA2D7-5872-4EB0-95B8-3F9E937356AB}" destId="{1FED47BB-D069-4B31-A8EE-79450AE3B508}" srcOrd="0" destOrd="0" presId="urn:diagrams.loki3.com/BracketList"/>
    <dgm:cxn modelId="{5622747A-B8D3-4C84-986B-8A3870E6C144}" type="presParOf" srcId="{1FED47BB-D069-4B31-A8EE-79450AE3B508}" destId="{026AC072-DDD1-4D95-B072-1C8CE5048E2E}" srcOrd="0" destOrd="0" presId="urn:diagrams.loki3.com/BracketList"/>
    <dgm:cxn modelId="{9263AD72-663F-4FA8-BBF7-575B347BEEBD}" type="presParOf" srcId="{1FED47BB-D069-4B31-A8EE-79450AE3B508}" destId="{A5BD5D4E-C069-42BD-9CA2-CA8AEBD63C28}" srcOrd="1" destOrd="0" presId="urn:diagrams.loki3.com/BracketList"/>
    <dgm:cxn modelId="{345FAFCD-8DDF-44CC-9C4E-8CBFE5D3CFAE}" type="presParOf" srcId="{1FED47BB-D069-4B31-A8EE-79450AE3B508}" destId="{7D4C6E22-3EE8-4534-8CCF-B18405142481}" srcOrd="2" destOrd="0" presId="urn:diagrams.loki3.com/BracketList"/>
    <dgm:cxn modelId="{621BF619-C988-428C-AC5D-348E7E108CA7}" type="presParOf" srcId="{1FED47BB-D069-4B31-A8EE-79450AE3B508}" destId="{3D3634B2-8B02-48B3-BE3E-A24B73C54D63}" srcOrd="3" destOrd="0" presId="urn:diagrams.loki3.com/Bracket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E91DFF-1E05-4ABD-9802-6BED8D8F0832}"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999B5B66-F576-4555-B693-B42BAF780C95}">
      <dgm:prSet phldrT="[Text]" custT="1"/>
      <dgm:spPr>
        <a:ln w="28575">
          <a:solidFill>
            <a:srgbClr val="C00000"/>
          </a:solidFill>
        </a:ln>
      </dgm:spPr>
      <dgm:t>
        <a:bodyPr/>
        <a:lstStyle/>
        <a:p>
          <a:pPr algn="l"/>
          <a:r>
            <a:rPr lang="en-US" sz="2800" b="1" dirty="0" err="1" smtClean="0">
              <a:solidFill>
                <a:srgbClr val="7030A0"/>
              </a:solidFill>
              <a:latin typeface="Times New Roman" panose="02020603050405020304" pitchFamily="18" charset="0"/>
              <a:cs typeface="Times New Roman" panose="02020603050405020304" pitchFamily="18" charset="0"/>
            </a:rPr>
            <a:t>Nội</a:t>
          </a:r>
          <a:r>
            <a:rPr lang="en-US" sz="2800" b="1" dirty="0" smtClean="0">
              <a:solidFill>
                <a:srgbClr val="7030A0"/>
              </a:solidFill>
              <a:latin typeface="Times New Roman" panose="02020603050405020304" pitchFamily="18" charset="0"/>
              <a:cs typeface="Times New Roman" panose="02020603050405020304" pitchFamily="18" charset="0"/>
            </a:rPr>
            <a:t> dung</a:t>
          </a:r>
          <a:r>
            <a:rPr lang="en-US" sz="2800" dirty="0" smtClean="0">
              <a:solidFill>
                <a:srgbClr val="7030A0"/>
              </a:solidFill>
              <a:latin typeface="Times New Roman" panose="02020603050405020304" pitchFamily="18" charset="0"/>
              <a:cs typeface="Times New Roman" panose="02020603050405020304" pitchFamily="18" charset="0"/>
            </a:rPr>
            <a:t>: </a:t>
          </a:r>
          <a:endParaRPr lang="en-US" sz="2800" dirty="0">
            <a:solidFill>
              <a:srgbClr val="7030A0"/>
            </a:solidFill>
            <a:latin typeface="Times New Roman" panose="02020603050405020304" pitchFamily="18" charset="0"/>
            <a:cs typeface="Times New Roman" panose="02020603050405020304" pitchFamily="18" charset="0"/>
          </a:endParaRPr>
        </a:p>
      </dgm:t>
    </dgm:pt>
    <dgm:pt modelId="{EAA4554B-80CD-4D52-8AB4-8CC87D315129}" type="parTrans" cxnId="{3D41807B-F4B2-4966-BBE1-BC4DA53CD7E8}">
      <dgm:prSet/>
      <dgm:spPr/>
      <dgm:t>
        <a:bodyPr/>
        <a:lstStyle/>
        <a:p>
          <a:endParaRPr lang="en-US"/>
        </a:p>
      </dgm:t>
    </dgm:pt>
    <dgm:pt modelId="{D901EE53-47BE-4C09-B7D8-519B88888C82}" type="sibTrans" cxnId="{3D41807B-F4B2-4966-BBE1-BC4DA53CD7E8}">
      <dgm:prSet/>
      <dgm:spPr/>
      <dgm:t>
        <a:bodyPr/>
        <a:lstStyle/>
        <a:p>
          <a:endParaRPr lang="en-US"/>
        </a:p>
      </dgm:t>
    </dgm:pt>
    <dgm:pt modelId="{AC0C21AF-A1AA-4887-95E1-E5ECF4720AD7}">
      <dgm:prSet phldrT="[Text]" custT="1"/>
      <dgm:spPr>
        <a:ln w="19050"/>
      </dgm:spPr>
      <dgm:t>
        <a:bodyPr/>
        <a:lstStyle/>
        <a:p>
          <a:pPr algn="l"/>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chân</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sáng,có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a:t>
          </a:r>
          <a:r>
            <a:rPr lang="en-US" sz="2800" dirty="0" smtClean="0">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dgm:t>
    </dgm:pt>
    <dgm:pt modelId="{2FB92F4E-B248-4E44-80B9-5F7FD990F90B}" type="parTrans" cxnId="{3FB284DD-E199-4DDD-9F39-A75428814B52}">
      <dgm:prSet/>
      <dgm:spPr/>
      <dgm:t>
        <a:bodyPr/>
        <a:lstStyle/>
        <a:p>
          <a:endParaRPr lang="en-US"/>
        </a:p>
      </dgm:t>
    </dgm:pt>
    <dgm:pt modelId="{6C1FC15C-FD62-464F-B926-203B702A28A0}" type="sibTrans" cxnId="{3FB284DD-E199-4DDD-9F39-A75428814B52}">
      <dgm:prSet/>
      <dgm:spPr/>
      <dgm:t>
        <a:bodyPr/>
        <a:lstStyle/>
        <a:p>
          <a:endParaRPr lang="en-US"/>
        </a:p>
      </dgm:t>
    </dgm:pt>
    <dgm:pt modelId="{D38AA2D7-5872-4EB0-95B8-3F9E937356AB}" type="pres">
      <dgm:prSet presAssocID="{7FE91DFF-1E05-4ABD-9802-6BED8D8F0832}" presName="Name0" presStyleCnt="0">
        <dgm:presLayoutVars>
          <dgm:dir/>
          <dgm:animLvl val="lvl"/>
          <dgm:resizeHandles val="exact"/>
        </dgm:presLayoutVars>
      </dgm:prSet>
      <dgm:spPr/>
      <dgm:t>
        <a:bodyPr/>
        <a:lstStyle/>
        <a:p>
          <a:endParaRPr lang="en-US"/>
        </a:p>
      </dgm:t>
    </dgm:pt>
    <dgm:pt modelId="{1FED47BB-D069-4B31-A8EE-79450AE3B508}" type="pres">
      <dgm:prSet presAssocID="{999B5B66-F576-4555-B693-B42BAF780C95}" presName="linNode" presStyleCnt="0"/>
      <dgm:spPr/>
    </dgm:pt>
    <dgm:pt modelId="{026AC072-DDD1-4D95-B072-1C8CE5048E2E}" type="pres">
      <dgm:prSet presAssocID="{999B5B66-F576-4555-B693-B42BAF780C95}" presName="parTx" presStyleLbl="revTx" presStyleIdx="0" presStyleCnt="1">
        <dgm:presLayoutVars>
          <dgm:chMax val="1"/>
          <dgm:bulletEnabled val="1"/>
        </dgm:presLayoutVars>
      </dgm:prSet>
      <dgm:spPr/>
      <dgm:t>
        <a:bodyPr/>
        <a:lstStyle/>
        <a:p>
          <a:endParaRPr lang="en-US"/>
        </a:p>
      </dgm:t>
    </dgm:pt>
    <dgm:pt modelId="{A5BD5D4E-C069-42BD-9CA2-CA8AEBD63C28}" type="pres">
      <dgm:prSet presAssocID="{999B5B66-F576-4555-B693-B42BAF780C95}" presName="bracket" presStyleLbl="parChTrans1D1" presStyleIdx="0" presStyleCnt="1"/>
      <dgm:spPr/>
    </dgm:pt>
    <dgm:pt modelId="{7D4C6E22-3EE8-4534-8CCF-B18405142481}" type="pres">
      <dgm:prSet presAssocID="{999B5B66-F576-4555-B693-B42BAF780C95}" presName="spH" presStyleCnt="0"/>
      <dgm:spPr/>
    </dgm:pt>
    <dgm:pt modelId="{3D3634B2-8B02-48B3-BE3E-A24B73C54D63}" type="pres">
      <dgm:prSet presAssocID="{999B5B66-F576-4555-B693-B42BAF780C95}" presName="desTx" presStyleLbl="node1" presStyleIdx="0" presStyleCnt="1">
        <dgm:presLayoutVars>
          <dgm:bulletEnabled val="1"/>
        </dgm:presLayoutVars>
      </dgm:prSet>
      <dgm:spPr/>
      <dgm:t>
        <a:bodyPr/>
        <a:lstStyle/>
        <a:p>
          <a:endParaRPr lang="en-US"/>
        </a:p>
      </dgm:t>
    </dgm:pt>
  </dgm:ptLst>
  <dgm:cxnLst>
    <dgm:cxn modelId="{3D41807B-F4B2-4966-BBE1-BC4DA53CD7E8}" srcId="{7FE91DFF-1E05-4ABD-9802-6BED8D8F0832}" destId="{999B5B66-F576-4555-B693-B42BAF780C95}" srcOrd="0" destOrd="0" parTransId="{EAA4554B-80CD-4D52-8AB4-8CC87D315129}" sibTransId="{D901EE53-47BE-4C09-B7D8-519B88888C82}"/>
    <dgm:cxn modelId="{0404CC23-5B35-40C1-928A-90C1DFF8577B}" type="presOf" srcId="{999B5B66-F576-4555-B693-B42BAF780C95}" destId="{026AC072-DDD1-4D95-B072-1C8CE5048E2E}" srcOrd="0" destOrd="0" presId="urn:diagrams.loki3.com/BracketList"/>
    <dgm:cxn modelId="{3FB284DD-E199-4DDD-9F39-A75428814B52}" srcId="{999B5B66-F576-4555-B693-B42BAF780C95}" destId="{AC0C21AF-A1AA-4887-95E1-E5ECF4720AD7}" srcOrd="0" destOrd="0" parTransId="{2FB92F4E-B248-4E44-80B9-5F7FD990F90B}" sibTransId="{6C1FC15C-FD62-464F-B926-203B702A28A0}"/>
    <dgm:cxn modelId="{59F88E95-BCD7-4DCE-A25B-5EB61D2AAB79}" type="presOf" srcId="{7FE91DFF-1E05-4ABD-9802-6BED8D8F0832}" destId="{D38AA2D7-5872-4EB0-95B8-3F9E937356AB}" srcOrd="0" destOrd="0" presId="urn:diagrams.loki3.com/BracketList"/>
    <dgm:cxn modelId="{8877E243-1B77-420E-A59C-04D8A559100D}" type="presOf" srcId="{AC0C21AF-A1AA-4887-95E1-E5ECF4720AD7}" destId="{3D3634B2-8B02-48B3-BE3E-A24B73C54D63}" srcOrd="0" destOrd="0" presId="urn:diagrams.loki3.com/BracketList"/>
    <dgm:cxn modelId="{3AAF4C5A-9A20-45C1-9FB9-F61462B07F8D}" type="presParOf" srcId="{D38AA2D7-5872-4EB0-95B8-3F9E937356AB}" destId="{1FED47BB-D069-4B31-A8EE-79450AE3B508}" srcOrd="0" destOrd="0" presId="urn:diagrams.loki3.com/BracketList"/>
    <dgm:cxn modelId="{5622747A-B8D3-4C84-986B-8A3870E6C144}" type="presParOf" srcId="{1FED47BB-D069-4B31-A8EE-79450AE3B508}" destId="{026AC072-DDD1-4D95-B072-1C8CE5048E2E}" srcOrd="0" destOrd="0" presId="urn:diagrams.loki3.com/BracketList"/>
    <dgm:cxn modelId="{9263AD72-663F-4FA8-BBF7-575B347BEEBD}" type="presParOf" srcId="{1FED47BB-D069-4B31-A8EE-79450AE3B508}" destId="{A5BD5D4E-C069-42BD-9CA2-CA8AEBD63C28}" srcOrd="1" destOrd="0" presId="urn:diagrams.loki3.com/BracketList"/>
    <dgm:cxn modelId="{345FAFCD-8DDF-44CC-9C4E-8CBFE5D3CFAE}" type="presParOf" srcId="{1FED47BB-D069-4B31-A8EE-79450AE3B508}" destId="{7D4C6E22-3EE8-4534-8CCF-B18405142481}" srcOrd="2" destOrd="0" presId="urn:diagrams.loki3.com/BracketList"/>
    <dgm:cxn modelId="{621BF619-C988-428C-AC5D-348E7E108CA7}" type="presParOf" srcId="{1FED47BB-D069-4B31-A8EE-79450AE3B508}" destId="{3D3634B2-8B02-48B3-BE3E-A24B73C54D63}" srcOrd="3" destOrd="0" presId="urn:diagrams.loki3.com/BracketList"/>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8BACD-967E-49EE-923D-87CBC8DC5B9E}" type="datetimeFigureOut">
              <a:rPr lang="en-US" smtClean="0"/>
              <a:pPr/>
              <a:t>16/3/2025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48BF6-AD85-4B60-86CF-1B4440BBCC16}" type="slidenum">
              <a:rPr lang="en-US" smtClean="0"/>
              <a:pPr/>
              <a:t>‹#›</a:t>
            </a:fld>
            <a:endParaRPr lang="en-US"/>
          </a:p>
        </p:txBody>
      </p:sp>
    </p:spTree>
    <p:extLst>
      <p:ext uri="{BB962C8B-B14F-4D97-AF65-F5344CB8AC3E}">
        <p14:creationId xmlns:p14="http://schemas.microsoft.com/office/powerpoint/2010/main" xmlns="" val="238236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414318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824672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8750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5858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607008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367759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3361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8EEB6-A914-4103-9FA3-674DF9349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7668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8EEB6-A914-4103-9FA3-674DF9349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25331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pPr/>
              <a:t>16/3/2025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1010337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pPr/>
              <a:t>16/3/2025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93079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pPr/>
              <a:t>16/3/2025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1370667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635068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xmlns="" val="3919562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733432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xmlns="" val="172820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291194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50799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xmlns="" val="2377557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68328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pPr/>
              <a:t>16/3/2025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399209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xmlns="" val="2963200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xmlns="" val="4254328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13319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277109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xmlns="" val="3362280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44343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56737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78441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711339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45796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pPr/>
              <a:t>16/3/2025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221176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1639642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584871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706182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345205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755314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615691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3919347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3240528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715745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114681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FA4386-A195-4990-B60D-8F0D8BCB2A7B}" type="datetimeFigureOut">
              <a:rPr lang="en-US" smtClean="0"/>
              <a:pPr/>
              <a:t>16/3/2025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1228305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1592058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3463182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424854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741836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3956243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1110982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4142210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4105140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1661058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153291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FA4386-A195-4990-B60D-8F0D8BCB2A7B}" type="datetimeFigureOut">
              <a:rPr lang="en-US" smtClean="0"/>
              <a:pPr/>
              <a:t>16/3/2025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370302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4093456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4026992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1349071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4195787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3718156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351585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172074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816225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385984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96568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A4386-A195-4990-B60D-8F0D8BCB2A7B}" type="datetimeFigureOut">
              <a:rPr lang="en-US" smtClean="0"/>
              <a:pPr/>
              <a:t>16/3/2025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1760505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2226707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3603393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527620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050476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891870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3469390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11459505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638611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40471340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3181048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pPr/>
              <a:t>16/3/2025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2981725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3594411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18501429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343660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92773A-1A3F-4A5F-AA2A-06D1B12C37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5657942E-0216-4E73-9469-BD06EE69E8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B2EFCEDD-E322-4528-809E-927AD9DB1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0750607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B97D520-3BDB-4985-8A7E-F62B683DE0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67CD17E4-2AD3-4063-A782-2D1CDBE5B6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F9FAA97F-3BD0-4BF7-BA52-88C12A6A3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10181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AAAA12C-0861-47A8-9D17-937BBE338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C289F8EC-A0B2-4839-A69F-66DFA17C9F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388BAD9D-D699-40B7-8265-B46F1B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094594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8B2AD0-8538-41CF-8CC8-1B5916571A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6FFF27B5-43C1-444C-A6AA-55120A32D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F5D84087-4038-4C19-B666-E249CDABB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2135669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CBA6251-AA48-4CDB-AAA5-3DED7C657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B1CAA3FA-8C90-41E1-AC36-9C0A670C63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933059BD-871B-47CA-ABAB-70DB073D8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6838144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FF366B1-C31D-4A6A-9510-253737AA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A8900E57-D687-422D-ACA8-81B6506B32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2624B204-01EE-4512-A2BC-0CC1DF7999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592035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0D54D5F-5D58-4673-A9CA-88693466F8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623043EF-4A15-42AF-BAF6-7AB80E4989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212D0172-28B8-4776-A0D4-225DE6C89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02709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pPr/>
              <a:t>16/3/2025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3485289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6A80024-9F5C-4D08-B84F-8A9F76BE20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27A32996-E7F3-4A93-98A8-831606F843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59000E66-5073-421D-AD6E-A3C6BF9D2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91037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A3DE936-98AE-4081-B8E7-202DF494A0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278F3DD2-7DE9-4489-910C-59CE692CD9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ACE0DFFA-175F-4C77-91A4-DB8C20463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9655161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F352F8-7752-4F82-A9E7-CFD79C2839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2B11693F-8013-4256-B576-FF801C5978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9F2C84EE-0EA7-4D2E-B302-D8D5CF767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559089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EC6540-BD2C-4455-B4D8-7063E6928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1E695E79-46B2-48B8-AE93-859E6A9BD9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013243C-CD0F-4CBD-92CF-AF92620E4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8516168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464176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759578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733509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7957859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113691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287491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pPr/>
              <a:t>16/3/2025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21894624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804244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6497851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8299003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4207331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559296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7.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8.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pPr/>
              <a:t>16/3/2025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pPr/>
              <a:t>‹#›</a:t>
            </a:fld>
            <a:endParaRPr lang="en-US"/>
          </a:p>
        </p:txBody>
      </p:sp>
    </p:spTree>
    <p:extLst>
      <p:ext uri="{BB962C8B-B14F-4D97-AF65-F5344CB8AC3E}">
        <p14:creationId xmlns:p14="http://schemas.microsoft.com/office/powerpoint/2010/main" xmlns="" val="3038032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xmlns="" val="1178776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402449790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87379030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26773502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xmlns="" val="20929243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4052957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97758027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88.png"/></Relationships>
</file>

<file path=ppt/slides/_rels/slide10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88.png"/></Relationships>
</file>

<file path=ppt/slides/_rels/slide10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47.jpe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14.png"/><Relationship Id="rId3" Type="http://schemas.microsoft.com/office/2007/relationships/hdphoto" Target="../media/hdphoto7.wdp"/><Relationship Id="rId7" Type="http://schemas.openxmlformats.org/officeDocument/2006/relationships/image" Target="../media/image113.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8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vi.wikipedia.org/wiki/1835" TargetMode="External"/><Relationship Id="rId5" Type="http://schemas.openxmlformats.org/officeDocument/2006/relationships/image" Target="../media/image115.png"/><Relationship Id="rId4" Type="http://schemas.openxmlformats.org/officeDocument/2006/relationships/image" Target="../media/image88.png"/></Relationships>
</file>

<file path=ppt/slides/_rels/slide1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16.png"/><Relationship Id="rId4" Type="http://schemas.openxmlformats.org/officeDocument/2006/relationships/image" Target="../media/image88.png"/></Relationships>
</file>

<file path=ppt/slides/_rels/slide1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88.png"/></Relationships>
</file>

<file path=ppt/slides/_rels/slide1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88.png"/></Relationships>
</file>

<file path=ppt/slides/_rels/slide1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26.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7.wdp"/><Relationship Id="rId7" Type="http://schemas.openxmlformats.org/officeDocument/2006/relationships/image" Target="../media/image11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18.png"/><Relationship Id="rId4" Type="http://schemas.openxmlformats.org/officeDocument/2006/relationships/image" Target="../media/image88.png"/></Relationships>
</file>

<file path=ppt/slides/_rels/slide1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98.jpeg"/><Relationship Id="rId4" Type="http://schemas.openxmlformats.org/officeDocument/2006/relationships/image" Target="../media/image88.png"/></Relationships>
</file>

<file path=ppt/slides/_rels/slide129.xml.rels><?xml version="1.0" encoding="UTF-8" standalone="yes"?>
<Relationships xmlns="http://schemas.openxmlformats.org/package/2006/relationships"><Relationship Id="rId8" Type="http://schemas.openxmlformats.org/officeDocument/2006/relationships/image" Target="../media/image124.png"/><Relationship Id="rId3" Type="http://schemas.microsoft.com/office/2007/relationships/hdphoto" Target="../media/hdphoto7.wdp"/><Relationship Id="rId7" Type="http://schemas.openxmlformats.org/officeDocument/2006/relationships/image" Target="../media/image123.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25.png"/><Relationship Id="rId4" Type="http://schemas.openxmlformats.org/officeDocument/2006/relationships/image" Target="../media/image88.png"/></Relationships>
</file>

<file path=ppt/slides/_rels/slide1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88.png"/></Relationships>
</file>

<file path=ppt/slides/_rels/slide1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88.png"/></Relationships>
</file>

<file path=ppt/slides/_rels/slide1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88.png"/></Relationships>
</file>

<file path=ppt/slides/_rels/slide1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128.png"/><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129.png"/><Relationship Id="rId4" Type="http://schemas.openxmlformats.org/officeDocument/2006/relationships/image" Target="../media/image8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133.png"/><Relationship Id="rId3" Type="http://schemas.microsoft.com/office/2007/relationships/hdphoto" Target="../media/hdphoto7.wdp"/><Relationship Id="rId7" Type="http://schemas.openxmlformats.org/officeDocument/2006/relationships/image" Target="../media/image13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10" Type="http://schemas.microsoft.com/office/2007/relationships/hdphoto" Target="../media/hdphoto16.wdp"/><Relationship Id="rId4" Type="http://schemas.openxmlformats.org/officeDocument/2006/relationships/image" Target="../media/image88.png"/><Relationship Id="rId9" Type="http://schemas.openxmlformats.org/officeDocument/2006/relationships/image" Target="../media/image134.png"/></Relationships>
</file>

<file path=ppt/slides/_rels/slide1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88.png"/></Relationships>
</file>

<file path=ppt/slides/_rels/slide1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136.png"/><Relationship Id="rId4" Type="http://schemas.openxmlformats.org/officeDocument/2006/relationships/image" Target="../media/image88.png"/></Relationships>
</file>

<file path=ppt/slides/_rels/slide1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7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7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88.png"/></Relationships>
</file>

<file path=ppt/slides/_rels/slide1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7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18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88.png"/></Relationships>
</file>

<file path=ppt/slides/_rels/slide18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88.png"/></Relationships>
</file>

<file path=ppt/slides/_rels/slide18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139.png"/><Relationship Id="rId4" Type="http://schemas.openxmlformats.org/officeDocument/2006/relationships/image" Target="../media/image88.png"/></Relationships>
</file>

<file path=ppt/slides/_rels/slide18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88.png"/></Relationships>
</file>

<file path=ppt/slides/_rels/slide18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9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6.wdp"/><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1.xml"/><Relationship Id="rId1" Type="http://schemas.openxmlformats.org/officeDocument/2006/relationships/vmlDrawing" Target="../drawings/vmlDrawing1.v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1.mp4"/><Relationship Id="rId7" Type="http://schemas.openxmlformats.org/officeDocument/2006/relationships/image" Target="../media/image57.png"/><Relationship Id="rId2" Type="http://schemas.openxmlformats.org/officeDocument/2006/relationships/slideLayout" Target="../slideLayouts/slideLayout68.xml"/><Relationship Id="rId1" Type="http://schemas.openxmlformats.org/officeDocument/2006/relationships/video" Target="NULL" TargetMode="Externa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microsoft.com/office/2007/relationships/media" Target="../media/media2.mp3"/></Relationships>
</file>

<file path=ppt/slides/_rels/slide36.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slideLayout" Target="../slideLayouts/slideLayout62.xml"/><Relationship Id="rId1" Type="http://schemas.openxmlformats.org/officeDocument/2006/relationships/themeOverride" Target="../theme/themeOverride1.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63.xml"/><Relationship Id="rId4" Type="http://schemas.openxmlformats.org/officeDocument/2006/relationships/image" Target="../media/image62.wmf"/></Relationships>
</file>

<file path=ppt/slides/_rels/slide43.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slideLayout" Target="../slideLayouts/slideLayout62.xml"/><Relationship Id="rId1" Type="http://schemas.openxmlformats.org/officeDocument/2006/relationships/themeOverride" Target="../theme/themeOverride2.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gif"/><Relationship Id="rId18" Type="http://schemas.microsoft.com/office/2007/relationships/media" Target="../media/media3.mp4"/><Relationship Id="rId3" Type="http://schemas.openxmlformats.org/officeDocument/2006/relationships/notesSlide" Target="../notesSlides/notesSlide8.xml"/><Relationship Id="rId7" Type="http://schemas.openxmlformats.org/officeDocument/2006/relationships/image" Target="../media/image68.gif"/><Relationship Id="rId12" Type="http://schemas.openxmlformats.org/officeDocument/2006/relationships/image" Target="../media/image72.gif"/><Relationship Id="rId17" Type="http://schemas.openxmlformats.org/officeDocument/2006/relationships/image" Target="../media/image77.gif"/><Relationship Id="rId2" Type="http://schemas.openxmlformats.org/officeDocument/2006/relationships/slideLayout" Target="../slideLayouts/slideLayout73.xml"/><Relationship Id="rId16" Type="http://schemas.openxmlformats.org/officeDocument/2006/relationships/image" Target="../media/image76.gif"/><Relationship Id="rId20" Type="http://schemas.openxmlformats.org/officeDocument/2006/relationships/audio" Target="../media/audio41.wav"/><Relationship Id="rId1" Type="http://schemas.openxmlformats.org/officeDocument/2006/relationships/video" Target="NULL" TargetMode="External"/><Relationship Id="rId6" Type="http://schemas.openxmlformats.org/officeDocument/2006/relationships/image" Target="../media/image67.png"/><Relationship Id="rId11" Type="http://schemas.openxmlformats.org/officeDocument/2006/relationships/slide" Target="slide1.xml"/><Relationship Id="rId5" Type="http://schemas.openxmlformats.org/officeDocument/2006/relationships/audio" Target="../media/audio5.wav"/><Relationship Id="rId15" Type="http://schemas.openxmlformats.org/officeDocument/2006/relationships/image" Target="../media/image75.gif"/><Relationship Id="rId10" Type="http://schemas.openxmlformats.org/officeDocument/2006/relationships/image" Target="../media/image71.jpeg"/><Relationship Id="rId19" Type="http://schemas.openxmlformats.org/officeDocument/2006/relationships/image" Target="../media/image78.png"/><Relationship Id="rId4" Type="http://schemas.openxmlformats.org/officeDocument/2006/relationships/audio" Target="../media/audio4.wav"/><Relationship Id="rId9" Type="http://schemas.openxmlformats.org/officeDocument/2006/relationships/image" Target="../media/image70.png"/><Relationship Id="rId14" Type="http://schemas.openxmlformats.org/officeDocument/2006/relationships/image" Target="../media/image74.gif"/></Relationships>
</file>

<file path=ppt/slides/_rels/slide5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4.gif"/><Relationship Id="rId18" Type="http://schemas.openxmlformats.org/officeDocument/2006/relationships/image" Target="../media/image78.png"/><Relationship Id="rId3" Type="http://schemas.openxmlformats.org/officeDocument/2006/relationships/audio" Target="../media/audio4.wav"/><Relationship Id="rId21" Type="http://schemas.openxmlformats.org/officeDocument/2006/relationships/image" Target="../media/image84.png"/><Relationship Id="rId7" Type="http://schemas.openxmlformats.org/officeDocument/2006/relationships/image" Target="../media/image79.png"/><Relationship Id="rId12" Type="http://schemas.openxmlformats.org/officeDocument/2006/relationships/image" Target="../media/image73.gif"/><Relationship Id="rId17" Type="http://schemas.microsoft.com/office/2007/relationships/media" Target="../media/media3.mp4"/><Relationship Id="rId2" Type="http://schemas.openxmlformats.org/officeDocument/2006/relationships/slideLayout" Target="../slideLayouts/slideLayout73.xml"/><Relationship Id="rId16" Type="http://schemas.openxmlformats.org/officeDocument/2006/relationships/image" Target="../media/image77.gif"/><Relationship Id="rId20" Type="http://schemas.openxmlformats.org/officeDocument/2006/relationships/image" Target="../media/image83.jpeg"/><Relationship Id="rId1" Type="http://schemas.openxmlformats.org/officeDocument/2006/relationships/video" Target="NULL" TargetMode="External"/><Relationship Id="rId6" Type="http://schemas.openxmlformats.org/officeDocument/2006/relationships/image" Target="../media/image68.gif"/><Relationship Id="rId11" Type="http://schemas.openxmlformats.org/officeDocument/2006/relationships/image" Target="../media/image72.gif"/><Relationship Id="rId5" Type="http://schemas.openxmlformats.org/officeDocument/2006/relationships/image" Target="../media/image67.png"/><Relationship Id="rId15" Type="http://schemas.openxmlformats.org/officeDocument/2006/relationships/image" Target="../media/image81.gif"/><Relationship Id="rId10" Type="http://schemas.openxmlformats.org/officeDocument/2006/relationships/slide" Target="slide1.xml"/><Relationship Id="rId19" Type="http://schemas.openxmlformats.org/officeDocument/2006/relationships/image" Target="../media/image82.png"/><Relationship Id="rId4" Type="http://schemas.openxmlformats.org/officeDocument/2006/relationships/audio" Target="../media/audio5.wav"/><Relationship Id="rId9" Type="http://schemas.openxmlformats.org/officeDocument/2006/relationships/image" Target="../media/image71.jpeg"/><Relationship Id="rId14" Type="http://schemas.openxmlformats.org/officeDocument/2006/relationships/image" Target="../media/image75.gif"/><Relationship Id="rId22" Type="http://schemas.openxmlformats.org/officeDocument/2006/relationships/audio" Target="../media/audio41.wav"/></Relationships>
</file>

<file path=ppt/slides/_rels/slide5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2.gif"/><Relationship Id="rId18" Type="http://schemas.openxmlformats.org/officeDocument/2006/relationships/image" Target="../media/image75.gif"/><Relationship Id="rId3" Type="http://schemas.openxmlformats.org/officeDocument/2006/relationships/notesSlide" Target="../notesSlides/notesSlide9.xml"/><Relationship Id="rId21" Type="http://schemas.openxmlformats.org/officeDocument/2006/relationships/audio" Target="../media/audio41.wav"/><Relationship Id="rId7" Type="http://schemas.openxmlformats.org/officeDocument/2006/relationships/image" Target="../media/image68.gif"/><Relationship Id="rId12" Type="http://schemas.openxmlformats.org/officeDocument/2006/relationships/slide" Target="slide1.xml"/><Relationship Id="rId17" Type="http://schemas.openxmlformats.org/officeDocument/2006/relationships/image" Target="../media/image77.gif"/><Relationship Id="rId2" Type="http://schemas.openxmlformats.org/officeDocument/2006/relationships/slideLayout" Target="../slideLayouts/slideLayout73.xml"/><Relationship Id="rId16" Type="http://schemas.openxmlformats.org/officeDocument/2006/relationships/image" Target="../media/image74.gif"/><Relationship Id="rId20" Type="http://schemas.openxmlformats.org/officeDocument/2006/relationships/image" Target="../media/image78.png"/><Relationship Id="rId1" Type="http://schemas.openxmlformats.org/officeDocument/2006/relationships/video" Target="NULL" TargetMode="External"/><Relationship Id="rId6" Type="http://schemas.openxmlformats.org/officeDocument/2006/relationships/image" Target="../media/image67.png"/><Relationship Id="rId11" Type="http://schemas.openxmlformats.org/officeDocument/2006/relationships/image" Target="../media/image71.jpeg"/><Relationship Id="rId5" Type="http://schemas.openxmlformats.org/officeDocument/2006/relationships/audio" Target="../media/audio5.wav"/><Relationship Id="rId15" Type="http://schemas.openxmlformats.org/officeDocument/2006/relationships/image" Target="../media/image87.gif"/><Relationship Id="rId10" Type="http://schemas.openxmlformats.org/officeDocument/2006/relationships/hyperlink" Target="https://vi.wikipedia.org/wiki/Nh%C3%A0_xu%E1%BA%A5t_b%E1%BA%A3n_Kim_%C4%90%E1%BB%93ng" TargetMode="External"/><Relationship Id="rId19" Type="http://schemas.microsoft.com/office/2007/relationships/media" Target="../media/media3.mp4"/><Relationship Id="rId4" Type="http://schemas.openxmlformats.org/officeDocument/2006/relationships/audio" Target="../media/audio4.wav"/><Relationship Id="rId9" Type="http://schemas.openxmlformats.org/officeDocument/2006/relationships/image" Target="../media/image86.png"/><Relationship Id="rId14" Type="http://schemas.openxmlformats.org/officeDocument/2006/relationships/image" Target="../media/image73.gif"/></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90.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s>
</file>

<file path=ppt/slides/_rels/slide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hyperlink" Target="https://zicxabooks.com/vi/tri-thuc/truyen-teen-tuoi-hoc-tro/co-gai-den-tu-hom-qua.html" TargetMode="Externa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 Id="rId9"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96.pn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7.png"/><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47.jpeg"/><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47.jpe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hdphoto" Target="../media/hdphoto7.wdp"/><Relationship Id="rId7"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 Id="rId9"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image" Target="../media/image106.gif"/></Relationships>
</file>

<file path=ppt/slides/_rels/slide88.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slide" Target="slide1.xml"/></Relationships>
</file>

<file path=ppt/slides/_rels/slide89.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slide" Target="slide1.xml"/></Relationships>
</file>

<file path=ppt/slides/_rels/slide91.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slide" Target="slide1.xml"/></Relationships>
</file>

<file path=ppt/slides/_rels/slide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36381" y="1584012"/>
            <a:ext cx="442986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rPr>
              <a:t>BÀI 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latin typeface="Garamond" panose="02020404030301010803"/>
              </a:rPr>
              <a:t>TRUYỆN NGẮN</a:t>
            </a:r>
            <a:endParaRPr kumimoji="0" lang="en-US" sz="44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endParaRPr>
          </a:p>
        </p:txBody>
      </p:sp>
      <p:pic>
        <p:nvPicPr>
          <p:cNvPr id="8" name="Picture 7"/>
          <p:cNvPicPr>
            <a:picLocks noChangeAspect="1"/>
          </p:cNvPicPr>
          <p:nvPr/>
        </p:nvPicPr>
        <p:blipFill>
          <a:blip r:embed="rId2">
            <a:extLst>
              <a:ext uri="{BEBA8EAE-BF5A-486C-A8C5-ECC9F3942E4B}">
                <a14:imgProps xmlns:a14="http://schemas.microsoft.com/office/drawing/2010/main" xmlns="">
                  <a14:imgLayer r:embed="rId3">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009899"/>
            <a:ext cx="2738438" cy="2738438"/>
          </a:xfrm>
          <a:prstGeom prst="rect">
            <a:avLst/>
          </a:prstGeom>
        </p:spPr>
      </p:pic>
      <p:sp>
        <p:nvSpPr>
          <p:cNvPr id="9" name="Rectangle 8"/>
          <p:cNvSpPr/>
          <p:nvPr/>
        </p:nvSpPr>
        <p:spPr>
          <a:xfrm>
            <a:off x="6151311" y="4013616"/>
            <a:ext cx="2318263" cy="95410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NGỮ VĂN 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CÁNH</a:t>
            </a:r>
            <a:r>
              <a:rPr kumimoji="0" lang="en-US" sz="2800" b="1" i="0" u="none" strike="noStrike" kern="1200" cap="none" spc="0" normalizeH="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 DIỀU</a:t>
            </a:r>
            <a:endParaRPr kumimoji="0" lang="en-US" sz="28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endParaRPr>
          </a:p>
        </p:txBody>
      </p:sp>
      <p:pic>
        <p:nvPicPr>
          <p:cNvPr id="15" name="Picture 14"/>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44516" t="-8070" r="50000" b="100000"/>
          <a:stretch>
            <a:fillRect/>
          </a:stretch>
        </p:blipFill>
        <p:spPr>
          <a:xfrm>
            <a:off x="1314451" y="4552226"/>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69880" t="60357" r="29939" b="39489"/>
          <a:stretch>
            <a:fillRect/>
          </a:stretch>
        </p:blipFill>
        <p:spPr>
          <a:xfrm>
            <a:off x="7900506" y="2118202"/>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xmlns="">
                  <a14:imgLayer r:embed="rId5">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sp>
        <p:nvSpPr>
          <p:cNvPr id="53" name="Oval 52"/>
          <p:cNvSpPr/>
          <p:nvPr/>
        </p:nvSpPr>
        <p:spPr>
          <a:xfrm>
            <a:off x="5077931" y="387252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 name="Picture 1"/>
          <p:cNvPicPr>
            <a:picLocks noChangeAspect="1"/>
          </p:cNvPicPr>
          <p:nvPr/>
        </p:nvPicPr>
        <p:blipFill>
          <a:blip r:embed="rId6">
            <a:extLst>
              <a:ext uri="{BEBA8EAE-BF5A-486C-A8C5-ECC9F3942E4B}">
                <a14:imgProps xmlns:a14="http://schemas.microsoft.com/office/drawing/2010/main" xmlns="">
                  <a14:imgLayer r:embed="rId7">
                    <a14:imgEffect>
                      <a14:backgroundRemoval t="9977" b="100000" l="0" r="96864"/>
                    </a14:imgEffect>
                    <a14:imgEffect>
                      <a14:brightnessContrast contrast="-40000"/>
                    </a14:imgEffect>
                  </a14:imgLayer>
                </a14:imgProps>
              </a:ext>
            </a:extLst>
          </a:blip>
          <a:stretch>
            <a:fillRect/>
          </a:stretch>
        </p:blipFill>
        <p:spPr>
          <a:xfrm>
            <a:off x="0" y="-220233"/>
            <a:ext cx="2402869" cy="1804245"/>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xmlns="">
                  <a14:imgLayer r:embed="rId9">
                    <a14:imgEffect>
                      <a14:backgroundRemoval t="0" b="100000" l="2292" r="100000">
                        <a14:foregroundMark x1="80417" y1="22222" x2="80417" y2="22222"/>
                        <a14:foregroundMark x1="35417" y1="61508" x2="35417" y2="61508"/>
                        <a14:backgroundMark x1="42708" y1="12698" x2="42708" y2="12698"/>
                        <a14:backgroundMark x1="52917" y1="31746" x2="52917" y2="31746"/>
                        <a14:backgroundMark x1="40417" y1="42460" x2="40417" y2="42460"/>
                        <a14:backgroundMark x1="46042" y1="54365" x2="46042" y2="54365"/>
                        <a14:backgroundMark x1="66667" y1="21429" x2="66667" y2="21429"/>
                        <a14:backgroundMark x1="93542" y1="17857" x2="93542" y2="17857"/>
                        <a14:backgroundMark x1="93542" y1="9127" x2="93542" y2="9127"/>
                        <a14:backgroundMark x1="87917" y1="7937" x2="87917" y2="7937"/>
                        <a14:backgroundMark x1="82917" y1="29762" x2="82917" y2="29762"/>
                        <a14:backgroundMark x1="85208" y1="29762" x2="85208" y2="29762"/>
                        <a14:backgroundMark x1="72292" y1="28571" x2="72292" y2="28571"/>
                        <a14:backgroundMark x1="72292" y1="32937" x2="72292" y2="32937"/>
                        <a14:backgroundMark x1="71667" y1="17857" x2="71667" y2="17857"/>
                        <a14:backgroundMark x1="84792" y1="6746" x2="84792" y2="6746"/>
                      </a14:backgroundRemoval>
                    </a14:imgEffect>
                  </a14:imgLayer>
                </a14:imgProps>
              </a:ext>
            </a:extLst>
          </a:blip>
          <a:stretch>
            <a:fillRect/>
          </a:stretch>
        </p:blipFill>
        <p:spPr>
          <a:xfrm>
            <a:off x="9875971" y="67890"/>
            <a:ext cx="2339041" cy="1227997"/>
          </a:xfrm>
          <a:prstGeom prst="rect">
            <a:avLst/>
          </a:prstGeom>
        </p:spPr>
      </p:pic>
      <p:pic>
        <p:nvPicPr>
          <p:cNvPr id="33" name="Picture 32"/>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10000" b="90000" l="10000" r="90000"/>
                    </a14:imgEffect>
                  </a14:imgLayer>
                </a14:imgProps>
              </a:ext>
            </a:extLst>
          </a:blip>
          <a:stretch>
            <a:fillRect/>
          </a:stretch>
        </p:blipFill>
        <p:spPr>
          <a:xfrm>
            <a:off x="10541692" y="-294341"/>
            <a:ext cx="1771930" cy="1536595"/>
          </a:xfrm>
          <a:prstGeom prst="rect">
            <a:avLst/>
          </a:prstGeom>
        </p:spPr>
      </p:pic>
    </p:spTree>
    <p:extLst>
      <p:ext uri="{BB962C8B-B14F-4D97-AF65-F5344CB8AC3E}">
        <p14:creationId xmlns:p14="http://schemas.microsoft.com/office/powerpoint/2010/main" xmlns="" val="21060965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0" fill="hold"/>
                                        <p:tgtEl>
                                          <p:spTgt spid="33"/>
                                        </p:tgtEl>
                                        <p:attrNameLst>
                                          <p:attrName>ppt_x</p:attrName>
                                        </p:attrNameLst>
                                      </p:cBhvr>
                                      <p:tavLst>
                                        <p:tav tm="0">
                                          <p:val>
                                            <p:strVal val="0-#ppt_w/2"/>
                                          </p:val>
                                        </p:tav>
                                        <p:tav tm="100000">
                                          <p:val>
                                            <p:strVal val="#ppt_x"/>
                                          </p:val>
                                        </p:tav>
                                      </p:tavLst>
                                    </p:anim>
                                    <p:anim calcmode="lin" valueType="num">
                                      <p:cBhvr additive="base">
                                        <p:cTn id="8" dur="5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6926" y="149870"/>
            <a:ext cx="6096000" cy="523220"/>
          </a:xfrm>
          <a:prstGeom prst="rect">
            <a:avLst/>
          </a:prstGeom>
        </p:spPr>
        <p:txBody>
          <a:bodyPr>
            <a:spAutoFit/>
          </a:bodyPr>
          <a:lstStyle/>
          <a:p>
            <a:pPr marL="47625"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mn-cs"/>
              </a:rPr>
              <a:t>THỨC</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rotWithShape="1">
          <a:blip r:embed="rId2"/>
          <a:srcRect l="16685" t="5698" r="14381" b="5018"/>
          <a:stretch/>
        </p:blipFill>
        <p:spPr>
          <a:xfrm>
            <a:off x="4748981" y="1430593"/>
            <a:ext cx="5456904" cy="4779707"/>
          </a:xfrm>
          <a:prstGeom prst="rect">
            <a:avLst/>
          </a:prstGeom>
        </p:spPr>
      </p:pic>
      <p:pic>
        <p:nvPicPr>
          <p:cNvPr id="10" name="Picture 9"/>
          <p:cNvPicPr>
            <a:picLocks noChangeAspect="1"/>
          </p:cNvPicPr>
          <p:nvPr/>
        </p:nvPicPr>
        <p:blipFill>
          <a:blip r:embed="rId3"/>
          <a:stretch>
            <a:fillRect/>
          </a:stretch>
        </p:blipFill>
        <p:spPr>
          <a:xfrm>
            <a:off x="1095547" y="2700559"/>
            <a:ext cx="3200677" cy="23898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860424" y="5273041"/>
            <a:ext cx="3848169"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Tạ Duy Anh</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sinh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năm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1959</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4" name="Rectangle 13"/>
          <p:cNvSpPr/>
          <p:nvPr/>
        </p:nvSpPr>
        <p:spPr>
          <a:xfrm>
            <a:off x="394064" y="673090"/>
            <a:ext cx="6096000" cy="1224951"/>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giả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Duy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414077" y="1651819"/>
            <a:ext cx="4374837" cy="1569660"/>
          </a:xfrm>
          <a:prstGeom prst="rect">
            <a:avLst/>
          </a:prstGeom>
        </p:spPr>
        <p:txBody>
          <a:bodyPr wrap="square">
            <a:spAutoFit/>
          </a:bodyPr>
          <a:lstStyle/>
          <a:p>
            <a:pPr algn="just"/>
            <a:r>
              <a:rPr lang="en-US" sz="3200" dirty="0" err="1">
                <a:latin typeface="Times New Roman" panose="02020603050405020304" pitchFamily="18" charset="0"/>
                <a:ea typeface="Times New Roman" panose="02020603050405020304" pitchFamily="18" charset="0"/>
              </a:rPr>
              <a:t>Bên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ngắn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vừa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thuyết</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5414077" y="3427619"/>
            <a:ext cx="1438781" cy="1908213"/>
          </a:xfrm>
          <a:prstGeom prst="rect">
            <a:avLst/>
          </a:prstGeom>
        </p:spPr>
      </p:pic>
      <p:pic>
        <p:nvPicPr>
          <p:cNvPr id="6" name="Picture 5"/>
          <p:cNvPicPr>
            <a:picLocks noChangeAspect="1"/>
          </p:cNvPicPr>
          <p:nvPr/>
        </p:nvPicPr>
        <p:blipFill>
          <a:blip r:embed="rId5"/>
          <a:stretch>
            <a:fillRect/>
          </a:stretch>
        </p:blipFill>
        <p:spPr>
          <a:xfrm>
            <a:off x="6225154" y="3688139"/>
            <a:ext cx="1536325" cy="1731667"/>
          </a:xfrm>
          <a:prstGeom prst="rect">
            <a:avLst/>
          </a:prstGeom>
        </p:spPr>
      </p:pic>
      <p:pic>
        <p:nvPicPr>
          <p:cNvPr id="7" name="Picture 6"/>
          <p:cNvPicPr>
            <a:picLocks noChangeAspect="1"/>
          </p:cNvPicPr>
          <p:nvPr/>
        </p:nvPicPr>
        <p:blipFill>
          <a:blip r:embed="rId6"/>
          <a:stretch>
            <a:fillRect/>
          </a:stretch>
        </p:blipFill>
        <p:spPr>
          <a:xfrm>
            <a:off x="7355670" y="3950205"/>
            <a:ext cx="1438781" cy="1799102"/>
          </a:xfrm>
          <a:prstGeom prst="rect">
            <a:avLst/>
          </a:prstGeom>
        </p:spPr>
      </p:pic>
      <p:pic>
        <p:nvPicPr>
          <p:cNvPr id="9" name="Picture 8"/>
          <p:cNvPicPr>
            <a:picLocks noChangeAspect="1"/>
          </p:cNvPicPr>
          <p:nvPr/>
        </p:nvPicPr>
        <p:blipFill>
          <a:blip r:embed="rId7"/>
          <a:stretch>
            <a:fillRect/>
          </a:stretch>
        </p:blipFill>
        <p:spPr>
          <a:xfrm>
            <a:off x="8407935" y="4200656"/>
            <a:ext cx="1536325" cy="1779483"/>
          </a:xfrm>
          <a:prstGeom prst="rect">
            <a:avLst/>
          </a:prstGeom>
        </p:spPr>
      </p:pic>
    </p:spTree>
    <p:extLst>
      <p:ext uri="{BB962C8B-B14F-4D97-AF65-F5344CB8AC3E}">
        <p14:creationId xmlns:p14="http://schemas.microsoft.com/office/powerpoint/2010/main" xmlns="" val="332086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lang="en-US" sz="2800" b="1" dirty="0">
                <a:solidFill>
                  <a:srgbClr val="0070C0"/>
                </a:solidFill>
                <a:latin typeface="Times New Roman" panose="02020603050405020304" pitchFamily="18" charset="0"/>
                <a:ea typeface="Arial" panose="020B0604020202020204" pitchFamily="34" charset="0"/>
              </a:rPr>
              <a:t>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lang="en-US" sz="2800" b="1" dirty="0">
                <a:solidFill>
                  <a:srgbClr val="0070C0"/>
                </a:solidFill>
                <a:latin typeface="Times New Roman" panose="02020603050405020304" pitchFamily="18" charset="0"/>
                <a:ea typeface="Arial" panose="020B0604020202020204" pitchFamily="34" charset="0"/>
              </a:rPr>
              <a:t>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2896432" y="1735315"/>
            <a:ext cx="6361037" cy="584775"/>
          </a:xfrm>
          <a:prstGeom prst="rect">
            <a:avLst/>
          </a:prstGeom>
        </p:spPr>
        <p:txBody>
          <a:bodyPr wrap="none">
            <a:spAutoFit/>
          </a:bodyPr>
          <a:lstStyle/>
          <a:p>
            <a:pPr algn="ctr">
              <a:spcAft>
                <a:spcPts val="0"/>
              </a:spcAft>
              <a:tabLst>
                <a:tab pos="2110105" algn="l"/>
              </a:tabLst>
            </a:pPr>
            <a:r>
              <a:rPr lang="pt-BR" sz="3200" b="1" dirty="0">
                <a:solidFill>
                  <a:srgbClr val="0000FF"/>
                </a:solidFill>
                <a:latin typeface="Times New Roman" panose="02020603050405020304" pitchFamily="18" charset="0"/>
                <a:ea typeface="MS Mincho"/>
              </a:rPr>
              <a:t>Phiếu học tập số 02: Bài tập số 3/75</a:t>
            </a:r>
            <a:endParaRPr lang="en-US" sz="32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xmlns="" val="1272570883"/>
              </p:ext>
            </p:extLst>
          </p:nvPr>
        </p:nvGraphicFramePr>
        <p:xfrm>
          <a:off x="685799" y="2348314"/>
          <a:ext cx="10782300" cy="2133600"/>
        </p:xfrm>
        <a:graphic>
          <a:graphicData uri="http://schemas.openxmlformats.org/drawingml/2006/table">
            <a:tbl>
              <a:tblPr firstRow="1" firstCol="1" lastRow="1" lastCol="1" bandRow="1" bandCol="1"/>
              <a:tblGrid>
                <a:gridCol w="3352860">
                  <a:extLst>
                    <a:ext uri="{9D8B030D-6E8A-4147-A177-3AD203B41FA5}">
                      <a16:colId xmlns="" xmlns:a16="http://schemas.microsoft.com/office/drawing/2014/main" val="1987371561"/>
                    </a:ext>
                  </a:extLst>
                </a:gridCol>
                <a:gridCol w="3867380">
                  <a:extLst>
                    <a:ext uri="{9D8B030D-6E8A-4147-A177-3AD203B41FA5}">
                      <a16:colId xmlns="" xmlns:a16="http://schemas.microsoft.com/office/drawing/2014/main" val="2448373776"/>
                    </a:ext>
                  </a:extLst>
                </a:gridCol>
                <a:gridCol w="3562060">
                  <a:extLst>
                    <a:ext uri="{9D8B030D-6E8A-4147-A177-3AD203B41FA5}">
                      <a16:colId xmlns="" xmlns:a16="http://schemas.microsoft.com/office/drawing/2014/main" val="2689425873"/>
                    </a:ext>
                  </a:extLst>
                </a:gridCol>
              </a:tblGrid>
              <a:tr h="0">
                <a:tc>
                  <a:txBody>
                    <a:bodyPr/>
                    <a:lstStyle/>
                    <a:p>
                      <a:pPr algn="ctr">
                        <a:spcAft>
                          <a:spcPts val="0"/>
                        </a:spcAft>
                        <a:tabLst>
                          <a:tab pos="2110105" algn="l"/>
                        </a:tabLst>
                      </a:pPr>
                      <a:r>
                        <a:rPr lang="pt-BR" sz="2800" b="1">
                          <a:effectLst/>
                          <a:latin typeface="Times New Roman" panose="02020603050405020304" pitchFamily="18" charset="0"/>
                          <a:ea typeface="MS Mincho"/>
                          <a:cs typeface="Times New Roman" panose="02020603050405020304" pitchFamily="18" charset="0"/>
                        </a:rPr>
                        <a:t>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Câu đã lược bỏ 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1239607788"/>
                  </a:ext>
                </a:extLst>
              </a:tr>
              <a:tr h="0">
                <a:tc>
                  <a:txBody>
                    <a:bodyPr/>
                    <a:lstStyle/>
                    <a:p>
                      <a:pPr algn="ctr">
                        <a:spcAft>
                          <a:spcPts val="0"/>
                        </a:spcAft>
                        <a:tabLst>
                          <a:tab pos="2110105" algn="l"/>
                        </a:tabLst>
                      </a:pPr>
                      <a:r>
                        <a:rPr lang="pt-BR" sz="2800" b="1">
                          <a:effectLst/>
                          <a:latin typeface="Times New Roman" panose="02020603050405020304" pitchFamily="18" charset="0"/>
                          <a:ea typeface="MS Mincho"/>
                          <a:cs typeface="Times New Roman" panose="02020603050405020304" pitchFamily="18" charset="0"/>
                        </a:rPr>
                        <a:t>Câu 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34815428"/>
                  </a:ext>
                </a:extLst>
              </a:tr>
              <a:tr h="0">
                <a:tc>
                  <a:txBody>
                    <a:bodyPr/>
                    <a:lstStyle/>
                    <a:p>
                      <a:pPr algn="ctr">
                        <a:spcAft>
                          <a:spcPts val="0"/>
                        </a:spcAft>
                        <a:tabLst>
                          <a:tab pos="2110105" algn="l"/>
                        </a:tabLst>
                      </a:pPr>
                      <a:r>
                        <a:rPr lang="pt-BR" sz="2800" b="1">
                          <a:effectLst/>
                          <a:latin typeface="Times New Roman" panose="02020603050405020304" pitchFamily="18" charset="0"/>
                          <a:ea typeface="MS Mincho"/>
                          <a:cs typeface="Times New Roman" panose="02020603050405020304" pitchFamily="18" charset="0"/>
                        </a:rPr>
                        <a:t>Câu 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12378450"/>
                  </a:ext>
                </a:extLst>
              </a:tr>
              <a:tr h="0">
                <a:tc>
                  <a:txBody>
                    <a:bodyPr/>
                    <a:lstStyle/>
                    <a:p>
                      <a:pPr algn="ctr">
                        <a:spcAft>
                          <a:spcPts val="0"/>
                        </a:spcAft>
                        <a:tabLst>
                          <a:tab pos="2110105" algn="l"/>
                        </a:tabLst>
                      </a:pPr>
                      <a:r>
                        <a:rPr lang="pt-BR" sz="2800" b="1">
                          <a:effectLst/>
                          <a:latin typeface="Times New Roman" panose="02020603050405020304" pitchFamily="18" charset="0"/>
                          <a:ea typeface="MS Mincho"/>
                          <a:cs typeface="Times New Roman" panose="02020603050405020304" pitchFamily="18" charset="0"/>
                        </a:rPr>
                        <a:t>Câu 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51060311"/>
                  </a:ext>
                </a:extLst>
              </a:tr>
            </a:tbl>
          </a:graphicData>
        </a:graphic>
      </p:graphicFrame>
    </p:spTree>
    <p:extLst>
      <p:ext uri="{BB962C8B-B14F-4D97-AF65-F5344CB8AC3E}">
        <p14:creationId xmlns:p14="http://schemas.microsoft.com/office/powerpoint/2010/main" xmlns="" val="24834830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xmlns="" val="3244481906"/>
              </p:ext>
            </p:extLst>
          </p:nvPr>
        </p:nvGraphicFramePr>
        <p:xfrm>
          <a:off x="643977" y="1939082"/>
          <a:ext cx="10782300" cy="3840480"/>
        </p:xfrm>
        <a:graphic>
          <a:graphicData uri="http://schemas.openxmlformats.org/drawingml/2006/table">
            <a:tbl>
              <a:tblPr firstRow="1" firstCol="1" lastRow="1" lastCol="1" bandRow="1" bandCol="1"/>
              <a:tblGrid>
                <a:gridCol w="2871094">
                  <a:extLst>
                    <a:ext uri="{9D8B030D-6E8A-4147-A177-3AD203B41FA5}">
                      <a16:colId xmlns="" xmlns:a16="http://schemas.microsoft.com/office/drawing/2014/main" val="2570055773"/>
                    </a:ext>
                  </a:extLst>
                </a:gridCol>
                <a:gridCol w="2445701">
                  <a:extLst>
                    <a:ext uri="{9D8B030D-6E8A-4147-A177-3AD203B41FA5}">
                      <a16:colId xmlns="" xmlns:a16="http://schemas.microsoft.com/office/drawing/2014/main" val="669429138"/>
                    </a:ext>
                  </a:extLst>
                </a:gridCol>
                <a:gridCol w="5465505">
                  <a:extLst>
                    <a:ext uri="{9D8B030D-6E8A-4147-A177-3AD203B41FA5}">
                      <a16:colId xmlns="" xmlns:a16="http://schemas.microsoft.com/office/drawing/2014/main" val="2128463529"/>
                    </a:ext>
                  </a:extLst>
                </a:gridCol>
              </a:tblGrid>
              <a:tr h="93553">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Câu có 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800" dirty="0">
                          <a:effectLst/>
                          <a:latin typeface="Times New Roman" panose="02020603050405020304" pitchFamily="18" charset="0"/>
                          <a:ea typeface="MS Mincho"/>
                          <a:cs typeface="Times New Roman" panose="02020603050405020304" pitchFamily="18" charset="0"/>
                        </a:rPr>
                        <a:t>Câu đã lược bỏ trạng 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2132347278"/>
                  </a:ext>
                </a:extLst>
              </a:tr>
              <a:tr h="280660">
                <a:tc>
                  <a:txBody>
                    <a:bodyPr/>
                    <a:lstStyle/>
                    <a:p>
                      <a:pPr algn="just">
                        <a:spcAft>
                          <a:spcPts val="0"/>
                        </a:spcAft>
                        <a:tabLst>
                          <a:tab pos="2110105" algn="l"/>
                        </a:tabLs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u="sng">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Mùa đông, giữa ngày mùa</a:t>
                      </a:r>
                      <a:r>
                        <a:rPr lang="en-US" sz="2800" i="1" u="sng">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làng quê toàn màu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10105" algn="l"/>
                        </a:tabLst>
                      </a:pPr>
                      <a:r>
                        <a:rPr lang="en-US" sz="2800" i="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Làng quê toàn màu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cs typeface="Times New Roman" panose="02020603050405020304" pitchFamily="18" charset="0"/>
                        </a:rPr>
                        <a:t>Câu chỉ nêu chung chung, không gắn với điều kiện cụ thể =&gt; nghĩa của câu không phù hợp, không chân thực (vì đặc điểm </a:t>
                      </a:r>
                      <a:r>
                        <a:rPr lang="pt-BR" sz="2800" i="1" dirty="0">
                          <a:effectLst/>
                          <a:latin typeface="Times New Roman" panose="02020603050405020304" pitchFamily="18" charset="0"/>
                          <a:ea typeface="MS Mincho"/>
                          <a:cs typeface="Times New Roman" panose="02020603050405020304" pitchFamily="18" charset="0"/>
                        </a:rPr>
                        <a:t>toàn màu vàng</a:t>
                      </a:r>
                      <a:r>
                        <a:rPr lang="pt-BR" sz="2800" dirty="0">
                          <a:effectLst/>
                          <a:latin typeface="Times New Roman" panose="02020603050405020304" pitchFamily="18" charset="0"/>
                          <a:ea typeface="MS Mincho"/>
                          <a:cs typeface="Times New Roman" panose="02020603050405020304" pitchFamily="18" charset="0"/>
                        </a:rPr>
                        <a:t> chỉ phù hợp với làng quê vào mùa đông, giữa ngày mùa, chứ không phù hợp với các mùa khác).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57845384"/>
                  </a:ext>
                </a:extLst>
              </a:tr>
            </a:tbl>
          </a:graphicData>
        </a:graphic>
      </p:graphicFrame>
    </p:spTree>
    <p:extLst>
      <p:ext uri="{BB962C8B-B14F-4D97-AF65-F5344CB8AC3E}">
        <p14:creationId xmlns:p14="http://schemas.microsoft.com/office/powerpoint/2010/main" xmlns="" val="31023599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xmlns="" val="3327868679"/>
              </p:ext>
            </p:extLst>
          </p:nvPr>
        </p:nvGraphicFramePr>
        <p:xfrm>
          <a:off x="685799" y="1920926"/>
          <a:ext cx="10782300" cy="4023360"/>
        </p:xfrm>
        <a:graphic>
          <a:graphicData uri="http://schemas.openxmlformats.org/drawingml/2006/table">
            <a:tbl>
              <a:tblPr firstRow="1" firstCol="1" lastRow="1" lastCol="1" bandRow="1" bandCol="1"/>
              <a:tblGrid>
                <a:gridCol w="3370007">
                  <a:extLst>
                    <a:ext uri="{9D8B030D-6E8A-4147-A177-3AD203B41FA5}">
                      <a16:colId xmlns="" xmlns:a16="http://schemas.microsoft.com/office/drawing/2014/main" val="2570055773"/>
                    </a:ext>
                  </a:extLst>
                </a:gridCol>
                <a:gridCol w="2846439">
                  <a:extLst>
                    <a:ext uri="{9D8B030D-6E8A-4147-A177-3AD203B41FA5}">
                      <a16:colId xmlns="" xmlns:a16="http://schemas.microsoft.com/office/drawing/2014/main" val="669429138"/>
                    </a:ext>
                  </a:extLst>
                </a:gridCol>
                <a:gridCol w="4565854">
                  <a:extLst>
                    <a:ext uri="{9D8B030D-6E8A-4147-A177-3AD203B41FA5}">
                      <a16:colId xmlns="" xmlns:a16="http://schemas.microsoft.com/office/drawing/2014/main" val="2128463529"/>
                    </a:ext>
                  </a:extLst>
                </a:gridCol>
              </a:tblGrid>
              <a:tr h="93553">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Câu có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Câu đã lược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2132347278"/>
                  </a:ext>
                </a:extLst>
              </a:tr>
              <a:tr h="467767">
                <a:tc>
                  <a:txBody>
                    <a:bodyPr/>
                    <a:lstStyle/>
                    <a:p>
                      <a:pPr>
                        <a:spcAft>
                          <a:spcPts val="1200"/>
                        </a:spcAf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 mẹ tôi kéo tôi chen qua đám đông để xem bức tranh của Kiều Phương đã được đóng khung, lồng kính. </a:t>
                      </a:r>
                      <a:r>
                        <a:rPr lang="vi-VN"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 tranh</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một chú bé đang ngồi nhìn ra ngoài cửa số, nơi bầu trời trong xanh.</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200"/>
                        </a:spcAft>
                      </a:pP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 mẹ tôi kéo tôi chen qua đám đông để xem bức tranh của Kiều Phương đã được đóng khung, lồng kính. </a:t>
                      </a:r>
                      <a:r>
                        <a:rPr lang="en-US" sz="2400" b="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 bé đang ngồi nhìn ra ngoài cửa số, nơi bầu trời trong xanh.</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không diễn đạt đủ ý nghĩa: chú bé đang ngồi nhìn ra cửa sổ là nhân vật ở trong bức tranh được nhắc đến ở câu văn trước, chứ không phải người ở ngoài đời sống thật.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82752584"/>
                  </a:ext>
                </a:extLst>
              </a:tr>
            </a:tbl>
          </a:graphicData>
        </a:graphic>
      </p:graphicFrame>
    </p:spTree>
    <p:extLst>
      <p:ext uri="{BB962C8B-B14F-4D97-AF65-F5344CB8AC3E}">
        <p14:creationId xmlns:p14="http://schemas.microsoft.com/office/powerpoint/2010/main" xmlns="" val="2923982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xmlns="" val="2740598909"/>
              </p:ext>
            </p:extLst>
          </p:nvPr>
        </p:nvGraphicFramePr>
        <p:xfrm>
          <a:off x="685799" y="1958589"/>
          <a:ext cx="10782300" cy="3657600"/>
        </p:xfrm>
        <a:graphic>
          <a:graphicData uri="http://schemas.openxmlformats.org/drawingml/2006/table">
            <a:tbl>
              <a:tblPr firstRow="1" firstCol="1" lastRow="1" lastCol="1" bandRow="1" bandCol="1"/>
              <a:tblGrid>
                <a:gridCol w="2871094">
                  <a:extLst>
                    <a:ext uri="{9D8B030D-6E8A-4147-A177-3AD203B41FA5}">
                      <a16:colId xmlns="" xmlns:a16="http://schemas.microsoft.com/office/drawing/2014/main" val="2570055773"/>
                    </a:ext>
                  </a:extLst>
                </a:gridCol>
                <a:gridCol w="2774059">
                  <a:extLst>
                    <a:ext uri="{9D8B030D-6E8A-4147-A177-3AD203B41FA5}">
                      <a16:colId xmlns="" xmlns:a16="http://schemas.microsoft.com/office/drawing/2014/main" val="669429138"/>
                    </a:ext>
                  </a:extLst>
                </a:gridCol>
                <a:gridCol w="5137147">
                  <a:extLst>
                    <a:ext uri="{9D8B030D-6E8A-4147-A177-3AD203B41FA5}">
                      <a16:colId xmlns="" xmlns:a16="http://schemas.microsoft.com/office/drawing/2014/main" val="2128463529"/>
                    </a:ext>
                  </a:extLst>
                </a:gridCol>
              </a:tblGrid>
              <a:tr h="93553">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có trạng ngữ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Câu đã lược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2132347278"/>
                  </a:ext>
                </a:extLst>
              </a:tr>
              <a:tr h="374214">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soài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má</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soài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cs typeface="Times New Roman" panose="02020603050405020304" pitchFamily="18" charset="0"/>
                        </a:rPr>
                        <a:t>Má</a:t>
                      </a:r>
                      <a:r>
                        <a:rPr lang="en-US" sz="2400" b="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văn sẽ không nói lên được nỗi vất vả của người má (trong suy nghĩ của con)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18304298"/>
                  </a:ext>
                </a:extLst>
              </a:tr>
            </a:tbl>
          </a:graphicData>
        </a:graphic>
      </p:graphicFrame>
    </p:spTree>
    <p:extLst>
      <p:ext uri="{BB962C8B-B14F-4D97-AF65-F5344CB8AC3E}">
        <p14:creationId xmlns:p14="http://schemas.microsoft.com/office/powerpoint/2010/main" xmlns="" val="29709097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xmlns="" val="134948145"/>
              </p:ext>
            </p:extLst>
          </p:nvPr>
        </p:nvGraphicFramePr>
        <p:xfrm>
          <a:off x="685799" y="1958589"/>
          <a:ext cx="10782300" cy="3657600"/>
        </p:xfrm>
        <a:graphic>
          <a:graphicData uri="http://schemas.openxmlformats.org/drawingml/2006/table">
            <a:tbl>
              <a:tblPr firstRow="1" firstCol="1" lastRow="1" lastCol="1" bandRow="1" bandCol="1"/>
              <a:tblGrid>
                <a:gridCol w="2871094">
                  <a:extLst>
                    <a:ext uri="{9D8B030D-6E8A-4147-A177-3AD203B41FA5}">
                      <a16:colId xmlns="" xmlns:a16="http://schemas.microsoft.com/office/drawing/2014/main" val="2570055773"/>
                    </a:ext>
                  </a:extLst>
                </a:gridCol>
                <a:gridCol w="2774059">
                  <a:extLst>
                    <a:ext uri="{9D8B030D-6E8A-4147-A177-3AD203B41FA5}">
                      <a16:colId xmlns="" xmlns:a16="http://schemas.microsoft.com/office/drawing/2014/main" val="669429138"/>
                    </a:ext>
                  </a:extLst>
                </a:gridCol>
                <a:gridCol w="5137147">
                  <a:extLst>
                    <a:ext uri="{9D8B030D-6E8A-4147-A177-3AD203B41FA5}">
                      <a16:colId xmlns="" xmlns:a16="http://schemas.microsoft.com/office/drawing/2014/main" val="2128463529"/>
                    </a:ext>
                  </a:extLst>
                </a:gridCol>
              </a:tblGrid>
              <a:tr h="93553">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có trạng ngữ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Câu đã lược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2132347278"/>
                  </a:ext>
                </a:extLst>
              </a:tr>
              <a:tr h="374214">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soài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má</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soài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cs typeface="Times New Roman" panose="02020603050405020304" pitchFamily="18" charset="0"/>
                        </a:rPr>
                        <a:t>Má</a:t>
                      </a:r>
                      <a:r>
                        <a:rPr lang="en-US" sz="2400" b="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văn sẽ không nói lên được nỗi vất vả của người má (trong suy nghĩ của con</a:t>
                      </a:r>
                      <a:r>
                        <a:rPr lang="pt-BR" sz="2400" dirty="0" smtClean="0">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18304298"/>
                  </a:ext>
                </a:extLst>
              </a:tr>
            </a:tbl>
          </a:graphicData>
        </a:graphic>
      </p:graphicFrame>
    </p:spTree>
    <p:extLst>
      <p:ext uri="{BB962C8B-B14F-4D97-AF65-F5344CB8AC3E}">
        <p14:creationId xmlns:p14="http://schemas.microsoft.com/office/powerpoint/2010/main" xmlns="" val="25916097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ight Arrow 8"/>
          <p:cNvSpPr/>
          <p:nvPr/>
        </p:nvSpPr>
        <p:spPr>
          <a:xfrm>
            <a:off x="1622937" y="2816942"/>
            <a:ext cx="2330245" cy="1356852"/>
          </a:xfrm>
          <a:prstGeom prst="rightArrow">
            <a:avLst>
              <a:gd name="adj1" fmla="val 58696"/>
              <a:gd name="adj2" fmla="val 40217"/>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ea typeface="Arial" panose="020B0604020202020204" pitchFamily="34" charset="0"/>
              </a:rPr>
              <a:t>Kết luận</a:t>
            </a:r>
            <a:endParaRPr lang="en-US" sz="3200">
              <a:solidFill>
                <a:schemeClr val="tx1"/>
              </a:solidFill>
            </a:endParaRPr>
          </a:p>
        </p:txBody>
      </p:sp>
      <p:sp>
        <p:nvSpPr>
          <p:cNvPr id="12" name="Folded Corner 11"/>
          <p:cNvSpPr/>
          <p:nvPr/>
        </p:nvSpPr>
        <p:spPr>
          <a:xfrm>
            <a:off x="4125144" y="2197575"/>
            <a:ext cx="6405819" cy="2480546"/>
          </a:xfrm>
          <a:prstGeom prst="foldedCorner">
            <a:avLst/>
          </a:prstGeom>
          <a:blipFill>
            <a:blip r:embed="rId5"/>
            <a:tile tx="0" ty="0" sx="100000" sy="100000" flip="none" algn="tl"/>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Tuy</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không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phải</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thành</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phần</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bắt</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buộc</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trong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câu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nhưng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việc</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lược</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bỏ</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thành</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phần</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trạng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ngữ</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trong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nhiều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trường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hợp</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sẽ</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khiến</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câu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không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đầy</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đủ</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rõ</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ràng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về</a:t>
            </a:r>
            <a:r>
              <a:rPr lang="en-US" sz="2800" dirty="0">
                <a:solidFill>
                  <a:schemeClr val="tx1"/>
                </a:solidFill>
                <a:latin typeface="Times New Roman" panose="02020603050405020304" pitchFamily="18" charset="0"/>
                <a:ea typeface="Arial" panose="020B0604020202020204" pitchFamily="34" charset="0"/>
              </a:rPr>
              <a:t> ý </a:t>
            </a:r>
            <a:r>
              <a:rPr lang="en-US" sz="2800" dirty="0" err="1">
                <a:solidFill>
                  <a:schemeClr val="tx1"/>
                </a:solidFill>
                <a:latin typeface="Times New Roman" panose="02020603050405020304" pitchFamily="18" charset="0"/>
                <a:ea typeface="Arial" panose="020B0604020202020204" pitchFamily="34" charset="0"/>
              </a:rPr>
              <a:t>nghĩa</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không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phù</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hợp</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với</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nội</a:t>
            </a:r>
            <a:r>
              <a:rPr lang="en-US" sz="2800" dirty="0">
                <a:solidFill>
                  <a:schemeClr val="tx1"/>
                </a:solidFill>
                <a:latin typeface="Times New Roman" panose="02020603050405020304" pitchFamily="18" charset="0"/>
                <a:ea typeface="Arial" panose="020B0604020202020204" pitchFamily="34" charset="0"/>
              </a:rPr>
              <a:t> dung </a:t>
            </a:r>
            <a:r>
              <a:rPr lang="en-US" sz="2800" dirty="0" err="1">
                <a:solidFill>
                  <a:schemeClr val="tx1"/>
                </a:solidFill>
                <a:latin typeface="Times New Roman" panose="02020603050405020304" pitchFamily="18" charset="0"/>
                <a:ea typeface="Arial" panose="020B0604020202020204" pitchFamily="34" charset="0"/>
              </a:rPr>
              <a:t>cần</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biểu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đạt</a:t>
            </a:r>
            <a:r>
              <a:rPr lang="en-US" sz="2800" dirty="0">
                <a:solidFill>
                  <a:schemeClr val="tx1"/>
                </a:solidFill>
                <a:latin typeface="Times New Roman" panose="02020603050405020304" pitchFamily="18" charset="0"/>
                <a:ea typeface="Arial" panose="020B0604020202020204" pitchFamily="34" charset="0"/>
              </a:rPr>
              <a:t>.</a:t>
            </a:r>
            <a:endParaRPr lang="en-US" sz="2800" dirty="0">
              <a:solidFill>
                <a:schemeClr val="tx1"/>
              </a:solidFill>
            </a:endParaRPr>
          </a:p>
        </p:txBody>
      </p:sp>
    </p:spTree>
    <p:extLst>
      <p:ext uri="{BB962C8B-B14F-4D97-AF65-F5344CB8AC3E}">
        <p14:creationId xmlns:p14="http://schemas.microsoft.com/office/powerpoint/2010/main" xmlns="" val="37676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3977" y="1383954"/>
            <a:ext cx="10782300" cy="4708981"/>
          </a:xfrm>
          <a:prstGeom prst="rect">
            <a:avLst/>
          </a:prstGeom>
        </p:spPr>
        <p:txBody>
          <a:bodyPr>
            <a:spAutoFit/>
          </a:bodyPr>
          <a:lstStyle/>
          <a:p>
            <a:pPr algn="just">
              <a:spcAft>
                <a:spcPts val="1200"/>
              </a:spcAft>
            </a:pPr>
            <a:r>
              <a:rPr lang="en-US" sz="2400" b="1" dirty="0">
                <a:solidFill>
                  <a:srgbClr val="0070C0"/>
                </a:solidFill>
                <a:latin typeface="Times New Roman" panose="02020603050405020304" pitchFamily="18" charset="0"/>
                <a:ea typeface="Times New Roman" panose="02020603050405020304" pitchFamily="18" charset="0"/>
              </a:rPr>
              <a:t>4. </a:t>
            </a:r>
            <a:r>
              <a:rPr lang="en-US" sz="2400" b="1" dirty="0" err="1">
                <a:solidFill>
                  <a:srgbClr val="0070C0"/>
                </a:solidFill>
                <a:latin typeface="Times New Roman" panose="02020603050405020304" pitchFamily="18" charset="0"/>
                <a:ea typeface="Times New Roman" panose="02020603050405020304" pitchFamily="18" charset="0"/>
              </a:rPr>
              <a:t>Bài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tập</a:t>
            </a:r>
            <a:r>
              <a:rPr lang="en-US" sz="2400" b="1" dirty="0">
                <a:solidFill>
                  <a:srgbClr val="0070C0"/>
                </a:solidFill>
                <a:latin typeface="Times New Roman" panose="02020603050405020304" pitchFamily="18" charset="0"/>
                <a:ea typeface="Times New Roman" panose="02020603050405020304" pitchFamily="18" charset="0"/>
              </a:rPr>
              <a:t> 4</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en-US" sz="2400" b="1" dirty="0">
                <a:solidFill>
                  <a:srgbClr val="0070C0"/>
                </a:solidFill>
                <a:latin typeface="Times New Roman" panose="02020603050405020304" pitchFamily="18" charset="0"/>
                <a:ea typeface="Times New Roman" panose="02020603050405020304" pitchFamily="18" charset="0"/>
              </a:rPr>
              <a:t>*</a:t>
            </a:r>
            <a:r>
              <a:rPr lang="en-US" sz="2400" b="1" dirty="0" err="1">
                <a:solidFill>
                  <a:srgbClr val="0070C0"/>
                </a:solidFill>
                <a:latin typeface="Times New Roman" panose="02020603050405020304" pitchFamily="18" charset="0"/>
                <a:ea typeface="Times New Roman" panose="02020603050405020304" pitchFamily="18" charset="0"/>
              </a:rPr>
              <a:t>Xét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cặp</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câu</a:t>
            </a:r>
            <a:r>
              <a:rPr lang="en-US" sz="2400" b="1" dirty="0">
                <a:solidFill>
                  <a:srgbClr val="0070C0"/>
                </a:solidFill>
                <a:latin typeface="Times New Roman" panose="02020603050405020304" pitchFamily="18" charset="0"/>
                <a:ea typeface="Times New Roman" panose="02020603050405020304" pitchFamily="18" charset="0"/>
              </a:rPr>
              <a:t> a1 </a:t>
            </a:r>
            <a:r>
              <a:rPr lang="en-US" sz="2400" b="1" dirty="0" err="1">
                <a:solidFill>
                  <a:srgbClr val="0070C0"/>
                </a:solidFill>
                <a:latin typeface="Times New Roman" panose="02020603050405020304" pitchFamily="18" charset="0"/>
                <a:ea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rPr>
              <a:t> a2:</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a1) Nghe chuyện, vua lấy làm mừng lắm. Nhưng, </a:t>
            </a:r>
            <a:r>
              <a:rPr lang="vi-VN" sz="2400" b="1" dirty="0">
                <a:solidFill>
                  <a:srgbClr val="0D0D0D"/>
                </a:solidFill>
                <a:latin typeface="Times New Roman" panose="02020603050405020304" pitchFamily="18" charset="0"/>
                <a:ea typeface="Times New Roman" panose="02020603050405020304" pitchFamily="18" charset="0"/>
              </a:rPr>
              <a:t>để biết chính xác hơn nữa</a:t>
            </a:r>
            <a:r>
              <a:rPr lang="vi-VN" sz="2400" dirty="0">
                <a:solidFill>
                  <a:srgbClr val="0D0D0D"/>
                </a:solidFill>
                <a:latin typeface="Times New Roman" panose="02020603050405020304" pitchFamily="18" charset="0"/>
                <a:ea typeface="Times New Roman" panose="02020603050405020304" pitchFamily="18" charset="0"/>
              </a:rPr>
              <a:t>, vua cho thử lại.</a:t>
            </a:r>
            <a:endParaRPr lang="en-US" sz="2400" dirty="0">
              <a:latin typeface="Times New Roman" panose="02020603050405020304" pitchFamily="18" charset="0"/>
              <a:ea typeface="Times New Roman" panose="02020603050405020304" pitchFamily="18" charset="0"/>
            </a:endParaRPr>
          </a:p>
          <a:p>
            <a:pPr algn="ctr">
              <a:spcAft>
                <a:spcPts val="1200"/>
              </a:spcAft>
            </a:pPr>
            <a:r>
              <a:rPr lang="vi-VN" sz="2400" dirty="0">
                <a:solidFill>
                  <a:srgbClr val="0D0D0D"/>
                </a:solidFill>
                <a:latin typeface="Times New Roman" panose="02020603050405020304" pitchFamily="18" charset="0"/>
                <a:ea typeface="Times New Roman" panose="02020603050405020304" pitchFamily="18" charset="0"/>
              </a:rPr>
              <a:t>( Em bé thông minh)</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a2) Nghe chuyện, vua lấy làm mừng lắm. Nhưng, vua cho thử lại </a:t>
            </a:r>
            <a:r>
              <a:rPr lang="vi-VN" sz="2400" b="1" dirty="0">
                <a:solidFill>
                  <a:srgbClr val="0D0D0D"/>
                </a:solidFill>
                <a:latin typeface="Times New Roman" panose="02020603050405020304" pitchFamily="18" charset="0"/>
                <a:ea typeface="Times New Roman" panose="02020603050405020304" pitchFamily="18" charset="0"/>
              </a:rPr>
              <a:t>để biết chính xác hơn nữa</a:t>
            </a:r>
            <a:r>
              <a:rPr lang="vi-VN"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Wingdings" panose="05000000000000000000" pitchFamily="2" charset="2"/>
              <a:buChar char="Ø"/>
            </a:pPr>
            <a:r>
              <a:rPr lang="en-US" sz="2400" dirty="0">
                <a:solidFill>
                  <a:srgbClr val="0D0D0D"/>
                </a:solidFill>
                <a:latin typeface="Times New Roman" panose="02020603050405020304" pitchFamily="18" charset="0"/>
                <a:ea typeface="Times New Roman" panose="02020603050405020304" pitchFamily="18" charset="0"/>
              </a:rPr>
              <a:t>Ở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a1,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chính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nữa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đặt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chủ</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vị</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Wingdings" panose="05000000000000000000" pitchFamily="2" charset="2"/>
              <a:buChar char="Ø"/>
            </a:pPr>
            <a:r>
              <a:rPr lang="en-US" sz="2400" dirty="0">
                <a:solidFill>
                  <a:srgbClr val="0D0D0D"/>
                </a:solidFill>
                <a:latin typeface="Times New Roman" panose="02020603050405020304" pitchFamily="18" charset="0"/>
                <a:ea typeface="Times New Roman" panose="02020603050405020304" pitchFamily="18" charset="0"/>
              </a:rPr>
              <a:t>Ở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a2,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đặt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chủ</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vị</a:t>
            </a:r>
            <a:r>
              <a:rPr lang="en-US" sz="2400" dirty="0" smtClean="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1087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3977" y="1383954"/>
            <a:ext cx="10782300" cy="46166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4</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ound Single Corner Rectangle 1"/>
          <p:cNvSpPr/>
          <p:nvPr/>
        </p:nvSpPr>
        <p:spPr>
          <a:xfrm>
            <a:off x="2699137" y="1635470"/>
            <a:ext cx="6755626" cy="3461513"/>
          </a:xfrm>
          <a:custGeom>
            <a:avLst/>
            <a:gdLst>
              <a:gd name="connsiteX0" fmla="*/ 0 w 5913238"/>
              <a:gd name="connsiteY0" fmla="*/ 0 h 2787445"/>
              <a:gd name="connsiteX1" fmla="*/ 5448655 w 5913238"/>
              <a:gd name="connsiteY1" fmla="*/ 0 h 2787445"/>
              <a:gd name="connsiteX2" fmla="*/ 5913238 w 5913238"/>
              <a:gd name="connsiteY2" fmla="*/ 464583 h 2787445"/>
              <a:gd name="connsiteX3" fmla="*/ 5913238 w 5913238"/>
              <a:gd name="connsiteY3" fmla="*/ 2787445 h 2787445"/>
              <a:gd name="connsiteX4" fmla="*/ 0 w 5913238"/>
              <a:gd name="connsiteY4" fmla="*/ 2787445 h 2787445"/>
              <a:gd name="connsiteX5" fmla="*/ 0 w 5913238"/>
              <a:gd name="connsiteY5" fmla="*/ 0 h 2787445"/>
              <a:gd name="connsiteX0" fmla="*/ 236839 w 6150077"/>
              <a:gd name="connsiteY0" fmla="*/ 0 h 2787445"/>
              <a:gd name="connsiteX1" fmla="*/ 5685494 w 6150077"/>
              <a:gd name="connsiteY1" fmla="*/ 0 h 2787445"/>
              <a:gd name="connsiteX2" fmla="*/ 6150077 w 6150077"/>
              <a:gd name="connsiteY2" fmla="*/ 464583 h 2787445"/>
              <a:gd name="connsiteX3" fmla="*/ 6150077 w 6150077"/>
              <a:gd name="connsiteY3" fmla="*/ 2787445 h 2787445"/>
              <a:gd name="connsiteX4" fmla="*/ 236839 w 6150077"/>
              <a:gd name="connsiteY4" fmla="*/ 2787445 h 2787445"/>
              <a:gd name="connsiteX5" fmla="*/ 0 w 6150077"/>
              <a:gd name="connsiteY5" fmla="*/ 1769806 h 2787445"/>
              <a:gd name="connsiteX6" fmla="*/ 236839 w 6150077"/>
              <a:gd name="connsiteY6" fmla="*/ 0 h 2787445"/>
              <a:gd name="connsiteX0" fmla="*/ 236839 w 6150077"/>
              <a:gd name="connsiteY0" fmla="*/ 191729 h 2979174"/>
              <a:gd name="connsiteX1" fmla="*/ 2625214 w 6150077"/>
              <a:gd name="connsiteY1" fmla="*/ 0 h 2979174"/>
              <a:gd name="connsiteX2" fmla="*/ 5685494 w 6150077"/>
              <a:gd name="connsiteY2" fmla="*/ 191729 h 2979174"/>
              <a:gd name="connsiteX3" fmla="*/ 6150077 w 6150077"/>
              <a:gd name="connsiteY3" fmla="*/ 656312 h 2979174"/>
              <a:gd name="connsiteX4" fmla="*/ 6150077 w 6150077"/>
              <a:gd name="connsiteY4" fmla="*/ 2979174 h 2979174"/>
              <a:gd name="connsiteX5" fmla="*/ 236839 w 6150077"/>
              <a:gd name="connsiteY5" fmla="*/ 2979174 h 2979174"/>
              <a:gd name="connsiteX6" fmla="*/ 0 w 6150077"/>
              <a:gd name="connsiteY6" fmla="*/ 1961535 h 2979174"/>
              <a:gd name="connsiteX7" fmla="*/ 236839 w 6150077"/>
              <a:gd name="connsiteY7" fmla="*/ 191729 h 2979174"/>
              <a:gd name="connsiteX0" fmla="*/ 236839 w 6150077"/>
              <a:gd name="connsiteY0" fmla="*/ 191729 h 2979174"/>
              <a:gd name="connsiteX1" fmla="*/ 2625214 w 6150077"/>
              <a:gd name="connsiteY1" fmla="*/ 0 h 2979174"/>
              <a:gd name="connsiteX2" fmla="*/ 5714990 w 6150077"/>
              <a:gd name="connsiteY2" fmla="*/ 88490 h 2979174"/>
              <a:gd name="connsiteX3" fmla="*/ 6150077 w 6150077"/>
              <a:gd name="connsiteY3" fmla="*/ 656312 h 2979174"/>
              <a:gd name="connsiteX4" fmla="*/ 6150077 w 6150077"/>
              <a:gd name="connsiteY4" fmla="*/ 2979174 h 2979174"/>
              <a:gd name="connsiteX5" fmla="*/ 236839 w 6150077"/>
              <a:gd name="connsiteY5" fmla="*/ 2979174 h 2979174"/>
              <a:gd name="connsiteX6" fmla="*/ 0 w 6150077"/>
              <a:gd name="connsiteY6" fmla="*/ 1961535 h 2979174"/>
              <a:gd name="connsiteX7" fmla="*/ 236839 w 6150077"/>
              <a:gd name="connsiteY7" fmla="*/ 191729 h 29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0077" h="2979174">
                <a:moveTo>
                  <a:pt x="236839" y="191729"/>
                </a:moveTo>
                <a:cubicBezTo>
                  <a:pt x="1052628" y="186813"/>
                  <a:pt x="1809425" y="4916"/>
                  <a:pt x="2625214" y="0"/>
                </a:cubicBezTo>
                <a:lnTo>
                  <a:pt x="5714990" y="88490"/>
                </a:lnTo>
                <a:cubicBezTo>
                  <a:pt x="5971572" y="88490"/>
                  <a:pt x="6150077" y="399730"/>
                  <a:pt x="6150077" y="656312"/>
                </a:cubicBezTo>
                <a:lnTo>
                  <a:pt x="6150077" y="2979174"/>
                </a:lnTo>
                <a:lnTo>
                  <a:pt x="236839" y="2979174"/>
                </a:lnTo>
                <a:cubicBezTo>
                  <a:pt x="231635" y="2664542"/>
                  <a:pt x="5204" y="2276167"/>
                  <a:pt x="0" y="1961535"/>
                </a:cubicBezTo>
                <a:lnTo>
                  <a:pt x="236839" y="191729"/>
                </a:lnTo>
                <a:close/>
              </a:path>
            </a:pathLst>
          </a:custGeom>
          <a:blipFill>
            <a:blip r:embed="rId5"/>
            <a:tile tx="0" ty="0" sx="100000" sy="100000" flip="none" algn="tl"/>
          </a:blip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Tác</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chọn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a1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giúp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rõ</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nhấn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ngữ.Ngoài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lặp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điệu</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6003821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050581"/>
            <a:ext cx="107823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93174"/>
            <a:ext cx="10782300" cy="3847207"/>
          </a:xfrm>
          <a:prstGeom prst="rect">
            <a:avLst/>
          </a:prstGeom>
        </p:spPr>
        <p:txBody>
          <a:bodyPr>
            <a:spAutoFit/>
          </a:bodyPr>
          <a:lstStyle/>
          <a:p>
            <a:pPr algn="just">
              <a:spcAft>
                <a:spcPts val="1200"/>
              </a:spcAft>
            </a:pP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Xét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cặp</a:t>
            </a:r>
            <a:r>
              <a:rPr lang="en-US" sz="3200" b="1" dirty="0">
                <a:solidFill>
                  <a:srgbClr val="0070C0"/>
                </a:solidFill>
                <a:latin typeface="Times New Roman" panose="02020603050405020304" pitchFamily="18" charset="0"/>
                <a:ea typeface="Times New Roman" panose="02020603050405020304" pitchFamily="18" charset="0"/>
              </a:rPr>
              <a:t> b1, b2:</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chemeClr val="tx1">
                    <a:lumMod val="95000"/>
                    <a:lumOff val="5000"/>
                  </a:schemeClr>
                </a:solidFill>
                <a:latin typeface="Times New Roman" panose="02020603050405020304" pitchFamily="18" charset="0"/>
                <a:ea typeface="Times New Roman" panose="02020603050405020304" pitchFamily="18" charset="0"/>
              </a:rPr>
              <a:t>b1) Đền Thượng nằm chót vót trên đỉnh núi Nghĩa Lĩnh</a:t>
            </a:r>
            <a:r>
              <a:rPr lang="vi-VN" sz="3200" dirty="0">
                <a:solidFill>
                  <a:srgbClr val="0D0D0D"/>
                </a:solidFill>
                <a:latin typeface="Times New Roman" panose="02020603050405020304" pitchFamily="18" charset="0"/>
                <a:ea typeface="Times New Roman" panose="02020603050405020304" pitchFamily="18" charset="0"/>
              </a:rPr>
              <a:t>. </a:t>
            </a:r>
            <a:r>
              <a:rPr lang="vi-VN" sz="3200" b="1" dirty="0">
                <a:solidFill>
                  <a:srgbClr val="0D0D0D"/>
                </a:solidFill>
                <a:latin typeface="Times New Roman" panose="02020603050405020304" pitchFamily="18" charset="0"/>
                <a:ea typeface="Times New Roman" panose="02020603050405020304" pitchFamily="18" charset="0"/>
              </a:rPr>
              <a:t>Trước đền</a:t>
            </a:r>
            <a:r>
              <a:rPr lang="vi-VN" sz="3200" dirty="0">
                <a:solidFill>
                  <a:srgbClr val="0D0D0D"/>
                </a:solidFill>
                <a:latin typeface="Times New Roman" panose="02020603050405020304" pitchFamily="18" charset="0"/>
                <a:ea typeface="Times New Roman" panose="02020603050405020304" pitchFamily="18" charset="0"/>
              </a:rPr>
              <a:t>, những khóm hải đường đâm bông rực đỏ, những cánh bướm nhiều màu sắc bay dập dờn như đang múa </a:t>
            </a:r>
            <a:r>
              <a:rPr lang="en-US" sz="3200" dirty="0" err="1">
                <a:solidFill>
                  <a:srgbClr val="0D0D0D"/>
                </a:solidFill>
                <a:latin typeface="Times New Roman" panose="02020603050405020304" pitchFamily="18" charset="0"/>
                <a:ea typeface="Times New Roman" panose="02020603050405020304" pitchFamily="18" charset="0"/>
              </a:rPr>
              <a:t>quạt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xoè</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hoa</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smtClean="0">
                <a:solidFill>
                  <a:srgbClr val="0D0D0D"/>
                </a:solidFill>
                <a:latin typeface="Times New Roman" panose="02020603050405020304" pitchFamily="18" charset="0"/>
                <a:ea typeface="Times New Roman" panose="02020603050405020304" pitchFamily="18" charset="0"/>
              </a:rPr>
              <a:t>b</a:t>
            </a:r>
            <a:r>
              <a:rPr lang="en-US" sz="3200" dirty="0" smtClean="0">
                <a:solidFill>
                  <a:srgbClr val="0D0D0D"/>
                </a:solidFill>
                <a:latin typeface="Times New Roman" panose="02020603050405020304" pitchFamily="18" charset="0"/>
                <a:ea typeface="Times New Roman" panose="02020603050405020304" pitchFamily="18" charset="0"/>
              </a:rPr>
              <a:t>2</a:t>
            </a:r>
            <a:r>
              <a:rPr lang="vi-VN" sz="3200" dirty="0" smtClean="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Đền Thượng nằm chót vót trên đỉnh núi Nghĩa Lĩnh. Những khóm hải đường đâm bông rực đỏ, những cánh bướm nhiều màu sắc bay dập đờn như đang múa quạt xoè hoa</a:t>
            </a:r>
            <a:r>
              <a:rPr lang="vi-VN" sz="3200" b="1" dirty="0">
                <a:solidFill>
                  <a:srgbClr val="0D0D0D"/>
                </a:solidFill>
                <a:latin typeface="Times New Roman" panose="02020603050405020304" pitchFamily="18" charset="0"/>
                <a:ea typeface="Times New Roman" panose="02020603050405020304" pitchFamily="18" charset="0"/>
              </a:rPr>
              <a:t> trước đền</a:t>
            </a:r>
            <a:r>
              <a:rPr lang="vi-VN"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25062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050581"/>
            <a:ext cx="107823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589396"/>
            <a:ext cx="107823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Xét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cặp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b1, b2</a:t>
            </a:r>
            <a:r>
              <a:rPr kumimoji="0" lang="en-US"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Flowchart: Preparation 9"/>
          <p:cNvSpPr/>
          <p:nvPr/>
        </p:nvSpPr>
        <p:spPr>
          <a:xfrm>
            <a:off x="1002070" y="2297180"/>
            <a:ext cx="4182432" cy="3640391"/>
          </a:xfrm>
          <a:prstGeom prst="flowChartPreparation">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buSzPts val="1400"/>
            </a:pPr>
            <a:r>
              <a:rPr lang="en-US" sz="2400" dirty="0">
                <a:solidFill>
                  <a:srgbClr val="0D0D0D"/>
                </a:solidFill>
                <a:latin typeface="Times New Roman" panose="02020603050405020304" pitchFamily="18" charset="0"/>
                <a:ea typeface="Times New Roman" panose="02020603050405020304" pitchFamily="18" charset="0"/>
              </a:rPr>
              <a:t>Ở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b1,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đền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đặt</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đầu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ngay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b2,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chuyển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xuống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cuối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5709675" y="2240846"/>
            <a:ext cx="5442155" cy="3855154"/>
          </a:xfrm>
          <a:prstGeom prst="flowChartAlternateProcess">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chọn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b1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giúp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cuối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b2 </a:t>
            </a:r>
            <a:r>
              <a:rPr lang="en-US" sz="2800" dirty="0" err="1">
                <a:solidFill>
                  <a:srgbClr val="0D0D0D"/>
                </a:solidFill>
                <a:latin typeface="Times New Roman" panose="02020603050405020304" pitchFamily="18" charset="0"/>
                <a:ea typeface="Times New Roman" panose="02020603050405020304" pitchFamily="18" charset="0"/>
              </a:rPr>
              <a:t>thì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rạc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xmlns="" val="32300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1650846677"/>
              </p:ext>
            </p:extLst>
          </p:nvPr>
        </p:nvGraphicFramePr>
        <p:xfrm>
          <a:off x="685800" y="2556573"/>
          <a:ext cx="10580913" cy="3548952"/>
        </p:xfrm>
        <a:graphic>
          <a:graphicData uri="http://schemas.openxmlformats.org/drawingml/2006/table">
            <a:tbl>
              <a:tblPr firstRow="1" bandRow="1">
                <a:tableStyleId>{5940675A-B579-460E-94D1-54222C63F5DA}</a:tableStyleId>
              </a:tblPr>
              <a:tblGrid>
                <a:gridCol w="4428309">
                  <a:extLst>
                    <a:ext uri="{9D8B030D-6E8A-4147-A177-3AD203B41FA5}">
                      <a16:colId xmlns="" xmlns:a16="http://schemas.microsoft.com/office/drawing/2014/main" val="1493303710"/>
                    </a:ext>
                  </a:extLst>
                </a:gridCol>
                <a:gridCol w="3082834">
                  <a:extLst>
                    <a:ext uri="{9D8B030D-6E8A-4147-A177-3AD203B41FA5}">
                      <a16:colId xmlns="" xmlns:a16="http://schemas.microsoft.com/office/drawing/2014/main" val="2794980390"/>
                    </a:ext>
                  </a:extLst>
                </a:gridCol>
                <a:gridCol w="3069770">
                  <a:extLst>
                    <a:ext uri="{9D8B030D-6E8A-4147-A177-3AD203B41FA5}">
                      <a16:colId xmlns="" xmlns:a16="http://schemas.microsoft.com/office/drawing/2014/main" val="1629440920"/>
                    </a:ext>
                  </a:extLst>
                </a:gridCol>
              </a:tblGrid>
              <a:tr h="370840">
                <a:tc>
                  <a:txBody>
                    <a:bodyPr/>
                    <a:lstStyle/>
                    <a:p>
                      <a:pPr algn="ctr"/>
                      <a:r>
                        <a:rPr lang="en-US" sz="2800" b="1" dirty="0" err="1" smtClean="0">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smtClean="0">
                          <a:solidFill>
                            <a:schemeClr val="accent4">
                              <a:lumMod val="50000"/>
                            </a:schemeClr>
                          </a:solidFill>
                          <a:latin typeface="Times New Roman" panose="02020603050405020304" pitchFamily="18" charset="0"/>
                          <a:cs typeface="Times New Roman" panose="02020603050405020304" pitchFamily="18" charset="0"/>
                        </a:rPr>
                        <a:t> 1,2</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800" b="1" dirty="0" err="1" smtClean="0">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smtClean="0">
                          <a:solidFill>
                            <a:schemeClr val="accent4">
                              <a:lumMod val="50000"/>
                            </a:schemeClr>
                          </a:solidFill>
                          <a:latin typeface="Times New Roman" panose="02020603050405020304" pitchFamily="18" charset="0"/>
                          <a:cs typeface="Times New Roman" panose="02020603050405020304" pitchFamily="18" charset="0"/>
                        </a:rPr>
                        <a:t> 3,4</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800" b="1" dirty="0" err="1" smtClean="0">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smtClean="0">
                          <a:solidFill>
                            <a:schemeClr val="accent4">
                              <a:lumMod val="50000"/>
                            </a:schemeClr>
                          </a:solidFill>
                          <a:latin typeface="Times New Roman" panose="02020603050405020304" pitchFamily="18" charset="0"/>
                          <a:cs typeface="Times New Roman" panose="02020603050405020304" pitchFamily="18" charset="0"/>
                        </a:rPr>
                        <a:t> 5,6</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 xmlns:a16="http://schemas.microsoft.com/office/drawing/2014/main" val="1996672060"/>
                  </a:ext>
                </a:extLst>
              </a:tr>
              <a:tr h="370840">
                <a:tc>
                  <a:txBody>
                    <a:bodyPr/>
                    <a:lstStyle/>
                    <a:p>
                      <a:pPr marL="457200" indent="-457200">
                        <a:lnSpc>
                          <a:spcPct val="107000"/>
                        </a:lnSpc>
                        <a:spcAft>
                          <a:spcPts val="0"/>
                        </a:spcAft>
                        <a:buFont typeface="Wingdings" panose="05000000000000000000" pitchFamily="2" charset="2"/>
                        <a:buChar char="v"/>
                        <a:tabLst>
                          <a:tab pos="1386840" algn="l"/>
                        </a:tabLst>
                      </a:pPr>
                      <a:r>
                        <a:rPr lang="en-US" sz="2600" dirty="0" err="1" smtClean="0">
                          <a:effectLst/>
                          <a:latin typeface="Times New Roman" panose="02020603050405020304" pitchFamily="18" charset="0"/>
                          <a:ea typeface="MS Mincho"/>
                        </a:rPr>
                        <a:t>Xuất</a:t>
                      </a:r>
                      <a:r>
                        <a:rPr lang="en-US" sz="2600" dirty="0" smtClean="0">
                          <a:effectLst/>
                          <a:latin typeface="Times New Roman" panose="02020603050405020304" pitchFamily="18" charset="0"/>
                          <a:ea typeface="MS Mincho"/>
                        </a:rPr>
                        <a:t> </a:t>
                      </a:r>
                      <a:r>
                        <a:rPr lang="en-US" sz="2600" dirty="0" err="1" smtClean="0">
                          <a:effectLst/>
                          <a:latin typeface="Times New Roman" panose="02020603050405020304" pitchFamily="18" charset="0"/>
                          <a:ea typeface="MS Mincho"/>
                        </a:rPr>
                        <a:t>xứ</a:t>
                      </a:r>
                      <a:r>
                        <a:rPr lang="en-US" sz="2600" dirty="0" smtClean="0">
                          <a:effectLst/>
                          <a:latin typeface="Times New Roman" panose="02020603050405020304" pitchFamily="18" charset="0"/>
                          <a:ea typeface="MS Mincho"/>
                        </a:rPr>
                        <a:t> </a:t>
                      </a:r>
                      <a:r>
                        <a:rPr lang="en-US" sz="2600" dirty="0" err="1" smtClean="0">
                          <a:effectLst/>
                          <a:latin typeface="Times New Roman" panose="02020603050405020304" pitchFamily="18" charset="0"/>
                          <a:ea typeface="MS Mincho"/>
                        </a:rPr>
                        <a:t>của</a:t>
                      </a:r>
                      <a:r>
                        <a:rPr lang="en-US" sz="2600" dirty="0" smtClean="0">
                          <a:effectLst/>
                          <a:latin typeface="Times New Roman" panose="02020603050405020304" pitchFamily="18" charset="0"/>
                          <a:ea typeface="MS Mincho"/>
                        </a:rPr>
                        <a:t> </a:t>
                      </a:r>
                      <a:r>
                        <a:rPr lang="en-US" sz="2600" dirty="0" err="1" smtClean="0">
                          <a:effectLst/>
                          <a:latin typeface="Times New Roman" panose="02020603050405020304" pitchFamily="18" charset="0"/>
                          <a:ea typeface="MS Mincho"/>
                        </a:rPr>
                        <a:t>tác</a:t>
                      </a:r>
                      <a:r>
                        <a:rPr lang="en-US" sz="2600" dirty="0" smtClean="0">
                          <a:effectLst/>
                          <a:latin typeface="Times New Roman" panose="02020603050405020304" pitchFamily="18" charset="0"/>
                          <a:ea typeface="MS Mincho"/>
                        </a:rPr>
                        <a:t> </a:t>
                      </a:r>
                      <a:r>
                        <a:rPr lang="en-US" sz="2600" dirty="0" err="1" smtClean="0">
                          <a:effectLst/>
                          <a:latin typeface="Times New Roman" panose="02020603050405020304" pitchFamily="18" charset="0"/>
                          <a:ea typeface="MS Mincho"/>
                        </a:rPr>
                        <a:t>phẩm</a:t>
                      </a:r>
                      <a:r>
                        <a:rPr lang="en-US" sz="2600" dirty="0" smtClean="0">
                          <a:effectLst/>
                          <a:latin typeface="Times New Roman" panose="02020603050405020304" pitchFamily="18" charset="0"/>
                          <a:ea typeface="MS Mincho"/>
                        </a:rPr>
                        <a:t>? </a:t>
                      </a:r>
                      <a:endParaRPr lang="en-US" sz="2600" dirty="0" smtClean="0">
                        <a:effectLst/>
                        <a:latin typeface="Times New Roman" panose="02020603050405020304" pitchFamily="18" charset="0"/>
                        <a:ea typeface="Times New Roman" panose="02020603050405020304" pitchFamily="18" charset="0"/>
                      </a:endParaRPr>
                    </a:p>
                    <a:p>
                      <a:pPr marL="457200" indent="-457200">
                        <a:lnSpc>
                          <a:spcPct val="107000"/>
                        </a:lnSpc>
                        <a:spcAft>
                          <a:spcPts val="0"/>
                        </a:spcAft>
                        <a:buFont typeface="Wingdings" panose="05000000000000000000" pitchFamily="2" charset="2"/>
                        <a:buChar char="v"/>
                        <a:tabLst>
                          <a:tab pos="1386840" algn="l"/>
                        </a:tabLst>
                      </a:pPr>
                      <a:r>
                        <a:rPr lang="en-US" sz="2600" dirty="0" err="1" smtClean="0">
                          <a:solidFill>
                            <a:srgbClr val="000000"/>
                          </a:solidFill>
                          <a:effectLst/>
                          <a:latin typeface="Times New Roman" panose="02020603050405020304" pitchFamily="18" charset="0"/>
                          <a:ea typeface="Times New Roman" panose="02020603050405020304" pitchFamily="18" charset="0"/>
                        </a:rPr>
                        <a:t>Trong</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truyện</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ngắn</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smtClean="0">
                          <a:solidFill>
                            <a:srgbClr val="000000"/>
                          </a:solidFill>
                          <a:effectLst/>
                          <a:latin typeface="Times New Roman" panose="02020603050405020304" pitchFamily="18" charset="0"/>
                          <a:ea typeface="Times New Roman" panose="02020603050405020304" pitchFamily="18" charset="0"/>
                        </a:rPr>
                        <a:t>Bức</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smtClean="0">
                          <a:solidFill>
                            <a:srgbClr val="000000"/>
                          </a:solidFill>
                          <a:effectLst/>
                          <a:latin typeface="Times New Roman" panose="02020603050405020304" pitchFamily="18" charset="0"/>
                          <a:ea typeface="Times New Roman" panose="02020603050405020304" pitchFamily="18" charset="0"/>
                        </a:rPr>
                        <a:t>tranh</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smtClean="0">
                          <a:solidFill>
                            <a:srgbClr val="000000"/>
                          </a:solidFill>
                          <a:effectLst/>
                          <a:latin typeface="Times New Roman" panose="02020603050405020304" pitchFamily="18" charset="0"/>
                          <a:ea typeface="Times New Roman" panose="02020603050405020304" pitchFamily="18" charset="0"/>
                        </a:rPr>
                        <a:t>của</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smtClean="0">
                          <a:solidFill>
                            <a:srgbClr val="000000"/>
                          </a:solidFill>
                          <a:effectLst/>
                          <a:latin typeface="Times New Roman" panose="02020603050405020304" pitchFamily="18" charset="0"/>
                          <a:ea typeface="Times New Roman" panose="02020603050405020304" pitchFamily="18" charset="0"/>
                        </a:rPr>
                        <a:t>em</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smtClean="0">
                          <a:solidFill>
                            <a:srgbClr val="000000"/>
                          </a:solidFill>
                          <a:effectLst/>
                          <a:latin typeface="Times New Roman" panose="02020603050405020304" pitchFamily="18" charset="0"/>
                          <a:ea typeface="Times New Roman" panose="02020603050405020304" pitchFamily="18" charset="0"/>
                        </a:rPr>
                        <a:t>gái</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smtClean="0">
                          <a:solidFill>
                            <a:srgbClr val="000000"/>
                          </a:solidFill>
                          <a:effectLst/>
                          <a:latin typeface="Times New Roman" panose="02020603050405020304" pitchFamily="18" charset="0"/>
                          <a:ea typeface="Times New Roman" panose="02020603050405020304" pitchFamily="18" charset="0"/>
                        </a:rPr>
                        <a:t>tôi</a:t>
                      </a:r>
                      <a:r>
                        <a:rPr lang="en-US" sz="2600" i="0" dirty="0" smtClean="0">
                          <a:solidFill>
                            <a:srgbClr val="000000"/>
                          </a:solidFill>
                          <a:effectLst/>
                          <a:latin typeface="Times New Roman" panose="02020603050405020304" pitchFamily="18" charset="0"/>
                          <a:ea typeface="Times New Roman" panose="02020603050405020304" pitchFamily="18" charset="0"/>
                        </a:rPr>
                        <a:t>,</a:t>
                      </a:r>
                      <a:r>
                        <a:rPr lang="en-US" sz="2600" i="0" baseline="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người</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kể</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chuyện</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là</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ai</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Xuất</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hiện</a:t>
                      </a:r>
                      <a:r>
                        <a:rPr lang="en-US" sz="2600" dirty="0" smtClean="0">
                          <a:solidFill>
                            <a:srgbClr val="000000"/>
                          </a:solidFill>
                          <a:effectLst/>
                          <a:latin typeface="Times New Roman" panose="02020603050405020304" pitchFamily="18" charset="0"/>
                          <a:ea typeface="Times New Roman" panose="02020603050405020304" pitchFamily="18" charset="0"/>
                        </a:rPr>
                        <a:t> ở </a:t>
                      </a:r>
                      <a:r>
                        <a:rPr lang="en-US" sz="2600" dirty="0" err="1" smtClean="0">
                          <a:solidFill>
                            <a:srgbClr val="000000"/>
                          </a:solidFill>
                          <a:effectLst/>
                          <a:latin typeface="Times New Roman" panose="02020603050405020304" pitchFamily="18" charset="0"/>
                          <a:ea typeface="Times New Roman" panose="02020603050405020304" pitchFamily="18" charset="0"/>
                        </a:rPr>
                        <a:t>ngôi</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thứ</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mấy</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Tác</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dụng</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của</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việc</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chọn</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ngôi</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kể</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thứ</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nhất</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trong</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truyện</a:t>
                      </a:r>
                      <a:r>
                        <a:rPr lang="en-US" sz="2600" dirty="0" smtClean="0">
                          <a:solidFill>
                            <a:srgbClr val="000000"/>
                          </a:solidFill>
                          <a:effectLst/>
                          <a:latin typeface="Times New Roman" panose="02020603050405020304" pitchFamily="18" charset="0"/>
                          <a:ea typeface="Times New Roman" panose="02020603050405020304" pitchFamily="18" charset="0"/>
                        </a:rPr>
                        <a:t>?</a:t>
                      </a:r>
                      <a:endParaRPr lang="en-US" sz="2600" dirty="0" smtClean="0">
                        <a:effectLst/>
                        <a:latin typeface="Times New Roman" panose="02020603050405020304" pitchFamily="18" charset="0"/>
                        <a:ea typeface="Times New Roman" panose="02020603050405020304" pitchFamily="18" charset="0"/>
                      </a:endParaRPr>
                    </a:p>
                  </a:txBody>
                  <a:tcPr>
                    <a:solidFill>
                      <a:schemeClr val="bg2"/>
                    </a:solidFill>
                  </a:tcPr>
                </a:tc>
                <a:tc>
                  <a:txBody>
                    <a:bodyPr/>
                    <a:lstStyle/>
                    <a:p>
                      <a:pPr>
                        <a:lnSpc>
                          <a:spcPct val="107000"/>
                        </a:lnSpc>
                        <a:spcAft>
                          <a:spcPts val="0"/>
                        </a:spcAft>
                        <a:tabLst>
                          <a:tab pos="1386840" algn="l"/>
                        </a:tabLst>
                      </a:pPr>
                      <a:r>
                        <a:rPr lang="en-US" sz="2800" dirty="0" err="1" smtClean="0">
                          <a:solidFill>
                            <a:srgbClr val="000000"/>
                          </a:solidFill>
                          <a:effectLst/>
                          <a:latin typeface="Times New Roman" panose="02020603050405020304" pitchFamily="18" charset="0"/>
                          <a:ea typeface="Times New Roman" panose="02020603050405020304" pitchFamily="18" charset="0"/>
                        </a:rPr>
                        <a:t>Truyện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có</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vật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nào</a:t>
                      </a:r>
                      <a:r>
                        <a:rPr lang="en-US" sz="2800" dirty="0" smtClean="0">
                          <a:solidFill>
                            <a:srgbClr val="000000"/>
                          </a:solidFill>
                          <a:effectLst/>
                          <a:latin typeface="Times New Roman" panose="02020603050405020304" pitchFamily="18" charset="0"/>
                          <a:ea typeface="Times New Roman" panose="02020603050405020304" pitchFamily="18" charset="0"/>
                        </a:rPr>
                        <a:t>. Ai </a:t>
                      </a:r>
                      <a:r>
                        <a:rPr lang="en-US" sz="2800" dirty="0" err="1" smtClean="0">
                          <a:solidFill>
                            <a:srgbClr val="000000"/>
                          </a:solidFill>
                          <a:effectLst/>
                          <a:latin typeface="Times New Roman" panose="02020603050405020304" pitchFamily="18" charset="0"/>
                          <a:ea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vật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chính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Hãy</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tóm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tắt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truyện</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a:spcAft>
                          <a:spcPts val="750"/>
                        </a:spcAft>
                      </a:pPr>
                      <a:endParaRPr lang="en-US" sz="2800" dirty="0" smtClean="0">
                        <a:effectLst/>
                        <a:latin typeface="Times New Roman" panose="02020603050405020304" pitchFamily="18" charset="0"/>
                        <a:ea typeface="Calibri" panose="020F0502020204030204" pitchFamily="34" charset="0"/>
                      </a:endParaRPr>
                    </a:p>
                  </a:txBody>
                  <a:tcPr>
                    <a:solidFill>
                      <a:schemeClr val="bg2"/>
                    </a:solidFill>
                  </a:tcPr>
                </a:tc>
                <a:tc>
                  <a:txBody>
                    <a:bodyPr/>
                    <a:lstStyle/>
                    <a:p>
                      <a:pPr>
                        <a:lnSpc>
                          <a:spcPct val="107000"/>
                        </a:lnSpc>
                        <a:spcAft>
                          <a:spcPts val="0"/>
                        </a:spcAft>
                        <a:tabLst>
                          <a:tab pos="1386840" algn="l"/>
                        </a:tabLst>
                      </a:pPr>
                      <a:r>
                        <a:rPr lang="en-US" sz="2800" dirty="0" err="1" smtClean="0">
                          <a:solidFill>
                            <a:srgbClr val="000000"/>
                          </a:solidFill>
                          <a:effectLst/>
                          <a:latin typeface="Times New Roman" panose="02020603050405020304" pitchFamily="18" charset="0"/>
                          <a:ea typeface="Times New Roman" panose="02020603050405020304" pitchFamily="18" charset="0"/>
                        </a:rPr>
                        <a:t>Văn</a:t>
                      </a:r>
                      <a:r>
                        <a:rPr lang="en-US" sz="2800" baseline="0" dirty="0" smtClean="0">
                          <a:solidFill>
                            <a:srgbClr val="000000"/>
                          </a:solidFill>
                          <a:effectLst/>
                          <a:latin typeface="Times New Roman" panose="02020603050405020304" pitchFamily="18" charset="0"/>
                          <a:ea typeface="Times New Roman" panose="02020603050405020304" pitchFamily="18" charset="0"/>
                        </a:rPr>
                        <a:t> </a:t>
                      </a:r>
                      <a:r>
                        <a:rPr lang="en-US" sz="2800" baseline="0" dirty="0" err="1" smtClean="0">
                          <a:solidFill>
                            <a:srgbClr val="000000"/>
                          </a:solidFill>
                          <a:effectLst/>
                          <a:latin typeface="Times New Roman" panose="02020603050405020304" pitchFamily="18" charset="0"/>
                          <a:ea typeface="Times New Roman" panose="02020603050405020304" pitchFamily="18" charset="0"/>
                        </a:rPr>
                        <a:t>bản</a:t>
                      </a:r>
                      <a:r>
                        <a:rPr lang="en-US" sz="2800" baseline="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có</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thể</a:t>
                      </a:r>
                      <a:r>
                        <a:rPr lang="en-US" sz="2800" dirty="0" smtClean="0">
                          <a:solidFill>
                            <a:srgbClr val="000000"/>
                          </a:solidFill>
                          <a:effectLst/>
                          <a:latin typeface="Times New Roman" panose="02020603050405020304" pitchFamily="18" charset="0"/>
                          <a:ea typeface="Times New Roman" panose="02020603050405020304" pitchFamily="18" charset="0"/>
                        </a:rPr>
                        <a:t> chia </a:t>
                      </a:r>
                      <a:r>
                        <a:rPr lang="en-US" sz="2800" dirty="0" err="1" smtClean="0">
                          <a:solidFill>
                            <a:srgbClr val="000000"/>
                          </a:solidFill>
                          <a:effectLst/>
                          <a:latin typeface="Times New Roman" panose="02020603050405020304" pitchFamily="18" charset="0"/>
                          <a:ea typeface="Times New Roman" panose="02020603050405020304" pitchFamily="18" charset="0"/>
                        </a:rPr>
                        <a:t>thành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mấy</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phần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nêu</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việc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chính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mỗi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phần</a:t>
                      </a:r>
                      <a:endParaRPr lang="en-US" sz="2800" dirty="0" smtClean="0">
                        <a:effectLst/>
                        <a:latin typeface="Times New Roman" panose="02020603050405020304" pitchFamily="18" charset="0"/>
                        <a:ea typeface="Times New Roman" panose="02020603050405020304" pitchFamily="18" charset="0"/>
                      </a:endParaRPr>
                    </a:p>
                    <a:p>
                      <a:endParaRPr lang="en-US" sz="2800" dirty="0"/>
                    </a:p>
                  </a:txBody>
                  <a:tcPr>
                    <a:solidFill>
                      <a:schemeClr val="bg2"/>
                    </a:solidFill>
                  </a:tcPr>
                </a:tc>
                <a:extLst>
                  <a:ext uri="{0D108BD9-81ED-4DB2-BD59-A6C34878D82A}">
                    <a16:rowId xmlns="" xmlns:a16="http://schemas.microsoft.com/office/drawing/2014/main" val="1711873156"/>
                  </a:ext>
                </a:extLst>
              </a:tr>
            </a:tbl>
          </a:graphicData>
        </a:graphic>
      </p:graphicFrame>
      <p:pic>
        <p:nvPicPr>
          <p:cNvPr id="6" name="Picture 5"/>
          <p:cNvPicPr>
            <a:picLocks noChangeAspect="1"/>
          </p:cNvPicPr>
          <p:nvPr/>
        </p:nvPicPr>
        <p:blipFill>
          <a:blip r:embed="rId2"/>
          <a:stretch>
            <a:fillRect/>
          </a:stretch>
        </p:blipFill>
        <p:spPr>
          <a:xfrm>
            <a:off x="9042400" y="257175"/>
            <a:ext cx="2476500" cy="18478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p:cNvSpPr/>
          <p:nvPr/>
        </p:nvSpPr>
        <p:spPr>
          <a:xfrm>
            <a:off x="422786" y="0"/>
            <a:ext cx="8499987" cy="1942070"/>
          </a:xfrm>
          <a:prstGeom prst="rect">
            <a:avLst/>
          </a:prstGeom>
        </p:spPr>
        <p:txBody>
          <a:bodyPr wrap="squar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Truyện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ngắn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Bức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tôi</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smtClean="0">
                <a:solidFill>
                  <a:srgbClr val="0D0D0D"/>
                </a:solidFill>
                <a:latin typeface="Times New Roman" panose="02020603050405020304" pitchFamily="18" charset="0"/>
                <a:ea typeface="MS Mincho"/>
              </a:rPr>
              <a:t>b</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endParaRPr lang="en-US" sz="3200" dirty="0">
              <a:effectLst/>
              <a:latin typeface="Times New Roman" panose="02020603050405020304" pitchFamily="18" charset="0"/>
              <a:ea typeface="Times New Roman" panose="02020603050405020304" pitchFamily="18" charset="0"/>
            </a:endParaRPr>
          </a:p>
        </p:txBody>
      </p:sp>
      <p:sp>
        <p:nvSpPr>
          <p:cNvPr id="5" name="Right Arrow 4"/>
          <p:cNvSpPr/>
          <p:nvPr/>
        </p:nvSpPr>
        <p:spPr>
          <a:xfrm>
            <a:off x="1120877" y="1393828"/>
            <a:ext cx="3170903" cy="1096483"/>
          </a:xfrm>
          <a:prstGeom prst="rightArrow">
            <a:avLst>
              <a:gd name="adj1" fmla="val 60760"/>
              <a:gd name="adj2" fmla="val 43275"/>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6679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Arial" panose="020B0604020202020204" pitchFamily="34" charset="0"/>
              </a:rPr>
              <a:t>Vận</a:t>
            </a:r>
            <a:r>
              <a:rPr lang="en-US" sz="2800" b="1" dirty="0">
                <a:solidFill>
                  <a:srgbClr val="7030A0"/>
                </a:solidFill>
                <a:latin typeface="Times New Roman" panose="02020603050405020304" pitchFamily="18" charset="0"/>
                <a:ea typeface="Arial" panose="020B0604020202020204" pitchFamily="34" charset="0"/>
              </a:rPr>
              <a:t> </a:t>
            </a:r>
            <a:r>
              <a:rPr lang="en-US" sz="2800" b="1" dirty="0" err="1">
                <a:solidFill>
                  <a:srgbClr val="7030A0"/>
                </a:solidFill>
                <a:latin typeface="Times New Roman" panose="02020603050405020304" pitchFamily="18" charset="0"/>
                <a:ea typeface="Arial" panose="020B0604020202020204" pitchFamily="34" charset="0"/>
              </a:rPr>
              <a:t>dụng</a:t>
            </a:r>
            <a:endParaRPr lang="en-US" sz="2800" dirty="0"/>
          </a:p>
        </p:txBody>
      </p:sp>
      <p:sp>
        <p:nvSpPr>
          <p:cNvPr id="15" name="Rectangle 14"/>
          <p:cNvSpPr/>
          <p:nvPr/>
        </p:nvSpPr>
        <p:spPr>
          <a:xfrm>
            <a:off x="507555" y="1028700"/>
            <a:ext cx="2406428" cy="584775"/>
          </a:xfrm>
          <a:prstGeom prst="rect">
            <a:avLst/>
          </a:prstGeom>
        </p:spPr>
        <p:txBody>
          <a:bodyPr wrap="none">
            <a:spAutoFit/>
          </a:bodyPr>
          <a:lstStyle/>
          <a:p>
            <a:r>
              <a:rPr lang="en-US" sz="3200" b="1" dirty="0">
                <a:solidFill>
                  <a:srgbClr val="0070C0"/>
                </a:solidFill>
                <a:latin typeface="Times New Roman" panose="02020603050405020304" pitchFamily="18" charset="0"/>
                <a:ea typeface="Times New Roman" panose="02020603050405020304" pitchFamily="18" charset="0"/>
              </a:rPr>
              <a:t>5. </a:t>
            </a:r>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5: </a:t>
            </a:r>
            <a:endParaRPr lang="en-US" sz="3200" dirty="0"/>
          </a:p>
        </p:txBody>
      </p:sp>
      <p:sp>
        <p:nvSpPr>
          <p:cNvPr id="16" name="Rectangle 15"/>
          <p:cNvSpPr/>
          <p:nvPr/>
        </p:nvSpPr>
        <p:spPr>
          <a:xfrm>
            <a:off x="685800" y="1613475"/>
            <a:ext cx="10782300" cy="4001095"/>
          </a:xfrm>
          <a:prstGeom prst="rect">
            <a:avLst/>
          </a:prstGeom>
        </p:spPr>
        <p:txBody>
          <a:bodyPr>
            <a:spAutoFit/>
          </a:bodyPr>
          <a:lstStyle/>
          <a:p>
            <a:pPr algn="just"/>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HS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 </a:t>
            </a:r>
            <a:r>
              <a:rPr lang="vi-VN" sz="2800" dirty="0">
                <a:solidFill>
                  <a:srgbClr val="0D0D0D"/>
                </a:solidFill>
                <a:latin typeface="Times New Roman" panose="02020603050405020304" pitchFamily="18" charset="0"/>
                <a:ea typeface="Times New Roman" panose="02020603050405020304" pitchFamily="18" charset="0"/>
              </a:rPr>
              <a:t>Kể lại một đoạn truyện đã học hoặc đã đọc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b: </a:t>
            </a:r>
            <a:r>
              <a:rPr lang="vi-VN" sz="2800" dirty="0">
                <a:solidFill>
                  <a:srgbClr val="0D0D0D"/>
                </a:solidFill>
                <a:latin typeface="Times New Roman" panose="02020603050405020304" pitchFamily="18" charset="0"/>
                <a:ea typeface="Times New Roman" panose="02020603050405020304" pitchFamily="18" charset="0"/>
              </a:rPr>
              <a:t>trình văn suy nghĩ của em về một tác phẩm đã 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vi-VN" sz="2800" dirty="0">
                <a:solidFill>
                  <a:srgbClr val="0D0D0D"/>
                </a:solidFill>
                <a:latin typeface="Times New Roman" panose="02020603050405020304" pitchFamily="18" charset="0"/>
                <a:ea typeface="Times New Roman" panose="02020603050405020304" pitchFamily="18" charset="0"/>
              </a:rPr>
              <a:t> đã đọc.</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b)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56790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1000"/>
                                        <p:tgtEl>
                                          <p:spTgt spid="16">
                                            <p:txEl>
                                              <p:pRg st="3" end="3"/>
                                            </p:txEl>
                                          </p:spTgt>
                                        </p:tgtEl>
                                      </p:cBhvr>
                                    </p:animEffect>
                                    <p:anim calcmode="lin" valueType="num">
                                      <p:cBhvr>
                                        <p:cTn id="22"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1000"/>
                                        <p:tgtEl>
                                          <p:spTgt spid="16">
                                            <p:txEl>
                                              <p:pRg st="4" end="4"/>
                                            </p:txEl>
                                          </p:spTgt>
                                        </p:tgtEl>
                                      </p:cBhvr>
                                    </p:animEffect>
                                    <p:anim calcmode="lin" valueType="num">
                                      <p:cBhvr>
                                        <p:cTn id="29"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animEffect transition="in" filter="fade">
                                      <p:cBhvr>
                                        <p:cTn id="35" dur="1000"/>
                                        <p:tgtEl>
                                          <p:spTgt spid="16">
                                            <p:txEl>
                                              <p:pRg st="5" end="5"/>
                                            </p:txEl>
                                          </p:spTgt>
                                        </p:tgtEl>
                                      </p:cBhvr>
                                    </p:animEffect>
                                    <p:anim calcmode="lin" valueType="num">
                                      <p:cBhvr>
                                        <p:cTn id="36"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507555" y="1028700"/>
            <a:ext cx="21307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 </a:t>
            </a:r>
            <a:endParaRPr kumimoji="0" lang="en-US" sz="28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3" name="Rectangle 2"/>
          <p:cNvSpPr/>
          <p:nvPr/>
        </p:nvSpPr>
        <p:spPr>
          <a:xfrm>
            <a:off x="685800" y="1560135"/>
            <a:ext cx="10782300" cy="830997"/>
          </a:xfrm>
          <a:prstGeom prst="rect">
            <a:avLst/>
          </a:prstGeom>
        </p:spPr>
        <p:txBody>
          <a:bodyPr>
            <a:spAutoFit/>
          </a:bodyPr>
          <a:lstStyle/>
          <a:p>
            <a:pPr algn="just">
              <a:spcAft>
                <a:spcPts val="1200"/>
              </a:spcAft>
            </a:pPr>
            <a:r>
              <a:rPr lang="en-US" sz="2400" b="1" dirty="0">
                <a:solidFill>
                  <a:srgbClr val="0D0D0D"/>
                </a:solidFill>
                <a:latin typeface="Times New Roman" panose="02020603050405020304" pitchFamily="18" charset="0"/>
                <a:ea typeface="Times New Roman" panose="02020603050405020304" pitchFamily="18" charset="0"/>
              </a:rPr>
              <a:t>a.  </a:t>
            </a:r>
            <a:r>
              <a:rPr lang="en-US" sz="2400" b="1" dirty="0" err="1">
                <a:solidFill>
                  <a:srgbClr val="0D0D0D"/>
                </a:solidFill>
                <a:latin typeface="Times New Roman" panose="02020603050405020304" pitchFamily="18" charset="0"/>
                <a:ea typeface="Times New Roman" panose="02020603050405020304" pitchFamily="18" charset="0"/>
              </a:rPr>
              <a:t>Đề</a:t>
            </a:r>
            <a:r>
              <a:rPr lang="en-US" sz="2400" b="1" dirty="0">
                <a:solidFill>
                  <a:srgbClr val="0D0D0D"/>
                </a:solidFill>
                <a:latin typeface="Times New Roman" panose="02020603050405020304" pitchFamily="18" charset="0"/>
                <a:ea typeface="Times New Roman" panose="02020603050405020304" pitchFamily="18" charset="0"/>
              </a:rPr>
              <a:t> a: </a:t>
            </a:r>
            <a:r>
              <a:rPr lang="vi-VN" sz="2400" dirty="0">
                <a:solidFill>
                  <a:srgbClr val="74A510"/>
                </a:solidFill>
                <a:latin typeface="Times New Roman" panose="02020603050405020304" pitchFamily="18" charset="0"/>
                <a:ea typeface="Times New Roman" panose="02020603050405020304" pitchFamily="18" charset="0"/>
              </a:rPr>
              <a:t>Viết đoạn văn kể lại một đoạn truyện đã học hoặc đã đọc, trong đó có sử dụng một số trạng ngữ chỉ thời gian có chức năng liên kết các câu trong đoạn.</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85800" y="2405643"/>
            <a:ext cx="10782300" cy="3939540"/>
          </a:xfrm>
          <a:prstGeom prst="rect">
            <a:avLst/>
          </a:prstGeom>
        </p:spPr>
        <p:txBody>
          <a:bodyPr>
            <a:spAutoFit/>
          </a:bodyPr>
          <a:lstStyle/>
          <a:p>
            <a:pPr algn="ctr">
              <a:spcAft>
                <a:spcPts val="1200"/>
              </a:spcAft>
            </a:pPr>
            <a:r>
              <a:rPr lang="en-US" sz="2400" dirty="0" err="1">
                <a:solidFill>
                  <a:srgbClr val="0D0D0D"/>
                </a:solidFill>
                <a:latin typeface="Times New Roman" panose="02020603050405020304" pitchFamily="18" charset="0"/>
                <a:ea typeface="Times New Roman" panose="02020603050405020304" pitchFamily="18" charset="0"/>
              </a:rPr>
              <a:t>Đoạn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văn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khảo</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Kể</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từ</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khi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cả</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nhà</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phát</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hiện</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ra</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tài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năng</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vẽ</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của</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Kiều</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Phương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anh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trai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luôn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đẩy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ngoài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ngồi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khóc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buồn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vọng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chẳng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năng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khiếu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mình</a:t>
            </a:r>
            <a:r>
              <a:rPr lang="en-US" sz="2400"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Và</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dần</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dần</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mỗi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ngày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hiểu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nữa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cần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lỗi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nhỏ</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gắt</a:t>
            </a:r>
            <a:r>
              <a:rPr lang="en-US" sz="2400" dirty="0">
                <a:solidFill>
                  <a:srgbClr val="0D0D0D"/>
                </a:solidFill>
                <a:latin typeface="Times New Roman" panose="02020603050405020304" pitchFamily="18" charset="0"/>
                <a:ea typeface="Times New Roman" panose="02020603050405020304" pitchFamily="18" charset="0"/>
              </a:rPr>
              <a:t> um </a:t>
            </a:r>
            <a:r>
              <a:rPr lang="en-US" sz="2400" dirty="0" err="1">
                <a:solidFill>
                  <a:srgbClr val="0D0D0D"/>
                </a:solidFill>
                <a:latin typeface="Times New Roman" panose="02020603050405020304" pitchFamily="18" charset="0"/>
                <a:ea typeface="Times New Roman" panose="02020603050405020304" pitchFamily="18" charset="0"/>
              </a:rPr>
              <a:t>lên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quyết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định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xấu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trộm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tranh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Khi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xem</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những</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bức</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tranh</a:t>
            </a:r>
            <a:r>
              <a:rPr lang="en-US" sz="2400" u="sng" dirty="0">
                <a:solidFill>
                  <a:srgbClr val="0D0D0D"/>
                </a:solidFill>
                <a:latin typeface="Times New Roman" panose="02020603050405020304" pitchFamily="18" charset="0"/>
                <a:ea typeface="Times New Roman" panose="02020603050405020304" pitchFamily="18" charset="0"/>
              </a:rPr>
              <a:t> do </a:t>
            </a:r>
            <a:r>
              <a:rPr lang="en-US" sz="2400" u="sng" dirty="0" err="1">
                <a:solidFill>
                  <a:srgbClr val="0D0D0D"/>
                </a:solidFill>
                <a:latin typeface="Times New Roman" panose="02020603050405020304" pitchFamily="18" charset="0"/>
                <a:ea typeface="Times New Roman" panose="02020603050405020304" pitchFamily="18" charset="0"/>
              </a:rPr>
              <a:t>chính</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tay</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em</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gái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mình</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vẽ</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tin </a:t>
            </a:r>
            <a:r>
              <a:rPr lang="en-US" sz="2400" dirty="0" err="1">
                <a:solidFill>
                  <a:srgbClr val="0D0D0D"/>
                </a:solidFill>
                <a:latin typeface="Times New Roman" panose="02020603050405020304" pitchFamily="18" charset="0"/>
                <a:ea typeface="Times New Roman" panose="02020603050405020304" pitchFamily="18" charset="0"/>
              </a:rPr>
              <a:t>vào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mắt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thực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đứa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năng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Gấp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tranh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thở</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dài</a:t>
            </a:r>
            <a:r>
              <a:rPr lang="en-US" sz="2400" dirty="0">
                <a:solidFill>
                  <a:srgbClr val="0D0D0D"/>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9822437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507555" y="1028700"/>
            <a:ext cx="21307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 </a:t>
            </a:r>
            <a:endParaRPr kumimoji="0" lang="en-US" sz="28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9" name="Rectangle 8"/>
          <p:cNvSpPr/>
          <p:nvPr/>
        </p:nvSpPr>
        <p:spPr>
          <a:xfrm>
            <a:off x="660400" y="1501041"/>
            <a:ext cx="10782300" cy="4801314"/>
          </a:xfrm>
          <a:prstGeom prst="rect">
            <a:avLst/>
          </a:prstGeom>
        </p:spPr>
        <p:txBody>
          <a:bodyPr>
            <a:spAutoFit/>
          </a:bodyPr>
          <a:lstStyle/>
          <a:p>
            <a:pPr marL="342900" lvl="0" indent="-342900" algn="just">
              <a:spcAft>
                <a:spcPts val="1200"/>
              </a:spcAft>
              <a:buClr>
                <a:srgbClr val="000000"/>
              </a:buClr>
              <a:buFont typeface="+mj-lt"/>
              <a:buAutoNum type="alphaLcPeriod" startAt="2"/>
            </a:pPr>
            <a:r>
              <a:rPr lang="en-US" sz="2200" b="1" dirty="0" err="1">
                <a:solidFill>
                  <a:srgbClr val="0D0D0D"/>
                </a:solidFill>
                <a:latin typeface="Times New Roman" panose="02020603050405020304" pitchFamily="18" charset="0"/>
                <a:ea typeface="Times New Roman" panose="02020603050405020304" pitchFamily="18" charset="0"/>
              </a:rPr>
              <a:t>Đề</a:t>
            </a:r>
            <a:r>
              <a:rPr lang="en-US" sz="2200" b="1" dirty="0">
                <a:solidFill>
                  <a:srgbClr val="0D0D0D"/>
                </a:solidFill>
                <a:latin typeface="Times New Roman" panose="02020603050405020304" pitchFamily="18" charset="0"/>
                <a:ea typeface="Times New Roman" panose="02020603050405020304" pitchFamily="18" charset="0"/>
              </a:rPr>
              <a:t> b:</a:t>
            </a:r>
            <a:r>
              <a:rPr lang="en-US" sz="2200" dirty="0">
                <a:solidFill>
                  <a:srgbClr val="0D0D0D"/>
                </a:solidFill>
                <a:latin typeface="Times New Roman" panose="02020603050405020304" pitchFamily="18" charset="0"/>
                <a:ea typeface="Times New Roman" panose="02020603050405020304" pitchFamily="18" charset="0"/>
              </a:rPr>
              <a:t> </a:t>
            </a:r>
            <a:r>
              <a:rPr lang="vi-VN" sz="2200" dirty="0">
                <a:solidFill>
                  <a:srgbClr val="74A510"/>
                </a:solidFill>
                <a:latin typeface="Times New Roman" panose="02020603050405020304" pitchFamily="18" charset="0"/>
                <a:ea typeface="Times New Roman" panose="02020603050405020304" pitchFamily="18" charset="0"/>
              </a:rPr>
              <a:t>Viết đoạn văn trình văn suy nghĩ của em về một tác phẩm đã học đã đọc trong đó có sử dụng một số trạng ngữ chỉ vị trí để liên kết các câu trong đoạn.</a:t>
            </a:r>
            <a:endParaRPr lang="en-US" sz="2200" dirty="0">
              <a:latin typeface="Times New Roman" panose="02020603050405020304" pitchFamily="18" charset="0"/>
              <a:ea typeface="Times New Roman" panose="02020603050405020304" pitchFamily="18" charset="0"/>
            </a:endParaRPr>
          </a:p>
          <a:p>
            <a:pPr marL="299720" algn="ctr">
              <a:spcAft>
                <a:spcPts val="1200"/>
              </a:spcAft>
            </a:pPr>
            <a:r>
              <a:rPr lang="en-US" sz="2200" dirty="0" err="1">
                <a:solidFill>
                  <a:srgbClr val="0D0D0D"/>
                </a:solidFill>
                <a:latin typeface="Times New Roman" panose="02020603050405020304" pitchFamily="18" charset="0"/>
                <a:ea typeface="Times New Roman" panose="02020603050405020304" pitchFamily="18" charset="0"/>
              </a:rPr>
              <a:t>Đoạn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văn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tham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khảo</a:t>
            </a:r>
            <a:endParaRPr lang="en-US" sz="2200" dirty="0">
              <a:latin typeface="Times New Roman" panose="02020603050405020304" pitchFamily="18" charset="0"/>
              <a:ea typeface="Times New Roman" panose="02020603050405020304" pitchFamily="18" charset="0"/>
            </a:endParaRPr>
          </a:p>
          <a:p>
            <a:pPr indent="457200">
              <a:spcAft>
                <a:spcPts val="0"/>
              </a:spcAft>
            </a:pPr>
            <a:r>
              <a:rPr lang="en-US" sz="2200" i="1"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Văn</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bản</a:t>
            </a:r>
            <a:r>
              <a:rPr lang="en-US" sz="2200" i="1" dirty="0">
                <a:solidFill>
                  <a:srgbClr val="0D0D0D"/>
                </a:solidFill>
                <a:latin typeface="Times New Roman" panose="02020603050405020304" pitchFamily="18" charset="0"/>
                <a:ea typeface="Calibri" panose="020F0502020204030204" pitchFamily="34" charset="0"/>
              </a:rPr>
              <a:t> </a:t>
            </a:r>
            <a:r>
              <a:rPr lang="en-US" sz="2200" i="1" dirty="0" err="1">
                <a:latin typeface="Times New Roman" panose="02020603050405020304" pitchFamily="18" charset="0"/>
                <a:ea typeface="Times New Roman" panose="02020603050405020304" pitchFamily="18" charset="0"/>
              </a:rPr>
              <a:t>Bài</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học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đường</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đời</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đầu</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tiên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em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nhiều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ấn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tượng</a:t>
            </a:r>
            <a:r>
              <a:rPr lang="en-US" sz="2200"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Xuyên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suốt</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văn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bản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sẽ</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rút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ứng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sâu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sắc</a:t>
            </a:r>
            <a:r>
              <a:rPr lang="en-US" sz="2200" dirty="0">
                <a:latin typeface="Times New Roman" panose="02020603050405020304" pitchFamily="18" charset="0"/>
                <a:ea typeface="Times New Roman" panose="02020603050405020304" pitchFamily="18" charset="0"/>
              </a:rPr>
              <a:t> qua </a:t>
            </a:r>
            <a:r>
              <a:rPr lang="en-US" sz="2200" dirty="0" err="1">
                <a:latin typeface="Times New Roman" panose="02020603050405020304" pitchFamily="18" charset="0"/>
                <a:ea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nghiệm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vật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 </a:t>
            </a:r>
            <a:r>
              <a:rPr lang="en-US" sz="2200" u="sng" dirty="0">
                <a:latin typeface="Times New Roman" panose="02020603050405020304" pitchFamily="18" charset="0"/>
                <a:ea typeface="Times New Roman" panose="02020603050405020304" pitchFamily="18" charset="0"/>
              </a:rPr>
              <a:t>Ở </a:t>
            </a:r>
            <a:r>
              <a:rPr lang="en-US" sz="2200" u="sng" dirty="0" err="1">
                <a:latin typeface="Times New Roman" panose="02020603050405020304" pitchFamily="18" charset="0"/>
                <a:ea typeface="Times New Roman" panose="02020603050405020304" pitchFamily="18" charset="0"/>
              </a:rPr>
              <a:t>phần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đầu</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văn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bản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miêu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rất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vẻ</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ngoài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anh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hiện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trang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sách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một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thanh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niên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cường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khoẻ</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lại</a:t>
            </a:r>
            <a:r>
              <a:rPr lang="en-US" sz="2200" dirty="0">
                <a:latin typeface="Times New Roman" panose="02020603050405020304" pitchFamily="18" charset="0"/>
                <a:ea typeface="Times New Roman" panose="02020603050405020304" pitchFamily="18" charset="0"/>
              </a:rPr>
              <a:t> có </a:t>
            </a:r>
            <a:r>
              <a:rPr lang="en-US" sz="2200" dirty="0" err="1">
                <a:latin typeface="Times New Roman" panose="02020603050405020304" pitchFamily="18" charset="0"/>
                <a:ea typeface="Times New Roman" panose="02020603050405020304" pitchFamily="18" charset="0"/>
              </a:rPr>
              <a:t>tính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cách</a:t>
            </a:r>
            <a:r>
              <a:rPr lang="en-US" sz="2200" dirty="0">
                <a:latin typeface="Times New Roman" panose="02020603050405020304" pitchFamily="18" charset="0"/>
                <a:ea typeface="Times New Roman" panose="02020603050405020304" pitchFamily="18" charset="0"/>
              </a:rPr>
              <a:t> là </a:t>
            </a:r>
            <a:r>
              <a:rPr lang="en-US" sz="2200" dirty="0" err="1">
                <a:latin typeface="Times New Roman" panose="02020603050405020304" pitchFamily="18" charset="0"/>
                <a:ea typeface="Times New Roman" panose="02020603050405020304" pitchFamily="18" charset="0"/>
              </a:rPr>
              <a:t>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hách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kiêu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ngạo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coi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ai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t>
            </a:r>
            <a:r>
              <a:rPr lang="en-US" sz="2200"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Phần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sau</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văn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bản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tự</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đường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đầu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vì</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tính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hách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kiêu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gây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cái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chết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xóm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Dê</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Choắt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thảm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Choắt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khiến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hận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tỉnh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ngộ</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rút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bài</a:t>
            </a:r>
            <a:r>
              <a:rPr lang="en-US" sz="2200" dirty="0">
                <a:latin typeface="Times New Roman" panose="02020603050405020304" pitchFamily="18" charset="0"/>
                <a:ea typeface="Times New Roman" panose="02020603050405020304" pitchFamily="18" charset="0"/>
              </a:rPr>
              <a:t> họ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mình</a:t>
            </a:r>
            <a:r>
              <a:rPr lang="en-US" sz="2200" dirty="0">
                <a:latin typeface="Times New Roman" panose="02020603050405020304" pitchFamily="18" charset="0"/>
                <a:ea typeface="Times New Roman" panose="02020603050405020304" pitchFamily="18" charset="0"/>
              </a:rPr>
              <a:t>. Qua </a:t>
            </a:r>
            <a:r>
              <a:rPr lang="en-US" sz="2200" dirty="0" err="1">
                <a:latin typeface="Times New Roman" panose="02020603050405020304" pitchFamily="18" charset="0"/>
                <a:ea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vật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em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cũng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rút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sâu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sắc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cuộc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cần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khiêm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tốn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luôn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với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2934033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635169" y="1161132"/>
            <a:ext cx="7874271" cy="523220"/>
          </a:xfrm>
          <a:prstGeom prst="rect">
            <a:avLst/>
          </a:prstGeom>
        </p:spPr>
        <p:txBody>
          <a:bodyPr wrap="none">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6.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bổ</a:t>
            </a:r>
            <a:r>
              <a:rPr lang="en-US" sz="2800" b="1" dirty="0">
                <a:solidFill>
                  <a:srgbClr val="0070C0"/>
                </a:solidFill>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529890" y="1889728"/>
            <a:ext cx="3094117" cy="523220"/>
          </a:xfrm>
          <a:prstGeom prst="rect">
            <a:avLst/>
          </a:prstGeom>
        </p:spPr>
        <p:txBody>
          <a:bodyPr wrap="none">
            <a:spAutoFit/>
          </a:bodyPr>
          <a:lstStyle/>
          <a:p>
            <a:pPr algn="just">
              <a:spcAft>
                <a:spcPts val="0"/>
              </a:spcAft>
            </a:pPr>
            <a:r>
              <a:rPr lang="en-US" sz="2800" dirty="0" err="1">
                <a:solidFill>
                  <a:srgbClr val="0000FF"/>
                </a:solidFill>
                <a:latin typeface="Times New Roman" panose="02020603050405020304" pitchFamily="18" charset="0"/>
                <a:ea typeface="Times New Roman" panose="02020603050405020304" pitchFamily="18" charset="0"/>
              </a:rPr>
              <a:t>Phiếu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học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tập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số</a:t>
            </a:r>
            <a:r>
              <a:rPr lang="en-US" sz="2800" dirty="0">
                <a:solidFill>
                  <a:srgbClr val="0000FF"/>
                </a:solidFill>
                <a:latin typeface="Times New Roman" panose="02020603050405020304" pitchFamily="18" charset="0"/>
                <a:ea typeface="Times New Roman" panose="02020603050405020304" pitchFamily="18" charset="0"/>
              </a:rPr>
              <a:t> 03:</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xmlns="" val="3384842727"/>
              </p:ext>
            </p:extLst>
          </p:nvPr>
        </p:nvGraphicFramePr>
        <p:xfrm>
          <a:off x="673894" y="2665621"/>
          <a:ext cx="10782300" cy="2560320"/>
        </p:xfrm>
        <a:graphic>
          <a:graphicData uri="http://schemas.openxmlformats.org/drawingml/2006/table">
            <a:tbl>
              <a:tblPr firstRow="1" firstCol="1" lastRow="1" lastCol="1" bandRow="1" bandCol="1"/>
              <a:tblGrid>
                <a:gridCol w="5057571">
                  <a:extLst>
                    <a:ext uri="{9D8B030D-6E8A-4147-A177-3AD203B41FA5}">
                      <a16:colId xmlns="" xmlns:a16="http://schemas.microsoft.com/office/drawing/2014/main" val="819921688"/>
                    </a:ext>
                  </a:extLst>
                </a:gridCol>
                <a:gridCol w="2506975">
                  <a:extLst>
                    <a:ext uri="{9D8B030D-6E8A-4147-A177-3AD203B41FA5}">
                      <a16:colId xmlns="" xmlns:a16="http://schemas.microsoft.com/office/drawing/2014/main" val="2214359100"/>
                    </a:ext>
                  </a:extLst>
                </a:gridCol>
                <a:gridCol w="3217754">
                  <a:extLst>
                    <a:ext uri="{9D8B030D-6E8A-4147-A177-3AD203B41FA5}">
                      <a16:colId xmlns="" xmlns:a16="http://schemas.microsoft.com/office/drawing/2014/main" val="562588575"/>
                    </a:ext>
                  </a:extLst>
                </a:gridCol>
              </a:tblGrid>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Câu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Trạng ngữ bổ sung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Chức năng của 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82093795"/>
                  </a:ext>
                </a:extLst>
              </a:tr>
              <a:tr h="0">
                <a:tc>
                  <a:txBody>
                    <a:bodyPr/>
                    <a:lstStyle/>
                    <a:p>
                      <a:pPr>
                        <a:spcAft>
                          <a:spcPts val="12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8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66703902"/>
                  </a:ext>
                </a:extLst>
              </a:tr>
              <a:tr h="0">
                <a:tc>
                  <a:txBody>
                    <a:bodyPr/>
                    <a:lstStyle/>
                    <a:p>
                      <a:pPr>
                        <a:spcAft>
                          <a:spcPts val="12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85861698"/>
                  </a:ext>
                </a:extLst>
              </a:tr>
              <a:tr h="0">
                <a:tc>
                  <a:txBody>
                    <a:bodyPr/>
                    <a:lstStyle/>
                    <a:p>
                      <a:pPr>
                        <a:spcAft>
                          <a:spcPts val="12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93090681"/>
                  </a:ext>
                </a:extLst>
              </a:tr>
            </a:tbl>
          </a:graphicData>
        </a:graphic>
      </p:graphicFrame>
    </p:spTree>
    <p:extLst>
      <p:ext uri="{BB962C8B-B14F-4D97-AF65-F5344CB8AC3E}">
        <p14:creationId xmlns:p14="http://schemas.microsoft.com/office/powerpoint/2010/main" xmlns="" val="16993113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5169" y="1161132"/>
            <a:ext cx="7874271" cy="523220"/>
          </a:xfrm>
          <a:prstGeom prst="rect">
            <a:avLst/>
          </a:prstGeom>
        </p:spPr>
        <p:txBody>
          <a:bodyPr wrap="none">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6.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bổ</a:t>
            </a:r>
            <a:r>
              <a:rPr lang="en-US" sz="2800" b="1" dirty="0">
                <a:solidFill>
                  <a:srgbClr val="0070C0"/>
                </a:solidFill>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43977" y="1556248"/>
            <a:ext cx="10782300" cy="4308872"/>
          </a:xfrm>
          <a:prstGeom prst="rect">
            <a:avLst/>
          </a:prstGeom>
        </p:spPr>
        <p:txBody>
          <a:bodyPr>
            <a:spAutoFit/>
          </a:bodyPr>
          <a:lstStyle/>
          <a:p>
            <a:pPr algn="ctr">
              <a:spcAft>
                <a:spcPts val="0"/>
              </a:spcAft>
            </a:pPr>
            <a:r>
              <a:rPr lang="en-US" sz="3200" b="1" dirty="0" err="1">
                <a:latin typeface="Times New Roman" panose="02020603050405020304" pitchFamily="18" charset="0"/>
                <a:ea typeface="Times New Roman" panose="02020603050405020304" pitchFamily="18" charset="0"/>
              </a:rPr>
              <a:t>Gợi</a:t>
            </a:r>
            <a:r>
              <a:rPr lang="en-US" sz="3200" b="1" dirty="0">
                <a:latin typeface="Times New Roman" panose="02020603050405020304" pitchFamily="18" charset="0"/>
                <a:ea typeface="Times New Roman" panose="02020603050405020304" pitchFamily="18" charset="0"/>
              </a:rPr>
              <a:t> ý:</a:t>
            </a:r>
            <a:endParaRPr lang="en-US" sz="3200" dirty="0">
              <a:latin typeface="Times New Roman" panose="02020603050405020304" pitchFamily="18" charset="0"/>
              <a:ea typeface="Times New Roman" panose="02020603050405020304" pitchFamily="18" charset="0"/>
            </a:endParaRPr>
          </a:p>
          <a:p>
            <a:pPr>
              <a:spcAft>
                <a:spcPts val="1200"/>
              </a:spcAft>
            </a:pPr>
            <a:r>
              <a:rPr lang="en-US" sz="3200" dirty="0">
                <a:latin typeface="Times New Roman" panose="02020603050405020304" pitchFamily="18" charset="0"/>
                <a:ea typeface="Times New Roman" panose="02020603050405020304" pitchFamily="18" charset="0"/>
              </a:rPr>
              <a:t>a. - </a:t>
            </a:r>
            <a:r>
              <a:rPr lang="en-US" sz="3200" b="1" dirty="0" err="1">
                <a:latin typeface="Times New Roman" panose="02020603050405020304" pitchFamily="18" charset="0"/>
                <a:ea typeface="Times New Roman" panose="02020603050405020304" pitchFamily="18" charset="0"/>
              </a:rPr>
              <a:t>Đầu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tháng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tư</a:t>
            </a:r>
            <a:r>
              <a:rPr lang="en-US" sz="3200" b="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rPr>
              <a:t>.</a:t>
            </a:r>
          </a:p>
          <a:p>
            <a:pPr>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r>
              <a:rPr lang="en-US" sz="3200" dirty="0">
                <a:latin typeface="Times New Roman" panose="02020603050405020304" pitchFamily="18" charset="0"/>
                <a:ea typeface="Times New Roman" panose="02020603050405020304" pitchFamily="18" charset="0"/>
              </a:rPr>
              <a:t>.</a:t>
            </a:r>
          </a:p>
          <a:p>
            <a:pPr>
              <a:spcAft>
                <a:spcPts val="120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viên</a:t>
            </a:r>
            <a:r>
              <a:rPr lang="en-US" sz="3200" b="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rPr>
              <a:t>.</a:t>
            </a:r>
          </a:p>
          <a:p>
            <a:pPr>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endParaRPr lang="en-US" sz="3200" dirty="0">
              <a:latin typeface="Times New Roman" panose="02020603050405020304" pitchFamily="18" charset="0"/>
              <a:ea typeface="Times New Roman" panose="02020603050405020304" pitchFamily="18" charset="0"/>
            </a:endParaRPr>
          </a:p>
          <a:p>
            <a:pPr>
              <a:spcAft>
                <a:spcPts val="1200"/>
              </a:spcAft>
            </a:pPr>
            <a:r>
              <a:rPr lang="en-US" sz="3200" dirty="0">
                <a:latin typeface="Times New Roman" panose="02020603050405020304" pitchFamily="18" charset="0"/>
                <a:ea typeface="Times New Roman" panose="02020603050405020304" pitchFamily="18" charset="0"/>
              </a:rPr>
              <a:t> - </a:t>
            </a:r>
            <a:r>
              <a:rPr lang="en-US" sz="3200" b="1" i="1" dirty="0" err="1">
                <a:latin typeface="Times New Roman" panose="02020603050405020304" pitchFamily="18" charset="0"/>
                <a:ea typeface="Times New Roman" panose="02020603050405020304" pitchFamily="18" charset="0"/>
              </a:rPr>
              <a:t>Nhờ</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thời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tiết</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ấm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rPr>
              <a:t>.</a:t>
            </a:r>
          </a:p>
          <a:p>
            <a:pPr>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Nhờ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6671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5169" y="1161132"/>
            <a:ext cx="78742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6.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bổ</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9" name="Rectangle 8"/>
          <p:cNvSpPr/>
          <p:nvPr/>
        </p:nvSpPr>
        <p:spPr>
          <a:xfrm>
            <a:off x="685800" y="1807361"/>
            <a:ext cx="10782300" cy="3420167"/>
          </a:xfrm>
          <a:prstGeom prst="rect">
            <a:avLst/>
          </a:prstGeom>
        </p:spPr>
        <p:txBody>
          <a:bodyPr>
            <a:spAutoFit/>
          </a:bodyPr>
          <a:lstStyle/>
          <a:p>
            <a:pPr>
              <a:lnSpc>
                <a:spcPct val="150000"/>
              </a:lnSpc>
              <a:spcAft>
                <a:spcPts val="1200"/>
              </a:spcAft>
            </a:pPr>
            <a:r>
              <a:rPr lang="en-US" sz="3200" dirty="0">
                <a:latin typeface="Times New Roman" panose="02020603050405020304" pitchFamily="18" charset="0"/>
                <a:ea typeface="Times New Roman" panose="02020603050405020304" pitchFamily="18" charset="0"/>
              </a:rPr>
              <a:t>b. </a:t>
            </a:r>
            <a:r>
              <a:rPr lang="en-US" sz="3200" b="1" dirty="0" err="1">
                <a:latin typeface="Times New Roman" panose="02020603050405020304" pitchFamily="18" charset="0"/>
                <a:ea typeface="Times New Roman" panose="02020603050405020304" pitchFamily="18" charset="0"/>
              </a:rPr>
              <a:t>Chủ</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nhật</a:t>
            </a:r>
            <a:r>
              <a:rPr lang="en-US" sz="3200" b="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a:t>
            </a:r>
          </a:p>
          <a:p>
            <a:pPr>
              <a:lnSpc>
                <a:spcPct val="150000"/>
              </a:lnSpc>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Chủ</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endParaRPr lang="en-US" sz="3200" dirty="0">
              <a:latin typeface="Times New Roman" panose="02020603050405020304" pitchFamily="18" charset="0"/>
              <a:ea typeface="Times New Roman" panose="02020603050405020304" pitchFamily="18" charset="0"/>
            </a:endParaRPr>
          </a:p>
          <a:p>
            <a:pPr>
              <a:lnSpc>
                <a:spcPct val="150000"/>
              </a:lnSpc>
              <a:spcAft>
                <a:spcPts val="1200"/>
              </a:spcAft>
            </a:pPr>
            <a:r>
              <a:rPr lang="en-US" sz="3200" dirty="0">
                <a:latin typeface="Times New Roman" panose="02020603050405020304" pitchFamily="18" charset="0"/>
                <a:ea typeface="Times New Roman" panose="02020603050405020304" pitchFamily="18" charset="0"/>
              </a:rPr>
              <a:t>c. </a:t>
            </a:r>
            <a:r>
              <a:rPr lang="en-US" sz="3200" b="1" dirty="0" err="1">
                <a:latin typeface="Times New Roman" panose="02020603050405020304" pitchFamily="18" charset="0"/>
                <a:ea typeface="Times New Roman" panose="02020603050405020304" pitchFamily="18" charset="0"/>
              </a:rPr>
              <a:t>Thấy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tôi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về</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muộn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hơn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mọi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mẹ</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rất</a:t>
            </a:r>
            <a:r>
              <a:rPr lang="en-US" sz="3200" dirty="0">
                <a:latin typeface="Times New Roman" panose="02020603050405020304" pitchFamily="18" charset="0"/>
                <a:ea typeface="Times New Roman" panose="02020603050405020304" pitchFamily="18" charset="0"/>
              </a:rPr>
              <a:t> lo </a:t>
            </a:r>
            <a:r>
              <a:rPr lang="en-US" sz="3200" dirty="0" err="1">
                <a:latin typeface="Times New Roman" panose="02020603050405020304" pitchFamily="18" charset="0"/>
                <a:ea typeface="Times New Roman" panose="02020603050405020304" pitchFamily="18" charset="0"/>
              </a:rPr>
              <a:t>lắng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tôi</a:t>
            </a:r>
            <a:r>
              <a:rPr lang="en-US" sz="3200" dirty="0">
                <a:latin typeface="Times New Roman" panose="02020603050405020304" pitchFamily="18" charset="0"/>
                <a:ea typeface="Times New Roman" panose="02020603050405020304" pitchFamily="18" charset="0"/>
              </a:rPr>
              <a:t>.</a:t>
            </a:r>
          </a:p>
          <a:p>
            <a:pPr>
              <a:lnSpc>
                <a:spcPct val="150000"/>
              </a:lnSpc>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Thấy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muộn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9568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89966" y="1172082"/>
            <a:ext cx="9573968" cy="523220"/>
          </a:xfrm>
          <a:prstGeom prst="rect">
            <a:avLst/>
          </a:prstGeom>
        </p:spPr>
        <p:txBody>
          <a:bodyPr wrap="none">
            <a:spAutoFit/>
          </a:bodyPr>
          <a:lstStyle/>
          <a:p>
            <a:pPr algn="just">
              <a:spcAft>
                <a:spcPts val="1200"/>
              </a:spcAft>
            </a:pPr>
            <a:r>
              <a:rPr lang="en-US" sz="2800" b="1" i="1" dirty="0">
                <a:solidFill>
                  <a:srgbClr val="0070C0"/>
                </a:solidFill>
                <a:latin typeface="Times New Roman" panose="02020603050405020304" pitchFamily="18" charset="0"/>
                <a:ea typeface="Times New Roman" panose="02020603050405020304" pitchFamily="18" charset="0"/>
              </a:rPr>
              <a:t>*</a:t>
            </a:r>
            <a:r>
              <a:rPr lang="en-US" sz="2800" b="1" i="1" dirty="0" err="1">
                <a:solidFill>
                  <a:srgbClr val="0070C0"/>
                </a:solidFill>
                <a:latin typeface="Times New Roman" panose="02020603050405020304" pitchFamily="18" charset="0"/>
                <a:ea typeface="Times New Roman" panose="02020603050405020304" pitchFamily="18" charset="0"/>
              </a:rPr>
              <a:t>Bảng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kiểm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kĩ</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năng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viết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đoạn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văn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phần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Thực</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hành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Tiếng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Việt</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xmlns="" val="2440930538"/>
              </p:ext>
            </p:extLst>
          </p:nvPr>
        </p:nvGraphicFramePr>
        <p:xfrm>
          <a:off x="685800" y="1866366"/>
          <a:ext cx="10782300" cy="3962400"/>
        </p:xfrm>
        <a:graphic>
          <a:graphicData uri="http://schemas.openxmlformats.org/drawingml/2006/table">
            <a:tbl>
              <a:tblPr firstRow="1" firstCol="1" bandRow="1"/>
              <a:tblGrid>
                <a:gridCol w="814019">
                  <a:extLst>
                    <a:ext uri="{9D8B030D-6E8A-4147-A177-3AD203B41FA5}">
                      <a16:colId xmlns="" xmlns:a16="http://schemas.microsoft.com/office/drawing/2014/main" val="1664656637"/>
                    </a:ext>
                  </a:extLst>
                </a:gridCol>
                <a:gridCol w="7768821">
                  <a:extLst>
                    <a:ext uri="{9D8B030D-6E8A-4147-A177-3AD203B41FA5}">
                      <a16:colId xmlns="" xmlns:a16="http://schemas.microsoft.com/office/drawing/2014/main" val="1938689058"/>
                    </a:ext>
                  </a:extLst>
                </a:gridCol>
                <a:gridCol w="2199460">
                  <a:extLst>
                    <a:ext uri="{9D8B030D-6E8A-4147-A177-3AD203B41FA5}">
                      <a16:colId xmlns="" xmlns:a16="http://schemas.microsoft.com/office/drawing/2014/main" val="1105890753"/>
                    </a:ext>
                  </a:extLst>
                </a:gridCol>
              </a:tblGrid>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3100094072"/>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(dung lượng khoảng 150-200 chữ).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86876905"/>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tập trung làm sáng tỏ chủ đề:</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1200"/>
                        </a:spcAft>
                        <a:buSzPts val="1400"/>
                        <a:buFont typeface="Times New Roman" panose="02020603050405020304" pitchFamily="18" charset="0"/>
                        <a:buChar char="-"/>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 a: Kể lại một đoạn truyện đã học hoặc đã đọc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1200"/>
                        </a:spcAft>
                        <a:buSzPts val="1400"/>
                        <a:buFont typeface="Times New Roman" panose="02020603050405020304" pitchFamily="18" charset="0"/>
                        <a:buChar char="-"/>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 b:  Suy nghĩ về một tác phẩm đã học hoặc đã đọc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33705628"/>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71379507"/>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38707635"/>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có sử dụng một số trạng ngữ theo yêu cầu của đề.</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45587979"/>
                  </a:ext>
                </a:extLst>
              </a:tr>
            </a:tbl>
          </a:graphicData>
        </a:graphic>
      </p:graphicFrame>
    </p:spTree>
    <p:extLst>
      <p:ext uri="{BB962C8B-B14F-4D97-AF65-F5344CB8AC3E}">
        <p14:creationId xmlns:p14="http://schemas.microsoft.com/office/powerpoint/2010/main" xmlns="" val="329280244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8677230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algn="ctr">
              <a:spcAft>
                <a:spcPts val="0"/>
              </a:spcAft>
            </a:pPr>
            <a:r>
              <a:rPr lang="en-US" sz="2000" b="1" dirty="0">
                <a:solidFill>
                  <a:srgbClr val="0D0D0D"/>
                </a:solidFill>
                <a:latin typeface="Times New Roman" panose="02020603050405020304" pitchFamily="18" charset="0"/>
                <a:ea typeface="Times New Roman" panose="02020603050405020304" pitchFamily="18" charset="0"/>
              </a:rPr>
              <a:t>THỰC HÀNH ĐỌC  HIỂU:</a:t>
            </a:r>
            <a:endParaRPr lang="en-US" sz="2000" dirty="0">
              <a:latin typeface="Times New Roman" panose="02020603050405020304" pitchFamily="18" charset="0"/>
              <a:ea typeface="Times New Roman" panose="02020603050405020304" pitchFamily="18" charset="0"/>
            </a:endParaRPr>
          </a:p>
          <a:p>
            <a:pPr algn="ctr"/>
            <a:r>
              <a:rPr lang="en-US" sz="2000" b="1" dirty="0">
                <a:solidFill>
                  <a:srgbClr val="0D0D0D"/>
                </a:solidFill>
                <a:latin typeface="Times New Roman" panose="02020603050405020304" pitchFamily="18" charset="0"/>
                <a:ea typeface="Times New Roman" panose="02020603050405020304" pitchFamily="18" charset="0"/>
              </a:rPr>
              <a:t>VĂN BẢN</a:t>
            </a:r>
            <a:r>
              <a:rPr lang="en-US" sz="2000" b="1" dirty="0">
                <a:solidFill>
                  <a:srgbClr val="FF0000"/>
                </a:solidFill>
                <a:latin typeface="Times New Roman" panose="02020603050405020304" pitchFamily="18" charset="0"/>
                <a:ea typeface="Times New Roman" panose="02020603050405020304" pitchFamily="18" charset="0"/>
              </a:rPr>
              <a:t>: CHÍCH BÔNG ƠI (CAO DUY SƠN)</a:t>
            </a:r>
            <a:endParaRPr lang="en-US" sz="2000" dirty="0"/>
          </a:p>
        </p:txBody>
      </p:sp>
      <p:sp>
        <p:nvSpPr>
          <p:cNvPr id="9" name="Rectangle 8"/>
          <p:cNvSpPr/>
          <p:nvPr/>
        </p:nvSpPr>
        <p:spPr>
          <a:xfrm>
            <a:off x="5171093" y="648862"/>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grpSp>
        <p:nvGrpSpPr>
          <p:cNvPr id="29" name="Group 28"/>
          <p:cNvGrpSpPr/>
          <p:nvPr/>
        </p:nvGrpSpPr>
        <p:grpSpPr>
          <a:xfrm>
            <a:off x="864140" y="1272555"/>
            <a:ext cx="5950974" cy="4937745"/>
            <a:chOff x="3133238" y="1563816"/>
            <a:chExt cx="5426847" cy="4156541"/>
          </a:xfrm>
        </p:grpSpPr>
        <p:sp>
          <p:nvSpPr>
            <p:cNvPr id="31" name="Rectangle 30"/>
            <p:cNvSpPr/>
            <p:nvPr/>
          </p:nvSpPr>
          <p:spPr>
            <a:xfrm>
              <a:off x="3133238" y="1563816"/>
              <a:ext cx="2401861" cy="1774966"/>
            </a:xfrm>
            <a:prstGeom prst="rect">
              <a:avLst/>
            </a:prstGeom>
            <a:blipFill>
              <a:blip r:embed="rId5"/>
              <a:srcRect/>
              <a:stretch>
                <a:fillRect l="-8000" r="-8000"/>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2" name="Freeform 31"/>
            <p:cNvSpPr/>
            <p:nvPr/>
          </p:nvSpPr>
          <p:spPr>
            <a:xfrm>
              <a:off x="3618721" y="3016948"/>
              <a:ext cx="2069688" cy="497380"/>
            </a:xfrm>
            <a:custGeom>
              <a:avLst/>
              <a:gdLst>
                <a:gd name="connsiteX0" fmla="*/ 0 w 2069688"/>
                <a:gd name="connsiteY0" fmla="*/ 0 h 497380"/>
                <a:gd name="connsiteX1" fmla="*/ 2069688 w 2069688"/>
                <a:gd name="connsiteY1" fmla="*/ 0 h 497380"/>
                <a:gd name="connsiteX2" fmla="*/ 2069688 w 2069688"/>
                <a:gd name="connsiteY2" fmla="*/ 497380 h 497380"/>
                <a:gd name="connsiteX3" fmla="*/ 0 w 2069688"/>
                <a:gd name="connsiteY3" fmla="*/ 497380 h 497380"/>
                <a:gd name="connsiteX4" fmla="*/ 0 w 2069688"/>
                <a:gd name="connsiteY4" fmla="*/ 0 h 49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688" h="497380">
                  <a:moveTo>
                    <a:pt x="0" y="0"/>
                  </a:moveTo>
                  <a:lnTo>
                    <a:pt x="2069688" y="0"/>
                  </a:lnTo>
                  <a:lnTo>
                    <a:pt x="2069688" y="497380"/>
                  </a:lnTo>
                  <a:lnTo>
                    <a:pt x="0" y="49738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dirty="0" err="1" smtClean="0"/>
                <a:t>Ảnh</a:t>
              </a:r>
              <a:r>
                <a:rPr lang="en-US" sz="2800" dirty="0" smtClean="0"/>
                <a:t> a</a:t>
              </a:r>
              <a:endParaRPr lang="en-US" sz="2800" kern="1200" dirty="0"/>
            </a:p>
          </p:txBody>
        </p:sp>
        <p:sp>
          <p:nvSpPr>
            <p:cNvPr id="33" name="Rectangle 32"/>
            <p:cNvSpPr/>
            <p:nvPr/>
          </p:nvSpPr>
          <p:spPr>
            <a:xfrm>
              <a:off x="6004914" y="1563816"/>
              <a:ext cx="2401861" cy="1774966"/>
            </a:xfrm>
            <a:prstGeom prst="rect">
              <a:avLst/>
            </a:prstGeom>
            <a:blipFill>
              <a:blip r:embed="rId6"/>
              <a:srcRect/>
              <a:stretch>
                <a:fillRect l="-5000" r="-5000"/>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4" name="Freeform 33"/>
            <p:cNvSpPr/>
            <p:nvPr/>
          </p:nvSpPr>
          <p:spPr>
            <a:xfrm>
              <a:off x="6490397" y="3016948"/>
              <a:ext cx="2069688" cy="497380"/>
            </a:xfrm>
            <a:custGeom>
              <a:avLst/>
              <a:gdLst>
                <a:gd name="connsiteX0" fmla="*/ 0 w 2069688"/>
                <a:gd name="connsiteY0" fmla="*/ 0 h 497380"/>
                <a:gd name="connsiteX1" fmla="*/ 2069688 w 2069688"/>
                <a:gd name="connsiteY1" fmla="*/ 0 h 497380"/>
                <a:gd name="connsiteX2" fmla="*/ 2069688 w 2069688"/>
                <a:gd name="connsiteY2" fmla="*/ 497380 h 497380"/>
                <a:gd name="connsiteX3" fmla="*/ 0 w 2069688"/>
                <a:gd name="connsiteY3" fmla="*/ 497380 h 497380"/>
                <a:gd name="connsiteX4" fmla="*/ 0 w 2069688"/>
                <a:gd name="connsiteY4" fmla="*/ 0 h 49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688" h="497380">
                  <a:moveTo>
                    <a:pt x="0" y="0"/>
                  </a:moveTo>
                  <a:lnTo>
                    <a:pt x="2069688" y="0"/>
                  </a:lnTo>
                  <a:lnTo>
                    <a:pt x="2069688" y="497380"/>
                  </a:lnTo>
                  <a:lnTo>
                    <a:pt x="0" y="49738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dirty="0" err="1" smtClean="0"/>
                <a:t>Ảnh</a:t>
              </a:r>
              <a:r>
                <a:rPr lang="en-US" sz="2800" dirty="0" smtClean="0"/>
                <a:t> b</a:t>
              </a:r>
              <a:endParaRPr lang="en-US" sz="2800" kern="1200" dirty="0"/>
            </a:p>
          </p:txBody>
        </p:sp>
        <p:sp>
          <p:nvSpPr>
            <p:cNvPr id="35" name="Rectangle 34"/>
            <p:cNvSpPr/>
            <p:nvPr/>
          </p:nvSpPr>
          <p:spPr>
            <a:xfrm>
              <a:off x="3133238" y="3769846"/>
              <a:ext cx="2401861" cy="1774966"/>
            </a:xfrm>
            <a:prstGeom prst="rect">
              <a:avLst/>
            </a:prstGeom>
            <a:blipFill>
              <a:blip r:embed="rId7"/>
              <a:srcRect/>
              <a:stretch>
                <a:fillRect l="-6000" r="-6000"/>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6" name="Freeform 35"/>
            <p:cNvSpPr/>
            <p:nvPr/>
          </p:nvSpPr>
          <p:spPr>
            <a:xfrm>
              <a:off x="3618721" y="5222977"/>
              <a:ext cx="2069688" cy="497380"/>
            </a:xfrm>
            <a:custGeom>
              <a:avLst/>
              <a:gdLst>
                <a:gd name="connsiteX0" fmla="*/ 0 w 2069688"/>
                <a:gd name="connsiteY0" fmla="*/ 0 h 497380"/>
                <a:gd name="connsiteX1" fmla="*/ 2069688 w 2069688"/>
                <a:gd name="connsiteY1" fmla="*/ 0 h 497380"/>
                <a:gd name="connsiteX2" fmla="*/ 2069688 w 2069688"/>
                <a:gd name="connsiteY2" fmla="*/ 497380 h 497380"/>
                <a:gd name="connsiteX3" fmla="*/ 0 w 2069688"/>
                <a:gd name="connsiteY3" fmla="*/ 497380 h 497380"/>
                <a:gd name="connsiteX4" fmla="*/ 0 w 2069688"/>
                <a:gd name="connsiteY4" fmla="*/ 0 h 49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688" h="497380">
                  <a:moveTo>
                    <a:pt x="0" y="0"/>
                  </a:moveTo>
                  <a:lnTo>
                    <a:pt x="2069688" y="0"/>
                  </a:lnTo>
                  <a:lnTo>
                    <a:pt x="2069688" y="497380"/>
                  </a:lnTo>
                  <a:lnTo>
                    <a:pt x="0" y="49738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dirty="0" err="1" smtClean="0"/>
                <a:t>Ảnh</a:t>
              </a:r>
              <a:r>
                <a:rPr lang="en-US" sz="2800" dirty="0" smtClean="0"/>
                <a:t> c</a:t>
              </a:r>
              <a:endParaRPr lang="en-US" sz="2800" kern="1200" dirty="0"/>
            </a:p>
          </p:txBody>
        </p:sp>
        <p:sp>
          <p:nvSpPr>
            <p:cNvPr id="37" name="Rectangle 36"/>
            <p:cNvSpPr/>
            <p:nvPr/>
          </p:nvSpPr>
          <p:spPr>
            <a:xfrm>
              <a:off x="6004914" y="3769846"/>
              <a:ext cx="2401861" cy="1774966"/>
            </a:xfrm>
            <a:prstGeom prst="rect">
              <a:avLst/>
            </a:prstGeom>
            <a:blipFill>
              <a:blip r:embed="rId8"/>
              <a:srcRect/>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8" name="Freeform 37"/>
            <p:cNvSpPr/>
            <p:nvPr/>
          </p:nvSpPr>
          <p:spPr>
            <a:xfrm>
              <a:off x="6490397" y="5222977"/>
              <a:ext cx="2069688" cy="497380"/>
            </a:xfrm>
            <a:custGeom>
              <a:avLst/>
              <a:gdLst>
                <a:gd name="connsiteX0" fmla="*/ 0 w 2069688"/>
                <a:gd name="connsiteY0" fmla="*/ 0 h 497380"/>
                <a:gd name="connsiteX1" fmla="*/ 2069688 w 2069688"/>
                <a:gd name="connsiteY1" fmla="*/ 0 h 497380"/>
                <a:gd name="connsiteX2" fmla="*/ 2069688 w 2069688"/>
                <a:gd name="connsiteY2" fmla="*/ 497380 h 497380"/>
                <a:gd name="connsiteX3" fmla="*/ 0 w 2069688"/>
                <a:gd name="connsiteY3" fmla="*/ 497380 h 497380"/>
                <a:gd name="connsiteX4" fmla="*/ 0 w 2069688"/>
                <a:gd name="connsiteY4" fmla="*/ 0 h 49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688" h="497380">
                  <a:moveTo>
                    <a:pt x="0" y="0"/>
                  </a:moveTo>
                  <a:lnTo>
                    <a:pt x="2069688" y="0"/>
                  </a:lnTo>
                  <a:lnTo>
                    <a:pt x="2069688" y="497380"/>
                  </a:lnTo>
                  <a:lnTo>
                    <a:pt x="0" y="49738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dirty="0" err="1" smtClean="0"/>
                <a:t>Ảnh</a:t>
              </a:r>
              <a:r>
                <a:rPr lang="en-US" sz="2800" dirty="0" smtClean="0"/>
                <a:t> d</a:t>
              </a:r>
              <a:endParaRPr lang="en-US" sz="2800" kern="1200" dirty="0"/>
            </a:p>
          </p:txBody>
        </p:sp>
      </p:grpSp>
      <p:sp>
        <p:nvSpPr>
          <p:cNvPr id="39" name="Left Arrow Callout 38"/>
          <p:cNvSpPr/>
          <p:nvPr/>
        </p:nvSpPr>
        <p:spPr>
          <a:xfrm>
            <a:off x="6815114" y="1751890"/>
            <a:ext cx="4474645" cy="3982065"/>
          </a:xfrm>
          <a:prstGeom prst="leftArrowCallout">
            <a:avLst>
              <a:gd name="adj1" fmla="val 40889"/>
              <a:gd name="adj2" fmla="val 32215"/>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400">
                <a:solidFill>
                  <a:srgbClr val="0D0D0D"/>
                </a:solidFill>
                <a:latin typeface="Times New Roman" panose="02020603050405020304" pitchFamily="18" charset="0"/>
                <a:ea typeface="Times New Roman" panose="02020603050405020304" pitchFamily="18" charset="0"/>
              </a:rPr>
              <a:t>Hãy nhận xét cách cư xử của con người với động vật được thể hiện trong các bức tranh. Theo em, chúng ta cần có cách cư xử với các loài động vật nói chung như thế nào?</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12586173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4" name="Rectangle 3"/>
          <p:cNvSpPr/>
          <p:nvPr/>
        </p:nvSpPr>
        <p:spPr>
          <a:xfrm>
            <a:off x="581222" y="1033677"/>
            <a:ext cx="6096000" cy="1107996"/>
          </a:xfrm>
          <a:prstGeom prst="rect">
            <a:avLst/>
          </a:prstGeom>
        </p:spPr>
        <p:txBody>
          <a:bodyPr>
            <a:spAutoFit/>
          </a:bodyPr>
          <a:lstStyle/>
          <a:p>
            <a:pPr marR="30480" algn="just">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giả</a:t>
            </a:r>
            <a:r>
              <a:rPr lang="en-US" sz="2800" b="1" dirty="0">
                <a:solidFill>
                  <a:srgbClr val="0070C0"/>
                </a:solidFill>
                <a:latin typeface="Times New Roman" panose="02020603050405020304" pitchFamily="18" charset="0"/>
                <a:ea typeface="Times New Roman" panose="02020603050405020304" pitchFamily="18" charset="0"/>
              </a:rPr>
              <a:t> Cao </a:t>
            </a:r>
            <a:r>
              <a:rPr lang="en-US" sz="2800" b="1" dirty="0" err="1">
                <a:solidFill>
                  <a:srgbClr val="0070C0"/>
                </a:solidFill>
                <a:latin typeface="Times New Roman" panose="02020603050405020304" pitchFamily="18" charset="0"/>
                <a:ea typeface="Times New Roman" panose="02020603050405020304" pitchFamily="18" charset="0"/>
              </a:rPr>
              <a:t>Duy</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Sơn</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7742903" y="1678830"/>
            <a:ext cx="3569110" cy="41609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Rectangle 9"/>
          <p:cNvSpPr/>
          <p:nvPr/>
        </p:nvSpPr>
        <p:spPr>
          <a:xfrm>
            <a:off x="521997" y="2190560"/>
            <a:ext cx="7343263" cy="4093428"/>
          </a:xfrm>
          <a:prstGeom prst="rect">
            <a:avLst/>
          </a:prstGeom>
        </p:spPr>
        <p:txBody>
          <a:bodyPr wrap="square">
            <a:spAutoFit/>
          </a:bodyPr>
          <a:lstStyle/>
          <a:p>
            <a:pPr marL="342900" indent="-342900" algn="just">
              <a:spcAft>
                <a:spcPts val="750"/>
              </a:spcAft>
              <a:buFont typeface="Wingdings" panose="05000000000000000000" pitchFamily="2" charset="2"/>
              <a:buChar char="ü"/>
            </a:pPr>
            <a:r>
              <a:rPr lang="vi-VN" sz="2400" dirty="0" smtClean="0">
                <a:solidFill>
                  <a:srgbClr val="333333"/>
                </a:solidFill>
                <a:latin typeface="Times New Roman" panose="02020603050405020304" pitchFamily="18" charset="0"/>
                <a:ea typeface="Times New Roman" panose="02020603050405020304" pitchFamily="18" charset="0"/>
              </a:rPr>
              <a:t>Nhà </a:t>
            </a:r>
            <a:r>
              <a:rPr lang="vi-VN" sz="2400" dirty="0">
                <a:solidFill>
                  <a:srgbClr val="333333"/>
                </a:solidFill>
                <a:latin typeface="Times New Roman" panose="02020603050405020304" pitchFamily="18" charset="0"/>
                <a:ea typeface="Times New Roman" panose="02020603050405020304" pitchFamily="18" charset="0"/>
              </a:rPr>
              <a:t>văn Cao Duy Sơn tên thật là Nguyễn Cao Sơn.</a:t>
            </a:r>
            <a:endParaRPr lang="en-US" sz="2400" dirty="0">
              <a:latin typeface="Times New Roman" panose="02020603050405020304" pitchFamily="18" charset="0"/>
              <a:ea typeface="Times New Roman" panose="02020603050405020304" pitchFamily="18" charset="0"/>
            </a:endParaRPr>
          </a:p>
          <a:p>
            <a:pPr marL="342900" indent="-342900" algn="just">
              <a:spcAft>
                <a:spcPts val="750"/>
              </a:spcAft>
              <a:buFont typeface="Wingdings" panose="05000000000000000000" pitchFamily="2" charset="2"/>
              <a:buChar char="ü"/>
            </a:pPr>
            <a:r>
              <a:rPr lang="vi-VN" sz="2400" dirty="0" smtClean="0">
                <a:solidFill>
                  <a:srgbClr val="333333"/>
                </a:solidFill>
                <a:latin typeface="Times New Roman" panose="02020603050405020304" pitchFamily="18" charset="0"/>
                <a:ea typeface="Times New Roman" panose="02020603050405020304" pitchFamily="18" charset="0"/>
              </a:rPr>
              <a:t>Sinh </a:t>
            </a:r>
            <a:r>
              <a:rPr lang="vi-VN" sz="2400" dirty="0">
                <a:solidFill>
                  <a:srgbClr val="333333"/>
                </a:solidFill>
                <a:latin typeface="Times New Roman" panose="02020603050405020304" pitchFamily="18" charset="0"/>
                <a:ea typeface="Times New Roman" panose="02020603050405020304" pitchFamily="18" charset="0"/>
              </a:rPr>
              <a:t>ngày 28-4-1956 tại Thị trấn Trùng Khánh, tỉnh Cao Bằng.</a:t>
            </a:r>
            <a:endParaRPr lang="en-US" sz="2400" dirty="0">
              <a:latin typeface="Times New Roman" panose="02020603050405020304" pitchFamily="18" charset="0"/>
              <a:ea typeface="Times New Roman" panose="02020603050405020304" pitchFamily="18" charset="0"/>
            </a:endParaRPr>
          </a:p>
          <a:p>
            <a:pPr marL="342900" indent="-342900" algn="just">
              <a:spcAft>
                <a:spcPts val="750"/>
              </a:spcAft>
              <a:buFont typeface="Wingdings" panose="05000000000000000000" pitchFamily="2" charset="2"/>
              <a:buChar char="ü"/>
            </a:pPr>
            <a:r>
              <a:rPr lang="vi-VN" sz="2400" dirty="0" smtClean="0">
                <a:solidFill>
                  <a:srgbClr val="333333"/>
                </a:solidFill>
                <a:latin typeface="Times New Roman" panose="02020603050405020304" pitchFamily="18" charset="0"/>
                <a:ea typeface="Times New Roman" panose="02020603050405020304" pitchFamily="18" charset="0"/>
              </a:rPr>
              <a:t>Ông </a:t>
            </a:r>
            <a:r>
              <a:rPr lang="vi-VN" sz="2400" dirty="0">
                <a:solidFill>
                  <a:srgbClr val="333333"/>
                </a:solidFill>
                <a:latin typeface="Times New Roman" panose="02020603050405020304" pitchFamily="18" charset="0"/>
                <a:ea typeface="Times New Roman" panose="02020603050405020304" pitchFamily="18" charset="0"/>
              </a:rPr>
              <a:t>là Hội viên Hội Nhà văn Việt Nam. Hiện ông là Phó Chủ tịch Hội Văn học – Nghệ thuật các dân tộc Thiểu số Việt Nam, Tổng biên tập Tạp chí Văn hóa các dân tộc.</a:t>
            </a:r>
            <a:endParaRPr lang="en-US" sz="2400" dirty="0">
              <a:latin typeface="Times New Roman" panose="02020603050405020304" pitchFamily="18" charset="0"/>
              <a:ea typeface="Times New Roman" panose="02020603050405020304" pitchFamily="18" charset="0"/>
            </a:endParaRPr>
          </a:p>
          <a:p>
            <a:pPr marL="342900" indent="-342900" algn="just">
              <a:spcAft>
                <a:spcPts val="750"/>
              </a:spcAft>
              <a:buFont typeface="Wingdings" panose="05000000000000000000" pitchFamily="2" charset="2"/>
              <a:buChar char="ü"/>
            </a:pPr>
            <a:r>
              <a:rPr lang="vi-VN" sz="2400" dirty="0" smtClean="0">
                <a:solidFill>
                  <a:srgbClr val="333333"/>
                </a:solidFill>
                <a:latin typeface="Times New Roman" panose="02020603050405020304" pitchFamily="18" charset="0"/>
                <a:ea typeface="Times New Roman" panose="02020603050405020304" pitchFamily="18" charset="0"/>
              </a:rPr>
              <a:t>Ông </a:t>
            </a:r>
            <a:r>
              <a:rPr lang="vi-VN" sz="2400" dirty="0">
                <a:solidFill>
                  <a:srgbClr val="333333"/>
                </a:solidFill>
                <a:latin typeface="Times New Roman" panose="02020603050405020304" pitchFamily="18" charset="0"/>
                <a:ea typeface="Times New Roman" panose="02020603050405020304" pitchFamily="18" charset="0"/>
              </a:rPr>
              <a:t>còn là một trong tám tác giả tiêu biểu ở Đông Nam Á được Hoàng Thái tử Thái Lan Maha Vajiralongkorn cùng phu nhân đích thân trao giải thưởng.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6835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57347" y="894515"/>
            <a:ext cx="6531429" cy="5075211"/>
          </a:xfrm>
          <a:prstGeom prst="rect">
            <a:avLst/>
          </a:prstGeom>
        </p:spPr>
      </p:pic>
      <p:sp>
        <p:nvSpPr>
          <p:cNvPr id="7" name="Rectangle 6"/>
          <p:cNvSpPr/>
          <p:nvPr/>
        </p:nvSpPr>
        <p:spPr>
          <a:xfrm>
            <a:off x="5345769" y="2239399"/>
            <a:ext cx="4554584" cy="224676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ea typeface="MS Mincho"/>
                <a:cs typeface="+mn-cs"/>
              </a:rPr>
              <a:t>*</a:t>
            </a:r>
            <a:r>
              <a:rPr kumimoji="0" lang="vi-VN" sz="2800" b="1" i="0" u="none" strike="noStrike" kern="1200" cap="none" spc="0" normalizeH="0" baseline="0" noProof="0" dirty="0">
                <a:ln>
                  <a:noFill/>
                </a:ln>
                <a:solidFill>
                  <a:srgbClr val="3366FF"/>
                </a:solidFill>
                <a:effectLst/>
                <a:uLnTx/>
                <a:uFillTx/>
                <a:latin typeface="Times New Roman" panose="02020603050405020304" pitchFamily="18" charset="0"/>
                <a:ea typeface="MS Mincho"/>
                <a:cs typeface="+mn-cs"/>
              </a:rPr>
              <a:t>Xuất xứ</a:t>
            </a: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ea typeface="MS Mincho"/>
                <a:cs typeface="+mn-cs"/>
              </a:rPr>
              <a: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Bức tranh của em gái tôi” là truyện ngắn đoạt giải Nhì trong cuộc thi viết “Tương lai vẫy gọi” của báo Thiế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u</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niên tiền phong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1998.</a:t>
            </a:r>
          </a:p>
        </p:txBody>
      </p:sp>
      <p:pic>
        <p:nvPicPr>
          <p:cNvPr id="14" name="Picture 13"/>
          <p:cNvPicPr>
            <a:picLocks noChangeAspect="1"/>
          </p:cNvPicPr>
          <p:nvPr/>
        </p:nvPicPr>
        <p:blipFill>
          <a:blip r:embed="rId3"/>
          <a:stretch>
            <a:fillRect/>
          </a:stretch>
        </p:blipFill>
        <p:spPr>
          <a:xfrm>
            <a:off x="1303223" y="2466122"/>
            <a:ext cx="2938326" cy="2390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p:cNvSpPr/>
          <p:nvPr/>
        </p:nvSpPr>
        <p:spPr>
          <a:xfrm>
            <a:off x="245805" y="-76520"/>
            <a:ext cx="8499987" cy="1942070"/>
          </a:xfrm>
          <a:prstGeom prst="rect">
            <a:avLst/>
          </a:prstGeom>
        </p:spPr>
        <p:txBody>
          <a:bodyPr wrap="square">
            <a:spAutoFit/>
          </a:bodyPr>
          <a:lstStyle/>
          <a:p>
            <a:pPr>
              <a:lnSpc>
                <a:spcPct val="115000"/>
              </a:lnSpc>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Truyện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ngắn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Bức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tôi</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r>
              <a:rPr lang="en-US" sz="2800" b="1" dirty="0" smtClean="0">
                <a:solidFill>
                  <a:srgbClr val="0D0D0D"/>
                </a:solidFill>
                <a:latin typeface="Times New Roman" panose="02020603050405020304" pitchFamily="18" charset="0"/>
                <a:ea typeface="MS Mincho"/>
              </a:rPr>
              <a:t>b</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8375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1222" y="1033677"/>
            <a:ext cx="6096000" cy="1107996"/>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Cao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Duy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5"/>
          <a:stretch>
            <a:fillRect/>
          </a:stretch>
        </p:blipFill>
        <p:spPr>
          <a:xfrm>
            <a:off x="7742903" y="1678830"/>
            <a:ext cx="3569110" cy="41609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Rectangle 8"/>
          <p:cNvSpPr/>
          <p:nvPr/>
        </p:nvSpPr>
        <p:spPr>
          <a:xfrm>
            <a:off x="660400" y="2276917"/>
            <a:ext cx="7204860" cy="3724096"/>
          </a:xfrm>
          <a:prstGeom prst="rect">
            <a:avLst/>
          </a:prstGeom>
        </p:spPr>
        <p:txBody>
          <a:bodyPr wrap="square">
            <a:spAutoFit/>
          </a:bodyPr>
          <a:lstStyle/>
          <a:p>
            <a:pPr marL="373380" marR="30480" indent="-342900" algn="just">
              <a:spcAft>
                <a:spcPts val="1200"/>
              </a:spcAft>
              <a:buFont typeface="Wingdings" panose="05000000000000000000" pitchFamily="2" charset="2"/>
              <a:buChar char="ü"/>
            </a:pPr>
            <a:r>
              <a:rPr lang="en-US" sz="2400" dirty="0" err="1" smtClean="0">
                <a:solidFill>
                  <a:srgbClr val="0D0D0D"/>
                </a:solidFill>
                <a:latin typeface="Times New Roman" panose="02020603050405020304" pitchFamily="18" charset="0"/>
                <a:ea typeface="Times New Roman" panose="02020603050405020304" pitchFamily="18" charset="0"/>
              </a:rPr>
              <a:t>Tác</a:t>
            </a:r>
            <a:r>
              <a:rPr lang="en-US" sz="2400" dirty="0" smtClean="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phẩm</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0480" marR="30480" algn="just">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hấp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dẫn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Andersen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nằm</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loại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Năm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a:solidFill>
                  <a:srgbClr val="0D0D0D"/>
                </a:solidFill>
                <a:latin typeface="Times New Roman" panose="02020603050405020304" pitchFamily="18" charset="0"/>
                <a:ea typeface="Times New Roman" panose="02020603050405020304" pitchFamily="18" charset="0"/>
                <a:hlinkClick r:id="rId6" tooltip="1835"/>
              </a:rPr>
              <a:t>1835</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bắt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đầu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nhan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đề</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Chuyện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kể</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cho</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trẻ</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333333"/>
                </a:solidFill>
                <a:latin typeface="Times New Roman" panose="02020603050405020304" pitchFamily="18" charset="0"/>
                <a:ea typeface="Times New Roman" panose="02020603050405020304" pitchFamily="18" charset="0"/>
              </a:rPr>
              <a:t>+ </a:t>
            </a:r>
            <a:r>
              <a:rPr lang="vi-VN" sz="2400" dirty="0">
                <a:solidFill>
                  <a:srgbClr val="333333"/>
                </a:solidFill>
                <a:latin typeface="Times New Roman" panose="02020603050405020304" pitchFamily="18" charset="0"/>
                <a:ea typeface="Times New Roman" panose="02020603050405020304" pitchFamily="18" charset="0"/>
              </a:rPr>
              <a:t>Tiểu thuyết</a:t>
            </a:r>
            <a:r>
              <a:rPr lang="en-US" sz="2400"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Người lang thang</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Cực lạc</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Hoa mận </a:t>
            </a:r>
            <a:r>
              <a:rPr lang="vi-VN" sz="2400" i="1" dirty="0" smtClean="0">
                <a:solidFill>
                  <a:srgbClr val="333333"/>
                </a:solidFill>
                <a:latin typeface="Times New Roman" panose="02020603050405020304" pitchFamily="18" charset="0"/>
                <a:ea typeface="Times New Roman" panose="02020603050405020304" pitchFamily="18" charset="0"/>
              </a:rPr>
              <a:t>đỏ</a:t>
            </a:r>
            <a:r>
              <a:rPr lang="en-US" sz="2400" dirty="0" smtClean="0">
                <a:latin typeface="Times New Roman" panose="02020603050405020304" pitchFamily="18" charset="0"/>
                <a:ea typeface="Times New Roman" panose="02020603050405020304" pitchFamily="18" charset="0"/>
              </a:rPr>
              <a:t>; </a:t>
            </a:r>
            <a:r>
              <a:rPr lang="en-US" sz="2400" i="1" dirty="0" err="1" smtClean="0">
                <a:solidFill>
                  <a:srgbClr val="333333"/>
                </a:solidFill>
                <a:latin typeface="Times New Roman" panose="02020603050405020304" pitchFamily="18" charset="0"/>
                <a:ea typeface="Times New Roman" panose="02020603050405020304" pitchFamily="18" charset="0"/>
              </a:rPr>
              <a:t>Đàn</a:t>
            </a:r>
            <a:r>
              <a:rPr lang="en-US" sz="2400" i="1" dirty="0" smtClean="0">
                <a:solidFill>
                  <a:srgbClr val="333333"/>
                </a:solidFill>
                <a:latin typeface="Times New Roman" panose="02020603050405020304" pitchFamily="18" charset="0"/>
                <a:ea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rPr>
              <a:t>trời</a:t>
            </a:r>
            <a:r>
              <a:rPr lang="en-US" sz="2400" dirty="0">
                <a:solidFill>
                  <a:srgbClr val="333333"/>
                </a:solidFill>
                <a:latin typeface="Times New Roman" panose="02020603050405020304" pitchFamily="18" charset="0"/>
                <a:ea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rPr>
              <a:t>Chòm</a:t>
            </a:r>
            <a:r>
              <a:rPr lang="en-US" sz="2400" i="1" dirty="0">
                <a:solidFill>
                  <a:srgbClr val="333333"/>
                </a:solidFill>
                <a:latin typeface="Times New Roman" panose="02020603050405020304" pitchFamily="18" charset="0"/>
                <a:ea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rPr>
              <a:t>ba</a:t>
            </a:r>
            <a:r>
              <a:rPr lang="en-US" sz="2400" i="1" dirty="0">
                <a:solidFill>
                  <a:srgbClr val="333333"/>
                </a:solidFill>
                <a:latin typeface="Times New Roman" panose="02020603050405020304" pitchFamily="18" charset="0"/>
                <a:ea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rPr>
              <a:t>nhà</a:t>
            </a:r>
            <a:r>
              <a:rPr lang="en-US" sz="2400" i="1" dirty="0">
                <a:solidFill>
                  <a:srgbClr val="333333"/>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333333"/>
                </a:solidFill>
                <a:latin typeface="Times New Roman" panose="02020603050405020304" pitchFamily="18" charset="0"/>
                <a:ea typeface="Times New Roman" panose="02020603050405020304" pitchFamily="18" charset="0"/>
              </a:rPr>
              <a:t>+ </a:t>
            </a:r>
            <a:r>
              <a:rPr lang="vi-VN" sz="2400" dirty="0">
                <a:solidFill>
                  <a:srgbClr val="333333"/>
                </a:solidFill>
                <a:latin typeface="Times New Roman" panose="02020603050405020304" pitchFamily="18" charset="0"/>
                <a:ea typeface="Times New Roman" panose="02020603050405020304" pitchFamily="18" charset="0"/>
              </a:rPr>
              <a:t>Truyện ngắn</a:t>
            </a:r>
            <a:r>
              <a:rPr lang="en-US" sz="2400" dirty="0">
                <a:solidFill>
                  <a:srgbClr val="333333"/>
                </a:solidFill>
                <a:latin typeface="Times New Roman" panose="02020603050405020304" pitchFamily="18" charset="0"/>
                <a:ea typeface="Times New Roman" panose="02020603050405020304" pitchFamily="18" charset="0"/>
              </a:rPr>
              <a:t>:</a:t>
            </a:r>
            <a:r>
              <a:rPr lang="en-US" sz="2400" b="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Những chuyện ở lũng Cô Sầu</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Những đám mây hình người</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Hoa bay cuối trời</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Ngôi nhà xưa bên suối</a:t>
            </a:r>
            <a:r>
              <a:rPr lang="en-US" sz="2400" i="1" dirty="0">
                <a:solidFill>
                  <a:srgbClr val="333333"/>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26788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1222" y="1033677"/>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60400" y="1556897"/>
            <a:ext cx="6096000" cy="1107996"/>
          </a:xfrm>
          <a:prstGeom prst="rect">
            <a:avLst/>
          </a:prstGeom>
        </p:spPr>
        <p:txBody>
          <a:bodyPr>
            <a:spAutoFit/>
          </a:bodyPr>
          <a:lstStyle/>
          <a:p>
            <a:pPr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2.Truyện “</a:t>
            </a:r>
            <a:r>
              <a:rPr lang="en-US" sz="2800" b="1" dirty="0" err="1">
                <a:solidFill>
                  <a:srgbClr val="0070C0"/>
                </a:solidFill>
                <a:latin typeface="Times New Roman" panose="02020603050405020304" pitchFamily="18" charset="0"/>
                <a:ea typeface="Times New Roman" panose="02020603050405020304" pitchFamily="18" charset="0"/>
              </a:rPr>
              <a:t>Chích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bông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ơi</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khó</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20000" contrast="-40000"/>
                    </a14:imgEffect>
                  </a14:imgLayer>
                </a14:imgProps>
              </a:ext>
            </a:extLst>
          </a:blip>
          <a:stretch>
            <a:fillRect/>
          </a:stretch>
        </p:blipFill>
        <p:spPr>
          <a:xfrm>
            <a:off x="2158685" y="3157323"/>
            <a:ext cx="2660240" cy="2660240"/>
          </a:xfrm>
          <a:prstGeom prst="rect">
            <a:avLst/>
          </a:prstGeom>
        </p:spPr>
      </p:pic>
      <p:sp>
        <p:nvSpPr>
          <p:cNvPr id="15" name="Cloud Callout 14"/>
          <p:cNvSpPr/>
          <p:nvPr/>
        </p:nvSpPr>
        <p:spPr>
          <a:xfrm>
            <a:off x="5106566" y="1378959"/>
            <a:ext cx="5394286" cy="3325776"/>
          </a:xfrm>
          <a:prstGeom prst="cloudCallout">
            <a:avLst>
              <a:gd name="adj1" fmla="val -71132"/>
              <a:gd name="adj2" fmla="val 48083"/>
            </a:avLst>
          </a:prstGeom>
        </p:spPr>
        <p:style>
          <a:lnRef idx="2">
            <a:schemeClr val="accent4"/>
          </a:lnRef>
          <a:fillRef idx="1">
            <a:schemeClr val="lt1"/>
          </a:fillRef>
          <a:effectRef idx="0">
            <a:schemeClr val="accent4"/>
          </a:effectRef>
          <a:fontRef idx="minor">
            <a:schemeClr val="dk1"/>
          </a:fontRef>
        </p:style>
        <p:txBody>
          <a:bodyPr rtlCol="0" anchor="ctr"/>
          <a:lstStyle/>
          <a:p>
            <a:pPr marL="30480" marR="30480" algn="just">
              <a:spcAft>
                <a:spcPts val="1200"/>
              </a:spcAft>
            </a:pPr>
            <a:r>
              <a:rPr lang="en-US" sz="2800" dirty="0" err="1">
                <a:solidFill>
                  <a:srgbClr val="222222"/>
                </a:solidFill>
                <a:latin typeface="Times New Roman" panose="02020603050405020304" pitchFamily="18" charset="0"/>
                <a:ea typeface="Times New Roman" panose="02020603050405020304" pitchFamily="18" charset="0"/>
              </a:rPr>
              <a:t>Giọng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đọc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chậm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thiết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thể</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hiện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được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tình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cảm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và</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sự</a:t>
            </a:r>
            <a:r>
              <a:rPr lang="en-US" sz="2800" dirty="0">
                <a:solidFill>
                  <a:srgbClr val="222222"/>
                </a:solidFill>
                <a:latin typeface="Times New Roman" panose="02020603050405020304" pitchFamily="18" charset="0"/>
                <a:ea typeface="Times New Roman" panose="02020603050405020304" pitchFamily="18" charset="0"/>
              </a:rPr>
              <a:t> day </a:t>
            </a:r>
            <a:r>
              <a:rPr lang="en-US" sz="2800" dirty="0" err="1">
                <a:solidFill>
                  <a:srgbClr val="222222"/>
                </a:solidFill>
                <a:latin typeface="Times New Roman" panose="02020603050405020304" pitchFamily="18" charset="0"/>
                <a:ea typeface="Times New Roman" panose="02020603050405020304" pitchFamily="18" charset="0"/>
              </a:rPr>
              <a:t>dứt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của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cha </a:t>
            </a:r>
            <a:r>
              <a:rPr lang="en-US" sz="2800" dirty="0" err="1">
                <a:solidFill>
                  <a:srgbClr val="222222"/>
                </a:solidFill>
                <a:latin typeface="Times New Roman" panose="02020603050405020304" pitchFamily="18" charset="0"/>
                <a:ea typeface="Times New Roman" panose="02020603050405020304" pitchFamily="18" charset="0"/>
              </a:rPr>
              <a:t>về</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kí</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ức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ấu</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thơ</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bắt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chim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chích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bông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nuôi</a:t>
            </a:r>
            <a:r>
              <a:rPr lang="en-US" sz="2800" dirty="0">
                <a:solidFill>
                  <a:srgbClr val="222222"/>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74246145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1222" y="1033677"/>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60400" y="1556897"/>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2.Truyện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27296" y="2101876"/>
            <a:ext cx="36967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Thể loại</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truyện ngắn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2608242"/>
            <a:ext cx="10782300" cy="2677656"/>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HCST,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Xuất xứ</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Cao Bằng 3/1999; trích </a:t>
            </a: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Tuyển tập truyện viết về thiếu nhi dân tộc và miền núi</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c.  PTBĐ: </a:t>
            </a:r>
            <a:r>
              <a:rPr kumimoji="0" lang="vi-VN" sz="280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Tự sự kết hợp miêu tả, biểu cảm</a:t>
            </a:r>
            <a:endParaRPr kumimoji="0" lang="en-US" sz="280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d. </a:t>
            </a:r>
            <a:r>
              <a:rPr kumimoji="0" lang="vi-VN" sz="28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Ngôi kể: </a:t>
            </a:r>
            <a:r>
              <a:rPr kumimoji="0" lang="vi-VN" sz="280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ngôi thứ  ba</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xmlns="" val="123256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1222" y="1033677"/>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60400" y="1556897"/>
            <a:ext cx="6096000" cy="584775"/>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2.Truyện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Chích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507555" y="2141672"/>
            <a:ext cx="2673168" cy="584775"/>
          </a:xfrm>
          <a:prstGeom prst="rect">
            <a:avLst/>
          </a:prstGeom>
        </p:spPr>
        <p:txBody>
          <a:bodyPr wrap="none">
            <a:spAutoFit/>
          </a:bodyPr>
          <a:lstStyle/>
          <a:p>
            <a:pPr marL="30480" marR="30480" algn="just">
              <a:spcAft>
                <a:spcPts val="1200"/>
              </a:spcAft>
            </a:pPr>
            <a:r>
              <a:rPr lang="en-US" sz="3200" b="1" dirty="0">
                <a:solidFill>
                  <a:srgbClr val="000000"/>
                </a:solidFill>
                <a:latin typeface="Times New Roman" panose="02020603050405020304" pitchFamily="18" charset="0"/>
                <a:ea typeface="Times New Roman" panose="02020603050405020304" pitchFamily="18" charset="0"/>
              </a:rPr>
              <a:t>e. </a:t>
            </a:r>
            <a:r>
              <a:rPr lang="en-US" sz="3200" b="1" dirty="0" err="1">
                <a:solidFill>
                  <a:srgbClr val="000000"/>
                </a:solidFill>
                <a:latin typeface="Times New Roman" panose="02020603050405020304" pitchFamily="18" charset="0"/>
                <a:ea typeface="Times New Roman" panose="02020603050405020304" pitchFamily="18" charset="0"/>
              </a:rPr>
              <a:t>Cốt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truyện</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a:blip r:embed="rId5"/>
          <a:stretch>
            <a:fillRect/>
          </a:stretch>
        </p:blipFill>
        <p:spPr>
          <a:xfrm>
            <a:off x="7197110" y="1750419"/>
            <a:ext cx="4276725" cy="3200400"/>
          </a:xfrm>
          <a:prstGeom prst="rect">
            <a:avLst/>
          </a:prstGeom>
        </p:spPr>
      </p:pic>
      <p:sp>
        <p:nvSpPr>
          <p:cNvPr id="18" name="Rectangle 17"/>
          <p:cNvSpPr/>
          <p:nvPr/>
        </p:nvSpPr>
        <p:spPr>
          <a:xfrm>
            <a:off x="590447" y="2802039"/>
            <a:ext cx="6224383" cy="1077218"/>
          </a:xfrm>
          <a:prstGeom prst="rect">
            <a:avLst/>
          </a:prstGeom>
        </p:spPr>
        <p:txBody>
          <a:bodyPr wrap="square">
            <a:spAutoFit/>
          </a:bodyPr>
          <a:lstStyle/>
          <a:p>
            <a:pPr marL="487680" marR="30480" indent="-457200" algn="just">
              <a:spcAft>
                <a:spcPts val="1200"/>
              </a:spcAft>
              <a:buFont typeface="Wingdings" panose="05000000000000000000" pitchFamily="2" charset="2"/>
              <a:buChar char="v"/>
            </a:pPr>
            <a:r>
              <a:rPr lang="en-US" sz="3200" b="1" dirty="0" err="1" smtClean="0">
                <a:solidFill>
                  <a:srgbClr val="000000"/>
                </a:solidFill>
                <a:latin typeface="Times New Roman" panose="02020603050405020304" pitchFamily="18" charset="0"/>
                <a:ea typeface="Times New Roman" panose="02020603050405020304" pitchFamily="18" charset="0"/>
              </a:rPr>
              <a:t>Nhân</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chính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rPr>
              <a:t>Ò </a:t>
            </a:r>
            <a:r>
              <a:rPr lang="en-US" sz="3200" dirty="0" err="1">
                <a:solidFill>
                  <a:srgbClr val="000000"/>
                </a:solidFill>
                <a:latin typeface="Times New Roman" panose="02020603050405020304" pitchFamily="18" charset="0"/>
                <a:ea typeface="Times New Roman" panose="02020603050405020304" pitchFamily="18" charset="0"/>
              </a:rPr>
              <a:t>Khìn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cha)</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994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658237" y="950116"/>
            <a:ext cx="2371803" cy="523220"/>
          </a:xfrm>
          <a:prstGeom prst="rect">
            <a:avLst/>
          </a:prstGeom>
        </p:spPr>
        <p:txBody>
          <a:bodyPr wrap="none">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p:cNvPicPr>
            <a:picLocks noChangeAspect="1"/>
          </p:cNvPicPr>
          <p:nvPr/>
        </p:nvPicPr>
        <p:blipFill>
          <a:blip r:embed="rId5"/>
          <a:stretch>
            <a:fillRect/>
          </a:stretch>
        </p:blipFill>
        <p:spPr>
          <a:xfrm>
            <a:off x="7760093" y="2045751"/>
            <a:ext cx="3909081" cy="3200400"/>
          </a:xfrm>
          <a:prstGeom prst="rect">
            <a:avLst/>
          </a:prstGeom>
        </p:spPr>
      </p:pic>
      <p:sp>
        <p:nvSpPr>
          <p:cNvPr id="6" name="Rectangle 5"/>
          <p:cNvSpPr/>
          <p:nvPr/>
        </p:nvSpPr>
        <p:spPr>
          <a:xfrm>
            <a:off x="540381" y="1326437"/>
            <a:ext cx="7219712" cy="5047536"/>
          </a:xfrm>
          <a:prstGeom prst="rect">
            <a:avLst/>
          </a:prstGeom>
        </p:spPr>
        <p:txBody>
          <a:bodyPr wrap="square">
            <a:spAutoFit/>
          </a:bodyPr>
          <a:lstStyle/>
          <a:p>
            <a:pPr marL="316230" marR="30480" indent="-285750" algn="just">
              <a:spcAft>
                <a:spcPts val="1200"/>
              </a:spcAft>
              <a:buFont typeface="Wingdings" panose="05000000000000000000" pitchFamily="2" charset="2"/>
              <a:buChar char="v"/>
            </a:pPr>
            <a:r>
              <a:rPr lang="en-US" sz="2400" b="1" dirty="0" err="1" smtClean="0">
                <a:solidFill>
                  <a:srgbClr val="000000"/>
                </a:solidFill>
                <a:latin typeface="Times New Roman" panose="02020603050405020304" pitchFamily="18" charset="0"/>
                <a:ea typeface="Times New Roman" panose="02020603050405020304" pitchFamily="18" charset="0"/>
              </a:rPr>
              <a:t>Tóm</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tắt</a:t>
            </a:r>
            <a:r>
              <a:rPr lang="en-US" sz="2400" b="1"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30480" marR="30480">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rPr>
              <a:t> Ò </a:t>
            </a:r>
            <a:r>
              <a:rPr lang="en-US" sz="2400" dirty="0" err="1">
                <a:latin typeface="Times New Roman" panose="02020603050405020304" pitchFamily="18" charset="0"/>
                <a:ea typeface="Times New Roman" panose="02020603050405020304" pitchFamily="18" charset="0"/>
              </a:rPr>
              <a:t>Khìn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bông</a:t>
            </a:r>
            <a:r>
              <a:rPr lang="en-US" sz="2400" dirty="0">
                <a:latin typeface="Times New Roman" panose="02020603050405020304" pitchFamily="18" charset="0"/>
                <a:ea typeface="Times New Roman" panose="02020603050405020304" pitchFamily="18" charset="0"/>
              </a:rPr>
              <a:t> non </a:t>
            </a:r>
            <a:r>
              <a:rPr lang="en-US" sz="2400" dirty="0" err="1">
                <a:latin typeface="Times New Roman" panose="02020603050405020304" pitchFamily="18" charset="0"/>
                <a:ea typeface="Times New Roman" panose="02020603050405020304" pitchFamily="18" charset="0"/>
              </a:rPr>
              <a:t>nớt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bay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bụi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gọi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trai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bông</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bông</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Kí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buồn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bụi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rPr>
              <a:t>. Hai cha con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nhõm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11988815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1860733" y="1834324"/>
            <a:ext cx="8432433" cy="3956252"/>
            <a:chOff x="1856923" y="2599749"/>
            <a:chExt cx="8432433" cy="3148439"/>
          </a:xfrm>
        </p:grpSpPr>
        <p:sp>
          <p:nvSpPr>
            <p:cNvPr id="10" name="Freeform 9"/>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5" name="Freeform 14"/>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331606" y="2599749"/>
              <a:ext cx="3620228" cy="57974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f. </a:t>
              </a:r>
              <a:r>
                <a:rPr lang="vi-VN" sz="2800" b="1" kern="1200" dirty="0" smtClean="0">
                  <a:latin typeface="Times New Roman" panose="02020603050405020304" pitchFamily="18" charset="0"/>
                  <a:cs typeface="Times New Roman" panose="02020603050405020304" pitchFamily="18" charset="0"/>
                </a:rPr>
                <a:t>Bố cục</a:t>
              </a:r>
              <a:r>
                <a:rPr lang="vi-VN" sz="2800" kern="1200" dirty="0" smtClean="0">
                  <a:latin typeface="Times New Roman" panose="02020603050405020304" pitchFamily="18" charset="0"/>
                  <a:cs typeface="Times New Roman" panose="02020603050405020304" pitchFamily="18" charset="0"/>
                </a:rPr>
                <a:t>: 3 phần</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1856923" y="3479685"/>
              <a:ext cx="2727534" cy="226850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Phần 1</a:t>
              </a:r>
              <a:r>
                <a:rPr lang="vi-VN" sz="2800" kern="1200" dirty="0" smtClean="0">
                  <a:latin typeface="Times New Roman" panose="02020603050405020304" pitchFamily="18" charset="0"/>
                  <a:cs typeface="Times New Roman" panose="02020603050405020304" pitchFamily="18" charset="0"/>
                </a:rPr>
                <a:t> (Từ đầu đến </a:t>
              </a:r>
              <a:r>
                <a:rPr lang="vi-VN" sz="2800" i="1" kern="1200" dirty="0" smtClean="0">
                  <a:latin typeface="Times New Roman" panose="02020603050405020304" pitchFamily="18" charset="0"/>
                  <a:cs typeface="Times New Roman" panose="02020603050405020304" pitchFamily="18" charset="0"/>
                </a:rPr>
                <a:t>Dế Vân bối rối</a:t>
              </a:r>
              <a:r>
                <a:rPr lang="vi-VN" sz="2800" kern="1200" dirty="0" smtClean="0">
                  <a:latin typeface="Times New Roman" panose="02020603050405020304" pitchFamily="18" charset="0"/>
                  <a:cs typeface="Times New Roman" panose="02020603050405020304" pitchFamily="18" charset="0"/>
                </a:rPr>
                <a:t>): Sự việc gặp chú chim nhỏ.</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730756" y="3462301"/>
              <a:ext cx="2727534" cy="222594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Phần 2</a:t>
              </a:r>
              <a:r>
                <a:rPr lang="vi-VN" sz="2800" kern="1200" dirty="0" smtClean="0">
                  <a:latin typeface="Times New Roman" panose="02020603050405020304" pitchFamily="18" charset="0"/>
                  <a:cs typeface="Times New Roman" panose="02020603050405020304" pitchFamily="18" charset="0"/>
                </a:rPr>
                <a:t> (Tiếp đến </a:t>
              </a:r>
              <a:r>
                <a:rPr lang="vi-VN" sz="2800" i="1" kern="1200" dirty="0" smtClean="0">
                  <a:latin typeface="Times New Roman" panose="02020603050405020304" pitchFamily="18" charset="0"/>
                  <a:cs typeface="Times New Roman" panose="02020603050405020304" pitchFamily="18" charset="0"/>
                </a:rPr>
                <a:t>run rẩy trong lòng</a:t>
              </a:r>
              <a:r>
                <a:rPr lang="vi-VN" sz="2800" kern="1200" dirty="0" smtClean="0">
                  <a:latin typeface="Times New Roman" panose="02020603050405020304" pitchFamily="18" charset="0"/>
                  <a:cs typeface="Times New Roman" panose="02020603050405020304" pitchFamily="18" charset="0"/>
                </a:rPr>
                <a:t>): Dế Vần </a:t>
              </a:r>
              <a:r>
                <a:rPr lang="en-US" sz="2800" kern="1200" dirty="0" smtClean="0">
                  <a:latin typeface="Times New Roman" panose="02020603050405020304" pitchFamily="18" charset="0"/>
                  <a:cs typeface="Times New Roman" panose="02020603050405020304" pitchFamily="18" charset="0"/>
                </a:rPr>
                <a:t>(</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cha) </a:t>
              </a:r>
              <a:r>
                <a:rPr lang="vi-VN" sz="2800" kern="1200" dirty="0" smtClean="0">
                  <a:latin typeface="Times New Roman" panose="02020603050405020304" pitchFamily="18" charset="0"/>
                  <a:cs typeface="Times New Roman" panose="02020603050405020304" pitchFamily="18" charset="0"/>
                </a:rPr>
                <a:t>hồi tưởng lại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chuyện trong quá khứ.</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561822" y="3475269"/>
              <a:ext cx="2727534" cy="220538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3</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Ò </a:t>
              </a:r>
              <a:r>
                <a:rPr lang="en-US" sz="2800" kern="1200" dirty="0" err="1" smtClean="0">
                  <a:latin typeface="Times New Roman" panose="02020603050405020304" pitchFamily="18" charset="0"/>
                  <a:cs typeface="Times New Roman" panose="02020603050405020304" pitchFamily="18" charset="0"/>
                </a:rPr>
                <a:t>Khìn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cứu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24" name="Rectangle 23"/>
          <p:cNvSpPr/>
          <p:nvPr/>
        </p:nvSpPr>
        <p:spPr>
          <a:xfrm>
            <a:off x="442458" y="1072054"/>
            <a:ext cx="6096000" cy="584775"/>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2.Truyện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Chích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xmlns="" val="34948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2079" y="1000023"/>
            <a:ext cx="10782300" cy="2123658"/>
          </a:xfrm>
          <a:prstGeom prst="rect">
            <a:avLst/>
          </a:prstGeom>
        </p:spPr>
        <p:txBody>
          <a:bodyPr>
            <a:spAutoFit/>
          </a:bodyPr>
          <a:lstStyle/>
          <a:p>
            <a:pPr marR="30480" algn="just">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II. </a:t>
            </a:r>
            <a:r>
              <a:rPr lang="en-US" sz="2800" b="1" dirty="0" err="1">
                <a:solidFill>
                  <a:srgbClr val="FF0000"/>
                </a:solidFill>
                <a:latin typeface="Times New Roman" panose="02020603050405020304" pitchFamily="18" charset="0"/>
                <a:ea typeface="Times New Roman" panose="02020603050405020304" pitchFamily="18" charset="0"/>
              </a:rPr>
              <a:t>Đọc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b="1" dirty="0">
                <a:solidFill>
                  <a:srgbClr val="FF0000"/>
                </a:solidFill>
                <a:latin typeface="Times New Roman" panose="02020603050405020304" pitchFamily="18" charset="0"/>
                <a:ea typeface="Times New Roman" panose="02020603050405020304" pitchFamily="18" charset="0"/>
              </a:rPr>
              <a:t>1. </a:t>
            </a:r>
            <a:r>
              <a:rPr lang="en-US" sz="2800" b="1" dirty="0" err="1">
                <a:solidFill>
                  <a:srgbClr val="FF0000"/>
                </a:solidFill>
                <a:latin typeface="Times New Roman" panose="02020603050405020304" pitchFamily="18" charset="0"/>
                <a:ea typeface="Times New Roman" panose="02020603050405020304" pitchFamily="18" charset="0"/>
              </a:rPr>
              <a:t>Cốt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lồng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truyện</a:t>
            </a:r>
            <a:endParaRPr lang="en-US" sz="2800" dirty="0">
              <a:latin typeface="Times New Roman" panose="02020603050405020304" pitchFamily="18" charset="0"/>
              <a:ea typeface="Times New Roman" panose="02020603050405020304" pitchFamily="18" charset="0"/>
            </a:endParaRPr>
          </a:p>
          <a:p>
            <a:pPr marL="30480"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1.1. </a:t>
            </a:r>
            <a:r>
              <a:rPr lang="en-US" sz="2800" b="1" dirty="0" err="1">
                <a:solidFill>
                  <a:srgbClr val="0070C0"/>
                </a:solidFill>
                <a:latin typeface="Times New Roman" panose="02020603050405020304" pitchFamily="18" charset="0"/>
                <a:ea typeface="Times New Roman" panose="02020603050405020304" pitchFamily="18" charset="0"/>
              </a:rPr>
              <a:t>Câu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người</a:t>
            </a:r>
            <a:r>
              <a:rPr lang="en-US" sz="2800" b="1" dirty="0">
                <a:solidFill>
                  <a:srgbClr val="0070C0"/>
                </a:solidFill>
                <a:latin typeface="Times New Roman" panose="02020603050405020304" pitchFamily="18" charset="0"/>
                <a:ea typeface="Times New Roman" panose="02020603050405020304" pitchFamily="18" charset="0"/>
              </a:rPr>
              <a:t> cha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quá</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khứ</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60400" y="3624878"/>
            <a:ext cx="4295058" cy="2628898"/>
          </a:xfrm>
          <a:prstGeom prst="rect">
            <a:avLst/>
          </a:prstGeom>
        </p:spPr>
      </p:pic>
      <p:sp>
        <p:nvSpPr>
          <p:cNvPr id="16" name="Flowchart: Preparation 15"/>
          <p:cNvSpPr/>
          <p:nvPr/>
        </p:nvSpPr>
        <p:spPr>
          <a:xfrm>
            <a:off x="442458" y="2793330"/>
            <a:ext cx="4685943" cy="660701"/>
          </a:xfrm>
          <a:prstGeom prst="flowChartPreparation">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p:txBody>
      </p:sp>
      <p:sp>
        <p:nvSpPr>
          <p:cNvPr id="17" name="Right Brace 16"/>
          <p:cNvSpPr/>
          <p:nvPr/>
        </p:nvSpPr>
        <p:spPr>
          <a:xfrm>
            <a:off x="5279923" y="3123681"/>
            <a:ext cx="235974" cy="2746177"/>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p:cNvPicPr>
            <a:picLocks noChangeAspect="1"/>
          </p:cNvPicPr>
          <p:nvPr/>
        </p:nvPicPr>
        <p:blipFill rotWithShape="1">
          <a:blip r:embed="rId7">
            <a:extLst>
              <a:ext uri="{BEBA8EAE-BF5A-486C-A8C5-ECC9F3942E4B}">
                <a14:imgProps xmlns:a14="http://schemas.microsoft.com/office/drawing/2010/main" xmlns="">
                  <a14:imgLayer r:embed="rId8">
                    <a14:imgEffect>
                      <a14:brightnessContrast bright="-20000"/>
                    </a14:imgEffect>
                  </a14:imgLayer>
                </a14:imgProps>
              </a:ext>
            </a:extLst>
          </a:blip>
          <a:srcRect b="28872"/>
          <a:stretch/>
        </p:blipFill>
        <p:spPr>
          <a:xfrm>
            <a:off x="5840362" y="3123681"/>
            <a:ext cx="5117690" cy="2962938"/>
          </a:xfrm>
          <a:prstGeom prst="rect">
            <a:avLst/>
          </a:prstGeom>
        </p:spPr>
      </p:pic>
      <p:sp>
        <p:nvSpPr>
          <p:cNvPr id="25" name="TextBox 24"/>
          <p:cNvSpPr txBox="1"/>
          <p:nvPr/>
        </p:nvSpPr>
        <p:spPr>
          <a:xfrm>
            <a:off x="6267527" y="3293115"/>
            <a:ext cx="4318811"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01</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4132014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1.1</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73894" y="1603544"/>
            <a:ext cx="10782300" cy="1384995"/>
          </a:xfrm>
          <a:prstGeom prst="rect">
            <a:avLst/>
          </a:prstGeom>
        </p:spPr>
        <p:txBody>
          <a:bodyPr>
            <a:spAutoFit/>
          </a:bodyPr>
          <a:lstStyle/>
          <a:p>
            <a:pPr algn="ctr">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01</a:t>
            </a:r>
            <a:endParaRPr lang="en-US" sz="2800" dirty="0">
              <a:latin typeface="Times New Roman" panose="02020603050405020304" pitchFamily="18" charset="0"/>
              <a:ea typeface="Times New Roman" panose="02020603050405020304" pitchFamily="18" charset="0"/>
            </a:endParaRPr>
          </a:p>
          <a:p>
            <a:pPr algn="ctr">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câu chuyện của người cha trong </a:t>
            </a:r>
            <a:r>
              <a:rPr lang="pt-BR" sz="2800" b="1" dirty="0">
                <a:solidFill>
                  <a:srgbClr val="FF0000"/>
                </a:solidFill>
                <a:latin typeface="Times New Roman" panose="02020603050405020304" pitchFamily="18" charset="0"/>
                <a:ea typeface="Times New Roman" panose="02020603050405020304" pitchFamily="18" charset="0"/>
              </a:rPr>
              <a:t>quá khứ</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xmlns="" val="953522805"/>
              </p:ext>
            </p:extLst>
          </p:nvPr>
        </p:nvGraphicFramePr>
        <p:xfrm>
          <a:off x="685800" y="2634790"/>
          <a:ext cx="10782300" cy="3352800"/>
        </p:xfrm>
        <a:graphic>
          <a:graphicData uri="http://schemas.openxmlformats.org/drawingml/2006/table">
            <a:tbl>
              <a:tblPr firstRow="1" firstCol="1" bandRow="1"/>
              <a:tblGrid>
                <a:gridCol w="3291864">
                  <a:extLst>
                    <a:ext uri="{9D8B030D-6E8A-4147-A177-3AD203B41FA5}">
                      <a16:colId xmlns="" xmlns:a16="http://schemas.microsoft.com/office/drawing/2014/main" val="4243666652"/>
                    </a:ext>
                  </a:extLst>
                </a:gridCol>
                <a:gridCol w="3745218">
                  <a:extLst>
                    <a:ext uri="{9D8B030D-6E8A-4147-A177-3AD203B41FA5}">
                      <a16:colId xmlns="" xmlns:a16="http://schemas.microsoft.com/office/drawing/2014/main" val="3226519346"/>
                    </a:ext>
                  </a:extLst>
                </a:gridCol>
                <a:gridCol w="3745218">
                  <a:extLst>
                    <a:ext uri="{9D8B030D-6E8A-4147-A177-3AD203B41FA5}">
                      <a16:colId xmlns="" xmlns:a16="http://schemas.microsoft.com/office/drawing/2014/main" val="3201819002"/>
                    </a:ext>
                  </a:extLst>
                </a:gridCol>
              </a:tblGrid>
              <a:tr h="170326">
                <a:tc gridSpan="2">
                  <a:txBody>
                    <a:bodyPr/>
                    <a:lstStyle/>
                    <a:p>
                      <a:pPr algn="ctr">
                        <a:spcAft>
                          <a:spcPts val="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hMerge="1">
                  <a:txBody>
                    <a:bodyPr/>
                    <a:lstStyle/>
                    <a:p>
                      <a:endParaRPr lang="en-US"/>
                    </a:p>
                  </a:txBody>
                  <a:tcPr/>
                </a:tc>
                <a:tc>
                  <a:txBody>
                    <a:bodyPr/>
                    <a:lstStyle/>
                    <a:p>
                      <a:pPr algn="ctr">
                        <a:spcAft>
                          <a:spcPts val="0"/>
                        </a:spcAft>
                      </a:pPr>
                      <a:r>
                        <a:rPr lang="pt-BR" sz="2200" b="1">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 xmlns:a16="http://schemas.microsoft.com/office/drawing/2014/main" val="581175501"/>
                  </a:ext>
                </a:extLst>
              </a:tr>
              <a:tr h="340653">
                <a:tc gridSpan="2">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1. Người cha đã hồi tưởng lại kỉ niệm gì trong quá khứ? Điều gì đã khiến người cha nhớ lại kỉ niệm đó?</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spcAft>
                          <a:spcPts val="0"/>
                        </a:spcAft>
                      </a:pPr>
                      <a:r>
                        <a:rPr lang="pt-BR"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12931278"/>
                  </a:ext>
                </a:extLst>
              </a:tr>
              <a:tr h="510979">
                <a:tc rowSpan="2">
                  <a:txBody>
                    <a:bodyPr/>
                    <a:lstStyle/>
                    <a:p>
                      <a:pPr>
                        <a:spcAft>
                          <a:spcPts val="0"/>
                        </a:spcAft>
                      </a:pPr>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2. Diễn biến cảm xúc, hành động, tâm trạng của Dế Vần lúc còn nhỏ</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Khi bắt gặp chích bông con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11927838"/>
                  </a:ext>
                </a:extLst>
              </a:tr>
              <a:tr h="342596">
                <a:tc vMerge="1">
                  <a:txBody>
                    <a:bodyPr/>
                    <a:lstStyle/>
                    <a:p>
                      <a:endParaRPr lang="en-US"/>
                    </a:p>
                  </a:txBody>
                  <a:tcPr/>
                </a:tc>
                <a:tc>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Khi thấy chích bông mẹ tìm con và làm chích bông con </a:t>
                      </a:r>
                      <a:r>
                        <a:rPr lang="pt-BR"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chết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16929229"/>
                  </a:ext>
                </a:extLst>
              </a:tr>
              <a:tr h="340653">
                <a:tc gridSpan="2">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3. Nhận xét về con người Dế Vần lúc nhỏ.</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spcAft>
                          <a:spcPts val="0"/>
                        </a:spcAft>
                      </a:pPr>
                      <a:r>
                        <a:rPr lang="pt-BR" sz="2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25746038"/>
                  </a:ext>
                </a:extLst>
              </a:tr>
            </a:tbl>
          </a:graphicData>
        </a:graphic>
      </p:graphicFrame>
    </p:spTree>
    <p:extLst>
      <p:ext uri="{BB962C8B-B14F-4D97-AF65-F5344CB8AC3E}">
        <p14:creationId xmlns:p14="http://schemas.microsoft.com/office/powerpoint/2010/main" xmlns="" val="366308282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1.1</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1067825" y="2505150"/>
            <a:ext cx="2802193" cy="1799303"/>
          </a:xfrm>
          <a:prstGeom prst="rightArrow">
            <a:avLst>
              <a:gd name="adj1" fmla="val 67500"/>
              <a:gd name="adj2" fmla="val 3886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Lí</a:t>
            </a:r>
            <a:r>
              <a:rPr lang="en-US" sz="2800" b="1" dirty="0">
                <a:solidFill>
                  <a:srgbClr val="0D0D0D"/>
                </a:solidFill>
                <a:latin typeface="Times New Roman" panose="02020603050405020304" pitchFamily="18" charset="0"/>
                <a:ea typeface="Times New Roman" panose="02020603050405020304" pitchFamily="18" charset="0"/>
              </a:rPr>
              <a:t> do </a:t>
            </a:r>
            <a:r>
              <a:rPr lang="en-US" sz="2800" b="1" dirty="0" err="1">
                <a:solidFill>
                  <a:srgbClr val="0D0D0D"/>
                </a:solidFill>
                <a:latin typeface="Times New Roman" panose="02020603050405020304" pitchFamily="18" charset="0"/>
                <a:ea typeface="Times New Roman" panose="02020603050405020304" pitchFamily="18" charset="0"/>
              </a:rPr>
              <a:t>nhớ</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lại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kỉ</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niệm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cũ</a:t>
            </a:r>
            <a:endParaRPr lang="en-US" sz="2800" dirty="0"/>
          </a:p>
        </p:txBody>
      </p:sp>
      <p:sp>
        <p:nvSpPr>
          <p:cNvPr id="12" name="Folded Corner 11"/>
          <p:cNvSpPr/>
          <p:nvPr/>
        </p:nvSpPr>
        <p:spPr>
          <a:xfrm>
            <a:off x="4150237" y="1974208"/>
            <a:ext cx="6754762" cy="2993923"/>
          </a:xfrm>
          <a:prstGeom prst="foldedCorner">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endParaRPr lang="en-US" sz="2800" dirty="0" smtClean="0">
              <a:solidFill>
                <a:srgbClr val="0D0D0D"/>
              </a:solidFill>
              <a:latin typeface="Times New Roman" panose="02020603050405020304" pitchFamily="18" charset="0"/>
              <a:ea typeface="Times New Roman" panose="02020603050405020304" pitchFamily="18" charset="0"/>
            </a:endParaRPr>
          </a:p>
          <a:p>
            <a:pPr marL="30480" marR="30480" algn="just">
              <a:spcAft>
                <a:spcPts val="1200"/>
              </a:spcAft>
            </a:pPr>
            <a:r>
              <a:rPr lang="en-US" sz="2800" dirty="0" err="1" smtClean="0">
                <a:solidFill>
                  <a:srgbClr val="0D0D0D"/>
                </a:solidFill>
                <a:latin typeface="Times New Roman" panose="02020603050405020304" pitchFamily="18" charset="0"/>
                <a:ea typeface="Times New Roman" panose="02020603050405020304" pitchFamily="18" charset="0"/>
              </a:rPr>
              <a:t>Nhìn</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cậu</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trai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bụi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cha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a:blip r:embed="rId6"/>
          <a:stretch>
            <a:fillRect/>
          </a:stretch>
        </p:blipFill>
        <p:spPr>
          <a:xfrm>
            <a:off x="1067826" y="4304453"/>
            <a:ext cx="2589774" cy="1905847"/>
          </a:xfrm>
          <a:prstGeom prst="rect">
            <a:avLst/>
          </a:prstGeom>
        </p:spPr>
      </p:pic>
    </p:spTree>
    <p:extLst>
      <p:ext uri="{BB962C8B-B14F-4D97-AF65-F5344CB8AC3E}">
        <p14:creationId xmlns:p14="http://schemas.microsoft.com/office/powerpoint/2010/main" xmlns="" val="324901157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1.1</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32075"/>
            <a:ext cx="10782300" cy="523220"/>
          </a:xfrm>
          <a:prstGeom prst="rect">
            <a:avLst/>
          </a:prstGeom>
        </p:spPr>
        <p:txBody>
          <a:bodyPr>
            <a:spAutoFit/>
          </a:bodyPr>
          <a:lstStyle/>
          <a:p>
            <a:pPr marL="30480" marR="30480" algn="just">
              <a:spcAft>
                <a:spcPts val="1200"/>
              </a:spcAft>
            </a:pP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ức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buồn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chuyện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bắt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chim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chích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bông</a:t>
            </a:r>
            <a:r>
              <a:rPr lang="en-US" sz="2800" b="1" dirty="0">
                <a:solidFill>
                  <a:srgbClr val="0D0D0D"/>
                </a:solidFill>
                <a:latin typeface="Times New Roman" panose="02020603050405020304" pitchFamily="18" charset="0"/>
                <a:ea typeface="Times New Roman" panose="02020603050405020304" pitchFamily="18" charset="0"/>
              </a:rPr>
              <a:t> con </a:t>
            </a:r>
            <a:r>
              <a:rPr lang="en-US" sz="2800" b="1" dirty="0" err="1">
                <a:solidFill>
                  <a:srgbClr val="0D0D0D"/>
                </a:solidFill>
                <a:latin typeface="Times New Roman" panose="02020603050405020304" pitchFamily="18" charset="0"/>
                <a:ea typeface="Times New Roman" panose="02020603050405020304" pitchFamily="18" charset="0"/>
              </a:rPr>
              <a:t>để</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nuôi</a:t>
            </a:r>
            <a:r>
              <a:rPr lang="en-US" sz="2800" b="1" dirty="0" smtClean="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2237148" y="1469642"/>
            <a:ext cx="12774769" cy="5642604"/>
            <a:chOff x="-2159573" y="1293833"/>
            <a:chExt cx="12774769" cy="5642604"/>
          </a:xfrm>
        </p:grpSpPr>
        <p:sp>
          <p:nvSpPr>
            <p:cNvPr id="17" name="Block Arc 16"/>
            <p:cNvSpPr/>
            <p:nvPr/>
          </p:nvSpPr>
          <p:spPr>
            <a:xfrm>
              <a:off x="-2159573" y="1293833"/>
              <a:ext cx="5642604" cy="5642604"/>
            </a:xfrm>
            <a:prstGeom prst="blockArc">
              <a:avLst>
                <a:gd name="adj1" fmla="val 18900000"/>
                <a:gd name="adj2" fmla="val 2700000"/>
                <a:gd name="adj3" fmla="val 383"/>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018530" y="2254477"/>
              <a:ext cx="7596666" cy="805186"/>
            </a:xfrm>
            <a:custGeom>
              <a:avLst/>
              <a:gdLst>
                <a:gd name="connsiteX0" fmla="*/ 0 w 7596666"/>
                <a:gd name="connsiteY0" fmla="*/ 0 h 644640"/>
                <a:gd name="connsiteX1" fmla="*/ 7596666 w 7596666"/>
                <a:gd name="connsiteY1" fmla="*/ 0 h 644640"/>
                <a:gd name="connsiteX2" fmla="*/ 7596666 w 7596666"/>
                <a:gd name="connsiteY2" fmla="*/ 644640 h 644640"/>
                <a:gd name="connsiteX3" fmla="*/ 0 w 7596666"/>
                <a:gd name="connsiteY3" fmla="*/ 644640 h 644640"/>
                <a:gd name="connsiteX4" fmla="*/ 0 w 7596666"/>
                <a:gd name="connsiteY4" fmla="*/ 0 h 6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666" h="644640">
                  <a:moveTo>
                    <a:pt x="0" y="0"/>
                  </a:moveTo>
                  <a:lnTo>
                    <a:pt x="7596666" y="0"/>
                  </a:lnTo>
                  <a:lnTo>
                    <a:pt x="7596666" y="644640"/>
                  </a:lnTo>
                  <a:lnTo>
                    <a:pt x="0" y="64464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11683" tIns="50800" rIns="50800" bIns="50800"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kiễng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ngó</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Oval 18"/>
            <p:cNvSpPr/>
            <p:nvPr/>
          </p:nvSpPr>
          <p:spPr>
            <a:xfrm>
              <a:off x="2424266" y="2092535"/>
              <a:ext cx="1030476" cy="974806"/>
            </a:xfrm>
            <a:prstGeom prst="ellipse">
              <a:avLst/>
            </a:prstGeom>
            <a:blipFill rotWithShape="0">
              <a:blip r:embed="rId5" cstate="print"/>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3388117" y="3221606"/>
              <a:ext cx="7227078" cy="805186"/>
            </a:xfrm>
            <a:custGeom>
              <a:avLst/>
              <a:gdLst>
                <a:gd name="connsiteX0" fmla="*/ 0 w 7227078"/>
                <a:gd name="connsiteY0" fmla="*/ 0 h 644640"/>
                <a:gd name="connsiteX1" fmla="*/ 7227078 w 7227078"/>
                <a:gd name="connsiteY1" fmla="*/ 0 h 644640"/>
                <a:gd name="connsiteX2" fmla="*/ 7227078 w 7227078"/>
                <a:gd name="connsiteY2" fmla="*/ 644640 h 644640"/>
                <a:gd name="connsiteX3" fmla="*/ 0 w 7227078"/>
                <a:gd name="connsiteY3" fmla="*/ 644640 h 644640"/>
                <a:gd name="connsiteX4" fmla="*/ 0 w 7227078"/>
                <a:gd name="connsiteY4" fmla="*/ 0 h 6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078" h="644640">
                  <a:moveTo>
                    <a:pt x="0" y="0"/>
                  </a:moveTo>
                  <a:lnTo>
                    <a:pt x="7227078" y="0"/>
                  </a:lnTo>
                  <a:lnTo>
                    <a:pt x="7227078" y="644640"/>
                  </a:lnTo>
                  <a:lnTo>
                    <a:pt x="0" y="64464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11683" tIns="50800" rIns="50800" bIns="50800"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sướng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tay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đỏ</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hỏn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khỏi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tổ</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Oval 20"/>
            <p:cNvSpPr/>
            <p:nvPr/>
          </p:nvSpPr>
          <p:spPr>
            <a:xfrm>
              <a:off x="2793854" y="3059663"/>
              <a:ext cx="1030476" cy="974806"/>
            </a:xfrm>
            <a:prstGeom prst="ellipse">
              <a:avLst/>
            </a:prstGeom>
            <a:blipFill rotWithShape="0">
              <a:blip r:embed="rId6" cstate="print"/>
              <a:stretch>
                <a:fillRect/>
              </a:stretch>
            </a:blipFill>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3" name="Freeform 22"/>
            <p:cNvSpPr/>
            <p:nvPr/>
          </p:nvSpPr>
          <p:spPr>
            <a:xfrm>
              <a:off x="3388117" y="4188734"/>
              <a:ext cx="7227078" cy="805186"/>
            </a:xfrm>
            <a:custGeom>
              <a:avLst/>
              <a:gdLst>
                <a:gd name="connsiteX0" fmla="*/ 0 w 7227078"/>
                <a:gd name="connsiteY0" fmla="*/ 0 h 644640"/>
                <a:gd name="connsiteX1" fmla="*/ 7227078 w 7227078"/>
                <a:gd name="connsiteY1" fmla="*/ 0 h 644640"/>
                <a:gd name="connsiteX2" fmla="*/ 7227078 w 7227078"/>
                <a:gd name="connsiteY2" fmla="*/ 644640 h 644640"/>
                <a:gd name="connsiteX3" fmla="*/ 0 w 7227078"/>
                <a:gd name="connsiteY3" fmla="*/ 644640 h 644640"/>
                <a:gd name="connsiteX4" fmla="*/ 0 w 7227078"/>
                <a:gd name="connsiteY4" fmla="*/ 0 h 6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078" h="644640">
                  <a:moveTo>
                    <a:pt x="0" y="0"/>
                  </a:moveTo>
                  <a:lnTo>
                    <a:pt x="7227078" y="0"/>
                  </a:lnTo>
                  <a:lnTo>
                    <a:pt x="7227078" y="644640"/>
                  </a:lnTo>
                  <a:lnTo>
                    <a:pt x="0" y="64464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11683" tIns="50800" rIns="50800" bIns="50800"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Khoe</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pa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sướng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4" name="Oval 23"/>
            <p:cNvSpPr/>
            <p:nvPr/>
          </p:nvSpPr>
          <p:spPr>
            <a:xfrm>
              <a:off x="2793854" y="4026792"/>
              <a:ext cx="1030476" cy="974806"/>
            </a:xfrm>
            <a:prstGeom prst="ellipse">
              <a:avLst/>
            </a:prstGeom>
            <a:blipFill rotWithShape="0">
              <a:blip r:embed="rId7" cstate="print"/>
              <a:stretch>
                <a:fillRect/>
              </a:stretch>
            </a:blipFill>
          </p:spPr>
          <p:style>
            <a:lnRef idx="2">
              <a:schemeClr val="accent4">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5" name="Freeform 24"/>
            <p:cNvSpPr/>
            <p:nvPr/>
          </p:nvSpPr>
          <p:spPr>
            <a:xfrm>
              <a:off x="3018530" y="5155862"/>
              <a:ext cx="7596666" cy="805186"/>
            </a:xfrm>
            <a:custGeom>
              <a:avLst/>
              <a:gdLst>
                <a:gd name="connsiteX0" fmla="*/ 0 w 7596666"/>
                <a:gd name="connsiteY0" fmla="*/ 0 h 644640"/>
                <a:gd name="connsiteX1" fmla="*/ 7596666 w 7596666"/>
                <a:gd name="connsiteY1" fmla="*/ 0 h 644640"/>
                <a:gd name="connsiteX2" fmla="*/ 7596666 w 7596666"/>
                <a:gd name="connsiteY2" fmla="*/ 644640 h 644640"/>
                <a:gd name="connsiteX3" fmla="*/ 0 w 7596666"/>
                <a:gd name="connsiteY3" fmla="*/ 644640 h 644640"/>
                <a:gd name="connsiteX4" fmla="*/ 0 w 7596666"/>
                <a:gd name="connsiteY4" fmla="*/ 0 h 6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666" h="644640">
                  <a:moveTo>
                    <a:pt x="0" y="0"/>
                  </a:moveTo>
                  <a:lnTo>
                    <a:pt x="7596666" y="0"/>
                  </a:lnTo>
                  <a:lnTo>
                    <a:pt x="7596666" y="644640"/>
                  </a:lnTo>
                  <a:lnTo>
                    <a:pt x="0" y="64464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11683" tIns="50800" rIns="50800" bIns="50800"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chim</a:t>
              </a:r>
              <a:r>
                <a:rPr lang="en-US" sz="2800" kern="1200" dirty="0" smtClean="0">
                  <a:latin typeface="Times New Roman" panose="02020603050405020304" pitchFamily="18" charset="0"/>
                  <a:cs typeface="Times New Roman" panose="02020603050405020304" pitchFamily="18" charset="0"/>
                </a:rPr>
                <a:t> non </a:t>
              </a:r>
              <a:r>
                <a:rPr lang="en-US" sz="2800" kern="1200" dirty="0" err="1" smtClean="0">
                  <a:latin typeface="Times New Roman" panose="02020603050405020304" pitchFamily="18" charset="0"/>
                  <a:cs typeface="Times New Roman" panose="02020603050405020304" pitchFamily="18" charset="0"/>
                </a:rPr>
                <a:t>chạy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chơi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Oval 25"/>
            <p:cNvSpPr/>
            <p:nvPr/>
          </p:nvSpPr>
          <p:spPr>
            <a:xfrm>
              <a:off x="2424266" y="4993920"/>
              <a:ext cx="1030476" cy="974806"/>
            </a:xfrm>
            <a:prstGeom prst="ellipse">
              <a:avLst/>
            </a:prstGeom>
            <a:blipFill rotWithShape="0">
              <a:blip r:embed="rId8" cstate="print"/>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27" name="Flowchart: Display 26"/>
          <p:cNvSpPr/>
          <p:nvPr/>
        </p:nvSpPr>
        <p:spPr>
          <a:xfrm>
            <a:off x="685800" y="2969704"/>
            <a:ext cx="1603572" cy="2431037"/>
          </a:xfrm>
          <a:prstGeom prst="flowChartDisplay">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chemeClr val="tx1"/>
                </a:solidFill>
                <a:latin typeface="Times New Roman" panose="02020603050405020304" pitchFamily="18" charset="0"/>
                <a:ea typeface="Times New Roman" panose="02020603050405020304" pitchFamily="18" charset="0"/>
              </a:rPr>
              <a:t>Khi</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bắt</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gặp</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chích</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bông</a:t>
            </a:r>
            <a:r>
              <a:rPr lang="en-US" sz="2800" b="1" i="1"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ndParaRPr>
          </a:p>
        </p:txBody>
      </p:sp>
    </p:spTree>
    <p:extLst>
      <p:ext uri="{BB962C8B-B14F-4D97-AF65-F5344CB8AC3E}">
        <p14:creationId xmlns:p14="http://schemas.microsoft.com/office/powerpoint/2010/main" xmlns="" val="343561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02437" y="1584691"/>
            <a:ext cx="6486712" cy="4758345"/>
            <a:chOff x="5013820" y="1184833"/>
            <a:chExt cx="6486712" cy="4758345"/>
          </a:xfrm>
          <a:scene3d>
            <a:camera prst="orthographicFront">
              <a:rot lat="0" lon="0" rev="0"/>
            </a:camera>
            <a:lightRig rig="soft" dir="t">
              <a:rot lat="0" lon="0" rev="0"/>
            </a:lightRig>
          </a:scene3d>
        </p:grpSpPr>
        <p:sp>
          <p:nvSpPr>
            <p:cNvPr id="6" name="Freeform 5"/>
            <p:cNvSpPr/>
            <p:nvPr/>
          </p:nvSpPr>
          <p:spPr>
            <a:xfrm>
              <a:off x="5013820" y="1184833"/>
              <a:ext cx="4275423" cy="913927"/>
            </a:xfrm>
            <a:custGeom>
              <a:avLst/>
              <a:gdLst>
                <a:gd name="connsiteX0" fmla="*/ 0 w 4275423"/>
                <a:gd name="connsiteY0" fmla="*/ 91393 h 913927"/>
                <a:gd name="connsiteX1" fmla="*/ 91393 w 4275423"/>
                <a:gd name="connsiteY1" fmla="*/ 0 h 913927"/>
                <a:gd name="connsiteX2" fmla="*/ 4184030 w 4275423"/>
                <a:gd name="connsiteY2" fmla="*/ 0 h 913927"/>
                <a:gd name="connsiteX3" fmla="*/ 4275423 w 4275423"/>
                <a:gd name="connsiteY3" fmla="*/ 91393 h 913927"/>
                <a:gd name="connsiteX4" fmla="*/ 4275423 w 4275423"/>
                <a:gd name="connsiteY4" fmla="*/ 822534 h 913927"/>
                <a:gd name="connsiteX5" fmla="*/ 4184030 w 4275423"/>
                <a:gd name="connsiteY5" fmla="*/ 913927 h 913927"/>
                <a:gd name="connsiteX6" fmla="*/ 91393 w 4275423"/>
                <a:gd name="connsiteY6" fmla="*/ 913927 h 913927"/>
                <a:gd name="connsiteX7" fmla="*/ 0 w 4275423"/>
                <a:gd name="connsiteY7" fmla="*/ 822534 h 913927"/>
                <a:gd name="connsiteX8" fmla="*/ 0 w 4275423"/>
                <a:gd name="connsiteY8" fmla="*/ 91393 h 91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423" h="913927">
                  <a:moveTo>
                    <a:pt x="0" y="91393"/>
                  </a:moveTo>
                  <a:cubicBezTo>
                    <a:pt x="0" y="40918"/>
                    <a:pt x="40918" y="0"/>
                    <a:pt x="91393" y="0"/>
                  </a:cubicBezTo>
                  <a:lnTo>
                    <a:pt x="4184030" y="0"/>
                  </a:lnTo>
                  <a:cubicBezTo>
                    <a:pt x="4234505" y="0"/>
                    <a:pt x="4275423" y="40918"/>
                    <a:pt x="4275423" y="91393"/>
                  </a:cubicBezTo>
                  <a:lnTo>
                    <a:pt x="4275423" y="822534"/>
                  </a:lnTo>
                  <a:cubicBezTo>
                    <a:pt x="4275423" y="873009"/>
                    <a:pt x="4234505" y="913927"/>
                    <a:pt x="4184030" y="913927"/>
                  </a:cubicBezTo>
                  <a:lnTo>
                    <a:pt x="91393" y="913927"/>
                  </a:lnTo>
                  <a:cubicBezTo>
                    <a:pt x="40918" y="913927"/>
                    <a:pt x="0" y="873009"/>
                    <a:pt x="0" y="822534"/>
                  </a:cubicBezTo>
                  <a:lnTo>
                    <a:pt x="0" y="91393"/>
                  </a:lnTo>
                  <a:close/>
                </a:path>
              </a:pathLst>
            </a:custGeom>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dk2">
                <a:hueOff val="0"/>
                <a:satOff val="0"/>
                <a:lumOff val="0"/>
                <a:alphaOff val="0"/>
              </a:schemeClr>
            </a:fillRef>
            <a:effectRef idx="0">
              <a:scrgbClr r="0" g="0" b="0"/>
            </a:effectRef>
            <a:fontRef idx="minor">
              <a:schemeClr val="lt1"/>
            </a:fontRef>
          </p:style>
          <p:txBody>
            <a:bodyPr spcFirstLastPara="0" vert="horz" wrap="square" lIns="95348" tIns="72488" rIns="95348" bIns="72488" numCol="1" spcCol="1270" anchor="ctr" anchorCtr="0">
              <a:noAutofit/>
            </a:bodyPr>
            <a:lstStyle/>
            <a:p>
              <a:pPr lvl="0" algn="l" defTabSz="1600200">
                <a:lnSpc>
                  <a:spcPct val="90000"/>
                </a:lnSpc>
                <a:spcBef>
                  <a:spcPct val="0"/>
                </a:spcBef>
                <a:spcAft>
                  <a:spcPct val="35000"/>
                </a:spcAft>
              </a:pPr>
              <a:r>
                <a:rPr lang="en-US" sz="3600" b="1" kern="1200" dirty="0" smtClean="0">
                  <a:latin typeface="Times New Roman" panose="02020603050405020304" pitchFamily="18" charset="0"/>
                  <a:cs typeface="Times New Roman" panose="02020603050405020304" pitchFamily="18" charset="0"/>
                </a:rPr>
                <a:t>* </a:t>
              </a:r>
              <a:r>
                <a:rPr lang="en-US" sz="3600" b="1" kern="1200" dirty="0" err="1" smtClean="0">
                  <a:latin typeface="Times New Roman" panose="02020603050405020304" pitchFamily="18" charset="0"/>
                  <a:cs typeface="Times New Roman" panose="02020603050405020304" pitchFamily="18" charset="0"/>
                </a:rPr>
                <a:t>Người</a:t>
              </a:r>
              <a:r>
                <a:rPr lang="en-US" sz="3600" b="1" kern="1200" dirty="0" smtClean="0">
                  <a:latin typeface="Times New Roman" panose="02020603050405020304" pitchFamily="18" charset="0"/>
                  <a:cs typeface="Times New Roman" panose="02020603050405020304" pitchFamily="18" charset="0"/>
                </a:rPr>
                <a:t> </a:t>
              </a:r>
              <a:r>
                <a:rPr lang="en-US" sz="3600" b="1" kern="1200" dirty="0" err="1" smtClean="0">
                  <a:latin typeface="Times New Roman" panose="02020603050405020304" pitchFamily="18" charset="0"/>
                  <a:cs typeface="Times New Roman" panose="02020603050405020304" pitchFamily="18" charset="0"/>
                </a:rPr>
                <a:t>kể</a:t>
              </a:r>
              <a:r>
                <a:rPr lang="en-US" sz="3600" b="1" kern="1200" dirty="0" smtClean="0">
                  <a:latin typeface="Times New Roman" panose="02020603050405020304" pitchFamily="18" charset="0"/>
                  <a:cs typeface="Times New Roman" panose="02020603050405020304" pitchFamily="18" charset="0"/>
                </a:rPr>
                <a:t> </a:t>
              </a:r>
              <a:r>
                <a:rPr lang="en-US" sz="3600" b="1" kern="1200" dirty="0" err="1" smtClean="0">
                  <a:latin typeface="Times New Roman" panose="02020603050405020304" pitchFamily="18" charset="0"/>
                  <a:cs typeface="Times New Roman" panose="02020603050405020304" pitchFamily="18" charset="0"/>
                </a:rPr>
                <a:t>chuyện</a:t>
              </a:r>
              <a:endParaRPr lang="en-US" sz="36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441363" y="2098761"/>
              <a:ext cx="427542" cy="679795"/>
            </a:xfrm>
            <a:custGeom>
              <a:avLst/>
              <a:gdLst/>
              <a:ahLst/>
              <a:cxnLst/>
              <a:rect l="0" t="0" r="0" b="0"/>
              <a:pathLst>
                <a:path>
                  <a:moveTo>
                    <a:pt x="0" y="0"/>
                  </a:moveTo>
                  <a:lnTo>
                    <a:pt x="0" y="679795"/>
                  </a:lnTo>
                  <a:lnTo>
                    <a:pt x="427542" y="679795"/>
                  </a:lnTo>
                </a:path>
              </a:pathLst>
            </a:custGeom>
            <a:noFill/>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5868905" y="2296942"/>
              <a:ext cx="5125706" cy="963230"/>
            </a:xfrm>
            <a:custGeom>
              <a:avLst/>
              <a:gdLst>
                <a:gd name="connsiteX0" fmla="*/ 0 w 5125706"/>
                <a:gd name="connsiteY0" fmla="*/ 96323 h 963230"/>
                <a:gd name="connsiteX1" fmla="*/ 96323 w 5125706"/>
                <a:gd name="connsiteY1" fmla="*/ 0 h 963230"/>
                <a:gd name="connsiteX2" fmla="*/ 5029383 w 5125706"/>
                <a:gd name="connsiteY2" fmla="*/ 0 h 963230"/>
                <a:gd name="connsiteX3" fmla="*/ 5125706 w 5125706"/>
                <a:gd name="connsiteY3" fmla="*/ 96323 h 963230"/>
                <a:gd name="connsiteX4" fmla="*/ 5125706 w 5125706"/>
                <a:gd name="connsiteY4" fmla="*/ 866907 h 963230"/>
                <a:gd name="connsiteX5" fmla="*/ 5029383 w 5125706"/>
                <a:gd name="connsiteY5" fmla="*/ 963230 h 963230"/>
                <a:gd name="connsiteX6" fmla="*/ 96323 w 5125706"/>
                <a:gd name="connsiteY6" fmla="*/ 963230 h 963230"/>
                <a:gd name="connsiteX7" fmla="*/ 0 w 5125706"/>
                <a:gd name="connsiteY7" fmla="*/ 866907 h 963230"/>
                <a:gd name="connsiteX8" fmla="*/ 0 w 5125706"/>
                <a:gd name="connsiteY8" fmla="*/ 96323 h 9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5706" h="963230">
                  <a:moveTo>
                    <a:pt x="0" y="96323"/>
                  </a:moveTo>
                  <a:cubicBezTo>
                    <a:pt x="0" y="43125"/>
                    <a:pt x="43125" y="0"/>
                    <a:pt x="96323" y="0"/>
                  </a:cubicBezTo>
                  <a:lnTo>
                    <a:pt x="5029383" y="0"/>
                  </a:lnTo>
                  <a:cubicBezTo>
                    <a:pt x="5082581" y="0"/>
                    <a:pt x="5125706" y="43125"/>
                    <a:pt x="5125706" y="96323"/>
                  </a:cubicBezTo>
                  <a:lnTo>
                    <a:pt x="5125706" y="866907"/>
                  </a:lnTo>
                  <a:cubicBezTo>
                    <a:pt x="5125706" y="920105"/>
                    <a:pt x="5082581" y="963230"/>
                    <a:pt x="5029383" y="963230"/>
                  </a:cubicBezTo>
                  <a:lnTo>
                    <a:pt x="96323" y="963230"/>
                  </a:lnTo>
                  <a:cubicBezTo>
                    <a:pt x="43125" y="963230"/>
                    <a:pt x="0" y="920105"/>
                    <a:pt x="0" y="866907"/>
                  </a:cubicBezTo>
                  <a:lnTo>
                    <a:pt x="0" y="96323"/>
                  </a:lnTo>
                  <a:close/>
                </a:path>
              </a:pathLst>
            </a:custGeom>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lt2">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81552" tIns="63772" rIns="81552" bIns="63772"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trai</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441363" y="2098761"/>
              <a:ext cx="427542" cy="1825825"/>
            </a:xfrm>
            <a:custGeom>
              <a:avLst/>
              <a:gdLst/>
              <a:ahLst/>
              <a:cxnLst/>
              <a:rect l="0" t="0" r="0" b="0"/>
              <a:pathLst>
                <a:path>
                  <a:moveTo>
                    <a:pt x="0" y="0"/>
                  </a:moveTo>
                  <a:lnTo>
                    <a:pt x="0" y="1825825"/>
                  </a:lnTo>
                  <a:lnTo>
                    <a:pt x="427542" y="1825825"/>
                  </a:lnTo>
                </a:path>
              </a:pathLst>
            </a:custGeom>
            <a:noFill/>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5868905" y="3353896"/>
              <a:ext cx="5164733" cy="1141380"/>
            </a:xfrm>
            <a:custGeom>
              <a:avLst/>
              <a:gdLst>
                <a:gd name="connsiteX0" fmla="*/ 0 w 5164733"/>
                <a:gd name="connsiteY0" fmla="*/ 114138 h 1141380"/>
                <a:gd name="connsiteX1" fmla="*/ 114138 w 5164733"/>
                <a:gd name="connsiteY1" fmla="*/ 0 h 1141380"/>
                <a:gd name="connsiteX2" fmla="*/ 5050595 w 5164733"/>
                <a:gd name="connsiteY2" fmla="*/ 0 h 1141380"/>
                <a:gd name="connsiteX3" fmla="*/ 5164733 w 5164733"/>
                <a:gd name="connsiteY3" fmla="*/ 114138 h 1141380"/>
                <a:gd name="connsiteX4" fmla="*/ 5164733 w 5164733"/>
                <a:gd name="connsiteY4" fmla="*/ 1027242 h 1141380"/>
                <a:gd name="connsiteX5" fmla="*/ 5050595 w 5164733"/>
                <a:gd name="connsiteY5" fmla="*/ 1141380 h 1141380"/>
                <a:gd name="connsiteX6" fmla="*/ 114138 w 5164733"/>
                <a:gd name="connsiteY6" fmla="*/ 1141380 h 1141380"/>
                <a:gd name="connsiteX7" fmla="*/ 0 w 5164733"/>
                <a:gd name="connsiteY7" fmla="*/ 1027242 h 1141380"/>
                <a:gd name="connsiteX8" fmla="*/ 0 w 5164733"/>
                <a:gd name="connsiteY8" fmla="*/ 114138 h 114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4733" h="1141380">
                  <a:moveTo>
                    <a:pt x="0" y="114138"/>
                  </a:moveTo>
                  <a:cubicBezTo>
                    <a:pt x="0" y="51101"/>
                    <a:pt x="51101" y="0"/>
                    <a:pt x="114138" y="0"/>
                  </a:cubicBezTo>
                  <a:lnTo>
                    <a:pt x="5050595" y="0"/>
                  </a:lnTo>
                  <a:cubicBezTo>
                    <a:pt x="5113632" y="0"/>
                    <a:pt x="5164733" y="51101"/>
                    <a:pt x="5164733" y="114138"/>
                  </a:cubicBezTo>
                  <a:lnTo>
                    <a:pt x="5164733" y="1027242"/>
                  </a:lnTo>
                  <a:cubicBezTo>
                    <a:pt x="5164733" y="1090279"/>
                    <a:pt x="5113632" y="1141380"/>
                    <a:pt x="5050595" y="1141380"/>
                  </a:cubicBezTo>
                  <a:lnTo>
                    <a:pt x="114138" y="1141380"/>
                  </a:lnTo>
                  <a:cubicBezTo>
                    <a:pt x="51101" y="1141380"/>
                    <a:pt x="0" y="1090279"/>
                    <a:pt x="0" y="1027242"/>
                  </a:cubicBezTo>
                  <a:lnTo>
                    <a:pt x="0" y="114138"/>
                  </a:lnTo>
                  <a:close/>
                </a:path>
              </a:pathLst>
            </a:custGeom>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lt2">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86770" tIns="68990" rIns="86770" bIns="6899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xưng</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tôi</a:t>
              </a:r>
              <a:endParaRPr lang="en-US" sz="2800" i="1"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5441363" y="2098761"/>
              <a:ext cx="427542" cy="3160799"/>
            </a:xfrm>
            <a:custGeom>
              <a:avLst/>
              <a:gdLst/>
              <a:ahLst/>
              <a:cxnLst/>
              <a:rect l="0" t="0" r="0" b="0"/>
              <a:pathLst>
                <a:path>
                  <a:moveTo>
                    <a:pt x="0" y="0"/>
                  </a:moveTo>
                  <a:lnTo>
                    <a:pt x="0" y="3160799"/>
                  </a:lnTo>
                  <a:lnTo>
                    <a:pt x="427542" y="3160799"/>
                  </a:lnTo>
                </a:path>
              </a:pathLst>
            </a:custGeom>
            <a:noFill/>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5" name="Freeform 14"/>
            <p:cNvSpPr/>
            <p:nvPr/>
          </p:nvSpPr>
          <p:spPr>
            <a:xfrm>
              <a:off x="5868905" y="4575944"/>
              <a:ext cx="5631627" cy="1367234"/>
            </a:xfrm>
            <a:custGeom>
              <a:avLst/>
              <a:gdLst>
                <a:gd name="connsiteX0" fmla="*/ 0 w 5631627"/>
                <a:gd name="connsiteY0" fmla="*/ 136723 h 1367234"/>
                <a:gd name="connsiteX1" fmla="*/ 136723 w 5631627"/>
                <a:gd name="connsiteY1" fmla="*/ 0 h 1367234"/>
                <a:gd name="connsiteX2" fmla="*/ 5494904 w 5631627"/>
                <a:gd name="connsiteY2" fmla="*/ 0 h 1367234"/>
                <a:gd name="connsiteX3" fmla="*/ 5631627 w 5631627"/>
                <a:gd name="connsiteY3" fmla="*/ 136723 h 1367234"/>
                <a:gd name="connsiteX4" fmla="*/ 5631627 w 5631627"/>
                <a:gd name="connsiteY4" fmla="*/ 1230511 h 1367234"/>
                <a:gd name="connsiteX5" fmla="*/ 5494904 w 5631627"/>
                <a:gd name="connsiteY5" fmla="*/ 1367234 h 1367234"/>
                <a:gd name="connsiteX6" fmla="*/ 136723 w 5631627"/>
                <a:gd name="connsiteY6" fmla="*/ 1367234 h 1367234"/>
                <a:gd name="connsiteX7" fmla="*/ 0 w 5631627"/>
                <a:gd name="connsiteY7" fmla="*/ 1230511 h 1367234"/>
                <a:gd name="connsiteX8" fmla="*/ 0 w 5631627"/>
                <a:gd name="connsiteY8" fmla="*/ 136723 h 136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627" h="1367234">
                  <a:moveTo>
                    <a:pt x="0" y="136723"/>
                  </a:moveTo>
                  <a:cubicBezTo>
                    <a:pt x="0" y="61213"/>
                    <a:pt x="61213" y="0"/>
                    <a:pt x="136723" y="0"/>
                  </a:cubicBezTo>
                  <a:lnTo>
                    <a:pt x="5494904" y="0"/>
                  </a:lnTo>
                  <a:cubicBezTo>
                    <a:pt x="5570414" y="0"/>
                    <a:pt x="5631627" y="61213"/>
                    <a:pt x="5631627" y="136723"/>
                  </a:cubicBezTo>
                  <a:lnTo>
                    <a:pt x="5631627" y="1230511"/>
                  </a:lnTo>
                  <a:cubicBezTo>
                    <a:pt x="5631627" y="1306021"/>
                    <a:pt x="5570414" y="1367234"/>
                    <a:pt x="5494904" y="1367234"/>
                  </a:cubicBezTo>
                  <a:lnTo>
                    <a:pt x="136723" y="1367234"/>
                  </a:lnTo>
                  <a:cubicBezTo>
                    <a:pt x="61213" y="1367234"/>
                    <a:pt x="0" y="1306021"/>
                    <a:pt x="0" y="1230511"/>
                  </a:cubicBezTo>
                  <a:lnTo>
                    <a:pt x="0" y="136723"/>
                  </a:lnTo>
                  <a:close/>
                </a:path>
              </a:pathLst>
            </a:custGeom>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lt2">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93385" tIns="75605" rIns="93385" bIns="75605"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bởi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t>.</a:t>
              </a:r>
              <a:endParaRPr lang="en-US" sz="2800" kern="1200" dirty="0"/>
            </a:p>
          </p:txBody>
        </p:sp>
      </p:grpSp>
      <p:pic>
        <p:nvPicPr>
          <p:cNvPr id="4" name="Picture 3"/>
          <p:cNvPicPr>
            <a:picLocks noChangeAspect="1"/>
          </p:cNvPicPr>
          <p:nvPr/>
        </p:nvPicPr>
        <p:blipFill>
          <a:blip r:embed="rId2"/>
          <a:stretch>
            <a:fillRect/>
          </a:stretch>
        </p:blipFill>
        <p:spPr>
          <a:xfrm>
            <a:off x="1118790" y="2551971"/>
            <a:ext cx="3161212" cy="24035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245805" y="25792"/>
            <a:ext cx="8499987" cy="1942070"/>
          </a:xfrm>
          <a:prstGeom prst="rect">
            <a:avLst/>
          </a:prstGeom>
        </p:spPr>
        <p:txBody>
          <a:bodyPr wrap="square">
            <a:spAutoFit/>
          </a:bodyPr>
          <a:lstStyle/>
          <a:p>
            <a:pPr>
              <a:lnSpc>
                <a:spcPct val="115000"/>
              </a:lnSpc>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Truyện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ngắn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Bức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tôi</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r>
              <a:rPr lang="en-US" sz="2800" b="1" dirty="0" smtClean="0">
                <a:solidFill>
                  <a:srgbClr val="0D0D0D"/>
                </a:solidFill>
                <a:latin typeface="Times New Roman" panose="02020603050405020304" pitchFamily="18" charset="0"/>
                <a:ea typeface="MS Mincho"/>
              </a:rPr>
              <a:t>b</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51182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1.1</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32075"/>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Hồi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ức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buồn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bắt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chim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nuôi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197229" y="2156691"/>
            <a:ext cx="9177512" cy="523220"/>
          </a:xfrm>
          <a:prstGeom prst="rect">
            <a:avLst/>
          </a:prstGeom>
        </p:spPr>
        <p:txBody>
          <a:bodyPr wrap="none">
            <a:spAutoFit/>
          </a:bodyPr>
          <a:lstStyle/>
          <a:p>
            <a:pPr algn="just">
              <a:spcAft>
                <a:spcPts val="0"/>
              </a:spcAft>
            </a:pPr>
            <a:r>
              <a:rPr lang="en-US" sz="2800" b="1" i="1" dirty="0" err="1">
                <a:latin typeface="Times New Roman" panose="02020603050405020304" pitchFamily="18" charset="0"/>
                <a:ea typeface="Times New Roman" panose="02020603050405020304" pitchFamily="18" charset="0"/>
              </a:rPr>
              <a:t>Khi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thấy</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chích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bông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mẹ</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tìm</a:t>
            </a:r>
            <a:r>
              <a:rPr lang="en-US" sz="2800" b="1" i="1" dirty="0">
                <a:latin typeface="Times New Roman" panose="02020603050405020304" pitchFamily="18" charset="0"/>
                <a:ea typeface="Times New Roman" panose="02020603050405020304" pitchFamily="18" charset="0"/>
              </a:rPr>
              <a:t> con </a:t>
            </a:r>
            <a:r>
              <a:rPr lang="en-US" sz="2800" b="1" i="1" dirty="0" err="1">
                <a:latin typeface="Times New Roman" panose="02020603050405020304" pitchFamily="18" charset="0"/>
                <a:ea typeface="Times New Roman" panose="02020603050405020304" pitchFamily="18" charset="0"/>
              </a:rPr>
              <a:t>và</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làm</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chích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bông</a:t>
            </a:r>
            <a:r>
              <a:rPr lang="en-US" sz="2800" b="1" i="1" dirty="0">
                <a:latin typeface="Times New Roman" panose="02020603050405020304" pitchFamily="18" charset="0"/>
                <a:ea typeface="Times New Roman" panose="02020603050405020304" pitchFamily="18" charset="0"/>
              </a:rPr>
              <a:t> con </a:t>
            </a:r>
            <a:r>
              <a:rPr lang="en-US" sz="2800" b="1" i="1" dirty="0" err="1">
                <a:latin typeface="Times New Roman" panose="02020603050405020304" pitchFamily="18" charset="0"/>
                <a:ea typeface="Times New Roman" panose="02020603050405020304" pitchFamily="18" charset="0"/>
              </a:rPr>
              <a:t>chết</a:t>
            </a:r>
            <a:r>
              <a:rPr lang="en-US" sz="2800" b="1"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5" name="Freeform 14"/>
          <p:cNvSpPr/>
          <p:nvPr/>
        </p:nvSpPr>
        <p:spPr>
          <a:xfrm>
            <a:off x="992443" y="2951552"/>
            <a:ext cx="1955579" cy="2793405"/>
          </a:xfrm>
          <a:custGeom>
            <a:avLst/>
            <a:gdLst>
              <a:gd name="connsiteX0" fmla="*/ 0 w 1561703"/>
              <a:gd name="connsiteY0" fmla="*/ 156170 h 3440627"/>
              <a:gd name="connsiteX1" fmla="*/ 156170 w 1561703"/>
              <a:gd name="connsiteY1" fmla="*/ 0 h 3440627"/>
              <a:gd name="connsiteX2" fmla="*/ 1405533 w 1561703"/>
              <a:gd name="connsiteY2" fmla="*/ 0 h 3440627"/>
              <a:gd name="connsiteX3" fmla="*/ 1561703 w 1561703"/>
              <a:gd name="connsiteY3" fmla="*/ 156170 h 3440627"/>
              <a:gd name="connsiteX4" fmla="*/ 1561703 w 1561703"/>
              <a:gd name="connsiteY4" fmla="*/ 3284457 h 3440627"/>
              <a:gd name="connsiteX5" fmla="*/ 1405533 w 1561703"/>
              <a:gd name="connsiteY5" fmla="*/ 3440627 h 3440627"/>
              <a:gd name="connsiteX6" fmla="*/ 156170 w 1561703"/>
              <a:gd name="connsiteY6" fmla="*/ 3440627 h 3440627"/>
              <a:gd name="connsiteX7" fmla="*/ 0 w 1561703"/>
              <a:gd name="connsiteY7" fmla="*/ 3284457 h 3440627"/>
              <a:gd name="connsiteX8" fmla="*/ 0 w 1561703"/>
              <a:gd name="connsiteY8" fmla="*/ 156170 h 344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3440627">
                <a:moveTo>
                  <a:pt x="0" y="156170"/>
                </a:moveTo>
                <a:cubicBezTo>
                  <a:pt x="0" y="69920"/>
                  <a:pt x="69920" y="0"/>
                  <a:pt x="156170" y="0"/>
                </a:cubicBezTo>
                <a:lnTo>
                  <a:pt x="1405533" y="0"/>
                </a:lnTo>
                <a:cubicBezTo>
                  <a:pt x="1491783" y="0"/>
                  <a:pt x="1561703" y="69920"/>
                  <a:pt x="1561703" y="156170"/>
                </a:cubicBezTo>
                <a:lnTo>
                  <a:pt x="1561703" y="3284457"/>
                </a:lnTo>
                <a:cubicBezTo>
                  <a:pt x="1561703" y="3370707"/>
                  <a:pt x="1491783" y="3440627"/>
                  <a:pt x="1405533" y="3440627"/>
                </a:cubicBezTo>
                <a:lnTo>
                  <a:pt x="156170" y="3440627"/>
                </a:lnTo>
                <a:cubicBezTo>
                  <a:pt x="69920" y="3440627"/>
                  <a:pt x="0" y="3370707"/>
                  <a:pt x="0" y="3284457"/>
                </a:cubicBezTo>
                <a:lnTo>
                  <a:pt x="0" y="1561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7181" tIns="137181" rIns="137181" bIns="137181" numCol="1" spcCol="1270" anchor="ctr" anchorCtr="0">
            <a:noAutofit/>
          </a:bodyPr>
          <a:lstStyle/>
          <a:p>
            <a:pPr lvl="0" algn="ctr" defTabSz="10668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Lo </a:t>
            </a:r>
            <a:r>
              <a:rPr lang="en-US" sz="3200" kern="1200" dirty="0" err="1" smtClean="0">
                <a:latin typeface="Times New Roman" panose="02020603050405020304" pitchFamily="18" charset="0"/>
                <a:cs typeface="Times New Roman" panose="02020603050405020304" pitchFamily="18" charset="0"/>
              </a:rPr>
              <a:t>lắng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khi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chim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mẹ</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tìm</a:t>
            </a:r>
            <a:r>
              <a:rPr lang="en-US" sz="3200" kern="1200" dirty="0" smtClean="0">
                <a:latin typeface="Times New Roman" panose="02020603050405020304" pitchFamily="18" charset="0"/>
                <a:cs typeface="Times New Roman" panose="02020603050405020304" pitchFamily="18" charset="0"/>
              </a:rPr>
              <a:t> con</a:t>
            </a:r>
            <a:endParaRPr lang="en-US" sz="32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3173078" y="3917702"/>
            <a:ext cx="414583" cy="1177381"/>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77460" rIns="99324" bIns="77460" numCol="1" spcCol="1270" anchor="ctr" anchorCtr="0">
            <a:noAutofit/>
          </a:bodyPr>
          <a:lstStyle/>
          <a:p>
            <a:pPr lvl="0" algn="ctr" defTabSz="711200">
              <a:lnSpc>
                <a:spcPct val="90000"/>
              </a:lnSpc>
              <a:spcBef>
                <a:spcPct val="0"/>
              </a:spcBef>
              <a:spcAft>
                <a:spcPct val="35000"/>
              </a:spcAft>
            </a:pPr>
            <a:endParaRPr lang="en-US" sz="1600" kern="1200"/>
          </a:p>
        </p:txBody>
      </p:sp>
      <p:sp>
        <p:nvSpPr>
          <p:cNvPr id="29" name="Freeform 28"/>
          <p:cNvSpPr/>
          <p:nvPr/>
        </p:nvSpPr>
        <p:spPr>
          <a:xfrm>
            <a:off x="3730255" y="2951552"/>
            <a:ext cx="1955579" cy="2793405"/>
          </a:xfrm>
          <a:custGeom>
            <a:avLst/>
            <a:gdLst>
              <a:gd name="connsiteX0" fmla="*/ 0 w 1561703"/>
              <a:gd name="connsiteY0" fmla="*/ 156170 h 3440627"/>
              <a:gd name="connsiteX1" fmla="*/ 156170 w 1561703"/>
              <a:gd name="connsiteY1" fmla="*/ 0 h 3440627"/>
              <a:gd name="connsiteX2" fmla="*/ 1405533 w 1561703"/>
              <a:gd name="connsiteY2" fmla="*/ 0 h 3440627"/>
              <a:gd name="connsiteX3" fmla="*/ 1561703 w 1561703"/>
              <a:gd name="connsiteY3" fmla="*/ 156170 h 3440627"/>
              <a:gd name="connsiteX4" fmla="*/ 1561703 w 1561703"/>
              <a:gd name="connsiteY4" fmla="*/ 3284457 h 3440627"/>
              <a:gd name="connsiteX5" fmla="*/ 1405533 w 1561703"/>
              <a:gd name="connsiteY5" fmla="*/ 3440627 h 3440627"/>
              <a:gd name="connsiteX6" fmla="*/ 156170 w 1561703"/>
              <a:gd name="connsiteY6" fmla="*/ 3440627 h 3440627"/>
              <a:gd name="connsiteX7" fmla="*/ 0 w 1561703"/>
              <a:gd name="connsiteY7" fmla="*/ 3284457 h 3440627"/>
              <a:gd name="connsiteX8" fmla="*/ 0 w 1561703"/>
              <a:gd name="connsiteY8" fmla="*/ 156170 h 344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3440627">
                <a:moveTo>
                  <a:pt x="0" y="156170"/>
                </a:moveTo>
                <a:cubicBezTo>
                  <a:pt x="0" y="69920"/>
                  <a:pt x="69920" y="0"/>
                  <a:pt x="156170" y="0"/>
                </a:cubicBezTo>
                <a:lnTo>
                  <a:pt x="1405533" y="0"/>
                </a:lnTo>
                <a:cubicBezTo>
                  <a:pt x="1491783" y="0"/>
                  <a:pt x="1561703" y="69920"/>
                  <a:pt x="1561703" y="156170"/>
                </a:cubicBezTo>
                <a:lnTo>
                  <a:pt x="1561703" y="3284457"/>
                </a:lnTo>
                <a:cubicBezTo>
                  <a:pt x="1561703" y="3370707"/>
                  <a:pt x="1491783" y="3440627"/>
                  <a:pt x="1405533" y="3440627"/>
                </a:cubicBezTo>
                <a:lnTo>
                  <a:pt x="156170" y="3440627"/>
                </a:lnTo>
                <a:cubicBezTo>
                  <a:pt x="69920" y="3440627"/>
                  <a:pt x="0" y="3370707"/>
                  <a:pt x="0" y="3284457"/>
                </a:cubicBezTo>
                <a:lnTo>
                  <a:pt x="0" y="1561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37181" tIns="137181" rIns="137181" bIns="137181"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Rân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mắt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nghẹn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tay</a:t>
            </a:r>
            <a:r>
              <a:rPr lang="en-US" sz="2400" kern="1200" dirty="0" smtClean="0">
                <a:latin typeface="Times New Roman" panose="02020603050405020304" pitchFamily="18" charset="0"/>
                <a:cs typeface="Times New Roman" panose="02020603050405020304" pitchFamily="18" charset="0"/>
              </a:rPr>
              <a:t> run </a:t>
            </a:r>
            <a:r>
              <a:rPr lang="en-US" sz="2400" kern="1200" dirty="0" err="1" smtClean="0">
                <a:latin typeface="Times New Roman" panose="02020603050405020304" pitchFamily="18" charset="0"/>
                <a:cs typeface="Times New Roman" panose="02020603050405020304" pitchFamily="18" charset="0"/>
              </a:rPr>
              <a:t>run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chết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1" name="Freeform 30"/>
          <p:cNvSpPr/>
          <p:nvPr/>
        </p:nvSpPr>
        <p:spPr>
          <a:xfrm>
            <a:off x="5910889" y="3917702"/>
            <a:ext cx="414583" cy="1177381"/>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0" tIns="77460" rIns="99324" bIns="77460" numCol="1" spcCol="1270" anchor="ctr" anchorCtr="0">
            <a:noAutofit/>
          </a:bodyPr>
          <a:lstStyle/>
          <a:p>
            <a:pPr lvl="0" algn="ctr" defTabSz="711200">
              <a:lnSpc>
                <a:spcPct val="90000"/>
              </a:lnSpc>
              <a:spcBef>
                <a:spcPct val="0"/>
              </a:spcBef>
              <a:spcAft>
                <a:spcPct val="35000"/>
              </a:spcAft>
            </a:pPr>
            <a:endParaRPr lang="en-US" sz="1600" kern="1200"/>
          </a:p>
        </p:txBody>
      </p:sp>
      <p:sp>
        <p:nvSpPr>
          <p:cNvPr id="32" name="Freeform 31"/>
          <p:cNvSpPr/>
          <p:nvPr/>
        </p:nvSpPr>
        <p:spPr>
          <a:xfrm>
            <a:off x="6468066" y="2951552"/>
            <a:ext cx="1955579" cy="2793405"/>
          </a:xfrm>
          <a:custGeom>
            <a:avLst/>
            <a:gdLst>
              <a:gd name="connsiteX0" fmla="*/ 0 w 1561703"/>
              <a:gd name="connsiteY0" fmla="*/ 156170 h 3440627"/>
              <a:gd name="connsiteX1" fmla="*/ 156170 w 1561703"/>
              <a:gd name="connsiteY1" fmla="*/ 0 h 3440627"/>
              <a:gd name="connsiteX2" fmla="*/ 1405533 w 1561703"/>
              <a:gd name="connsiteY2" fmla="*/ 0 h 3440627"/>
              <a:gd name="connsiteX3" fmla="*/ 1561703 w 1561703"/>
              <a:gd name="connsiteY3" fmla="*/ 156170 h 3440627"/>
              <a:gd name="connsiteX4" fmla="*/ 1561703 w 1561703"/>
              <a:gd name="connsiteY4" fmla="*/ 3284457 h 3440627"/>
              <a:gd name="connsiteX5" fmla="*/ 1405533 w 1561703"/>
              <a:gd name="connsiteY5" fmla="*/ 3440627 h 3440627"/>
              <a:gd name="connsiteX6" fmla="*/ 156170 w 1561703"/>
              <a:gd name="connsiteY6" fmla="*/ 3440627 h 3440627"/>
              <a:gd name="connsiteX7" fmla="*/ 0 w 1561703"/>
              <a:gd name="connsiteY7" fmla="*/ 3284457 h 3440627"/>
              <a:gd name="connsiteX8" fmla="*/ 0 w 1561703"/>
              <a:gd name="connsiteY8" fmla="*/ 156170 h 344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3440627">
                <a:moveTo>
                  <a:pt x="0" y="156170"/>
                </a:moveTo>
                <a:cubicBezTo>
                  <a:pt x="0" y="69920"/>
                  <a:pt x="69920" y="0"/>
                  <a:pt x="156170" y="0"/>
                </a:cubicBezTo>
                <a:lnTo>
                  <a:pt x="1405533" y="0"/>
                </a:lnTo>
                <a:cubicBezTo>
                  <a:pt x="1491783" y="0"/>
                  <a:pt x="1561703" y="69920"/>
                  <a:pt x="1561703" y="156170"/>
                </a:cubicBezTo>
                <a:lnTo>
                  <a:pt x="1561703" y="3284457"/>
                </a:lnTo>
                <a:cubicBezTo>
                  <a:pt x="1561703" y="3370707"/>
                  <a:pt x="1491783" y="3440627"/>
                  <a:pt x="1405533" y="3440627"/>
                </a:cubicBezTo>
                <a:lnTo>
                  <a:pt x="156170" y="3440627"/>
                </a:lnTo>
                <a:cubicBezTo>
                  <a:pt x="69920" y="3440627"/>
                  <a:pt x="0" y="3370707"/>
                  <a:pt x="0" y="3284457"/>
                </a:cubicBezTo>
                <a:lnTo>
                  <a:pt x="0" y="1561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37181" tIns="137181" rIns="137181" bIns="137181"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khóc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chảy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khuôn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3" name="Freeform 32"/>
          <p:cNvSpPr/>
          <p:nvPr/>
        </p:nvSpPr>
        <p:spPr>
          <a:xfrm>
            <a:off x="8648702" y="3917702"/>
            <a:ext cx="414583" cy="1177381"/>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0" tIns="77460" rIns="99324" bIns="77460" numCol="1" spcCol="1270" anchor="ctr" anchorCtr="0">
            <a:noAutofit/>
          </a:bodyPr>
          <a:lstStyle/>
          <a:p>
            <a:pPr lvl="0" algn="ctr" defTabSz="711200">
              <a:lnSpc>
                <a:spcPct val="90000"/>
              </a:lnSpc>
              <a:spcBef>
                <a:spcPct val="0"/>
              </a:spcBef>
              <a:spcAft>
                <a:spcPct val="35000"/>
              </a:spcAft>
            </a:pPr>
            <a:endParaRPr lang="en-US" sz="1600" kern="1200"/>
          </a:p>
        </p:txBody>
      </p:sp>
      <p:sp>
        <p:nvSpPr>
          <p:cNvPr id="34" name="Freeform 33"/>
          <p:cNvSpPr/>
          <p:nvPr/>
        </p:nvSpPr>
        <p:spPr>
          <a:xfrm>
            <a:off x="9205878" y="2951552"/>
            <a:ext cx="1955579" cy="2793405"/>
          </a:xfrm>
          <a:custGeom>
            <a:avLst/>
            <a:gdLst>
              <a:gd name="connsiteX0" fmla="*/ 0 w 1561703"/>
              <a:gd name="connsiteY0" fmla="*/ 156170 h 3440627"/>
              <a:gd name="connsiteX1" fmla="*/ 156170 w 1561703"/>
              <a:gd name="connsiteY1" fmla="*/ 0 h 3440627"/>
              <a:gd name="connsiteX2" fmla="*/ 1405533 w 1561703"/>
              <a:gd name="connsiteY2" fmla="*/ 0 h 3440627"/>
              <a:gd name="connsiteX3" fmla="*/ 1561703 w 1561703"/>
              <a:gd name="connsiteY3" fmla="*/ 156170 h 3440627"/>
              <a:gd name="connsiteX4" fmla="*/ 1561703 w 1561703"/>
              <a:gd name="connsiteY4" fmla="*/ 3284457 h 3440627"/>
              <a:gd name="connsiteX5" fmla="*/ 1405533 w 1561703"/>
              <a:gd name="connsiteY5" fmla="*/ 3440627 h 3440627"/>
              <a:gd name="connsiteX6" fmla="*/ 156170 w 1561703"/>
              <a:gd name="connsiteY6" fmla="*/ 3440627 h 3440627"/>
              <a:gd name="connsiteX7" fmla="*/ 0 w 1561703"/>
              <a:gd name="connsiteY7" fmla="*/ 3284457 h 3440627"/>
              <a:gd name="connsiteX8" fmla="*/ 0 w 1561703"/>
              <a:gd name="connsiteY8" fmla="*/ 156170 h 344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3440627">
                <a:moveTo>
                  <a:pt x="0" y="156170"/>
                </a:moveTo>
                <a:cubicBezTo>
                  <a:pt x="0" y="69920"/>
                  <a:pt x="69920" y="0"/>
                  <a:pt x="156170" y="0"/>
                </a:cubicBezTo>
                <a:lnTo>
                  <a:pt x="1405533" y="0"/>
                </a:lnTo>
                <a:cubicBezTo>
                  <a:pt x="1491783" y="0"/>
                  <a:pt x="1561703" y="69920"/>
                  <a:pt x="1561703" y="156170"/>
                </a:cubicBezTo>
                <a:lnTo>
                  <a:pt x="1561703" y="3284457"/>
                </a:lnTo>
                <a:cubicBezTo>
                  <a:pt x="1561703" y="3370707"/>
                  <a:pt x="1491783" y="3440627"/>
                  <a:pt x="1405533" y="3440627"/>
                </a:cubicBezTo>
                <a:lnTo>
                  <a:pt x="156170" y="3440627"/>
                </a:lnTo>
                <a:cubicBezTo>
                  <a:pt x="69920" y="3440627"/>
                  <a:pt x="0" y="3370707"/>
                  <a:pt x="0" y="3284457"/>
                </a:cubicBezTo>
                <a:lnTo>
                  <a:pt x="0" y="1561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37181" tIns="137181" rIns="137181" bIns="137181"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Ám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chim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vẫn</a:t>
            </a:r>
            <a:r>
              <a:rPr lang="en-US" sz="2400" kern="1200" dirty="0" smtClean="0">
                <a:latin typeface="Times New Roman" panose="02020603050405020304" pitchFamily="18" charset="0"/>
                <a:cs typeface="Times New Roman" panose="02020603050405020304" pitchFamily="18" charset="0"/>
              </a:rPr>
              <a:t> run </a:t>
            </a:r>
            <a:r>
              <a:rPr lang="en-US" sz="2400" kern="1200" dirty="0" err="1" smtClean="0">
                <a:latin typeface="Times New Roman" panose="02020603050405020304" pitchFamily="18" charset="0"/>
                <a:cs typeface="Times New Roman" panose="02020603050405020304" pitchFamily="18" charset="0"/>
              </a:rPr>
              <a:t>rẩy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lòng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7979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28" grpId="0" animBg="1"/>
      <p:bldP spid="29" grpId="0" animBg="1"/>
      <p:bldP spid="31" grpId="0" animBg="1"/>
      <p:bldP spid="32" grpId="0" animBg="1"/>
      <p:bldP spid="33" grpId="0" animBg="1"/>
      <p:bldP spid="3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1.1</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32075"/>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Hồi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ức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buồn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bắt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chim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nuôi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197229" y="2156691"/>
            <a:ext cx="917751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chích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bông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chích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bông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chết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rotWithShape="1">
          <a:blip r:embed="rId5">
            <a:extLst>
              <a:ext uri="{BEBA8EAE-BF5A-486C-A8C5-ECC9F3942E4B}">
                <a14:imgProps xmlns:a14="http://schemas.microsoft.com/office/drawing/2010/main" xmlns="">
                  <a14:imgLayer r:embed="rId6">
                    <a14:imgEffect>
                      <a14:brightnessContrast bright="20000" contrast="-40000"/>
                    </a14:imgEffect>
                  </a14:imgLayer>
                </a14:imgProps>
              </a:ext>
            </a:extLst>
          </a:blip>
          <a:srcRect t="13924" b="3975"/>
          <a:stretch/>
        </p:blipFill>
        <p:spPr>
          <a:xfrm>
            <a:off x="2031283" y="2717009"/>
            <a:ext cx="8091334" cy="3554362"/>
          </a:xfrm>
          <a:prstGeom prst="rect">
            <a:avLst/>
          </a:prstGeom>
        </p:spPr>
      </p:pic>
      <p:sp>
        <p:nvSpPr>
          <p:cNvPr id="12" name="Rectangle 11"/>
          <p:cNvSpPr/>
          <p:nvPr/>
        </p:nvSpPr>
        <p:spPr>
          <a:xfrm>
            <a:off x="2866411" y="3566158"/>
            <a:ext cx="6002592" cy="1815882"/>
          </a:xfrm>
          <a:prstGeom prst="rect">
            <a:avLst/>
          </a:prstGeom>
        </p:spPr>
        <p:txBody>
          <a:bodyPr wrap="square">
            <a:spAutoFit/>
          </a:bodyPr>
          <a:lstStyle/>
          <a:p>
            <a:r>
              <a:rPr lang="en-US" sz="2800" b="1" i="1" dirty="0" err="1">
                <a:solidFill>
                  <a:srgbClr val="0D0D0D"/>
                </a:solidFill>
                <a:latin typeface="Times New Roman" panose="02020603050405020304" pitchFamily="18" charset="0"/>
                <a:ea typeface="Times New Roman" panose="02020603050405020304" pitchFamily="18" charset="0"/>
              </a:rPr>
              <a:t>Dễ</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Vần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hồi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nhỏ</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là</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cậu</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bé</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hồn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nhiên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hiền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lành</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giàu</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cảm</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xúc</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biết</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nhận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lỗi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sai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và</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ân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hận</a:t>
            </a:r>
            <a:r>
              <a:rPr lang="en-US" sz="2800" b="1" i="1" dirty="0">
                <a:solidFill>
                  <a:srgbClr val="0D0D0D"/>
                </a:solidFill>
                <a:latin typeface="Times New Roman" panose="02020603050405020304" pitchFamily="18" charset="0"/>
                <a:ea typeface="Times New Roman" panose="02020603050405020304" pitchFamily="18" charset="0"/>
              </a:rPr>
              <a:t>, day </a:t>
            </a:r>
            <a:r>
              <a:rPr lang="en-US" sz="2800" b="1" i="1" dirty="0" err="1">
                <a:solidFill>
                  <a:srgbClr val="0D0D0D"/>
                </a:solidFill>
                <a:latin typeface="Times New Roman" panose="02020603050405020304" pitchFamily="18" charset="0"/>
                <a:ea typeface="Times New Roman" panose="02020603050405020304" pitchFamily="18" charset="0"/>
              </a:rPr>
              <a:t>dứt</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về</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những</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hành</a:t>
            </a:r>
            <a:r>
              <a:rPr lang="en-US" sz="2800" b="1" i="1" dirty="0">
                <a:solidFill>
                  <a:srgbClr val="0D0D0D"/>
                </a:solidFill>
                <a:latin typeface="Times New Roman" panose="02020603050405020304" pitchFamily="18" charset="0"/>
                <a:ea typeface="Times New Roman" panose="02020603050405020304" pitchFamily="18" charset="0"/>
              </a:rPr>
              <a:t> vi </a:t>
            </a:r>
            <a:r>
              <a:rPr lang="en-US" sz="2800" b="1" i="1" dirty="0" err="1">
                <a:solidFill>
                  <a:srgbClr val="0D0D0D"/>
                </a:solidFill>
                <a:latin typeface="Times New Roman" panose="02020603050405020304" pitchFamily="18" charset="0"/>
                <a:ea typeface="Times New Roman" panose="02020603050405020304" pitchFamily="18" charset="0"/>
              </a:rPr>
              <a:t>sai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lầm</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của</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mình</a:t>
            </a:r>
            <a:r>
              <a:rPr lang="en-US" sz="2800" b="1" i="1"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xmlns="" val="5537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217545" y="1111175"/>
            <a:ext cx="7831311" cy="523220"/>
          </a:xfrm>
          <a:prstGeom prst="rect">
            <a:avLst/>
          </a:prstGeom>
        </p:spPr>
        <p:txBody>
          <a:bodyPr wrap="none">
            <a:spAutoFit/>
          </a:bodyPr>
          <a:lstStyle/>
          <a:p>
            <a:pPr marL="228600"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1.2. </a:t>
            </a:r>
            <a:r>
              <a:rPr lang="en-US" sz="2800" b="1" dirty="0" err="1">
                <a:solidFill>
                  <a:srgbClr val="0070C0"/>
                </a:solidFill>
                <a:latin typeface="Times New Roman" panose="02020603050405020304" pitchFamily="18" charset="0"/>
                <a:ea typeface="Times New Roman" panose="02020603050405020304" pitchFamily="18" charset="0"/>
              </a:rPr>
              <a:t>Câu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hai</a:t>
            </a:r>
            <a:r>
              <a:rPr lang="en-US" sz="2800" b="1" dirty="0">
                <a:solidFill>
                  <a:srgbClr val="0070C0"/>
                </a:solidFill>
                <a:latin typeface="Times New Roman" panose="02020603050405020304" pitchFamily="18" charset="0"/>
                <a:ea typeface="Times New Roman" panose="02020603050405020304" pitchFamily="18" charset="0"/>
              </a:rPr>
              <a:t> cha con Ò </a:t>
            </a:r>
            <a:r>
              <a:rPr lang="en-US" sz="2800" b="1" dirty="0" err="1">
                <a:solidFill>
                  <a:srgbClr val="0070C0"/>
                </a:solidFill>
                <a:latin typeface="Times New Roman" panose="02020603050405020304" pitchFamily="18" charset="0"/>
                <a:ea typeface="Times New Roman" panose="02020603050405020304" pitchFamily="18" charset="0"/>
              </a:rPr>
              <a:t>Khìn</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85800" y="1539765"/>
            <a:ext cx="10782300" cy="1384995"/>
          </a:xfrm>
          <a:prstGeom prst="rect">
            <a:avLst/>
          </a:prstGeom>
        </p:spPr>
        <p:txBody>
          <a:bodyPr>
            <a:spAutoFit/>
          </a:bodyPr>
          <a:lstStyle/>
          <a:p>
            <a:pPr algn="ctr">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SỐ 02</a:t>
            </a:r>
            <a:r>
              <a:rPr lang="pt-BR"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về câu chuyện hiện tại của hai cha con Ò Khìn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xmlns="" val="3236092903"/>
              </p:ext>
            </p:extLst>
          </p:nvPr>
        </p:nvGraphicFramePr>
        <p:xfrm>
          <a:off x="660400" y="2552700"/>
          <a:ext cx="10782301" cy="3657600"/>
        </p:xfrm>
        <a:graphic>
          <a:graphicData uri="http://schemas.openxmlformats.org/drawingml/2006/table">
            <a:tbl>
              <a:tblPr firstRow="1" firstCol="1" bandRow="1"/>
              <a:tblGrid>
                <a:gridCol w="1711537">
                  <a:extLst>
                    <a:ext uri="{9D8B030D-6E8A-4147-A177-3AD203B41FA5}">
                      <a16:colId xmlns="" xmlns:a16="http://schemas.microsoft.com/office/drawing/2014/main" val="3203349917"/>
                    </a:ext>
                  </a:extLst>
                </a:gridCol>
                <a:gridCol w="3023588">
                  <a:extLst>
                    <a:ext uri="{9D8B030D-6E8A-4147-A177-3AD203B41FA5}">
                      <a16:colId xmlns="" xmlns:a16="http://schemas.microsoft.com/office/drawing/2014/main" val="705536318"/>
                    </a:ext>
                  </a:extLst>
                </a:gridCol>
                <a:gridCol w="3023588">
                  <a:extLst>
                    <a:ext uri="{9D8B030D-6E8A-4147-A177-3AD203B41FA5}">
                      <a16:colId xmlns="" xmlns:a16="http://schemas.microsoft.com/office/drawing/2014/main" val="3187469343"/>
                    </a:ext>
                  </a:extLst>
                </a:gridCol>
                <a:gridCol w="3023588">
                  <a:extLst>
                    <a:ext uri="{9D8B030D-6E8A-4147-A177-3AD203B41FA5}">
                      <a16:colId xmlns="" xmlns:a16="http://schemas.microsoft.com/office/drawing/2014/main" val="2930174011"/>
                    </a:ext>
                  </a:extLst>
                </a:gridCol>
              </a:tblGrid>
              <a:tr h="0">
                <a:tc gridSpan="2">
                  <a:txBody>
                    <a:bodyPr/>
                    <a:lstStyle/>
                    <a:p>
                      <a:pPr algn="ct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hMerge="1">
                  <a:txBody>
                    <a:bodyPr/>
                    <a:lstStyle/>
                    <a:p>
                      <a:endParaRPr lang="en-US"/>
                    </a:p>
                  </a:txBody>
                  <a:tcPr/>
                </a:tc>
                <a:tc>
                  <a:txBody>
                    <a:bodyPr/>
                    <a:lstStyle/>
                    <a:p>
                      <a:pPr algn="ctr">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 con (Ò Khìn)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gn="ct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 cha (Dế Vần)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extLst>
                  <a:ext uri="{0D108BD9-81ED-4DB2-BD59-A6C34878D82A}">
                    <a16:rowId xmlns="" xmlns:a16="http://schemas.microsoft.com/office/drawing/2014/main" val="2346474043"/>
                  </a:ext>
                </a:extLst>
              </a:tr>
              <a:tr h="0">
                <a:tc rowSpan="2">
                  <a:txBody>
                    <a:bodyPr/>
                    <a:lstStyle/>
                    <a:p>
                      <a:pP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 biến hành động, cảm xúc của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phát hiện chích bông con bị mắc vào bụi gai trong vườn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88848400"/>
                  </a:ext>
                </a:extLst>
              </a:tr>
              <a:tr h="0">
                <a:tc vMerge="1">
                  <a:txBody>
                    <a:bodyPr/>
                    <a:lstStyle/>
                    <a:p>
                      <a:endParaRPr lang="en-US"/>
                    </a:p>
                  </a:txBody>
                  <a:tcPr/>
                </a:tc>
                <a:tc>
                  <a:txBody>
                    <a:bodyPr/>
                    <a:lstStyle/>
                    <a:p>
                      <a:pPr>
                        <a:spcAft>
                          <a:spcPts val="0"/>
                        </a:spcAft>
                      </a:pPr>
                      <a:r>
                        <a:rPr lang="pt-BR"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người cha kể xong câu chuyện trong quá khứ</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48241349"/>
                  </a:ext>
                </a:extLst>
              </a:tr>
              <a:tr h="0">
                <a:tc gridSpan="2">
                  <a:txBody>
                    <a:bodyPr/>
                    <a:lstStyle/>
                    <a:p>
                      <a:pP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tính cách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50371092"/>
                  </a:ext>
                </a:extLst>
              </a:tr>
              <a:tr h="0">
                <a:tc gridSpan="2">
                  <a:txBody>
                    <a:bodyPr/>
                    <a:lstStyle/>
                    <a:p>
                      <a:pP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 xây dựng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2437367309"/>
                  </a:ext>
                </a:extLst>
              </a:tr>
            </a:tbl>
          </a:graphicData>
        </a:graphic>
      </p:graphicFrame>
    </p:spTree>
    <p:extLst>
      <p:ext uri="{BB962C8B-B14F-4D97-AF65-F5344CB8AC3E}">
        <p14:creationId xmlns:p14="http://schemas.microsoft.com/office/powerpoint/2010/main" xmlns="" val="20688322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276535117"/>
              </p:ext>
            </p:extLst>
          </p:nvPr>
        </p:nvGraphicFramePr>
        <p:xfrm>
          <a:off x="430224" y="1130300"/>
          <a:ext cx="11361048" cy="5181600"/>
        </p:xfrm>
        <a:graphic>
          <a:graphicData uri="http://schemas.openxmlformats.org/drawingml/2006/table">
            <a:tbl>
              <a:tblPr firstRow="1" firstCol="1" bandRow="1"/>
              <a:tblGrid>
                <a:gridCol w="1251092">
                  <a:extLst>
                    <a:ext uri="{9D8B030D-6E8A-4147-A177-3AD203B41FA5}">
                      <a16:colId xmlns="" xmlns:a16="http://schemas.microsoft.com/office/drawing/2014/main" val="2222208891"/>
                    </a:ext>
                  </a:extLst>
                </a:gridCol>
                <a:gridCol w="2296852">
                  <a:extLst>
                    <a:ext uri="{9D8B030D-6E8A-4147-A177-3AD203B41FA5}">
                      <a16:colId xmlns="" xmlns:a16="http://schemas.microsoft.com/office/drawing/2014/main" val="4005254300"/>
                    </a:ext>
                  </a:extLst>
                </a:gridCol>
                <a:gridCol w="3616613">
                  <a:extLst>
                    <a:ext uri="{9D8B030D-6E8A-4147-A177-3AD203B41FA5}">
                      <a16:colId xmlns="" xmlns:a16="http://schemas.microsoft.com/office/drawing/2014/main" val="1732751250"/>
                    </a:ext>
                  </a:extLst>
                </a:gridCol>
                <a:gridCol w="4196491">
                  <a:extLst>
                    <a:ext uri="{9D8B030D-6E8A-4147-A177-3AD203B41FA5}">
                      <a16:colId xmlns="" xmlns:a16="http://schemas.microsoft.com/office/drawing/2014/main" val="3452752561"/>
                    </a:ext>
                  </a:extLst>
                </a:gridCol>
              </a:tblGrid>
              <a:tr h="0">
                <a:tc gridSpan="2">
                  <a:txBody>
                    <a:bodyPr/>
                    <a:lstStyle/>
                    <a:p>
                      <a:pPr algn="ctr">
                        <a:spcAft>
                          <a:spcPts val="0"/>
                        </a:spcAft>
                      </a:pPr>
                      <a:r>
                        <a:rPr lang="pt-BR"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hMerge="1">
                  <a:txBody>
                    <a:bodyPr/>
                    <a:lstStyle/>
                    <a:p>
                      <a:endParaRPr lang="en-US"/>
                    </a:p>
                  </a:txBody>
                  <a:tcPr/>
                </a:tc>
                <a:tc>
                  <a:txBody>
                    <a:bodyPr/>
                    <a:lstStyle/>
                    <a:p>
                      <a:pPr algn="ctr">
                        <a:spcAft>
                          <a:spcPts val="0"/>
                        </a:spcAft>
                      </a:pPr>
                      <a:r>
                        <a:rPr lang="pt-BR"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 con (Ò Khìn)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gn="ctr">
                        <a:spcAft>
                          <a:spcPts val="0"/>
                        </a:spcAft>
                      </a:pPr>
                      <a:r>
                        <a:rPr lang="pt-BR"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 cha (Dế Vần)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extLst>
                  <a:ext uri="{0D108BD9-81ED-4DB2-BD59-A6C34878D82A}">
                    <a16:rowId xmlns="" xmlns:a16="http://schemas.microsoft.com/office/drawing/2014/main" val="2593759104"/>
                  </a:ext>
                </a:extLst>
              </a:tr>
              <a:tr h="0">
                <a:tc rowSpan="2">
                  <a:txBody>
                    <a:bodyPr/>
                    <a:lstStyle/>
                    <a:p>
                      <a:pPr>
                        <a:spcAft>
                          <a:spcPts val="0"/>
                        </a:spcAft>
                      </a:pPr>
                      <a:r>
                        <a:rPr lang="pt-BR"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 biến hành động, cảm xúc của nhân vật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phát hiện chích bông con bị mắc vào bụi gai trong vườn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Háo hức, muốn pa bắt cho để nuôi chích bông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Nhớ lại kỉ niệm buồn trong quá khứ</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49241205"/>
                  </a:ext>
                </a:extLst>
              </a:tr>
              <a:tr h="0">
                <a:tc vMerge="1">
                  <a:txBody>
                    <a:bodyPr/>
                    <a:lstStyle/>
                    <a:p>
                      <a:endParaRPr lang="en-US"/>
                    </a:p>
                  </a:txBody>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người cha kể xong câu chuyện trong quá khứ</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Kêu pa không bắt chích bông nữa, cùng cha giải cứu và thả chích bông về với bầu trời.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Dõi theo cánh chim tung bay trên bầu trời, giơ bàn thay chào tạm biệt.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Cùng con trai giải cứu chú chích bông con.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Nở nụ cười, nhìn theo đôi cách của chích bông bay trên bầu trời mà trong lòng thấy nhẹ nhõm.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75619416"/>
                  </a:ext>
                </a:extLst>
              </a:tr>
              <a:tr h="0">
                <a:tc gridSpan="2">
                  <a:txBody>
                    <a:bodyPr/>
                    <a:lstStyle/>
                    <a:p>
                      <a:pPr>
                        <a:spcAft>
                          <a:spcPts val="0"/>
                        </a:spcAft>
                      </a:pPr>
                      <a:r>
                        <a:rPr lang="pt-BR"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tính cách nhân vật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Ò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Khìn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Dế Vần là một người cha rất giàu lòng nhân hậu, yêu thương (yêu thương con, yêu quý động vật chim muông,...). Anh biết giáo dục con từ chính những trải nghiệm của bản thân.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33904015"/>
                  </a:ext>
                </a:extLst>
              </a:tr>
              <a:tr h="0">
                <a:tc gridSpan="2">
                  <a:txBody>
                    <a:bodyPr/>
                    <a:lstStyle/>
                    <a:p>
                      <a:pPr>
                        <a:spcAft>
                          <a:spcPts val="0"/>
                        </a:spcAft>
                      </a:pPr>
                      <a:r>
                        <a:rPr lang="pt-BR"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 xây dựng nhân vật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Xây dựng nhân vật qua ngoại hình, lời nói, hành động; đặc biệt nhân vật Dế Vần được miêu tả chủ yếu qua diễn biến tâm trạng, cảm xúc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312550266"/>
                  </a:ext>
                </a:extLst>
              </a:tr>
            </a:tbl>
          </a:graphicData>
        </a:graphic>
      </p:graphicFrame>
      <p:sp>
        <p:nvSpPr>
          <p:cNvPr id="5" name="Rectangle 4"/>
          <p:cNvSpPr/>
          <p:nvPr/>
        </p:nvSpPr>
        <p:spPr>
          <a:xfrm>
            <a:off x="685800" y="129863"/>
            <a:ext cx="10782300" cy="1384995"/>
          </a:xfrm>
          <a:prstGeom prst="rect">
            <a:avLst/>
          </a:prstGeom>
        </p:spPr>
        <p:txBody>
          <a:bodyPr>
            <a:spAutoFit/>
          </a:bodyPr>
          <a:lstStyle/>
          <a:p>
            <a:pPr algn="ctr">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SỐ 02</a:t>
            </a:r>
            <a:r>
              <a:rPr lang="pt-BR"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về câu chuyện hiện tại của hai cha con Ò Khìn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2636051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217545" y="1111175"/>
            <a:ext cx="7831311" cy="523220"/>
          </a:xfrm>
          <a:prstGeom prst="rect">
            <a:avLst/>
          </a:prstGeom>
        </p:spPr>
        <p:txBody>
          <a:bodyPr wrap="none">
            <a:spAutoFit/>
          </a:bodyPr>
          <a:lstStyle/>
          <a:p>
            <a:pPr marL="22860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hai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con Ò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Khìn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685800" y="2094664"/>
            <a:ext cx="2573594" cy="3011189"/>
          </a:xfrm>
          <a:prstGeom prst="rightArrowCallout">
            <a:avLst>
              <a:gd name="adj1" fmla="val 42308"/>
              <a:gd name="adj2" fmla="val 33654"/>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Aft>
                <a:spcPts val="1200"/>
              </a:spcAft>
            </a:pPr>
            <a:r>
              <a:rPr lang="en-US" sz="2400" b="1" dirty="0">
                <a:solidFill>
                  <a:srgbClr val="0D0D0D"/>
                </a:solidFill>
                <a:latin typeface="Times New Roman" panose="02020603050405020304" pitchFamily="18" charset="0"/>
                <a:ea typeface="Times New Roman" panose="02020603050405020304" pitchFamily="18" charset="0"/>
              </a:rPr>
              <a:t>* Ban </a:t>
            </a:r>
            <a:r>
              <a:rPr lang="en-US" sz="2400" b="1" dirty="0" err="1">
                <a:solidFill>
                  <a:srgbClr val="0D0D0D"/>
                </a:solidFill>
                <a:latin typeface="Times New Roman" panose="02020603050405020304" pitchFamily="18" charset="0"/>
                <a:ea typeface="Times New Roman" panose="02020603050405020304" pitchFamily="18" charset="0"/>
              </a:rPr>
              <a:t>đầu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khi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bắt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gặp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chú</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chim</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nhỏ</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bị</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mắc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vào</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bụi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gai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trong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vườn</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Plaque 8"/>
          <p:cNvSpPr/>
          <p:nvPr/>
        </p:nvSpPr>
        <p:spPr>
          <a:xfrm>
            <a:off x="3264920" y="2361797"/>
            <a:ext cx="5412658" cy="1061884"/>
          </a:xfrm>
          <a:prstGeom prst="plaque">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800" dirty="0">
                <a:solidFill>
                  <a:srgbClr val="0D0D0D"/>
                </a:solidFill>
                <a:latin typeface="Times New Roman" panose="02020603050405020304" pitchFamily="18" charset="0"/>
                <a:ea typeface="Times New Roman" panose="02020603050405020304" pitchFamily="18" charset="0"/>
              </a:rPr>
              <a:t>Ò </a:t>
            </a:r>
            <a:r>
              <a:rPr lang="en-US" sz="2800" dirty="0" err="1">
                <a:solidFill>
                  <a:srgbClr val="0D0D0D"/>
                </a:solidFill>
                <a:latin typeface="Times New Roman" panose="02020603050405020304" pitchFamily="18" charset="0"/>
                <a:ea typeface="Times New Roman" panose="02020603050405020304" pitchFamily="18" charset="0"/>
              </a:rPr>
              <a:t>Khìn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rPr>
              <a:t> pa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chơi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8" name="Plaque 17"/>
          <p:cNvSpPr/>
          <p:nvPr/>
        </p:nvSpPr>
        <p:spPr>
          <a:xfrm>
            <a:off x="3264920" y="3851528"/>
            <a:ext cx="5412658" cy="1061884"/>
          </a:xfrm>
          <a:prstGeom prst="plaque">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cha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khứ</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8800968" y="2361797"/>
            <a:ext cx="2977129" cy="2551616"/>
          </a:xfrm>
          <a:prstGeom prst="rect">
            <a:avLst/>
          </a:prstGeom>
        </p:spPr>
      </p:pic>
    </p:spTree>
    <p:extLst>
      <p:ext uri="{BB962C8B-B14F-4D97-AF65-F5344CB8AC3E}">
        <p14:creationId xmlns:p14="http://schemas.microsoft.com/office/powerpoint/2010/main" xmlns="" val="11828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217545" y="1111175"/>
            <a:ext cx="7831311" cy="523220"/>
          </a:xfrm>
          <a:prstGeom prst="rect">
            <a:avLst/>
          </a:prstGeom>
        </p:spPr>
        <p:txBody>
          <a:bodyPr wrap="none">
            <a:spAutoFit/>
          </a:bodyPr>
          <a:lstStyle/>
          <a:p>
            <a:pPr marL="22860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hai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con Ò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Khìn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1008829" y="1769639"/>
            <a:ext cx="10161639" cy="4090822"/>
            <a:chOff x="2032000" y="1216683"/>
            <a:chExt cx="8128000" cy="4921649"/>
          </a:xfrm>
        </p:grpSpPr>
        <p:sp>
          <p:nvSpPr>
            <p:cNvPr id="16" name="Freeform 15"/>
            <p:cNvSpPr/>
            <p:nvPr/>
          </p:nvSpPr>
          <p:spPr>
            <a:xfrm>
              <a:off x="2032000" y="1216683"/>
              <a:ext cx="8128000" cy="1128583"/>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Khi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người</a:t>
              </a:r>
              <a:r>
                <a:rPr lang="en-US" sz="2800" b="1" kern="1200" dirty="0" smtClean="0">
                  <a:latin typeface="Times New Roman" panose="02020603050405020304" pitchFamily="18" charset="0"/>
                  <a:cs typeface="Times New Roman" panose="02020603050405020304" pitchFamily="18" charset="0"/>
                </a:rPr>
                <a:t> cha </a:t>
              </a:r>
              <a:r>
                <a:rPr lang="en-US" sz="2800" b="1" kern="1200" dirty="0" err="1" smtClean="0">
                  <a:latin typeface="Times New Roman" panose="02020603050405020304" pitchFamily="18" charset="0"/>
                  <a:cs typeface="Times New Roman" panose="02020603050405020304" pitchFamily="18" charset="0"/>
                </a:rPr>
                <a:t>hồi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tưởng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và</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kể</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lại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câu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chuyện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trong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quá</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khứ</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35969" y="2345266"/>
              <a:ext cx="3676636"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Ò </a:t>
              </a:r>
              <a:r>
                <a:rPr lang="en-US" sz="2800" kern="1200" dirty="0" err="1" smtClean="0">
                  <a:latin typeface="Times New Roman" panose="02020603050405020304" pitchFamily="18" charset="0"/>
                  <a:cs typeface="Times New Roman" panose="02020603050405020304" pitchFamily="18" charset="0"/>
                </a:rPr>
                <a:t>Khìn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cha,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buồn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cha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chim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nhỏ</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xưa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lặp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721447" y="2345266"/>
              <a:ext cx="2169596"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Ò </a:t>
              </a:r>
              <a:r>
                <a:rPr lang="en-US" sz="2800" kern="1200" dirty="0" err="1" smtClean="0">
                  <a:latin typeface="Times New Roman" panose="02020603050405020304" pitchFamily="18" charset="0"/>
                  <a:cs typeface="Times New Roman" panose="02020603050405020304" pitchFamily="18" charset="0"/>
                </a:rPr>
                <a:t>Khìn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cùng</a:t>
              </a:r>
              <a:r>
                <a:rPr lang="en-US" sz="2800" kern="1200" dirty="0" smtClean="0">
                  <a:latin typeface="Times New Roman" panose="02020603050405020304" pitchFamily="18" charset="0"/>
                  <a:cs typeface="Times New Roman" panose="02020603050405020304" pitchFamily="18" charset="0"/>
                </a:rPr>
                <a:t> pa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cứu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giúp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7895013" y="2345266"/>
              <a:ext cx="226101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Hai cha con </a:t>
              </a:r>
              <a:r>
                <a:rPr lang="en-US" sz="2800" kern="1200" dirty="0" err="1" smtClean="0">
                  <a:latin typeface="Times New Roman" panose="02020603050405020304" pitchFamily="18" charset="0"/>
                  <a:cs typeface="Times New Roman" panose="02020603050405020304" pitchFamily="18" charset="0"/>
                </a:rPr>
                <a:t>dõi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chim</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tung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cha  </a:t>
              </a:r>
              <a:r>
                <a:rPr lang="en-US" sz="2800" kern="1200" dirty="0" err="1" smtClean="0">
                  <a:latin typeface="Times New Roman" panose="02020603050405020304" pitchFamily="18" charset="0"/>
                  <a:cs typeface="Times New Roman" panose="02020603050405020304" pitchFamily="18" charset="0"/>
                </a:rPr>
                <a:t>chợt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nhõm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2032000" y="5759026"/>
              <a:ext cx="8128000" cy="379306"/>
            </a:xfrm>
            <a:prstGeom prst="rect">
              <a:avLst/>
            </a:pr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xmlns="" val="155122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217545" y="1111175"/>
            <a:ext cx="7831311" cy="523220"/>
          </a:xfrm>
          <a:prstGeom prst="rect">
            <a:avLst/>
          </a:prstGeom>
        </p:spPr>
        <p:txBody>
          <a:bodyPr wrap="none">
            <a:spAutoFit/>
          </a:bodyPr>
          <a:lstStyle/>
          <a:p>
            <a:pPr marL="22860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hai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con Ò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Khìn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594214"/>
            <a:ext cx="10782300" cy="4401205"/>
          </a:xfrm>
          <a:prstGeom prst="rect">
            <a:avLst/>
          </a:prstGeom>
        </p:spPr>
        <p:txBody>
          <a:bodyPr>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xét</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lồng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nhau</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chỗ</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2 cha con </a:t>
            </a:r>
            <a:r>
              <a:rPr lang="en-US" sz="2800" dirty="0" err="1">
                <a:solidFill>
                  <a:srgbClr val="0D0D0D"/>
                </a:solidFill>
                <a:latin typeface="Times New Roman" panose="02020603050405020304" pitchFamily="18" charset="0"/>
                <a:ea typeface="Times New Roman" panose="02020603050405020304" pitchFamily="18" charset="0"/>
              </a:rPr>
              <a:t>đều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gặp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huống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thấy</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Ò </a:t>
            </a:r>
            <a:r>
              <a:rPr lang="en-US" sz="2800" dirty="0" err="1">
                <a:latin typeface="Times New Roman" panose="02020603050405020304" pitchFamily="18" charset="0"/>
                <a:ea typeface="Times New Roman" panose="02020603050405020304" pitchFamily="18" charset="0"/>
              </a:rPr>
              <a:t>Khìn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p>
          <a:p>
            <a:pPr algn="just">
              <a:spcAft>
                <a:spcPts val="0"/>
              </a:spcAft>
            </a:pPr>
            <a:r>
              <a:rPr lang="pt-BR" sz="2800" dirty="0">
                <a:solidFill>
                  <a:srgbClr val="0D0D0D"/>
                </a:solidFill>
                <a:latin typeface="Times New Roman" panose="02020603050405020304" pitchFamily="18" charset="0"/>
                <a:ea typeface="Times New Roman" panose="02020603050405020304" pitchFamily="18" charset="0"/>
              </a:rPr>
              <a:t>+ Dế Vần là một người cha rất giàu lòng nhân hậu, yêu thương (yêu thương con, yêu quý động vật chim muông,...). Anh biết giáo dục con từ chính những trải nghiệm của bản thân.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6784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130300"/>
            <a:ext cx="4766048" cy="584775"/>
          </a:xfrm>
          <a:prstGeom prst="rect">
            <a:avLst/>
          </a:prstGeom>
        </p:spPr>
        <p:txBody>
          <a:bodyPr wrap="none">
            <a:spAutoFit/>
          </a:bodyPr>
          <a:lstStyle/>
          <a:p>
            <a:pPr>
              <a:spcAft>
                <a:spcPts val="0"/>
              </a:spcAft>
            </a:pPr>
            <a:r>
              <a:rPr lang="pt-BR" sz="3200" b="1" dirty="0">
                <a:solidFill>
                  <a:srgbClr val="FF0000"/>
                </a:solidFill>
                <a:latin typeface="Times New Roman" panose="02020603050405020304" pitchFamily="18" charset="0"/>
                <a:ea typeface="Times New Roman" panose="02020603050405020304" pitchFamily="18" charset="0"/>
              </a:rPr>
              <a:t>2. Ý nghĩa của câu chuyện</a:t>
            </a:r>
            <a:endParaRPr lang="en-US" sz="32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85800" y="1784176"/>
            <a:ext cx="6256594" cy="4031873"/>
          </a:xfrm>
          <a:prstGeom prst="rect">
            <a:avLst/>
          </a:prstGeom>
        </p:spPr>
        <p:txBody>
          <a:bodyPr wrap="square">
            <a:spAutoFit/>
          </a:bodyPr>
          <a:lstStyle/>
          <a:p>
            <a:pPr marL="457200" indent="-457200">
              <a:spcAft>
                <a:spcPts val="0"/>
              </a:spcAft>
              <a:buFont typeface="Wingdings" panose="05000000000000000000" pitchFamily="2" charset="2"/>
              <a:buChar char="ü"/>
            </a:pPr>
            <a:r>
              <a:rPr lang="vi-VN" sz="3200" dirty="0" smtClean="0">
                <a:latin typeface="Times New Roman" panose="02020603050405020304" pitchFamily="18" charset="0"/>
                <a:ea typeface="Times New Roman" panose="02020603050405020304" pitchFamily="18" charset="0"/>
              </a:rPr>
              <a:t>Qua </a:t>
            </a:r>
            <a:r>
              <a:rPr lang="vi-VN" sz="3200" dirty="0">
                <a:latin typeface="Times New Roman" panose="02020603050405020304" pitchFamily="18" charset="0"/>
                <a:ea typeface="Times New Roman" panose="02020603050405020304" pitchFamily="18" charset="0"/>
              </a:rPr>
              <a:t>câu chuyện, nhà văn muốn truyền tải đến người đọc thông điệp giàu ý nghĩa: Hãy biết yêu thương, nâng niu và bảo vệ loài vật; đừng vô tình trở thành kẻ nhẫn tâm, thô bạo</a:t>
            </a:r>
            <a:r>
              <a:rPr lang="en-US" sz="3200" dirty="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ü"/>
            </a:pPr>
            <a:r>
              <a:rPr lang="en-US" sz="3200" dirty="0" err="1" smtClean="0">
                <a:latin typeface="Times New Roman" panose="02020603050405020304" pitchFamily="18" charset="0"/>
                <a:ea typeface="Times New Roman" panose="02020603050405020304" pitchFamily="18" charset="0"/>
              </a:rPr>
              <a:t>Truyện</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nhằm</a:t>
            </a:r>
            <a:r>
              <a:rPr lang="en-US" sz="3200" dirty="0">
                <a:latin typeface="Times New Roman" panose="02020603050405020304" pitchFamily="18" charset="0"/>
                <a:ea typeface="Times New Roman" panose="02020603050405020304" pitchFamily="18" charset="0"/>
              </a:rPr>
              <a:t> ca </a:t>
            </a:r>
            <a:r>
              <a:rPr lang="en-US" sz="3200" dirty="0" err="1">
                <a:latin typeface="Times New Roman" panose="02020603050405020304" pitchFamily="18" charset="0"/>
                <a:ea typeface="Times New Roman" panose="02020603050405020304" pitchFamily="18" charset="0"/>
              </a:rPr>
              <a:t>ngợi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hậu</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7064477" y="1809411"/>
            <a:ext cx="4432126" cy="3421626"/>
          </a:xfrm>
          <a:prstGeom prst="ellipse">
            <a:avLst/>
          </a:prstGeom>
          <a:ln>
            <a:noFill/>
          </a:ln>
          <a:effectLst>
            <a:softEdge rad="112500"/>
          </a:effectLst>
        </p:spPr>
      </p:pic>
    </p:spTree>
    <p:extLst>
      <p:ext uri="{BB962C8B-B14F-4D97-AF65-F5344CB8AC3E}">
        <p14:creationId xmlns:p14="http://schemas.microsoft.com/office/powerpoint/2010/main" xmlns="" val="6985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065949"/>
            <a:ext cx="2205027" cy="523220"/>
          </a:xfrm>
          <a:prstGeom prst="rect">
            <a:avLst/>
          </a:prstGeom>
        </p:spPr>
        <p:txBody>
          <a:bodyPr wrap="none">
            <a:spAutoFit/>
          </a:bodyPr>
          <a:lstStyle/>
          <a:p>
            <a:pPr marL="30480" marR="30480" algn="just">
              <a:spcAft>
                <a:spcPts val="1200"/>
              </a:spcAft>
            </a:pPr>
            <a:r>
              <a:rPr lang="en-US" sz="2800" b="1">
                <a:solidFill>
                  <a:srgbClr val="000000"/>
                </a:solidFill>
                <a:latin typeface="Times New Roman" panose="02020603050405020304" pitchFamily="18" charset="0"/>
                <a:ea typeface="Times New Roman" panose="02020603050405020304" pitchFamily="18" charset="0"/>
              </a:rPr>
              <a:t>III. </a:t>
            </a:r>
            <a:r>
              <a:rPr lang="en-US" sz="2800" b="1" dirty="0" err="1">
                <a:solidFill>
                  <a:srgbClr val="000000"/>
                </a:solidFill>
                <a:latin typeface="Times New Roman" panose="02020603050405020304" pitchFamily="18" charset="0"/>
                <a:ea typeface="Times New Roman" panose="02020603050405020304" pitchFamily="18" charset="0"/>
              </a:rPr>
              <a:t>Tổng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kết</a:t>
            </a:r>
            <a:endParaRPr lang="en-US" sz="2800" dirty="0">
              <a:effectLst/>
              <a:latin typeface="Times New Roman" panose="02020603050405020304" pitchFamily="18" charset="0"/>
              <a:ea typeface="Times New Roman" panose="02020603050405020304" pitchFamily="18" charset="0"/>
            </a:endParaRPr>
          </a:p>
        </p:txBody>
      </p:sp>
      <p:grpSp>
        <p:nvGrpSpPr>
          <p:cNvPr id="15" name="Group 14"/>
          <p:cNvGrpSpPr/>
          <p:nvPr/>
        </p:nvGrpSpPr>
        <p:grpSpPr>
          <a:xfrm>
            <a:off x="685800" y="1779768"/>
            <a:ext cx="6056391" cy="4316232"/>
            <a:chOff x="3860130" y="1820700"/>
            <a:chExt cx="4614119" cy="4316232"/>
          </a:xfrm>
        </p:grpSpPr>
        <p:sp>
          <p:nvSpPr>
            <p:cNvPr id="16" name="Freeform 15"/>
            <p:cNvSpPr/>
            <p:nvPr/>
          </p:nvSpPr>
          <p:spPr>
            <a:xfrm>
              <a:off x="3860130" y="1820700"/>
              <a:ext cx="2142155" cy="615156"/>
            </a:xfrm>
            <a:custGeom>
              <a:avLst/>
              <a:gdLst>
                <a:gd name="connsiteX0" fmla="*/ 0 w 1621871"/>
                <a:gd name="connsiteY0" fmla="*/ 61516 h 615156"/>
                <a:gd name="connsiteX1" fmla="*/ 61516 w 1621871"/>
                <a:gd name="connsiteY1" fmla="*/ 0 h 615156"/>
                <a:gd name="connsiteX2" fmla="*/ 1560355 w 1621871"/>
                <a:gd name="connsiteY2" fmla="*/ 0 h 615156"/>
                <a:gd name="connsiteX3" fmla="*/ 1621871 w 1621871"/>
                <a:gd name="connsiteY3" fmla="*/ 61516 h 615156"/>
                <a:gd name="connsiteX4" fmla="*/ 1621871 w 1621871"/>
                <a:gd name="connsiteY4" fmla="*/ 553640 h 615156"/>
                <a:gd name="connsiteX5" fmla="*/ 1560355 w 1621871"/>
                <a:gd name="connsiteY5" fmla="*/ 615156 h 615156"/>
                <a:gd name="connsiteX6" fmla="*/ 61516 w 1621871"/>
                <a:gd name="connsiteY6" fmla="*/ 615156 h 615156"/>
                <a:gd name="connsiteX7" fmla="*/ 0 w 1621871"/>
                <a:gd name="connsiteY7" fmla="*/ 553640 h 615156"/>
                <a:gd name="connsiteX8" fmla="*/ 0 w 1621871"/>
                <a:gd name="connsiteY8" fmla="*/ 61516 h 61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871" h="615156">
                  <a:moveTo>
                    <a:pt x="0" y="61516"/>
                  </a:moveTo>
                  <a:cubicBezTo>
                    <a:pt x="0" y="27542"/>
                    <a:pt x="27542" y="0"/>
                    <a:pt x="61516" y="0"/>
                  </a:cubicBezTo>
                  <a:lnTo>
                    <a:pt x="1560355" y="0"/>
                  </a:lnTo>
                  <a:cubicBezTo>
                    <a:pt x="1594329" y="0"/>
                    <a:pt x="1621871" y="27542"/>
                    <a:pt x="1621871" y="61516"/>
                  </a:cubicBezTo>
                  <a:lnTo>
                    <a:pt x="1621871" y="553640"/>
                  </a:lnTo>
                  <a:cubicBezTo>
                    <a:pt x="1621871" y="587614"/>
                    <a:pt x="1594329" y="615156"/>
                    <a:pt x="1560355" y="615156"/>
                  </a:cubicBezTo>
                  <a:lnTo>
                    <a:pt x="61516" y="615156"/>
                  </a:lnTo>
                  <a:cubicBezTo>
                    <a:pt x="27542" y="615156"/>
                    <a:pt x="0" y="587614"/>
                    <a:pt x="0" y="553640"/>
                  </a:cubicBezTo>
                  <a:lnTo>
                    <a:pt x="0" y="61516"/>
                  </a:lnTo>
                  <a:close/>
                </a:path>
              </a:pathLst>
            </a:custGeom>
            <a:ln w="28575">
              <a:solidFill>
                <a:schemeClr val="accent6">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117" tIns="43417" rIns="56117" bIns="43417" numCol="1" spcCol="1270" anchor="ctr" anchorCtr="0">
              <a:noAutofit/>
            </a:bodyPr>
            <a:lstStyle/>
            <a:p>
              <a:pPr lvl="0" algn="ctr" defTabSz="8890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a:t>
              </a:r>
              <a:r>
                <a:rPr lang="vi-VN" sz="2800" b="1" kern="1200" dirty="0" smtClean="0">
                  <a:latin typeface="Times New Roman" panose="02020603050405020304" pitchFamily="18" charset="0"/>
                  <a:cs typeface="Times New Roman" panose="02020603050405020304" pitchFamily="18" charset="0"/>
                </a:rPr>
                <a:t> Nghệ thuật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022318" y="2435856"/>
              <a:ext cx="162187" cy="596772"/>
            </a:xfrm>
            <a:custGeom>
              <a:avLst/>
              <a:gdLst/>
              <a:ahLst/>
              <a:cxnLst/>
              <a:rect l="0" t="0" r="0" b="0"/>
              <a:pathLst>
                <a:path>
                  <a:moveTo>
                    <a:pt x="0" y="0"/>
                  </a:moveTo>
                  <a:lnTo>
                    <a:pt x="0" y="596772"/>
                  </a:lnTo>
                  <a:lnTo>
                    <a:pt x="162187" y="596772"/>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150797" y="2589646"/>
              <a:ext cx="4323452" cy="885966"/>
            </a:xfrm>
            <a:custGeom>
              <a:avLst/>
              <a:gdLst>
                <a:gd name="connsiteX0" fmla="*/ 0 w 2697278"/>
                <a:gd name="connsiteY0" fmla="*/ 88597 h 885966"/>
                <a:gd name="connsiteX1" fmla="*/ 88597 w 2697278"/>
                <a:gd name="connsiteY1" fmla="*/ 0 h 885966"/>
                <a:gd name="connsiteX2" fmla="*/ 2608681 w 2697278"/>
                <a:gd name="connsiteY2" fmla="*/ 0 h 885966"/>
                <a:gd name="connsiteX3" fmla="*/ 2697278 w 2697278"/>
                <a:gd name="connsiteY3" fmla="*/ 88597 h 885966"/>
                <a:gd name="connsiteX4" fmla="*/ 2697278 w 2697278"/>
                <a:gd name="connsiteY4" fmla="*/ 797369 h 885966"/>
                <a:gd name="connsiteX5" fmla="*/ 2608681 w 2697278"/>
                <a:gd name="connsiteY5" fmla="*/ 885966 h 885966"/>
                <a:gd name="connsiteX6" fmla="*/ 88597 w 2697278"/>
                <a:gd name="connsiteY6" fmla="*/ 885966 h 885966"/>
                <a:gd name="connsiteX7" fmla="*/ 0 w 2697278"/>
                <a:gd name="connsiteY7" fmla="*/ 797369 h 885966"/>
                <a:gd name="connsiteX8" fmla="*/ 0 w 2697278"/>
                <a:gd name="connsiteY8" fmla="*/ 88597 h 88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278" h="885966">
                  <a:moveTo>
                    <a:pt x="0" y="88597"/>
                  </a:moveTo>
                  <a:cubicBezTo>
                    <a:pt x="0" y="39666"/>
                    <a:pt x="39666" y="0"/>
                    <a:pt x="88597" y="0"/>
                  </a:cubicBezTo>
                  <a:lnTo>
                    <a:pt x="2608681" y="0"/>
                  </a:lnTo>
                  <a:cubicBezTo>
                    <a:pt x="2657612" y="0"/>
                    <a:pt x="2697278" y="39666"/>
                    <a:pt x="2697278" y="88597"/>
                  </a:cubicBezTo>
                  <a:lnTo>
                    <a:pt x="2697278" y="797369"/>
                  </a:lnTo>
                  <a:cubicBezTo>
                    <a:pt x="2697278" y="846300"/>
                    <a:pt x="2657612" y="885966"/>
                    <a:pt x="2608681" y="885966"/>
                  </a:cubicBezTo>
                  <a:lnTo>
                    <a:pt x="88597" y="885966"/>
                  </a:lnTo>
                  <a:cubicBezTo>
                    <a:pt x="39666" y="885966"/>
                    <a:pt x="0" y="846300"/>
                    <a:pt x="0" y="797369"/>
                  </a:cubicBezTo>
                  <a:lnTo>
                    <a:pt x="0" y="88597"/>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8809" tIns="41189" rIns="48809" bIns="41189" numCol="1" spcCol="1270" anchor="ctr" anchorCtr="0">
              <a:noAutofit/>
            </a:bodyPr>
            <a:lstStyle/>
            <a:p>
              <a:pPr lvl="0" algn="ctr" defTabSz="533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4022318" y="2435856"/>
              <a:ext cx="162187" cy="1678364"/>
            </a:xfrm>
            <a:custGeom>
              <a:avLst/>
              <a:gdLst/>
              <a:ahLst/>
              <a:cxnLst/>
              <a:rect l="0" t="0" r="0" b="0"/>
              <a:pathLst>
                <a:path>
                  <a:moveTo>
                    <a:pt x="0" y="0"/>
                  </a:moveTo>
                  <a:lnTo>
                    <a:pt x="0" y="1678364"/>
                  </a:lnTo>
                  <a:lnTo>
                    <a:pt x="162187" y="1678364"/>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4150797" y="3629401"/>
              <a:ext cx="4323452" cy="969640"/>
            </a:xfrm>
            <a:custGeom>
              <a:avLst/>
              <a:gdLst>
                <a:gd name="connsiteX0" fmla="*/ 0 w 4147363"/>
                <a:gd name="connsiteY0" fmla="*/ 96964 h 969640"/>
                <a:gd name="connsiteX1" fmla="*/ 96964 w 4147363"/>
                <a:gd name="connsiteY1" fmla="*/ 0 h 969640"/>
                <a:gd name="connsiteX2" fmla="*/ 4050399 w 4147363"/>
                <a:gd name="connsiteY2" fmla="*/ 0 h 969640"/>
                <a:gd name="connsiteX3" fmla="*/ 4147363 w 4147363"/>
                <a:gd name="connsiteY3" fmla="*/ 96964 h 969640"/>
                <a:gd name="connsiteX4" fmla="*/ 4147363 w 4147363"/>
                <a:gd name="connsiteY4" fmla="*/ 872676 h 969640"/>
                <a:gd name="connsiteX5" fmla="*/ 4050399 w 4147363"/>
                <a:gd name="connsiteY5" fmla="*/ 969640 h 969640"/>
                <a:gd name="connsiteX6" fmla="*/ 96964 w 4147363"/>
                <a:gd name="connsiteY6" fmla="*/ 969640 h 969640"/>
                <a:gd name="connsiteX7" fmla="*/ 0 w 4147363"/>
                <a:gd name="connsiteY7" fmla="*/ 872676 h 969640"/>
                <a:gd name="connsiteX8" fmla="*/ 0 w 4147363"/>
                <a:gd name="connsiteY8" fmla="*/ 96964 h 96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7363" h="969640">
                  <a:moveTo>
                    <a:pt x="0" y="96964"/>
                  </a:moveTo>
                  <a:cubicBezTo>
                    <a:pt x="0" y="43412"/>
                    <a:pt x="43412" y="0"/>
                    <a:pt x="96964" y="0"/>
                  </a:cubicBezTo>
                  <a:lnTo>
                    <a:pt x="4050399" y="0"/>
                  </a:lnTo>
                  <a:cubicBezTo>
                    <a:pt x="4103951" y="0"/>
                    <a:pt x="4147363" y="43412"/>
                    <a:pt x="4147363" y="96964"/>
                  </a:cubicBezTo>
                  <a:lnTo>
                    <a:pt x="4147363" y="872676"/>
                  </a:lnTo>
                  <a:cubicBezTo>
                    <a:pt x="4147363" y="926228"/>
                    <a:pt x="4103951" y="969640"/>
                    <a:pt x="4050399" y="969640"/>
                  </a:cubicBezTo>
                  <a:lnTo>
                    <a:pt x="96964" y="969640"/>
                  </a:lnTo>
                  <a:cubicBezTo>
                    <a:pt x="43412" y="969640"/>
                    <a:pt x="0" y="926228"/>
                    <a:pt x="0" y="872676"/>
                  </a:cubicBezTo>
                  <a:lnTo>
                    <a:pt x="0" y="96964"/>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260" tIns="43640" rIns="51260" bIns="43640" numCol="1" spcCol="1270" anchor="ctr" anchorCtr="0">
              <a:noAutofit/>
            </a:bodyPr>
            <a:lstStyle/>
            <a:p>
              <a:pPr lvl="0" algn="ctr" defTabSz="533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4022318" y="2435856"/>
              <a:ext cx="162187" cy="2624551"/>
            </a:xfrm>
            <a:custGeom>
              <a:avLst/>
              <a:gdLst/>
              <a:ahLst/>
              <a:cxnLst/>
              <a:rect l="0" t="0" r="0" b="0"/>
              <a:pathLst>
                <a:path>
                  <a:moveTo>
                    <a:pt x="0" y="0"/>
                  </a:moveTo>
                  <a:lnTo>
                    <a:pt x="0" y="2624551"/>
                  </a:lnTo>
                  <a:lnTo>
                    <a:pt x="162187" y="2624551"/>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4150797" y="4752830"/>
              <a:ext cx="4323452" cy="615156"/>
            </a:xfrm>
            <a:custGeom>
              <a:avLst/>
              <a:gdLst>
                <a:gd name="connsiteX0" fmla="*/ 0 w 984250"/>
                <a:gd name="connsiteY0" fmla="*/ 61516 h 615156"/>
                <a:gd name="connsiteX1" fmla="*/ 61516 w 984250"/>
                <a:gd name="connsiteY1" fmla="*/ 0 h 615156"/>
                <a:gd name="connsiteX2" fmla="*/ 922734 w 984250"/>
                <a:gd name="connsiteY2" fmla="*/ 0 h 615156"/>
                <a:gd name="connsiteX3" fmla="*/ 984250 w 984250"/>
                <a:gd name="connsiteY3" fmla="*/ 61516 h 615156"/>
                <a:gd name="connsiteX4" fmla="*/ 984250 w 984250"/>
                <a:gd name="connsiteY4" fmla="*/ 553640 h 615156"/>
                <a:gd name="connsiteX5" fmla="*/ 922734 w 984250"/>
                <a:gd name="connsiteY5" fmla="*/ 615156 h 615156"/>
                <a:gd name="connsiteX6" fmla="*/ 61516 w 984250"/>
                <a:gd name="connsiteY6" fmla="*/ 615156 h 615156"/>
                <a:gd name="connsiteX7" fmla="*/ 0 w 984250"/>
                <a:gd name="connsiteY7" fmla="*/ 553640 h 615156"/>
                <a:gd name="connsiteX8" fmla="*/ 0 w 984250"/>
                <a:gd name="connsiteY8" fmla="*/ 61516 h 61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250" h="615156">
                  <a:moveTo>
                    <a:pt x="0" y="61516"/>
                  </a:moveTo>
                  <a:cubicBezTo>
                    <a:pt x="0" y="27542"/>
                    <a:pt x="27542" y="0"/>
                    <a:pt x="61516" y="0"/>
                  </a:cubicBezTo>
                  <a:lnTo>
                    <a:pt x="922734" y="0"/>
                  </a:lnTo>
                  <a:cubicBezTo>
                    <a:pt x="956708" y="0"/>
                    <a:pt x="984250" y="27542"/>
                    <a:pt x="984250" y="61516"/>
                  </a:cubicBezTo>
                  <a:lnTo>
                    <a:pt x="984250" y="553640"/>
                  </a:lnTo>
                  <a:cubicBezTo>
                    <a:pt x="984250" y="587614"/>
                    <a:pt x="956708" y="615156"/>
                    <a:pt x="922734" y="615156"/>
                  </a:cubicBezTo>
                  <a:lnTo>
                    <a:pt x="61516" y="615156"/>
                  </a:lnTo>
                  <a:cubicBezTo>
                    <a:pt x="27542" y="615156"/>
                    <a:pt x="0" y="587614"/>
                    <a:pt x="0" y="553640"/>
                  </a:cubicBezTo>
                  <a:lnTo>
                    <a:pt x="0" y="6151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877" tIns="33257" rIns="40877" bIns="33257" numCol="1" spcCol="1270" anchor="ctr" anchorCtr="0">
              <a:noAutofit/>
            </a:bodyPr>
            <a:lstStyle/>
            <a:p>
              <a:pPr lvl="0" algn="ctr" defTabSz="533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tế</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4022318" y="2435856"/>
              <a:ext cx="162187" cy="3393497"/>
            </a:xfrm>
            <a:custGeom>
              <a:avLst/>
              <a:gdLst/>
              <a:ahLst/>
              <a:cxnLst/>
              <a:rect l="0" t="0" r="0" b="0"/>
              <a:pathLst>
                <a:path>
                  <a:moveTo>
                    <a:pt x="0" y="0"/>
                  </a:moveTo>
                  <a:lnTo>
                    <a:pt x="0" y="3393497"/>
                  </a:lnTo>
                  <a:lnTo>
                    <a:pt x="162187" y="3393497"/>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p:cNvSpPr/>
            <p:nvPr/>
          </p:nvSpPr>
          <p:spPr>
            <a:xfrm>
              <a:off x="4150797" y="5521776"/>
              <a:ext cx="4323452" cy="615156"/>
            </a:xfrm>
            <a:custGeom>
              <a:avLst/>
              <a:gdLst>
                <a:gd name="connsiteX0" fmla="*/ 0 w 984250"/>
                <a:gd name="connsiteY0" fmla="*/ 61516 h 615156"/>
                <a:gd name="connsiteX1" fmla="*/ 61516 w 984250"/>
                <a:gd name="connsiteY1" fmla="*/ 0 h 615156"/>
                <a:gd name="connsiteX2" fmla="*/ 922734 w 984250"/>
                <a:gd name="connsiteY2" fmla="*/ 0 h 615156"/>
                <a:gd name="connsiteX3" fmla="*/ 984250 w 984250"/>
                <a:gd name="connsiteY3" fmla="*/ 61516 h 615156"/>
                <a:gd name="connsiteX4" fmla="*/ 984250 w 984250"/>
                <a:gd name="connsiteY4" fmla="*/ 553640 h 615156"/>
                <a:gd name="connsiteX5" fmla="*/ 922734 w 984250"/>
                <a:gd name="connsiteY5" fmla="*/ 615156 h 615156"/>
                <a:gd name="connsiteX6" fmla="*/ 61516 w 984250"/>
                <a:gd name="connsiteY6" fmla="*/ 615156 h 615156"/>
                <a:gd name="connsiteX7" fmla="*/ 0 w 984250"/>
                <a:gd name="connsiteY7" fmla="*/ 553640 h 615156"/>
                <a:gd name="connsiteX8" fmla="*/ 0 w 984250"/>
                <a:gd name="connsiteY8" fmla="*/ 61516 h 61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250" h="615156">
                  <a:moveTo>
                    <a:pt x="0" y="61516"/>
                  </a:moveTo>
                  <a:cubicBezTo>
                    <a:pt x="0" y="27542"/>
                    <a:pt x="27542" y="0"/>
                    <a:pt x="61516" y="0"/>
                  </a:cubicBezTo>
                  <a:lnTo>
                    <a:pt x="922734" y="0"/>
                  </a:lnTo>
                  <a:cubicBezTo>
                    <a:pt x="956708" y="0"/>
                    <a:pt x="984250" y="27542"/>
                    <a:pt x="984250" y="61516"/>
                  </a:cubicBezTo>
                  <a:lnTo>
                    <a:pt x="984250" y="553640"/>
                  </a:lnTo>
                  <a:cubicBezTo>
                    <a:pt x="984250" y="587614"/>
                    <a:pt x="956708" y="615156"/>
                    <a:pt x="922734" y="615156"/>
                  </a:cubicBezTo>
                  <a:lnTo>
                    <a:pt x="61516" y="615156"/>
                  </a:lnTo>
                  <a:cubicBezTo>
                    <a:pt x="27542" y="615156"/>
                    <a:pt x="0" y="587614"/>
                    <a:pt x="0" y="553640"/>
                  </a:cubicBezTo>
                  <a:lnTo>
                    <a:pt x="0" y="6151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877" tIns="33257" rIns="40877" bIns="33257" numCol="1" spcCol="1270" anchor="ctr" anchorCtr="0">
              <a:noAutofit/>
            </a:bodyPr>
            <a:lstStyle/>
            <a:p>
              <a:pPr lvl="0" algn="ctr" defTabSz="533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gũi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5804114" y="1326437"/>
            <a:ext cx="5685943" cy="4817304"/>
            <a:chOff x="5804114" y="1432669"/>
            <a:chExt cx="5685943" cy="4706432"/>
          </a:xfrm>
        </p:grpSpPr>
        <p:sp>
          <p:nvSpPr>
            <p:cNvPr id="28" name="Freeform 27"/>
            <p:cNvSpPr/>
            <p:nvPr/>
          </p:nvSpPr>
          <p:spPr>
            <a:xfrm>
              <a:off x="7153622" y="1875567"/>
              <a:ext cx="4336435" cy="4263534"/>
            </a:xfrm>
            <a:custGeom>
              <a:avLst/>
              <a:gdLst>
                <a:gd name="connsiteX0" fmla="*/ 0 w 5002549"/>
                <a:gd name="connsiteY0" fmla="*/ 0 h 3336700"/>
                <a:gd name="connsiteX1" fmla="*/ 5002549 w 5002549"/>
                <a:gd name="connsiteY1" fmla="*/ 0 h 3336700"/>
                <a:gd name="connsiteX2" fmla="*/ 5002549 w 5002549"/>
                <a:gd name="connsiteY2" fmla="*/ 3336700 h 3336700"/>
                <a:gd name="connsiteX3" fmla="*/ 0 w 5002549"/>
                <a:gd name="connsiteY3" fmla="*/ 3336700 h 3336700"/>
                <a:gd name="connsiteX4" fmla="*/ 0 w 5002549"/>
                <a:gd name="connsiteY4" fmla="*/ 0 h 333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49" h="3336700">
                  <a:moveTo>
                    <a:pt x="0" y="0"/>
                  </a:moveTo>
                  <a:lnTo>
                    <a:pt x="5002549" y="0"/>
                  </a:lnTo>
                  <a:lnTo>
                    <a:pt x="5002549" y="3336700"/>
                  </a:lnTo>
                  <a:lnTo>
                    <a:pt x="0" y="3336700"/>
                  </a:lnTo>
                  <a:lnTo>
                    <a:pt x="0"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408"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ơi</a:t>
              </a:r>
              <a:r>
                <a:rPr lang="en-US" sz="2800" kern="1200" dirty="0" smtClean="0">
                  <a:latin typeface="Times New Roman" panose="02020603050405020304" pitchFamily="18" charset="0"/>
                  <a:cs typeface="Times New Roman" panose="02020603050405020304" pitchFamily="18" charset="0"/>
                </a:rPr>
                <a:t>” (Cao </a:t>
              </a:r>
              <a:r>
                <a:rPr lang="en-US" sz="2800" kern="1200" dirty="0" err="1" smtClean="0">
                  <a:latin typeface="Times New Roman" panose="02020603050405020304" pitchFamily="18" charset="0"/>
                  <a:cs typeface="Times New Roman" panose="02020603050405020304" pitchFamily="18" charset="0"/>
                </a:rPr>
                <a:t>Duy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giàu</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dục</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5804114" y="1432669"/>
              <a:ext cx="2224948" cy="1030117"/>
            </a:xfrm>
            <a:custGeom>
              <a:avLst/>
              <a:gdLst>
                <a:gd name="connsiteX0" fmla="*/ 0 w 3335032"/>
                <a:gd name="connsiteY0" fmla="*/ 1024906 h 2049811"/>
                <a:gd name="connsiteX1" fmla="*/ 1667516 w 3335032"/>
                <a:gd name="connsiteY1" fmla="*/ 0 h 2049811"/>
                <a:gd name="connsiteX2" fmla="*/ 3335032 w 3335032"/>
                <a:gd name="connsiteY2" fmla="*/ 1024906 h 2049811"/>
                <a:gd name="connsiteX3" fmla="*/ 1667516 w 3335032"/>
                <a:gd name="connsiteY3" fmla="*/ 2049812 h 2049811"/>
                <a:gd name="connsiteX4" fmla="*/ 0 w 3335032"/>
                <a:gd name="connsiteY4" fmla="*/ 1024906 h 204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032" h="2049811">
                  <a:moveTo>
                    <a:pt x="0" y="1024906"/>
                  </a:moveTo>
                  <a:cubicBezTo>
                    <a:pt x="0" y="458866"/>
                    <a:pt x="746572" y="0"/>
                    <a:pt x="1667516" y="0"/>
                  </a:cubicBezTo>
                  <a:cubicBezTo>
                    <a:pt x="2588460" y="0"/>
                    <a:pt x="3335032" y="458866"/>
                    <a:pt x="3335032" y="1024906"/>
                  </a:cubicBezTo>
                  <a:cubicBezTo>
                    <a:pt x="3335032" y="1590946"/>
                    <a:pt x="2588460" y="2049812"/>
                    <a:pt x="1667516" y="2049812"/>
                  </a:cubicBezTo>
                  <a:cubicBezTo>
                    <a:pt x="746572" y="2049812"/>
                    <a:pt x="0" y="1590946"/>
                    <a:pt x="0" y="102490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8404" tIns="300188" rIns="488404" bIns="300188"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a:t>
              </a:r>
              <a:r>
                <a:rPr lang="vi-VN" sz="2800" b="1" kern="1200" dirty="0" smtClean="0">
                  <a:latin typeface="Times New Roman" panose="02020603050405020304" pitchFamily="18" charset="0"/>
                  <a:cs typeface="Times New Roman" panose="02020603050405020304" pitchFamily="18" charset="0"/>
                </a:rPr>
                <a:t>. Nội dung</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21752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200748" y="657880"/>
            <a:ext cx="175240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p>
        </p:txBody>
      </p:sp>
      <p:pic>
        <p:nvPicPr>
          <p:cNvPr id="9" name="Picture 8"/>
          <p:cNvPicPr>
            <a:picLocks noChangeAspect="1"/>
          </p:cNvPicPr>
          <p:nvPr/>
        </p:nvPicPr>
        <p:blipFill rotWithShape="1">
          <a:blip r:embed="rId5">
            <a:extLst>
              <a:ext uri="{BEBA8EAE-BF5A-486C-A8C5-ECC9F3942E4B}">
                <a14:imgProps xmlns:a14="http://schemas.microsoft.com/office/drawing/2010/main" xmlns="">
                  <a14:imgLayer r:embed="rId6">
                    <a14:imgEffect>
                      <a14:brightnessContrast bright="20000" contrast="-20000"/>
                    </a14:imgEffect>
                  </a14:imgLayer>
                </a14:imgProps>
              </a:ext>
            </a:extLst>
          </a:blip>
          <a:srcRect l="7224" t="20929" b="17370"/>
          <a:stretch/>
        </p:blipFill>
        <p:spPr>
          <a:xfrm>
            <a:off x="2256503" y="1475382"/>
            <a:ext cx="7728155" cy="3994048"/>
          </a:xfrm>
          <a:prstGeom prst="rect">
            <a:avLst/>
          </a:prstGeom>
        </p:spPr>
      </p:pic>
      <p:sp>
        <p:nvSpPr>
          <p:cNvPr id="10" name="Rectangle 9"/>
          <p:cNvSpPr/>
          <p:nvPr/>
        </p:nvSpPr>
        <p:spPr>
          <a:xfrm>
            <a:off x="3111909" y="1625746"/>
            <a:ext cx="6312310" cy="3693319"/>
          </a:xfrm>
          <a:prstGeom prst="rect">
            <a:avLst/>
          </a:prstGeom>
        </p:spPr>
        <p:txBody>
          <a:bodyPr wrap="square">
            <a:spAutoFit/>
          </a:bodyPr>
          <a:lstStyle/>
          <a:p>
            <a:pPr>
              <a:spcAft>
                <a:spcPts val="1200"/>
              </a:spcAft>
            </a:pPr>
            <a:r>
              <a:rPr lang="vi-VN" sz="2800" b="1" u="sng" dirty="0">
                <a:solidFill>
                  <a:srgbClr val="0D0D0D"/>
                </a:solidFill>
                <a:latin typeface="Times New Roman" panose="02020603050405020304" pitchFamily="18" charset="0"/>
                <a:ea typeface="Times New Roman" panose="02020603050405020304" pitchFamily="18" charset="0"/>
              </a:rPr>
              <a:t>Câu 1</a:t>
            </a:r>
            <a:r>
              <a:rPr lang="vi-VN" sz="2800" u="sng" dirty="0">
                <a:solidFill>
                  <a:srgbClr val="0D0D0D"/>
                </a:solidFill>
                <a:latin typeface="Times New Roman" panose="02020603050405020304" pitchFamily="18" charset="0"/>
                <a:ea typeface="Times New Roman" panose="02020603050405020304" pitchFamily="18" charset="0"/>
              </a:rPr>
              <a:t>:</a:t>
            </a:r>
            <a:r>
              <a:rPr lang="vi-VN" sz="2800" dirty="0">
                <a:solidFill>
                  <a:srgbClr val="0D0D0D"/>
                </a:solidFill>
                <a:latin typeface="Times New Roman" panose="02020603050405020304" pitchFamily="18" charset="0"/>
                <a:ea typeface="Times New Roman" panose="02020603050405020304" pitchFamily="18" charset="0"/>
              </a:rPr>
              <a:t> </a:t>
            </a:r>
            <a:r>
              <a:rPr lang="pt-BR" sz="2800" dirty="0">
                <a:solidFill>
                  <a:srgbClr val="0D0D0D"/>
                </a:solidFill>
                <a:latin typeface="Times New Roman" panose="02020603050405020304" pitchFamily="18" charset="0"/>
                <a:ea typeface="Times New Roman" panose="02020603050405020304" pitchFamily="18" charset="0"/>
              </a:rPr>
              <a:t>Thông điệp em ấn tượng sâu sắc nhất sau khi học xong truyện </a:t>
            </a:r>
            <a:r>
              <a:rPr lang="pt-BR" sz="2800" i="1" dirty="0">
                <a:solidFill>
                  <a:srgbClr val="0D0D0D"/>
                </a:solidFill>
                <a:latin typeface="Times New Roman" panose="02020603050405020304" pitchFamily="18" charset="0"/>
                <a:ea typeface="Times New Roman" panose="02020603050405020304" pitchFamily="18" charset="0"/>
              </a:rPr>
              <a:t>ngắn  “Chích bông ơi” </a:t>
            </a:r>
            <a:r>
              <a:rPr lang="pt-BR" sz="2800" dirty="0">
                <a:solidFill>
                  <a:srgbClr val="0D0D0D"/>
                </a:solidFill>
                <a:latin typeface="Times New Roman" panose="02020603050405020304" pitchFamily="18" charset="0"/>
                <a:ea typeface="Times New Roman" panose="02020603050405020304" pitchFamily="18" charset="0"/>
              </a:rPr>
              <a:t>là gì? Vì sao?</a:t>
            </a:r>
            <a:endParaRPr lang="en-US" sz="2800" dirty="0">
              <a:latin typeface="Times New Roman" panose="02020603050405020304" pitchFamily="18" charset="0"/>
              <a:ea typeface="Times New Roman" panose="02020603050405020304" pitchFamily="18" charset="0"/>
            </a:endParaRPr>
          </a:p>
          <a:p>
            <a:r>
              <a:rPr lang="pt-BR" sz="2800" b="1" u="sng" dirty="0">
                <a:solidFill>
                  <a:srgbClr val="0D0D0D"/>
                </a:solidFill>
                <a:latin typeface="Times New Roman" panose="02020603050405020304" pitchFamily="18" charset="0"/>
                <a:ea typeface="Times New Roman" panose="02020603050405020304" pitchFamily="18" charset="0"/>
              </a:rPr>
              <a:t>Câu 2:</a:t>
            </a:r>
            <a:r>
              <a:rPr lang="pt-BR"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hãy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cha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tưởng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đoạn 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khoảng</a:t>
            </a:r>
            <a:r>
              <a:rPr lang="en-US" sz="2800" dirty="0">
                <a:solidFill>
                  <a:srgbClr val="0D0D0D"/>
                </a:solidFill>
                <a:latin typeface="Times New Roman" panose="02020603050405020304" pitchFamily="18" charset="0"/>
                <a:ea typeface="Times New Roman" panose="02020603050405020304" pitchFamily="18" charset="0"/>
              </a:rPr>
              <a:t> (5-7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chết</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xmlns="" val="2075151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74741" y="1225019"/>
            <a:ext cx="7799294" cy="5538851"/>
          </a:xfrm>
          <a:prstGeom prst="rect">
            <a:avLst/>
          </a:prstGeom>
        </p:spPr>
      </p:pic>
      <p:sp>
        <p:nvSpPr>
          <p:cNvPr id="6" name="Rectangle 5"/>
          <p:cNvSpPr/>
          <p:nvPr/>
        </p:nvSpPr>
        <p:spPr>
          <a:xfrm>
            <a:off x="5118656" y="270912"/>
            <a:ext cx="4801314" cy="1384995"/>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194FBD"/>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194FBD"/>
                </a:solidFill>
                <a:effectLst/>
                <a:uLnTx/>
                <a:uFillTx/>
                <a:latin typeface="Times New Roman" panose="02020603050405020304" pitchFamily="18" charset="0"/>
                <a:ea typeface="Calibri" panose="020F0502020204030204" pitchFamily="34" charset="0"/>
                <a:cs typeface="+mn-cs"/>
              </a:rPr>
              <a:t>Tóm</a:t>
            </a:r>
            <a:r>
              <a:rPr kumimoji="0" lang="en-US" sz="2800" b="1" i="0" u="none" strike="noStrike" kern="1200" cap="none" spc="0" normalizeH="0" baseline="0" noProof="0" dirty="0" smtClean="0">
                <a:ln>
                  <a:noFill/>
                </a:ln>
                <a:solidFill>
                  <a:srgbClr val="194FBD"/>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194FBD"/>
                </a:solidFill>
                <a:effectLst/>
                <a:uLnTx/>
                <a:uFillTx/>
                <a:latin typeface="Times New Roman" panose="02020603050405020304" pitchFamily="18" charset="0"/>
                <a:ea typeface="Calibri" panose="020F0502020204030204" pitchFamily="34" charset="0"/>
                <a:cs typeface="+mn-cs"/>
              </a:rPr>
              <a:t>tắt</a:t>
            </a:r>
            <a:r>
              <a:rPr kumimoji="0" lang="en-US" sz="2800" b="0" i="0" u="none" strike="noStrike" kern="1200" cap="none" spc="0" normalizeH="0" baseline="0" noProof="0" dirty="0">
                <a:ln>
                  <a:noFill/>
                </a:ln>
                <a:solidFill>
                  <a:srgbClr val="3366FF"/>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smtClean="0">
              <a:ln>
                <a:noFill/>
              </a:ln>
              <a:solidFill>
                <a:srgbClr val="3366FF"/>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em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Kiều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Phương-Mèo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758248" y="2120950"/>
            <a:ext cx="5544671" cy="3785652"/>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Kiều Phương là cô gái hay lục lọi đồ và thường bôi bẩn lên mặt. Cô bé có sở thích vẽ tranh nên thường bí mật pha chế màu và vẽ. Khi mọi người phát hiện ra Kiều Phương có tài năng hội họa thì người anh lúc này tỏ ra ghen tị và xa lánh em. </a:t>
            </a:r>
            <a:r>
              <a:rPr kumimoji="0" lang="vi-VN"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Ki</a:t>
            </a:r>
            <a:r>
              <a:rPr lang="en-US" sz="2400" noProof="0" dirty="0" err="1" smtClean="0">
                <a:solidFill>
                  <a:srgbClr val="70AD47">
                    <a:lumMod val="50000"/>
                  </a:srgbClr>
                </a:solidFill>
                <a:latin typeface="Times New Roman" panose="02020603050405020304" pitchFamily="18" charset="0"/>
                <a:ea typeface="Calibri" panose="020F0502020204030204" pitchFamily="34" charset="0"/>
              </a:rPr>
              <a:t>ều</a:t>
            </a:r>
            <a:r>
              <a:rPr lang="en-US" sz="2400" noProof="0" dirty="0" smtClean="0">
                <a:solidFill>
                  <a:srgbClr val="70AD47">
                    <a:lumMod val="50000"/>
                  </a:srgbClr>
                </a:solidFill>
                <a:latin typeface="Times New Roman" panose="02020603050405020304" pitchFamily="18" charset="0"/>
                <a:ea typeface="Calibri" panose="020F0502020204030204" pitchFamily="34" charset="0"/>
              </a:rPr>
              <a:t> </a:t>
            </a:r>
            <a:r>
              <a:rPr kumimoji="0" lang="vi-VN"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Phương </a:t>
            </a:r>
            <a:r>
              <a:rPr kumimoji="0" lang="vi-VN"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đạt giải nhất tại trại thi vẽ tranh quốc tế với bức vẽ “anh trai tôi”, lúc này người anh trai mới nhận ra tấm lòng nhân hậu của em và hối lỗi về bản thân mình.</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pic>
        <p:nvPicPr>
          <p:cNvPr id="10" name="Picture 9"/>
          <p:cNvPicPr>
            <a:picLocks noChangeAspect="1"/>
          </p:cNvPicPr>
          <p:nvPr/>
        </p:nvPicPr>
        <p:blipFill>
          <a:blip r:embed="rId3"/>
          <a:stretch>
            <a:fillRect/>
          </a:stretch>
        </p:blipFill>
        <p:spPr>
          <a:xfrm>
            <a:off x="817965" y="2811993"/>
            <a:ext cx="3161212" cy="24035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370296" y="471020"/>
            <a:ext cx="4919873"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8626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200748" y="657880"/>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42457" y="1130300"/>
            <a:ext cx="11312007" cy="4678204"/>
          </a:xfrm>
          <a:prstGeom prst="rect">
            <a:avLst/>
          </a:prstGeom>
        </p:spPr>
        <p:txBody>
          <a:bodyPr wrap="square">
            <a:spAutoFit/>
          </a:bodyPr>
          <a:lstStyle/>
          <a:p>
            <a:pPr>
              <a:lnSpc>
                <a:spcPct val="150000"/>
              </a:lnSpc>
              <a:spcAft>
                <a:spcPts val="1200"/>
              </a:spcAft>
            </a:pPr>
            <a:r>
              <a:rPr lang="vi-VN" sz="3200" b="1" u="sng" dirty="0">
                <a:solidFill>
                  <a:srgbClr val="0D0D0D"/>
                </a:solidFill>
                <a:latin typeface="Times New Roman" panose="02020603050405020304" pitchFamily="18" charset="0"/>
                <a:ea typeface="Times New Roman" panose="02020603050405020304" pitchFamily="18" charset="0"/>
              </a:rPr>
              <a:t>Câu 1: </a:t>
            </a:r>
            <a:r>
              <a:rPr lang="en-US" sz="3200" dirty="0">
                <a:solidFill>
                  <a:srgbClr val="0D0D0D"/>
                </a:solidFill>
                <a:latin typeface="Times New Roman" panose="02020603050405020304" pitchFamily="18" charset="0"/>
                <a:ea typeface="Times New Roman" panose="02020603050405020304" pitchFamily="18" charset="0"/>
              </a:rPr>
              <a:t>HS </a:t>
            </a:r>
            <a:r>
              <a:rPr lang="en-US" sz="3200" dirty="0" err="1">
                <a:solidFill>
                  <a:srgbClr val="0D0D0D"/>
                </a:solidFill>
                <a:latin typeface="Times New Roman" panose="02020603050405020304" pitchFamily="18" charset="0"/>
                <a:ea typeface="Times New Roman" panose="02020603050405020304" pitchFamily="18" charset="0"/>
              </a:rPr>
              <a:t>tự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điệp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pPr>
            <a:r>
              <a:rPr lang="en-US" sz="3200" dirty="0" smtClean="0">
                <a:solidFill>
                  <a:srgbClr val="0D0D0D"/>
                </a:solidFill>
                <a:latin typeface="Times New Roman" panose="02020603050405020304" pitchFamily="18" charset="0"/>
                <a:ea typeface="Times New Roman" panose="02020603050405020304" pitchFamily="18" charset="0"/>
              </a:rPr>
              <a:t>HS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chọn</a:t>
            </a:r>
            <a:r>
              <a:rPr lang="en-US" sz="3200" dirty="0">
                <a:solidFill>
                  <a:srgbClr val="0D0D0D"/>
                </a:solidFill>
                <a:latin typeface="Times New Roman" panose="02020603050405020304" pitchFamily="18" charset="0"/>
                <a:ea typeface="Times New Roman" panose="02020603050405020304" pitchFamily="18" charset="0"/>
              </a:rPr>
              <a:t> 1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điệp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sau</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lvl="0">
              <a:lnSpc>
                <a:spcPct val="150000"/>
              </a:lnSpc>
              <a:spcAft>
                <a:spcPts val="0"/>
              </a:spcAft>
              <a:buSzPts val="1400"/>
            </a:pP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smtClean="0">
                <a:solidFill>
                  <a:srgbClr val="0D0D0D"/>
                </a:solidFill>
                <a:latin typeface="Times New Roman" panose="02020603050405020304" pitchFamily="18" charset="0"/>
                <a:ea typeface="Times New Roman" panose="02020603050405020304" pitchFamily="18" charset="0"/>
              </a:rPr>
              <a:t>Trong</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cuộc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sống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nhân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hậu</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lvl="0">
              <a:lnSpc>
                <a:spcPct val="150000"/>
              </a:lnSpc>
              <a:spcAft>
                <a:spcPts val="0"/>
              </a:spcAft>
              <a:buSzPts val="1400"/>
            </a:pP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smtClean="0">
                <a:solidFill>
                  <a:srgbClr val="0D0D0D"/>
                </a:solidFill>
                <a:latin typeface="Times New Roman" panose="02020603050405020304" pitchFamily="18" charset="0"/>
                <a:ea typeface="Times New Roman" panose="02020603050405020304" pitchFamily="18" charset="0"/>
              </a:rPr>
              <a:t>Biết</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vệ</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tổ</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chim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bắt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chim</a:t>
            </a:r>
            <a:r>
              <a:rPr lang="en-US" sz="3200" dirty="0">
                <a:solidFill>
                  <a:srgbClr val="0D0D0D"/>
                </a:solidFill>
                <a:latin typeface="Times New Roman" panose="02020603050405020304" pitchFamily="18" charset="0"/>
                <a:ea typeface="Times New Roman" panose="02020603050405020304" pitchFamily="18" charset="0"/>
              </a:rPr>
              <a:t> non.</a:t>
            </a:r>
            <a:endParaRPr lang="en-US" sz="3200" dirty="0">
              <a:latin typeface="Times New Roman" panose="02020603050405020304" pitchFamily="18" charset="0"/>
              <a:ea typeface="Times New Roman" panose="02020603050405020304" pitchFamily="18" charset="0"/>
            </a:endParaRPr>
          </a:p>
          <a:p>
            <a:pPr lvl="0">
              <a:lnSpc>
                <a:spcPct val="150000"/>
              </a:lnSpc>
              <a:spcAft>
                <a:spcPts val="0"/>
              </a:spcAft>
              <a:buSzPts val="1400"/>
            </a:pP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smtClean="0">
                <a:solidFill>
                  <a:srgbClr val="0D0D0D"/>
                </a:solidFill>
                <a:latin typeface="Times New Roman" panose="02020603050405020304" pitchFamily="18" charset="0"/>
                <a:ea typeface="Times New Roman" panose="02020603050405020304" pitchFamily="18" charset="0"/>
              </a:rPr>
              <a:t>Phải</a:t>
            </a:r>
            <a:r>
              <a:rPr lang="en-US" sz="3200" dirty="0" smtClean="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cẩn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trước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điều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gì</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tránh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gây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hậu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quả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tiếc</a:t>
            </a:r>
            <a:r>
              <a:rPr lang="en-US" sz="3200" dirty="0" smtClean="0">
                <a:solidFill>
                  <a:srgbClr val="0D0D0D"/>
                </a:solidFill>
                <a:latin typeface="Times New Roman" panose="02020603050405020304" pitchFamily="18" charset="0"/>
                <a:ea typeface="Times New Roman" panose="02020603050405020304" pitchFamily="18" charset="0"/>
              </a:rPr>
              <a:t>.</a:t>
            </a:r>
            <a:r>
              <a:rPr lang="en-US" sz="3200" dirty="0" smtClean="0">
                <a:latin typeface="Times New Roman" panose="02020603050405020304" pitchFamily="18" charset="0"/>
                <a:ea typeface="Times New Roman" panose="02020603050405020304" pitchFamily="18" charset="0"/>
              </a:rPr>
              <a:t> </a:t>
            </a:r>
            <a:r>
              <a:rPr lang="en-US" sz="3200" dirty="0" smtClean="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94153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200748" y="657880"/>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85800" y="1203428"/>
            <a:ext cx="10782300" cy="5037276"/>
          </a:xfrm>
          <a:prstGeom prst="rect">
            <a:avLst/>
          </a:prstGeom>
        </p:spPr>
        <p:txBody>
          <a:bodyPr>
            <a:spAutoFit/>
          </a:bodyPr>
          <a:lstStyle/>
          <a:p>
            <a:pPr>
              <a:spcAft>
                <a:spcPts val="750"/>
              </a:spcAft>
            </a:pPr>
            <a:r>
              <a:rPr lang="en-US" sz="2800" b="1" u="sng" dirty="0" err="1">
                <a:solidFill>
                  <a:srgbClr val="0D0D0D"/>
                </a:solidFill>
                <a:latin typeface="Times New Roman" panose="02020603050405020304" pitchFamily="18" charset="0"/>
                <a:ea typeface="Times New Roman" panose="02020603050405020304" pitchFamily="18" charset="0"/>
              </a:rPr>
              <a:t>Câu</a:t>
            </a:r>
            <a:r>
              <a:rPr lang="en-US" sz="2800" b="1" u="sng" dirty="0">
                <a:solidFill>
                  <a:srgbClr val="0D0D0D"/>
                </a:solidFill>
                <a:latin typeface="Times New Roman" panose="02020603050405020304" pitchFamily="18" charset="0"/>
                <a:ea typeface="Times New Roman" panose="02020603050405020304" pitchFamily="18" charset="0"/>
              </a:rPr>
              <a:t> 2</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chết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spcAft>
                <a:spcPts val="750"/>
              </a:spcAft>
            </a:pPr>
            <a:r>
              <a:rPr lang="en-US" sz="2800" dirty="0" err="1">
                <a:solidFill>
                  <a:srgbClr val="0D0D0D"/>
                </a:solidFill>
                <a:latin typeface="Times New Roman" panose="02020603050405020304" pitchFamily="18" charset="0"/>
                <a:ea typeface="Times New Roman" panose="02020603050405020304" pitchFamily="18" charset="0"/>
              </a:rPr>
              <a:t>Gợi</a:t>
            </a:r>
            <a:r>
              <a:rPr lang="en-US" sz="2800" dirty="0">
                <a:solidFill>
                  <a:srgbClr val="0D0D0D"/>
                </a:solidFill>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lắm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bất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ngừng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chịu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nghe</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 cha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non </a:t>
            </a:r>
            <a:r>
              <a:rPr lang="en-US" sz="2800" dirty="0" err="1">
                <a:solidFill>
                  <a:srgbClr val="0D0D0D"/>
                </a:solidFill>
                <a:latin typeface="Times New Roman" panose="02020603050405020304" pitchFamily="18" charset="0"/>
                <a:ea typeface="Times New Roman" panose="02020603050405020304" pitchFamily="18" charset="0"/>
              </a:rPr>
              <a:t>tội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nghe</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gọi</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thấy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vô</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quay </a:t>
            </a:r>
            <a:r>
              <a:rPr lang="en-US" sz="2800" dirty="0" err="1">
                <a:solidFill>
                  <a:srgbClr val="0D0D0D"/>
                </a:solidFill>
                <a:latin typeface="Times New Roman" panose="02020603050405020304" pitchFamily="18" charset="0"/>
                <a:ea typeface="Times New Roman" panose="02020603050405020304" pitchFamily="18" charset="0"/>
              </a:rPr>
              <a:t>ngược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cướp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nhỏ</a:t>
            </a:r>
            <a:r>
              <a:rPr lang="en-US" sz="2800" dirty="0">
                <a:solidFill>
                  <a:srgbClr val="0D0D0D"/>
                </a:solidFill>
                <a:latin typeface="Times New Roman" panose="02020603050405020304" pitchFamily="18" charset="0"/>
                <a:ea typeface="Times New Roman" panose="02020603050405020304" pitchFamily="18" charset="0"/>
              </a:rPr>
              <a:t>, chia </a:t>
            </a:r>
            <a:r>
              <a:rPr lang="en-US" sz="2800" dirty="0" err="1">
                <a:solidFill>
                  <a:srgbClr val="0D0D0D"/>
                </a:solidFill>
                <a:latin typeface="Times New Roman" panose="02020603050405020304" pitchFamily="18" charset="0"/>
                <a:ea typeface="Times New Roman" panose="02020603050405020304" pitchFamily="18" charset="0"/>
              </a:rPr>
              <a:t>cắt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mẫu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ơi</a:t>
            </a:r>
            <a:r>
              <a:rPr lang="en-US" sz="2800" dirty="0">
                <a:solidFill>
                  <a:srgbClr val="0D0D0D"/>
                </a:solidFill>
                <a:latin typeface="Times New Roman" panose="02020603050405020304" pitchFamily="18" charset="0"/>
                <a:ea typeface="Times New Roman" panose="02020603050405020304" pitchFamily="18" charset="0"/>
              </a:rPr>
              <a:t> – Tao </a:t>
            </a:r>
            <a:r>
              <a:rPr lang="en-US" sz="2800" dirty="0" err="1">
                <a:solidFill>
                  <a:srgbClr val="0D0D0D"/>
                </a:solidFill>
                <a:latin typeface="Times New Roman" panose="02020603050405020304" pitchFamily="18" charset="0"/>
                <a:ea typeface="Times New Roman" panose="02020603050405020304" pitchFamily="18" charset="0"/>
              </a:rPr>
              <a:t>xin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mày</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xmlns="" val="427210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229602" y="648862"/>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endParaRPr lang="en-US" sz="2800" dirty="0"/>
          </a:p>
        </p:txBody>
      </p:sp>
      <p:pic>
        <p:nvPicPr>
          <p:cNvPr id="9" name="Picture 8"/>
          <p:cNvPicPr>
            <a:picLocks noChangeAspect="1"/>
          </p:cNvPicPr>
          <p:nvPr/>
        </p:nvPicPr>
        <p:blipFill>
          <a:blip r:embed="rId5">
            <a:extLst>
              <a:ext uri="{BEBA8EAE-BF5A-486C-A8C5-ECC9F3942E4B}">
                <a14:imgProps xmlns:a14="http://schemas.microsoft.com/office/drawing/2010/main" xmlns="">
                  <a14:imgLayer r:embed="rId6">
                    <a14:imgEffect>
                      <a14:brightnessContrast bright="20000" contrast="-40000"/>
                    </a14:imgEffect>
                  </a14:imgLayer>
                </a14:imgProps>
              </a:ext>
            </a:extLst>
          </a:blip>
          <a:stretch>
            <a:fillRect/>
          </a:stretch>
        </p:blipFill>
        <p:spPr>
          <a:xfrm>
            <a:off x="1610339" y="1809125"/>
            <a:ext cx="4548443" cy="3219450"/>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xmlns="">
                  <a14:imgLayer r:embed="rId6">
                    <a14:imgEffect>
                      <a14:brightnessContrast bright="20000" contrast="-40000"/>
                    </a14:imgEffect>
                  </a14:imgLayer>
                </a14:imgProps>
              </a:ext>
            </a:extLst>
          </a:blip>
          <a:stretch>
            <a:fillRect/>
          </a:stretch>
        </p:blipFill>
        <p:spPr>
          <a:xfrm>
            <a:off x="5995118" y="1809125"/>
            <a:ext cx="4548443" cy="3219450"/>
          </a:xfrm>
          <a:prstGeom prst="rect">
            <a:avLst/>
          </a:prstGeom>
        </p:spPr>
      </p:pic>
      <p:sp>
        <p:nvSpPr>
          <p:cNvPr id="10" name="Rectangle 9"/>
          <p:cNvSpPr/>
          <p:nvPr/>
        </p:nvSpPr>
        <p:spPr>
          <a:xfrm>
            <a:off x="2138517" y="2634020"/>
            <a:ext cx="3492085" cy="1569660"/>
          </a:xfrm>
          <a:prstGeom prst="rect">
            <a:avLst/>
          </a:prstGeom>
        </p:spPr>
        <p:txBody>
          <a:bodyPr wrap="square">
            <a:spAutoFit/>
          </a:bodyPr>
          <a:lstStyle/>
          <a:p>
            <a:pPr lvl="0">
              <a:spcAft>
                <a:spcPts val="750"/>
              </a:spcAft>
              <a:buSzPts val="1400"/>
            </a:pPr>
            <a:r>
              <a:rPr lang="nl-NL" sz="3200" b="1" dirty="0" smtClean="0">
                <a:latin typeface="Times New Roman" panose="02020603050405020304" pitchFamily="18" charset="0"/>
                <a:ea typeface="Times New Roman" panose="02020603050405020304" pitchFamily="18" charset="0"/>
              </a:rPr>
              <a:t>Câu 1. </a:t>
            </a:r>
            <a:r>
              <a:rPr lang="nl-NL" sz="3200" dirty="0" smtClean="0">
                <a:latin typeface="Times New Roman" panose="02020603050405020304" pitchFamily="18" charset="0"/>
                <a:ea typeface="Times New Roman" panose="02020603050405020304" pitchFamily="18" charset="0"/>
              </a:rPr>
              <a:t>Em </a:t>
            </a:r>
            <a:r>
              <a:rPr lang="nl-NL" sz="3200" dirty="0">
                <a:latin typeface="Times New Roman" panose="02020603050405020304" pitchFamily="18" charset="0"/>
                <a:ea typeface="Times New Roman" panose="02020603050405020304" pitchFamily="18" charset="0"/>
              </a:rPr>
              <a:t>hãy chia sẻ về một kỉ niệm khiến em hối hận.</a:t>
            </a:r>
            <a:endParaRPr lang="en-US" sz="32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523298" y="2495493"/>
            <a:ext cx="3653089" cy="2062103"/>
          </a:xfrm>
          <a:prstGeom prst="rect">
            <a:avLst/>
          </a:prstGeom>
        </p:spPr>
        <p:txBody>
          <a:bodyPr wrap="square">
            <a:spAutoFit/>
          </a:bodyPr>
          <a:lstStyle/>
          <a:p>
            <a:pPr lvl="0">
              <a:spcAft>
                <a:spcPts val="750"/>
              </a:spcAft>
              <a:buSzPts val="1400"/>
            </a:pPr>
            <a:r>
              <a:rPr lang="nl-NL" sz="3200" b="1" dirty="0" smtClean="0">
                <a:latin typeface="Times New Roman" panose="02020603050405020304" pitchFamily="18" charset="0"/>
                <a:ea typeface="Times New Roman" panose="02020603050405020304" pitchFamily="18" charset="0"/>
              </a:rPr>
              <a:t>Câu 2. </a:t>
            </a:r>
            <a:r>
              <a:rPr lang="nl-NL" sz="3200" dirty="0" smtClean="0">
                <a:latin typeface="Times New Roman" panose="02020603050405020304" pitchFamily="18" charset="0"/>
                <a:ea typeface="Times New Roman" panose="02020603050405020304" pitchFamily="18" charset="0"/>
              </a:rPr>
              <a:t>Kể </a:t>
            </a:r>
            <a:r>
              <a:rPr lang="nl-NL" sz="3200" dirty="0">
                <a:latin typeface="Times New Roman" panose="02020603050405020304" pitchFamily="18" charset="0"/>
                <a:ea typeface="Times New Roman" panose="02020603050405020304" pitchFamily="18" charset="0"/>
              </a:rPr>
              <a:t>lại những lần em giúp đỡ các loài động vật xung quanh em.</a:t>
            </a:r>
            <a:endParaRPr lang="en-US" sz="32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3903919" y="1270204"/>
            <a:ext cx="4346062" cy="584775"/>
          </a:xfrm>
          <a:prstGeom prst="rect">
            <a:avLst/>
          </a:prstGeom>
        </p:spPr>
        <p:txBody>
          <a:bodyPr wrap="none">
            <a:spAutoFit/>
          </a:bodyPr>
          <a:lstStyle/>
          <a:p>
            <a:pPr>
              <a:spcAft>
                <a:spcPts val="750"/>
              </a:spcAft>
            </a:pPr>
            <a:r>
              <a:rPr lang="nl-NL" sz="3200" dirty="0">
                <a:latin typeface="Times New Roman" panose="02020603050405020304" pitchFamily="18" charset="0"/>
                <a:ea typeface="Times New Roman" panose="02020603050405020304" pitchFamily="18" charset="0"/>
              </a:rPr>
              <a:t>Chọn một trong 2 đề sau:</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4468667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31721756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algn="ctr" eaLnBrk="0" fontAlgn="base" hangingPunct="0"/>
            <a:r>
              <a:rPr lang="en-US" sz="2800" b="1" dirty="0">
                <a:solidFill>
                  <a:srgbClr val="FF0000"/>
                </a:solidFill>
                <a:latin typeface="Times New Roman" panose="02020603050405020304" pitchFamily="18" charset="0"/>
                <a:cs typeface="Times New Roman" panose="02020603050405020304" pitchFamily="18" charset="0"/>
              </a:rPr>
              <a:t>VIẾT BÀI VĂN TẢ CẢNH SINH HOẠT</a:t>
            </a:r>
            <a:endParaRPr lang="en-US" sz="2800" dirty="0">
              <a:effectLst/>
              <a:latin typeface="Times New Roman" panose="02020603050405020304" pitchFamily="18" charset="0"/>
              <a:cs typeface="Times New Roman" panose="02020603050405020304" pitchFamily="18" charset="0"/>
            </a:endParaRPr>
          </a:p>
        </p:txBody>
      </p:sp>
      <p:sp>
        <p:nvSpPr>
          <p:cNvPr id="6" name="Rectangle 5"/>
          <p:cNvSpPr/>
          <p:nvPr/>
        </p:nvSpPr>
        <p:spPr>
          <a:xfrm>
            <a:off x="5190143" y="667973"/>
            <a:ext cx="1811714"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p>
        </p:txBody>
      </p:sp>
      <p:grpSp>
        <p:nvGrpSpPr>
          <p:cNvPr id="23" name="Group 22"/>
          <p:cNvGrpSpPr/>
          <p:nvPr/>
        </p:nvGrpSpPr>
        <p:grpSpPr>
          <a:xfrm>
            <a:off x="1511475" y="1373982"/>
            <a:ext cx="4855762" cy="4574377"/>
            <a:chOff x="2146095" y="1454948"/>
            <a:chExt cx="4655756" cy="4052981"/>
          </a:xfrm>
        </p:grpSpPr>
        <p:sp>
          <p:nvSpPr>
            <p:cNvPr id="24" name="Rectangle 23"/>
            <p:cNvSpPr/>
            <p:nvPr/>
          </p:nvSpPr>
          <p:spPr>
            <a:xfrm>
              <a:off x="2146095" y="1454948"/>
              <a:ext cx="2214920" cy="1898448"/>
            </a:xfrm>
            <a:prstGeom prst="rect">
              <a:avLst/>
            </a:prstGeom>
            <a:blipFill>
              <a:blip r:embed="rId5"/>
              <a:srcRect/>
              <a:stretch>
                <a:fillRect l="-20000" r="-20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5" name="Freeform 24"/>
            <p:cNvSpPr/>
            <p:nvPr/>
          </p:nvSpPr>
          <p:spPr>
            <a:xfrm>
              <a:off x="2146095" y="2863357"/>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1</a:t>
              </a:r>
              <a:endParaRPr lang="en-US" sz="2300" kern="1200" dirty="0"/>
            </a:p>
          </p:txBody>
        </p:sp>
        <p:sp>
          <p:nvSpPr>
            <p:cNvPr id="26" name="Rectangle 25"/>
            <p:cNvSpPr/>
            <p:nvPr/>
          </p:nvSpPr>
          <p:spPr>
            <a:xfrm>
              <a:off x="4586931" y="1454948"/>
              <a:ext cx="2214920" cy="1898448"/>
            </a:xfrm>
            <a:prstGeom prst="rect">
              <a:avLst/>
            </a:prstGeom>
            <a:blipFill>
              <a:blip r:embed="rId6"/>
              <a:srcRect/>
              <a:stretch>
                <a:fillRect l="-12000" r="-1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7" name="Freeform 26"/>
            <p:cNvSpPr/>
            <p:nvPr/>
          </p:nvSpPr>
          <p:spPr>
            <a:xfrm>
              <a:off x="4573696" y="2890099"/>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2</a:t>
              </a:r>
              <a:endParaRPr lang="en-US" sz="2300" kern="1200" dirty="0"/>
            </a:p>
          </p:txBody>
        </p:sp>
        <p:sp>
          <p:nvSpPr>
            <p:cNvPr id="28" name="Rectangle 27"/>
            <p:cNvSpPr/>
            <p:nvPr/>
          </p:nvSpPr>
          <p:spPr>
            <a:xfrm>
              <a:off x="2146095" y="3574889"/>
              <a:ext cx="2214920" cy="1898448"/>
            </a:xfrm>
            <a:prstGeom prst="rect">
              <a:avLst/>
            </a:prstGeom>
            <a:blipFill>
              <a:blip r:embed="rId7"/>
              <a:srcRect/>
              <a:stretch>
                <a:fillRect l="-14000" r="-1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9" name="Freeform 28"/>
            <p:cNvSpPr/>
            <p:nvPr/>
          </p:nvSpPr>
          <p:spPr>
            <a:xfrm>
              <a:off x="2146095" y="5017710"/>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3</a:t>
              </a:r>
              <a:endParaRPr lang="en-US" sz="2300" kern="1200" dirty="0"/>
            </a:p>
          </p:txBody>
        </p:sp>
        <p:sp>
          <p:nvSpPr>
            <p:cNvPr id="31" name="Rectangle 30"/>
            <p:cNvSpPr/>
            <p:nvPr/>
          </p:nvSpPr>
          <p:spPr>
            <a:xfrm>
              <a:off x="4586931" y="3574889"/>
              <a:ext cx="2214920" cy="1898448"/>
            </a:xfrm>
            <a:prstGeom prst="rect">
              <a:avLst/>
            </a:prstGeom>
            <a:blipFill>
              <a:blip r:embed="rId8"/>
              <a:srcRect/>
              <a:stretch>
                <a:fillRect l="-18000" r="-1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2" name="Freeform 31"/>
            <p:cNvSpPr/>
            <p:nvPr/>
          </p:nvSpPr>
          <p:spPr>
            <a:xfrm>
              <a:off x="4586931" y="5052302"/>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4</a:t>
              </a:r>
              <a:endParaRPr lang="en-US" sz="2300" kern="1200" dirty="0"/>
            </a:p>
          </p:txBody>
        </p:sp>
      </p:grpSp>
      <p:sp>
        <p:nvSpPr>
          <p:cNvPr id="33" name="Cloud Callout 32"/>
          <p:cNvSpPr/>
          <p:nvPr/>
        </p:nvSpPr>
        <p:spPr>
          <a:xfrm>
            <a:off x="6813755" y="1703421"/>
            <a:ext cx="4612522" cy="2344994"/>
          </a:xfrm>
          <a:prstGeom prst="cloudCallout">
            <a:avLst>
              <a:gd name="adj1" fmla="val -47372"/>
              <a:gd name="adj2" fmla="val 53066"/>
            </a:avLst>
          </a:prstGeom>
        </p:spPr>
        <p:style>
          <a:lnRef idx="2">
            <a:schemeClr val="accent6"/>
          </a:lnRef>
          <a:fillRef idx="1">
            <a:schemeClr val="lt1"/>
          </a:fillRef>
          <a:effectRef idx="0">
            <a:schemeClr val="accent6"/>
          </a:effectRef>
          <a:fontRef idx="minor">
            <a:schemeClr val="dk1"/>
          </a:fontRef>
        </p:style>
        <p:txBody>
          <a:bodyPr rtlCol="0" anchor="ctr"/>
          <a:lstStyle/>
          <a:p>
            <a:pPr>
              <a:spcAft>
                <a:spcPts val="0"/>
              </a:spcAft>
              <a:tabLst>
                <a:tab pos="1386840" algn="l"/>
              </a:tabLst>
            </a:pPr>
            <a:r>
              <a:rPr lang="en-US" sz="2800" dirty="0" smtClean="0">
                <a:latin typeface="Times New Roman" panose="02020603050405020304" pitchFamily="18" charset="0"/>
                <a:ea typeface="MS Mincho"/>
              </a:rPr>
              <a:t>Chia </a:t>
            </a:r>
            <a:r>
              <a:rPr lang="en-US" sz="2800" dirty="0" err="1">
                <a:latin typeface="Times New Roman" panose="02020603050405020304" pitchFamily="18" charset="0"/>
                <a:ea typeface="MS Mincho"/>
              </a:rPr>
              <a:t>sẻ</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xúc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xem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những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bức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ảnh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smtClean="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34" name="Picture 33"/>
          <p:cNvPicPr>
            <a:picLocks noChangeAspect="1"/>
          </p:cNvPicPr>
          <p:nvPr/>
        </p:nvPicPr>
        <p:blipFill>
          <a:blip r:embed="rId9">
            <a:extLst>
              <a:ext uri="{BEBA8EAE-BF5A-486C-A8C5-ECC9F3942E4B}">
                <a14:imgProps xmlns:a14="http://schemas.microsoft.com/office/drawing/2010/main" xmlns="">
                  <a14:imgLayer r:embed="rId10">
                    <a14:imgEffect>
                      <a14:brightnessContrast bright="20000" contrast="20000"/>
                    </a14:imgEffect>
                  </a14:imgLayer>
                </a14:imgProps>
              </a:ext>
            </a:extLst>
          </a:blip>
          <a:stretch>
            <a:fillRect/>
          </a:stretch>
        </p:blipFill>
        <p:spPr>
          <a:xfrm>
            <a:off x="7673540" y="4392288"/>
            <a:ext cx="2522264" cy="1064956"/>
          </a:xfrm>
          <a:prstGeom prst="rect">
            <a:avLst/>
          </a:prstGeom>
        </p:spPr>
      </p:pic>
    </p:spTree>
    <p:extLst>
      <p:ext uri="{BB962C8B-B14F-4D97-AF65-F5344CB8AC3E}">
        <p14:creationId xmlns:p14="http://schemas.microsoft.com/office/powerpoint/2010/main" xmlns="" val="98969559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3" name="Rectangle 2"/>
          <p:cNvSpPr/>
          <p:nvPr/>
        </p:nvSpPr>
        <p:spPr>
          <a:xfrm>
            <a:off x="474918" y="1130300"/>
            <a:ext cx="10782300" cy="1538883"/>
          </a:xfrm>
          <a:prstGeom prst="rect">
            <a:avLst/>
          </a:prstGeom>
        </p:spPr>
        <p:txBody>
          <a:bodyPr>
            <a:spAutoFit/>
          </a:bodyPr>
          <a:lstStyle/>
          <a:p>
            <a:pPr>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về</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tả</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cảnh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sinh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hoạt</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miêu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gì</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85800" y="2204241"/>
            <a:ext cx="10782300" cy="3892861"/>
          </a:xfrm>
          <a:prstGeom prst="rect">
            <a:avLst/>
          </a:prstGeom>
        </p:spPr>
        <p:txBody>
          <a:bodyPr>
            <a:spAutoFit/>
          </a:bodyPr>
          <a:lstStyle/>
          <a:p>
            <a:pPr>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t>
            </a:r>
            <a:r>
              <a:rPr lang="en-US" sz="2800" i="1" dirty="0" err="1">
                <a:solidFill>
                  <a:srgbClr val="0D0D0D"/>
                </a:solidFill>
                <a:latin typeface="Times New Roman" panose="02020603050405020304" pitchFamily="18" charset="0"/>
                <a:cs typeface="Times New Roman" panose="02020603050405020304" pitchFamily="18" charset="0"/>
              </a:rPr>
              <a:t>ăn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miêu</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tả</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là</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loại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văn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bản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nhằm</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giúp</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đọc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nghe</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hình</a:t>
            </a:r>
            <a:r>
              <a:rPr lang="en-US" sz="2800" i="1" dirty="0">
                <a:solidFill>
                  <a:srgbClr val="0D0D0D"/>
                </a:solidFill>
                <a:latin typeface="Times New Roman" panose="02020603050405020304" pitchFamily="18" charset="0"/>
                <a:cs typeface="Times New Roman" panose="02020603050405020304" pitchFamily="18" charset="0"/>
              </a:rPr>
              <a:t> dung </a:t>
            </a:r>
            <a:r>
              <a:rPr lang="en-US" sz="2800" i="1" dirty="0" err="1">
                <a:solidFill>
                  <a:srgbClr val="0D0D0D"/>
                </a:solidFill>
                <a:latin typeface="Times New Roman" panose="02020603050405020304" pitchFamily="18" charset="0"/>
                <a:cs typeface="Times New Roman" panose="02020603050405020304" pitchFamily="18" charset="0"/>
              </a:rPr>
              <a:t>những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đặc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điểm</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tính</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chất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nổi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bật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của</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sự</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vật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sự</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việc</a:t>
            </a:r>
            <a:r>
              <a:rPr lang="en-US" sz="2800" i="1" dirty="0">
                <a:solidFill>
                  <a:srgbClr val="0D0D0D"/>
                </a:solidFill>
                <a:latin typeface="Times New Roman" panose="02020603050405020304" pitchFamily="18" charset="0"/>
                <a:cs typeface="Times New Roman" panose="02020603050405020304" pitchFamily="18" charset="0"/>
              </a:rPr>
              <a:t>, con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phong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cảnh</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làm</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cho</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những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đối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tượng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đó</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như</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hiện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lên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trước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mắt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đọc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nghe</a:t>
            </a:r>
            <a:r>
              <a:rPr lang="en-US" sz="2800" dirty="0">
                <a:solidFill>
                  <a:srgbClr val="0D0D0D"/>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119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74918" y="1130300"/>
            <a:ext cx="10782300" cy="153888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miêu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2204241"/>
            <a:ext cx="10782300" cy="3323987"/>
          </a:xfrm>
          <a:prstGeom prst="rect">
            <a:avLst/>
          </a:prstGeom>
        </p:spPr>
        <p:txBody>
          <a:bodyPr>
            <a:spAutoFit/>
          </a:bodyPr>
          <a:lstStyle/>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chú</a:t>
            </a:r>
            <a:r>
              <a:rPr lang="en-US" sz="2800" b="1" dirty="0">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tượng</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spcAft>
                <a:spcPts val="0"/>
              </a:spcAft>
              <a:tabLst>
                <a:tab pos="138684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7087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a:spcAft>
                <a:spcPts val="120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Phân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tích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ví</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dụ</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cảnh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sinh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hoạt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85800" y="1560290"/>
            <a:ext cx="10782300" cy="1384995"/>
          </a:xfrm>
          <a:prstGeom prst="rect">
            <a:avLst/>
          </a:prstGeom>
        </p:spPr>
        <p:txBody>
          <a:bodyPr>
            <a:spAutoFit/>
          </a:bodyPr>
          <a:lstStyle/>
          <a:p>
            <a:pPr algn="ctr">
              <a:spcAft>
                <a:spcPts val="0"/>
              </a:spcAft>
              <a:tabLst>
                <a:tab pos="1386840" algn="l"/>
              </a:tabLst>
            </a:pPr>
            <a:r>
              <a:rPr lang="en-US" sz="2800" b="1" dirty="0">
                <a:solidFill>
                  <a:srgbClr val="FF0000"/>
                </a:solidFill>
                <a:latin typeface="Times New Roman" panose="02020603050405020304" pitchFamily="18" charset="0"/>
                <a:ea typeface="MS Mincho"/>
              </a:rPr>
              <a:t>PHIẾU HỌC TẬP SỐ 01</a:t>
            </a:r>
            <a:endParaRPr lang="en-US" sz="2800" dirty="0">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800" b="1" dirty="0" err="1">
                <a:solidFill>
                  <a:srgbClr val="0070C0"/>
                </a:solidFill>
                <a:latin typeface="Times New Roman" panose="02020603050405020304" pitchFamily="18" charset="0"/>
                <a:ea typeface="MS Mincho"/>
              </a:rPr>
              <a:t>Phân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tích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minh </a:t>
            </a:r>
            <a:r>
              <a:rPr lang="en-US" sz="2800" b="1" dirty="0" err="1">
                <a:solidFill>
                  <a:srgbClr val="0070C0"/>
                </a:solidFill>
                <a:latin typeface="Times New Roman" panose="02020603050405020304" pitchFamily="18" charset="0"/>
                <a:ea typeface="MS Mincho"/>
              </a:rPr>
              <a:t>hoạ</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Keo</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vật</a:t>
            </a:r>
            <a:r>
              <a:rPr lang="en-US" sz="2800" b="1" dirty="0">
                <a:solidFill>
                  <a:srgbClr val="0070C0"/>
                </a:solidFill>
                <a:latin typeface="Times New Roman" panose="02020603050405020304" pitchFamily="18" charset="0"/>
                <a:ea typeface="MS Mincho"/>
              </a:rPr>
              <a:t>” (Kim </a:t>
            </a:r>
            <a:r>
              <a:rPr lang="en-US" sz="2800" b="1" dirty="0" err="1">
                <a:solidFill>
                  <a:srgbClr val="0070C0"/>
                </a:solidFill>
                <a:latin typeface="Times New Roman" panose="02020603050405020304" pitchFamily="18" charset="0"/>
                <a:ea typeface="MS Mincho"/>
              </a:rPr>
              <a:t>Lân</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xmlns="" val="3727200039"/>
              </p:ext>
            </p:extLst>
          </p:nvPr>
        </p:nvGraphicFramePr>
        <p:xfrm>
          <a:off x="685799" y="2477780"/>
          <a:ext cx="10782300" cy="3840480"/>
        </p:xfrm>
        <a:graphic>
          <a:graphicData uri="http://schemas.openxmlformats.org/drawingml/2006/table">
            <a:tbl>
              <a:tblPr firstRow="1" firstCol="1" bandRow="1"/>
              <a:tblGrid>
                <a:gridCol w="5567517">
                  <a:extLst>
                    <a:ext uri="{9D8B030D-6E8A-4147-A177-3AD203B41FA5}">
                      <a16:colId xmlns="" xmlns:a16="http://schemas.microsoft.com/office/drawing/2014/main" val="4127615684"/>
                    </a:ext>
                  </a:extLst>
                </a:gridCol>
                <a:gridCol w="5214783">
                  <a:extLst>
                    <a:ext uri="{9D8B030D-6E8A-4147-A177-3AD203B41FA5}">
                      <a16:colId xmlns="" xmlns:a16="http://schemas.microsoft.com/office/drawing/2014/main" val="1702307632"/>
                    </a:ext>
                  </a:extLst>
                </a:gridCol>
              </a:tblGrid>
              <a:tr h="317500">
                <a:tc>
                  <a:txBody>
                    <a:bodyPr/>
                    <a:lstStyle/>
                    <a:p>
                      <a:pPr algn="just">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70982984"/>
                  </a:ext>
                </a:extLst>
              </a:tr>
              <a:tr h="120650">
                <a:tc>
                  <a:txBody>
                    <a:bodyPr/>
                    <a:lstStyle/>
                    <a:p>
                      <a:pPr>
                        <a:spcAft>
                          <a:spcPts val="0"/>
                        </a:spcAft>
                      </a:pPr>
                      <a:r>
                        <a:rPr lang="en-US" sz="2800">
                          <a:solidFill>
                            <a:srgbClr val="000000"/>
                          </a:solidFill>
                          <a:effectLst/>
                          <a:latin typeface="Times New Roman" panose="02020603050405020304" pitchFamily="18" charset="0"/>
                          <a:ea typeface="Times New Roman" panose="02020603050405020304" pitchFamily="18" charset="0"/>
                        </a:rPr>
                        <a:t>Nhận xét về cách sử dụng từ ngữ để tả nhân vật của tác giả? Từ đó nhận xét được tả hoạt động có gì khác với tả chân dung hay tả cảnh?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21983172"/>
                  </a:ext>
                </a:extLst>
              </a:tr>
              <a:tr h="234950">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Bài viết này có bố cục như thế nào?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smtClean="0">
                          <a:solidFill>
                            <a:srgbClr val="000000"/>
                          </a:solidFill>
                          <a:effectLst/>
                          <a:latin typeface="Times New Roman" panose="02020603050405020304" pitchFamily="18" charset="0"/>
                          <a:ea typeface="Times New Roman" panose="02020603050405020304" pitchFamily="18" charset="0"/>
                        </a:rPr>
                        <a:t>…</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14239535"/>
                  </a:ext>
                </a:extLst>
              </a:tr>
            </a:tbl>
          </a:graphicData>
        </a:graphic>
      </p:graphicFrame>
    </p:spTree>
    <p:extLst>
      <p:ext uri="{BB962C8B-B14F-4D97-AF65-F5344CB8AC3E}">
        <p14:creationId xmlns:p14="http://schemas.microsoft.com/office/powerpoint/2010/main" xmlns="" val="252412188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568290"/>
            <a:ext cx="10782300" cy="4832092"/>
          </a:xfrm>
          <a:prstGeom prst="rect">
            <a:avLst/>
          </a:prstGeom>
        </p:spPr>
        <p:txBody>
          <a:bodyPr>
            <a:spAutoFit/>
          </a:bodyPr>
          <a:lstStyle/>
          <a:p>
            <a:pPr algn="just">
              <a:spcAft>
                <a:spcPts val="0"/>
              </a:spcAft>
              <a:tabLst>
                <a:tab pos="3150870" algn="l"/>
              </a:tabLst>
            </a:pPr>
            <a:r>
              <a:rPr lang="en-US" sz="2800" b="1" i="1" dirty="0">
                <a:solidFill>
                  <a:srgbClr val="000000"/>
                </a:solidFill>
                <a:latin typeface="Times New Roman" panose="02020603050405020304" pitchFamily="18" charset="0"/>
                <a:ea typeface="Times New Roman" panose="02020603050405020304" pitchFamily="18" charset="0"/>
              </a:rPr>
              <a:t>*</a:t>
            </a:r>
            <a:r>
              <a:rPr lang="en-US" sz="2800" b="1" i="1" dirty="0" err="1">
                <a:solidFill>
                  <a:srgbClr val="000000"/>
                </a:solidFill>
                <a:latin typeface="Times New Roman" panose="02020603050405020304" pitchFamily="18" charset="0"/>
                <a:ea typeface="Times New Roman" panose="02020603050405020304" pitchFamily="18" charset="0"/>
              </a:rPr>
              <a:t>Đối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tượng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miêu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tả</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giữa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hai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Trình</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tự</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miêu</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tả</a:t>
            </a:r>
            <a:r>
              <a:rPr lang="fr-FR" sz="2800" b="1" i="1" dirty="0">
                <a:latin typeface="Times New Roman" panose="02020603050405020304" pitchFamily="18" charset="0"/>
                <a:ea typeface="Times New Roman" panose="02020603050405020304" pitchFamily="18" charset="0"/>
              </a:rPr>
              <a:t> :</a:t>
            </a:r>
            <a:r>
              <a:rPr lang="fr-FR" sz="2800" i="1"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Miêu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trình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tự</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diễn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biến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Mở</a:t>
            </a:r>
            <a:r>
              <a:rPr lang="fr-FR" sz="2800" i="1"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đầu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chuẩn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bắt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đầu</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Diễn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keo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a:t>
            </a:r>
          </a:p>
          <a:p>
            <a:pPr algn="just">
              <a:spcAft>
                <a:spcPts val="0"/>
              </a:spcAft>
              <a:tabLst>
                <a:tab pos="315087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tiên</a:t>
            </a:r>
            <a:r>
              <a:rPr lang="en-US"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ráo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riết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tấn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lúng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túng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đón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đỡ</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bỗng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đà</a:t>
            </a:r>
            <a:r>
              <a:rPr lang="fr-FR" sz="2800" dirty="0">
                <a:latin typeface="Times New Roman" panose="02020603050405020304" pitchFamily="18" charset="0"/>
                <a:ea typeface="Times New Roman" panose="02020603050405020304" pitchFamily="18" charset="0"/>
              </a:rPr>
              <a:t> do </a:t>
            </a:r>
            <a:r>
              <a:rPr lang="fr-FR" sz="2800" dirty="0" err="1">
                <a:latin typeface="Times New Roman" panose="02020603050405020304" pitchFamily="18" charset="0"/>
                <a:ea typeface="Times New Roman" panose="02020603050405020304" pitchFamily="18" charset="0"/>
              </a:rPr>
              <a:t>bước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hụt</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Tiếng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trống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dồn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gấp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rút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giục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cố</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mãi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cũng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không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bê</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nỗi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nhục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nhã</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Kết</a:t>
            </a:r>
            <a:r>
              <a:rPr lang="fr-FR" sz="2800" i="1"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thúc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Mọi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người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kinh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lực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ghê</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gớm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3312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1545923"/>
            <a:ext cx="10782300" cy="4493538"/>
          </a:xfrm>
          <a:prstGeom prst="rect">
            <a:avLst/>
          </a:prstGeom>
        </p:spPr>
        <p:txBody>
          <a:bodyPr>
            <a:spAutoFit/>
          </a:bodyPr>
          <a:lstStyle/>
          <a:p>
            <a:pPr algn="just">
              <a:spcAft>
                <a:spcPts val="0"/>
              </a:spcAft>
              <a:tabLst>
                <a:tab pos="3150870" algn="l"/>
              </a:tabLst>
            </a:pP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Những</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từ</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ngữ</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và</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hình</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ảnh</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thể</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hiện</a:t>
            </a:r>
            <a:r>
              <a:rPr lang="fr-FR" sz="2600" b="1" i="1" dirty="0">
                <a:latin typeface="Times New Roman" panose="02020603050405020304" pitchFamily="18" charset="0"/>
                <a:ea typeface="Times New Roman" panose="02020603050405020304" pitchFamily="18" charset="0"/>
              </a:rPr>
              <a:t> :</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b="1" i="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Miêu</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tả</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quang</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cảnh</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chung</a:t>
            </a:r>
            <a:r>
              <a:rPr lang="fr-FR" sz="2600" b="1"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quang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cảnh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xung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quanh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vật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tiếng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reo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hò</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bốn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phía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nôi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lên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ầm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ầm</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người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xem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bốn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phía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xung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quanh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reo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hò</a:t>
            </a:r>
            <a:r>
              <a:rPr lang="fr-FR" sz="2600" dirty="0">
                <a:latin typeface="Times New Roman" panose="02020603050405020304" pitchFamily="18" charset="0"/>
                <a:ea typeface="Times New Roman" panose="02020603050405020304" pitchFamily="18" charset="0"/>
              </a:rPr>
              <a:t> ồ </a:t>
            </a:r>
            <a:r>
              <a:rPr lang="fr-FR" sz="2600" dirty="0" err="1">
                <a:latin typeface="Times New Roman" panose="02020603050405020304" pitchFamily="18" charset="0"/>
                <a:ea typeface="Times New Roman" panose="02020603050405020304" pitchFamily="18" charset="0"/>
              </a:rPr>
              <a:t>cả</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lên</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các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đô</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vật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quanh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đều</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lặng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trước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thần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lực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của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ông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Cản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Ngũ</a:t>
            </a:r>
            <a:r>
              <a:rPr lang="fr-FR" sz="2600" dirty="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Miêu</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tả</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cụ</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thể</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hoạt</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động</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của</a:t>
            </a:r>
            <a:r>
              <a:rPr lang="fr-FR" sz="2600" b="1" dirty="0">
                <a:latin typeface="Times New Roman" panose="02020603050405020304" pitchFamily="18" charset="0"/>
                <a:ea typeface="Times New Roman" panose="02020603050405020304" pitchFamily="18" charset="0"/>
              </a:rPr>
              <a:t> con </a:t>
            </a:r>
            <a:r>
              <a:rPr lang="fr-FR" sz="2600" b="1" dirty="0" err="1">
                <a:latin typeface="Times New Roman" panose="02020603050405020304" pitchFamily="18" charset="0"/>
                <a:ea typeface="Times New Roman" panose="02020603050405020304" pitchFamily="18" charset="0"/>
              </a:rPr>
              <a:t>người</a:t>
            </a:r>
            <a:r>
              <a:rPr lang="fr-FR" sz="2600" b="1" dirty="0">
                <a:latin typeface="Times New Roman" panose="02020603050405020304" pitchFamily="18" charset="0"/>
                <a:ea typeface="Times New Roman" panose="02020603050405020304" pitchFamily="18" charset="0"/>
              </a:rPr>
              <a:t> con </a:t>
            </a:r>
            <a:r>
              <a:rPr lang="fr-FR" sz="2600" b="1" dirty="0" err="1">
                <a:latin typeface="Times New Roman" panose="02020603050405020304" pitchFamily="18" charset="0"/>
                <a:ea typeface="Times New Roman" panose="02020603050405020304" pitchFamily="18" charset="0"/>
              </a:rPr>
              <a:t>người</a:t>
            </a:r>
            <a:r>
              <a:rPr lang="fr-FR" sz="2600" dirty="0">
                <a:latin typeface="Times New Roman" panose="02020603050405020304" pitchFamily="18" charset="0"/>
                <a:ea typeface="Times New Roman" panose="02020603050405020304" pitchFamily="18" charset="0"/>
              </a:rPr>
              <a:t> :</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Quắm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Đen</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Lăn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xả</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ráo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riết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thế</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léo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hóc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hiểm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vờn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tả</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hữu</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dứ</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trên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dưới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thoắt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biến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thoắt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hoá</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khôn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lường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như</a:t>
            </a:r>
            <a:r>
              <a:rPr lang="fr-FR" sz="2600" dirty="0">
                <a:latin typeface="Times New Roman" panose="02020603050405020304" pitchFamily="18" charset="0"/>
                <a:ea typeface="Times New Roman" panose="02020603050405020304" pitchFamily="18" charset="0"/>
              </a:rPr>
              <a:t> con </a:t>
            </a:r>
            <a:r>
              <a:rPr lang="fr-FR" sz="2600" dirty="0" err="1">
                <a:latin typeface="Times New Roman" panose="02020603050405020304" pitchFamily="18" charset="0"/>
                <a:ea typeface="Times New Roman" panose="02020603050405020304" pitchFamily="18" charset="0"/>
              </a:rPr>
              <a:t>cắt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luồn</a:t>
            </a:r>
            <a:r>
              <a:rPr lang="fr-FR" sz="2600" dirty="0">
                <a:latin typeface="Times New Roman" panose="02020603050405020304" pitchFamily="18" charset="0"/>
                <a:ea typeface="Times New Roman" panose="02020603050405020304" pitchFamily="18" charset="0"/>
              </a:rPr>
              <a:t> qua </a:t>
            </a:r>
            <a:r>
              <a:rPr lang="fr-FR" sz="2600" dirty="0" err="1">
                <a:latin typeface="Times New Roman" panose="02020603050405020304" pitchFamily="18" charset="0"/>
                <a:ea typeface="Times New Roman" panose="02020603050405020304" pitchFamily="18" charset="0"/>
              </a:rPr>
              <a:t>hai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ôm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lấy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một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bên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chân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bốc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lên</a:t>
            </a:r>
            <a:r>
              <a:rPr lang="fr-FR" sz="2600" dirty="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Ông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Cản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Ngũ</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lờ</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ngờ</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chậm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chạp</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lúng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túng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hai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dang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rộng</a:t>
            </a:r>
            <a:r>
              <a:rPr lang="fr-FR" sz="2600" dirty="0">
                <a:latin typeface="Times New Roman" panose="02020603050405020304" pitchFamily="18" charset="0"/>
                <a:ea typeface="Times New Roman" panose="02020603050405020304" pitchFamily="18" charset="0"/>
              </a:rPr>
              <a:t> ra… </a:t>
            </a:r>
            <a:r>
              <a:rPr lang="fr-FR" sz="2600" dirty="0" err="1">
                <a:latin typeface="Times New Roman" panose="02020603050405020304" pitchFamily="18" charset="0"/>
                <a:ea typeface="Times New Roman" panose="02020603050405020304" pitchFamily="18" charset="0"/>
              </a:rPr>
              <a:t>xoay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xoay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chống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đỡ</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bước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hụt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mất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đà</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chúi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xuống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đứng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như</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cây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trồng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giữa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thò</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nhấc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bổng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như</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giơ</a:t>
            </a:r>
            <a:r>
              <a:rPr lang="fr-FR" sz="2600" dirty="0">
                <a:latin typeface="Times New Roman" panose="02020603050405020304" pitchFamily="18" charset="0"/>
                <a:ea typeface="Times New Roman" panose="02020603050405020304" pitchFamily="18" charset="0"/>
              </a:rPr>
              <a:t> con </a:t>
            </a:r>
            <a:r>
              <a:rPr lang="fr-FR" sz="2600" dirty="0" err="1">
                <a:latin typeface="Times New Roman" panose="02020603050405020304" pitchFamily="18" charset="0"/>
                <a:ea typeface="Times New Roman" panose="02020603050405020304" pitchFamily="18" charset="0"/>
              </a:rPr>
              <a:t>ếch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có</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buộc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sợi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dây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ngang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bụng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thần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lực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ghê</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gớm</a:t>
            </a:r>
            <a:r>
              <a:rPr lang="fr-FR"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38333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98175" y="1250558"/>
            <a:ext cx="6149357" cy="4883542"/>
            <a:chOff x="3739779" y="1463166"/>
            <a:chExt cx="6149357" cy="4883542"/>
          </a:xfrm>
        </p:grpSpPr>
        <p:sp>
          <p:nvSpPr>
            <p:cNvPr id="4" name="Freeform 3"/>
            <p:cNvSpPr/>
            <p:nvPr/>
          </p:nvSpPr>
          <p:spPr>
            <a:xfrm>
              <a:off x="3739779" y="1463166"/>
              <a:ext cx="3487355" cy="745467"/>
            </a:xfrm>
            <a:custGeom>
              <a:avLst/>
              <a:gdLst>
                <a:gd name="connsiteX0" fmla="*/ 0 w 3487355"/>
                <a:gd name="connsiteY0" fmla="*/ 74547 h 745467"/>
                <a:gd name="connsiteX1" fmla="*/ 74547 w 3487355"/>
                <a:gd name="connsiteY1" fmla="*/ 0 h 745467"/>
                <a:gd name="connsiteX2" fmla="*/ 3412808 w 3487355"/>
                <a:gd name="connsiteY2" fmla="*/ 0 h 745467"/>
                <a:gd name="connsiteX3" fmla="*/ 3487355 w 3487355"/>
                <a:gd name="connsiteY3" fmla="*/ 74547 h 745467"/>
                <a:gd name="connsiteX4" fmla="*/ 3487355 w 3487355"/>
                <a:gd name="connsiteY4" fmla="*/ 670920 h 745467"/>
                <a:gd name="connsiteX5" fmla="*/ 3412808 w 3487355"/>
                <a:gd name="connsiteY5" fmla="*/ 745467 h 745467"/>
                <a:gd name="connsiteX6" fmla="*/ 74547 w 3487355"/>
                <a:gd name="connsiteY6" fmla="*/ 745467 h 745467"/>
                <a:gd name="connsiteX7" fmla="*/ 0 w 3487355"/>
                <a:gd name="connsiteY7" fmla="*/ 670920 h 745467"/>
                <a:gd name="connsiteX8" fmla="*/ 0 w 3487355"/>
                <a:gd name="connsiteY8" fmla="*/ 74547 h 74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7355" h="745467">
                  <a:moveTo>
                    <a:pt x="0" y="74547"/>
                  </a:moveTo>
                  <a:cubicBezTo>
                    <a:pt x="0" y="33376"/>
                    <a:pt x="33376" y="0"/>
                    <a:pt x="74547" y="0"/>
                  </a:cubicBezTo>
                  <a:lnTo>
                    <a:pt x="3412808" y="0"/>
                  </a:lnTo>
                  <a:cubicBezTo>
                    <a:pt x="3453979" y="0"/>
                    <a:pt x="3487355" y="33376"/>
                    <a:pt x="3487355" y="74547"/>
                  </a:cubicBezTo>
                  <a:lnTo>
                    <a:pt x="3487355" y="670920"/>
                  </a:lnTo>
                  <a:cubicBezTo>
                    <a:pt x="3487355" y="712091"/>
                    <a:pt x="3453979" y="745467"/>
                    <a:pt x="3412808" y="745467"/>
                  </a:cubicBezTo>
                  <a:lnTo>
                    <a:pt x="74547" y="745467"/>
                  </a:lnTo>
                  <a:cubicBezTo>
                    <a:pt x="33376" y="745467"/>
                    <a:pt x="0" y="712091"/>
                    <a:pt x="0" y="670920"/>
                  </a:cubicBezTo>
                  <a:lnTo>
                    <a:pt x="0" y="74547"/>
                  </a:lnTo>
                  <a:close/>
                </a:path>
              </a:pathLst>
            </a:custGeom>
            <a:solidFill>
              <a:schemeClr val="accent6">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174" tIns="57394" rIns="75174" bIns="5739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Bố cục (3 phần)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a:off x="4088515" y="2208634"/>
              <a:ext cx="348735" cy="774073"/>
            </a:xfrm>
            <a:custGeom>
              <a:avLst/>
              <a:gdLst/>
              <a:ahLst/>
              <a:cxnLst/>
              <a:rect l="0" t="0" r="0" b="0"/>
              <a:pathLst>
                <a:path>
                  <a:moveTo>
                    <a:pt x="0" y="0"/>
                  </a:moveTo>
                  <a:lnTo>
                    <a:pt x="0" y="774073"/>
                  </a:lnTo>
                  <a:lnTo>
                    <a:pt x="348735" y="774073"/>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437251" y="2370285"/>
              <a:ext cx="5451885" cy="1224844"/>
            </a:xfrm>
            <a:custGeom>
              <a:avLst/>
              <a:gdLst>
                <a:gd name="connsiteX0" fmla="*/ 0 w 5350801"/>
                <a:gd name="connsiteY0" fmla="*/ 122484 h 1224844"/>
                <a:gd name="connsiteX1" fmla="*/ 122484 w 5350801"/>
                <a:gd name="connsiteY1" fmla="*/ 0 h 1224844"/>
                <a:gd name="connsiteX2" fmla="*/ 5228317 w 5350801"/>
                <a:gd name="connsiteY2" fmla="*/ 0 h 1224844"/>
                <a:gd name="connsiteX3" fmla="*/ 5350801 w 5350801"/>
                <a:gd name="connsiteY3" fmla="*/ 122484 h 1224844"/>
                <a:gd name="connsiteX4" fmla="*/ 5350801 w 5350801"/>
                <a:gd name="connsiteY4" fmla="*/ 1102360 h 1224844"/>
                <a:gd name="connsiteX5" fmla="*/ 5228317 w 5350801"/>
                <a:gd name="connsiteY5" fmla="*/ 1224844 h 1224844"/>
                <a:gd name="connsiteX6" fmla="*/ 122484 w 5350801"/>
                <a:gd name="connsiteY6" fmla="*/ 1224844 h 1224844"/>
                <a:gd name="connsiteX7" fmla="*/ 0 w 5350801"/>
                <a:gd name="connsiteY7" fmla="*/ 1102360 h 1224844"/>
                <a:gd name="connsiteX8" fmla="*/ 0 w 5350801"/>
                <a:gd name="connsiteY8" fmla="*/ 122484 h 122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0801" h="1224844">
                  <a:moveTo>
                    <a:pt x="0" y="122484"/>
                  </a:moveTo>
                  <a:cubicBezTo>
                    <a:pt x="0" y="54838"/>
                    <a:pt x="54838" y="0"/>
                    <a:pt x="122484" y="0"/>
                  </a:cubicBezTo>
                  <a:lnTo>
                    <a:pt x="5228317" y="0"/>
                  </a:lnTo>
                  <a:cubicBezTo>
                    <a:pt x="5295963" y="0"/>
                    <a:pt x="5350801" y="54838"/>
                    <a:pt x="5350801" y="122484"/>
                  </a:cubicBezTo>
                  <a:lnTo>
                    <a:pt x="5350801" y="1102360"/>
                  </a:lnTo>
                  <a:cubicBezTo>
                    <a:pt x="5350801" y="1170006"/>
                    <a:pt x="5295963" y="1224844"/>
                    <a:pt x="5228317" y="1224844"/>
                  </a:cubicBezTo>
                  <a:lnTo>
                    <a:pt x="122484" y="1224844"/>
                  </a:lnTo>
                  <a:cubicBezTo>
                    <a:pt x="54838" y="1224844"/>
                    <a:pt x="0" y="1170006"/>
                    <a:pt x="0" y="1102360"/>
                  </a:cubicBezTo>
                  <a:lnTo>
                    <a:pt x="0" y="122484"/>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214" tIns="71434" rIns="89214" bIns="7143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1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huy</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tài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năng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Tài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năng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gái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mọi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7" name="Freeform 6"/>
            <p:cNvSpPr/>
            <p:nvPr/>
          </p:nvSpPr>
          <p:spPr>
            <a:xfrm>
              <a:off x="4088515" y="2208634"/>
              <a:ext cx="348735" cy="2074797"/>
            </a:xfrm>
            <a:custGeom>
              <a:avLst/>
              <a:gdLst/>
              <a:ahLst/>
              <a:cxnLst/>
              <a:rect l="0" t="0" r="0" b="0"/>
              <a:pathLst>
                <a:path>
                  <a:moveTo>
                    <a:pt x="0" y="0"/>
                  </a:moveTo>
                  <a:lnTo>
                    <a:pt x="0" y="2074797"/>
                  </a:lnTo>
                  <a:lnTo>
                    <a:pt x="348735" y="2074797"/>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4437251" y="3671578"/>
              <a:ext cx="5426618" cy="1223707"/>
            </a:xfrm>
            <a:custGeom>
              <a:avLst/>
              <a:gdLst>
                <a:gd name="connsiteX0" fmla="*/ 0 w 5426618"/>
                <a:gd name="connsiteY0" fmla="*/ 122371 h 1223707"/>
                <a:gd name="connsiteX1" fmla="*/ 122371 w 5426618"/>
                <a:gd name="connsiteY1" fmla="*/ 0 h 1223707"/>
                <a:gd name="connsiteX2" fmla="*/ 5304247 w 5426618"/>
                <a:gd name="connsiteY2" fmla="*/ 0 h 1223707"/>
                <a:gd name="connsiteX3" fmla="*/ 5426618 w 5426618"/>
                <a:gd name="connsiteY3" fmla="*/ 122371 h 1223707"/>
                <a:gd name="connsiteX4" fmla="*/ 5426618 w 5426618"/>
                <a:gd name="connsiteY4" fmla="*/ 1101336 h 1223707"/>
                <a:gd name="connsiteX5" fmla="*/ 5304247 w 5426618"/>
                <a:gd name="connsiteY5" fmla="*/ 1223707 h 1223707"/>
                <a:gd name="connsiteX6" fmla="*/ 122371 w 5426618"/>
                <a:gd name="connsiteY6" fmla="*/ 1223707 h 1223707"/>
                <a:gd name="connsiteX7" fmla="*/ 0 w 5426618"/>
                <a:gd name="connsiteY7" fmla="*/ 1101336 h 1223707"/>
                <a:gd name="connsiteX8" fmla="*/ 0 w 5426618"/>
                <a:gd name="connsiteY8" fmla="*/ 122371 h 122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618" h="1223707">
                  <a:moveTo>
                    <a:pt x="0" y="122371"/>
                  </a:moveTo>
                  <a:cubicBezTo>
                    <a:pt x="0" y="54787"/>
                    <a:pt x="54787" y="0"/>
                    <a:pt x="122371" y="0"/>
                  </a:cubicBezTo>
                  <a:lnTo>
                    <a:pt x="5304247" y="0"/>
                  </a:lnTo>
                  <a:cubicBezTo>
                    <a:pt x="5371831" y="0"/>
                    <a:pt x="5426618" y="54787"/>
                    <a:pt x="5426618" y="122371"/>
                  </a:cubicBezTo>
                  <a:lnTo>
                    <a:pt x="5426618" y="1101336"/>
                  </a:lnTo>
                  <a:cubicBezTo>
                    <a:pt x="5426618" y="1168920"/>
                    <a:pt x="5371831" y="1223707"/>
                    <a:pt x="5304247" y="1223707"/>
                  </a:cubicBezTo>
                  <a:lnTo>
                    <a:pt x="122371" y="1223707"/>
                  </a:lnTo>
                  <a:cubicBezTo>
                    <a:pt x="54787" y="1223707"/>
                    <a:pt x="0" y="1168920"/>
                    <a:pt x="0" y="1101336"/>
                  </a:cubicBezTo>
                  <a:lnTo>
                    <a:pt x="0" y="122371"/>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181" tIns="71401" rIns="89181" bIns="7140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Phần 2 (tiếp đó đến “anh cùng đi nhận giả”): Lòng ghen tị và mặc cảm của người 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4088515" y="2208634"/>
              <a:ext cx="348735" cy="3445262"/>
            </a:xfrm>
            <a:custGeom>
              <a:avLst/>
              <a:gdLst/>
              <a:ahLst/>
              <a:cxnLst/>
              <a:rect l="0" t="0" r="0" b="0"/>
              <a:pathLst>
                <a:path>
                  <a:moveTo>
                    <a:pt x="0" y="0"/>
                  </a:moveTo>
                  <a:lnTo>
                    <a:pt x="0" y="3445262"/>
                  </a:lnTo>
                  <a:lnTo>
                    <a:pt x="348735" y="3445262"/>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437251" y="4961083"/>
              <a:ext cx="5451885" cy="1385625"/>
            </a:xfrm>
            <a:custGeom>
              <a:avLst/>
              <a:gdLst>
                <a:gd name="connsiteX0" fmla="*/ 0 w 5451885"/>
                <a:gd name="connsiteY0" fmla="*/ 138563 h 1385625"/>
                <a:gd name="connsiteX1" fmla="*/ 138563 w 5451885"/>
                <a:gd name="connsiteY1" fmla="*/ 0 h 1385625"/>
                <a:gd name="connsiteX2" fmla="*/ 5313323 w 5451885"/>
                <a:gd name="connsiteY2" fmla="*/ 0 h 1385625"/>
                <a:gd name="connsiteX3" fmla="*/ 5451886 w 5451885"/>
                <a:gd name="connsiteY3" fmla="*/ 138563 h 1385625"/>
                <a:gd name="connsiteX4" fmla="*/ 5451885 w 5451885"/>
                <a:gd name="connsiteY4" fmla="*/ 1247063 h 1385625"/>
                <a:gd name="connsiteX5" fmla="*/ 5313322 w 5451885"/>
                <a:gd name="connsiteY5" fmla="*/ 1385626 h 1385625"/>
                <a:gd name="connsiteX6" fmla="*/ 138563 w 5451885"/>
                <a:gd name="connsiteY6" fmla="*/ 1385625 h 1385625"/>
                <a:gd name="connsiteX7" fmla="*/ 0 w 5451885"/>
                <a:gd name="connsiteY7" fmla="*/ 1247062 h 1385625"/>
                <a:gd name="connsiteX8" fmla="*/ 0 w 5451885"/>
                <a:gd name="connsiteY8" fmla="*/ 138563 h 138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1885" h="1385625">
                  <a:moveTo>
                    <a:pt x="0" y="138563"/>
                  </a:moveTo>
                  <a:cubicBezTo>
                    <a:pt x="0" y="62037"/>
                    <a:pt x="62037" y="0"/>
                    <a:pt x="138563" y="0"/>
                  </a:cubicBezTo>
                  <a:lnTo>
                    <a:pt x="5313323" y="0"/>
                  </a:lnTo>
                  <a:cubicBezTo>
                    <a:pt x="5389849" y="0"/>
                    <a:pt x="5451886" y="62037"/>
                    <a:pt x="5451886" y="138563"/>
                  </a:cubicBezTo>
                  <a:cubicBezTo>
                    <a:pt x="5451886" y="508063"/>
                    <a:pt x="5451885" y="877563"/>
                    <a:pt x="5451885" y="1247063"/>
                  </a:cubicBezTo>
                  <a:cubicBezTo>
                    <a:pt x="5451885" y="1323589"/>
                    <a:pt x="5389848" y="1385626"/>
                    <a:pt x="5313322" y="1385626"/>
                  </a:cubicBezTo>
                  <a:lnTo>
                    <a:pt x="138563" y="1385625"/>
                  </a:lnTo>
                  <a:cubicBezTo>
                    <a:pt x="62037" y="1385625"/>
                    <a:pt x="0" y="1323588"/>
                    <a:pt x="0" y="1247062"/>
                  </a:cubicBezTo>
                  <a:lnTo>
                    <a:pt x="0" y="138563"/>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924" tIns="76144" rIns="93924" bIns="7614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trạng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xúc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đứng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bức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gái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pic>
        <p:nvPicPr>
          <p:cNvPr id="11" name="Picture 10"/>
          <p:cNvPicPr>
            <a:picLocks noChangeAspect="1"/>
          </p:cNvPicPr>
          <p:nvPr/>
        </p:nvPicPr>
        <p:blipFill>
          <a:blip r:embed="rId2"/>
          <a:stretch>
            <a:fillRect/>
          </a:stretch>
        </p:blipFill>
        <p:spPr>
          <a:xfrm>
            <a:off x="9324513" y="4141357"/>
            <a:ext cx="2680674" cy="2068943"/>
          </a:xfrm>
          <a:prstGeom prst="rect">
            <a:avLst/>
          </a:prstGeom>
        </p:spPr>
      </p:pic>
      <p:pic>
        <p:nvPicPr>
          <p:cNvPr id="15" name="Picture 14"/>
          <p:cNvPicPr>
            <a:picLocks noChangeAspect="1"/>
          </p:cNvPicPr>
          <p:nvPr/>
        </p:nvPicPr>
        <p:blipFill>
          <a:blip r:embed="rId3"/>
          <a:stretch>
            <a:fillRect/>
          </a:stretch>
        </p:blipFill>
        <p:spPr>
          <a:xfrm>
            <a:off x="557027" y="1543407"/>
            <a:ext cx="2273206" cy="2597950"/>
          </a:xfrm>
          <a:prstGeom prst="rect">
            <a:avLst/>
          </a:prstGeom>
        </p:spPr>
      </p:pic>
      <p:cxnSp>
        <p:nvCxnSpPr>
          <p:cNvPr id="16" name="Straight Connector 15"/>
          <p:cNvCxnSpPr/>
          <p:nvPr/>
        </p:nvCxnSpPr>
        <p:spPr>
          <a:xfrm flipV="1">
            <a:off x="8393430" y="5779770"/>
            <a:ext cx="3457575" cy="0"/>
          </a:xfrm>
          <a:prstGeom prst="line">
            <a:avLst/>
          </a:prstGeom>
          <a:noFill/>
          <a:ln w="6350" cap="flat" cmpd="sng" algn="ctr">
            <a:solidFill>
              <a:srgbClr val="5B9BD5"/>
            </a:solidFill>
            <a:prstDash val="solid"/>
            <a:miter lim="800000"/>
          </a:ln>
          <a:effectLst/>
        </p:spPr>
      </p:cxnSp>
      <p:sp>
        <p:nvSpPr>
          <p:cNvPr id="2" name="Rectangle 1"/>
          <p:cNvSpPr/>
          <p:nvPr/>
        </p:nvSpPr>
        <p:spPr>
          <a:xfrm>
            <a:off x="370296" y="471020"/>
            <a:ext cx="4919873"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0277807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580674"/>
            <a:ext cx="10782300" cy="4616648"/>
          </a:xfrm>
          <a:prstGeom prst="rect">
            <a:avLst/>
          </a:prstGeom>
        </p:spPr>
        <p:txBody>
          <a:bodyPr>
            <a:spAutoFit/>
          </a:bodyPr>
          <a:lstStyle/>
          <a:p>
            <a:pPr algn="just">
              <a:lnSpc>
                <a:spcPct val="150000"/>
              </a:lnSpc>
              <a:spcAft>
                <a:spcPts val="0"/>
              </a:spcAft>
              <a:tabLst>
                <a:tab pos="3150870" algn="l"/>
              </a:tabLst>
            </a:pPr>
            <a:r>
              <a:rPr lang="fr-FR" sz="2800" b="1" i="1" dirty="0">
                <a:latin typeface="Times New Roman" panose="02020603050405020304" pitchFamily="18" charset="0"/>
                <a:ea typeface="Times New Roman" panose="02020603050405020304" pitchFamily="18" charset="0"/>
              </a:rPr>
              <a:t>=&gt; </a:t>
            </a:r>
            <a:r>
              <a:rPr lang="fr-FR" sz="2800" b="1" i="1" dirty="0" err="1">
                <a:latin typeface="Times New Roman" panose="02020603050405020304" pitchFamily="18" charset="0"/>
                <a:ea typeface="Times New Roman" panose="02020603050405020304" pitchFamily="18" charset="0"/>
              </a:rPr>
              <a:t>Nhận</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xét</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cách</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sử</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dụng</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từ</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ngữ</a:t>
            </a:r>
            <a:r>
              <a:rPr lang="fr-FR" sz="2800" b="1" i="1" dirty="0">
                <a:latin typeface="Times New Roman" panose="02020603050405020304" pitchFamily="18" charset="0"/>
                <a:ea typeface="Times New Roman" panose="02020603050405020304" pitchFamily="18" charset="0"/>
              </a:rPr>
              <a:t> : </a:t>
            </a:r>
            <a:r>
              <a:rPr lang="fr-FR" sz="2800"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Tập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trung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miêu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hành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động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trạng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sử</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dụng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động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từ</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tính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từ</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So </a:t>
            </a:r>
            <a:r>
              <a:rPr lang="en-US" sz="2800" dirty="0" err="1">
                <a:latin typeface="Times New Roman" panose="02020603050405020304" pitchFamily="18" charset="0"/>
                <a:ea typeface="Times New Roman" panose="02020603050405020304" pitchFamily="18" charset="0"/>
              </a:rPr>
              <a:t>sánh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a:t>
            </a:r>
          </a:p>
          <a:p>
            <a:pPr>
              <a:lnSpc>
                <a:spcPct val="150000"/>
              </a:lnSpc>
            </a:pPr>
            <a:r>
              <a:rPr lang="en-US" sz="2800" dirty="0" smtClean="0">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Bố</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cục</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xmlns="" val="266435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85800" y="1130300"/>
            <a:ext cx="10782300" cy="4401205"/>
          </a:xfrm>
          <a:prstGeom prst="rect">
            <a:avLst/>
          </a:prstGeom>
        </p:spPr>
        <p:txBody>
          <a:bodyPr>
            <a:spAutoFit/>
          </a:bodyPr>
          <a:lstStyle/>
          <a:p>
            <a:pPr algn="just">
              <a:spcAft>
                <a:spcPts val="0"/>
              </a:spcAft>
            </a:pPr>
            <a:r>
              <a:rPr lang="en-US" sz="2800" b="1" dirty="0">
                <a:solidFill>
                  <a:srgbClr val="0070C0"/>
                </a:solidFill>
                <a:latin typeface="Times New Roman" panose="02020603050405020304" pitchFamily="18" charset="0"/>
                <a:ea typeface="Times New Roman" panose="02020603050405020304" pitchFamily="18" charset="0"/>
              </a:rPr>
              <a:t>3</a:t>
            </a:r>
            <a:r>
              <a:rPr lang="en-US" sz="2800" b="1" dirty="0">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luận</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thao</a:t>
            </a:r>
            <a:r>
              <a:rPr lang="en-US" sz="2800" dirty="0">
                <a:latin typeface="Times New Roman" panose="02020603050405020304" pitchFamily="18" charset="0"/>
                <a:ea typeface="Times New Roman" panose="02020603050405020304" pitchFamily="18" charset="0"/>
              </a:rPr>
              <a:t>, du </a:t>
            </a:r>
            <a:r>
              <a:rPr lang="en-US" sz="2800" dirty="0" err="1">
                <a:latin typeface="Times New Roman" panose="02020603050405020304" pitchFamily="18" charset="0"/>
                <a:ea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yêu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cầu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sinh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hoạt</a:t>
            </a: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xmlns="" val="247475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27524" y="1130300"/>
            <a:ext cx="2236510"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MS Mincho"/>
              </a:rPr>
              <a:t>II.Thực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3167682" y="1391910"/>
            <a:ext cx="5818534" cy="3224335"/>
          </a:xfrm>
          <a:prstGeom prst="rect">
            <a:avLst/>
          </a:prstGeom>
        </p:spPr>
      </p:pic>
      <p:sp>
        <p:nvSpPr>
          <p:cNvPr id="10" name="Rectangle 9"/>
          <p:cNvSpPr/>
          <p:nvPr/>
        </p:nvSpPr>
        <p:spPr>
          <a:xfrm>
            <a:off x="3805609" y="2237710"/>
            <a:ext cx="4542682" cy="1754326"/>
          </a:xfrm>
          <a:prstGeom prst="rect">
            <a:avLst/>
          </a:prstGeom>
        </p:spPr>
        <p:txBody>
          <a:bodyPr wrap="square">
            <a:spAutoFit/>
          </a:bodyPr>
          <a:lstStyle/>
          <a:p>
            <a:r>
              <a:rPr lang="en-US" sz="3600" b="1" dirty="0" err="1">
                <a:solidFill>
                  <a:srgbClr val="0070C0"/>
                </a:solidFill>
                <a:latin typeface="Times New Roman" panose="02020603050405020304" pitchFamily="18" charset="0"/>
                <a:ea typeface="MS Mincho"/>
              </a:rPr>
              <a:t>Đề</a:t>
            </a:r>
            <a:r>
              <a:rPr lang="en-US" sz="3600" b="1" dirty="0">
                <a:solidFill>
                  <a:srgbClr val="0070C0"/>
                </a:solidFill>
                <a:latin typeface="Times New Roman" panose="02020603050405020304" pitchFamily="18" charset="0"/>
                <a:ea typeface="MS Mincho"/>
              </a:rPr>
              <a:t> </a:t>
            </a:r>
            <a:r>
              <a:rPr lang="en-US" sz="3600" b="1" dirty="0" err="1">
                <a:solidFill>
                  <a:srgbClr val="0070C0"/>
                </a:solidFill>
                <a:latin typeface="Times New Roman" panose="02020603050405020304" pitchFamily="18" charset="0"/>
                <a:ea typeface="MS Mincho"/>
              </a:rPr>
              <a:t>bài</a:t>
            </a:r>
            <a:r>
              <a:rPr lang="en-US" sz="3600" b="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Viết</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bài</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văn</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tả</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lại</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một</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trận</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bóng</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đá</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mà</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em</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chứng</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kiến</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20026501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27524" y="113030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653520"/>
            <a:ext cx="3264035"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Bước</a:t>
            </a:r>
            <a:r>
              <a:rPr lang="en-US" sz="2800" b="1" dirty="0">
                <a:solidFill>
                  <a:srgbClr val="0D0D0D"/>
                </a:solidFill>
                <a:latin typeface="Times New Roman" panose="02020603050405020304" pitchFamily="18" charset="0"/>
                <a:ea typeface="MS Mincho"/>
              </a:rPr>
              <a:t> 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endParaRPr lang="en-US" sz="28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964755" y="2471222"/>
            <a:ext cx="3628937" cy="215977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4239" tIns="21336" rIns="601567" bIns="21336"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lượng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230798" y="2471222"/>
            <a:ext cx="3628937" cy="215977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644239" tIns="21336" rIns="601567" bIns="21336" numCol="1" spcCol="1270" anchor="ctr" anchorCtr="0">
            <a:noAutofit/>
          </a:bodyPr>
          <a:lstStyle/>
          <a:p>
            <a:pPr lvl="0" algn="ctr" defTabSz="7112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Nhớ lại một </a:t>
            </a:r>
            <a:r>
              <a:rPr lang="en-US" sz="2800" kern="1200" dirty="0" err="1" smtClean="0">
                <a:latin typeface="Times New Roman" panose="02020603050405020304" pitchFamily="18" charset="0"/>
                <a:cs typeface="Times New Roman" panose="02020603050405020304" pitchFamily="18" charset="0"/>
              </a:rPr>
              <a:t>trận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496842" y="2471222"/>
            <a:ext cx="3628937" cy="215977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644239" tIns="21336" rIns="601567" bIns="21336" numCol="1" spcCol="1270" anchor="ctr" anchorCtr="0">
            <a:noAutofit/>
          </a:bodyPr>
          <a:lstStyle/>
          <a:p>
            <a:pPr lvl="0" algn="ctr" defTabSz="7112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Xem lại ảnh về chuyến đi (nếu có).</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4066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xmlns="" val="1236395572"/>
              </p:ext>
            </p:extLst>
          </p:nvPr>
        </p:nvGraphicFramePr>
        <p:xfrm>
          <a:off x="673894" y="2233761"/>
          <a:ext cx="10782300" cy="3657600"/>
        </p:xfrm>
        <a:graphic>
          <a:graphicData uri="http://schemas.openxmlformats.org/drawingml/2006/table">
            <a:tbl>
              <a:tblPr firstRow="1" firstCol="1" bandRow="1"/>
              <a:tblGrid>
                <a:gridCol w="7499555">
                  <a:extLst>
                    <a:ext uri="{9D8B030D-6E8A-4147-A177-3AD203B41FA5}">
                      <a16:colId xmlns="" xmlns:a16="http://schemas.microsoft.com/office/drawing/2014/main" val="4228695796"/>
                    </a:ext>
                  </a:extLst>
                </a:gridCol>
                <a:gridCol w="3282745">
                  <a:extLst>
                    <a:ext uri="{9D8B030D-6E8A-4147-A177-3AD203B41FA5}">
                      <a16:colId xmlns="" xmlns:a16="http://schemas.microsoft.com/office/drawing/2014/main" val="3991508545"/>
                    </a:ext>
                  </a:extLst>
                </a:gridCol>
              </a:tblGrid>
              <a:tr h="0">
                <a:tc gridSpan="2">
                  <a:txBody>
                    <a:bodyPr/>
                    <a:lstStyle/>
                    <a:p>
                      <a:pPr algn="ctr">
                        <a:spcAft>
                          <a:spcPts val="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TÌM Ý:</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 bài văn tả lại một trận bóng đá mà em chứng kiến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hMerge="1">
                  <a:txBody>
                    <a:bodyPr/>
                    <a:lstStyle/>
                    <a:p>
                      <a:endParaRPr lang="en-US"/>
                    </a:p>
                  </a:txBody>
                  <a:tcPr/>
                </a:tc>
                <a:extLst>
                  <a:ext uri="{0D108BD9-81ED-4DB2-BD59-A6C34878D82A}">
                    <a16:rowId xmlns="" xmlns:a16="http://schemas.microsoft.com/office/drawing/2014/main" val="4124804061"/>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Trận bóng đá mà em định tả lại là trận bóng nào? Diễn ra ở đâu? Vào lúc nào (thời tiết, cảnh vật, sân cỏ, người xem,...)?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19077388"/>
                  </a:ext>
                </a:extLst>
              </a:tr>
              <a:tr h="0">
                <a:tc>
                  <a:txBody>
                    <a:bodyPr/>
                    <a:lstStyle/>
                    <a:p>
                      <a:pPr>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55595211"/>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Trận bóng diễn ra thế nào? (Mở đầu thế nào? Hoạt động của các cầu thủ và trọng tài ra sao? Có cầu thủ nào nổi trội? Nội trội như thế nào? Kết quả trận đấu như thế nào?...)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47799573"/>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Khán giả xem trận bóng ra sao?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18634916"/>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 xúc của em về trận bóng đá ấy ra sao?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69065636"/>
                  </a:ext>
                </a:extLst>
              </a:tr>
            </a:tbl>
          </a:graphicData>
        </a:graphic>
      </p:graphicFrame>
      <p:sp>
        <p:nvSpPr>
          <p:cNvPr id="10" name="Rectangle 9"/>
          <p:cNvSpPr/>
          <p:nvPr/>
        </p:nvSpPr>
        <p:spPr>
          <a:xfrm>
            <a:off x="639849" y="952001"/>
            <a:ext cx="6096000" cy="1107996"/>
          </a:xfrm>
          <a:prstGeom prst="rect">
            <a:avLst/>
          </a:prstGeom>
        </p:spPr>
        <p:txBody>
          <a:bodyPr>
            <a:spAutoFit/>
          </a:bodyPr>
          <a:lstStyle/>
          <a:p>
            <a:pPr>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a:t>
            </a:r>
            <a:r>
              <a:rPr lang="en-US" sz="2800" dirty="0">
                <a:solidFill>
                  <a:srgbClr val="0D0D0D"/>
                </a:solidFill>
                <a:latin typeface="Times New Roman" panose="02020603050405020304" pitchFamily="18" charset="0"/>
                <a:ea typeface="Times New Roman" panose="02020603050405020304" pitchFamily="18" charset="0"/>
              </a:rPr>
              <a:t>.</a:t>
            </a:r>
            <a:r>
              <a:rPr lang="en-US" sz="2800" b="1" dirty="0">
                <a:solidFill>
                  <a:srgbClr val="0D0D0D"/>
                </a:solidFill>
                <a:latin typeface="Times New Roman" panose="02020603050405020304" pitchFamily="18" charset="0"/>
                <a:ea typeface="MS Mincho"/>
              </a:rPr>
              <a:t>B</a:t>
            </a:r>
            <a:r>
              <a:rPr lang="vi-VN" sz="2800" b="1" dirty="0">
                <a:solidFill>
                  <a:srgbClr val="0D0D0D"/>
                </a:solidFill>
                <a:latin typeface="Times New Roman" panose="02020603050405020304" pitchFamily="18" charset="0"/>
                <a:ea typeface="MS Mincho"/>
              </a:rPr>
              <a:t>ước 2:</a:t>
            </a:r>
            <a:r>
              <a:rPr lang="vi-VN" sz="2800"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Tìm ý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dàn</a:t>
            </a:r>
            <a:r>
              <a:rPr lang="en-US" sz="2800" b="1" dirty="0">
                <a:solidFill>
                  <a:srgbClr val="000000"/>
                </a:solidFill>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b="1" dirty="0">
                <a:solidFill>
                  <a:srgbClr val="000000"/>
                </a:solidFill>
                <a:latin typeface="Times New Roman" panose="02020603050405020304" pitchFamily="18" charset="0"/>
                <a:ea typeface="Times New Roman" panose="02020603050405020304" pitchFamily="18" charset="0"/>
              </a:rPr>
              <a:t>- HS  </a:t>
            </a:r>
            <a:r>
              <a:rPr lang="en-US" sz="2800" b="1" dirty="0" err="1">
                <a:solidFill>
                  <a:srgbClr val="0D0D0D"/>
                </a:solidFill>
                <a:latin typeface="Times New Roman" panose="02020603050405020304" pitchFamily="18" charset="0"/>
                <a:ea typeface="Times New Roman" panose="02020603050405020304" pitchFamily="18" charset="0"/>
              </a:rPr>
              <a:t>điền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vào</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phiếu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53141610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27524" y="113030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542620"/>
            <a:ext cx="10782300" cy="4693080"/>
          </a:xfrm>
          <a:prstGeom prst="rect">
            <a:avLst/>
          </a:prstGeom>
        </p:spPr>
        <p:txBody>
          <a:bodyPr>
            <a:spAutoFit/>
          </a:bodyPr>
          <a:lstStyle/>
          <a:p>
            <a:pPr>
              <a:lnSpc>
                <a:spcPct val="150000"/>
              </a:lnSpc>
            </a:pPr>
            <a:r>
              <a:rPr lang="vi-VN" sz="2800" b="1" i="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Lập dàn ý</a:t>
            </a:r>
            <a:r>
              <a:rPr lang="vi-VN" sz="2800" b="1" i="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bằng cách dựa vào các ý đã tìm được, sắp xếp lại theo ba phần lớn của bài văn, gồm:</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u="sng" dirty="0">
                <a:solidFill>
                  <a:srgbClr val="0D0D0D"/>
                </a:solidFill>
                <a:latin typeface="Times New Roman" panose="02020603050405020304" pitchFamily="18" charset="0"/>
                <a:ea typeface="Calibri" panose="020F0502020204030204" pitchFamily="34" charset="0"/>
              </a:rPr>
              <a:t>Mở bài</a:t>
            </a:r>
            <a:r>
              <a:rPr lang="vi-VN"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Times New Roman" panose="02020603050405020304" pitchFamily="18" charset="0"/>
              </a:rPr>
              <a:t>Giới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ấy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đâu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1200"/>
              </a:spcAft>
            </a:pPr>
            <a:r>
              <a:rPr lang="vi-VN" sz="2800" i="1" u="sng" dirty="0">
                <a:solidFill>
                  <a:srgbClr val="0D0D0D"/>
                </a:solidFill>
                <a:latin typeface="Times New Roman" panose="02020603050405020304" pitchFamily="18" charset="0"/>
                <a:ea typeface="Calibri" panose="020F0502020204030204" pitchFamily="34" charset="0"/>
              </a:rPr>
              <a:t>Thân bài</a:t>
            </a:r>
            <a:r>
              <a:rPr lang="vi-VN" sz="2800" dirty="0">
                <a:solidFill>
                  <a:srgbClr val="0D0D0D"/>
                </a:solidFill>
                <a:latin typeface="Times New Roman" panose="02020603050405020304" pitchFamily="18" charset="0"/>
                <a:ea typeface="Calibri" panose="020F0502020204030204" pitchFamily="34" charset="0"/>
              </a:rPr>
              <a:t>: </a:t>
            </a:r>
            <a:r>
              <a:rPr lang="vi-VN" sz="2800" dirty="0">
                <a:solidFill>
                  <a:srgbClr val="0D0D0D"/>
                </a:solidFill>
                <a:latin typeface="Times New Roman" panose="02020603050405020304" pitchFamily="18" charset="0"/>
                <a:ea typeface="Times New Roman" panose="02020603050405020304" pitchFamily="18" charset="0"/>
              </a:rPr>
              <a:t>Miêu tả chi tiết, chú ý các hoạt động và diễn biến của trận đấu; có thể miêu tả theo trật tự sau:</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2269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85800" y="1176592"/>
            <a:ext cx="10782300" cy="5324535"/>
          </a:xfrm>
          <a:prstGeom prst="rect">
            <a:avLst/>
          </a:prstGeom>
        </p:spPr>
        <p:txBody>
          <a:bodyPr>
            <a:spAutoFit/>
          </a:bodyPr>
          <a:lstStyle/>
          <a:p>
            <a:pPr>
              <a:spcAft>
                <a:spcPts val="1200"/>
              </a:spcAft>
            </a:pPr>
            <a:r>
              <a:rPr lang="vi-VN" sz="3200" dirty="0">
                <a:solidFill>
                  <a:srgbClr val="0D0D0D"/>
                </a:solidFill>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 Diễn biến trận đấu:</a:t>
            </a:r>
            <a:endParaRPr lang="en-US" sz="3200" dirty="0">
              <a:latin typeface="Times New Roman" panose="02020603050405020304" pitchFamily="18" charset="0"/>
              <a:ea typeface="Times New Roman" panose="02020603050405020304" pitchFamily="18" charset="0"/>
            </a:endParaRPr>
          </a:p>
          <a:p>
            <a:pPr marL="457200" lvl="0" indent="-457200">
              <a:spcAft>
                <a:spcPts val="0"/>
              </a:spcAft>
              <a:buSzPts val="1000"/>
              <a:buFont typeface="Wingdings" panose="05000000000000000000" pitchFamily="2" charset="2"/>
              <a:buChar char="q"/>
              <a:tabLst>
                <a:tab pos="457200" algn="l"/>
              </a:tabLst>
            </a:pPr>
            <a:r>
              <a:rPr lang="en-US" sz="3200" dirty="0" err="1">
                <a:latin typeface="Times New Roman" panose="02020603050405020304" pitchFamily="18" charset="0"/>
                <a:ea typeface="Times New Roman" panose="02020603050405020304" pitchFamily="18" charset="0"/>
              </a:rPr>
              <a:t>Hoạt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thủ</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q"/>
              <a:tabLst>
                <a:tab pos="457200" algn="l"/>
              </a:tabLst>
            </a:pP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thủ</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trội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q"/>
              <a:tabLst>
                <a:tab pos="457200" algn="l"/>
              </a:tabLst>
            </a:pP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huống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đội</a:t>
            </a:r>
            <a:r>
              <a:rPr lang="en-US" sz="32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q"/>
              <a:tabLst>
                <a:tab pos="457200" algn="l"/>
              </a:tabLst>
            </a:pPr>
            <a:r>
              <a:rPr lang="en-US" sz="3200" dirty="0" err="1">
                <a:latin typeface="Times New Roman" panose="02020603050405020304" pitchFamily="18" charset="0"/>
                <a:ea typeface="Times New Roman" panose="02020603050405020304" pitchFamily="18" charset="0"/>
              </a:rPr>
              <a:t>Thái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xem</a:t>
            </a:r>
            <a:r>
              <a:rPr lang="en-US" sz="3200" dirty="0">
                <a:latin typeface="Times New Roman" panose="02020603050405020304" pitchFamily="18" charset="0"/>
                <a:ea typeface="Times New Roman" panose="02020603050405020304" pitchFamily="18" charset="0"/>
              </a:rPr>
              <a:t>…</a:t>
            </a:r>
          </a:p>
          <a:p>
            <a:pPr>
              <a:spcAft>
                <a:spcPts val="1200"/>
              </a:spcAft>
            </a:pPr>
            <a:r>
              <a:rPr lang="vi-VN" sz="3200" dirty="0">
                <a:latin typeface="Times New Roman" panose="02020603050405020304" pitchFamily="18" charset="0"/>
                <a:ea typeface="Times New Roman" panose="02020603050405020304" pitchFamily="18" charset="0"/>
              </a:rPr>
              <a:t>+ Kết quả của trận đấu: Tỉ số là bao nhiêu? Đội nào thắng?</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i="1" u="sng" dirty="0">
                <a:solidFill>
                  <a:srgbClr val="0D0D0D"/>
                </a:solidFill>
                <a:latin typeface="Times New Roman" panose="02020603050405020304" pitchFamily="18" charset="0"/>
                <a:ea typeface="Calibri" panose="020F0502020204030204" pitchFamily="34" charset="0"/>
              </a:rPr>
              <a:t>Kết bài</a:t>
            </a:r>
            <a:r>
              <a:rPr lang="vi-VN"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Times New Roman" panose="02020603050405020304" pitchFamily="18" charset="0"/>
              </a:rPr>
              <a:t>Cảm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xúc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bóng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xem</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r>
              <a:rPr lang="en-US" sz="3200" b="1" dirty="0">
                <a:solidFill>
                  <a:srgbClr val="000000"/>
                </a:solidFill>
                <a:latin typeface="Times New Roman" panose="02020603050405020304" pitchFamily="18" charset="0"/>
                <a:ea typeface="Times New Roman" panose="02020603050405020304" pitchFamily="18" charset="0"/>
              </a:rPr>
              <a:t>3. </a:t>
            </a:r>
            <a:r>
              <a:rPr lang="en-US" sz="3200" b="1" dirty="0" err="1">
                <a:solidFill>
                  <a:srgbClr val="000000"/>
                </a:solidFill>
                <a:latin typeface="Times New Roman" panose="02020603050405020304" pitchFamily="18" charset="0"/>
                <a:ea typeface="Times New Roman" panose="02020603050405020304" pitchFamily="18" charset="0"/>
              </a:rPr>
              <a:t>Bước</a:t>
            </a:r>
            <a:r>
              <a:rPr lang="en-US" sz="3200" b="1" dirty="0">
                <a:solidFill>
                  <a:srgbClr val="000000"/>
                </a:solidFill>
                <a:latin typeface="Times New Roman" panose="02020603050405020304" pitchFamily="18" charset="0"/>
                <a:ea typeface="Times New Roman" panose="02020603050405020304" pitchFamily="18" charset="0"/>
              </a:rPr>
              <a:t> 3: </a:t>
            </a:r>
            <a:r>
              <a:rPr lang="vi-VN" sz="3200" b="1" dirty="0" smtClean="0">
                <a:solidFill>
                  <a:srgbClr val="000000"/>
                </a:solidFill>
                <a:latin typeface="Times New Roman" panose="02020603050405020304" pitchFamily="18" charset="0"/>
                <a:ea typeface="Times New Roman" panose="02020603050405020304" pitchFamily="18" charset="0"/>
              </a:rPr>
              <a:t>Viết</a:t>
            </a:r>
            <a:endParaRPr lang="en-US" sz="3200" b="1" dirty="0" smtClean="0">
              <a:solidFill>
                <a:srgbClr val="000000"/>
              </a:solidFill>
              <a:latin typeface="Times New Roman" panose="02020603050405020304" pitchFamily="18" charset="0"/>
              <a:ea typeface="Times New Roman" panose="02020603050405020304" pitchFamily="18" charset="0"/>
            </a:endParaRPr>
          </a:p>
          <a:p>
            <a:r>
              <a:rPr lang="en-US" sz="3200" dirty="0" err="1">
                <a:latin typeface="Times New Roman" panose="02020603050405020304" pitchFamily="18" charset="0"/>
                <a:ea typeface="Times New Roman" panose="02020603050405020304" pitchFamily="18" charset="0"/>
              </a:rPr>
              <a:t>Dựa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dàn</a:t>
            </a:r>
            <a:r>
              <a:rPr lang="en-US" sz="3200" dirty="0">
                <a:latin typeface="Times New Roman" panose="02020603050405020304" pitchFamily="18" charset="0"/>
                <a:ea typeface="Times New Roman" panose="02020603050405020304" pitchFamily="18" charset="0"/>
              </a:rPr>
              <a:t> ý, </a:t>
            </a:r>
            <a:r>
              <a:rPr lang="en-US" sz="3200" dirty="0" err="1">
                <a:latin typeface="Times New Roman" panose="02020603050405020304" pitchFamily="18" charset="0"/>
                <a:ea typeface="Times New Roman" panose="02020603050405020304" pitchFamily="18" charset="0"/>
              </a:rPr>
              <a:t>viết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kiến</a:t>
            </a:r>
            <a:r>
              <a:rPr lang="en-US" sz="32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xmlns="" val="763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1000"/>
                                        <p:tgtEl>
                                          <p:spTgt spid="9">
                                            <p:txEl>
                                              <p:pRg st="5" end="5"/>
                                            </p:txEl>
                                          </p:spTgt>
                                        </p:tgtEl>
                                      </p:cBhvr>
                                    </p:animEffect>
                                    <p:anim calcmode="lin" valueType="num">
                                      <p:cBhvr>
                                        <p:cTn id="36"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fade">
                                      <p:cBhvr>
                                        <p:cTn id="42" dur="1000"/>
                                        <p:tgtEl>
                                          <p:spTgt spid="9">
                                            <p:txEl>
                                              <p:pRg st="6" end="6"/>
                                            </p:txEl>
                                          </p:spTgt>
                                        </p:tgtEl>
                                      </p:cBhvr>
                                    </p:animEffect>
                                    <p:anim calcmode="lin" valueType="num">
                                      <p:cBhvr>
                                        <p:cTn id="43"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Effect transition="in" filter="fade">
                                      <p:cBhvr>
                                        <p:cTn id="49" dur="1000"/>
                                        <p:tgtEl>
                                          <p:spTgt spid="9">
                                            <p:txEl>
                                              <p:pRg st="7" end="7"/>
                                            </p:txEl>
                                          </p:spTgt>
                                        </p:tgtEl>
                                      </p:cBhvr>
                                    </p:animEffect>
                                    <p:anim calcmode="lin" valueType="num">
                                      <p:cBhvr>
                                        <p:cTn id="5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8" end="8"/>
                                            </p:txEl>
                                          </p:spTgt>
                                        </p:tgtEl>
                                        <p:attrNameLst>
                                          <p:attrName>style.visibility</p:attrName>
                                        </p:attrNameLst>
                                      </p:cBhvr>
                                      <p:to>
                                        <p:strVal val="visible"/>
                                      </p:to>
                                    </p:set>
                                    <p:animEffect transition="in" filter="fade">
                                      <p:cBhvr>
                                        <p:cTn id="56" dur="1000"/>
                                        <p:tgtEl>
                                          <p:spTgt spid="9">
                                            <p:txEl>
                                              <p:pRg st="8" end="8"/>
                                            </p:txEl>
                                          </p:spTgt>
                                        </p:tgtEl>
                                      </p:cBhvr>
                                    </p:animEffect>
                                    <p:anim calcmode="lin" valueType="num">
                                      <p:cBhvr>
                                        <p:cTn id="57"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85800" y="1237456"/>
            <a:ext cx="10782300" cy="4524315"/>
          </a:xfrm>
          <a:prstGeom prst="rect">
            <a:avLst/>
          </a:prstGeom>
        </p:spPr>
        <p:txBody>
          <a:bodyPr>
            <a:spAutoFit/>
          </a:bodyPr>
          <a:lstStyle/>
          <a:p>
            <a:pPr>
              <a:lnSpc>
                <a:spcPct val="150000"/>
              </a:lnSpc>
            </a:pPr>
            <a:r>
              <a:rPr lang="en-US" sz="3200" b="1" dirty="0">
                <a:solidFill>
                  <a:srgbClr val="0D0D0D"/>
                </a:solidFill>
                <a:latin typeface="Times New Roman" panose="02020603050405020304" pitchFamily="18" charset="0"/>
                <a:ea typeface="MS Mincho"/>
              </a:rPr>
              <a:t>4. </a:t>
            </a:r>
            <a:r>
              <a:rPr lang="en-US" sz="3200" b="1" dirty="0" err="1">
                <a:solidFill>
                  <a:srgbClr val="0D0D0D"/>
                </a:solidFill>
                <a:latin typeface="Times New Roman" panose="02020603050405020304" pitchFamily="18" charset="0"/>
                <a:ea typeface="MS Mincho"/>
              </a:rPr>
              <a:t>Bước</a:t>
            </a:r>
            <a:r>
              <a:rPr lang="en-US" sz="3200" b="1" dirty="0">
                <a:solidFill>
                  <a:srgbClr val="0D0D0D"/>
                </a:solidFill>
                <a:latin typeface="Times New Roman" panose="02020603050405020304" pitchFamily="18" charset="0"/>
                <a:ea typeface="MS Mincho"/>
              </a:rPr>
              <a:t> 4: </a:t>
            </a:r>
            <a:r>
              <a:rPr lang="en-US" sz="3200" b="1" dirty="0" err="1">
                <a:solidFill>
                  <a:srgbClr val="0D0D0D"/>
                </a:solidFill>
                <a:latin typeface="Times New Roman" panose="02020603050405020304" pitchFamily="18" charset="0"/>
                <a:ea typeface="MS Mincho"/>
              </a:rPr>
              <a:t>Trả</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bài</a:t>
            </a:r>
            <a:r>
              <a:rPr lang="en-US" sz="3200" b="1" dirty="0">
                <a:solidFill>
                  <a:srgbClr val="0D0D0D"/>
                </a:solidFill>
                <a:latin typeface="Times New Roman" panose="02020603050405020304" pitchFamily="18" charset="0"/>
                <a:ea typeface="MS Mincho"/>
              </a:rPr>
              <a:t> (</a:t>
            </a:r>
            <a:r>
              <a:rPr lang="vi-VN" sz="3200" b="1" dirty="0">
                <a:solidFill>
                  <a:srgbClr val="0D0D0D"/>
                </a:solidFill>
                <a:latin typeface="Times New Roman" panose="02020603050405020304" pitchFamily="18" charset="0"/>
                <a:ea typeface="MS Mincho"/>
              </a:rPr>
              <a:t> Kiểm tra, điều chỉnh bài viết)</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tabLst>
                <a:tab pos="1386840" algn="l"/>
              </a:tabLst>
            </a:pP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Đọc</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kĩ</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bài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viết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của</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mình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và</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khoanh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tròn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những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lỗi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chính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tả</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lỗi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sử</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dụng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từ</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ngữ</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nếu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có</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Sau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đó</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sửa</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lại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các</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lỗi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đó</a:t>
            </a:r>
            <a:r>
              <a:rPr lang="en-US" sz="3200" dirty="0">
                <a:solidFill>
                  <a:srgbClr val="0D0D0D"/>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tabLst>
                <a:tab pos="1386840" algn="l"/>
              </a:tabLst>
            </a:pP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Gạch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chân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những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câu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sai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ngữ</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pháp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bằng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cách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phân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tích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cấu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trúc</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ngữ</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pháp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và</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sửa</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lại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cho</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đúng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nếu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có</a:t>
            </a:r>
            <a:r>
              <a:rPr lang="en-US" sz="3200" dirty="0">
                <a:solidFill>
                  <a:srgbClr val="0D0D0D"/>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tabLst>
                <a:tab pos="1386840" algn="l"/>
              </a:tabLst>
            </a:pPr>
            <a:r>
              <a:rPr lang="en-US" sz="3200" b="1" i="1" dirty="0">
                <a:solidFill>
                  <a:srgbClr val="0D0D0D"/>
                </a:solidFill>
                <a:latin typeface="Times New Roman" panose="02020603050405020304" pitchFamily="18" charset="0"/>
                <a:ea typeface="MS Mincho"/>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907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090799"/>
            <a:ext cx="10782300" cy="954107"/>
          </a:xfrm>
          <a:prstGeom prst="rect">
            <a:avLst/>
          </a:prstGeom>
        </p:spPr>
        <p:txBody>
          <a:bodyPr>
            <a:spAutoFit/>
          </a:bodyPr>
          <a:lstStyle/>
          <a:p>
            <a:pPr>
              <a:spcAft>
                <a:spcPts val="0"/>
              </a:spcAft>
              <a:tabLst>
                <a:tab pos="1386840" algn="l"/>
              </a:tabLst>
            </a:pPr>
            <a:r>
              <a:rPr lang="en-US" sz="2800" b="1" dirty="0" err="1">
                <a:solidFill>
                  <a:srgbClr val="FF0000"/>
                </a:solidFill>
                <a:latin typeface="Times New Roman" panose="02020603050405020304" pitchFamily="18" charset="0"/>
                <a:ea typeface="MS Mincho"/>
              </a:rPr>
              <a:t>Bảng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kiểm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viết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tả</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lại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cảnh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sinh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hoạt</a:t>
            </a:r>
            <a:r>
              <a:rPr lang="en-US" sz="2800" b="1" dirty="0">
                <a:solidFill>
                  <a:srgbClr val="FF0000"/>
                </a:solidFill>
                <a:latin typeface="Times New Roman" panose="02020603050405020304" pitchFamily="18" charset="0"/>
                <a:ea typeface="MS Mincho"/>
              </a:rPr>
              <a:t> </a:t>
            </a:r>
            <a:r>
              <a:rPr lang="en-US" sz="2800" b="1" dirty="0" smtClean="0">
                <a:solidFill>
                  <a:srgbClr val="FF000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xmlns="" val="1674554353"/>
              </p:ext>
            </p:extLst>
          </p:nvPr>
        </p:nvGraphicFramePr>
        <p:xfrm>
          <a:off x="442457" y="1609725"/>
          <a:ext cx="11253014" cy="4511040"/>
        </p:xfrm>
        <a:graphic>
          <a:graphicData uri="http://schemas.openxmlformats.org/drawingml/2006/table">
            <a:tbl>
              <a:tblPr firstRow="1" firstCol="1" bandRow="1"/>
              <a:tblGrid>
                <a:gridCol w="1916336">
                  <a:extLst>
                    <a:ext uri="{9D8B030D-6E8A-4147-A177-3AD203B41FA5}">
                      <a16:colId xmlns="" xmlns:a16="http://schemas.microsoft.com/office/drawing/2014/main" val="3931253940"/>
                    </a:ext>
                  </a:extLst>
                </a:gridCol>
                <a:gridCol w="7965078">
                  <a:extLst>
                    <a:ext uri="{9D8B030D-6E8A-4147-A177-3AD203B41FA5}">
                      <a16:colId xmlns="" xmlns:a16="http://schemas.microsoft.com/office/drawing/2014/main" val="3794299564"/>
                    </a:ext>
                  </a:extLst>
                </a:gridCol>
                <a:gridCol w="1371600">
                  <a:extLst>
                    <a:ext uri="{9D8B030D-6E8A-4147-A177-3AD203B41FA5}">
                      <a16:colId xmlns="" xmlns:a16="http://schemas.microsoft.com/office/drawing/2014/main" val="2895144415"/>
                    </a:ext>
                  </a:extLst>
                </a:gridCol>
              </a:tblGrid>
              <a:tr h="244137">
                <a:tc>
                  <a:txBody>
                    <a:bodyPr/>
                    <a:lstStyle/>
                    <a:p>
                      <a:pPr algn="ctr">
                        <a:spcAft>
                          <a:spcPts val="0"/>
                        </a:spcAft>
                        <a:tabLst>
                          <a:tab pos="1386840" algn="l"/>
                        </a:tabLst>
                      </a:pP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Các</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phần</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của</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bài</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Nội</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dung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kiểm</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400" b="1">
                          <a:solidFill>
                            <a:srgbClr val="FFFFFF"/>
                          </a:solidFill>
                          <a:effectLst/>
                          <a:latin typeface="Times New Roman" panose="02020603050405020304" pitchFamily="18" charset="0"/>
                          <a:ea typeface="MS Mincho"/>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2400" b="1">
                          <a:solidFill>
                            <a:srgbClr val="FFFFFF"/>
                          </a:solidFill>
                          <a:effectLst/>
                          <a:latin typeface="Times New Roman" panose="02020603050405020304" pitchFamily="18" charset="0"/>
                          <a:ea typeface="MS Mincho"/>
                          <a:cs typeface="Times New Roman" panose="02020603050405020304" pitchFamily="18" charset="0"/>
                        </a:rPr>
                        <a:t>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564946637"/>
                  </a:ext>
                </a:extLst>
              </a:tr>
              <a:tr h="122068">
                <a:tc rowSpan="2">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Mở</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a:spcAft>
                          <a:spcPts val="0"/>
                        </a:spcAft>
                        <a:tabLst>
                          <a:tab pos="1386840" algn="l"/>
                        </a:tabLst>
                      </a:pPr>
                      <a:r>
                        <a:rPr lang="en-US" sz="2400">
                          <a:solidFill>
                            <a:srgbClr val="0D0D0D"/>
                          </a:solidFill>
                          <a:effectLst/>
                          <a:latin typeface="Times New Roman" panose="02020603050405020304" pitchFamily="18" charset="0"/>
                          <a:ea typeface="MS Mincho"/>
                          <a:cs typeface="Times New Roman" panose="02020603050405020304" pitchFamily="18" charset="0"/>
                        </a:rPr>
                        <a:t>Dùng ngôi xưng hô phù hợp trong khi quan sát, miêu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algn="ctr">
                        <a:spcAft>
                          <a:spcPts val="0"/>
                        </a:spcAft>
                        <a:tabLst>
                          <a:tab pos="1386840" algn="l"/>
                        </a:tabLs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extLst>
                  <a:ext uri="{0D108BD9-81ED-4DB2-BD59-A6C34878D82A}">
                    <a16:rowId xmlns="" xmlns:a16="http://schemas.microsoft.com/office/drawing/2014/main" val="1612305255"/>
                  </a:ext>
                </a:extLst>
              </a:tr>
              <a:tr h="122068">
                <a:tc vMerge="1">
                  <a:txBody>
                    <a:bodyPr/>
                    <a:lstStyle/>
                    <a:p>
                      <a:pPr algn="ctr">
                        <a:spcAft>
                          <a:spcPts val="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EEBD2"/>
                    </a:solidFill>
                  </a:tcPr>
                </a:tc>
                <a:tc>
                  <a:txBody>
                    <a:bodyPr/>
                    <a:lstStyle/>
                    <a:p>
                      <a:pPr>
                        <a:spcAft>
                          <a:spcPts val="0"/>
                        </a:spcAft>
                        <a:tabLst>
                          <a:tab pos="1386840" algn="l"/>
                        </a:tabLst>
                      </a:pPr>
                      <a:r>
                        <a:rPr lang="en-US" sz="2400" dirty="0" err="1">
                          <a:solidFill>
                            <a:srgbClr val="0D0D0D"/>
                          </a:solidFill>
                          <a:effectLst/>
                          <a:latin typeface="Times New Roman" panose="02020603050405020304" pitchFamily="18" charset="0"/>
                          <a:ea typeface="MS Mincho"/>
                          <a:cs typeface="Times New Roman" panose="02020603050405020304" pitchFamily="18" charset="0"/>
                        </a:rPr>
                        <a:t>Giới</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thiệu</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không</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gian</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thời</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gian</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diễn</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ra</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cảnh</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sinh</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hoạt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extLst>
                  <a:ext uri="{0D108BD9-81ED-4DB2-BD59-A6C34878D82A}">
                    <a16:rowId xmlns="" xmlns:a16="http://schemas.microsoft.com/office/drawing/2014/main" val="357883586"/>
                  </a:ext>
                </a:extLst>
              </a:tr>
              <a:tr h="122068">
                <a:tc rowSpan="5">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Thân</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spcAft>
                          <a:spcPts val="0"/>
                        </a:spcAft>
                        <a:tabLst>
                          <a:tab pos="1386840" algn="l"/>
                        </a:tabLst>
                      </a:pPr>
                      <a:r>
                        <a:rPr lang="en-US" sz="2400">
                          <a:solidFill>
                            <a:srgbClr val="0D0D0D"/>
                          </a:solidFill>
                          <a:effectLst/>
                          <a:latin typeface="Times New Roman" panose="02020603050405020304" pitchFamily="18" charset="0"/>
                          <a:ea typeface="MS Mincho"/>
                          <a:cs typeface="Times New Roman" panose="02020603050405020304" pitchFamily="18" charset="0"/>
                        </a:rPr>
                        <a:t>Tả bao quát cảnh sinh hoạt.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606063367"/>
                  </a:ext>
                </a:extLst>
              </a:tr>
              <a:tr h="122068">
                <a:tc vMerge="1">
                  <a:txBody>
                    <a:bodyPr/>
                    <a:lstStyle/>
                    <a:p>
                      <a:endParaRPr lang="en-US"/>
                    </a:p>
                  </a:txBody>
                  <a:tcPr/>
                </a:tc>
                <a:tc>
                  <a:txBody>
                    <a:bodyPr/>
                    <a:lstStyle/>
                    <a:p>
                      <a:pPr>
                        <a:spcAft>
                          <a:spcPts val="0"/>
                        </a:spcAft>
                        <a:tabLst>
                          <a:tab pos="1386840" algn="l"/>
                        </a:tabLst>
                      </a:pPr>
                      <a:r>
                        <a:rPr lang="en-US" sz="2400">
                          <a:solidFill>
                            <a:srgbClr val="0D0D0D"/>
                          </a:solidFill>
                          <a:effectLst/>
                          <a:latin typeface="Times New Roman" panose="02020603050405020304" pitchFamily="18" charset="0"/>
                          <a:ea typeface="MS Mincho"/>
                          <a:cs typeface="Times New Roman" panose="02020603050405020304" pitchFamily="18" charset="0"/>
                        </a:rPr>
                        <a:t>Tái hiện được các sự vật, đường nét, màu sắc, âm thanh cụ thể.</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2312621761"/>
                  </a:ext>
                </a:extLst>
              </a:tr>
              <a:tr h="122068">
                <a:tc vMerge="1">
                  <a:txBody>
                    <a:bodyPr/>
                    <a:lstStyle/>
                    <a:p>
                      <a:pPr algn="ctr">
                        <a:spcAft>
                          <a:spcPts val="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FFF82"/>
                    </a:solidFill>
                  </a:tcPr>
                </a:tc>
                <a:tc>
                  <a:txBody>
                    <a:bodyPr/>
                    <a:lstStyle/>
                    <a:p>
                      <a:pPr>
                        <a:spcAft>
                          <a:spcPts val="0"/>
                        </a:spcAft>
                      </a:pPr>
                      <a:r>
                        <a:rPr lang="en-US" sz="2400" kern="18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Kết hợp các giác quan khi quan sát và miêu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4114365922"/>
                  </a:ext>
                </a:extLst>
              </a:tr>
              <a:tr h="122068">
                <a:tc vMerge="1">
                  <a:txBody>
                    <a:bodyPr/>
                    <a:lstStyle/>
                    <a:p>
                      <a:endParaRPr lang="en-US"/>
                    </a:p>
                  </a:txBody>
                  <a:tcPr/>
                </a:tc>
                <a:tc>
                  <a:txBody>
                    <a:bodyPr/>
                    <a:lstStyle/>
                    <a:p>
                      <a:pPr>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Tả cảnh sinh hoạt theo trình tự.</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86526592"/>
                  </a:ext>
                </a:extLst>
              </a:tr>
              <a:tr h="122068">
                <a:tc vMerge="1">
                  <a:txBody>
                    <a:bodyPr/>
                    <a:lstStyle/>
                    <a:p>
                      <a:endParaRPr lang="en-US"/>
                    </a:p>
                  </a:txBody>
                  <a:tcPr/>
                </a:tc>
                <a:tc>
                  <a:txBody>
                    <a:bodyPr/>
                    <a:lstStyle/>
                    <a:p>
                      <a:pPr>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Thể hiện suy nghĩ, cảm xúc đối với con người, cuộc sống được miêu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1466959967"/>
                  </a:ext>
                </a:extLst>
              </a:tr>
              <a:tr h="244137">
                <a:tc>
                  <a:txBody>
                    <a:bodyPr/>
                    <a:lstStyle/>
                    <a:p>
                      <a:pPr algn="ctr">
                        <a:spcAft>
                          <a:spcPts val="0"/>
                        </a:spcAft>
                        <a:tabLst>
                          <a:tab pos="1386840" algn="l"/>
                        </a:tabLst>
                      </a:pP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Kết</a:t>
                      </a:r>
                      <a:r>
                        <a:rPr lang="en-US" sz="2800" b="1" baseline="0"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800" b="1" baseline="0" dirty="0" err="1" smtClean="0">
                          <a:solidFill>
                            <a:srgbClr val="0D0D0D"/>
                          </a:solidFill>
                          <a:effectLst/>
                          <a:latin typeface="Times New Roman" panose="02020603050405020304" pitchFamily="18" charset="0"/>
                          <a:ea typeface="MS Mincho"/>
                          <a:cs typeface="Times New Roman" panose="02020603050405020304" pitchFamily="18" charset="0"/>
                        </a:rPr>
                        <a:t>bài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Nêu được ấn tượng, tình cảm của người viết đối với cảnh sinh hoạt.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gn="ctr">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extLst>
                  <a:ext uri="{0D108BD9-81ED-4DB2-BD59-A6C34878D82A}">
                    <a16:rowId xmlns="" xmlns:a16="http://schemas.microsoft.com/office/drawing/2014/main" val="487752758"/>
                  </a:ext>
                </a:extLst>
              </a:tr>
            </a:tbl>
          </a:graphicData>
        </a:graphic>
      </p:graphicFrame>
    </p:spTree>
    <p:extLst>
      <p:ext uri="{BB962C8B-B14F-4D97-AF65-F5344CB8AC3E}">
        <p14:creationId xmlns:p14="http://schemas.microsoft.com/office/powerpoint/2010/main" xmlns="" val="37636710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a:spcAft>
                <a:spcPts val="0"/>
              </a:spcAf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viết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tham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khảo</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đấu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bóng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đá</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từng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chứng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kiến</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43977" y="1567707"/>
            <a:ext cx="10782300" cy="4856842"/>
          </a:xfrm>
          <a:prstGeom prst="rect">
            <a:avLst/>
          </a:prstGeom>
        </p:spPr>
        <p:txBody>
          <a:bodyPr>
            <a:spAutoFit/>
          </a:bodyPr>
          <a:lstStyle/>
          <a:p>
            <a:pPr indent="457200" algn="just">
              <a:lnSpc>
                <a:spcPct val="150000"/>
              </a:lnSpc>
              <a:spcAft>
                <a:spcPts val="0"/>
              </a:spcAft>
            </a:pPr>
            <a:r>
              <a:rPr lang="en-US" sz="3000" dirty="0" err="1">
                <a:solidFill>
                  <a:srgbClr val="0D0D0D"/>
                </a:solidFill>
                <a:latin typeface="Times New Roman" panose="02020603050405020304" pitchFamily="18" charset="0"/>
                <a:ea typeface="Times New Roman" panose="02020603050405020304" pitchFamily="18" charset="0"/>
              </a:rPr>
              <a:t>Tháng</a:t>
            </a:r>
            <a:r>
              <a:rPr lang="en-US" sz="3000" dirty="0">
                <a:solidFill>
                  <a:srgbClr val="0D0D0D"/>
                </a:solidFill>
                <a:latin typeface="Times New Roman" panose="02020603050405020304" pitchFamily="18" charset="0"/>
                <a:ea typeface="Times New Roman" panose="02020603050405020304" pitchFamily="18" charset="0"/>
              </a:rPr>
              <a:t> 3 </a:t>
            </a:r>
            <a:r>
              <a:rPr lang="en-US" sz="3000" dirty="0" err="1">
                <a:solidFill>
                  <a:srgbClr val="0D0D0D"/>
                </a:solidFill>
                <a:latin typeface="Times New Roman" panose="02020603050405020304" pitchFamily="18" charset="0"/>
                <a:ea typeface="Times New Roman" panose="02020603050405020304" pitchFamily="18" charset="0"/>
              </a:rPr>
              <a:t>vừa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rồi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trường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em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có</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tổ</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chức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Hội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khoẻ</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Đồng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Nội</a:t>
            </a:r>
            <a:r>
              <a:rPr lang="en-US" sz="3000" dirty="0">
                <a:solidFill>
                  <a:srgbClr val="0D0D0D"/>
                </a:solidFill>
                <a:latin typeface="Times New Roman" panose="02020603050405020304" pitchFamily="18" charset="0"/>
                <a:ea typeface="Times New Roman" panose="02020603050405020304" pitchFamily="18" charset="0"/>
              </a:rPr>
              <a:t> dung </a:t>
            </a:r>
            <a:r>
              <a:rPr lang="en-US" sz="3000" dirty="0" err="1">
                <a:solidFill>
                  <a:srgbClr val="0D0D0D"/>
                </a:solidFill>
                <a:latin typeface="Times New Roman" panose="02020603050405020304" pitchFamily="18" charset="0"/>
                <a:ea typeface="Times New Roman" panose="02020603050405020304" pitchFamily="18" charset="0"/>
              </a:rPr>
              <a:t>được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mọi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người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chờ</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đợi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giải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đá</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cấp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trường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Em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vẫn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còn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nhớ</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rõ</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trận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kịch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tính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giữa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hai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lớp</a:t>
            </a:r>
            <a:r>
              <a:rPr lang="en-US" sz="3000" dirty="0">
                <a:solidFill>
                  <a:srgbClr val="0D0D0D"/>
                </a:solidFill>
                <a:latin typeface="Times New Roman" panose="02020603050405020304" pitchFamily="18" charset="0"/>
                <a:ea typeface="Times New Roman" panose="02020603050405020304" pitchFamily="18" charset="0"/>
              </a:rPr>
              <a:t> 9A </a:t>
            </a:r>
            <a:r>
              <a:rPr lang="en-US" sz="3000" dirty="0" err="1">
                <a:solidFill>
                  <a:srgbClr val="0D0D0D"/>
                </a:solidFill>
                <a:latin typeface="Times New Roman" panose="02020603050405020304" pitchFamily="18" charset="0"/>
                <a:ea typeface="Times New Roman" panose="02020603050405020304" pitchFamily="18" charset="0"/>
              </a:rPr>
              <a:t>và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lớp</a:t>
            </a:r>
            <a:r>
              <a:rPr lang="en-US" sz="3000" dirty="0">
                <a:solidFill>
                  <a:srgbClr val="0D0D0D"/>
                </a:solidFill>
                <a:latin typeface="Times New Roman" panose="02020603050405020304" pitchFamily="18" charset="0"/>
                <a:ea typeface="Times New Roman" panose="02020603050405020304" pitchFamily="18" charset="0"/>
              </a:rPr>
              <a:t> 8B </a:t>
            </a:r>
            <a:r>
              <a:rPr lang="en-US" sz="3000" dirty="0" err="1">
                <a:solidFill>
                  <a:srgbClr val="0D0D0D"/>
                </a:solidFill>
                <a:latin typeface="Times New Roman" panose="02020603050405020304" pitchFamily="18" charset="0"/>
                <a:ea typeface="Times New Roman" panose="02020603050405020304" pitchFamily="18" charset="0"/>
              </a:rPr>
              <a:t>diễn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vào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buổi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chiều</a:t>
            </a:r>
            <a:r>
              <a:rPr lang="en-US" sz="3000" dirty="0">
                <a:solidFill>
                  <a:srgbClr val="0D0D0D"/>
                </a:solidFill>
                <a:latin typeface="Times New Roman" panose="02020603050405020304" pitchFamily="18" charset="0"/>
                <a:ea typeface="Times New Roman" panose="02020603050405020304" pitchFamily="18" charset="0"/>
              </a:rPr>
              <a:t> 26/3</a:t>
            </a:r>
            <a:r>
              <a:rPr lang="vi-VN" sz="3000" dirty="0">
                <a:solidFill>
                  <a:srgbClr val="0D0D0D"/>
                </a:solidFill>
                <a:latin typeface="Times New Roman" panose="02020603050405020304" pitchFamily="18" charset="0"/>
                <a:ea typeface="Times New Roman" panose="02020603050405020304" pitchFamily="18" charset="0"/>
              </a:rPr>
              <a:t>. Mới đầu giờ </a:t>
            </a:r>
            <a:r>
              <a:rPr lang="en-US" sz="3000" dirty="0" err="1">
                <a:solidFill>
                  <a:srgbClr val="0D0D0D"/>
                </a:solidFill>
                <a:latin typeface="Times New Roman" panose="02020603050405020304" pitchFamily="18" charset="0"/>
                <a:ea typeface="Times New Roman" panose="02020603050405020304" pitchFamily="18" charset="0"/>
              </a:rPr>
              <a:t>chiều</a:t>
            </a:r>
            <a:r>
              <a:rPr lang="en-US" sz="3000" dirty="0">
                <a:solidFill>
                  <a:srgbClr val="0D0D0D"/>
                </a:solidFill>
                <a:latin typeface="Times New Roman" panose="02020603050405020304" pitchFamily="18" charset="0"/>
                <a:ea typeface="Times New Roman" panose="02020603050405020304" pitchFamily="18" charset="0"/>
              </a:rPr>
              <a:t>, </a:t>
            </a:r>
            <a:r>
              <a:rPr lang="vi-VN" sz="3000" dirty="0">
                <a:solidFill>
                  <a:srgbClr val="0D0D0D"/>
                </a:solidFill>
                <a:latin typeface="Times New Roman" panose="02020603050405020304" pitchFamily="18" charset="0"/>
                <a:ea typeface="Times New Roman" panose="02020603050405020304" pitchFamily="18" charset="0"/>
              </a:rPr>
              <a:t>sân trường đã chật ních người. </a:t>
            </a:r>
            <a:r>
              <a:rPr lang="en-US" sz="3000" dirty="0" err="1">
                <a:solidFill>
                  <a:srgbClr val="0D0D0D"/>
                </a:solidFill>
                <a:latin typeface="Times New Roman" panose="02020603050405020304" pitchFamily="18" charset="0"/>
                <a:ea typeface="Times New Roman" panose="02020603050405020304" pitchFamily="18" charset="0"/>
              </a:rPr>
              <a:t>Mặc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lớp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em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không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được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vào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nhưng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vì</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thích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xem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đá</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nên</a:t>
            </a:r>
            <a:r>
              <a:rPr lang="en-US" sz="3000" dirty="0">
                <a:solidFill>
                  <a:srgbClr val="0D0D0D"/>
                </a:solidFill>
                <a:latin typeface="Times New Roman" panose="02020603050405020304" pitchFamily="18" charset="0"/>
                <a:ea typeface="Times New Roman" panose="02020603050405020304" pitchFamily="18" charset="0"/>
              </a:rPr>
              <a:t> e</a:t>
            </a:r>
            <a:r>
              <a:rPr lang="vi-VN" sz="3000" dirty="0">
                <a:solidFill>
                  <a:srgbClr val="0D0D0D"/>
                </a:solidFill>
                <a:latin typeface="Times New Roman" panose="02020603050405020304" pitchFamily="18" charset="0"/>
                <a:ea typeface="Times New Roman" panose="02020603050405020304" pitchFamily="18" charset="0"/>
              </a:rPr>
              <a:t>m </a:t>
            </a:r>
            <a:r>
              <a:rPr lang="en-US" sz="3000" dirty="0" err="1">
                <a:solidFill>
                  <a:srgbClr val="0D0D0D"/>
                </a:solidFill>
                <a:latin typeface="Times New Roman" panose="02020603050405020304" pitchFamily="18" charset="0"/>
                <a:ea typeface="Times New Roman" panose="02020603050405020304" pitchFamily="18" charset="0"/>
              </a:rPr>
              <a:t>cũng</a:t>
            </a:r>
            <a:r>
              <a:rPr lang="en-US" sz="3000" dirty="0">
                <a:solidFill>
                  <a:srgbClr val="0D0D0D"/>
                </a:solidFill>
                <a:latin typeface="Times New Roman" panose="02020603050405020304" pitchFamily="18" charset="0"/>
                <a:ea typeface="Times New Roman" panose="02020603050405020304" pitchFamily="18" charset="0"/>
              </a:rPr>
              <a:t> </a:t>
            </a:r>
            <a:r>
              <a:rPr lang="vi-VN" sz="3000" dirty="0">
                <a:solidFill>
                  <a:srgbClr val="0D0D0D"/>
                </a:solidFill>
                <a:latin typeface="Times New Roman" panose="02020603050405020304" pitchFamily="18" charset="0"/>
                <a:ea typeface="Times New Roman" panose="02020603050405020304" pitchFamily="18" charset="0"/>
              </a:rPr>
              <a:t>đến sớm để tìm một chỗ ngồi sao cho dễ quan sát.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630751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310" y="0"/>
            <a:ext cx="6096000" cy="1539139"/>
          </a:xfrm>
          <a:prstGeom prst="rect">
            <a:avLst/>
          </a:prstGeom>
        </p:spPr>
        <p:txBody>
          <a:bodyPr>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văn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1. </a:t>
            </a:r>
            <a:r>
              <a:rPr lang="en-US" sz="2800" b="1" dirty="0" err="1">
                <a:solidFill>
                  <a:srgbClr val="0070C0"/>
                </a:solidFill>
                <a:latin typeface="Times New Roman" panose="02020603050405020304" pitchFamily="18" charset="0"/>
                <a:ea typeface="MS Mincho"/>
              </a:rPr>
              <a:t>Các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nhân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vật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1.1.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người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anh</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95760" y="1374058"/>
            <a:ext cx="10833100" cy="1539139"/>
          </a:xfrm>
          <a:prstGeom prst="rect">
            <a:avLst/>
          </a:prstGeom>
        </p:spPr>
        <p:txBody>
          <a:bodyPr>
            <a:spAutoFit/>
          </a:bodyPr>
          <a:lstStyle/>
          <a:p>
            <a:pPr algn="ctr">
              <a:lnSpc>
                <a:spcPct val="115000"/>
              </a:lnSpc>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SỐ 01</a:t>
            </a:r>
            <a:r>
              <a:rPr lang="pt-BR"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lnSpc>
                <a:spcPct val="115000"/>
              </a:lnSpc>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diễn biến tâm trạng của người anh</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2077328100"/>
              </p:ext>
            </p:extLst>
          </p:nvPr>
        </p:nvGraphicFramePr>
        <p:xfrm>
          <a:off x="685800" y="2464551"/>
          <a:ext cx="11043060" cy="3925824"/>
        </p:xfrm>
        <a:graphic>
          <a:graphicData uri="http://schemas.openxmlformats.org/drawingml/2006/table">
            <a:tbl>
              <a:tblPr firstRow="1" firstCol="1" bandRow="1"/>
              <a:tblGrid>
                <a:gridCol w="3680627">
                  <a:extLst>
                    <a:ext uri="{9D8B030D-6E8A-4147-A177-3AD203B41FA5}">
                      <a16:colId xmlns="" xmlns:a16="http://schemas.microsoft.com/office/drawing/2014/main" val="3173537674"/>
                    </a:ext>
                  </a:extLst>
                </a:gridCol>
                <a:gridCol w="3543321">
                  <a:extLst>
                    <a:ext uri="{9D8B030D-6E8A-4147-A177-3AD203B41FA5}">
                      <a16:colId xmlns="" xmlns:a16="http://schemas.microsoft.com/office/drawing/2014/main" val="1523939650"/>
                    </a:ext>
                  </a:extLst>
                </a:gridCol>
                <a:gridCol w="3819112">
                  <a:extLst>
                    <a:ext uri="{9D8B030D-6E8A-4147-A177-3AD203B41FA5}">
                      <a16:colId xmlns="" xmlns:a16="http://schemas.microsoft.com/office/drawing/2014/main" val="799557690"/>
                    </a:ext>
                  </a:extLst>
                </a:gridCol>
              </a:tblGrid>
              <a:tr h="0">
                <a:tc>
                  <a:txBody>
                    <a:bodyPr/>
                    <a:lstStyle/>
                    <a:p>
                      <a:pPr>
                        <a:lnSpc>
                          <a:spcPct val="115000"/>
                        </a:lnSpc>
                        <a:spcAft>
                          <a:spcPts val="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Trước lúc tài năng của em được phát hiện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nSpc>
                          <a:spcPct val="115000"/>
                        </a:lnSpc>
                        <a:spcAft>
                          <a:spcPts val="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Khi tài năng của em gái được phát hiện: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nSpc>
                          <a:spcPct val="115000"/>
                        </a:lnSpc>
                        <a:spcAft>
                          <a:spcPts val="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Khi đứng trư­ớc bức tranh đư­ợc giải của em gái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2557839093"/>
                  </a:ext>
                </a:extLst>
              </a:tr>
              <a:tr h="0">
                <a:tc>
                  <a:txBody>
                    <a:bodyPr/>
                    <a:lstStyle/>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84847284"/>
                  </a:ext>
                </a:extLst>
              </a:tr>
              <a:tr h="0">
                <a:tc gridSpan="3">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Đánh giá chung về người anh: </a:t>
                      </a:r>
                      <a:r>
                        <a:rPr lang="pt-BR"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55175794"/>
                  </a:ext>
                </a:extLst>
              </a:tr>
              <a:tr h="0">
                <a:tc gridSpan="3">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Nghệ thuật xây dựng nhân vật:</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682578293"/>
                  </a:ext>
                </a:extLst>
              </a:tr>
            </a:tbl>
          </a:graphicData>
        </a:graphic>
      </p:graphicFrame>
    </p:spTree>
    <p:extLst>
      <p:ext uri="{BB962C8B-B14F-4D97-AF65-F5344CB8AC3E}">
        <p14:creationId xmlns:p14="http://schemas.microsoft.com/office/powerpoint/2010/main" xmlns="" val="244916242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714583"/>
            <a:ext cx="10782300" cy="3970318"/>
          </a:xfrm>
          <a:prstGeom prst="rect">
            <a:avLst/>
          </a:prstGeom>
        </p:spPr>
        <p:txBody>
          <a:bodyPr>
            <a:spAutoFit/>
          </a:bodyPr>
          <a:lstStyle/>
          <a:p>
            <a:pPr indent="457200" algn="just">
              <a:spcAft>
                <a:spcPts val="0"/>
              </a:spcAft>
            </a:pPr>
            <a:r>
              <a:rPr lang="en-US" sz="2800" dirty="0" err="1">
                <a:solidFill>
                  <a:srgbClr val="0D0D0D"/>
                </a:solidFill>
                <a:latin typeface="Times New Roman" panose="02020603050405020304" pitchFamily="18" charset="0"/>
                <a:ea typeface="Times New Roman" panose="02020603050405020304" pitchFamily="18" charset="0"/>
              </a:rPr>
              <a:t>Đúng</a:t>
            </a:r>
            <a:r>
              <a:rPr lang="en-US" sz="2800" dirty="0">
                <a:solidFill>
                  <a:srgbClr val="0D0D0D"/>
                </a:solidFill>
                <a:latin typeface="Times New Roman" panose="02020603050405020304" pitchFamily="18" charset="0"/>
                <a:ea typeface="Times New Roman" panose="02020603050405020304" pitchFamily="18" charset="0"/>
              </a:rPr>
              <a:t> 15h00 </a:t>
            </a:r>
            <a:r>
              <a:rPr lang="vi-VN" sz="2800" dirty="0">
                <a:solidFill>
                  <a:srgbClr val="0D0D0D"/>
                </a:solidFill>
                <a:latin typeface="Times New Roman" panose="02020603050405020304" pitchFamily="18" charset="0"/>
                <a:ea typeface="Times New Roman" panose="02020603050405020304" pitchFamily="18" charset="0"/>
              </a:rPr>
              <a:t>sau lời tuyên bố khai mạc trận đấu của thầy Tổng phụ trách, hai đội lần lượt ra sân. Đội 9A các anh mặc áo đỏ quần xanh, đội 8B mặc áo xanh quần trắng. Hai đội làm thủ tục bắt tay nhau, chào khán giả. Tiếng còi của thầy Tổng phụ trách vừa cất lên hai đội đã lao vào cướp bóng. Đội trưởng 9A dẫn bóng rất hay, quả bóng đi lắt léo, luồn qua chân người này người khác khiến cho các cầu thủ 8B không làm cách nào lấy được bóng. Một cú đá cực mạnh từ xa bay vụt đầu thủ môn 8B lọt vào lưới, thủ môn 8B lặng lẽ vào khung thành nhặt bóng.</a:t>
            </a:r>
            <a:r>
              <a:rPr lang="en-US" sz="2800" dirty="0" err="1">
                <a:solidFill>
                  <a:srgbClr val="0D0D0D"/>
                </a:solidFill>
                <a:latin typeface="Times New Roman" panose="02020603050405020304" pitchFamily="18" charset="0"/>
                <a:ea typeface="Times New Roman" panose="02020603050405020304" pitchFamily="18" charset="0"/>
              </a:rPr>
              <a:t>Tiếng</a:t>
            </a:r>
            <a:r>
              <a:rPr lang="en-US" sz="2800" dirty="0">
                <a:solidFill>
                  <a:srgbClr val="0D0D0D"/>
                </a:solidFill>
                <a:latin typeface="Times New Roman" panose="02020603050405020304" pitchFamily="18" charset="0"/>
                <a:ea typeface="Times New Roman" panose="02020603050405020304" pitchFamily="18" charset="0"/>
              </a:rPr>
              <a:t> reo </a:t>
            </a:r>
            <a:r>
              <a:rPr lang="en-US" sz="2800" dirty="0" err="1">
                <a:solidFill>
                  <a:srgbClr val="0D0D0D"/>
                </a:solidFill>
                <a:latin typeface="Times New Roman" panose="02020603050405020304" pitchFamily="18" charset="0"/>
                <a:ea typeface="Times New Roman" panose="02020603050405020304" pitchFamily="18" charset="0"/>
              </a:rPr>
              <a:t>hò</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phía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9A.</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8305676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32705"/>
            <a:ext cx="10782300" cy="4856842"/>
          </a:xfrm>
          <a:prstGeom prst="rect">
            <a:avLst/>
          </a:prstGeom>
        </p:spPr>
        <p:txBody>
          <a:bodyPr>
            <a:spAutoFit/>
          </a:bodyPr>
          <a:lstStyle/>
          <a:p>
            <a:pPr indent="457200" algn="just">
              <a:lnSpc>
                <a:spcPct val="150000"/>
              </a:lnSpc>
              <a:spcAft>
                <a:spcPts val="0"/>
              </a:spcAft>
            </a:pPr>
            <a:r>
              <a:rPr lang="vi-VN" sz="3000" dirty="0">
                <a:solidFill>
                  <a:srgbClr val="0D0D0D"/>
                </a:solidFill>
                <a:latin typeface="Times New Roman" panose="02020603050405020304" pitchFamily="18" charset="0"/>
                <a:ea typeface="Times New Roman" panose="02020603050405020304" pitchFamily="18" charset="0"/>
              </a:rPr>
              <a:t>Sang hiệp 2, tình thế trận đấu càng hấp dẫn hơn. V</a:t>
            </a:r>
            <a:r>
              <a:rPr lang="en-US" sz="3000" dirty="0">
                <a:solidFill>
                  <a:srgbClr val="0D0D0D"/>
                </a:solidFill>
                <a:latin typeface="Times New Roman" panose="02020603050405020304" pitchFamily="18" charset="0"/>
                <a:ea typeface="Times New Roman" panose="02020603050405020304" pitchFamily="18" charset="0"/>
              </a:rPr>
              <a:t>ì </a:t>
            </a:r>
            <a:r>
              <a:rPr lang="en-US" sz="3000" dirty="0" err="1">
                <a:solidFill>
                  <a:srgbClr val="0D0D0D"/>
                </a:solidFill>
                <a:latin typeface="Times New Roman" panose="02020603050405020304" pitchFamily="18" charset="0"/>
                <a:ea typeface="Times New Roman" panose="02020603050405020304" pitchFamily="18" charset="0"/>
              </a:rPr>
              <a:t>bị</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dẫn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trước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một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quả</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tinh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thần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chiến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đấu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8B </a:t>
            </a:r>
            <a:r>
              <a:rPr lang="en-US" sz="3000" dirty="0" err="1">
                <a:solidFill>
                  <a:srgbClr val="0D0D0D"/>
                </a:solidFill>
                <a:latin typeface="Times New Roman" panose="02020603050405020304" pitchFamily="18" charset="0"/>
                <a:ea typeface="Times New Roman" panose="02020603050405020304" pitchFamily="18" charset="0"/>
              </a:rPr>
              <a:t>dâng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cao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tạo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nhiều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áp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lực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thành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bạn</a:t>
            </a:r>
            <a:r>
              <a:rPr lang="en-US" sz="3000" dirty="0">
                <a:solidFill>
                  <a:srgbClr val="0D0D0D"/>
                </a:solidFill>
                <a:latin typeface="Times New Roman" panose="02020603050405020304" pitchFamily="18" charset="0"/>
                <a:ea typeface="Times New Roman" panose="02020603050405020304" pitchFamily="18" charset="0"/>
              </a:rPr>
              <a:t>. Ở </a:t>
            </a:r>
            <a:r>
              <a:rPr lang="en-US" sz="3000" dirty="0" err="1">
                <a:solidFill>
                  <a:srgbClr val="0D0D0D"/>
                </a:solidFill>
                <a:latin typeface="Times New Roman" panose="02020603050405020304" pitchFamily="18" charset="0"/>
                <a:ea typeface="Times New Roman" panose="02020603050405020304" pitchFamily="18" charset="0"/>
              </a:rPr>
              <a:t>phút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thứ</a:t>
            </a:r>
            <a:r>
              <a:rPr lang="en-US" sz="3000" dirty="0">
                <a:solidFill>
                  <a:srgbClr val="0D0D0D"/>
                </a:solidFill>
                <a:latin typeface="Times New Roman" panose="02020603050405020304" pitchFamily="18" charset="0"/>
                <a:ea typeface="Times New Roman" panose="02020603050405020304" pitchFamily="18" charset="0"/>
              </a:rPr>
              <a:t> 70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trận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đấu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một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cách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xa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thành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chân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sút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mang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áo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số</a:t>
            </a:r>
            <a:r>
              <a:rPr lang="en-US" sz="3000" dirty="0">
                <a:solidFill>
                  <a:srgbClr val="0D0D0D"/>
                </a:solidFill>
                <a:latin typeface="Times New Roman" panose="02020603050405020304" pitchFamily="18" charset="0"/>
                <a:ea typeface="Times New Roman" panose="02020603050405020304" pitchFamily="18" charset="0"/>
              </a:rPr>
              <a:t> 10 </a:t>
            </a:r>
            <a:r>
              <a:rPr lang="en-US" sz="3000" dirty="0" err="1">
                <a:solidFill>
                  <a:srgbClr val="0D0D0D"/>
                </a:solidFill>
                <a:latin typeface="Times New Roman" panose="02020603050405020304" pitchFamily="18" charset="0"/>
                <a:ea typeface="Times New Roman" panose="02020603050405020304" pitchFamily="18" charset="0"/>
              </a:rPr>
              <a:t>bên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8B </a:t>
            </a:r>
            <a:r>
              <a:rPr lang="en-US" sz="3000" dirty="0" err="1">
                <a:solidFill>
                  <a:srgbClr val="0D0D0D"/>
                </a:solidFill>
                <a:latin typeface="Times New Roman" panose="02020603050405020304" pitchFamily="18" charset="0"/>
                <a:ea typeface="Times New Roman" panose="02020603050405020304" pitchFamily="18" charset="0"/>
              </a:rPr>
              <a:t>đã</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kiến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tạo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một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vô</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cùng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đẹp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mắt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tựa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cầu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vồng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mở</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tỉ</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số</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8B. </a:t>
            </a:r>
            <a:r>
              <a:rPr lang="en-US" sz="3000" dirty="0" err="1">
                <a:solidFill>
                  <a:srgbClr val="0D0D0D"/>
                </a:solidFill>
                <a:latin typeface="Times New Roman" panose="02020603050405020304" pitchFamily="18" charset="0"/>
                <a:ea typeface="Times New Roman" panose="02020603050405020304" pitchFamily="18" charset="0"/>
              </a:rPr>
              <a:t>Thế</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trận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lúc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này</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vô</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cùng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căng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chỉ</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còn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chưa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đầy</a:t>
            </a:r>
            <a:r>
              <a:rPr lang="en-US" sz="3000" dirty="0">
                <a:solidFill>
                  <a:srgbClr val="0D0D0D"/>
                </a:solidFill>
                <a:latin typeface="Times New Roman" panose="02020603050405020304" pitchFamily="18" charset="0"/>
                <a:ea typeface="Times New Roman" panose="02020603050405020304" pitchFamily="18" charset="0"/>
              </a:rPr>
              <a:t> 20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thúc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trận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đấu</a:t>
            </a:r>
            <a:r>
              <a:rPr lang="en-US" sz="3000" dirty="0">
                <a:solidFill>
                  <a:srgbClr val="0D0D0D"/>
                </a:solidFill>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86454031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1617837"/>
            <a:ext cx="10782300" cy="4893647"/>
          </a:xfrm>
          <a:prstGeom prst="rect">
            <a:avLst/>
          </a:prstGeom>
        </p:spPr>
        <p:txBody>
          <a:bodyPr>
            <a:spAutoFit/>
          </a:bodyPr>
          <a:lstStyle/>
          <a:p>
            <a:pPr indent="457200" algn="just">
              <a:spcAft>
                <a:spcPts val="0"/>
              </a:spcAft>
            </a:pPr>
            <a:r>
              <a:rPr lang="vi-VN" sz="2600" dirty="0">
                <a:solidFill>
                  <a:srgbClr val="0D0D0D"/>
                </a:solidFill>
                <a:latin typeface="Times New Roman" panose="02020603050405020304" pitchFamily="18" charset="0"/>
                <a:ea typeface="Times New Roman" panose="02020603050405020304" pitchFamily="18" charset="0"/>
              </a:rPr>
              <a:t>Bị san bằng tỉ số, các cầu thủ đội 9A thể hiện bản lĩnh đàn anh của mình, liên tục tấn công buộc đội 8B phải phòng thủ. Ở phút thứ 87, đội 9A hưởng quả phạt góc hẹp bên phải, </a:t>
            </a:r>
            <a:r>
              <a:rPr lang="en-US" sz="2600" dirty="0" err="1">
                <a:solidFill>
                  <a:srgbClr val="0D0D0D"/>
                </a:solidFill>
                <a:latin typeface="Times New Roman" panose="02020603050405020304" pitchFamily="18" charset="0"/>
                <a:ea typeface="Times New Roman" panose="02020603050405020304" pitchFamily="18" charset="0"/>
              </a:rPr>
              <a:t>mọi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ánh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nhìn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hồi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hộp</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đều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đổ</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dồn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chân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cầu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thủ</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mang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áo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số</a:t>
            </a:r>
            <a:r>
              <a:rPr lang="en-US" sz="2600" dirty="0">
                <a:solidFill>
                  <a:srgbClr val="0D0D0D"/>
                </a:solidFill>
                <a:latin typeface="Times New Roman" panose="02020603050405020304" pitchFamily="18" charset="0"/>
                <a:ea typeface="Times New Roman" panose="02020603050405020304" pitchFamily="18" charset="0"/>
              </a:rPr>
              <a:t> 09 </a:t>
            </a:r>
            <a:r>
              <a:rPr lang="en-US" sz="2600" dirty="0" err="1">
                <a:solidFill>
                  <a:srgbClr val="0D0D0D"/>
                </a:solidFill>
                <a:latin typeface="Times New Roman" panose="02020603050405020304" pitchFamily="18" charset="0"/>
                <a:ea typeface="Times New Roman" panose="02020603050405020304" pitchFamily="18" charset="0"/>
              </a:rPr>
              <a:t>đến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từ</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đội</a:t>
            </a:r>
            <a:r>
              <a:rPr lang="en-US" sz="2600" dirty="0">
                <a:solidFill>
                  <a:srgbClr val="0D0D0D"/>
                </a:solidFill>
                <a:latin typeface="Times New Roman" panose="02020603050405020304" pitchFamily="18" charset="0"/>
                <a:ea typeface="Times New Roman" panose="02020603050405020304" pitchFamily="18" charset="0"/>
              </a:rPr>
              <a:t> 9A. </a:t>
            </a:r>
            <a:r>
              <a:rPr lang="vi-VN" sz="2600" dirty="0">
                <a:solidFill>
                  <a:srgbClr val="0D0D0D"/>
                </a:solidFill>
                <a:latin typeface="Times New Roman" panose="02020603050405020304" pitchFamily="18" charset="0"/>
                <a:ea typeface="Times New Roman" panose="02020603050405020304" pitchFamily="18" charset="0"/>
              </a:rPr>
              <a:t>Một cú sút bằng chân trái đến thẳng từ tiền vệ mang áo số 09 bên đội 9A đi thẳng vào khung thành</a:t>
            </a:r>
            <a:r>
              <a:rPr lang="en-US" sz="2600" dirty="0">
                <a:solidFill>
                  <a:srgbClr val="0D0D0D"/>
                </a:solidFill>
                <a:latin typeface="Times New Roman" panose="02020603050405020304" pitchFamily="18" charset="0"/>
                <a:ea typeface="Times New Roman" panose="02020603050405020304" pitchFamily="18" charset="0"/>
              </a:rPr>
              <a:t>,</a:t>
            </a:r>
            <a:r>
              <a:rPr lang="vi-VN" sz="2600" dirty="0">
                <a:solidFill>
                  <a:srgbClr val="0D0D0D"/>
                </a:solidFill>
                <a:latin typeface="Times New Roman" panose="02020603050405020304" pitchFamily="18" charset="0"/>
                <a:ea typeface="Times New Roman" panose="02020603050405020304" pitchFamily="18" charset="0"/>
              </a:rPr>
              <a:t> lưới của 8B lại rung lên lần nữa. Tất cả cổ động viên vỗ tay cổ vũ đội 9A tưởng chừng không dứt.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khí</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căng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thẳng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trước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vỡ</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oà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tiếng</a:t>
            </a:r>
            <a:r>
              <a:rPr lang="en-US" sz="2600" dirty="0">
                <a:solidFill>
                  <a:srgbClr val="0D0D0D"/>
                </a:solidFill>
                <a:latin typeface="Times New Roman" panose="02020603050405020304" pitchFamily="18" charset="0"/>
                <a:ea typeface="Times New Roman" panose="02020603050405020304" pitchFamily="18" charset="0"/>
              </a:rPr>
              <a:t> reo </a:t>
            </a:r>
            <a:r>
              <a:rPr lang="en-US" sz="2600" dirty="0" err="1">
                <a:solidFill>
                  <a:srgbClr val="0D0D0D"/>
                </a:solidFill>
                <a:latin typeface="Times New Roman" panose="02020603050405020304" pitchFamily="18" charset="0"/>
                <a:ea typeface="Times New Roman" panose="02020603050405020304" pitchFamily="18" charset="0"/>
              </a:rPr>
              <a:t>hò</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ngớt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từ</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cổ</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viên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Trận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đấu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kịch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tính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kết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thúc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với</a:t>
            </a:r>
            <a:r>
              <a:rPr lang="en-US" sz="2600" dirty="0">
                <a:solidFill>
                  <a:srgbClr val="0D0D0D"/>
                </a:solidFill>
                <a:latin typeface="Times New Roman" panose="02020603050405020304" pitchFamily="18" charset="0"/>
                <a:ea typeface="Times New Roman" panose="02020603050405020304" pitchFamily="18" charset="0"/>
              </a:rPr>
              <a:t> </a:t>
            </a:r>
            <a:r>
              <a:rPr lang="vi-VN" sz="2600" dirty="0">
                <a:solidFill>
                  <a:srgbClr val="0D0D0D"/>
                </a:solidFill>
                <a:latin typeface="Times New Roman" panose="02020603050405020304" pitchFamily="18" charset="0"/>
                <a:ea typeface="Times New Roman" panose="02020603050405020304" pitchFamily="18" charset="0"/>
              </a:rPr>
              <a:t>tỉ số giữa hai đội là 2 - 1 nghiêng về đội 9A. </a:t>
            </a:r>
            <a:r>
              <a:rPr lang="en-US" sz="2600" dirty="0" err="1">
                <a:solidFill>
                  <a:srgbClr val="0D0D0D"/>
                </a:solidFill>
                <a:latin typeface="Times New Roman" panose="02020603050405020304" pitchFamily="18" charset="0"/>
                <a:ea typeface="Times New Roman" panose="02020603050405020304" pitchFamily="18" charset="0"/>
              </a:rPr>
              <a:t>Như</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vậy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thắng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gọi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tên</a:t>
            </a:r>
            <a:r>
              <a:rPr lang="en-US" sz="2600" dirty="0">
                <a:solidFill>
                  <a:srgbClr val="0D0D0D"/>
                </a:solidFill>
                <a:latin typeface="Times New Roman" panose="02020603050405020304" pitchFamily="18" charset="0"/>
                <a:ea typeface="Times New Roman" panose="02020603050405020304" pitchFamily="18" charset="0"/>
              </a:rPr>
              <a:t> 9A – </a:t>
            </a:r>
            <a:r>
              <a:rPr lang="en-US" sz="2600" dirty="0" err="1">
                <a:solidFill>
                  <a:srgbClr val="0D0D0D"/>
                </a:solidFill>
                <a:latin typeface="Times New Roman" panose="02020603050405020304" pitchFamily="18" charset="0"/>
                <a:ea typeface="Times New Roman" panose="02020603050405020304" pitchFamily="18" charset="0"/>
              </a:rPr>
              <a:t>đội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vượt</a:t>
            </a:r>
            <a:r>
              <a:rPr lang="en-US" sz="2600" dirty="0">
                <a:solidFill>
                  <a:srgbClr val="0D0D0D"/>
                </a:solidFill>
                <a:latin typeface="Times New Roman" panose="02020603050405020304" pitchFamily="18" charset="0"/>
                <a:ea typeface="Times New Roman" panose="02020603050405020304" pitchFamily="18" charset="0"/>
              </a:rPr>
              <a:t> qua 7 </a:t>
            </a:r>
            <a:r>
              <a:rPr lang="en-US" sz="2600" dirty="0" err="1">
                <a:solidFill>
                  <a:srgbClr val="0D0D0D"/>
                </a:solidFill>
                <a:latin typeface="Times New Roman" panose="02020603050405020304" pitchFamily="18" charset="0"/>
                <a:ea typeface="Times New Roman" panose="02020603050405020304" pitchFamily="18" charset="0"/>
              </a:rPr>
              <a:t>đội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lớp</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còn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giành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cúp</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Hội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Hội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khoẻ</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Phù</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Đổng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năm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học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này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Mặc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dù</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thua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cuộc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nhưng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đội</a:t>
            </a:r>
            <a:r>
              <a:rPr lang="en-US" sz="2600" dirty="0">
                <a:solidFill>
                  <a:srgbClr val="0D0D0D"/>
                </a:solidFill>
                <a:latin typeface="Times New Roman" panose="02020603050405020304" pitchFamily="18" charset="0"/>
                <a:ea typeface="Times New Roman" panose="02020603050405020304" pitchFamily="18" charset="0"/>
              </a:rPr>
              <a:t> 8B </a:t>
            </a:r>
            <a:r>
              <a:rPr lang="en-US" sz="2600" dirty="0" err="1">
                <a:solidFill>
                  <a:srgbClr val="0D0D0D"/>
                </a:solidFill>
                <a:latin typeface="Times New Roman" panose="02020603050405020304" pitchFamily="18" charset="0"/>
                <a:ea typeface="Times New Roman" panose="02020603050405020304" pitchFamily="18" charset="0"/>
              </a:rPr>
              <a:t>đã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ấn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tượng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lòng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đọc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về</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tinh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cống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đáng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tuyên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dương</a:t>
            </a:r>
            <a:r>
              <a:rPr lang="en-US" sz="2600" dirty="0">
                <a:solidFill>
                  <a:srgbClr val="0D0D0D"/>
                </a:solidFill>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97391921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704320"/>
            <a:ext cx="10782300" cy="5016758"/>
          </a:xfrm>
          <a:prstGeom prst="rect">
            <a:avLst/>
          </a:prstGeom>
        </p:spPr>
        <p:txBody>
          <a:bodyPr>
            <a:spAutoFit/>
          </a:bodyPr>
          <a:lstStyle/>
          <a:p>
            <a:pPr indent="457200" algn="just">
              <a:spcAft>
                <a:spcPts val="0"/>
              </a:spcAft>
            </a:pPr>
            <a:r>
              <a:rPr lang="vi-VN" sz="3200" dirty="0">
                <a:solidFill>
                  <a:srgbClr val="0D0D0D"/>
                </a:solidFill>
                <a:latin typeface="Times New Roman" panose="02020603050405020304" pitchFamily="18" charset="0"/>
                <a:ea typeface="Times New Roman" panose="02020603050405020304" pitchFamily="18" charset="0"/>
              </a:rPr>
              <a:t>Mặc dù trận đấu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chung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bóng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cấp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trường</a:t>
            </a:r>
            <a:r>
              <a:rPr lang="vi-VN" sz="3200" dirty="0">
                <a:solidFill>
                  <a:srgbClr val="0D0D0D"/>
                </a:solidFill>
                <a:latin typeface="Times New Roman" panose="02020603050405020304" pitchFamily="18" charset="0"/>
                <a:ea typeface="Times New Roman" panose="02020603050405020304" pitchFamily="18" charset="0"/>
              </a:rPr>
              <a:t> đã kết thúc, nhưng dư âm của nó mãi còn in đậm trong tâm trí em về sự nhiệt tình, hăng say và lối chơi đẹp của các cầu thủ của cả hai đội bóng. </a:t>
            </a:r>
            <a:r>
              <a:rPr lang="en-US" sz="3200" dirty="0" err="1">
                <a:solidFill>
                  <a:srgbClr val="0D0D0D"/>
                </a:solidFill>
                <a:latin typeface="Times New Roman" panose="02020603050405020304" pitchFamily="18" charset="0"/>
                <a:ea typeface="Times New Roman" panose="02020603050405020304" pitchFamily="18" charset="0"/>
              </a:rPr>
              <a:t>Hình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ảnh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nhiều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ấn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tượng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đẹp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bắt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tay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hai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anh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trưởng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hai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bắt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tay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tinh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bằng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hữu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như</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này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thấy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đều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khán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b="1" dirty="0">
                <a:solidFill>
                  <a:srgbClr val="0070C0"/>
                </a:solidFill>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48063117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10459047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algn="ctr">
              <a:spcAft>
                <a:spcPts val="0"/>
              </a:spcAft>
              <a:tabLst>
                <a:tab pos="1028700" algn="l"/>
              </a:tabLst>
            </a:pPr>
            <a:r>
              <a:rPr lang="en-US" sz="2000" b="1" dirty="0" smtClean="0">
                <a:solidFill>
                  <a:srgbClr val="FF0000"/>
                </a:solidFill>
                <a:latin typeface="Times New Roman" panose="02020603050405020304" pitchFamily="18" charset="0"/>
                <a:ea typeface="Times New Roman" panose="02020603050405020304" pitchFamily="18" charset="0"/>
              </a:rPr>
              <a:t>  </a:t>
            </a:r>
            <a:r>
              <a:rPr lang="en-US" sz="2000" b="1" dirty="0">
                <a:solidFill>
                  <a:srgbClr val="FF0000"/>
                </a:solidFill>
                <a:latin typeface="Times New Roman" panose="02020603050405020304" pitchFamily="18" charset="0"/>
                <a:ea typeface="Times New Roman" panose="02020603050405020304" pitchFamily="18" charset="0"/>
              </a:rPr>
              <a:t>NÓI VÀ NGHE</a:t>
            </a:r>
            <a:endParaRPr lang="en-US" sz="2000" dirty="0">
              <a:latin typeface="Times New Roman" panose="02020603050405020304" pitchFamily="18" charset="0"/>
              <a:ea typeface="Times New Roman" panose="02020603050405020304" pitchFamily="18" charset="0"/>
            </a:endParaRPr>
          </a:p>
          <a:p>
            <a:pPr algn="ctr"/>
            <a:r>
              <a:rPr lang="en-US" sz="2000" b="1" dirty="0">
                <a:solidFill>
                  <a:srgbClr val="0070C0"/>
                </a:solidFill>
                <a:latin typeface="Times New Roman" panose="02020603050405020304" pitchFamily="18" charset="0"/>
                <a:ea typeface="Times New Roman" panose="02020603050405020304" pitchFamily="18" charset="0"/>
              </a:rPr>
              <a:t>THẢO LUẬN NHÓM VỀ MỘT VẤN ĐỀ</a:t>
            </a:r>
            <a:endParaRPr lang="en-US" sz="2000" dirty="0"/>
          </a:p>
        </p:txBody>
      </p:sp>
      <p:sp>
        <p:nvSpPr>
          <p:cNvPr id="10" name="Rectangle 9"/>
          <p:cNvSpPr/>
          <p:nvPr/>
        </p:nvSpPr>
        <p:spPr>
          <a:xfrm>
            <a:off x="5171093" y="657880"/>
            <a:ext cx="1811714"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p>
        </p:txBody>
      </p:sp>
      <p:sp>
        <p:nvSpPr>
          <p:cNvPr id="12" name="Rectangle 11"/>
          <p:cNvSpPr/>
          <p:nvPr/>
        </p:nvSpPr>
        <p:spPr>
          <a:xfrm>
            <a:off x="685800" y="1249819"/>
            <a:ext cx="10782300" cy="1200329"/>
          </a:xfrm>
          <a:prstGeom prst="rect">
            <a:avLst/>
          </a:prstGeom>
        </p:spPr>
        <p:txBody>
          <a:bodyPr>
            <a:spAutoFit/>
          </a:bodyPr>
          <a:lstStyle/>
          <a:p>
            <a:pPr algn="just">
              <a:spcAft>
                <a:spcPts val="0"/>
              </a:spcAft>
            </a:pPr>
            <a:r>
              <a:rPr lang="en-US" sz="2400" b="1" dirty="0" err="1">
                <a:solidFill>
                  <a:srgbClr val="0D0D0D"/>
                </a:solidFill>
                <a:latin typeface="Times New Roman" panose="02020603050405020304" pitchFamily="18" charset="0"/>
                <a:ea typeface="MS Mincho"/>
              </a:rPr>
              <a:t>Yêu</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cầu</a:t>
            </a:r>
            <a:r>
              <a:rPr lang="en-US" sz="2400" b="1"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b="1"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Times New Roman" panose="02020603050405020304" pitchFamily="18" charset="0"/>
              </a:rPr>
              <a:t>Trao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đổi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thảo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luận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ý </a:t>
            </a:r>
            <a:r>
              <a:rPr lang="en-US" sz="2400" dirty="0" err="1">
                <a:solidFill>
                  <a:srgbClr val="0D0D0D"/>
                </a:solidFill>
                <a:latin typeface="Times New Roman" panose="02020603050405020304" pitchFamily="18" charset="0"/>
                <a:ea typeface="Times New Roman" panose="02020603050405020304" pitchFamily="18" charset="0"/>
              </a:rPr>
              <a:t>nghĩa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lịch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tỏng</a:t>
            </a:r>
            <a:r>
              <a:rPr lang="en-US" sz="2400"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học</a:t>
            </a:r>
            <a:r>
              <a:rPr lang="en-US" sz="2400" b="1" dirty="0">
                <a:solidFill>
                  <a:srgbClr val="0D0D0D"/>
                </a:solidFill>
                <a:latin typeface="Times New Roman" panose="02020603050405020304" pitchFamily="18" charset="0"/>
                <a:ea typeface="Times New Roman" panose="02020603050405020304" pitchFamily="18" charset="0"/>
              </a:rPr>
              <a:t> 5: </a:t>
            </a:r>
            <a:r>
              <a:rPr lang="en-US" sz="2400" b="1" dirty="0" err="1">
                <a:solidFill>
                  <a:srgbClr val="0D0D0D"/>
                </a:solidFill>
                <a:latin typeface="Times New Roman" panose="02020603050405020304" pitchFamily="18" charset="0"/>
                <a:ea typeface="Times New Roman" panose="02020603050405020304" pitchFamily="18" charset="0"/>
              </a:rPr>
              <a:t>Văn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bản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thông</a:t>
            </a:r>
            <a:r>
              <a:rPr lang="en-US" sz="2400" b="1" dirty="0">
                <a:solidFill>
                  <a:srgbClr val="0D0D0D"/>
                </a:solidFill>
                <a:latin typeface="Times New Roman" panose="02020603050405020304" pitchFamily="18" charset="0"/>
                <a:ea typeface="Times New Roman" panose="02020603050405020304" pitchFamily="18" charset="0"/>
              </a:rPr>
              <a:t> tin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văn</a:t>
            </a:r>
            <a:r>
              <a:rPr lang="en-US" sz="2400" dirty="0">
                <a:solidFill>
                  <a:srgbClr val="0D0D0D"/>
                </a:solidFill>
                <a:latin typeface="Times New Roman" panose="02020603050405020304" pitchFamily="18" charset="0"/>
                <a:ea typeface="Times New Roman" panose="02020603050405020304" pitchFamily="18" charset="0"/>
              </a:rPr>
              <a:t> 6, </a:t>
            </a:r>
            <a:r>
              <a:rPr lang="en-US" sz="2400" dirty="0" err="1">
                <a:solidFill>
                  <a:srgbClr val="0D0D0D"/>
                </a:solidFill>
                <a:latin typeface="Times New Roman" panose="02020603050405020304" pitchFamily="18" charset="0"/>
                <a:ea typeface="Times New Roman" panose="02020603050405020304" pitchFamily="18" charset="0"/>
              </a:rPr>
              <a:t>tập</a:t>
            </a:r>
            <a:r>
              <a:rPr lang="en-US" sz="2400" dirty="0">
                <a:solidFill>
                  <a:srgbClr val="0D0D0D"/>
                </a:solidFill>
                <a:latin typeface="Times New Roman" panose="02020603050405020304" pitchFamily="18" charset="0"/>
                <a:ea typeface="Times New Roman" panose="02020603050405020304" pitchFamily="18" charset="0"/>
              </a:rPr>
              <a:t> 1).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hãy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nhớ</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bảng</a:t>
            </a:r>
            <a:r>
              <a:rPr lang="en-US" sz="2400" dirty="0">
                <a:solidFill>
                  <a:srgbClr val="0D0D0D"/>
                </a:solidFill>
                <a:latin typeface="Times New Roman" panose="02020603050405020304" pitchFamily="18" charset="0"/>
                <a:ea typeface="Times New Roman" panose="02020603050405020304" pitchFamily="18" charset="0"/>
              </a:rPr>
              <a:t> KWL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đây</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xmlns="" val="3734416192"/>
              </p:ext>
            </p:extLst>
          </p:nvPr>
        </p:nvGraphicFramePr>
        <p:xfrm>
          <a:off x="685799" y="2531510"/>
          <a:ext cx="10782300" cy="3413760"/>
        </p:xfrm>
        <a:graphic>
          <a:graphicData uri="http://schemas.openxmlformats.org/drawingml/2006/table">
            <a:tbl>
              <a:tblPr firstRow="1" firstCol="1" bandRow="1"/>
              <a:tblGrid>
                <a:gridCol w="3594100">
                  <a:extLst>
                    <a:ext uri="{9D8B030D-6E8A-4147-A177-3AD203B41FA5}">
                      <a16:colId xmlns="" xmlns:a16="http://schemas.microsoft.com/office/drawing/2014/main" val="2053762535"/>
                    </a:ext>
                  </a:extLst>
                </a:gridCol>
                <a:gridCol w="3594100">
                  <a:extLst>
                    <a:ext uri="{9D8B030D-6E8A-4147-A177-3AD203B41FA5}">
                      <a16:colId xmlns="" xmlns:a16="http://schemas.microsoft.com/office/drawing/2014/main" val="687236504"/>
                    </a:ext>
                  </a:extLst>
                </a:gridCol>
                <a:gridCol w="3594100">
                  <a:extLst>
                    <a:ext uri="{9D8B030D-6E8A-4147-A177-3AD203B41FA5}">
                      <a16:colId xmlns="" xmlns:a16="http://schemas.microsoft.com/office/drawing/2014/main" val="1111700066"/>
                    </a:ext>
                  </a:extLst>
                </a:gridCol>
              </a:tblGrid>
              <a:tr h="0">
                <a:tc>
                  <a:txBody>
                    <a:bodyPr/>
                    <a:lstStyle/>
                    <a:p>
                      <a:pPr algn="ctr">
                        <a:spcAft>
                          <a:spcPts val="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 K</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đã biết về cách tham gia thảo luận nhóm về một vấn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gn="ctr">
                        <a:spcAft>
                          <a:spcPts val="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 W</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muốn biết thêm, nhắc lại để làm tốt bài tập tham gia thảo luận nhóm về một vấn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gn="ctr">
                        <a:spcAft>
                          <a:spcPts val="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 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rút ra sau phần thực hành bài tập tham gia thảo luận nhóm về một vấn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extLst>
                  <a:ext uri="{0D108BD9-81ED-4DB2-BD59-A6C34878D82A}">
                    <a16:rowId xmlns="" xmlns:a16="http://schemas.microsoft.com/office/drawing/2014/main" val="106098557"/>
                  </a:ext>
                </a:extLst>
              </a:tr>
              <a:tr h="0">
                <a:tc>
                  <a:txBody>
                    <a:bodyPr/>
                    <a:lstStyle/>
                    <a:p>
                      <a:pPr algn="ctr">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93656835"/>
                  </a:ext>
                </a:extLst>
              </a:tr>
            </a:tbl>
          </a:graphicData>
        </a:graphic>
      </p:graphicFrame>
    </p:spTree>
    <p:extLst>
      <p:ext uri="{BB962C8B-B14F-4D97-AF65-F5344CB8AC3E}">
        <p14:creationId xmlns:p14="http://schemas.microsoft.com/office/powerpoint/2010/main" xmlns="" val="156881287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4009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85800" y="1163311"/>
            <a:ext cx="107823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luận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nhóm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vấn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5">
            <a:extLst>
              <a:ext uri="{BEBA8EAE-BF5A-486C-A8C5-ECC9F3942E4B}">
                <a14:imgProps xmlns:a14="http://schemas.microsoft.com/office/drawing/2010/main" xmlns="">
                  <a14:imgLayer r:embed="rId6">
                    <a14:imgEffect>
                      <a14:brightnessContrast bright="20000"/>
                    </a14:imgEffect>
                  </a14:imgLayer>
                </a14:imgProps>
              </a:ext>
            </a:extLst>
          </a:blip>
          <a:stretch>
            <a:fillRect/>
          </a:stretch>
        </p:blipFill>
        <p:spPr>
          <a:xfrm>
            <a:off x="685801" y="3967316"/>
            <a:ext cx="2405114" cy="2365559"/>
          </a:xfrm>
          <a:prstGeom prst="rect">
            <a:avLst/>
          </a:prstGeom>
        </p:spPr>
      </p:pic>
      <p:sp>
        <p:nvSpPr>
          <p:cNvPr id="9" name="Rounded Rectangular Callout 8"/>
          <p:cNvSpPr/>
          <p:nvPr/>
        </p:nvSpPr>
        <p:spPr>
          <a:xfrm>
            <a:off x="3810102" y="1947526"/>
            <a:ext cx="6027071" cy="3007931"/>
          </a:xfrm>
          <a:prstGeom prst="wedgeRoundRectCallout">
            <a:avLst>
              <a:gd name="adj1" fmla="val -65614"/>
              <a:gd name="adj2" fmla="val 58015"/>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a:latin typeface="Times New Roman" panose="02020603050405020304" pitchFamily="18" charset="0"/>
                <a:ea typeface="MS Mincho"/>
              </a:rPr>
              <a:t>+ </a:t>
            </a:r>
            <a:r>
              <a:rPr lang="en-US" sz="2800" i="1" dirty="0" err="1">
                <a:latin typeface="Times New Roman" panose="02020603050405020304" pitchFamily="18" charset="0"/>
                <a:ea typeface="MS Mincho"/>
              </a:rPr>
              <a:t>Mục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đích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của</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việc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thảo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luận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một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vấn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gì</a:t>
            </a:r>
            <a:r>
              <a:rPr lang="en-US" sz="2800" i="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i="1" dirty="0">
                <a:solidFill>
                  <a:srgbClr val="0D0D0D"/>
                </a:solidFill>
                <a:latin typeface="Times New Roman" panose="02020603050405020304" pitchFamily="18" charset="0"/>
                <a:ea typeface="MS Mincho"/>
              </a:rPr>
              <a:t>+ Theo </a:t>
            </a:r>
            <a:r>
              <a:rPr lang="en-US" sz="2800" i="1" dirty="0" err="1">
                <a:solidFill>
                  <a:srgbClr val="0D0D0D"/>
                </a:solidFill>
                <a:latin typeface="Times New Roman" panose="02020603050405020304" pitchFamily="18" charset="0"/>
                <a:ea typeface="MS Mincho"/>
              </a:rPr>
              <a:t>em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các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vấn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có</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thể</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thảo</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luận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nhóm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những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vấn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nào</a:t>
            </a:r>
            <a:r>
              <a:rPr lang="en-US" sz="2800" i="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Thảo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luận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nhóm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một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vấn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cần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chú</a:t>
            </a:r>
            <a:r>
              <a:rPr lang="en-US" sz="2800" i="1" dirty="0">
                <a:latin typeface="Times New Roman" panose="02020603050405020304" pitchFamily="18" charset="0"/>
                <a:ea typeface="MS Mincho"/>
              </a:rPr>
              <a:t> ý </a:t>
            </a:r>
            <a:r>
              <a:rPr lang="en-US" sz="2800" i="1" dirty="0" err="1">
                <a:latin typeface="Times New Roman" panose="02020603050405020304" pitchFamily="18" charset="0"/>
                <a:ea typeface="MS Mincho"/>
              </a:rPr>
              <a:t>những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yêu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cầu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nào</a:t>
            </a:r>
            <a:r>
              <a:rPr lang="en-US" sz="2800" i="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05419956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40091"/>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3" name="Rectangle 2"/>
          <p:cNvSpPr/>
          <p:nvPr/>
        </p:nvSpPr>
        <p:spPr>
          <a:xfrm>
            <a:off x="685800" y="1163311"/>
            <a:ext cx="10782300" cy="5154744"/>
          </a:xfrm>
          <a:prstGeom prst="rect">
            <a:avLst/>
          </a:prstGeom>
        </p:spPr>
        <p:txBody>
          <a:bodyPr>
            <a:spAutoFit/>
          </a:bodyPr>
          <a:lstStyle/>
          <a:p>
            <a:pPr algn="just">
              <a:lnSpc>
                <a:spcPct val="150000"/>
              </a:lnSpc>
              <a:spcAft>
                <a:spcPts val="1200"/>
              </a:spcAft>
            </a:pPr>
            <a:r>
              <a:rPr lang="en-US" sz="2800" b="1" dirty="0">
                <a:solidFill>
                  <a:srgbClr val="FF0000"/>
                </a:solidFill>
                <a:latin typeface="Times New Roman" panose="02020603050405020304" pitchFamily="18" charset="0"/>
                <a:ea typeface="MS Mincho"/>
              </a:rPr>
              <a:t>I.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thảo</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luận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nhóm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một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vấn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đề</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1</a:t>
            </a: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Mục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đích</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MS Mincho"/>
              </a:rPr>
              <a:t>Thảo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nhằm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đưa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pháp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thống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nhất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thường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gặp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thảo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nhóm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61502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4009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85800" y="1028700"/>
            <a:ext cx="10782300" cy="5139869"/>
          </a:xfrm>
          <a:prstGeom prst="rect">
            <a:avLst/>
          </a:prstGeom>
        </p:spPr>
        <p:txBody>
          <a:bodyPr>
            <a:spAutoFit/>
          </a:bodyPr>
          <a:lstStyle/>
          <a:p>
            <a:pPr algn="just">
              <a:spcAft>
                <a:spcPts val="1200"/>
              </a:spcAft>
            </a:pPr>
            <a:r>
              <a:rPr lang="en-US" sz="3200" b="1" dirty="0">
                <a:solidFill>
                  <a:srgbClr val="0D0D0D"/>
                </a:solidFill>
                <a:latin typeface="Times New Roman" panose="02020603050405020304" pitchFamily="18" charset="0"/>
                <a:ea typeface="Times New Roman" panose="02020603050405020304" pitchFamily="18" charset="0"/>
              </a:rPr>
              <a:t>2. </a:t>
            </a:r>
            <a:r>
              <a:rPr lang="en-US" sz="3200" b="1" dirty="0" err="1">
                <a:solidFill>
                  <a:srgbClr val="0D0D0D"/>
                </a:solidFill>
                <a:latin typeface="Times New Roman" panose="02020603050405020304" pitchFamily="18" charset="0"/>
                <a:ea typeface="Times New Roman" panose="02020603050405020304" pitchFamily="18" charset="0"/>
              </a:rPr>
              <a:t>Yêu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cầu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chung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Để</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thảo</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luận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nhóm</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về</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một</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vấn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đề</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các</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em</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cần</a:t>
            </a:r>
            <a:r>
              <a:rPr lang="en-US" sz="3200" b="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rgbClr val="4A4A4A"/>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Xác định vấn đề chưa thống nhất có thể có nhiều ý kiến khác nhau.</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rgbClr val="0D0D0D"/>
                </a:solidFill>
                <a:latin typeface="Times New Roman" panose="02020603050405020304" pitchFamily="18" charset="0"/>
                <a:ea typeface="Times New Roman" panose="02020603050405020304" pitchFamily="18" charset="0"/>
              </a:rPr>
              <a:t>- Biết đặt và trả lời câu hỏi trong quá trình thảo luận nhóm.</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rgbClr val="0D0D0D"/>
                </a:solidFill>
                <a:latin typeface="Times New Roman" panose="02020603050405020304" pitchFamily="18" charset="0"/>
                <a:ea typeface="Times New Roman" panose="02020603050405020304" pitchFamily="18" charset="0"/>
              </a:rPr>
              <a:t>- Biết nêu một vài đề xuất dựa trên các ý tưởng được trình bày trong quá trình thảo luận.</a:t>
            </a:r>
            <a:endParaRPr lang="en-US" sz="3200" dirty="0">
              <a:latin typeface="Times New Roman" panose="02020603050405020304" pitchFamily="18" charset="0"/>
              <a:ea typeface="Times New Roman" panose="02020603050405020304" pitchFamily="18" charset="0"/>
            </a:endParaRPr>
          </a:p>
          <a:p>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nêu</a:t>
            </a:r>
            <a:r>
              <a:rPr lang="en-US" sz="3200" dirty="0">
                <a:solidFill>
                  <a:srgbClr val="0D0D0D"/>
                </a:solidFill>
                <a:latin typeface="Times New Roman" panose="02020603050405020304" pitchFamily="18" charset="0"/>
                <a:ea typeface="Times New Roman" panose="02020603050405020304" pitchFamily="18" charset="0"/>
              </a:rPr>
              <a:t> ý </a:t>
            </a:r>
            <a:r>
              <a:rPr lang="en-US" sz="3200" dirty="0" err="1">
                <a:solidFill>
                  <a:srgbClr val="0D0D0D"/>
                </a:solidFill>
                <a:latin typeface="Times New Roman" panose="02020603050405020304" pitchFamily="18" charset="0"/>
                <a:ea typeface="Times New Roman" panose="02020603050405020304" pitchFamily="18" charset="0"/>
              </a:rPr>
              <a:t>kiến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tôn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trọng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nghe</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đổi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nhóm</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xmlns="" val="338064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MS Mincho"/>
              </a:rPr>
              <a:t>Luyện</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tập</a:t>
            </a:r>
            <a:endParaRPr lang="en-US" sz="2800" dirty="0"/>
          </a:p>
        </p:txBody>
      </p:sp>
      <p:pic>
        <p:nvPicPr>
          <p:cNvPr id="9" name="Picture 8"/>
          <p:cNvPicPr>
            <a:picLocks noChangeAspect="1"/>
          </p:cNvPicPr>
          <p:nvPr/>
        </p:nvPicPr>
        <p:blipFill>
          <a:blip r:embed="rId5"/>
          <a:stretch>
            <a:fillRect/>
          </a:stretch>
        </p:blipFill>
        <p:spPr>
          <a:xfrm>
            <a:off x="2829271" y="1675225"/>
            <a:ext cx="6495359" cy="3225064"/>
          </a:xfrm>
          <a:prstGeom prst="rect">
            <a:avLst/>
          </a:prstGeom>
        </p:spPr>
      </p:pic>
      <p:sp>
        <p:nvSpPr>
          <p:cNvPr id="10" name="Rectangle 9"/>
          <p:cNvSpPr/>
          <p:nvPr/>
        </p:nvSpPr>
        <p:spPr>
          <a:xfrm>
            <a:off x="660400" y="1130300"/>
            <a:ext cx="2319802" cy="523220"/>
          </a:xfrm>
          <a:prstGeom prst="rect">
            <a:avLst/>
          </a:prstGeom>
        </p:spPr>
        <p:txBody>
          <a:bodyPr wrap="none">
            <a:spAutoFit/>
          </a:bodyPr>
          <a:lstStyle/>
          <a:p>
            <a:pPr algn="ctr">
              <a:spcAft>
                <a:spcPts val="0"/>
              </a:spcAft>
              <a:tabLst>
                <a:tab pos="1386840" algn="l"/>
              </a:tabLst>
            </a:pPr>
            <a:r>
              <a:rPr lang="en-US" sz="2800" b="1" dirty="0">
                <a:solidFill>
                  <a:srgbClr val="FF0000"/>
                </a:solidFill>
                <a:latin typeface="Times New Roman" panose="02020603050405020304" pitchFamily="18" charset="0"/>
                <a:ea typeface="MS Mincho"/>
              </a:rPr>
              <a:t>II. </a:t>
            </a:r>
            <a:r>
              <a:rPr lang="en-US" sz="2800" b="1" dirty="0" err="1">
                <a:solidFill>
                  <a:srgbClr val="FF0000"/>
                </a:solidFill>
                <a:latin typeface="Times New Roman" panose="02020603050405020304" pitchFamily="18" charset="0"/>
                <a:ea typeface="MS Mincho"/>
              </a:rPr>
              <a:t>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601314" y="2137677"/>
            <a:ext cx="4951272" cy="2308324"/>
          </a:xfrm>
          <a:prstGeom prst="rect">
            <a:avLst/>
          </a:prstGeom>
        </p:spPr>
        <p:txBody>
          <a:bodyPr wrap="square">
            <a:spAutoFit/>
          </a:bodyPr>
          <a:lstStyle/>
          <a:p>
            <a:pPr>
              <a:lnSpc>
                <a:spcPct val="150000"/>
              </a:lnSpc>
              <a:spcAft>
                <a:spcPts val="1200"/>
              </a:spcAft>
            </a:pPr>
            <a:r>
              <a:rPr lang="vi-VN" sz="3200" b="1" u="sng" dirty="0">
                <a:solidFill>
                  <a:srgbClr val="0070C0"/>
                </a:solidFill>
                <a:latin typeface="Times New Roman" panose="02020603050405020304" pitchFamily="18" charset="0"/>
                <a:ea typeface="MS Mincho"/>
              </a:rPr>
              <a:t>Chủ đề thảo luận</a:t>
            </a:r>
            <a:r>
              <a:rPr lang="vi-VN" sz="3200" b="1" i="1" u="sng" dirty="0">
                <a:solidFill>
                  <a:srgbClr val="0070C0"/>
                </a:solidFill>
                <a:latin typeface="Times New Roman" panose="02020603050405020304" pitchFamily="18" charset="0"/>
                <a:ea typeface="MS Mincho"/>
              </a:rPr>
              <a:t>:</a:t>
            </a:r>
            <a:r>
              <a:rPr lang="vi-VN" sz="3200" dirty="0">
                <a:solidFill>
                  <a:srgbClr val="0070C0"/>
                </a:solidFill>
                <a:latin typeface="Times New Roman" panose="02020603050405020304" pitchFamily="18" charset="0"/>
                <a:ea typeface="MS Mincho"/>
              </a:rPr>
              <a:t> </a:t>
            </a:r>
            <a:r>
              <a:rPr lang="vi-VN"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Trao</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đổi</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về</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vấn</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đề</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Chơi</a:t>
            </a:r>
            <a:r>
              <a:rPr lang="en-US" sz="3200" i="1" dirty="0">
                <a:solidFill>
                  <a:srgbClr val="0000FF"/>
                </a:solidFill>
                <a:latin typeface="Times New Roman" panose="02020603050405020304" pitchFamily="18" charset="0"/>
                <a:ea typeface="Times New Roman" panose="02020603050405020304" pitchFamily="18" charset="0"/>
              </a:rPr>
              <a:t> game </a:t>
            </a:r>
            <a:r>
              <a:rPr lang="en-US" sz="3200" i="1" dirty="0" err="1">
                <a:solidFill>
                  <a:srgbClr val="0000FF"/>
                </a:solidFill>
                <a:latin typeface="Times New Roman" panose="02020603050405020304" pitchFamily="18" charset="0"/>
                <a:ea typeface="Times New Roman" panose="02020603050405020304" pitchFamily="18" charset="0"/>
              </a:rPr>
              <a:t>chỉ</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có</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tác</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hại</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Đúng</a:t>
            </a:r>
            <a:r>
              <a:rPr lang="en-US" sz="3200" i="1" dirty="0">
                <a:solidFill>
                  <a:srgbClr val="0000FF"/>
                </a:solidFill>
                <a:latin typeface="Times New Roman" panose="02020603050405020304" pitchFamily="18" charset="0"/>
                <a:ea typeface="Times New Roman" panose="02020603050405020304" pitchFamily="18" charset="0"/>
              </a:rPr>
              <a:t> hay </a:t>
            </a:r>
            <a:r>
              <a:rPr lang="en-US" sz="3200" i="1" dirty="0" err="1">
                <a:solidFill>
                  <a:srgbClr val="0000FF"/>
                </a:solidFill>
                <a:latin typeface="Times New Roman" panose="02020603050405020304" pitchFamily="18" charset="0"/>
                <a:ea typeface="Times New Roman" panose="02020603050405020304" pitchFamily="18" charset="0"/>
              </a:rPr>
              <a:t>sai</a:t>
            </a:r>
            <a:r>
              <a:rPr lang="en-US" sz="3200" i="1" dirty="0">
                <a:solidFill>
                  <a:srgbClr val="0000FF"/>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876423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4532" y="429104"/>
            <a:ext cx="4395755" cy="658642"/>
          </a:xfrm>
          <a:prstGeom prst="rect">
            <a:avLst/>
          </a:prstGeom>
        </p:spPr>
        <p:txBody>
          <a:bodyPr wrap="none">
            <a:spAutoFit/>
          </a:bodyPr>
          <a:lstStyle/>
          <a:p>
            <a:pPr lvl="0">
              <a:lnSpc>
                <a:spcPct val="115000"/>
              </a:lnSpc>
              <a:tabLst>
                <a:tab pos="1386840" algn="l"/>
              </a:tabLst>
            </a:pPr>
            <a:r>
              <a:rPr lang="en-US" sz="3200" b="1" dirty="0">
                <a:solidFill>
                  <a:srgbClr val="FF0000"/>
                </a:solidFill>
                <a:latin typeface="Times New Roman" panose="02020603050405020304" pitchFamily="18" charset="0"/>
                <a:ea typeface="MS Mincho"/>
              </a:rPr>
              <a:t>1.1.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người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anh</a:t>
            </a:r>
            <a:endParaRPr lang="en-US" sz="3200" dirty="0">
              <a:solidFill>
                <a:prstClr val="black"/>
              </a:solidFill>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2038350" y="1458316"/>
            <a:ext cx="8128000" cy="4675784"/>
            <a:chOff x="2032000" y="1462548"/>
            <a:chExt cx="8128000" cy="4675784"/>
          </a:xfrm>
        </p:grpSpPr>
        <p:sp>
          <p:nvSpPr>
            <p:cNvPr id="22" name="Freeform 21"/>
            <p:cNvSpPr/>
            <p:nvPr/>
          </p:nvSpPr>
          <p:spPr>
            <a:xfrm>
              <a:off x="2032000" y="1462548"/>
              <a:ext cx="8128000" cy="899924"/>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a) </a:t>
              </a:r>
              <a:r>
                <a:rPr lang="nl-NL" sz="3200" b="1" i="1" kern="1200" dirty="0" smtClean="0">
                  <a:latin typeface="Times New Roman" panose="02020603050405020304" pitchFamily="18" charset="0"/>
                  <a:cs typeface="Times New Roman" panose="02020603050405020304" pitchFamily="18" charset="0"/>
                </a:rPr>
                <a:t>Trước lúc tài năng của em được phát hiện</a:t>
              </a:r>
              <a:endParaRPr lang="en-US" sz="32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2032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defTabSz="1422400">
                <a:lnSpc>
                  <a:spcPct val="90000"/>
                </a:lnSpc>
                <a:spcBef>
                  <a:spcPct val="0"/>
                </a:spcBef>
                <a:spcAft>
                  <a:spcPct val="35000"/>
                </a:spcAft>
              </a:pPr>
              <a:r>
                <a:rPr lang="nl-NL" sz="3200" kern="1200" dirty="0" smtClean="0">
                  <a:latin typeface="Times New Roman" panose="02020603050405020304" pitchFamily="18" charset="0"/>
                  <a:cs typeface="Times New Roman" panose="02020603050405020304" pitchFamily="18" charset="0"/>
                </a:rPr>
                <a:t>Gọi em gái Kiều Phương là Mèo, bí mật theo dõi việc làm bí mật của em, chê bai em gái bẩn thỉu, nghịch ngợm, trẻ con…</a:t>
              </a:r>
              <a:endParaRPr lang="en-US" sz="32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6096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defTabSz="1422400">
                <a:lnSpc>
                  <a:spcPct val="90000"/>
                </a:lnSpc>
                <a:spcBef>
                  <a:spcPct val="0"/>
                </a:spcBef>
                <a:spcAft>
                  <a:spcPct val="35000"/>
                </a:spcAft>
              </a:pPr>
              <a:r>
                <a:rPr lang="nl-NL" sz="3200" kern="1200" dirty="0" smtClean="0">
                  <a:latin typeface="Times New Roman" panose="02020603050405020304" pitchFamily="18" charset="0"/>
                  <a:cs typeface="Times New Roman" panose="02020603050405020304" pitchFamily="18" charset="0"/>
                </a:rPr>
                <a:t>Coi thường em là trẻ con, không cần để ý đến những trò nghịch ngợm ấy và vẫn thương yêu, gần gũi em.</a:t>
              </a:r>
              <a:endParaRPr lang="en-US" sz="3200" kern="1200" dirty="0">
                <a:latin typeface="Times New Roman" panose="02020603050405020304" pitchFamily="18" charset="0"/>
                <a:cs typeface="Times New Roman" panose="02020603050405020304" pitchFamily="18" charset="0"/>
              </a:endParaRPr>
            </a:p>
          </p:txBody>
        </p:sp>
        <p:sp>
          <p:nvSpPr>
            <p:cNvPr id="25" name="Rectangle 24"/>
            <p:cNvSpPr/>
            <p:nvPr/>
          </p:nvSpPr>
          <p:spPr>
            <a:xfrm>
              <a:off x="2032000" y="5759026"/>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xmlns="" val="12736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algn="ctr">
              <a:spcAft>
                <a:spcPts val="0"/>
              </a:spcAft>
              <a:tabLst>
                <a:tab pos="1386840" algn="l"/>
              </a:tabLst>
            </a:pPr>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1: CHUẨN BỊ THẢO LUẬN</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85800" y="2238540"/>
            <a:ext cx="5080819" cy="3046988"/>
          </a:xfrm>
          <a:prstGeom prst="rect">
            <a:avLst/>
          </a:prstGeom>
        </p:spPr>
        <p:txBody>
          <a:bodyPr wrap="square">
            <a:spAutoFit/>
          </a:bodyPr>
          <a:lstStyle/>
          <a:p>
            <a:pPr marL="342900" lvl="0" indent="-342900">
              <a:spcAft>
                <a:spcPts val="0"/>
              </a:spcAft>
              <a:buFont typeface="Wingdings" panose="05000000000000000000" pitchFamily="2" charset="2"/>
              <a:buChar char=""/>
            </a:pPr>
            <a:r>
              <a:rPr lang="en-US" sz="3200" i="1" dirty="0">
                <a:solidFill>
                  <a:srgbClr val="0D0D0D"/>
                </a:solidFill>
                <a:latin typeface="Times New Roman" panose="02020603050405020304" pitchFamily="18" charset="0"/>
                <a:ea typeface="Times New Roman" panose="02020603050405020304" pitchFamily="18" charset="0"/>
              </a:rPr>
              <a:t>Game </a:t>
            </a:r>
            <a:r>
              <a:rPr lang="en-US" sz="3200" i="1" dirty="0" err="1">
                <a:solidFill>
                  <a:srgbClr val="0D0D0D"/>
                </a:solidFill>
                <a:latin typeface="Times New Roman" panose="02020603050405020304" pitchFamily="18" charset="0"/>
                <a:ea typeface="Times New Roman" panose="02020603050405020304" pitchFamily="18" charset="0"/>
              </a:rPr>
              <a:t>là</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Nêu</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tên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một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số</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trò</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chơi</a:t>
            </a:r>
            <a:r>
              <a:rPr lang="en-US" sz="3200" i="1" dirty="0">
                <a:solidFill>
                  <a:srgbClr val="0D0D0D"/>
                </a:solidFill>
                <a:latin typeface="Times New Roman" panose="02020603050405020304" pitchFamily="18" charset="0"/>
                <a:ea typeface="Times New Roman" panose="02020603050405020304" pitchFamily="18" charset="0"/>
              </a:rPr>
              <a:t> game </a:t>
            </a:r>
            <a:r>
              <a:rPr lang="en-US" sz="3200" i="1" dirty="0" err="1">
                <a:solidFill>
                  <a:srgbClr val="0D0D0D"/>
                </a:solidFill>
                <a:latin typeface="Times New Roman" panose="02020603050405020304" pitchFamily="18" charset="0"/>
                <a:ea typeface="Times New Roman" panose="02020603050405020304" pitchFamily="18" charset="0"/>
              </a:rPr>
              <a:t>mà</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em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biết</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en-US" sz="3200" i="1" dirty="0" err="1">
                <a:solidFill>
                  <a:srgbClr val="0D0D0D"/>
                </a:solidFill>
                <a:latin typeface="Times New Roman" panose="02020603050405020304" pitchFamily="18" charset="0"/>
                <a:ea typeface="Times New Roman" panose="02020603050405020304" pitchFamily="18" charset="0"/>
              </a:rPr>
              <a:t>Việc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chơi</a:t>
            </a:r>
            <a:r>
              <a:rPr lang="en-US" sz="3200" i="1" dirty="0">
                <a:solidFill>
                  <a:srgbClr val="0D0D0D"/>
                </a:solidFill>
                <a:latin typeface="Times New Roman" panose="02020603050405020304" pitchFamily="18" charset="0"/>
                <a:ea typeface="Times New Roman" panose="02020603050405020304" pitchFamily="18" charset="0"/>
              </a:rPr>
              <a:t> game </a:t>
            </a:r>
            <a:r>
              <a:rPr lang="en-US" sz="3200" i="1" dirty="0" err="1">
                <a:solidFill>
                  <a:srgbClr val="0D0D0D"/>
                </a:solidFill>
                <a:latin typeface="Times New Roman" panose="02020603050405020304" pitchFamily="18" charset="0"/>
                <a:ea typeface="Times New Roman" panose="02020603050405020304" pitchFamily="18" charset="0"/>
              </a:rPr>
              <a:t>có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lợi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và</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hại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không</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en-US" sz="3200" i="1" dirty="0" err="1">
                <a:solidFill>
                  <a:srgbClr val="0D0D0D"/>
                </a:solidFill>
                <a:latin typeface="Times New Roman" panose="02020603050405020304" pitchFamily="18" charset="0"/>
                <a:ea typeface="Times New Roman" panose="02020603050405020304" pitchFamily="18" charset="0"/>
              </a:rPr>
              <a:t>Nên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chơi</a:t>
            </a:r>
            <a:r>
              <a:rPr lang="en-US" sz="3200" i="1" dirty="0">
                <a:solidFill>
                  <a:srgbClr val="0D0D0D"/>
                </a:solidFill>
                <a:latin typeface="Times New Roman" panose="02020603050405020304" pitchFamily="18" charset="0"/>
                <a:ea typeface="Times New Roman" panose="02020603050405020304" pitchFamily="18" charset="0"/>
              </a:rPr>
              <a:t> game </a:t>
            </a:r>
            <a:r>
              <a:rPr lang="en-US" sz="3200" i="1" dirty="0" err="1">
                <a:solidFill>
                  <a:srgbClr val="0D0D0D"/>
                </a:solidFill>
                <a:latin typeface="Times New Roman" panose="02020603050405020304" pitchFamily="18" charset="0"/>
                <a:ea typeface="Times New Roman" panose="02020603050405020304" pitchFamily="18" charset="0"/>
              </a:rPr>
              <a:t>như</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thế</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nào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phù</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hợp</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xmlns="" val="42974752"/>
              </p:ext>
            </p:extLst>
          </p:nvPr>
        </p:nvGraphicFramePr>
        <p:xfrm>
          <a:off x="6076949" y="2365111"/>
          <a:ext cx="5070881" cy="3131058"/>
        </p:xfrm>
        <a:graphic>
          <a:graphicData uri="http://schemas.openxmlformats.org/drawingml/2006/table">
            <a:tbl>
              <a:tblPr firstRow="1" firstCol="1" bandRow="1"/>
              <a:tblGrid>
                <a:gridCol w="2593761">
                  <a:extLst>
                    <a:ext uri="{9D8B030D-6E8A-4147-A177-3AD203B41FA5}">
                      <a16:colId xmlns="" xmlns:a16="http://schemas.microsoft.com/office/drawing/2014/main" val="2609225784"/>
                    </a:ext>
                  </a:extLst>
                </a:gridCol>
                <a:gridCol w="2477120">
                  <a:extLst>
                    <a:ext uri="{9D8B030D-6E8A-4147-A177-3AD203B41FA5}">
                      <a16:colId xmlns="" xmlns:a16="http://schemas.microsoft.com/office/drawing/2014/main" val="3329621217"/>
                    </a:ext>
                  </a:extLst>
                </a:gridCol>
              </a:tblGrid>
              <a:tr h="279400">
                <a:tc>
                  <a:txBody>
                    <a:bodyPr/>
                    <a:lstStyle/>
                    <a:p>
                      <a:pPr marL="457200" algn="ctr">
                        <a:lnSpc>
                          <a:spcPct val="107000"/>
                        </a:lnSpc>
                        <a:spcAft>
                          <a:spcPts val="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Ý kiến của tôi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marL="457200" algn="ctr">
                        <a:lnSpc>
                          <a:spcPct val="107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Lí do</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 xmlns:a16="http://schemas.microsoft.com/office/drawing/2014/main" val="2663015615"/>
                  </a:ext>
                </a:extLst>
              </a:tr>
              <a:tr h="233680">
                <a:tc>
                  <a:txBody>
                    <a:bodyPr/>
                    <a:lstStyle/>
                    <a:p>
                      <a:pPr marL="457200" algn="ctr">
                        <a:lnSpc>
                          <a:spcPct val="107000"/>
                        </a:lnSpc>
                        <a:spcAft>
                          <a:spcPts val="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ctr">
                        <a:lnSpc>
                          <a:spcPct val="107000"/>
                        </a:lnSpc>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48518942"/>
                  </a:ext>
                </a:extLst>
              </a:tr>
              <a:tr h="0">
                <a:tc>
                  <a:txBody>
                    <a:bodyPr/>
                    <a:lstStyle/>
                    <a:p>
                      <a:pPr marL="457200" algn="ctr">
                        <a:lnSpc>
                          <a:spcPct val="107000"/>
                        </a:lnSpc>
                        <a:spcAft>
                          <a:spcPts val="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ctr">
                        <a:lnSpc>
                          <a:spcPct val="107000"/>
                        </a:lnSpc>
                        <a:spcAft>
                          <a:spcPts val="0"/>
                        </a:spcAft>
                      </a:pPr>
                      <a:endPar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37296813"/>
                  </a:ext>
                </a:extLst>
              </a:tr>
            </a:tbl>
          </a:graphicData>
        </a:graphic>
      </p:graphicFrame>
    </p:spTree>
    <p:extLst>
      <p:ext uri="{BB962C8B-B14F-4D97-AF65-F5344CB8AC3E}">
        <p14:creationId xmlns:p14="http://schemas.microsoft.com/office/powerpoint/2010/main" xmlns="" val="404177892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994081"/>
            <a:ext cx="10782300" cy="3970318"/>
          </a:xfrm>
          <a:prstGeom prst="rect">
            <a:avLst/>
          </a:prstGeom>
        </p:spPr>
        <p:txBody>
          <a:bodyPr>
            <a:spAutoFit/>
          </a:bodyPr>
          <a:lstStyle/>
          <a:p>
            <a:pPr>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Mục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tiêu</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thảo</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luận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Các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viên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đưa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các</a:t>
            </a:r>
            <a:r>
              <a:rPr lang="en-US" sz="2800" dirty="0">
                <a:solidFill>
                  <a:srgbClr val="262626"/>
                </a:solidFill>
                <a:latin typeface="Times New Roman" panose="02020603050405020304" pitchFamily="18" charset="0"/>
                <a:ea typeface="MS Mincho"/>
              </a:rPr>
              <a:t> ý </a:t>
            </a:r>
            <a:r>
              <a:rPr lang="en-US" sz="2800" dirty="0" err="1">
                <a:solidFill>
                  <a:srgbClr val="262626"/>
                </a:solidFill>
                <a:latin typeface="Times New Roman" panose="02020603050405020304" pitchFamily="18" charset="0"/>
                <a:ea typeface="MS Mincho"/>
              </a:rPr>
              <a:t>kiến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riêng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thống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nhất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lại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để</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đưa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giải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pháp</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chung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nhằm</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làm</a:t>
            </a:r>
            <a:r>
              <a:rPr lang="en-US" sz="2800" dirty="0">
                <a:solidFill>
                  <a:srgbClr val="262626"/>
                </a:solidFill>
                <a:latin typeface="Times New Roman" panose="02020603050405020304" pitchFamily="18" charset="0"/>
                <a:ea typeface="MS Mincho"/>
              </a:rPr>
              <a:t> ý </a:t>
            </a:r>
            <a:r>
              <a:rPr lang="en-US" sz="2800" dirty="0" err="1">
                <a:solidFill>
                  <a:srgbClr val="262626"/>
                </a:solidFill>
                <a:latin typeface="Times New Roman" panose="02020603050405020304" pitchFamily="18" charset="0"/>
                <a:ea typeface="MS Mincho"/>
              </a:rPr>
              <a:t>kiến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Chơi</a:t>
            </a:r>
            <a:r>
              <a:rPr lang="en-US" sz="2800" dirty="0">
                <a:solidFill>
                  <a:srgbClr val="262626"/>
                </a:solidFill>
                <a:latin typeface="Times New Roman" panose="02020603050405020304" pitchFamily="18" charset="0"/>
                <a:ea typeface="MS Mincho"/>
              </a:rPr>
              <a:t> game </a:t>
            </a:r>
            <a:r>
              <a:rPr lang="en-US" sz="2800" dirty="0" err="1">
                <a:solidFill>
                  <a:srgbClr val="262626"/>
                </a:solidFill>
                <a:latin typeface="Times New Roman" panose="02020603050405020304" pitchFamily="18" charset="0"/>
                <a:ea typeface="MS Mincho"/>
              </a:rPr>
              <a:t>chỉ</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có</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tác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hai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là</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đúng</a:t>
            </a:r>
            <a:r>
              <a:rPr lang="en-US" sz="2800" dirty="0">
                <a:solidFill>
                  <a:srgbClr val="262626"/>
                </a:solidFill>
                <a:latin typeface="Times New Roman" panose="02020603050405020304" pitchFamily="18" charset="0"/>
                <a:ea typeface="MS Mincho"/>
              </a:rPr>
              <a:t> hay </a:t>
            </a:r>
            <a:r>
              <a:rPr lang="en-US" sz="2800" dirty="0" err="1">
                <a:solidFill>
                  <a:srgbClr val="262626"/>
                </a:solidFill>
                <a:latin typeface="Times New Roman" panose="02020603050405020304" pitchFamily="18" charset="0"/>
                <a:ea typeface="MS Mincho"/>
              </a:rPr>
              <a:t>sai</a:t>
            </a:r>
            <a:r>
              <a:rPr lang="en-US" sz="2800" dirty="0">
                <a:solidFill>
                  <a:srgbClr val="262626"/>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Thời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gian</a:t>
            </a:r>
            <a:r>
              <a:rPr lang="en-US" sz="2800" dirty="0">
                <a:solidFill>
                  <a:srgbClr val="262626"/>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57785">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Mỗi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viên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suy</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nghĩ</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đưa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ra</a:t>
            </a:r>
            <a:r>
              <a:rPr lang="en-US" sz="2800" dirty="0">
                <a:solidFill>
                  <a:srgbClr val="262626"/>
                </a:solidFill>
                <a:latin typeface="Times New Roman" panose="02020603050405020304" pitchFamily="18" charset="0"/>
                <a:ea typeface="MS Mincho"/>
              </a:rPr>
              <a:t> ý </a:t>
            </a:r>
            <a:r>
              <a:rPr lang="en-US" sz="2800" dirty="0" err="1">
                <a:solidFill>
                  <a:srgbClr val="262626"/>
                </a:solidFill>
                <a:latin typeface="Times New Roman" panose="02020603050405020304" pitchFamily="18" charset="0"/>
                <a:ea typeface="MS Mincho"/>
              </a:rPr>
              <a:t>kiến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riêng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trong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thời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gian</a:t>
            </a:r>
            <a:r>
              <a:rPr lang="en-US" sz="2800" dirty="0">
                <a:solidFill>
                  <a:srgbClr val="262626"/>
                </a:solidFill>
                <a:latin typeface="Times New Roman" panose="02020603050405020304" pitchFamily="18" charset="0"/>
                <a:ea typeface="MS Mincho"/>
              </a:rPr>
              <a:t> 3 </a:t>
            </a:r>
            <a:r>
              <a:rPr lang="en-US" sz="2800" dirty="0" err="1">
                <a:solidFill>
                  <a:srgbClr val="262626"/>
                </a:solidFill>
                <a:latin typeface="Times New Roman" panose="02020603050405020304" pitchFamily="18" charset="0"/>
                <a:ea typeface="MS Mincho"/>
              </a:rPr>
              <a:t>phút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dựa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phần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chuẩn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bị</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trước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tiết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học</a:t>
            </a:r>
            <a:r>
              <a:rPr lang="en-US" sz="2800" dirty="0">
                <a:solidFill>
                  <a:srgbClr val="262626"/>
                </a:solidFill>
                <a:latin typeface="Times New Roman" panose="02020603050405020304" pitchFamily="18" charset="0"/>
                <a:ea typeface="MS Mincho"/>
              </a:rPr>
              <a:t> ở </a:t>
            </a:r>
            <a:r>
              <a:rPr lang="en-US" sz="2800" dirty="0" err="1">
                <a:solidFill>
                  <a:srgbClr val="262626"/>
                </a:solidFill>
                <a:latin typeface="Times New Roman" panose="02020603050405020304" pitchFamily="18" charset="0"/>
                <a:ea typeface="MS Mincho"/>
              </a:rPr>
              <a:t>nhà</a:t>
            </a:r>
            <a:r>
              <a:rPr lang="en-US" sz="2800" dirty="0">
                <a:solidFill>
                  <a:srgbClr val="262626"/>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57785">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Nhóm</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trưởng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điều</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thảo</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luận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thống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nhất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giải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pháp</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chung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trong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thời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gian</a:t>
            </a:r>
            <a:r>
              <a:rPr lang="en-US" sz="2800" dirty="0">
                <a:solidFill>
                  <a:srgbClr val="262626"/>
                </a:solidFill>
                <a:latin typeface="Times New Roman" panose="02020603050405020304" pitchFamily="18" charset="0"/>
                <a:ea typeface="MS Mincho"/>
              </a:rPr>
              <a:t> 05 </a:t>
            </a:r>
            <a:r>
              <a:rPr lang="en-US" sz="2800" dirty="0" err="1">
                <a:solidFill>
                  <a:srgbClr val="262626"/>
                </a:solidFill>
                <a:latin typeface="Times New Roman" panose="02020603050405020304" pitchFamily="18" charset="0"/>
                <a:ea typeface="MS Mincho"/>
              </a:rPr>
              <a:t>phút</a:t>
            </a:r>
            <a:r>
              <a:rPr lang="en-US" sz="2800" dirty="0">
                <a:solidFill>
                  <a:srgbClr val="262626"/>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57785">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Thư</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kí</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ghi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chép</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giải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pháp</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chung</a:t>
            </a:r>
            <a:r>
              <a:rPr lang="en-US" sz="2800" dirty="0">
                <a:solidFill>
                  <a:srgbClr val="262626"/>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5024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668654" y="1994835"/>
            <a:ext cx="5086649" cy="523220"/>
          </a:xfrm>
          <a:prstGeom prst="rect">
            <a:avLst/>
          </a:prstGeom>
        </p:spPr>
        <p:txBody>
          <a:bodyPr wrap="none">
            <a:spAutoFit/>
          </a:bodyPr>
          <a:lstStyle/>
          <a:p>
            <a:pPr>
              <a:spcAft>
                <a:spcPts val="0"/>
              </a:spcAft>
            </a:pPr>
            <a:r>
              <a:rPr lang="en-US" sz="2800" dirty="0" err="1">
                <a:solidFill>
                  <a:srgbClr val="262626"/>
                </a:solidFill>
                <a:latin typeface="Times New Roman" panose="02020603050405020304" pitchFamily="18" charset="0"/>
                <a:ea typeface="MS Mincho"/>
              </a:rPr>
              <a:t>Chuẩn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bị</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nội</a:t>
            </a:r>
            <a:r>
              <a:rPr lang="en-US" sz="2800" dirty="0">
                <a:solidFill>
                  <a:srgbClr val="262626"/>
                </a:solidFill>
                <a:latin typeface="Times New Roman" panose="02020603050405020304" pitchFamily="18" charset="0"/>
                <a:ea typeface="MS Mincho"/>
              </a:rPr>
              <a:t> dung </a:t>
            </a:r>
            <a:r>
              <a:rPr lang="en-US" sz="2800" dirty="0" err="1">
                <a:solidFill>
                  <a:srgbClr val="262626"/>
                </a:solidFill>
                <a:latin typeface="Times New Roman" panose="02020603050405020304" pitchFamily="18" charset="0"/>
                <a:ea typeface="MS Mincho"/>
              </a:rPr>
              <a:t>buổi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thảo</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luận</a:t>
            </a:r>
            <a:r>
              <a:rPr lang="en-US" sz="2800" dirty="0">
                <a:solidFill>
                  <a:srgbClr val="262626"/>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xmlns="" val="2530806806"/>
              </p:ext>
            </p:extLst>
          </p:nvPr>
        </p:nvGraphicFramePr>
        <p:xfrm>
          <a:off x="736600" y="2552459"/>
          <a:ext cx="10782300" cy="3195955"/>
        </p:xfrm>
        <a:graphic>
          <a:graphicData uri="http://schemas.openxmlformats.org/drawingml/2006/table">
            <a:tbl>
              <a:tblPr firstRow="1" firstCol="1" bandRow="1"/>
              <a:tblGrid>
                <a:gridCol w="4212714">
                  <a:extLst>
                    <a:ext uri="{9D8B030D-6E8A-4147-A177-3AD203B41FA5}">
                      <a16:colId xmlns="" xmlns:a16="http://schemas.microsoft.com/office/drawing/2014/main" val="3253852979"/>
                    </a:ext>
                  </a:extLst>
                </a:gridCol>
                <a:gridCol w="6569586">
                  <a:extLst>
                    <a:ext uri="{9D8B030D-6E8A-4147-A177-3AD203B41FA5}">
                      <a16:colId xmlns="" xmlns:a16="http://schemas.microsoft.com/office/drawing/2014/main" val="4134514517"/>
                    </a:ext>
                  </a:extLst>
                </a:gridCol>
              </a:tblGrid>
              <a:tr h="102318">
                <a:tc>
                  <a:txBody>
                    <a:bodyPr/>
                    <a:lstStyle/>
                    <a:p>
                      <a:pPr marL="457200" algn="ctr">
                        <a:lnSpc>
                          <a:spcPct val="107000"/>
                        </a:lnSpc>
                        <a:spcAft>
                          <a:spcPts val="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 hỏi thảo luận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Ý kiến của tôi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49275233"/>
                  </a:ext>
                </a:extLst>
              </a:tr>
              <a:tr h="690734">
                <a:tc>
                  <a:txBody>
                    <a:bodyPr/>
                    <a:lstStyle/>
                    <a:p>
                      <a:pPr>
                        <a:lnSpc>
                          <a:spcPct val="107000"/>
                        </a:lnSpc>
                        <a:spcAft>
                          <a:spcPts val="0"/>
                        </a:spcAft>
                      </a:pP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Game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electronic game)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fifa</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huyền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boom,...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31871060"/>
                  </a:ext>
                </a:extLst>
              </a:tr>
            </a:tbl>
          </a:graphicData>
        </a:graphic>
      </p:graphicFrame>
    </p:spTree>
    <p:extLst>
      <p:ext uri="{BB962C8B-B14F-4D97-AF65-F5344CB8AC3E}">
        <p14:creationId xmlns:p14="http://schemas.microsoft.com/office/powerpoint/2010/main" xmlns="" val="397397681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668654" y="1994835"/>
            <a:ext cx="50866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Chuẩn</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bị</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nội</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dung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buổi</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thảo</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luận</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7" name="Table 16"/>
          <p:cNvGraphicFramePr>
            <a:graphicFrameLocks noGrp="1"/>
          </p:cNvGraphicFramePr>
          <p:nvPr>
            <p:extLst>
              <p:ext uri="{D42A27DB-BD31-4B8C-83A1-F6EECF244321}">
                <p14:modId xmlns:p14="http://schemas.microsoft.com/office/powerpoint/2010/main" xmlns="" val="3236482377"/>
              </p:ext>
            </p:extLst>
          </p:nvPr>
        </p:nvGraphicFramePr>
        <p:xfrm>
          <a:off x="698499" y="2552459"/>
          <a:ext cx="10820401" cy="456565"/>
        </p:xfrm>
        <a:graphic>
          <a:graphicData uri="http://schemas.openxmlformats.org/drawingml/2006/table">
            <a:tbl>
              <a:tblPr firstRow="1" firstCol="1" bandRow="1"/>
              <a:tblGrid>
                <a:gridCol w="3612145">
                  <a:extLst>
                    <a:ext uri="{9D8B030D-6E8A-4147-A177-3AD203B41FA5}">
                      <a16:colId xmlns="" xmlns:a16="http://schemas.microsoft.com/office/drawing/2014/main" val="3253852979"/>
                    </a:ext>
                  </a:extLst>
                </a:gridCol>
                <a:gridCol w="7208256">
                  <a:extLst>
                    <a:ext uri="{9D8B030D-6E8A-4147-A177-3AD203B41FA5}">
                      <a16:colId xmlns="" xmlns:a16="http://schemas.microsoft.com/office/drawing/2014/main" val="4134514517"/>
                    </a:ext>
                  </a:extLst>
                </a:gridCol>
              </a:tblGrid>
              <a:tr h="102318">
                <a:tc>
                  <a:txBody>
                    <a:bodyPr/>
                    <a:lstStyle/>
                    <a:p>
                      <a:pPr marL="457200" algn="ctr">
                        <a:lnSpc>
                          <a:spcPct val="107000"/>
                        </a:lnSpc>
                        <a:spcAft>
                          <a:spcPts val="0"/>
                        </a:spcAft>
                      </a:pP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4927523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 val="500679251"/>
              </p:ext>
            </p:extLst>
          </p:nvPr>
        </p:nvGraphicFramePr>
        <p:xfrm>
          <a:off x="698499" y="3013932"/>
          <a:ext cx="10782300" cy="3130804"/>
        </p:xfrm>
        <a:graphic>
          <a:graphicData uri="http://schemas.openxmlformats.org/drawingml/2006/table">
            <a:tbl>
              <a:tblPr firstRow="1" firstCol="1" bandRow="1"/>
              <a:tblGrid>
                <a:gridCol w="3637527">
                  <a:extLst>
                    <a:ext uri="{9D8B030D-6E8A-4147-A177-3AD203B41FA5}">
                      <a16:colId xmlns="" xmlns:a16="http://schemas.microsoft.com/office/drawing/2014/main" val="1666143634"/>
                    </a:ext>
                  </a:extLst>
                </a:gridCol>
                <a:gridCol w="7144773">
                  <a:extLst>
                    <a:ext uri="{9D8B030D-6E8A-4147-A177-3AD203B41FA5}">
                      <a16:colId xmlns="" xmlns:a16="http://schemas.microsoft.com/office/drawing/2014/main" val="3336602235"/>
                    </a:ext>
                  </a:extLst>
                </a:gridCol>
              </a:tblGrid>
              <a:tr h="806649">
                <a:tc>
                  <a:txBody>
                    <a:bodyPr/>
                    <a:lstStyle/>
                    <a:p>
                      <a:pPr marL="457200">
                        <a:lnSpc>
                          <a:spcPct val="107000"/>
                        </a:lnSpc>
                        <a:spcAft>
                          <a:spcPts val="0"/>
                        </a:spcAft>
                      </a:pPr>
                      <a:r>
                        <a:rPr lang="en-US" sz="24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4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hại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15" marR="4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khuya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khỏe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Tốn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15" marR="4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85618079"/>
                  </a:ext>
                </a:extLst>
              </a:tr>
            </a:tbl>
          </a:graphicData>
        </a:graphic>
      </p:graphicFrame>
    </p:spTree>
    <p:extLst>
      <p:ext uri="{BB962C8B-B14F-4D97-AF65-F5344CB8AC3E}">
        <p14:creationId xmlns:p14="http://schemas.microsoft.com/office/powerpoint/2010/main" xmlns="" val="349343591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xmlns="" val="1102658627"/>
              </p:ext>
            </p:extLst>
          </p:nvPr>
        </p:nvGraphicFramePr>
        <p:xfrm>
          <a:off x="736600" y="2258196"/>
          <a:ext cx="10782300" cy="3652520"/>
        </p:xfrm>
        <a:graphic>
          <a:graphicData uri="http://schemas.openxmlformats.org/drawingml/2006/table">
            <a:tbl>
              <a:tblPr firstRow="1" firstCol="1" bandRow="1"/>
              <a:tblGrid>
                <a:gridCol w="3525684">
                  <a:extLst>
                    <a:ext uri="{9D8B030D-6E8A-4147-A177-3AD203B41FA5}">
                      <a16:colId xmlns="" xmlns:a16="http://schemas.microsoft.com/office/drawing/2014/main" val="3542102448"/>
                    </a:ext>
                  </a:extLst>
                </a:gridCol>
                <a:gridCol w="7256616">
                  <a:extLst>
                    <a:ext uri="{9D8B030D-6E8A-4147-A177-3AD203B41FA5}">
                      <a16:colId xmlns="" xmlns:a16="http://schemas.microsoft.com/office/drawing/2014/main" val="247499416"/>
                    </a:ext>
                  </a:extLst>
                </a:gridCol>
              </a:tblGrid>
              <a:tr h="649638">
                <a:tc>
                  <a:txBody>
                    <a:bodyPr/>
                    <a:lstStyle/>
                    <a:p>
                      <a:pPr marL="457200">
                        <a:lnSpc>
                          <a:spcPct val="107000"/>
                        </a:lnSpc>
                        <a:spcAft>
                          <a:spcPts val="0"/>
                        </a:spcAft>
                      </a:pP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lợi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96" marR="43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tuệ</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toả</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smtClean="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96" marR="43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04371185"/>
                  </a:ext>
                </a:extLst>
              </a:tr>
            </a:tbl>
          </a:graphicData>
        </a:graphic>
      </p:graphicFrame>
    </p:spTree>
    <p:extLst>
      <p:ext uri="{BB962C8B-B14F-4D97-AF65-F5344CB8AC3E}">
        <p14:creationId xmlns:p14="http://schemas.microsoft.com/office/powerpoint/2010/main" xmlns="" val="252315597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xmlns="" val="1668793927"/>
              </p:ext>
            </p:extLst>
          </p:nvPr>
        </p:nvGraphicFramePr>
        <p:xfrm>
          <a:off x="673894" y="2244100"/>
          <a:ext cx="10782300" cy="2926080"/>
        </p:xfrm>
        <a:graphic>
          <a:graphicData uri="http://schemas.openxmlformats.org/drawingml/2006/table">
            <a:tbl>
              <a:tblPr firstRow="1" firstCol="1" bandRow="1"/>
              <a:tblGrid>
                <a:gridCol w="5154561">
                  <a:extLst>
                    <a:ext uri="{9D8B030D-6E8A-4147-A177-3AD203B41FA5}">
                      <a16:colId xmlns="" xmlns:a16="http://schemas.microsoft.com/office/drawing/2014/main" val="1494014789"/>
                    </a:ext>
                  </a:extLst>
                </a:gridCol>
                <a:gridCol w="5627739">
                  <a:extLst>
                    <a:ext uri="{9D8B030D-6E8A-4147-A177-3AD203B41FA5}">
                      <a16:colId xmlns="" xmlns:a16="http://schemas.microsoft.com/office/drawing/2014/main" val="3863773248"/>
                    </a:ext>
                  </a:extLst>
                </a:gridCol>
              </a:tblGrid>
              <a:tr h="479916">
                <a:tc>
                  <a:txBody>
                    <a:bodyPr/>
                    <a:lstStyle/>
                    <a:p>
                      <a:pPr marL="457200">
                        <a:lnSpc>
                          <a:spcPct val="150000"/>
                        </a:lnSpc>
                        <a:spcAft>
                          <a:spcPts val="0"/>
                        </a:spcAft>
                      </a:pPr>
                      <a:r>
                        <a:rPr lang="en-US" sz="32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Nên chơi game như thế nào cho hợp lí</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50000"/>
                        </a:lnSpc>
                        <a:spcAft>
                          <a:spcPts val="0"/>
                        </a:spcAft>
                      </a:pP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1 - 2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55438404"/>
                  </a:ext>
                </a:extLst>
              </a:tr>
            </a:tbl>
          </a:graphicData>
        </a:graphic>
      </p:graphicFrame>
    </p:spTree>
    <p:extLst>
      <p:ext uri="{BB962C8B-B14F-4D97-AF65-F5344CB8AC3E}">
        <p14:creationId xmlns:p14="http://schemas.microsoft.com/office/powerpoint/2010/main" xmlns="" val="391303991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458" y="1568286"/>
            <a:ext cx="9497921" cy="523220"/>
          </a:xfrm>
          <a:prstGeom prst="rect">
            <a:avLst/>
          </a:prstGeom>
        </p:spPr>
        <p:txBody>
          <a:bodyPr wrap="none">
            <a:spAutoFit/>
          </a:bodyPr>
          <a:lstStyle/>
          <a:p>
            <a:pPr algn="ctr">
              <a:spcAft>
                <a:spcPts val="0"/>
              </a:spcAft>
            </a:pPr>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2: THỰC HÀNH THẢO LUẬN TRONG NHÓM NHỎ</a:t>
            </a:r>
            <a:endParaRPr lang="en-US" sz="2800" dirty="0">
              <a:effectLst/>
              <a:latin typeface="Times New Roman" panose="02020603050405020304" pitchFamily="18" charset="0"/>
              <a:ea typeface="Times New Roman" panose="02020603050405020304" pitchFamily="18" charset="0"/>
            </a:endParaRPr>
          </a:p>
        </p:txBody>
      </p:sp>
      <p:pic>
        <p:nvPicPr>
          <p:cNvPr id="16" name="Picture 15" descr="10 kĩ thuật dạy học tích cực theo chương trình giáo dục mới - Dạy học online"/>
          <p:cNvPicPr/>
          <p:nvPr/>
        </p:nvPicPr>
        <p:blipFill>
          <a:blip r:embed="rId5">
            <a:extLst>
              <a:ext uri="{28A0092B-C50C-407E-A947-70E740481C1C}">
                <a14:useLocalDpi xmlns:a14="http://schemas.microsoft.com/office/drawing/2010/main" xmlns="" val="0"/>
              </a:ext>
            </a:extLst>
          </a:blip>
          <a:srcRect/>
          <a:stretch>
            <a:fillRect/>
          </a:stretch>
        </p:blipFill>
        <p:spPr bwMode="auto">
          <a:xfrm>
            <a:off x="685800" y="3180857"/>
            <a:ext cx="3605981" cy="2630129"/>
          </a:xfrm>
          <a:prstGeom prst="rect">
            <a:avLst/>
          </a:prstGeom>
          <a:noFill/>
          <a:ln>
            <a:noFill/>
          </a:ln>
        </p:spPr>
      </p:pic>
      <p:sp>
        <p:nvSpPr>
          <p:cNvPr id="12" name="Rectangle 11"/>
          <p:cNvSpPr/>
          <p:nvPr/>
        </p:nvSpPr>
        <p:spPr>
          <a:xfrm>
            <a:off x="660400" y="2091506"/>
            <a:ext cx="10756106" cy="954107"/>
          </a:xfrm>
          <a:prstGeom prst="rect">
            <a:avLst/>
          </a:prstGeom>
        </p:spPr>
        <p:txBody>
          <a:bodyPr wrap="square">
            <a:spAutoFit/>
          </a:bodyPr>
          <a:lstStyle/>
          <a:p>
            <a:r>
              <a:rPr lang="en-US" sz="2800" dirty="0" err="1">
                <a:latin typeface="Times New Roman" panose="02020603050405020304" pitchFamily="18" charset="0"/>
                <a:ea typeface="MS Mincho"/>
                <a:cs typeface="Times New Roman" panose="02020603050405020304" pitchFamily="18" charset="0"/>
              </a:rPr>
              <a:t>Các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nhóm</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tiến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hành</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thảo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luận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báo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cáo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sản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phẩm</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thảo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luận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theo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kĩ</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thuật</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Khăn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trải</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bàn</a:t>
            </a:r>
            <a:r>
              <a:rPr lang="en-US" sz="2800"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xmlns="" val="2606699996"/>
              </p:ext>
            </p:extLst>
          </p:nvPr>
        </p:nvGraphicFramePr>
        <p:xfrm>
          <a:off x="4419540" y="2689495"/>
          <a:ext cx="7006737" cy="3522155"/>
        </p:xfrm>
        <a:graphic>
          <a:graphicData uri="http://schemas.openxmlformats.org/drawingml/2006/table">
            <a:tbl>
              <a:tblPr firstRow="1" firstCol="1" bandRow="1"/>
              <a:tblGrid>
                <a:gridCol w="1848525">
                  <a:extLst>
                    <a:ext uri="{9D8B030D-6E8A-4147-A177-3AD203B41FA5}">
                      <a16:colId xmlns="" xmlns:a16="http://schemas.microsoft.com/office/drawing/2014/main" val="2474947198"/>
                    </a:ext>
                  </a:extLst>
                </a:gridCol>
                <a:gridCol w="3008670">
                  <a:extLst>
                    <a:ext uri="{9D8B030D-6E8A-4147-A177-3AD203B41FA5}">
                      <a16:colId xmlns="" xmlns:a16="http://schemas.microsoft.com/office/drawing/2014/main" val="4097410247"/>
                    </a:ext>
                  </a:extLst>
                </a:gridCol>
                <a:gridCol w="2149542">
                  <a:extLst>
                    <a:ext uri="{9D8B030D-6E8A-4147-A177-3AD203B41FA5}">
                      <a16:colId xmlns="" xmlns:a16="http://schemas.microsoft.com/office/drawing/2014/main" val="4007624842"/>
                    </a:ext>
                  </a:extLst>
                </a:gridCol>
              </a:tblGrid>
              <a:tr h="0">
                <a:tc>
                  <a:txBody>
                    <a:bodyPr/>
                    <a:lstStyle/>
                    <a:p>
                      <a:pPr marL="0" indent="58738" algn="just">
                        <a:lnSpc>
                          <a:spcPct val="107000"/>
                        </a:lnSpc>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8738" indent="-58738" algn="ctr">
                        <a:lnSpc>
                          <a:spcPct val="107000"/>
                        </a:lnSpc>
                        <a:spcAft>
                          <a:spcPts val="0"/>
                        </a:spcAft>
                        <a:tabLst>
                          <a:tab pos="176213" algn="l"/>
                        </a:tabLs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7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88644949"/>
                  </a:ext>
                </a:extLst>
              </a:tr>
              <a:tr h="0">
                <a:tc>
                  <a:txBody>
                    <a:bodyPr/>
                    <a:lstStyle/>
                    <a:p>
                      <a:pPr marL="0" indent="117475"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90618122"/>
                  </a:ext>
                </a:extLst>
              </a:tr>
            </a:tbl>
          </a:graphicData>
        </a:graphic>
      </p:graphicFrame>
    </p:spTree>
    <p:extLst>
      <p:ext uri="{BB962C8B-B14F-4D97-AF65-F5344CB8AC3E}">
        <p14:creationId xmlns:p14="http://schemas.microsoft.com/office/powerpoint/2010/main" xmlns="" val="81773604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42458" y="1568286"/>
            <a:ext cx="9497921" cy="523220"/>
          </a:xfrm>
          <a:prstGeom prst="rect">
            <a:avLst/>
          </a:prstGeom>
        </p:spPr>
        <p:txBody>
          <a:bodyPr wrap="none">
            <a:spAutoFit/>
          </a:bodyPr>
          <a:lstStyle/>
          <a:p>
            <a:pPr algn="ctr">
              <a:spcAft>
                <a:spcPts val="0"/>
              </a:spcAft>
            </a:pPr>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2: THỰC HÀNH THẢO LUẬN TRONG NHÓM NHỎ</a:t>
            </a:r>
            <a:endParaRPr lang="en-US" sz="28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85800" y="2049185"/>
            <a:ext cx="10782300" cy="3539430"/>
          </a:xfrm>
          <a:prstGeom prst="rect">
            <a:avLst/>
          </a:prstGeom>
        </p:spPr>
        <p:txBody>
          <a:bodyPr>
            <a:spAutoFit/>
          </a:bodyPr>
          <a:lstStyle/>
          <a:p>
            <a:pPr>
              <a:spcAft>
                <a:spcPts val="0"/>
              </a:spcAft>
            </a:pPr>
            <a:r>
              <a:rPr lang="en-US" sz="2800" b="1" dirty="0">
                <a:solidFill>
                  <a:srgbClr val="0070C0"/>
                </a:solidFill>
                <a:latin typeface="Times New Roman" panose="02020603050405020304" pitchFamily="18" charset="0"/>
                <a:ea typeface="MS Mincho"/>
              </a:rPr>
              <a:t>*</a:t>
            </a:r>
            <a:r>
              <a:rPr lang="en-US" sz="2800" b="1" dirty="0" err="1">
                <a:solidFill>
                  <a:srgbClr val="0070C0"/>
                </a:solidFill>
                <a:latin typeface="Times New Roman" panose="02020603050405020304" pitchFamily="18" charset="0"/>
                <a:ea typeface="MS Mincho"/>
              </a:rPr>
              <a:t>Một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số</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lưu</a:t>
            </a:r>
            <a:r>
              <a:rPr lang="en-US" sz="2800" b="1" dirty="0">
                <a:solidFill>
                  <a:srgbClr val="0070C0"/>
                </a:solidFill>
                <a:latin typeface="Times New Roman" panose="02020603050405020304" pitchFamily="18" charset="0"/>
                <a:ea typeface="MS Mincho"/>
              </a:rPr>
              <a:t> ý </a:t>
            </a:r>
            <a:r>
              <a:rPr lang="en-US" sz="2800" b="1" dirty="0" err="1">
                <a:solidFill>
                  <a:srgbClr val="0070C0"/>
                </a:solidFill>
                <a:latin typeface="Times New Roman" panose="02020603050405020304" pitchFamily="18" charset="0"/>
                <a:ea typeface="MS Mincho"/>
              </a:rPr>
              <a:t>khi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thảo</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luận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nhóm</a:t>
            </a:r>
            <a:r>
              <a:rPr lang="en-US" sz="2800" b="1" dirty="0">
                <a:solidFill>
                  <a:srgbClr val="0070C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514350" indent="-514350">
              <a:spcAft>
                <a:spcPts val="0"/>
              </a:spcAft>
              <a:buAutoNum type="arabicPeriod"/>
            </a:pPr>
            <a:r>
              <a:rPr lang="en-US" sz="2800" dirty="0" err="1" smtClean="0">
                <a:solidFill>
                  <a:srgbClr val="C00000"/>
                </a:solidFill>
                <a:latin typeface="Times New Roman" panose="02020603050405020304" pitchFamily="18" charset="0"/>
                <a:ea typeface="Times New Roman" panose="02020603050405020304" pitchFamily="18" charset="0"/>
              </a:rPr>
              <a:t>Lắng</a:t>
            </a:r>
            <a:r>
              <a:rPr lang="en-US" sz="2800" dirty="0" smtClean="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nghe</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đồng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đội</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tránh</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mâu</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thuẫn</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khi</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làm</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việc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smtClean="0">
                <a:solidFill>
                  <a:srgbClr val="C00000"/>
                </a:solidFill>
                <a:latin typeface="Times New Roman" panose="02020603050405020304" pitchFamily="18" charset="0"/>
                <a:ea typeface="Times New Roman" panose="02020603050405020304" pitchFamily="18" charset="0"/>
              </a:rPr>
              <a:t>nhóm</a:t>
            </a:r>
            <a:r>
              <a:rPr lang="en-US" sz="2800" dirty="0" smtClean="0">
                <a:solidFill>
                  <a:srgbClr val="C00000"/>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a:spcAft>
                <a:spcPts val="0"/>
              </a:spcAft>
            </a:pPr>
            <a:r>
              <a:rPr lang="en-US" sz="2800" dirty="0" err="1" smtClean="0">
                <a:latin typeface="Times New Roman" panose="02020603050405020304" pitchFamily="18" charset="0"/>
                <a:ea typeface="Times New Roman" panose="02020603050405020304" pitchFamily="18" charset="0"/>
              </a:rPr>
              <a:t>Đây</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teamwork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teamwork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hảo</a:t>
            </a:r>
            <a:r>
              <a:rPr lang="en-US" sz="2800" dirty="0" smtClean="0">
                <a:latin typeface="Times New Roman" panose="02020603050405020304" pitchFamily="18" charset="0"/>
                <a:ea typeface="Times New Roman" panose="02020603050405020304" pitchFamily="18" charset="0"/>
              </a:rPr>
              <a:t>.</a:t>
            </a:r>
          </a:p>
          <a:p>
            <a:pPr>
              <a:spcAft>
                <a:spcPts val="0"/>
              </a:spcAft>
            </a:pPr>
            <a:r>
              <a:rPr lang="en-US" sz="2800" dirty="0" smtClean="0">
                <a:solidFill>
                  <a:srgbClr val="C00000"/>
                </a:solidFill>
                <a:latin typeface="Times New Roman" panose="02020603050405020304" pitchFamily="18" charset="0"/>
                <a:ea typeface="Times New Roman" panose="02020603050405020304" pitchFamily="18" charset="0"/>
              </a:rPr>
              <a:t>2</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Tổ</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chức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và</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phân</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công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công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việc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xác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định</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vai</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trò</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riêng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và</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chung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của</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các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thành</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smtClean="0">
                <a:solidFill>
                  <a:srgbClr val="C00000"/>
                </a:solidFill>
                <a:latin typeface="Times New Roman" panose="02020603050405020304" pitchFamily="18" charset="0"/>
                <a:ea typeface="Times New Roman" panose="02020603050405020304" pitchFamily="18" charset="0"/>
              </a:rPr>
              <a:t>viên</a:t>
            </a:r>
            <a:r>
              <a:rPr lang="en-US" sz="2800" dirty="0" smtClean="0">
                <a:solidFill>
                  <a:srgbClr val="C00000"/>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a:spcAft>
                <a:spcPts val="0"/>
              </a:spcAft>
            </a:pPr>
            <a:r>
              <a:rPr lang="en-US" sz="2800" dirty="0" err="1" smtClean="0">
                <a:latin typeface="Times New Roman" panose="02020603050405020304" pitchFamily="18" charset="0"/>
                <a:ea typeface="Times New Roman" panose="02020603050405020304" pitchFamily="18" charset="0"/>
              </a:rPr>
              <a:t>Kỹ</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(leader).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286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42458" y="1568286"/>
            <a:ext cx="9497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 THỰC HÀNH THẢO LUẬN TRONG NHÓM NHỎ</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2049185"/>
            <a:ext cx="107823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lưu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luận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nhóm</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2559814"/>
            <a:ext cx="10782300" cy="3416320"/>
          </a:xfrm>
          <a:prstGeom prst="rect">
            <a:avLst/>
          </a:prstGeom>
        </p:spPr>
        <p:txBody>
          <a:bodyPr>
            <a:spAutoFit/>
          </a:bodyPr>
          <a:lstStyle/>
          <a:p>
            <a:pPr>
              <a:spcAft>
                <a:spcPts val="0"/>
              </a:spcAft>
            </a:pPr>
            <a:r>
              <a:rPr lang="en-US" sz="2400" dirty="0">
                <a:solidFill>
                  <a:srgbClr val="C00000"/>
                </a:solidFill>
                <a:latin typeface="Times New Roman" panose="02020603050405020304" pitchFamily="18" charset="0"/>
                <a:ea typeface="Times New Roman" panose="02020603050405020304" pitchFamily="18" charset="0"/>
              </a:rPr>
              <a:t>3. </a:t>
            </a:r>
            <a:r>
              <a:rPr lang="en-US" sz="2400" dirty="0" err="1">
                <a:solidFill>
                  <a:srgbClr val="C00000"/>
                </a:solidFill>
                <a:latin typeface="Times New Roman" panose="02020603050405020304" pitchFamily="18" charset="0"/>
                <a:ea typeface="Times New Roman" panose="02020603050405020304" pitchFamily="18" charset="0"/>
              </a:rPr>
              <a:t>Giúp</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đỡ</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lẫn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solidFill>
                  <a:srgbClr val="343E47"/>
                </a:solidFill>
                <a:latin typeface="Times New Roman" panose="02020603050405020304" pitchFamily="18" charset="0"/>
                <a:ea typeface="Times New Roman" panose="02020603050405020304" pitchFamily="18" charset="0"/>
              </a:rPr>
              <a:t>T</a:t>
            </a:r>
            <a:r>
              <a:rPr lang="en-US" sz="2400" dirty="0">
                <a:latin typeface="Times New Roman" panose="02020603050405020304" pitchFamily="18" charset="0"/>
                <a:ea typeface="Times New Roman" panose="02020603050405020304" pitchFamily="18" charset="0"/>
              </a:rPr>
              <a:t>eamwork </a:t>
            </a:r>
            <a:r>
              <a:rPr lang="en-US" sz="2400" dirty="0" err="1">
                <a:latin typeface="Times New Roman" panose="02020603050405020304" pitchFamily="18" charset="0"/>
                <a:ea typeface="Times New Roman" panose="02020603050405020304" pitchFamily="18" charset="0"/>
              </a:rPr>
              <a:t>tức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nan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sẵn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team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rPr>
              <a:t> ý </a:t>
            </a:r>
            <a:r>
              <a:rPr lang="en-US" sz="2400" dirty="0" err="1" smtClean="0">
                <a:latin typeface="Times New Roman" panose="02020603050405020304" pitchFamily="18" charset="0"/>
                <a:ea typeface="Times New Roman" panose="02020603050405020304" pitchFamily="18" charset="0"/>
              </a:rPr>
              <a:t>hơn</a:t>
            </a:r>
            <a:r>
              <a:rPr lang="en-US" sz="2400" dirty="0" smtClean="0">
                <a:latin typeface="Times New Roman" panose="02020603050405020304" pitchFamily="18" charset="0"/>
                <a:ea typeface="Times New Roman" panose="02020603050405020304" pitchFamily="18" charset="0"/>
              </a:rPr>
              <a:t>.</a:t>
            </a:r>
          </a:p>
          <a:p>
            <a:pPr>
              <a:spcAft>
                <a:spcPts val="0"/>
              </a:spcAft>
            </a:pPr>
            <a:r>
              <a:rPr lang="en-US" sz="2400" dirty="0" smtClean="0">
                <a:solidFill>
                  <a:srgbClr val="C00000"/>
                </a:solidFill>
                <a:latin typeface="Times New Roman" panose="02020603050405020304" pitchFamily="18" charset="0"/>
                <a:ea typeface="Times New Roman" panose="02020603050405020304" pitchFamily="18" charset="0"/>
              </a:rPr>
              <a:t>4</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Khuyến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khích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và</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phát</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triển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cá</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nhân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lĩnh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68890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304317" y="1543685"/>
            <a:ext cx="11632608"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3: BÁO CÁO SẢN PHẨM TRƯỚC LỚP &amp; TRAO ĐỔI, ĐÁNH GIÁ</a:t>
            </a:r>
            <a:endParaRPr lang="en-US" sz="2800" dirty="0"/>
          </a:p>
        </p:txBody>
      </p:sp>
      <p:sp>
        <p:nvSpPr>
          <p:cNvPr id="12" name="Rectangle 11"/>
          <p:cNvSpPr/>
          <p:nvPr/>
        </p:nvSpPr>
        <p:spPr>
          <a:xfrm>
            <a:off x="3788503" y="1957070"/>
            <a:ext cx="4576894" cy="523220"/>
          </a:xfrm>
          <a:prstGeom prst="rect">
            <a:avLst/>
          </a:prstGeom>
        </p:spPr>
        <p:txBody>
          <a:bodyPr wrap="none">
            <a:spAutoFit/>
          </a:bodyPr>
          <a:lstStyle/>
          <a:p>
            <a:pPr>
              <a:spcAft>
                <a:spcPts val="0"/>
              </a:spcAft>
            </a:pPr>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nói</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xmlns="" val="1395156726"/>
              </p:ext>
            </p:extLst>
          </p:nvPr>
        </p:nvGraphicFramePr>
        <p:xfrm>
          <a:off x="685800" y="2450539"/>
          <a:ext cx="10782300" cy="3652520"/>
        </p:xfrm>
        <a:graphic>
          <a:graphicData uri="http://schemas.openxmlformats.org/drawingml/2006/table">
            <a:tbl>
              <a:tblPr firstRow="1" firstCol="1" bandRow="1" bandCol="1"/>
              <a:tblGrid>
                <a:gridCol w="7592536">
                  <a:extLst>
                    <a:ext uri="{9D8B030D-6E8A-4147-A177-3AD203B41FA5}">
                      <a16:colId xmlns="" xmlns:a16="http://schemas.microsoft.com/office/drawing/2014/main" val="360237029"/>
                    </a:ext>
                  </a:extLst>
                </a:gridCol>
                <a:gridCol w="3189764">
                  <a:extLst>
                    <a:ext uri="{9D8B030D-6E8A-4147-A177-3AD203B41FA5}">
                      <a16:colId xmlns="" xmlns:a16="http://schemas.microsoft.com/office/drawing/2014/main" val="2382981226"/>
                    </a:ext>
                  </a:extLst>
                </a:gridCol>
              </a:tblGrid>
              <a:tr h="207659">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Nội dung kiểm tra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800" b="0" baseline="0" dirty="0" smtClean="0">
                          <a:solidFill>
                            <a:schemeClr val="tx1"/>
                          </a:solidFill>
                          <a:effectLst/>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74192327"/>
                  </a:ext>
                </a:extLst>
              </a:tr>
              <a:tr h="207433">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 nêu được rõ ràng ý kiến, lí lẽ và bằng chứng về việc chơi game không?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70530575"/>
                  </a:ext>
                </a:extLst>
              </a:tr>
              <a:tr h="100208">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kiến người nói trình bày có thuyết phục không?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76694401"/>
                  </a:ext>
                </a:extLst>
              </a:tr>
              <a:tr h="207659">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Nói rõ ràng, âm lượng phù hợp, kết hợp lời nói và cử chỉ, ánh mắt, điệu bộ, hình ảnh (nếu có sử dụng). Đảm bảo thời gian quy định.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24839323"/>
                  </a:ext>
                </a:extLst>
              </a:tr>
              <a:tr h="100208">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Trả lời các câu hỏi của người nghe (nếu có).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15428108"/>
                  </a:ext>
                </a:extLst>
              </a:tr>
            </a:tbl>
          </a:graphicData>
        </a:graphic>
      </p:graphicFrame>
    </p:spTree>
    <p:extLst>
      <p:ext uri="{BB962C8B-B14F-4D97-AF65-F5344CB8AC3E}">
        <p14:creationId xmlns:p14="http://schemas.microsoft.com/office/powerpoint/2010/main" xmlns="" val="413058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525" y="222627"/>
            <a:ext cx="4395755" cy="65864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53525" y="881269"/>
            <a:ext cx="7534114" cy="584775"/>
          </a:xfrm>
          <a:prstGeom prst="rect">
            <a:avLst/>
          </a:prstGeom>
        </p:spPr>
        <p:txBody>
          <a:bodyPr wrap="none">
            <a:spAutoFit/>
          </a:bodyPr>
          <a:lstStyle/>
          <a:p>
            <a:pPr marR="36195" algn="just">
              <a:spcAft>
                <a:spcPts val="0"/>
              </a:spcAft>
            </a:pPr>
            <a:r>
              <a:rPr lang="nl-NL" sz="3200" b="1" i="1" dirty="0">
                <a:latin typeface="Times New Roman" panose="02020603050405020304" pitchFamily="18" charset="0"/>
                <a:ea typeface="Calibri" panose="020F0502020204030204" pitchFamily="34" charset="0"/>
              </a:rPr>
              <a:t>b) Khi tài năng của em gái được phát hiện:</a:t>
            </a:r>
            <a:endParaRPr lang="en-US" sz="32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353525" y="2235898"/>
            <a:ext cx="7658199" cy="3265522"/>
            <a:chOff x="405695" y="1942554"/>
            <a:chExt cx="7658199" cy="3265522"/>
          </a:xfrm>
        </p:grpSpPr>
        <p:sp>
          <p:nvSpPr>
            <p:cNvPr id="11" name="Freeform 10"/>
            <p:cNvSpPr/>
            <p:nvPr/>
          </p:nvSpPr>
          <p:spPr>
            <a:xfrm>
              <a:off x="405695" y="1942554"/>
              <a:ext cx="4599934" cy="891103"/>
            </a:xfrm>
            <a:custGeom>
              <a:avLst/>
              <a:gdLst>
                <a:gd name="connsiteX0" fmla="*/ 0 w 4599934"/>
                <a:gd name="connsiteY0" fmla="*/ 89110 h 891103"/>
                <a:gd name="connsiteX1" fmla="*/ 89110 w 4599934"/>
                <a:gd name="connsiteY1" fmla="*/ 0 h 891103"/>
                <a:gd name="connsiteX2" fmla="*/ 4510824 w 4599934"/>
                <a:gd name="connsiteY2" fmla="*/ 0 h 891103"/>
                <a:gd name="connsiteX3" fmla="*/ 4599934 w 4599934"/>
                <a:gd name="connsiteY3" fmla="*/ 89110 h 891103"/>
                <a:gd name="connsiteX4" fmla="*/ 4599934 w 4599934"/>
                <a:gd name="connsiteY4" fmla="*/ 801993 h 891103"/>
                <a:gd name="connsiteX5" fmla="*/ 4510824 w 4599934"/>
                <a:gd name="connsiteY5" fmla="*/ 891103 h 891103"/>
                <a:gd name="connsiteX6" fmla="*/ 89110 w 4599934"/>
                <a:gd name="connsiteY6" fmla="*/ 891103 h 891103"/>
                <a:gd name="connsiteX7" fmla="*/ 0 w 4599934"/>
                <a:gd name="connsiteY7" fmla="*/ 801993 h 891103"/>
                <a:gd name="connsiteX8" fmla="*/ 0 w 4599934"/>
                <a:gd name="connsiteY8" fmla="*/ 89110 h 89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934" h="891103">
                  <a:moveTo>
                    <a:pt x="0" y="89110"/>
                  </a:moveTo>
                  <a:cubicBezTo>
                    <a:pt x="0" y="39896"/>
                    <a:pt x="39896" y="0"/>
                    <a:pt x="89110" y="0"/>
                  </a:cubicBezTo>
                  <a:lnTo>
                    <a:pt x="4510824" y="0"/>
                  </a:lnTo>
                  <a:cubicBezTo>
                    <a:pt x="4560038" y="0"/>
                    <a:pt x="4599934" y="39896"/>
                    <a:pt x="4599934" y="89110"/>
                  </a:cubicBezTo>
                  <a:lnTo>
                    <a:pt x="4599934" y="801993"/>
                  </a:lnTo>
                  <a:cubicBezTo>
                    <a:pt x="4599934" y="851207"/>
                    <a:pt x="4560038" y="891103"/>
                    <a:pt x="4510824" y="891103"/>
                  </a:cubicBezTo>
                  <a:lnTo>
                    <a:pt x="89110" y="891103"/>
                  </a:lnTo>
                  <a:cubicBezTo>
                    <a:pt x="39896" y="891103"/>
                    <a:pt x="0" y="851207"/>
                    <a:pt x="0" y="801993"/>
                  </a:cubicBezTo>
                  <a:lnTo>
                    <a:pt x="0" y="89110"/>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40" tIns="61660" rIns="79440" bIns="6166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865688" y="2833658"/>
              <a:ext cx="527747" cy="480098"/>
            </a:xfrm>
            <a:custGeom>
              <a:avLst/>
              <a:gdLst/>
              <a:ahLst/>
              <a:cxnLst/>
              <a:rect l="0" t="0" r="0" b="0"/>
              <a:pathLst>
                <a:path>
                  <a:moveTo>
                    <a:pt x="0" y="0"/>
                  </a:moveTo>
                  <a:lnTo>
                    <a:pt x="0" y="480098"/>
                  </a:lnTo>
                  <a:lnTo>
                    <a:pt x="527747" y="480098"/>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327173" y="3044528"/>
              <a:ext cx="6702403" cy="538455"/>
            </a:xfrm>
            <a:custGeom>
              <a:avLst/>
              <a:gdLst>
                <a:gd name="connsiteX0" fmla="*/ 0 w 6736721"/>
                <a:gd name="connsiteY0" fmla="*/ 53846 h 538455"/>
                <a:gd name="connsiteX1" fmla="*/ 53846 w 6736721"/>
                <a:gd name="connsiteY1" fmla="*/ 0 h 538455"/>
                <a:gd name="connsiteX2" fmla="*/ 6682876 w 6736721"/>
                <a:gd name="connsiteY2" fmla="*/ 0 h 538455"/>
                <a:gd name="connsiteX3" fmla="*/ 6736722 w 6736721"/>
                <a:gd name="connsiteY3" fmla="*/ 53846 h 538455"/>
                <a:gd name="connsiteX4" fmla="*/ 6736721 w 6736721"/>
                <a:gd name="connsiteY4" fmla="*/ 484610 h 538455"/>
                <a:gd name="connsiteX5" fmla="*/ 6682875 w 6736721"/>
                <a:gd name="connsiteY5" fmla="*/ 538456 h 538455"/>
                <a:gd name="connsiteX6" fmla="*/ 53846 w 6736721"/>
                <a:gd name="connsiteY6" fmla="*/ 538455 h 538455"/>
                <a:gd name="connsiteX7" fmla="*/ 0 w 6736721"/>
                <a:gd name="connsiteY7" fmla="*/ 484609 h 538455"/>
                <a:gd name="connsiteX8" fmla="*/ 0 w 6736721"/>
                <a:gd name="connsiteY8" fmla="*/ 53846 h 53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6721" h="538455">
                  <a:moveTo>
                    <a:pt x="0" y="53846"/>
                  </a:moveTo>
                  <a:cubicBezTo>
                    <a:pt x="0" y="24108"/>
                    <a:pt x="24108" y="0"/>
                    <a:pt x="53846" y="0"/>
                  </a:cubicBezTo>
                  <a:lnTo>
                    <a:pt x="6682876" y="0"/>
                  </a:lnTo>
                  <a:cubicBezTo>
                    <a:pt x="6712614" y="0"/>
                    <a:pt x="6736722" y="24108"/>
                    <a:pt x="6736722" y="53846"/>
                  </a:cubicBezTo>
                  <a:cubicBezTo>
                    <a:pt x="6736722" y="197434"/>
                    <a:pt x="6736721" y="341022"/>
                    <a:pt x="6736721" y="484610"/>
                  </a:cubicBezTo>
                  <a:cubicBezTo>
                    <a:pt x="6736721" y="514348"/>
                    <a:pt x="6712613" y="538456"/>
                    <a:pt x="6682875" y="538456"/>
                  </a:cubicBezTo>
                  <a:lnTo>
                    <a:pt x="53846" y="538455"/>
                  </a:lnTo>
                  <a:cubicBezTo>
                    <a:pt x="24108" y="538455"/>
                    <a:pt x="0" y="514347"/>
                    <a:pt x="0" y="484609"/>
                  </a:cubicBezTo>
                  <a:lnTo>
                    <a:pt x="0" y="5384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111" tIns="51331" rIns="69111" bIns="5133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Gục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đầu</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muốc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khóc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a:off x="865688" y="2833658"/>
              <a:ext cx="461484" cy="1226817"/>
            </a:xfrm>
            <a:custGeom>
              <a:avLst/>
              <a:gdLst/>
              <a:ahLst/>
              <a:cxnLst/>
              <a:rect l="0" t="0" r="0" b="0"/>
              <a:pathLst>
                <a:path>
                  <a:moveTo>
                    <a:pt x="0" y="0"/>
                  </a:moveTo>
                  <a:lnTo>
                    <a:pt x="0" y="1226817"/>
                  </a:lnTo>
                  <a:lnTo>
                    <a:pt x="461484" y="1226817"/>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1327173" y="3721185"/>
              <a:ext cx="6736721" cy="678580"/>
            </a:xfrm>
            <a:custGeom>
              <a:avLst/>
              <a:gdLst>
                <a:gd name="connsiteX0" fmla="*/ 0 w 6802984"/>
                <a:gd name="connsiteY0" fmla="*/ 67858 h 678580"/>
                <a:gd name="connsiteX1" fmla="*/ 67858 w 6802984"/>
                <a:gd name="connsiteY1" fmla="*/ 0 h 678580"/>
                <a:gd name="connsiteX2" fmla="*/ 6735126 w 6802984"/>
                <a:gd name="connsiteY2" fmla="*/ 0 h 678580"/>
                <a:gd name="connsiteX3" fmla="*/ 6802984 w 6802984"/>
                <a:gd name="connsiteY3" fmla="*/ 67858 h 678580"/>
                <a:gd name="connsiteX4" fmla="*/ 6802984 w 6802984"/>
                <a:gd name="connsiteY4" fmla="*/ 610722 h 678580"/>
                <a:gd name="connsiteX5" fmla="*/ 6735126 w 6802984"/>
                <a:gd name="connsiteY5" fmla="*/ 678580 h 678580"/>
                <a:gd name="connsiteX6" fmla="*/ 67858 w 6802984"/>
                <a:gd name="connsiteY6" fmla="*/ 678580 h 678580"/>
                <a:gd name="connsiteX7" fmla="*/ 0 w 6802984"/>
                <a:gd name="connsiteY7" fmla="*/ 610722 h 678580"/>
                <a:gd name="connsiteX8" fmla="*/ 0 w 6802984"/>
                <a:gd name="connsiteY8" fmla="*/ 67858 h 6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2984" h="678580">
                  <a:moveTo>
                    <a:pt x="0" y="67858"/>
                  </a:moveTo>
                  <a:cubicBezTo>
                    <a:pt x="0" y="30381"/>
                    <a:pt x="30381" y="0"/>
                    <a:pt x="67858" y="0"/>
                  </a:cubicBezTo>
                  <a:lnTo>
                    <a:pt x="6735126" y="0"/>
                  </a:lnTo>
                  <a:cubicBezTo>
                    <a:pt x="6772603" y="0"/>
                    <a:pt x="6802984" y="30381"/>
                    <a:pt x="6802984" y="67858"/>
                  </a:cubicBezTo>
                  <a:lnTo>
                    <a:pt x="6802984" y="610722"/>
                  </a:lnTo>
                  <a:cubicBezTo>
                    <a:pt x="6802984" y="648199"/>
                    <a:pt x="6772603" y="678580"/>
                    <a:pt x="6735126" y="678580"/>
                  </a:cubicBezTo>
                  <a:lnTo>
                    <a:pt x="67858" y="678580"/>
                  </a:lnTo>
                  <a:cubicBezTo>
                    <a:pt x="30381" y="678580"/>
                    <a:pt x="0" y="648199"/>
                    <a:pt x="0" y="610722"/>
                  </a:cubicBezTo>
                  <a:lnTo>
                    <a:pt x="0" y="67858"/>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215" tIns="55435" rIns="73215" bIns="5543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Chẳng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tìm</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thấy</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mình</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một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năng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khiếu</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gì</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p:cNvSpPr/>
            <p:nvPr/>
          </p:nvSpPr>
          <p:spPr>
            <a:xfrm>
              <a:off x="865688" y="2833658"/>
              <a:ext cx="501486" cy="2014307"/>
            </a:xfrm>
            <a:custGeom>
              <a:avLst/>
              <a:gdLst/>
              <a:ahLst/>
              <a:cxnLst/>
              <a:rect l="0" t="0" r="0" b="0"/>
              <a:pathLst>
                <a:path>
                  <a:moveTo>
                    <a:pt x="0" y="0"/>
                  </a:moveTo>
                  <a:lnTo>
                    <a:pt x="0" y="2014307"/>
                  </a:lnTo>
                  <a:lnTo>
                    <a:pt x="501486" y="2014307"/>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1327174" y="4487853"/>
              <a:ext cx="6702402" cy="720223"/>
            </a:xfrm>
            <a:custGeom>
              <a:avLst/>
              <a:gdLst>
                <a:gd name="connsiteX0" fmla="*/ 0 w 6762983"/>
                <a:gd name="connsiteY0" fmla="*/ 72022 h 720223"/>
                <a:gd name="connsiteX1" fmla="*/ 72022 w 6762983"/>
                <a:gd name="connsiteY1" fmla="*/ 0 h 720223"/>
                <a:gd name="connsiteX2" fmla="*/ 6690961 w 6762983"/>
                <a:gd name="connsiteY2" fmla="*/ 0 h 720223"/>
                <a:gd name="connsiteX3" fmla="*/ 6762983 w 6762983"/>
                <a:gd name="connsiteY3" fmla="*/ 72022 h 720223"/>
                <a:gd name="connsiteX4" fmla="*/ 6762983 w 6762983"/>
                <a:gd name="connsiteY4" fmla="*/ 648201 h 720223"/>
                <a:gd name="connsiteX5" fmla="*/ 6690961 w 6762983"/>
                <a:gd name="connsiteY5" fmla="*/ 720223 h 720223"/>
                <a:gd name="connsiteX6" fmla="*/ 72022 w 6762983"/>
                <a:gd name="connsiteY6" fmla="*/ 720223 h 720223"/>
                <a:gd name="connsiteX7" fmla="*/ 0 w 6762983"/>
                <a:gd name="connsiteY7" fmla="*/ 648201 h 720223"/>
                <a:gd name="connsiteX8" fmla="*/ 0 w 6762983"/>
                <a:gd name="connsiteY8" fmla="*/ 72022 h 72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2983" h="720223">
                  <a:moveTo>
                    <a:pt x="0" y="72022"/>
                  </a:moveTo>
                  <a:cubicBezTo>
                    <a:pt x="0" y="32245"/>
                    <a:pt x="32245" y="0"/>
                    <a:pt x="72022" y="0"/>
                  </a:cubicBezTo>
                  <a:lnTo>
                    <a:pt x="6690961" y="0"/>
                  </a:lnTo>
                  <a:cubicBezTo>
                    <a:pt x="6730738" y="0"/>
                    <a:pt x="6762983" y="32245"/>
                    <a:pt x="6762983" y="72022"/>
                  </a:cubicBezTo>
                  <a:lnTo>
                    <a:pt x="6762983" y="648201"/>
                  </a:lnTo>
                  <a:cubicBezTo>
                    <a:pt x="6762983" y="687978"/>
                    <a:pt x="6730738" y="720223"/>
                    <a:pt x="6690961" y="720223"/>
                  </a:cubicBezTo>
                  <a:lnTo>
                    <a:pt x="72022" y="720223"/>
                  </a:lnTo>
                  <a:cubicBezTo>
                    <a:pt x="32245" y="720223"/>
                    <a:pt x="0" y="687978"/>
                    <a:pt x="0" y="648201"/>
                  </a:cubicBezTo>
                  <a:lnTo>
                    <a:pt x="0" y="72022"/>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435" tIns="56655" rIns="74435" bIns="5665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thể</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thân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như</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trước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nữa</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18" name="Right Brace 17"/>
          <p:cNvSpPr/>
          <p:nvPr/>
        </p:nvSpPr>
        <p:spPr>
          <a:xfrm>
            <a:off x="8053585" y="3815253"/>
            <a:ext cx="491328" cy="168616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2"/>
          <a:stretch>
            <a:fillRect/>
          </a:stretch>
        </p:blipFill>
        <p:spPr>
          <a:xfrm>
            <a:off x="8544913" y="3122920"/>
            <a:ext cx="3317965" cy="3696789"/>
          </a:xfrm>
          <a:prstGeom prst="rect">
            <a:avLst/>
          </a:prstGeom>
        </p:spPr>
      </p:pic>
      <p:sp>
        <p:nvSpPr>
          <p:cNvPr id="20" name="Rectangle 19"/>
          <p:cNvSpPr/>
          <p:nvPr/>
        </p:nvSpPr>
        <p:spPr>
          <a:xfrm>
            <a:off x="9183358" y="3931760"/>
            <a:ext cx="2352948" cy="1569660"/>
          </a:xfrm>
          <a:prstGeom prst="rect">
            <a:avLst/>
          </a:prstGeom>
        </p:spPr>
        <p:txBody>
          <a:bodyPr wrap="square">
            <a:spAutoFit/>
          </a:bodyPr>
          <a:lstStyle/>
          <a:p>
            <a:pPr marL="113665" marR="150495"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8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Thái</a:t>
            </a:r>
            <a:r>
              <a:rPr kumimoji="0" lang="en-US" sz="2400" b="0" i="0" u="none" strike="noStrike" kern="1200" cap="none" spc="8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8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độ</a:t>
            </a:r>
            <a:r>
              <a:rPr kumimoji="0" lang="en-US" sz="2400" b="0" i="0" u="none" strike="noStrike" kern="1200" cap="none" spc="8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8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a:t>
            </a:r>
            <a:r>
              <a:rPr kumimoji="0" lang="en-US" sz="2400" b="0" i="0" u="none" strike="noStrike" kern="1200" cap="none" spc="-5"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hất</a:t>
            </a:r>
            <a:r>
              <a:rPr kumimoji="0" lang="en-US" sz="2400" b="0" i="0" u="none" strike="noStrike" kern="1200" cap="none" spc="8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vọng</a:t>
            </a:r>
            <a:r>
              <a:rPr kumimoji="0" lang="en-US" sz="2400" b="0" i="0" u="none" strike="noStrike" kern="1200" cap="none" spc="-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7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buồn</a:t>
            </a:r>
            <a:r>
              <a:rPr kumimoji="0" lang="en-US" sz="2400" b="0" i="0" u="none" strike="noStrike" kern="1200" cap="none" spc="8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chán</a:t>
            </a:r>
            <a:r>
              <a:rPr kumimoji="0" lang="en-US" sz="2400" b="0" i="0" u="none" strike="noStrike" kern="1200" cap="none" spc="-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7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thiếu</a:t>
            </a:r>
            <a:r>
              <a:rPr kumimoji="0" lang="en-US" sz="2400" b="0" i="0" u="none" strike="noStrike" kern="1200" cap="none" spc="8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tự</a:t>
            </a:r>
            <a:r>
              <a:rPr kumimoji="0" lang="en-US" sz="2400" b="0" i="0" u="none" strike="noStrike" kern="1200" cap="none" spc="7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tin,</a:t>
            </a:r>
            <a:r>
              <a:rPr kumimoji="0" lang="en-US" sz="2400" b="0" i="0" u="none" strike="noStrike" kern="1200" cap="none" spc="7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mặc</a:t>
            </a:r>
            <a:r>
              <a:rPr kumimoji="0" lang="en-US" sz="2400" b="0" i="0" u="none" strike="noStrike" kern="1200" cap="none" spc="11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cảm</a:t>
            </a:r>
            <a:r>
              <a:rPr kumimoji="0" lang="en-US" sz="2400" b="0" i="0" u="none" strike="noStrike" kern="1200" cap="none" spc="-1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353525" y="1468317"/>
            <a:ext cx="7378943" cy="584775"/>
          </a:xfrm>
          <a:prstGeom prst="rect">
            <a:avLst/>
          </a:prstGeom>
        </p:spPr>
        <p:txBody>
          <a:bodyPr wrap="none">
            <a:spAutoFit/>
          </a:bodyPr>
          <a:lstStyle/>
          <a:p>
            <a:pPr algn="just">
              <a:spcAft>
                <a:spcPts val="0"/>
              </a:spcAft>
            </a:pPr>
            <a:r>
              <a:rPr lang="nl-NL" sz="3200" dirty="0">
                <a:latin typeface="Times New Roman" panose="02020603050405020304" pitchFamily="18" charset="0"/>
                <a:ea typeface="Calibri" panose="020F0502020204030204" pitchFamily="34" charset="0"/>
              </a:rPr>
              <a:t>Mọi người: xúc động, mừng rỡ, ngạc nhiên.</a:t>
            </a:r>
            <a:endParaRPr lang="en-US" sz="32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080400" y="1769102"/>
            <a:ext cx="2243522" cy="1688738"/>
          </a:xfrm>
          <a:prstGeom prst="rect">
            <a:avLst/>
          </a:prstGeom>
        </p:spPr>
      </p:pic>
    </p:spTree>
    <p:extLst>
      <p:ext uri="{BB962C8B-B14F-4D97-AF65-F5344CB8AC3E}">
        <p14:creationId xmlns:p14="http://schemas.microsoft.com/office/powerpoint/2010/main" xmlns="" val="168954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304317" y="1543685"/>
            <a:ext cx="116326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3: BÁO CÁO SẢN PHẨM TRƯỚC LỚP &amp; TRAO ĐỔI, ĐÁNH GIÁ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446260" y="1962042"/>
            <a:ext cx="5261377" cy="523220"/>
          </a:xfrm>
          <a:prstGeom prst="rect">
            <a:avLst/>
          </a:prstGeom>
        </p:spPr>
        <p:txBody>
          <a:bodyPr wrap="none">
            <a:spAutoFit/>
          </a:bodyPr>
          <a:lstStyle/>
          <a:p>
            <a:pPr>
              <a:spcAft>
                <a:spcPts val="0"/>
              </a:spcAft>
            </a:pPr>
            <a:r>
              <a:rPr lang="en-US" sz="2800" dirty="0">
                <a:solidFill>
                  <a:srgbClr val="0D0D0D"/>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nghe</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741609265"/>
              </p:ext>
            </p:extLst>
          </p:nvPr>
        </p:nvGraphicFramePr>
        <p:xfrm>
          <a:off x="673894" y="2546766"/>
          <a:ext cx="10782300" cy="3195955"/>
        </p:xfrm>
        <a:graphic>
          <a:graphicData uri="http://schemas.openxmlformats.org/drawingml/2006/table">
            <a:tbl>
              <a:tblPr firstRow="1" firstCol="1" bandRow="1" bandCol="1"/>
              <a:tblGrid>
                <a:gridCol w="7592536">
                  <a:extLst>
                    <a:ext uri="{9D8B030D-6E8A-4147-A177-3AD203B41FA5}">
                      <a16:colId xmlns="" xmlns:a16="http://schemas.microsoft.com/office/drawing/2014/main" val="215406793"/>
                    </a:ext>
                  </a:extLst>
                </a:gridCol>
                <a:gridCol w="3189764">
                  <a:extLst>
                    <a:ext uri="{9D8B030D-6E8A-4147-A177-3AD203B41FA5}">
                      <a16:colId xmlns="" xmlns:a16="http://schemas.microsoft.com/office/drawing/2014/main" val="2738083393"/>
                    </a:ext>
                  </a:extLst>
                </a:gridCol>
              </a:tblGrid>
              <a:tr h="217977">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Nội dung kiểm tra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3487724"/>
                  </a:ext>
                </a:extLst>
              </a:tr>
              <a:tr h="105187">
                <a:tc>
                  <a:txBody>
                    <a:bodyPr/>
                    <a:lstStyle/>
                    <a:p>
                      <a:pPr>
                        <a:lnSpc>
                          <a:spcPct val="107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 N</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 và hiểu được nội dung chính phần trình bày bài nói của bạn.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4249167"/>
                  </a:ext>
                </a:extLst>
              </a:tr>
              <a:tr h="217977">
                <a:tc>
                  <a:txBody>
                    <a:bodyPr/>
                    <a:lstStyle/>
                    <a:p>
                      <a:pPr>
                        <a:lnSpc>
                          <a:spcPct val="107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75737394"/>
                  </a:ext>
                </a:extLst>
              </a:tr>
              <a:tr h="185997">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chú ý tôn trọng, nghiêm túc, động viên khi nghe bạn trình bày.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91507983"/>
                  </a:ext>
                </a:extLst>
              </a:tr>
            </a:tbl>
          </a:graphicData>
        </a:graphic>
      </p:graphicFrame>
    </p:spTree>
    <p:extLst>
      <p:ext uri="{BB962C8B-B14F-4D97-AF65-F5344CB8AC3E}">
        <p14:creationId xmlns:p14="http://schemas.microsoft.com/office/powerpoint/2010/main" xmlns="" val="115945465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12" name="Rectangle 11"/>
          <p:cNvSpPr/>
          <p:nvPr/>
        </p:nvSpPr>
        <p:spPr>
          <a:xfrm>
            <a:off x="4032224" y="107527"/>
            <a:ext cx="4089453" cy="461665"/>
          </a:xfrm>
          <a:prstGeom prst="rect">
            <a:avLst/>
          </a:prstGeom>
        </p:spPr>
        <p:txBody>
          <a:bodyPr wrap="none">
            <a:spAutoFit/>
          </a:bodyPr>
          <a:lstStyle/>
          <a:p>
            <a:pPr algn="ctr">
              <a:spcAft>
                <a:spcPts val="0"/>
              </a:spcAft>
              <a:tabLst>
                <a:tab pos="152400" algn="l"/>
              </a:tabLst>
            </a:pPr>
            <a:r>
              <a:rPr lang="en-US" sz="2400" b="1" dirty="0">
                <a:solidFill>
                  <a:srgbClr val="FF0000"/>
                </a:solidFill>
                <a:latin typeface="Times New Roman" panose="02020603050405020304" pitchFamily="18" charset="0"/>
                <a:ea typeface="Times New Roman" panose="02020603050405020304" pitchFamily="18" charset="0"/>
              </a:rPr>
              <a:t>LUYỆN TẬP CẢ BÀI HỌC 9</a:t>
            </a:r>
            <a:endParaRPr lang="en-US" sz="24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685800" y="1249819"/>
            <a:ext cx="10782300" cy="954107"/>
          </a:xfrm>
          <a:prstGeom prst="rect">
            <a:avLst/>
          </a:prstGeom>
        </p:spPr>
        <p:txBody>
          <a:bodyPr>
            <a:spAutoFit/>
          </a:bodyPr>
          <a:lstStyle/>
          <a:p>
            <a:pPr>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Nhiệm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vụ</a:t>
            </a:r>
            <a:r>
              <a:rPr lang="en-US" sz="2800" b="1" dirty="0">
                <a:solidFill>
                  <a:srgbClr val="FF0000"/>
                </a:solidFill>
                <a:latin typeface="Times New Roman" panose="02020603050405020304" pitchFamily="18" charset="0"/>
                <a:ea typeface="Times New Roman" panose="02020603050405020304" pitchFamily="18" charset="0"/>
              </a:rPr>
              <a:t> 1: </a:t>
            </a:r>
            <a:r>
              <a:rPr lang="en-US" sz="2800" b="1" dirty="0" err="1">
                <a:solidFill>
                  <a:srgbClr val="FF0000"/>
                </a:solidFill>
                <a:latin typeface="Times New Roman" panose="02020603050405020304" pitchFamily="18" charset="0"/>
                <a:ea typeface="Times New Roman" panose="02020603050405020304" pitchFamily="18" charset="0"/>
              </a:rPr>
              <a:t>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phần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đánh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giá</a:t>
            </a:r>
            <a:r>
              <a:rPr lang="en-US" sz="2800" b="1" dirty="0">
                <a:solidFill>
                  <a:srgbClr val="FF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84/SGK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9 </a:t>
            </a:r>
            <a:r>
              <a:rPr lang="en-US" sz="2800" dirty="0" err="1">
                <a:latin typeface="Times New Roman" panose="02020603050405020304" pitchFamily="18" charset="0"/>
                <a:ea typeface="Times New Roman" panose="02020603050405020304" pitchFamily="18" charset="0"/>
              </a:rPr>
              <a:t>Cánh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1209673" y="2241828"/>
            <a:ext cx="4416530" cy="523220"/>
          </a:xfrm>
          <a:prstGeom prst="rect">
            <a:avLst/>
          </a:prstGeom>
        </p:spPr>
        <p:txBody>
          <a:bodyPr wrap="none">
            <a:spAutoFit/>
          </a:bodyPr>
          <a:lstStyle/>
          <a:p>
            <a:pPr>
              <a:spcAft>
                <a:spcPts val="0"/>
              </a:spcAft>
            </a:pPr>
            <a:r>
              <a:rPr lang="en-US" sz="2800" b="1" dirty="0">
                <a:solidFill>
                  <a:srgbClr val="FF0000"/>
                </a:solidFill>
                <a:latin typeface="Times New Roman" panose="02020603050405020304" pitchFamily="18" charset="0"/>
                <a:ea typeface="MS Mincho"/>
              </a:rPr>
              <a:t>THẢO LUẬN THEO CẶP:</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xmlns="" val="2215544938"/>
              </p:ext>
            </p:extLst>
          </p:nvPr>
        </p:nvGraphicFramePr>
        <p:xfrm>
          <a:off x="685800" y="2827574"/>
          <a:ext cx="5464277" cy="1950720"/>
        </p:xfrm>
        <a:graphic>
          <a:graphicData uri="http://schemas.openxmlformats.org/drawingml/2006/table">
            <a:tbl>
              <a:tblPr firstRow="1" firstCol="1" bandRow="1"/>
              <a:tblGrid>
                <a:gridCol w="1943444">
                  <a:extLst>
                    <a:ext uri="{9D8B030D-6E8A-4147-A177-3AD203B41FA5}">
                      <a16:colId xmlns="" xmlns:a16="http://schemas.microsoft.com/office/drawing/2014/main" val="2385573550"/>
                    </a:ext>
                  </a:extLst>
                </a:gridCol>
                <a:gridCol w="3520833">
                  <a:extLst>
                    <a:ext uri="{9D8B030D-6E8A-4147-A177-3AD203B41FA5}">
                      <a16:colId xmlns="" xmlns:a16="http://schemas.microsoft.com/office/drawing/2014/main" val="1006079722"/>
                    </a:ext>
                  </a:extLst>
                </a:gridCol>
              </a:tblGrid>
              <a:tr h="0">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Câu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48393956"/>
                  </a:ext>
                </a:extLst>
              </a:tr>
              <a:tr h="0">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20846462"/>
                  </a:ext>
                </a:extLst>
              </a:tr>
              <a:tr h="0">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17911775"/>
                  </a:ext>
                </a:extLst>
              </a:tr>
              <a:tr h="0">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9</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00164682"/>
                  </a:ext>
                </a:extLst>
              </a:tr>
            </a:tbl>
          </a:graphicData>
        </a:graphic>
      </p:graphicFrame>
      <p:sp>
        <p:nvSpPr>
          <p:cNvPr id="18" name="Rectangle 17"/>
          <p:cNvSpPr/>
          <p:nvPr/>
        </p:nvSpPr>
        <p:spPr>
          <a:xfrm>
            <a:off x="6504039" y="3110436"/>
            <a:ext cx="4756902" cy="138499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tabLst>
                <a:tab pos="1386840"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10: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4 - 6 </a:t>
            </a:r>
            <a:r>
              <a:rPr lang="en-US" sz="2800" dirty="0" err="1">
                <a:solidFill>
                  <a:srgbClr val="0D0D0D"/>
                </a:solidFill>
                <a:latin typeface="Times New Roman" panose="02020603050405020304" pitchFamily="18" charset="0"/>
                <a:ea typeface="MS Mincho"/>
              </a:rPr>
              <a:t>tóm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 dung </a:t>
            </a:r>
            <a:r>
              <a:rPr lang="en-US" sz="2800" dirty="0" err="1">
                <a:solidFill>
                  <a:srgbClr val="0D0D0D"/>
                </a:solidFill>
                <a:latin typeface="Times New Roman" panose="02020603050405020304" pitchFamily="18" charset="0"/>
                <a:ea typeface="MS Mincho"/>
              </a:rPr>
              <a:t>truyện</a:t>
            </a:r>
            <a:r>
              <a:rPr lang="en-US" sz="2800" dirty="0">
                <a:solidFill>
                  <a:srgbClr val="0D0D0D"/>
                </a:solidFill>
                <a:latin typeface="Times New Roman" panose="02020603050405020304" pitchFamily="18" charset="0"/>
                <a:ea typeface="MS Mincho"/>
              </a:rPr>
              <a:t> </a:t>
            </a:r>
            <a:r>
              <a:rPr lang="en-US" sz="2800" i="1" dirty="0">
                <a:solidFill>
                  <a:srgbClr val="0D0D0D"/>
                </a:solidFill>
                <a:latin typeface="Times New Roman" panose="02020603050405020304" pitchFamily="18" charset="0"/>
                <a:ea typeface="MS Mincho"/>
              </a:rPr>
              <a:t>“</a:t>
            </a:r>
            <a:r>
              <a:rPr lang="en-US" sz="2800" i="1" dirty="0" err="1">
                <a:solidFill>
                  <a:srgbClr val="0D0D0D"/>
                </a:solidFill>
                <a:latin typeface="Times New Roman" panose="02020603050405020304" pitchFamily="18" charset="0"/>
                <a:ea typeface="MS Mincho"/>
              </a:rPr>
              <a:t>Nắng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trưa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bổi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hổi</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97191811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12" name="Rectangle 11"/>
          <p:cNvSpPr/>
          <p:nvPr/>
        </p:nvSpPr>
        <p:spPr>
          <a:xfrm>
            <a:off x="4092112" y="93564"/>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14"/>
          <p:cNvSpPr/>
          <p:nvPr/>
        </p:nvSpPr>
        <p:spPr>
          <a:xfrm>
            <a:off x="685800" y="1249819"/>
            <a:ext cx="107823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vụ</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84/SGK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9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a:t>
            </a:r>
          </a:p>
        </p:txBody>
      </p:sp>
      <p:sp>
        <p:nvSpPr>
          <p:cNvPr id="2" name="Rectangle 1"/>
          <p:cNvSpPr/>
          <p:nvPr/>
        </p:nvSpPr>
        <p:spPr>
          <a:xfrm>
            <a:off x="660400" y="2114775"/>
            <a:ext cx="10549619" cy="523220"/>
          </a:xfrm>
          <a:prstGeom prst="rect">
            <a:avLst/>
          </a:prstGeom>
        </p:spPr>
        <p:txBody>
          <a:bodyPr wrap="none">
            <a:spAutoFit/>
          </a:bodyPr>
          <a:lstStyle/>
          <a:p>
            <a:pPr>
              <a:spcAft>
                <a:spcPts val="0"/>
              </a:spcAft>
            </a:pP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Nắng</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trưa</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bổi</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hồi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Phong</a:t>
            </a:r>
            <a:r>
              <a:rPr lang="en-US" sz="2800" b="1" dirty="0">
                <a:solidFill>
                  <a:srgbClr val="0070C0"/>
                </a:solidFill>
                <a:latin typeface="Times New Roman" panose="02020603050405020304" pitchFamily="18" charset="0"/>
                <a:ea typeface="MS Mincho"/>
              </a:rPr>
              <a:t> Thu) - </a:t>
            </a:r>
            <a:r>
              <a:rPr lang="en-US" sz="2800" b="1" dirty="0" err="1">
                <a:solidFill>
                  <a:srgbClr val="0070C0"/>
                </a:solidFill>
                <a:latin typeface="Times New Roman" panose="02020603050405020304" pitchFamily="18" charset="0"/>
                <a:ea typeface="MS Mincho"/>
              </a:rPr>
              <a:t>trang</a:t>
            </a:r>
            <a:r>
              <a:rPr lang="en-US" sz="2800" b="1" dirty="0">
                <a:solidFill>
                  <a:srgbClr val="0070C0"/>
                </a:solidFill>
                <a:latin typeface="Times New Roman" panose="02020603050405020304" pitchFamily="18" charset="0"/>
                <a:ea typeface="MS Mincho"/>
              </a:rPr>
              <a:t> 84 – SGK</a:t>
            </a:r>
            <a:endParaRPr lang="en-US" sz="28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2305766606"/>
              </p:ext>
            </p:extLst>
          </p:nvPr>
        </p:nvGraphicFramePr>
        <p:xfrm>
          <a:off x="673893" y="2643003"/>
          <a:ext cx="10782300" cy="3657600"/>
        </p:xfrm>
        <a:graphic>
          <a:graphicData uri="http://schemas.openxmlformats.org/drawingml/2006/table">
            <a:tbl>
              <a:tblPr firstRow="1" firstCol="1" bandRow="1"/>
              <a:tblGrid>
                <a:gridCol w="1452717">
                  <a:extLst>
                    <a:ext uri="{9D8B030D-6E8A-4147-A177-3AD203B41FA5}">
                      <a16:colId xmlns="" xmlns:a16="http://schemas.microsoft.com/office/drawing/2014/main" val="3034752392"/>
                    </a:ext>
                  </a:extLst>
                </a:gridCol>
                <a:gridCol w="9329583">
                  <a:extLst>
                    <a:ext uri="{9D8B030D-6E8A-4147-A177-3AD203B41FA5}">
                      <a16:colId xmlns="" xmlns:a16="http://schemas.microsoft.com/office/drawing/2014/main" val="4170746795"/>
                    </a:ext>
                  </a:extLst>
                </a:gridCol>
              </a:tblGrid>
              <a:tr h="0">
                <a:tc>
                  <a:txBody>
                    <a:bodyPr/>
                    <a:lstStyle/>
                    <a:p>
                      <a:pPr algn="ctr">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Đáp</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19131169"/>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B. Truyện ngắn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94048798"/>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C. Gia đình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51903742"/>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B. Lòng nhân hậu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44831440"/>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4</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C. Thế con phải làm gì 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94760516"/>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B. Má con vất vả quá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23259771"/>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B. Tâm trạng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53182165"/>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7</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D. Người kể không tham gia vào câu chuyện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18050531"/>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8</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UcPeriod"/>
                      </a:pPr>
                      <a:r>
                        <a:rPr lang="en-US" sz="2400">
                          <a:solidFill>
                            <a:srgbClr val="0D0D0D"/>
                          </a:solidFill>
                          <a:effectLst/>
                          <a:latin typeface="Times New Roman" panose="02020603050405020304" pitchFamily="18" charset="0"/>
                          <a:ea typeface="MS Mincho"/>
                          <a:cs typeface="Times New Roman" panose="02020603050405020304" pitchFamily="18" charset="0"/>
                        </a:rPr>
                        <a:t>Chiều hôm qua, nhà có khách.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27516896"/>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9</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mj-lt"/>
                        <a:buAutoNum type="alphaUcPeriod"/>
                      </a:pPr>
                      <a:r>
                        <a:rPr lang="en-US" sz="2400" dirty="0" err="1">
                          <a:solidFill>
                            <a:srgbClr val="0D0D0D"/>
                          </a:solidFill>
                          <a:effectLst/>
                          <a:latin typeface="Times New Roman" panose="02020603050405020304" pitchFamily="18" charset="0"/>
                          <a:ea typeface="MS Mincho"/>
                          <a:cs typeface="Times New Roman" panose="02020603050405020304" pitchFamily="18" charset="0"/>
                        </a:rPr>
                        <a:t>Chỉ</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thời</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gian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42402950"/>
                  </a:ext>
                </a:extLst>
              </a:tr>
            </a:tbl>
          </a:graphicData>
        </a:graphic>
      </p:graphicFrame>
    </p:spTree>
    <p:extLst>
      <p:ext uri="{BB962C8B-B14F-4D97-AF65-F5344CB8AC3E}">
        <p14:creationId xmlns:p14="http://schemas.microsoft.com/office/powerpoint/2010/main" xmlns="" val="32221978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12" name="Rectangle 11"/>
          <p:cNvSpPr/>
          <p:nvPr/>
        </p:nvSpPr>
        <p:spPr>
          <a:xfrm>
            <a:off x="4032224" y="93564"/>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14"/>
          <p:cNvSpPr/>
          <p:nvPr/>
        </p:nvSpPr>
        <p:spPr>
          <a:xfrm>
            <a:off x="685800" y="1159726"/>
            <a:ext cx="107823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vụ</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84/SGK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9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a:t>
            </a:r>
          </a:p>
        </p:txBody>
      </p:sp>
      <p:sp>
        <p:nvSpPr>
          <p:cNvPr id="4" name="Rectangle 3"/>
          <p:cNvSpPr/>
          <p:nvPr/>
        </p:nvSpPr>
        <p:spPr>
          <a:xfrm>
            <a:off x="643977" y="2123605"/>
            <a:ext cx="10782300" cy="4308872"/>
          </a:xfrm>
          <a:prstGeom prst="rect">
            <a:avLst/>
          </a:prstGeom>
        </p:spPr>
        <p:txBody>
          <a:bodyPr>
            <a:spAutoFit/>
          </a:bodyPr>
          <a:lstStyle/>
          <a:p>
            <a:pPr>
              <a:spcAft>
                <a:spcPts val="0"/>
              </a:spcAft>
              <a:tabLst>
                <a:tab pos="1386840" algn="l"/>
              </a:tabLst>
            </a:pP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10:  </a:t>
            </a:r>
            <a:r>
              <a:rPr lang="en-US" sz="2400" dirty="0" err="1">
                <a:solidFill>
                  <a:srgbClr val="0D0D0D"/>
                </a:solidFill>
                <a:latin typeface="Times New Roman" panose="02020603050405020304" pitchFamily="18" charset="0"/>
                <a:ea typeface="MS Mincho"/>
              </a:rPr>
              <a:t>Viết</a:t>
            </a:r>
            <a:r>
              <a:rPr lang="en-US" sz="2400" dirty="0">
                <a:solidFill>
                  <a:srgbClr val="0D0D0D"/>
                </a:solidFill>
                <a:latin typeface="Times New Roman" panose="02020603050405020304" pitchFamily="18" charset="0"/>
                <a:ea typeface="MS Mincho"/>
              </a:rPr>
              <a:t> 4 - 6 </a:t>
            </a:r>
            <a:r>
              <a:rPr lang="en-US" sz="2400" dirty="0" err="1">
                <a:solidFill>
                  <a:srgbClr val="0D0D0D"/>
                </a:solidFill>
                <a:latin typeface="Times New Roman" panose="02020603050405020304" pitchFamily="18" charset="0"/>
                <a:ea typeface="MS Mincho"/>
              </a:rPr>
              <a:t>tóm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nội</a:t>
            </a:r>
            <a:r>
              <a:rPr lang="en-US" sz="2400" dirty="0">
                <a:solidFill>
                  <a:srgbClr val="0D0D0D"/>
                </a:solidFill>
                <a:latin typeface="Times New Roman" panose="02020603050405020304" pitchFamily="18" charset="0"/>
                <a:ea typeface="MS Mincho"/>
              </a:rPr>
              <a:t> dung </a:t>
            </a:r>
            <a:r>
              <a:rPr lang="en-US" sz="2400" dirty="0" err="1">
                <a:solidFill>
                  <a:srgbClr val="0D0D0D"/>
                </a:solidFill>
                <a:latin typeface="Times New Roman" panose="02020603050405020304" pitchFamily="18" charset="0"/>
                <a:ea typeface="MS Mincho"/>
              </a:rPr>
              <a:t>truyện</a:t>
            </a:r>
            <a:r>
              <a:rPr lang="en-US" sz="2400" dirty="0">
                <a:solidFill>
                  <a:srgbClr val="0D0D0D"/>
                </a:solidFill>
                <a:latin typeface="Times New Roman" panose="02020603050405020304" pitchFamily="18" charset="0"/>
                <a:ea typeface="MS Mincho"/>
              </a:rPr>
              <a:t> </a:t>
            </a:r>
            <a:r>
              <a:rPr lang="en-US" sz="2400" i="1" dirty="0">
                <a:solidFill>
                  <a:srgbClr val="0D0D0D"/>
                </a:solidFill>
                <a:latin typeface="Times New Roman" panose="02020603050405020304" pitchFamily="18" charset="0"/>
                <a:ea typeface="MS Mincho"/>
              </a:rPr>
              <a:t>“</a:t>
            </a:r>
            <a:r>
              <a:rPr lang="en-US" sz="2400" i="1" dirty="0" err="1">
                <a:solidFill>
                  <a:srgbClr val="0D0D0D"/>
                </a:solidFill>
                <a:latin typeface="Times New Roman" panose="02020603050405020304" pitchFamily="18" charset="0"/>
                <a:ea typeface="MS Mincho"/>
              </a:rPr>
              <a:t>Nắng</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trưa</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bổi</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hổi</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b="1"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Gợi ý</a:t>
            </a:r>
            <a:endParaRPr lang="en-US" sz="2400" dirty="0">
              <a:latin typeface="Times New Roman" panose="02020603050405020304" pitchFamily="18" charset="0"/>
              <a:ea typeface="Times New Roman" panose="02020603050405020304" pitchFamily="18" charset="0"/>
            </a:endParaRPr>
          </a:p>
          <a:p>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Nhìn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đạp</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xe</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ra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khỏi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giữa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trời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nắng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khỏi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thương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nhớ</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lại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chuyện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giận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chiều</a:t>
            </a:r>
            <a:r>
              <a:rPr lang="en-US" sz="2400" dirty="0">
                <a:solidFill>
                  <a:srgbClr val="262626"/>
                </a:solidFill>
                <a:latin typeface="Times New Roman" panose="02020603050405020304" pitchFamily="18" charset="0"/>
                <a:ea typeface="Times New Roman" panose="02020603050405020304" pitchFamily="18" charset="0"/>
              </a:rPr>
              <a:t> qua, </a:t>
            </a:r>
            <a:r>
              <a:rPr lang="en-US" sz="2400" dirty="0" err="1">
                <a:solidFill>
                  <a:srgbClr val="262626"/>
                </a:solidFill>
                <a:latin typeface="Times New Roman" panose="02020603050405020304" pitchFamily="18" charset="0"/>
                <a:ea typeface="Times New Roman" panose="02020603050405020304" pitchFamily="18" charset="0"/>
              </a:rPr>
              <a:t>có</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cô</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tác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đoàn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Phụ</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nữ</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tới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gặp</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nhưng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chỉ</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có</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ở </a:t>
            </a:r>
            <a:r>
              <a:rPr lang="en-US" sz="2400" dirty="0" err="1">
                <a:solidFill>
                  <a:srgbClr val="262626"/>
                </a:solidFill>
                <a:latin typeface="Times New Roman" panose="02020603050405020304" pitchFamily="18" charset="0"/>
                <a:ea typeface="Times New Roman" panose="02020603050405020304" pitchFamily="18" charset="0"/>
              </a:rPr>
              <a:t>nhà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một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mình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Vì</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bị</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người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bạn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của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mẹ</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chê</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cách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cư</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xử</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đúng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khách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đến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khiến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em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bị</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trách</a:t>
            </a:r>
            <a:r>
              <a:rPr lang="en-US" sz="2400" dirty="0">
                <a:solidFill>
                  <a:srgbClr val="262626"/>
                </a:solidFill>
                <a:latin typeface="Times New Roman" panose="02020603050405020304" pitchFamily="18" charset="0"/>
                <a:ea typeface="Times New Roman" panose="02020603050405020304" pitchFamily="18" charset="0"/>
              </a:rPr>
              <a:t>. Ban </a:t>
            </a:r>
            <a:r>
              <a:rPr lang="en-US" sz="2400" dirty="0" err="1">
                <a:solidFill>
                  <a:srgbClr val="262626"/>
                </a:solidFill>
                <a:latin typeface="Times New Roman" panose="02020603050405020304" pitchFamily="18" charset="0"/>
                <a:ea typeface="Times New Roman" panose="02020603050405020304" pitchFamily="18" charset="0"/>
              </a:rPr>
              <a:t>đầu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khóc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tấm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tức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rằng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hành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động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của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mình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sai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rất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giận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trở</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về</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nghe</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được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câu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chuyện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đã</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phân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tích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nghe</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đã</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vất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vả</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yêu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thương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thế</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nào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trách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nhiệm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của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em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phải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làm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chỗ</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dựa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nhận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ra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được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sự</a:t>
            </a:r>
            <a:r>
              <a:rPr lang="en-US" sz="2400" dirty="0">
                <a:solidFill>
                  <a:srgbClr val="262626"/>
                </a:solidFill>
                <a:latin typeface="Times New Roman" panose="02020603050405020304" pitchFamily="18" charset="0"/>
                <a:ea typeface="Times New Roman" panose="02020603050405020304" pitchFamily="18" charset="0"/>
              </a:rPr>
              <a:t> hi </a:t>
            </a:r>
            <a:r>
              <a:rPr lang="en-US" sz="2400" dirty="0" err="1">
                <a:solidFill>
                  <a:srgbClr val="262626"/>
                </a:solidFill>
                <a:latin typeface="Times New Roman" panose="02020603050405020304" pitchFamily="18" charset="0"/>
                <a:ea typeface="Times New Roman" panose="02020603050405020304" pitchFamily="18" charset="0"/>
              </a:rPr>
              <a:t>sinh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của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tình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thương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dành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mình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quyết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định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sẽ</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giúp</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nhiều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việc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để</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bận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lòng</a:t>
            </a:r>
            <a:r>
              <a:rPr lang="en-US" sz="2400" dirty="0">
                <a:solidFill>
                  <a:srgbClr val="262626"/>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xmlns="" val="65483589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12" name="Rectangle 11"/>
          <p:cNvSpPr/>
          <p:nvPr/>
        </p:nvSpPr>
        <p:spPr>
          <a:xfrm>
            <a:off x="4032224" y="108119"/>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2458" y="1258590"/>
            <a:ext cx="6946132" cy="523220"/>
          </a:xfrm>
          <a:prstGeom prst="rect">
            <a:avLst/>
          </a:prstGeom>
        </p:spPr>
        <p:txBody>
          <a:bodyPr wrap="none">
            <a:spAutoFit/>
          </a:bodyPr>
          <a:lstStyle/>
          <a:p>
            <a:pPr algn="just">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Nhiệm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vụ</a:t>
            </a:r>
            <a:r>
              <a:rPr lang="en-US" sz="2800" b="1" dirty="0">
                <a:solidFill>
                  <a:srgbClr val="FF0000"/>
                </a:solidFill>
                <a:latin typeface="Times New Roman" panose="02020603050405020304" pitchFamily="18" charset="0"/>
                <a:ea typeface="Times New Roman" panose="02020603050405020304" pitchFamily="18" charset="0"/>
              </a:rPr>
              <a:t> 2: </a:t>
            </a:r>
            <a:r>
              <a:rPr lang="en-US" sz="2800" b="1" dirty="0" err="1">
                <a:solidFill>
                  <a:srgbClr val="FF0000"/>
                </a:solidFill>
                <a:latin typeface="Times New Roman" panose="02020603050405020304" pitchFamily="18" charset="0"/>
                <a:ea typeface="Times New Roman" panose="02020603050405020304" pitchFamily="18" charset="0"/>
              </a:rPr>
              <a:t>Lập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thống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kê</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mẫu</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742817" y="1781810"/>
            <a:ext cx="4668266" cy="523220"/>
          </a:xfrm>
          <a:prstGeom prst="rect">
            <a:avLst/>
          </a:prstGeom>
        </p:spPr>
        <p:txBody>
          <a:bodyPr wrap="none">
            <a:spAutoFit/>
          </a:bodyPr>
          <a:lstStyle/>
          <a:p>
            <a:r>
              <a:rPr lang="en-US" sz="2800" dirty="0" smtClean="0">
                <a:latin typeface="Times New Roman" panose="02020603050405020304" pitchFamily="18" charset="0"/>
                <a:ea typeface="Times New Roman" panose="02020603050405020304" pitchFamily="18" charset="0"/>
              </a:rPr>
              <a:t>H</a:t>
            </a:r>
            <a:r>
              <a:rPr lang="vi-VN" sz="2800" dirty="0" smtClean="0">
                <a:latin typeface="Times New Roman" panose="02020603050405020304" pitchFamily="18" charset="0"/>
                <a:ea typeface="Times New Roman" panose="02020603050405020304" pitchFamily="18" charset="0"/>
              </a:rPr>
              <a:t>oàn </a:t>
            </a:r>
            <a:r>
              <a:rPr lang="vi-VN" sz="2800" dirty="0">
                <a:latin typeface="Times New Roman" panose="02020603050405020304" pitchFamily="18" charset="0"/>
                <a:ea typeface="Times New Roman" panose="02020603050405020304" pitchFamily="18" charset="0"/>
              </a:rPr>
              <a:t>thành bảng 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xmlns="" val="4016048181"/>
              </p:ext>
            </p:extLst>
          </p:nvPr>
        </p:nvGraphicFramePr>
        <p:xfrm>
          <a:off x="685799" y="2323363"/>
          <a:ext cx="10782300" cy="2987040"/>
        </p:xfrm>
        <a:graphic>
          <a:graphicData uri="http://schemas.openxmlformats.org/drawingml/2006/table">
            <a:tbl>
              <a:tblPr firstRow="1" firstCol="1" bandRow="1"/>
              <a:tblGrid>
                <a:gridCol w="5539582">
                  <a:extLst>
                    <a:ext uri="{9D8B030D-6E8A-4147-A177-3AD203B41FA5}">
                      <a16:colId xmlns="" xmlns:a16="http://schemas.microsoft.com/office/drawing/2014/main" val="1600927519"/>
                    </a:ext>
                  </a:extLst>
                </a:gridCol>
                <a:gridCol w="2621359">
                  <a:extLst>
                    <a:ext uri="{9D8B030D-6E8A-4147-A177-3AD203B41FA5}">
                      <a16:colId xmlns="" xmlns:a16="http://schemas.microsoft.com/office/drawing/2014/main" val="1535191325"/>
                    </a:ext>
                  </a:extLst>
                </a:gridCol>
                <a:gridCol w="2621359">
                  <a:extLst>
                    <a:ext uri="{9D8B030D-6E8A-4147-A177-3AD203B41FA5}">
                      <a16:colId xmlns="" xmlns:a16="http://schemas.microsoft.com/office/drawing/2014/main" val="3735629715"/>
                    </a:ext>
                  </a:extLst>
                </a:gridCol>
              </a:tblGrid>
              <a:tr h="0">
                <a:tc>
                  <a:txBody>
                    <a:bodyPr/>
                    <a:lstStyle/>
                    <a:p>
                      <a:pPr algn="ctr">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Tên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Đặc sắc nội dung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Đặc sắc nghệ thuật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5923204"/>
                  </a:ext>
                </a:extLst>
              </a:tr>
              <a:tr h="0">
                <a:tc>
                  <a:txBody>
                    <a:bodyPr/>
                    <a:lstStyle/>
                    <a:p>
                      <a:pPr>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Bức tranh của em gái tôi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Tạ Duy Anh</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23599039"/>
                  </a:ext>
                </a:extLst>
              </a:tr>
              <a:tr h="0">
                <a:tc>
                  <a:txBody>
                    <a:bodyPr/>
                    <a:lstStyle/>
                    <a:p>
                      <a:pPr>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Điều không tính trước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Nguyễn Nhật Ánh</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0860525"/>
                  </a:ext>
                </a:extLst>
              </a:tr>
              <a:tr h="0">
                <a:tc>
                  <a:txBody>
                    <a:bodyPr/>
                    <a:lstStyle/>
                    <a:p>
                      <a:pPr>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Chích bông ơi!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(Cao Duy Sơn)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94244736"/>
                  </a:ext>
                </a:extLst>
              </a:tr>
            </a:tbl>
          </a:graphicData>
        </a:graphic>
      </p:graphicFrame>
    </p:spTree>
    <p:extLst>
      <p:ext uri="{BB962C8B-B14F-4D97-AF65-F5344CB8AC3E}">
        <p14:creationId xmlns:p14="http://schemas.microsoft.com/office/powerpoint/2010/main" xmlns="" val="187463035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12" name="Rectangle 11"/>
          <p:cNvSpPr/>
          <p:nvPr/>
        </p:nvSpPr>
        <p:spPr>
          <a:xfrm>
            <a:off x="4098331" y="121560"/>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2458" y="1217696"/>
            <a:ext cx="5700600" cy="523220"/>
          </a:xfrm>
          <a:prstGeom prst="rect">
            <a:avLst/>
          </a:prstGeom>
        </p:spPr>
        <p:txBody>
          <a:bodyPr wrap="none">
            <a:spAutoFit/>
          </a:bodyPr>
          <a:lstStyle/>
          <a:p>
            <a:pPr algn="just">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Nhiệm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vụ</a:t>
            </a:r>
            <a:r>
              <a:rPr lang="en-US" sz="2800" b="1" dirty="0">
                <a:solidFill>
                  <a:srgbClr val="FF0000"/>
                </a:solidFill>
                <a:latin typeface="Times New Roman" panose="02020603050405020304" pitchFamily="18" charset="0"/>
                <a:ea typeface="Times New Roman" panose="02020603050405020304" pitchFamily="18" charset="0"/>
              </a:rPr>
              <a:t> 3: </a:t>
            </a:r>
            <a:r>
              <a:rPr lang="en-US" sz="2800" b="1" dirty="0" err="1">
                <a:solidFill>
                  <a:srgbClr val="FF0000"/>
                </a:solidFill>
                <a:latin typeface="Times New Roman" panose="02020603050405020304" pitchFamily="18" charset="0"/>
                <a:ea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hỏi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ôn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409634" y="1723034"/>
            <a:ext cx="3813722" cy="3218967"/>
          </a:xfrm>
          <a:prstGeom prst="rect">
            <a:avLst/>
          </a:prstGeom>
        </p:spPr>
      </p:pic>
      <p:pic>
        <p:nvPicPr>
          <p:cNvPr id="18" name="Picture 17"/>
          <p:cNvPicPr>
            <a:picLocks noChangeAspect="1"/>
          </p:cNvPicPr>
          <p:nvPr/>
        </p:nvPicPr>
        <p:blipFill>
          <a:blip r:embed="rId5"/>
          <a:stretch>
            <a:fillRect/>
          </a:stretch>
        </p:blipFill>
        <p:spPr>
          <a:xfrm>
            <a:off x="4180038" y="2207735"/>
            <a:ext cx="3813722" cy="3218967"/>
          </a:xfrm>
          <a:prstGeom prst="rect">
            <a:avLst/>
          </a:prstGeom>
        </p:spPr>
      </p:pic>
      <p:pic>
        <p:nvPicPr>
          <p:cNvPr id="19" name="Picture 18"/>
          <p:cNvPicPr>
            <a:picLocks noChangeAspect="1"/>
          </p:cNvPicPr>
          <p:nvPr/>
        </p:nvPicPr>
        <p:blipFill>
          <a:blip r:embed="rId5"/>
          <a:stretch>
            <a:fillRect/>
          </a:stretch>
        </p:blipFill>
        <p:spPr>
          <a:xfrm>
            <a:off x="7950442" y="2758837"/>
            <a:ext cx="3813722" cy="3218967"/>
          </a:xfrm>
          <a:prstGeom prst="rect">
            <a:avLst/>
          </a:prstGeom>
        </p:spPr>
      </p:pic>
      <p:sp>
        <p:nvSpPr>
          <p:cNvPr id="15" name="Rectangle 14"/>
          <p:cNvSpPr/>
          <p:nvPr/>
        </p:nvSpPr>
        <p:spPr>
          <a:xfrm>
            <a:off x="812191" y="2087435"/>
            <a:ext cx="2880852" cy="2677656"/>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1</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4568318" y="2733766"/>
            <a:ext cx="3120976" cy="2246769"/>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2</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điệp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8374024" y="3324775"/>
            <a:ext cx="2900476" cy="2246769"/>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3:</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Rút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29888253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12" name="Rectangle 11"/>
          <p:cNvSpPr/>
          <p:nvPr/>
        </p:nvSpPr>
        <p:spPr>
          <a:xfrm>
            <a:off x="3972335" y="121757"/>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2458" y="1217696"/>
            <a:ext cx="570060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vụ</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3: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8" name="Picture 17"/>
          <p:cNvPicPr>
            <a:picLocks noChangeAspect="1"/>
          </p:cNvPicPr>
          <p:nvPr/>
        </p:nvPicPr>
        <p:blipFill>
          <a:blip r:embed="rId5"/>
          <a:stretch>
            <a:fillRect/>
          </a:stretch>
        </p:blipFill>
        <p:spPr>
          <a:xfrm>
            <a:off x="3727424" y="1923047"/>
            <a:ext cx="4675238" cy="3218967"/>
          </a:xfrm>
          <a:prstGeom prst="rect">
            <a:avLst/>
          </a:prstGeom>
        </p:spPr>
      </p:pic>
      <p:sp>
        <p:nvSpPr>
          <p:cNvPr id="2" name="Rectangle 1"/>
          <p:cNvSpPr/>
          <p:nvPr/>
        </p:nvSpPr>
        <p:spPr>
          <a:xfrm>
            <a:off x="4225464" y="2587469"/>
            <a:ext cx="3741071" cy="2554545"/>
          </a:xfrm>
          <a:prstGeom prst="rect">
            <a:avLst/>
          </a:prstGeom>
        </p:spPr>
        <p:txBody>
          <a:bodyPr wrap="square">
            <a:spAutoFit/>
          </a:bodyPr>
          <a:lstStyle/>
          <a:p>
            <a:pPr algn="just">
              <a:spcAft>
                <a:spcPts val="0"/>
              </a:spcAft>
            </a:pPr>
            <a:r>
              <a:rPr lang="en-US" sz="3200" b="1" dirty="0" err="1">
                <a:solidFill>
                  <a:srgbClr val="0D0D0D"/>
                </a:solidFill>
                <a:latin typeface="Times New Roman" panose="02020603050405020304" pitchFamily="18" charset="0"/>
                <a:ea typeface="Times New Roman" panose="02020603050405020304" pitchFamily="18" charset="0"/>
              </a:rPr>
              <a:t>Câu</a:t>
            </a:r>
            <a:r>
              <a:rPr lang="en-US" sz="3200" b="1" dirty="0">
                <a:solidFill>
                  <a:srgbClr val="0D0D0D"/>
                </a:solidFill>
                <a:latin typeface="Times New Roman" panose="02020603050405020304" pitchFamily="18" charset="0"/>
                <a:ea typeface="Times New Roman" panose="02020603050405020304" pitchFamily="18" charset="0"/>
              </a:rPr>
              <a:t> 4: </a:t>
            </a:r>
            <a:r>
              <a:rPr lang="en-US" sz="3200" dirty="0">
                <a:solidFill>
                  <a:srgbClr val="0D0D0D"/>
                </a:solidFill>
                <a:latin typeface="Times New Roman" panose="02020603050405020304" pitchFamily="18" charset="0"/>
                <a:ea typeface="Times New Roman" panose="02020603050405020304" pitchFamily="18" charset="0"/>
              </a:rPr>
              <a:t>Qua </a:t>
            </a:r>
            <a:r>
              <a:rPr lang="en-US" sz="3200" dirty="0" err="1">
                <a:solidFill>
                  <a:srgbClr val="0D0D0D"/>
                </a:solidFill>
                <a:latin typeface="Times New Roman" panose="02020603050405020304" pitchFamily="18" charset="0"/>
                <a:ea typeface="Times New Roman" panose="02020603050405020304" pitchFamily="18" charset="0"/>
              </a:rPr>
              <a:t>bài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rút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nghiệm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gì</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thảo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luận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nhóm</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D0D0D"/>
                </a:solidFill>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53877287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4188164" y="107527"/>
            <a:ext cx="3993401" cy="461665"/>
          </a:xfrm>
          <a:prstGeom prst="rect">
            <a:avLst/>
          </a:prstGeom>
        </p:spPr>
        <p:txBody>
          <a:bodyPr wrap="none">
            <a:spAutoFit/>
          </a:bodyPr>
          <a:lstStyle/>
          <a:p>
            <a:r>
              <a:rPr lang="en-US" sz="2400" b="1" dirty="0">
                <a:solidFill>
                  <a:srgbClr val="C00000"/>
                </a:solidFill>
                <a:latin typeface="Times New Roman" panose="02020603050405020304" pitchFamily="18" charset="0"/>
                <a:ea typeface="Times New Roman" panose="02020603050405020304" pitchFamily="18" charset="0"/>
              </a:rPr>
              <a:t>VẬN DỤNG CẢ BÀI HỌC 9</a:t>
            </a:r>
            <a:endParaRPr lang="en-US" sz="2400" dirty="0"/>
          </a:p>
        </p:txBody>
      </p:sp>
      <p:pic>
        <p:nvPicPr>
          <p:cNvPr id="9" name="Picture 8"/>
          <p:cNvPicPr>
            <a:picLocks noChangeAspect="1"/>
          </p:cNvPicPr>
          <p:nvPr/>
        </p:nvPicPr>
        <p:blipFill rotWithShape="1">
          <a:blip r:embed="rId5">
            <a:extLst>
              <a:ext uri="{BEBA8EAE-BF5A-486C-A8C5-ECC9F3942E4B}">
                <a14:imgProps xmlns:a14="http://schemas.microsoft.com/office/drawing/2010/main" xmlns="">
                  <a14:imgLayer r:embed="rId6">
                    <a14:imgEffect>
                      <a14:brightnessContrast bright="20000"/>
                    </a14:imgEffect>
                  </a14:imgLayer>
                </a14:imgProps>
              </a:ext>
            </a:extLst>
          </a:blip>
          <a:srcRect t="13099" b="27835"/>
          <a:stretch/>
        </p:blipFill>
        <p:spPr>
          <a:xfrm>
            <a:off x="685800" y="2005781"/>
            <a:ext cx="4669199" cy="3125588"/>
          </a:xfrm>
          <a:prstGeom prst="ellipse">
            <a:avLst/>
          </a:prstGeom>
          <a:ln>
            <a:noFill/>
          </a:ln>
          <a:effectLst>
            <a:softEdge rad="112500"/>
          </a:effectLst>
        </p:spPr>
      </p:pic>
      <p:sp>
        <p:nvSpPr>
          <p:cNvPr id="10" name="Rectangle 9"/>
          <p:cNvSpPr/>
          <p:nvPr/>
        </p:nvSpPr>
        <p:spPr>
          <a:xfrm>
            <a:off x="685800" y="1276727"/>
            <a:ext cx="4908716" cy="523220"/>
          </a:xfrm>
          <a:prstGeom prst="rect">
            <a:avLst/>
          </a:prstGeom>
        </p:spPr>
        <p:txBody>
          <a:bodyPr wrap="none">
            <a:spAutoFit/>
          </a:bodyPr>
          <a:lstStyle/>
          <a:p>
            <a:pPr lvl="0" algn="just">
              <a:spcAft>
                <a:spcPts val="0"/>
              </a:spcAft>
            </a:pPr>
            <a:r>
              <a:rPr lang="en-US" sz="2800" b="1" dirty="0" err="1">
                <a:solidFill>
                  <a:srgbClr val="FF0000"/>
                </a:solidFill>
                <a:latin typeface="Times New Roman" panose="02020603050405020304" pitchFamily="18" charset="0"/>
                <a:ea typeface="Calibri" panose="020F0502020204030204" pitchFamily="34" charset="0"/>
              </a:rPr>
              <a:t>Nhóm</a:t>
            </a:r>
            <a:r>
              <a:rPr lang="en-US" sz="2800" b="1" dirty="0">
                <a:solidFill>
                  <a:srgbClr val="FF0000"/>
                </a:solidFill>
                <a:latin typeface="Times New Roman" panose="02020603050405020304" pitchFamily="18" charset="0"/>
                <a:ea typeface="Calibri" panose="020F0502020204030204" pitchFamily="34" charset="0"/>
              </a:rPr>
              <a:t> 1, 2: </a:t>
            </a:r>
            <a:r>
              <a:rPr lang="en-US" sz="2800" b="1" dirty="0" err="1">
                <a:solidFill>
                  <a:srgbClr val="FF0000"/>
                </a:solidFill>
                <a:latin typeface="Times New Roman" panose="02020603050405020304" pitchFamily="18" charset="0"/>
                <a:ea typeface="Calibri" panose="020F0502020204030204" pitchFamily="34" charset="0"/>
              </a:rPr>
              <a:t>Nhóm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Phóng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viên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5" name="Rectangle 14"/>
          <p:cNvSpPr/>
          <p:nvPr/>
        </p:nvSpPr>
        <p:spPr>
          <a:xfrm>
            <a:off x="4719483" y="1899567"/>
            <a:ext cx="6288855" cy="3970318"/>
          </a:xfrm>
          <a:prstGeom prst="rect">
            <a:avLst/>
          </a:prstGeom>
        </p:spPr>
        <p:txBody>
          <a:bodyPr wrap="square">
            <a:spAutoFit/>
          </a:bodyPr>
          <a:lstStyle/>
          <a:p>
            <a:pPr marL="228600"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video </a:t>
            </a:r>
            <a:r>
              <a:rPr lang="en-US" sz="2800" dirty="0" err="1">
                <a:solidFill>
                  <a:srgbClr val="0D0D0D"/>
                </a:solidFill>
                <a:latin typeface="Times New Roman" panose="02020603050405020304" pitchFamily="18" charset="0"/>
                <a:ea typeface="Times New Roman" panose="02020603050405020304" pitchFamily="18" charset="0"/>
              </a:rPr>
              <a:t>giới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9, </a:t>
            </a:r>
            <a:r>
              <a:rPr lang="en-US" sz="2800" dirty="0" err="1">
                <a:solidFill>
                  <a:srgbClr val="0D0D0D"/>
                </a:solidFill>
                <a:latin typeface="Times New Roman" panose="02020603050405020304" pitchFamily="18" charset="0"/>
                <a:ea typeface="Times New Roman" panose="02020603050405020304" pitchFamily="18" charset="0"/>
              </a:rPr>
              <a:t>ví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Tạ</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Duy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Anh</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truyện</a:t>
            </a:r>
            <a:r>
              <a:rPr lang="en-US" sz="2800" i="1" dirty="0">
                <a:solidFill>
                  <a:srgbClr val="0D0D0D"/>
                </a:solidFill>
                <a:latin typeface="Times New Roman" panose="02020603050405020304" pitchFamily="18" charset="0"/>
                <a:ea typeface="Times New Roman" panose="02020603050405020304" pitchFamily="18" charset="0"/>
              </a:rPr>
              <a:t> hay </a:t>
            </a:r>
            <a:r>
              <a:rPr lang="en-US" sz="2800" i="1" dirty="0" err="1">
                <a:solidFill>
                  <a:srgbClr val="0D0D0D"/>
                </a:solidFill>
                <a:latin typeface="Times New Roman" panose="02020603050405020304" pitchFamily="18" charset="0"/>
                <a:ea typeface="Times New Roman" panose="02020603050405020304" pitchFamily="18" charset="0"/>
              </a:rPr>
              <a:t>viết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cho</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thiếu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nhi</a:t>
            </a:r>
            <a:r>
              <a:rPr lang="en-US" sz="2800" i="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văn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Nguyễn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Nhật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Ánh</a:t>
            </a:r>
            <a:r>
              <a:rPr lang="en-US" sz="2800" i="1" dirty="0">
                <a:solidFill>
                  <a:srgbClr val="0D0D0D"/>
                </a:solidFill>
                <a:latin typeface="Times New Roman" panose="02020603050405020304" pitchFamily="18" charset="0"/>
                <a:ea typeface="Times New Roman" panose="02020603050405020304" pitchFamily="18" charset="0"/>
              </a:rPr>
              <a:t> – </a:t>
            </a:r>
            <a:r>
              <a:rPr lang="en-US" sz="2800" i="1" dirty="0" err="1">
                <a:solidFill>
                  <a:srgbClr val="0D0D0D"/>
                </a:solidFill>
                <a:latin typeface="Times New Roman" panose="02020603050405020304" pitchFamily="18" charset="0"/>
                <a:ea typeface="Times New Roman" panose="02020603050405020304" pitchFamily="18" charset="0"/>
              </a:rPr>
              <a:t>nhà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văn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của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tuổi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thơ</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dirty="0">
                <a:solidFill>
                  <a:srgbClr val="0D0D0D"/>
                </a:solidFill>
                <a:latin typeface="Times New Roman" panose="02020603050405020304" pitchFamily="18" charset="0"/>
                <a:ea typeface="Times New Roman" panose="02020603050405020304" pitchFamily="18" charset="0"/>
              </a:rPr>
              <a:t>(</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tưởng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gặp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phỏng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5674854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4188164" y="107527"/>
            <a:ext cx="39934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964755" y="1327559"/>
            <a:ext cx="4184159" cy="584775"/>
          </a:xfrm>
          <a:prstGeom prst="rect">
            <a:avLst/>
          </a:prstGeom>
        </p:spPr>
        <p:txBody>
          <a:bodyPr wrap="none">
            <a:spAutoFit/>
          </a:bodyPr>
          <a:lstStyle/>
          <a:p>
            <a:r>
              <a:rPr lang="en-US" sz="3200" b="1">
                <a:solidFill>
                  <a:srgbClr val="FF0000"/>
                </a:solidFill>
                <a:latin typeface="Times New Roman" panose="02020603050405020304" pitchFamily="18" charset="0"/>
                <a:ea typeface="Times New Roman" panose="02020603050405020304" pitchFamily="18" charset="0"/>
              </a:rPr>
              <a:t>Nhóm</a:t>
            </a:r>
            <a:r>
              <a:rPr lang="en-US" sz="3200" b="1" dirty="0">
                <a:solidFill>
                  <a:srgbClr val="FF0000"/>
                </a:solidFill>
                <a:latin typeface="Times New Roman" panose="02020603050405020304" pitchFamily="18" charset="0"/>
                <a:ea typeface="Times New Roman" panose="02020603050405020304" pitchFamily="18" charset="0"/>
              </a:rPr>
              <a:t> 3: </a:t>
            </a:r>
            <a:r>
              <a:rPr lang="en-US" sz="3200" b="1" dirty="0" err="1">
                <a:solidFill>
                  <a:srgbClr val="FF0000"/>
                </a:solidFill>
                <a:latin typeface="Times New Roman" panose="02020603050405020304" pitchFamily="18" charset="0"/>
                <a:ea typeface="Times New Roman" panose="02020603050405020304" pitchFamily="18" charset="0"/>
              </a:rPr>
              <a:t>Nhóm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Hoạ</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p>
        </p:txBody>
      </p:sp>
      <p:pic>
        <p:nvPicPr>
          <p:cNvPr id="4" name="Picture 3"/>
          <p:cNvPicPr>
            <a:picLocks noChangeAspect="1"/>
          </p:cNvPicPr>
          <p:nvPr/>
        </p:nvPicPr>
        <p:blipFill>
          <a:blip r:embed="rId5"/>
          <a:stretch>
            <a:fillRect/>
          </a:stretch>
        </p:blipFill>
        <p:spPr>
          <a:xfrm>
            <a:off x="817271" y="2047579"/>
            <a:ext cx="4544467" cy="3686676"/>
          </a:xfrm>
          <a:prstGeom prst="rect">
            <a:avLst/>
          </a:prstGeom>
        </p:spPr>
      </p:pic>
      <p:sp>
        <p:nvSpPr>
          <p:cNvPr id="6" name="Rectangle 5"/>
          <p:cNvSpPr/>
          <p:nvPr/>
        </p:nvSpPr>
        <p:spPr>
          <a:xfrm>
            <a:off x="5349412" y="2020746"/>
            <a:ext cx="6076865" cy="3539430"/>
          </a:xfrm>
          <a:prstGeom prst="rect">
            <a:avLst/>
          </a:prstGeom>
        </p:spPr>
        <p:txBody>
          <a:bodyPr wrap="square">
            <a:spAutoFit/>
          </a:bodyPr>
          <a:lstStyle/>
          <a:p>
            <a:pPr marL="228600" algn="just">
              <a:spcAft>
                <a:spcPts val="0"/>
              </a:spcAft>
            </a:pPr>
            <a:r>
              <a:rPr lang="en-US" sz="2800" b="1">
                <a:solidFill>
                  <a:srgbClr val="0D0D0D"/>
                </a:solidFill>
                <a:latin typeface="Times New Roman" panose="02020603050405020304" pitchFamily="18" charset="0"/>
                <a:ea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Chọn</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minh </a:t>
            </a:r>
            <a:r>
              <a:rPr lang="en-US" sz="2800" dirty="0" err="1">
                <a:solidFill>
                  <a:srgbClr val="000000"/>
                </a:solidFill>
                <a:latin typeface="Times New Roman" panose="02020603050405020304" pitchFamily="18" charset="0"/>
                <a:ea typeface="Times New Roman" panose="02020603050405020304" pitchFamily="18" charset="0"/>
              </a:rPr>
              <a:t>hoạ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2: </a:t>
            </a:r>
            <a:r>
              <a:rPr lang="en-US" sz="2800" dirty="0" err="1">
                <a:solidFill>
                  <a:srgbClr val="000000"/>
                </a:solidFill>
                <a:latin typeface="Times New Roman" panose="02020603050405020304" pitchFamily="18" charset="0"/>
                <a:ea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minh </a:t>
            </a:r>
            <a:r>
              <a:rPr lang="en-US" sz="2800" dirty="0" err="1">
                <a:solidFill>
                  <a:srgbClr val="000000"/>
                </a:solidFill>
                <a:latin typeface="Times New Roman" panose="02020603050405020304" pitchFamily="18" charset="0"/>
                <a:ea typeface="Times New Roman" panose="02020603050405020304" pitchFamily="18" charset="0"/>
              </a:rPr>
              <a:t>hoạ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9</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58083831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4188164" y="107527"/>
            <a:ext cx="39934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5"/>
          <a:stretch>
            <a:fillRect/>
          </a:stretch>
        </p:blipFill>
        <p:spPr>
          <a:xfrm>
            <a:off x="2945760" y="2447501"/>
            <a:ext cx="6238568" cy="3816496"/>
          </a:xfrm>
          <a:prstGeom prst="rect">
            <a:avLst/>
          </a:prstGeom>
        </p:spPr>
      </p:pic>
      <p:sp>
        <p:nvSpPr>
          <p:cNvPr id="10" name="Rectangle 9"/>
          <p:cNvSpPr/>
          <p:nvPr/>
        </p:nvSpPr>
        <p:spPr>
          <a:xfrm>
            <a:off x="1758515" y="1232526"/>
            <a:ext cx="8613058" cy="1077218"/>
          </a:xfrm>
          <a:prstGeom prst="rect">
            <a:avLst/>
          </a:prstGeom>
        </p:spPr>
        <p:txBody>
          <a:bodyPr wrap="square">
            <a:spAutoFit/>
          </a:bodyPr>
          <a:lstStyle/>
          <a:p>
            <a:pPr lvl="0" algn="just">
              <a:spcAft>
                <a:spcPts val="0"/>
              </a:spcAft>
            </a:pPr>
            <a:r>
              <a:rPr lang="en-US" sz="3200" b="1" dirty="0" err="1">
                <a:solidFill>
                  <a:srgbClr val="FF0000"/>
                </a:solidFill>
                <a:latin typeface="Times New Roman" panose="02020603050405020304" pitchFamily="18" charset="0"/>
                <a:ea typeface="Calibri" panose="020F0502020204030204" pitchFamily="34" charset="0"/>
              </a:rPr>
              <a:t>Nhóm</a:t>
            </a:r>
            <a:r>
              <a:rPr lang="en-US" sz="3200" b="1" dirty="0">
                <a:solidFill>
                  <a:srgbClr val="FF0000"/>
                </a:solidFill>
                <a:latin typeface="Times New Roman" panose="02020603050405020304" pitchFamily="18" charset="0"/>
                <a:ea typeface="Calibri" panose="020F0502020204030204" pitchFamily="34" charset="0"/>
              </a:rPr>
              <a:t> 4: </a:t>
            </a:r>
            <a:r>
              <a:rPr lang="en-US" sz="3200" dirty="0" err="1">
                <a:latin typeface="Times New Roman" panose="02020603050405020304" pitchFamily="18" charset="0"/>
                <a:ea typeface="Calibri" panose="020F0502020204030204" pitchFamily="34" charset="0"/>
              </a:rPr>
              <a:t>Viết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kịch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bản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tập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vai</a:t>
            </a:r>
            <a:r>
              <a:rPr lang="en-US" sz="3200" dirty="0">
                <a:latin typeface="Times New Roman" panose="02020603050405020304" pitchFamily="18" charset="0"/>
                <a:ea typeface="Calibri" panose="020F0502020204030204" pitchFamily="34" charset="0"/>
              </a:rPr>
              <a:t> 1 </a:t>
            </a:r>
            <a:r>
              <a:rPr lang="en-US" sz="3200" dirty="0" err="1">
                <a:latin typeface="Times New Roman" panose="02020603050405020304" pitchFamily="18" charset="0"/>
                <a:ea typeface="Calibri" panose="020F0502020204030204" pitchFamily="34" charset="0"/>
              </a:rPr>
              <a:t>trích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đoạn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trong</a:t>
            </a:r>
            <a:r>
              <a:rPr lang="en-US" sz="3200" dirty="0">
                <a:latin typeface="Times New Roman" panose="02020603050405020304" pitchFamily="18" charset="0"/>
                <a:ea typeface="Calibri" panose="020F0502020204030204" pitchFamily="34" charset="0"/>
              </a:rPr>
              <a:t> 01 </a:t>
            </a:r>
            <a:r>
              <a:rPr lang="en-US" sz="3200" dirty="0" err="1">
                <a:latin typeface="Times New Roman" panose="02020603050405020304" pitchFamily="18" charset="0"/>
                <a:ea typeface="Calibri" panose="020F0502020204030204" pitchFamily="34" charset="0"/>
              </a:rPr>
              <a:t>văn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bản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truyện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ngắn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học</a:t>
            </a:r>
            <a:r>
              <a:rPr lang="en-US" sz="3200" dirty="0">
                <a:latin typeface="Times New Roman" panose="02020603050405020304" pitchFamily="18" charset="0"/>
                <a:ea typeface="Calibri" panose="020F0502020204030204" pitchFamily="34" charset="0"/>
              </a:rPr>
              <a:t> ở </a:t>
            </a:r>
            <a:r>
              <a:rPr lang="en-US" sz="3200" dirty="0" err="1">
                <a:latin typeface="Times New Roman" panose="02020603050405020304" pitchFamily="18" charset="0"/>
                <a:ea typeface="Calibri" panose="020F0502020204030204" pitchFamily="34" charset="0"/>
              </a:rPr>
              <a:t>bài</a:t>
            </a:r>
            <a:r>
              <a:rPr lang="en-US" sz="3200" dirty="0">
                <a:latin typeface="Times New Roman" panose="02020603050405020304" pitchFamily="18" charset="0"/>
                <a:ea typeface="Calibri" panose="020F0502020204030204" pitchFamily="34" charset="0"/>
              </a:rPr>
              <a:t> 9.</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xmlns="" val="2305785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525" y="149557"/>
            <a:ext cx="4395755" cy="65864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7816" y="698212"/>
            <a:ext cx="8822928" cy="584775"/>
          </a:xfrm>
          <a:prstGeom prst="rect">
            <a:avLst/>
          </a:prstGeom>
        </p:spPr>
        <p:txBody>
          <a:bodyPr wrap="none">
            <a:spAutoFit/>
          </a:bodyPr>
          <a:lstStyle/>
          <a:p>
            <a:pPr marR="36195" algn="just">
              <a:spcAft>
                <a:spcPts val="0"/>
              </a:spcAft>
            </a:pPr>
            <a:r>
              <a:rPr lang="nl-NL" sz="3200" b="1" i="1" dirty="0">
                <a:latin typeface="Times New Roman" panose="02020603050405020304" pitchFamily="18" charset="0"/>
                <a:ea typeface="Calibri" panose="020F0502020204030204" pitchFamily="34" charset="0"/>
              </a:rPr>
              <a:t>c) Khi đứng trư­ớc bức tranh đư­ợc giải của em gái:</a:t>
            </a:r>
            <a:endParaRPr lang="en-US" sz="3200" dirty="0">
              <a:effectLst/>
              <a:latin typeface="Times New Roman" panose="02020603050405020304" pitchFamily="18" charset="0"/>
              <a:ea typeface="Times New Roman" panose="02020603050405020304" pitchFamily="18" charset="0"/>
            </a:endParaRPr>
          </a:p>
        </p:txBody>
      </p:sp>
      <p:pic>
        <p:nvPicPr>
          <p:cNvPr id="21" name="Picture 20"/>
          <p:cNvPicPr>
            <a:picLocks noChangeAspect="1"/>
          </p:cNvPicPr>
          <p:nvPr/>
        </p:nvPicPr>
        <p:blipFill rotWithShape="1">
          <a:blip r:embed="rId2"/>
          <a:srcRect l="5792" t="6563" r="6239" b="8298"/>
          <a:stretch/>
        </p:blipFill>
        <p:spPr>
          <a:xfrm>
            <a:off x="3377380" y="1415845"/>
            <a:ext cx="8128819" cy="4144297"/>
          </a:xfrm>
          <a:prstGeom prst="rect">
            <a:avLst/>
          </a:prstGeom>
        </p:spPr>
      </p:pic>
      <p:pic>
        <p:nvPicPr>
          <p:cNvPr id="22" name="Picture 21"/>
          <p:cNvPicPr>
            <a:picLocks noChangeAspect="1"/>
          </p:cNvPicPr>
          <p:nvPr/>
        </p:nvPicPr>
        <p:blipFill>
          <a:blip r:embed="rId3"/>
          <a:stretch>
            <a:fillRect/>
          </a:stretch>
        </p:blipFill>
        <p:spPr>
          <a:xfrm>
            <a:off x="545487" y="2517492"/>
            <a:ext cx="2619375" cy="2232211"/>
          </a:xfrm>
          <a:prstGeom prst="rect">
            <a:avLst/>
          </a:prstGeom>
          <a:ln w="88900" cap="sq" cmpd="thickThin">
            <a:solidFill>
              <a:srgbClr val="000000"/>
            </a:solidFill>
            <a:prstDash val="solid"/>
            <a:miter lim="800000"/>
          </a:ln>
          <a:effectLst>
            <a:innerShdw blurRad="76200">
              <a:srgbClr val="000000"/>
            </a:innerShdw>
          </a:effectLst>
        </p:spPr>
      </p:pic>
      <p:sp>
        <p:nvSpPr>
          <p:cNvPr id="23" name="Rectangle 22"/>
          <p:cNvSpPr/>
          <p:nvPr/>
        </p:nvSpPr>
        <p:spPr>
          <a:xfrm>
            <a:off x="668432" y="1685786"/>
            <a:ext cx="22195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tab pos="245745" algn="l"/>
              </a:tabLst>
              <a:defRPr/>
            </a:pPr>
            <a:r>
              <a:rPr kumimoji="0" lang="en-US" sz="2800" b="1" i="0" u="none" strike="noStrike" kern="1200" cap="none" spc="-5"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5"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800" b="1"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4191877" y="1964499"/>
            <a:ext cx="6751426" cy="304698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Pts val="1400"/>
              <a:buFont typeface="Wingdings" panose="05000000000000000000" pitchFamily="2" charset="2"/>
              <a:buChar char="v"/>
              <a:tabLst>
                <a:tab pos="214630" algn="l"/>
              </a:tabLst>
              <a:defRPr/>
            </a:pP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Đóng</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khung</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lồng</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kính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151130" lvl="0" indent="-457200" algn="l" defTabSz="914400" rtl="0" eaLnBrk="1" fontAlgn="auto" latinLnBrk="0" hangingPunct="1">
              <a:lnSpc>
                <a:spcPct val="100000"/>
              </a:lnSpc>
              <a:spcBef>
                <a:spcPts val="10"/>
              </a:spcBef>
              <a:spcAft>
                <a:spcPts val="0"/>
              </a:spcAft>
              <a:buClrTx/>
              <a:buSzPts val="1400"/>
              <a:buFont typeface="Wingdings" panose="05000000000000000000" pitchFamily="2" charset="2"/>
              <a:buChar char="v"/>
              <a:tabLst>
                <a:tab pos="231775" algn="l"/>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bé</a:t>
            </a:r>
            <a:r>
              <a:rPr kumimoji="0" lang="en-US" sz="3200" b="0" i="0" u="none" strike="noStrike" kern="1200" cap="none" spc="1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đang</a:t>
            </a:r>
            <a:r>
              <a:rPr kumimoji="0" lang="en-US" sz="3200" b="0" i="0" u="none" strike="noStrike" kern="1200" cap="none" spc="1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ngồi</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nhìn</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1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ngoài</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cửa</a:t>
            </a:r>
            <a:r>
              <a:rPr kumimoji="0" lang="en-US" sz="3200" b="0" i="0" u="none" strike="noStrike" kern="1200" cap="none" spc="12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nơi</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bầu</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trời</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xanh</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Pts val="1400"/>
              <a:buFont typeface="Wingdings" panose="05000000000000000000" pitchFamily="2" charset="2"/>
              <a:buChar char="v"/>
              <a:tabLst>
                <a:tab pos="214630" algn="l"/>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Mặt</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bé</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toả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ánh</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sáng</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15"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tab pos="214630" algn="l"/>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kỳ</a:t>
            </a:r>
            <a:r>
              <a:rPr kumimoji="0" lang="en-US" sz="3200" b="0" i="0" u="none" strike="noStrike" kern="1200" cap="none" spc="-2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Pts val="1400"/>
              <a:buFont typeface="Wingdings" panose="05000000000000000000" pitchFamily="2" charset="2"/>
              <a:buChar char="v"/>
              <a:tabLst>
                <a:tab pos="214630" algn="l"/>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Suy</a:t>
            </a:r>
            <a:r>
              <a:rPr kumimoji="0" lang="en-US" sz="3200" b="0" i="0" u="none" strike="noStrike" kern="1200" cap="none" spc="-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mơ</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mộng</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5564960"/>
            <a:ext cx="10820400" cy="1077218"/>
          </a:xfrm>
          <a:prstGeom prst="rect">
            <a:avLst/>
          </a:prstGeom>
        </p:spPr>
        <p:txBody>
          <a:bodyPr>
            <a:spAutoFit/>
          </a:bodyPr>
          <a:lstStyle/>
          <a:p>
            <a:pPr marL="110490">
              <a:spcAft>
                <a:spcPts val="600"/>
              </a:spcAft>
            </a:pPr>
            <a:r>
              <a:rPr lang="en-US" sz="3200" dirty="0">
                <a:latin typeface="Times New Roman" panose="02020603050405020304" pitchFamily="18" charset="0"/>
                <a:ea typeface="Times New Roman" panose="02020603050405020304" pitchFamily="18" charset="0"/>
              </a:rPr>
              <a:t>=&gt; </a:t>
            </a:r>
            <a:r>
              <a:rPr lang="en-US" sz="3200" spc="-5" dirty="0" err="1">
                <a:latin typeface="Times New Roman" panose="02020603050405020304" pitchFamily="18" charset="0"/>
                <a:ea typeface="Times New Roman" panose="02020603050405020304" pitchFamily="18" charset="0"/>
              </a:rPr>
              <a:t>Bức</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tranh</a:t>
            </a:r>
            <a:r>
              <a:rPr lang="en-US" sz="3200" spc="-1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đẹp</a:t>
            </a:r>
            <a:r>
              <a:rPr lang="en-US" sz="3200" spc="-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spc="-1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hồn</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Người</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anh</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nhận</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ra</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bức</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tranh</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là</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thông</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điệp</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về</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lòng</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yêu</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thương</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mà</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người</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em</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gái</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đã</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dành</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cho</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mình</a:t>
            </a:r>
            <a:r>
              <a:rPr lang="en-US" sz="3200" spc="-5"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697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Effect transition="in" filter="fade">
                                      <p:cBhvr>
                                        <p:cTn id="14" dur="1000"/>
                                        <p:tgtEl>
                                          <p:spTgt spid="24">
                                            <p:txEl>
                                              <p:pRg st="1" end="1"/>
                                            </p:txEl>
                                          </p:spTgt>
                                        </p:tgtEl>
                                      </p:cBhvr>
                                    </p:animEffect>
                                    <p:anim calcmode="lin" valueType="num">
                                      <p:cBhvr>
                                        <p:cTn id="15"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fade">
                                      <p:cBhvr>
                                        <p:cTn id="21" dur="1000"/>
                                        <p:tgtEl>
                                          <p:spTgt spid="24">
                                            <p:txEl>
                                              <p:pRg st="2" end="2"/>
                                            </p:txEl>
                                          </p:spTgt>
                                        </p:tgtEl>
                                      </p:cBhvr>
                                    </p:animEffect>
                                    <p:anim calcmode="lin" valueType="num">
                                      <p:cBhvr>
                                        <p:cTn id="22"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fade">
                                      <p:cBhvr>
                                        <p:cTn id="28" dur="1000"/>
                                        <p:tgtEl>
                                          <p:spTgt spid="24">
                                            <p:txEl>
                                              <p:pRg st="3" end="3"/>
                                            </p:txEl>
                                          </p:spTgt>
                                        </p:tgtEl>
                                      </p:cBhvr>
                                    </p:animEffect>
                                    <p:anim calcmode="lin" valueType="num">
                                      <p:cBhvr>
                                        <p:cTn id="29"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xEl>
                                              <p:pRg st="4" end="4"/>
                                            </p:txEl>
                                          </p:spTgt>
                                        </p:tgtEl>
                                        <p:attrNameLst>
                                          <p:attrName>style.visibility</p:attrName>
                                        </p:attrNameLst>
                                      </p:cBhvr>
                                      <p:to>
                                        <p:strVal val="visible"/>
                                      </p:to>
                                    </p:set>
                                    <p:animEffect transition="in" filter="fade">
                                      <p:cBhvr>
                                        <p:cTn id="35" dur="1000"/>
                                        <p:tgtEl>
                                          <p:spTgt spid="24">
                                            <p:txEl>
                                              <p:pRg st="4" end="4"/>
                                            </p:txEl>
                                          </p:spTgt>
                                        </p:tgtEl>
                                      </p:cBhvr>
                                    </p:animEffect>
                                    <p:anim calcmode="lin" valueType="num">
                                      <p:cBhvr>
                                        <p:cTn id="36"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4188164" y="107527"/>
            <a:ext cx="39934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511475" y="759512"/>
            <a:ext cx="9362820" cy="523220"/>
          </a:xfrm>
          <a:prstGeom prst="rect">
            <a:avLst/>
          </a:prstGeom>
        </p:spPr>
        <p:txBody>
          <a:bodyPr wrap="none">
            <a:spAutoFit/>
          </a:bodyPr>
          <a:lstStyle/>
          <a:p>
            <a:pPr indent="342265" algn="just">
              <a:spcAft>
                <a:spcPts val="0"/>
              </a:spcAft>
            </a:pPr>
            <a:r>
              <a:rPr lang="en-US" sz="2800" dirty="0">
                <a:solidFill>
                  <a:srgbClr val="0070C0"/>
                </a:solidFill>
                <a:latin typeface="Times New Roman" panose="02020603050405020304" pitchFamily="18" charset="0"/>
                <a:ea typeface="Times New Roman" panose="02020603050405020304" pitchFamily="18" charset="0"/>
              </a:rPr>
              <a:t>*</a:t>
            </a:r>
            <a:r>
              <a:rPr lang="en-US" sz="2800" b="1" i="1" dirty="0">
                <a:solidFill>
                  <a:srgbClr val="0070C0"/>
                </a:solidFill>
                <a:latin typeface="Times New Roman" panose="02020603050405020304" pitchFamily="18" charset="0"/>
                <a:ea typeface="Times New Roman" panose="02020603050405020304" pitchFamily="18" charset="0"/>
              </a:rPr>
              <a:t>Rubric </a:t>
            </a:r>
            <a:r>
              <a:rPr lang="en-US" sz="2800" b="1" i="1" dirty="0" err="1">
                <a:solidFill>
                  <a:srgbClr val="0070C0"/>
                </a:solidFill>
                <a:latin typeface="Times New Roman" panose="02020603050405020304" pitchFamily="18" charset="0"/>
                <a:ea typeface="Times New Roman" panose="02020603050405020304" pitchFamily="18" charset="0"/>
              </a:rPr>
              <a:t>đánh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giá</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sản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phẩm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hoạt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động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Vận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dụng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bài</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học</a:t>
            </a:r>
            <a:r>
              <a:rPr lang="en-US" sz="2800" b="1" i="1" dirty="0">
                <a:solidFill>
                  <a:srgbClr val="0070C0"/>
                </a:solidFill>
                <a:latin typeface="Times New Roman" panose="02020603050405020304" pitchFamily="18" charset="0"/>
                <a:ea typeface="Times New Roman" panose="02020603050405020304" pitchFamily="18" charset="0"/>
              </a:rPr>
              <a:t> 9:</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1956072236"/>
              </p:ext>
            </p:extLst>
          </p:nvPr>
        </p:nvGraphicFramePr>
        <p:xfrm>
          <a:off x="698498" y="1341670"/>
          <a:ext cx="10782301" cy="5218176"/>
        </p:xfrm>
        <a:graphic>
          <a:graphicData uri="http://schemas.openxmlformats.org/drawingml/2006/table">
            <a:tbl>
              <a:tblPr firstRow="1" firstCol="1" bandRow="1" bandCol="1"/>
              <a:tblGrid>
                <a:gridCol w="2013155">
                  <a:extLst>
                    <a:ext uri="{9D8B030D-6E8A-4147-A177-3AD203B41FA5}">
                      <a16:colId xmlns="" xmlns:a16="http://schemas.microsoft.com/office/drawing/2014/main" val="4051817670"/>
                    </a:ext>
                  </a:extLst>
                </a:gridCol>
                <a:gridCol w="2551471">
                  <a:extLst>
                    <a:ext uri="{9D8B030D-6E8A-4147-A177-3AD203B41FA5}">
                      <a16:colId xmlns="" xmlns:a16="http://schemas.microsoft.com/office/drawing/2014/main" val="685291859"/>
                    </a:ext>
                  </a:extLst>
                </a:gridCol>
                <a:gridCol w="3111909">
                  <a:extLst>
                    <a:ext uri="{9D8B030D-6E8A-4147-A177-3AD203B41FA5}">
                      <a16:colId xmlns="" xmlns:a16="http://schemas.microsoft.com/office/drawing/2014/main" val="1910191019"/>
                    </a:ext>
                  </a:extLst>
                </a:gridCol>
                <a:gridCol w="3105766">
                  <a:extLst>
                    <a:ext uri="{9D8B030D-6E8A-4147-A177-3AD203B41FA5}">
                      <a16:colId xmlns="" xmlns:a16="http://schemas.microsoft.com/office/drawing/2014/main" val="140672460"/>
                    </a:ext>
                  </a:extLst>
                </a:gridCol>
              </a:tblGrid>
              <a:tr h="466620">
                <a:tc>
                  <a:txBody>
                    <a:bodyPr/>
                    <a:lstStyle/>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440060479"/>
                  </a:ext>
                </a:extLst>
              </a:tr>
              <a:tr h="466620">
                <a:tc>
                  <a:txBody>
                    <a:bodyPr/>
                    <a:lstStyle/>
                    <a:p>
                      <a:pPr algn="ctr">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Video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Video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Video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smtClean="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5-7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Video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smtClean="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8-10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3652163766"/>
                  </a:ext>
                </a:extLst>
              </a:tr>
              <a:tr h="466620">
                <a:tc>
                  <a:txBody>
                    <a:bodyPr/>
                    <a:lstStyle/>
                    <a:p>
                      <a:pPr algn="ctr">
                        <a:lnSpc>
                          <a:spcPct val="107000"/>
                        </a:lnSpc>
                        <a:spcAft>
                          <a:spcPts val="0"/>
                        </a:spcAft>
                        <a:tabLst>
                          <a:tab pos="602615" algn="l"/>
                        </a:tabLst>
                      </a:pPr>
                      <a:r>
                        <a:rPr lang="en-US" sz="20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Vẽ tranh minh hoạ về nội dung truyện </a:t>
                      </a: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(5-7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7000"/>
                        </a:lnSpc>
                        <a:spcAft>
                          <a:spcPts val="0"/>
                        </a:spcAft>
                        <a:tabLst>
                          <a:tab pos="602615" algn="l"/>
                        </a:tabLst>
                      </a:pPr>
                      <a:r>
                        <a:rPr lang="en-US" sz="20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Bức tranh với nhiều đường nét đẹp, phong phú, hấp dẫn.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(8 -10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 xmlns:a16="http://schemas.microsoft.com/office/drawing/2014/main" val="88824131"/>
                  </a:ext>
                </a:extLst>
              </a:tr>
              <a:tr h="708951">
                <a:tc>
                  <a:txBody>
                    <a:bodyPr/>
                    <a:lstStyle/>
                    <a:p>
                      <a:pPr algn="ctr">
                        <a:lnSpc>
                          <a:spcPct val="107000"/>
                        </a:lnSpc>
                        <a:spcAft>
                          <a:spcPts val="0"/>
                        </a:spcAft>
                        <a:tabLst>
                          <a:tab pos="602615" algn="l"/>
                        </a:tabLst>
                      </a:pPr>
                      <a:r>
                        <a:rPr lang="en-US" sz="20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Đóng vai diễn lại cảnh truyện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lnSpc>
                          <a:spcPct val="107000"/>
                        </a:lnSpc>
                        <a:spcAft>
                          <a:spcPts val="0"/>
                        </a:spcAft>
                        <a:tabLst>
                          <a:tab pos="602615" algn="l"/>
                        </a:tabLst>
                      </a:pP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( 5 – 6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lnSpc>
                          <a:spcPct val="107000"/>
                        </a:lnSpc>
                        <a:spcAft>
                          <a:spcPts val="0"/>
                        </a:spcAft>
                        <a:tabLst>
                          <a:tab pos="602615" algn="l"/>
                        </a:tabLst>
                      </a:pP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(7 – 8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lnSpc>
                          <a:spcPct val="107000"/>
                        </a:lnSpc>
                        <a:spcAft>
                          <a:spcPts val="0"/>
                        </a:spcAft>
                        <a:tabLst>
                          <a:tab pos="602615" algn="l"/>
                        </a:tabLst>
                      </a:pP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cuốn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(9 - 10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2164628649"/>
                  </a:ext>
                </a:extLst>
              </a:tr>
            </a:tbl>
          </a:graphicData>
        </a:graphic>
      </p:graphicFrame>
    </p:spTree>
    <p:extLst>
      <p:ext uri="{BB962C8B-B14F-4D97-AF65-F5344CB8AC3E}">
        <p14:creationId xmlns:p14="http://schemas.microsoft.com/office/powerpoint/2010/main" xmlns="" val="125959009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11" name="Oval 10"/>
          <p:cNvSpPr/>
          <p:nvPr/>
        </p:nvSpPr>
        <p:spPr>
          <a:xfrm>
            <a:off x="2574208" y="16402"/>
            <a:ext cx="7005483" cy="632460"/>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HƯỚNG DẪN TỰ HỌC</a:t>
            </a: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1181100"/>
            <a:ext cx="10782300" cy="4862870"/>
          </a:xfrm>
          <a:prstGeom prst="rect">
            <a:avLst/>
          </a:prstGeom>
        </p:spPr>
        <p:txBody>
          <a:bodyPr>
            <a:spAutoFit/>
          </a:bodyPr>
          <a:lstStyle/>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1. Sưu tầm thông tin (bài viết, hình ảnh, video,...) về các tác giả (Tạ Duy Anh, Nguyễn Nhật Ánh, Cao Duy Sơn), các tác phẩm đã học trong Bài 9 (Bức tranh của em gái tôi, Điều không tính trước, Chích bông ơi!,...) từ nhiều nguồn khác nhau như sách, báo, internet,...</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2. Đọc thêm một số truyện ngắn có chủ đề về lòng nhân hậu, bao dung; về thái độ và cách ứng xử cao đẹp, rộng lượng, vị tha, biết chia sẻ, cảm thông,...</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3. Tìm kiếm và lưu lại những đoạn văn tả cảnh sinh hoạt hay.</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b="1" dirty="0">
                <a:latin typeface="Times New Roman" panose="02020603050405020304" pitchFamily="18" charset="0"/>
                <a:ea typeface="Times New Roman" panose="02020603050405020304" pitchFamily="18" charset="0"/>
              </a:rPr>
              <a:t>4. Chuẩn bị bài 10 : Văn bản thông tin (Thuật lại sự kiện theo nguyên nhân, kết quả).</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347484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4">
            <a:extLst>
              <a:ext uri="{BEBA8EAE-BF5A-486C-A8C5-ECC9F3942E4B}">
                <a14:imgProps xmlns:a14="http://schemas.microsoft.com/office/drawing/2010/main" xmlns="">
                  <a14:imgLayer r:embed="rId5">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TRUYỆN</a:t>
            </a:r>
            <a:r>
              <a:rPr kumimoji="0" lang="en-US" sz="4000" b="1" i="0" u="none" strike="noStrike" kern="1200" cap="none" spc="0" normalizeH="0" noProof="0" dirty="0" smtClean="0">
                <a:ln>
                  <a:noFill/>
                </a:ln>
                <a:solidFill>
                  <a:prstClr val="white"/>
                </a:solidFill>
                <a:effectLst/>
                <a:uLnTx/>
                <a:uFillTx/>
                <a:latin typeface="Brush Script MT" panose="03060802040406070304" pitchFamily="66" charset="0"/>
                <a:ea typeface="+mn-ea"/>
                <a:cs typeface="+mn-cs"/>
              </a:rPr>
              <a:t> NGẮN</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7"/>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7"/>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9" cstate="print"/>
          <a:stretch>
            <a:fillRect/>
          </a:stretch>
        </p:blipFill>
        <p:spPr>
          <a:xfrm>
            <a:off x="10899642" y="0"/>
            <a:ext cx="1292358" cy="771523"/>
          </a:xfrm>
          <a:prstGeom prst="rect">
            <a:avLst/>
          </a:prstGeom>
        </p:spPr>
      </p:pic>
      <p:sp>
        <p:nvSpPr>
          <p:cNvPr id="3" name="Rectangle 2"/>
          <p:cNvSpPr/>
          <p:nvPr/>
        </p:nvSpPr>
        <p:spPr>
          <a:xfrm>
            <a:off x="4195366" y="768903"/>
            <a:ext cx="3891771" cy="483017"/>
          </a:xfrm>
          <a:prstGeom prst="rect">
            <a:avLst/>
          </a:prstGeom>
        </p:spPr>
        <p:txBody>
          <a:bodyPr wrap="none">
            <a:spAutoFit/>
          </a:bodyPr>
          <a:lstStyle/>
          <a:p>
            <a:pPr marL="57150" marR="177165" algn="ctr">
              <a:lnSpc>
                <a:spcPct val="115000"/>
              </a:lnSpc>
              <a:spcAft>
                <a:spcPts val="0"/>
              </a:spcAft>
              <a:tabLst>
                <a:tab pos="57150" algn="l"/>
              </a:tabLst>
            </a:pPr>
            <a:r>
              <a:rPr lang="fr-FR" sz="2400" b="1" dirty="0">
                <a:solidFill>
                  <a:srgbClr val="FF0000"/>
                </a:solidFill>
                <a:latin typeface="Times New Roman" panose="02020603050405020304" pitchFamily="18" charset="0"/>
                <a:ea typeface="Times New Roman" panose="02020603050405020304" pitchFamily="18" charset="0"/>
              </a:rPr>
              <a:t>KHỞI ĐỘNG BÀI HỌC 9</a:t>
            </a:r>
            <a:endParaRPr lang="en-US" sz="2400" dirty="0">
              <a:effectLst/>
              <a:latin typeface="Times New Roman" panose="02020603050405020304" pitchFamily="18" charset="0"/>
              <a:ea typeface="Times New Roman" panose="02020603050405020304" pitchFamily="18" charset="0"/>
            </a:endParaRPr>
          </a:p>
        </p:txBody>
      </p:sp>
      <p:sp>
        <p:nvSpPr>
          <p:cNvPr id="21" name="WordArt 10"/>
          <p:cNvSpPr>
            <a:spLocks noChangeArrowheads="1" noChangeShapeType="1" noTextEdit="1"/>
          </p:cNvSpPr>
          <p:nvPr/>
        </p:nvSpPr>
        <p:spPr bwMode="auto">
          <a:xfrm>
            <a:off x="3904162" y="1453842"/>
            <a:ext cx="4637484" cy="415877"/>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kern="10" dirty="0" smtClean="0">
                <a:ln w="19050">
                  <a:solidFill>
                    <a:srgbClr val="FFFF00"/>
                  </a:solidFill>
                  <a:round/>
                  <a:headEnd/>
                  <a:tailEnd/>
                </a:ln>
                <a:gradFill rotWithShape="1">
                  <a:gsLst>
                    <a:gs pos="0">
                      <a:srgbClr val="FF3300"/>
                    </a:gs>
                    <a:gs pos="100000">
                      <a:srgbClr val="0000FF"/>
                    </a:gs>
                  </a:gsLst>
                  <a:lin ang="5400000" scaled="1"/>
                </a:gradFill>
                <a:effectLst>
                  <a:outerShdw dist="35921" dir="2700000" algn="ctr" rotWithShape="0">
                    <a:srgbClr val="990000"/>
                  </a:outerShdw>
                </a:effectLst>
                <a:latin typeface="WoodType-Demi"/>
              </a:rPr>
              <a:t>TRÒ CHƠI </a:t>
            </a:r>
            <a:r>
              <a:rPr lang="en-US" sz="3600" kern="10" dirty="0" smtClean="0">
                <a:ln w="19050">
                  <a:solidFill>
                    <a:srgbClr val="FFFF00"/>
                  </a:solidFill>
                  <a:round/>
                  <a:headEnd/>
                  <a:tailEnd/>
                </a:ln>
                <a:gradFill rotWithShape="1">
                  <a:gsLst>
                    <a:gs pos="0">
                      <a:srgbClr val="FF3300"/>
                    </a:gs>
                    <a:gs pos="100000">
                      <a:srgbClr val="0000FF"/>
                    </a:gs>
                  </a:gsLst>
                  <a:lin ang="5400000" scaled="1"/>
                </a:gradFill>
                <a:effectLst>
                  <a:outerShdw dist="35921" dir="2700000" algn="ctr" rotWithShape="0">
                    <a:srgbClr val="990000"/>
                  </a:outerShdw>
                </a:effectLst>
                <a:latin typeface="WoodType-Demi"/>
              </a:rPr>
              <a:t>Ô CHỮ</a:t>
            </a:r>
          </a:p>
        </p:txBody>
      </p:sp>
      <p:graphicFrame>
        <p:nvGraphicFramePr>
          <p:cNvPr id="5" name="Table 4"/>
          <p:cNvGraphicFramePr>
            <a:graphicFrameLocks noGrp="1"/>
          </p:cNvGraphicFramePr>
          <p:nvPr>
            <p:extLst>
              <p:ext uri="{D42A27DB-BD31-4B8C-83A1-F6EECF244321}">
                <p14:modId xmlns:p14="http://schemas.microsoft.com/office/powerpoint/2010/main" xmlns="" val="3693811378"/>
              </p:ext>
            </p:extLst>
          </p:nvPr>
        </p:nvGraphicFramePr>
        <p:xfrm>
          <a:off x="2274976" y="2138479"/>
          <a:ext cx="7589526" cy="2743200"/>
        </p:xfrm>
        <a:graphic>
          <a:graphicData uri="http://schemas.openxmlformats.org/drawingml/2006/table">
            <a:tbl>
              <a:tblPr firstRow="1" bandRow="1">
                <a:tableStyleId>{5940675A-B579-460E-94D1-54222C63F5DA}</a:tableStyleId>
              </a:tblPr>
              <a:tblGrid>
                <a:gridCol w="542109">
                  <a:extLst>
                    <a:ext uri="{9D8B030D-6E8A-4147-A177-3AD203B41FA5}">
                      <a16:colId xmlns="" xmlns:a16="http://schemas.microsoft.com/office/drawing/2014/main" val="1600206383"/>
                    </a:ext>
                  </a:extLst>
                </a:gridCol>
                <a:gridCol w="542109">
                  <a:extLst>
                    <a:ext uri="{9D8B030D-6E8A-4147-A177-3AD203B41FA5}">
                      <a16:colId xmlns="" xmlns:a16="http://schemas.microsoft.com/office/drawing/2014/main" val="1478720111"/>
                    </a:ext>
                  </a:extLst>
                </a:gridCol>
                <a:gridCol w="542109">
                  <a:extLst>
                    <a:ext uri="{9D8B030D-6E8A-4147-A177-3AD203B41FA5}">
                      <a16:colId xmlns="" xmlns:a16="http://schemas.microsoft.com/office/drawing/2014/main" val="797058468"/>
                    </a:ext>
                  </a:extLst>
                </a:gridCol>
                <a:gridCol w="542109">
                  <a:extLst>
                    <a:ext uri="{9D8B030D-6E8A-4147-A177-3AD203B41FA5}">
                      <a16:colId xmlns="" xmlns:a16="http://schemas.microsoft.com/office/drawing/2014/main" val="746863768"/>
                    </a:ext>
                  </a:extLst>
                </a:gridCol>
                <a:gridCol w="542109">
                  <a:extLst>
                    <a:ext uri="{9D8B030D-6E8A-4147-A177-3AD203B41FA5}">
                      <a16:colId xmlns="" xmlns:a16="http://schemas.microsoft.com/office/drawing/2014/main" val="3012791450"/>
                    </a:ext>
                  </a:extLst>
                </a:gridCol>
                <a:gridCol w="542109">
                  <a:extLst>
                    <a:ext uri="{9D8B030D-6E8A-4147-A177-3AD203B41FA5}">
                      <a16:colId xmlns="" xmlns:a16="http://schemas.microsoft.com/office/drawing/2014/main" val="3627197755"/>
                    </a:ext>
                  </a:extLst>
                </a:gridCol>
                <a:gridCol w="542109">
                  <a:extLst>
                    <a:ext uri="{9D8B030D-6E8A-4147-A177-3AD203B41FA5}">
                      <a16:colId xmlns="" xmlns:a16="http://schemas.microsoft.com/office/drawing/2014/main" val="3988800752"/>
                    </a:ext>
                  </a:extLst>
                </a:gridCol>
                <a:gridCol w="542109">
                  <a:extLst>
                    <a:ext uri="{9D8B030D-6E8A-4147-A177-3AD203B41FA5}">
                      <a16:colId xmlns="" xmlns:a16="http://schemas.microsoft.com/office/drawing/2014/main" val="1663637364"/>
                    </a:ext>
                  </a:extLst>
                </a:gridCol>
                <a:gridCol w="542109">
                  <a:extLst>
                    <a:ext uri="{9D8B030D-6E8A-4147-A177-3AD203B41FA5}">
                      <a16:colId xmlns="" xmlns:a16="http://schemas.microsoft.com/office/drawing/2014/main" val="1161240090"/>
                    </a:ext>
                  </a:extLst>
                </a:gridCol>
                <a:gridCol w="542109">
                  <a:extLst>
                    <a:ext uri="{9D8B030D-6E8A-4147-A177-3AD203B41FA5}">
                      <a16:colId xmlns="" xmlns:a16="http://schemas.microsoft.com/office/drawing/2014/main" val="1554884867"/>
                    </a:ext>
                  </a:extLst>
                </a:gridCol>
                <a:gridCol w="542109">
                  <a:extLst>
                    <a:ext uri="{9D8B030D-6E8A-4147-A177-3AD203B41FA5}">
                      <a16:colId xmlns="" xmlns:a16="http://schemas.microsoft.com/office/drawing/2014/main" val="1912306634"/>
                    </a:ext>
                  </a:extLst>
                </a:gridCol>
                <a:gridCol w="542109">
                  <a:extLst>
                    <a:ext uri="{9D8B030D-6E8A-4147-A177-3AD203B41FA5}">
                      <a16:colId xmlns="" xmlns:a16="http://schemas.microsoft.com/office/drawing/2014/main" val="3931921898"/>
                    </a:ext>
                  </a:extLst>
                </a:gridCol>
                <a:gridCol w="542109">
                  <a:extLst>
                    <a:ext uri="{9D8B030D-6E8A-4147-A177-3AD203B41FA5}">
                      <a16:colId xmlns="" xmlns:a16="http://schemas.microsoft.com/office/drawing/2014/main" val="1318643410"/>
                    </a:ext>
                  </a:extLst>
                </a:gridCol>
                <a:gridCol w="542109">
                  <a:extLst>
                    <a:ext uri="{9D8B030D-6E8A-4147-A177-3AD203B41FA5}">
                      <a16:colId xmlns="" xmlns:a16="http://schemas.microsoft.com/office/drawing/2014/main" val="542807301"/>
                    </a:ext>
                  </a:extLst>
                </a:gridCol>
              </a:tblGrid>
              <a:tr h="457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9178986"/>
                  </a:ext>
                </a:extLst>
              </a:tr>
              <a:tr h="457200">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B w="12700" cap="flat" cmpd="sng" algn="ctr">
                      <a:solidFill>
                        <a:schemeClr val="tx1"/>
                      </a:solidFill>
                      <a:prstDash val="solid"/>
                      <a:round/>
                      <a:headEnd type="none" w="med" len="med"/>
                      <a:tailEnd type="none" w="med" len="med"/>
                    </a:lnB>
                  </a:tcPr>
                </a:tc>
                <a:tc>
                  <a:txBody>
                    <a:bodyPr/>
                    <a:lstStyle/>
                    <a:p>
                      <a:endParaRPr lang="en-US" b="1">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2844544"/>
                  </a:ext>
                </a:extLst>
              </a:tr>
              <a:tr h="457200">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68519535"/>
                  </a:ext>
                </a:extLst>
              </a:tr>
              <a:tr h="457200">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36880130"/>
                  </a:ext>
                </a:extLst>
              </a:tr>
              <a:tr h="457200">
                <a:tc>
                  <a:txBody>
                    <a:bodyPr/>
                    <a:lstStyle/>
                    <a:p>
                      <a:endParaRPr lang="en-US" b="1">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557059323"/>
                  </a:ext>
                </a:extLst>
              </a:tr>
              <a:tr h="457200">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53095576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xmlns="" val="2304302414"/>
              </p:ext>
            </p:extLst>
          </p:nvPr>
        </p:nvGraphicFramePr>
        <p:xfrm>
          <a:off x="2277835" y="2144017"/>
          <a:ext cx="3252654" cy="457200"/>
        </p:xfrm>
        <a:graphic>
          <a:graphicData uri="http://schemas.openxmlformats.org/drawingml/2006/table">
            <a:tbl>
              <a:tblPr firstRow="1" bandRow="1">
                <a:tableStyleId>{5940675A-B579-460E-94D1-54222C63F5DA}</a:tableStyleId>
              </a:tblPr>
              <a:tblGrid>
                <a:gridCol w="542109">
                  <a:extLst>
                    <a:ext uri="{9D8B030D-6E8A-4147-A177-3AD203B41FA5}">
                      <a16:colId xmlns="" xmlns:a16="http://schemas.microsoft.com/office/drawing/2014/main" val="3672071508"/>
                    </a:ext>
                  </a:extLst>
                </a:gridCol>
                <a:gridCol w="542109">
                  <a:extLst>
                    <a:ext uri="{9D8B030D-6E8A-4147-A177-3AD203B41FA5}">
                      <a16:colId xmlns="" xmlns:a16="http://schemas.microsoft.com/office/drawing/2014/main" val="35700311"/>
                    </a:ext>
                  </a:extLst>
                </a:gridCol>
                <a:gridCol w="542109">
                  <a:extLst>
                    <a:ext uri="{9D8B030D-6E8A-4147-A177-3AD203B41FA5}">
                      <a16:colId xmlns="" xmlns:a16="http://schemas.microsoft.com/office/drawing/2014/main" val="3857992322"/>
                    </a:ext>
                  </a:extLst>
                </a:gridCol>
                <a:gridCol w="542109">
                  <a:extLst>
                    <a:ext uri="{9D8B030D-6E8A-4147-A177-3AD203B41FA5}">
                      <a16:colId xmlns="" xmlns:a16="http://schemas.microsoft.com/office/drawing/2014/main" val="799322573"/>
                    </a:ext>
                  </a:extLst>
                </a:gridCol>
                <a:gridCol w="542109">
                  <a:extLst>
                    <a:ext uri="{9D8B030D-6E8A-4147-A177-3AD203B41FA5}">
                      <a16:colId xmlns="" xmlns:a16="http://schemas.microsoft.com/office/drawing/2014/main" val="2048853255"/>
                    </a:ext>
                  </a:extLst>
                </a:gridCol>
                <a:gridCol w="542109">
                  <a:extLst>
                    <a:ext uri="{9D8B030D-6E8A-4147-A177-3AD203B41FA5}">
                      <a16:colId xmlns="" xmlns:a16="http://schemas.microsoft.com/office/drawing/2014/main" val="2901168428"/>
                    </a:ext>
                  </a:extLst>
                </a:gridCol>
              </a:tblGrid>
              <a:tr h="457200">
                <a:tc>
                  <a:txBody>
                    <a:bodyPr/>
                    <a:lstStyle/>
                    <a:p>
                      <a:r>
                        <a:rPr lang="en-US" b="1" dirty="0" smtClean="0">
                          <a:latin typeface="Times New Roman" panose="02020603050405020304" pitchFamily="18" charset="0"/>
                          <a:cs typeface="Times New Roman" panose="02020603050405020304" pitchFamily="18" charset="0"/>
                        </a:rPr>
                        <a:t>L</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Ụ</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C</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b="1" dirty="0" smtClean="0">
                          <a:latin typeface="Times New Roman" panose="02020603050405020304" pitchFamily="18" charset="0"/>
                          <a:cs typeface="Times New Roman" panose="02020603050405020304" pitchFamily="18" charset="0"/>
                        </a:rPr>
                        <a:t>B</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Á</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latin typeface="Times New Roman" panose="02020603050405020304" pitchFamily="18" charset="0"/>
                          <a:cs typeface="Times New Roman" panose="02020603050405020304" pitchFamily="18" charset="0"/>
                        </a:rPr>
                        <a:t>T</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6337742"/>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xmlns="" val="1536258150"/>
              </p:ext>
            </p:extLst>
          </p:nvPr>
        </p:nvGraphicFramePr>
        <p:xfrm>
          <a:off x="3362053" y="3050110"/>
          <a:ext cx="2168436" cy="457200"/>
        </p:xfrm>
        <a:graphic>
          <a:graphicData uri="http://schemas.openxmlformats.org/drawingml/2006/table">
            <a:tbl>
              <a:tblPr firstRow="1" bandRow="1">
                <a:tableStyleId>{5940675A-B579-460E-94D1-54222C63F5DA}</a:tableStyleId>
              </a:tblPr>
              <a:tblGrid>
                <a:gridCol w="542109">
                  <a:extLst>
                    <a:ext uri="{9D8B030D-6E8A-4147-A177-3AD203B41FA5}">
                      <a16:colId xmlns="" xmlns:a16="http://schemas.microsoft.com/office/drawing/2014/main" val="4280522640"/>
                    </a:ext>
                  </a:extLst>
                </a:gridCol>
                <a:gridCol w="542109">
                  <a:extLst>
                    <a:ext uri="{9D8B030D-6E8A-4147-A177-3AD203B41FA5}">
                      <a16:colId xmlns="" xmlns:a16="http://schemas.microsoft.com/office/drawing/2014/main" val="3402583578"/>
                    </a:ext>
                  </a:extLst>
                </a:gridCol>
                <a:gridCol w="542109">
                  <a:extLst>
                    <a:ext uri="{9D8B030D-6E8A-4147-A177-3AD203B41FA5}">
                      <a16:colId xmlns="" xmlns:a16="http://schemas.microsoft.com/office/drawing/2014/main" val="1046152372"/>
                    </a:ext>
                  </a:extLst>
                </a:gridCol>
                <a:gridCol w="542109">
                  <a:extLst>
                    <a:ext uri="{9D8B030D-6E8A-4147-A177-3AD203B41FA5}">
                      <a16:colId xmlns="" xmlns:a16="http://schemas.microsoft.com/office/drawing/2014/main" val="1004671878"/>
                    </a:ext>
                  </a:extLst>
                </a:gridCol>
              </a:tblGrid>
              <a:tr h="457200">
                <a:tc>
                  <a:txBody>
                    <a:bodyPr/>
                    <a:lstStyle/>
                    <a:p>
                      <a:r>
                        <a:rPr lang="en-US" b="1" dirty="0" smtClean="0">
                          <a:latin typeface="Times New Roman" panose="02020603050405020304" pitchFamily="18" charset="0"/>
                          <a:cs typeface="Times New Roman" panose="02020603050405020304" pitchFamily="18" charset="0"/>
                        </a:rPr>
                        <a:t>L</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Ư</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Ơ</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M</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04781014"/>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xmlns="" val="3671655055"/>
              </p:ext>
            </p:extLst>
          </p:nvPr>
        </p:nvGraphicFramePr>
        <p:xfrm>
          <a:off x="4443412" y="3522315"/>
          <a:ext cx="5421090" cy="457200"/>
        </p:xfrm>
        <a:graphic>
          <a:graphicData uri="http://schemas.openxmlformats.org/drawingml/2006/table">
            <a:tbl>
              <a:tblPr firstRow="1" bandRow="1">
                <a:tableStyleId>{5940675A-B579-460E-94D1-54222C63F5DA}</a:tableStyleId>
              </a:tblPr>
              <a:tblGrid>
                <a:gridCol w="542109">
                  <a:extLst>
                    <a:ext uri="{9D8B030D-6E8A-4147-A177-3AD203B41FA5}">
                      <a16:colId xmlns="" xmlns:a16="http://schemas.microsoft.com/office/drawing/2014/main" val="1742023603"/>
                    </a:ext>
                  </a:extLst>
                </a:gridCol>
                <a:gridCol w="542109">
                  <a:extLst>
                    <a:ext uri="{9D8B030D-6E8A-4147-A177-3AD203B41FA5}">
                      <a16:colId xmlns="" xmlns:a16="http://schemas.microsoft.com/office/drawing/2014/main" val="3969567052"/>
                    </a:ext>
                  </a:extLst>
                </a:gridCol>
                <a:gridCol w="542109">
                  <a:extLst>
                    <a:ext uri="{9D8B030D-6E8A-4147-A177-3AD203B41FA5}">
                      <a16:colId xmlns="" xmlns:a16="http://schemas.microsoft.com/office/drawing/2014/main" val="960606255"/>
                    </a:ext>
                  </a:extLst>
                </a:gridCol>
                <a:gridCol w="542109">
                  <a:extLst>
                    <a:ext uri="{9D8B030D-6E8A-4147-A177-3AD203B41FA5}">
                      <a16:colId xmlns="" xmlns:a16="http://schemas.microsoft.com/office/drawing/2014/main" val="3358266577"/>
                    </a:ext>
                  </a:extLst>
                </a:gridCol>
                <a:gridCol w="542109">
                  <a:extLst>
                    <a:ext uri="{9D8B030D-6E8A-4147-A177-3AD203B41FA5}">
                      <a16:colId xmlns="" xmlns:a16="http://schemas.microsoft.com/office/drawing/2014/main" val="1098581417"/>
                    </a:ext>
                  </a:extLst>
                </a:gridCol>
                <a:gridCol w="542109">
                  <a:extLst>
                    <a:ext uri="{9D8B030D-6E8A-4147-A177-3AD203B41FA5}">
                      <a16:colId xmlns="" xmlns:a16="http://schemas.microsoft.com/office/drawing/2014/main" val="1399252762"/>
                    </a:ext>
                  </a:extLst>
                </a:gridCol>
                <a:gridCol w="542109">
                  <a:extLst>
                    <a:ext uri="{9D8B030D-6E8A-4147-A177-3AD203B41FA5}">
                      <a16:colId xmlns="" xmlns:a16="http://schemas.microsoft.com/office/drawing/2014/main" val="900679964"/>
                    </a:ext>
                  </a:extLst>
                </a:gridCol>
                <a:gridCol w="542109">
                  <a:extLst>
                    <a:ext uri="{9D8B030D-6E8A-4147-A177-3AD203B41FA5}">
                      <a16:colId xmlns="" xmlns:a16="http://schemas.microsoft.com/office/drawing/2014/main" val="3195583719"/>
                    </a:ext>
                  </a:extLst>
                </a:gridCol>
                <a:gridCol w="542109">
                  <a:extLst>
                    <a:ext uri="{9D8B030D-6E8A-4147-A177-3AD203B41FA5}">
                      <a16:colId xmlns="" xmlns:a16="http://schemas.microsoft.com/office/drawing/2014/main" val="1333912216"/>
                    </a:ext>
                  </a:extLst>
                </a:gridCol>
                <a:gridCol w="542109">
                  <a:extLst>
                    <a:ext uri="{9D8B030D-6E8A-4147-A177-3AD203B41FA5}">
                      <a16:colId xmlns="" xmlns:a16="http://schemas.microsoft.com/office/drawing/2014/main" val="2978184754"/>
                    </a:ext>
                  </a:extLst>
                </a:gridCol>
              </a:tblGrid>
              <a:tr h="457200">
                <a:tc>
                  <a:txBody>
                    <a:bodyPr/>
                    <a:lstStyle/>
                    <a:p>
                      <a:r>
                        <a:rPr lang="en-US" b="1" dirty="0" smtClean="0">
                          <a:latin typeface="Times New Roman" panose="02020603050405020304" pitchFamily="18" charset="0"/>
                          <a:cs typeface="Times New Roman" panose="02020603050405020304" pitchFamily="18" charset="0"/>
                        </a:rPr>
                        <a:t>T</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latin typeface="Times New Roman" panose="02020603050405020304" pitchFamily="18" charset="0"/>
                          <a:cs typeface="Times New Roman" panose="02020603050405020304" pitchFamily="18" charset="0"/>
                        </a:rPr>
                        <a:t>H</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b="1" dirty="0" smtClean="0">
                          <a:latin typeface="Times New Roman" panose="02020603050405020304" pitchFamily="18" charset="0"/>
                          <a:cs typeface="Times New Roman" panose="02020603050405020304" pitchFamily="18" charset="0"/>
                        </a:rPr>
                        <a:t>Á</a:t>
                      </a:r>
                      <a:endParaRPr lang="en-US" b="1" dirty="0">
                        <a:latin typeface="Times New Roman" panose="02020603050405020304" pitchFamily="18"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N</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H</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G</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I</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Ó</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N</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G</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84735012"/>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xmlns="" val="159933246"/>
              </p:ext>
            </p:extLst>
          </p:nvPr>
        </p:nvGraphicFramePr>
        <p:xfrm>
          <a:off x="4443412" y="3970860"/>
          <a:ext cx="3794763" cy="457200"/>
        </p:xfrm>
        <a:graphic>
          <a:graphicData uri="http://schemas.openxmlformats.org/drawingml/2006/table">
            <a:tbl>
              <a:tblPr firstRow="1" bandRow="1">
                <a:tableStyleId>{5940675A-B579-460E-94D1-54222C63F5DA}</a:tableStyleId>
              </a:tblPr>
              <a:tblGrid>
                <a:gridCol w="542109">
                  <a:extLst>
                    <a:ext uri="{9D8B030D-6E8A-4147-A177-3AD203B41FA5}">
                      <a16:colId xmlns="" xmlns:a16="http://schemas.microsoft.com/office/drawing/2014/main" val="3806299854"/>
                    </a:ext>
                  </a:extLst>
                </a:gridCol>
                <a:gridCol w="542109">
                  <a:extLst>
                    <a:ext uri="{9D8B030D-6E8A-4147-A177-3AD203B41FA5}">
                      <a16:colId xmlns="" xmlns:a16="http://schemas.microsoft.com/office/drawing/2014/main" val="3070610029"/>
                    </a:ext>
                  </a:extLst>
                </a:gridCol>
                <a:gridCol w="542109">
                  <a:extLst>
                    <a:ext uri="{9D8B030D-6E8A-4147-A177-3AD203B41FA5}">
                      <a16:colId xmlns="" xmlns:a16="http://schemas.microsoft.com/office/drawing/2014/main" val="1460139099"/>
                    </a:ext>
                  </a:extLst>
                </a:gridCol>
                <a:gridCol w="542109">
                  <a:extLst>
                    <a:ext uri="{9D8B030D-6E8A-4147-A177-3AD203B41FA5}">
                      <a16:colId xmlns="" xmlns:a16="http://schemas.microsoft.com/office/drawing/2014/main" val="1316006178"/>
                    </a:ext>
                  </a:extLst>
                </a:gridCol>
                <a:gridCol w="542109">
                  <a:extLst>
                    <a:ext uri="{9D8B030D-6E8A-4147-A177-3AD203B41FA5}">
                      <a16:colId xmlns="" xmlns:a16="http://schemas.microsoft.com/office/drawing/2014/main" val="1181061312"/>
                    </a:ext>
                  </a:extLst>
                </a:gridCol>
                <a:gridCol w="542109">
                  <a:extLst>
                    <a:ext uri="{9D8B030D-6E8A-4147-A177-3AD203B41FA5}">
                      <a16:colId xmlns="" xmlns:a16="http://schemas.microsoft.com/office/drawing/2014/main" val="1312679277"/>
                    </a:ext>
                  </a:extLst>
                </a:gridCol>
                <a:gridCol w="542109">
                  <a:extLst>
                    <a:ext uri="{9D8B030D-6E8A-4147-A177-3AD203B41FA5}">
                      <a16:colId xmlns="" xmlns:a16="http://schemas.microsoft.com/office/drawing/2014/main" val="1465273961"/>
                    </a:ext>
                  </a:extLst>
                </a:gridCol>
              </a:tblGrid>
              <a:tr h="457200">
                <a:tc>
                  <a:txBody>
                    <a:bodyPr/>
                    <a:lstStyle/>
                    <a:p>
                      <a:r>
                        <a:rPr lang="en-US" b="1" dirty="0" smtClean="0">
                          <a:latin typeface="Times New Roman" panose="02020603050405020304" pitchFamily="18" charset="0"/>
                          <a:cs typeface="Times New Roman" panose="02020603050405020304" pitchFamily="18" charset="0"/>
                        </a:rPr>
                        <a:t>B</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latin typeface="Times New Roman" panose="02020603050405020304" pitchFamily="18" charset="0"/>
                          <a:cs typeface="Times New Roman" panose="02020603050405020304" pitchFamily="18" charset="0"/>
                        </a:rPr>
                        <a:t>Ô</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N</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C</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H</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Ồ</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N</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5621047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xmlns="" val="3411143065"/>
              </p:ext>
            </p:extLst>
          </p:nvPr>
        </p:nvGraphicFramePr>
        <p:xfrm>
          <a:off x="2819944" y="4431235"/>
          <a:ext cx="2710545" cy="457200"/>
        </p:xfrm>
        <a:graphic>
          <a:graphicData uri="http://schemas.openxmlformats.org/drawingml/2006/table">
            <a:tbl>
              <a:tblPr firstRow="1" bandRow="1">
                <a:tableStyleId>{5940675A-B579-460E-94D1-54222C63F5DA}</a:tableStyleId>
              </a:tblPr>
              <a:tblGrid>
                <a:gridCol w="542109">
                  <a:extLst>
                    <a:ext uri="{9D8B030D-6E8A-4147-A177-3AD203B41FA5}">
                      <a16:colId xmlns="" xmlns:a16="http://schemas.microsoft.com/office/drawing/2014/main" val="226105488"/>
                    </a:ext>
                  </a:extLst>
                </a:gridCol>
                <a:gridCol w="542109">
                  <a:extLst>
                    <a:ext uri="{9D8B030D-6E8A-4147-A177-3AD203B41FA5}">
                      <a16:colId xmlns="" xmlns:a16="http://schemas.microsoft.com/office/drawing/2014/main" val="85948641"/>
                    </a:ext>
                  </a:extLst>
                </a:gridCol>
                <a:gridCol w="542109">
                  <a:extLst>
                    <a:ext uri="{9D8B030D-6E8A-4147-A177-3AD203B41FA5}">
                      <a16:colId xmlns="" xmlns:a16="http://schemas.microsoft.com/office/drawing/2014/main" val="1940116116"/>
                    </a:ext>
                  </a:extLst>
                </a:gridCol>
                <a:gridCol w="542109">
                  <a:extLst>
                    <a:ext uri="{9D8B030D-6E8A-4147-A177-3AD203B41FA5}">
                      <a16:colId xmlns="" xmlns:a16="http://schemas.microsoft.com/office/drawing/2014/main" val="1937624010"/>
                    </a:ext>
                  </a:extLst>
                </a:gridCol>
                <a:gridCol w="542109">
                  <a:extLst>
                    <a:ext uri="{9D8B030D-6E8A-4147-A177-3AD203B41FA5}">
                      <a16:colId xmlns="" xmlns:a16="http://schemas.microsoft.com/office/drawing/2014/main" val="2726726767"/>
                    </a:ext>
                  </a:extLst>
                </a:gridCol>
              </a:tblGrid>
              <a:tr h="457200">
                <a:tc>
                  <a:txBody>
                    <a:bodyPr/>
                    <a:lstStyle/>
                    <a:p>
                      <a:r>
                        <a:rPr lang="en-US" b="1" dirty="0" smtClean="0">
                          <a:latin typeface="Times New Roman" panose="02020603050405020304" pitchFamily="18" charset="0"/>
                          <a:cs typeface="Times New Roman" panose="02020603050405020304" pitchFamily="18" charset="0"/>
                        </a:rPr>
                        <a:t>D</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Ê</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M</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È</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latin typeface="Times New Roman" panose="02020603050405020304" pitchFamily="18" charset="0"/>
                          <a:cs typeface="Times New Roman" panose="02020603050405020304" pitchFamily="18" charset="0"/>
                        </a:rPr>
                        <a:t>N</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189068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xmlns="" val="3188510437"/>
              </p:ext>
            </p:extLst>
          </p:nvPr>
        </p:nvGraphicFramePr>
        <p:xfrm>
          <a:off x="4991239" y="2601666"/>
          <a:ext cx="1626327" cy="457200"/>
        </p:xfrm>
        <a:graphic>
          <a:graphicData uri="http://schemas.openxmlformats.org/drawingml/2006/table">
            <a:tbl>
              <a:tblPr firstRow="1" bandRow="1">
                <a:tableStyleId>{5940675A-B579-460E-94D1-54222C63F5DA}</a:tableStyleId>
              </a:tblPr>
              <a:tblGrid>
                <a:gridCol w="542109">
                  <a:extLst>
                    <a:ext uri="{9D8B030D-6E8A-4147-A177-3AD203B41FA5}">
                      <a16:colId xmlns="" xmlns:a16="http://schemas.microsoft.com/office/drawing/2014/main" val="2019910519"/>
                    </a:ext>
                  </a:extLst>
                </a:gridCol>
                <a:gridCol w="542109">
                  <a:extLst>
                    <a:ext uri="{9D8B030D-6E8A-4147-A177-3AD203B41FA5}">
                      <a16:colId xmlns="" xmlns:a16="http://schemas.microsoft.com/office/drawing/2014/main" val="3077219467"/>
                    </a:ext>
                  </a:extLst>
                </a:gridCol>
                <a:gridCol w="542109">
                  <a:extLst>
                    <a:ext uri="{9D8B030D-6E8A-4147-A177-3AD203B41FA5}">
                      <a16:colId xmlns="" xmlns:a16="http://schemas.microsoft.com/office/drawing/2014/main" val="785062883"/>
                    </a:ext>
                  </a:extLst>
                </a:gridCol>
              </a:tblGrid>
              <a:tr h="457200">
                <a:tc>
                  <a:txBody>
                    <a:bodyPr/>
                    <a:lstStyle/>
                    <a:p>
                      <a:r>
                        <a:rPr lang="en-US" b="1" dirty="0" smtClean="0">
                          <a:latin typeface="Times New Roman" panose="02020603050405020304" pitchFamily="18" charset="0"/>
                          <a:cs typeface="Times New Roman" panose="02020603050405020304" pitchFamily="18" charset="0"/>
                        </a:rPr>
                        <a:t>Â</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latin typeface="Times New Roman" panose="02020603050405020304" pitchFamily="18" charset="0"/>
                          <a:cs typeface="Times New Roman" panose="02020603050405020304" pitchFamily="18" charset="0"/>
                        </a:rPr>
                        <a:t>N</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029539354"/>
                  </a:ext>
                </a:extLst>
              </a:tr>
            </a:tbl>
          </a:graphicData>
        </a:graphic>
      </p:graphicFrame>
      <p:sp>
        <p:nvSpPr>
          <p:cNvPr id="20" name="Oval 19"/>
          <p:cNvSpPr/>
          <p:nvPr/>
        </p:nvSpPr>
        <p:spPr>
          <a:xfrm>
            <a:off x="10262979" y="1883384"/>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1</a:t>
            </a:r>
            <a:endParaRPr lang="en-US" sz="2800" dirty="0">
              <a:solidFill>
                <a:srgbClr val="FF0000"/>
              </a:solidFill>
            </a:endParaRPr>
          </a:p>
        </p:txBody>
      </p:sp>
      <p:sp>
        <p:nvSpPr>
          <p:cNvPr id="40" name="Oval 39"/>
          <p:cNvSpPr/>
          <p:nvPr/>
        </p:nvSpPr>
        <p:spPr>
          <a:xfrm>
            <a:off x="10279626" y="2428631"/>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2</a:t>
            </a:r>
          </a:p>
        </p:txBody>
      </p:sp>
      <p:sp>
        <p:nvSpPr>
          <p:cNvPr id="41" name="Oval 40"/>
          <p:cNvSpPr/>
          <p:nvPr/>
        </p:nvSpPr>
        <p:spPr>
          <a:xfrm>
            <a:off x="10279626" y="2973878"/>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3</a:t>
            </a:r>
          </a:p>
        </p:txBody>
      </p:sp>
      <p:sp>
        <p:nvSpPr>
          <p:cNvPr id="42" name="Oval 41"/>
          <p:cNvSpPr/>
          <p:nvPr/>
        </p:nvSpPr>
        <p:spPr>
          <a:xfrm>
            <a:off x="10279626" y="3519125"/>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4</a:t>
            </a:r>
            <a:endParaRPr lang="en-US" sz="2800" dirty="0">
              <a:solidFill>
                <a:srgbClr val="FF0000"/>
              </a:solidFill>
            </a:endParaRPr>
          </a:p>
        </p:txBody>
      </p:sp>
      <p:sp>
        <p:nvSpPr>
          <p:cNvPr id="44" name="Oval 43"/>
          <p:cNvSpPr/>
          <p:nvPr/>
        </p:nvSpPr>
        <p:spPr>
          <a:xfrm>
            <a:off x="10279626" y="4064372"/>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5</a:t>
            </a:r>
          </a:p>
        </p:txBody>
      </p:sp>
      <p:sp>
        <p:nvSpPr>
          <p:cNvPr id="23" name="Rounded Rectangle 22"/>
          <p:cNvSpPr/>
          <p:nvPr/>
        </p:nvSpPr>
        <p:spPr>
          <a:xfrm>
            <a:off x="2314798" y="5094767"/>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Aft>
                <a:spcPts val="0"/>
              </a:spcAft>
            </a:pP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tộc</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Rounded Rectangle 44"/>
          <p:cNvSpPr/>
          <p:nvPr/>
        </p:nvSpPr>
        <p:spPr>
          <a:xfrm>
            <a:off x="2294887" y="5088011"/>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Thánh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Gióng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ounded Rectangle 27"/>
          <p:cNvSpPr/>
          <p:nvPr/>
        </p:nvSpPr>
        <p:spPr>
          <a:xfrm>
            <a:off x="2294887" y="5088011"/>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7.</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ounded Rectangle 28"/>
          <p:cNvSpPr/>
          <p:nvPr/>
        </p:nvSpPr>
        <p:spPr>
          <a:xfrm>
            <a:off x="2314798" y="5081255"/>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kì</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Oval 29"/>
          <p:cNvSpPr/>
          <p:nvPr/>
        </p:nvSpPr>
        <p:spPr>
          <a:xfrm>
            <a:off x="10279626" y="4609619"/>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6</a:t>
            </a:r>
          </a:p>
        </p:txBody>
      </p:sp>
      <p:sp>
        <p:nvSpPr>
          <p:cNvPr id="34" name="Rounded Rectangle 33"/>
          <p:cNvSpPr/>
          <p:nvPr/>
        </p:nvSpPr>
        <p:spPr>
          <a:xfrm>
            <a:off x="2294887" y="5081255"/>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Bef>
                <a:spcPts val="200"/>
              </a:spcBef>
              <a:spcAft>
                <a:spcPts val="360"/>
              </a:spcAft>
            </a:pP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thỏm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ngóng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chờ</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đợi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sao</a:t>
            </a:r>
            <a:endParaRPr lang="en-US" sz="2400" dirty="0">
              <a:solidFill>
                <a:srgbClr val="6E94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6" name="Rounded Rectangle 35"/>
          <p:cNvSpPr/>
          <p:nvPr/>
        </p:nvSpPr>
        <p:spPr>
          <a:xfrm>
            <a:off x="2295748" y="5101523"/>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err="1">
                <a:solidFill>
                  <a:srgbClr val="262626"/>
                </a:solidFill>
                <a:latin typeface="Times New Roman" panose="02020603050405020304" pitchFamily="18" charset="0"/>
                <a:ea typeface="Times New Roman" panose="02020603050405020304" pitchFamily="18" charset="0"/>
              </a:rPr>
              <a:t>Tên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nhân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vật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chính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trong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văn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bản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Bài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học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đường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đời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đầu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tiên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Tô</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Hoài</a:t>
            </a:r>
            <a:r>
              <a:rPr lang="en-US" sz="2400" dirty="0">
                <a:solidFill>
                  <a:srgbClr val="262626"/>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2519241330"/>
              </p:ext>
            </p:extLst>
          </p:nvPr>
        </p:nvGraphicFramePr>
        <p:xfrm>
          <a:off x="4986937" y="2131374"/>
          <a:ext cx="542109" cy="2743200"/>
        </p:xfrm>
        <a:graphic>
          <a:graphicData uri="http://schemas.openxmlformats.org/drawingml/2006/table">
            <a:tbl>
              <a:tblPr firstRow="1" bandRow="1">
                <a:tableStyleId>{5940675A-B579-460E-94D1-54222C63F5DA}</a:tableStyleId>
              </a:tblPr>
              <a:tblGrid>
                <a:gridCol w="542109">
                  <a:extLst>
                    <a:ext uri="{9D8B030D-6E8A-4147-A177-3AD203B41FA5}">
                      <a16:colId xmlns="" xmlns:a16="http://schemas.microsoft.com/office/drawing/2014/main" val="982004746"/>
                    </a:ext>
                  </a:extLst>
                </a:gridCol>
              </a:tblGrid>
              <a:tr h="457200">
                <a:tc>
                  <a:txBody>
                    <a:bodyPr/>
                    <a:lstStyle/>
                    <a:p>
                      <a:pPr algn="l"/>
                      <a:r>
                        <a:rPr lang="en-US" b="1" dirty="0" smtClean="0">
                          <a:latin typeface="Times New Roman" panose="02020603050405020304" pitchFamily="18" charset="0"/>
                          <a:cs typeface="Times New Roman" panose="02020603050405020304" pitchFamily="18" charset="0"/>
                        </a:rPr>
                        <a:t>T</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800944179"/>
                  </a:ext>
                </a:extLst>
              </a:tr>
              <a:tr h="457200">
                <a:tc>
                  <a:txBody>
                    <a:bodyPr/>
                    <a:lstStyle/>
                    <a:p>
                      <a:pPr algn="l"/>
                      <a:r>
                        <a:rPr lang="en-US" b="1" dirty="0" smtClean="0">
                          <a:latin typeface="Times New Roman" panose="02020603050405020304" pitchFamily="18" charset="0"/>
                          <a:cs typeface="Times New Roman" panose="02020603050405020304" pitchFamily="18" charset="0"/>
                        </a:rPr>
                        <a:t>Â</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418789770"/>
                  </a:ext>
                </a:extLst>
              </a:tr>
              <a:tr h="457200">
                <a:tc>
                  <a:txBody>
                    <a:bodyPr/>
                    <a:lstStyle/>
                    <a:p>
                      <a:pPr algn="l"/>
                      <a:r>
                        <a:rPr lang="en-US" b="1" dirty="0" smtClean="0">
                          <a:latin typeface="Times New Roman" panose="02020603050405020304" pitchFamily="18" charset="0"/>
                          <a:cs typeface="Times New Roman" panose="02020603050405020304" pitchFamily="18" charset="0"/>
                        </a:rPr>
                        <a:t>M</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523970811"/>
                  </a:ext>
                </a:extLst>
              </a:tr>
              <a:tr h="457200">
                <a:tc>
                  <a:txBody>
                    <a:bodyPr/>
                    <a:lstStyle/>
                    <a:p>
                      <a:pPr algn="l"/>
                      <a:r>
                        <a:rPr lang="en-US" b="1" dirty="0" smtClean="0">
                          <a:latin typeface="Times New Roman" panose="02020603050405020304" pitchFamily="18" charset="0"/>
                          <a:cs typeface="Times New Roman" panose="02020603050405020304" pitchFamily="18" charset="0"/>
                        </a:rPr>
                        <a:t>H</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40000"/>
                        <a:lumOff val="60000"/>
                      </a:schemeClr>
                    </a:solidFill>
                  </a:tcPr>
                </a:tc>
                <a:extLst>
                  <a:ext uri="{0D108BD9-81ED-4DB2-BD59-A6C34878D82A}">
                    <a16:rowId xmlns="" xmlns:a16="http://schemas.microsoft.com/office/drawing/2014/main" val="838163601"/>
                  </a:ext>
                </a:extLst>
              </a:tr>
              <a:tr h="457200">
                <a:tc>
                  <a:txBody>
                    <a:bodyPr/>
                    <a:lstStyle/>
                    <a:p>
                      <a:pPr algn="l"/>
                      <a:r>
                        <a:rPr lang="en-US" b="1" dirty="0" smtClean="0">
                          <a:latin typeface="Times New Roman" panose="02020603050405020304" pitchFamily="18" charset="0"/>
                          <a:cs typeface="Times New Roman" panose="02020603050405020304" pitchFamily="18" charset="0"/>
                        </a:rPr>
                        <a:t>Ồ</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777548837"/>
                  </a:ext>
                </a:extLst>
              </a:tr>
              <a:tr h="457200">
                <a:tc>
                  <a:txBody>
                    <a:bodyPr/>
                    <a:lstStyle/>
                    <a:p>
                      <a:pPr algn="l"/>
                      <a:r>
                        <a:rPr lang="en-US" b="1" dirty="0" smtClean="0">
                          <a:latin typeface="Times New Roman" panose="02020603050405020304" pitchFamily="18" charset="0"/>
                          <a:cs typeface="Times New Roman" panose="02020603050405020304" pitchFamily="18" charset="0"/>
                        </a:rPr>
                        <a:t>N</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439706154"/>
                  </a:ext>
                </a:extLst>
              </a:tr>
            </a:tbl>
          </a:graphicData>
        </a:graphic>
      </p:graphicFrame>
      <p:sp>
        <p:nvSpPr>
          <p:cNvPr id="7" name="5-Point Star 6"/>
          <p:cNvSpPr/>
          <p:nvPr/>
        </p:nvSpPr>
        <p:spPr>
          <a:xfrm>
            <a:off x="470695" y="3050110"/>
            <a:ext cx="2346390" cy="1140594"/>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anose="02020603050405020304" pitchFamily="18" charset="0"/>
                <a:cs typeface="Times New Roman" panose="02020603050405020304" pitchFamily="18" charset="0"/>
              </a:rPr>
              <a:t>TỪ KHOÁ</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7051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indefinite"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2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0"/>
                                        </p:tgtEl>
                                        <p:attrNameLst>
                                          <p:attrName>fillcolor</p:attrName>
                                        </p:attrNameLst>
                                      </p:cBhvr>
                                      <p:to>
                                        <a:schemeClr val="accent2"/>
                                      </p:to>
                                    </p:animClr>
                                    <p:set>
                                      <p:cBhvr>
                                        <p:cTn id="49" dur="2000" fill="hold"/>
                                        <p:tgtEl>
                                          <p:spTgt spid="20"/>
                                        </p:tgtEl>
                                        <p:attrNameLst>
                                          <p:attrName>fill.type</p:attrName>
                                        </p:attrNameLst>
                                      </p:cBhvr>
                                      <p:to>
                                        <p:strVal val="solid"/>
                                      </p:to>
                                    </p:set>
                                    <p:set>
                                      <p:cBhvr>
                                        <p:cTn id="50" dur="2000" fill="hold"/>
                                        <p:tgtEl>
                                          <p:spTgt spid="20"/>
                                        </p:tgtEl>
                                        <p:attrNameLst>
                                          <p:attrName>fill.on</p:attrName>
                                        </p:attrNameLst>
                                      </p:cBhvr>
                                      <p:to>
                                        <p:strVal val="true"/>
                                      </p:to>
                                    </p:set>
                                  </p:childTnLst>
                                </p:cTn>
                              </p:par>
                              <p:par>
                                <p:cTn id="51" presetID="6" presetClass="entr" presetSubtype="16"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circle(in)">
                                      <p:cBhvr>
                                        <p:cTn id="53" dur="2000"/>
                                        <p:tgtEl>
                                          <p:spTgt spid="23"/>
                                        </p:tgtEl>
                                      </p:cBhvr>
                                    </p:animEffect>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23"/>
                    </p:tgtEl>
                  </p:cond>
                </p:stCondLst>
                <p:endSync evt="end" delay="0">
                  <p:rtn val="all"/>
                </p:endSync>
                <p:childTnLst>
                  <p:par>
                    <p:cTn id="55" fill="hold">
                      <p:stCondLst>
                        <p:cond delay="0"/>
                      </p:stCondLst>
                      <p:childTnLst>
                        <p:par>
                          <p:cTn id="56" fill="hold">
                            <p:stCondLst>
                              <p:cond delay="0"/>
                            </p:stCondLst>
                            <p:childTnLst>
                              <p:par>
                                <p:cTn id="57" presetID="8" presetClass="exit" presetSubtype="32" fill="hold" grpId="1" nodeType="clickEffect">
                                  <p:stCondLst>
                                    <p:cond delay="0"/>
                                  </p:stCondLst>
                                  <p:childTnLst>
                                    <p:animEffect transition="out" filter="diamond(out)">
                                      <p:cBhvr>
                                        <p:cTn id="58" dur="2000"/>
                                        <p:tgtEl>
                                          <p:spTgt spid="23"/>
                                        </p:tgtEl>
                                      </p:cBhvr>
                                    </p:animEffect>
                                    <p:set>
                                      <p:cBhvr>
                                        <p:cTn id="59"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40"/>
                    </p:tgtEl>
                  </p:cond>
                </p:stCondLst>
                <p:endSync evt="end" delay="0">
                  <p:rtn val="all"/>
                </p:endSync>
                <p:childTnLst>
                  <p:par>
                    <p:cTn id="61" fill="hold">
                      <p:stCondLst>
                        <p:cond delay="0"/>
                      </p:stCondLst>
                      <p:childTnLst>
                        <p:par>
                          <p:cTn id="62" fill="hold">
                            <p:stCondLst>
                              <p:cond delay="0"/>
                            </p:stCondLst>
                            <p:childTnLst>
                              <p:par>
                                <p:cTn id="63" presetID="16" presetClass="emph" presetSubtype="0" fill="hold" grpId="0" nodeType="clickEffect">
                                  <p:stCondLst>
                                    <p:cond delay="0"/>
                                  </p:stCondLst>
                                  <p:iterate type="lt">
                                    <p:tmPct val="4000"/>
                                  </p:iterate>
                                  <p:childTnLst>
                                    <p:set>
                                      <p:cBhvr override="childStyle">
                                        <p:cTn id="64" dur="500" fill="hold"/>
                                        <p:tgtEl>
                                          <p:spTgt spid="40"/>
                                        </p:tgtEl>
                                        <p:attrNameLst>
                                          <p:attrName>style.color</p:attrName>
                                        </p:attrNameLst>
                                      </p:cBhvr>
                                      <p:to>
                                        <p:clrVal>
                                          <a:schemeClr val="accent2"/>
                                        </p:clrVal>
                                      </p:to>
                                    </p:set>
                                    <p:set>
                                      <p:cBhvr>
                                        <p:cTn id="65" dur="500" fill="hold"/>
                                        <p:tgtEl>
                                          <p:spTgt spid="40"/>
                                        </p:tgtEl>
                                        <p:attrNameLst>
                                          <p:attrName>fillcolor</p:attrName>
                                        </p:attrNameLst>
                                      </p:cBhvr>
                                      <p:to>
                                        <p:clrVal>
                                          <a:schemeClr val="accent2"/>
                                        </p:clrVal>
                                      </p:to>
                                    </p:set>
                                    <p:set>
                                      <p:cBhvr>
                                        <p:cTn id="66" dur="500" fill="hold"/>
                                        <p:tgtEl>
                                          <p:spTgt spid="40"/>
                                        </p:tgtEl>
                                        <p:attrNameLst>
                                          <p:attrName>fill.type</p:attrName>
                                        </p:attrNameLst>
                                      </p:cBhvr>
                                      <p:to>
                                        <p:strVal val="solid"/>
                                      </p:to>
                                    </p:set>
                                  </p:childTnLst>
                                </p:cTn>
                              </p:par>
                              <p:par>
                                <p:cTn id="67" presetID="6" presetClass="entr" presetSubtype="16"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circle(in)">
                                      <p:cBhvr>
                                        <p:cTn id="69" dur="2000"/>
                                        <p:tgtEl>
                                          <p:spTgt spid="45"/>
                                        </p:tgtEl>
                                      </p:cBhvr>
                                    </p:animEffect>
                                  </p:childTnLst>
                                </p:cTn>
                              </p:par>
                            </p:childTnLst>
                          </p:cTn>
                        </p:par>
                      </p:childTnLst>
                    </p:cTn>
                  </p:par>
                </p:childTnLst>
              </p:cTn>
              <p:nextCondLst>
                <p:cond evt="onClick" delay="0">
                  <p:tgtEl>
                    <p:spTgt spid="40"/>
                  </p:tgtEl>
                </p:cond>
              </p:nextCondLst>
            </p:seq>
            <p:seq concurrent="1" nextAc="seek">
              <p:cTn id="70" restart="whenNotActive" fill="hold" evtFilter="cancelBubble" nodeType="interactiveSeq">
                <p:stCondLst>
                  <p:cond evt="onClick" delay="0">
                    <p:tgtEl>
                      <p:spTgt spid="45"/>
                    </p:tgtEl>
                  </p:cond>
                </p:stCondLst>
                <p:endSync evt="end" delay="0">
                  <p:rtn val="all"/>
                </p:endSync>
                <p:childTnLst>
                  <p:par>
                    <p:cTn id="71" fill="hold">
                      <p:stCondLst>
                        <p:cond delay="0"/>
                      </p:stCondLst>
                      <p:childTnLst>
                        <p:par>
                          <p:cTn id="72" fill="hold">
                            <p:stCondLst>
                              <p:cond delay="0"/>
                            </p:stCondLst>
                            <p:childTnLst>
                              <p:par>
                                <p:cTn id="73" presetID="4" presetClass="exit" presetSubtype="32" fill="hold" grpId="1" nodeType="clickEffect">
                                  <p:stCondLst>
                                    <p:cond delay="0"/>
                                  </p:stCondLst>
                                  <p:childTnLst>
                                    <p:animEffect transition="out" filter="box(out)">
                                      <p:cBhvr>
                                        <p:cTn id="74" dur="2000"/>
                                        <p:tgtEl>
                                          <p:spTgt spid="45"/>
                                        </p:tgtEl>
                                      </p:cBhvr>
                                    </p:animEffect>
                                    <p:set>
                                      <p:cBhvr>
                                        <p:cTn id="75"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6" restart="whenNotActive" fill="hold" evtFilter="cancelBubble" nodeType="interactiveSeq">
                <p:stCondLst>
                  <p:cond evt="onClick" delay="0">
                    <p:tgtEl>
                      <p:spTgt spid="41"/>
                    </p:tgtEl>
                  </p:cond>
                </p:stCondLst>
                <p:endSync evt="end" delay="0">
                  <p:rtn val="all"/>
                </p:endSync>
                <p:childTnLst>
                  <p:par>
                    <p:cTn id="77" fill="hold">
                      <p:stCondLst>
                        <p:cond delay="0"/>
                      </p:stCondLst>
                      <p:childTnLst>
                        <p:par>
                          <p:cTn id="78" fill="hold">
                            <p:stCondLst>
                              <p:cond delay="0"/>
                            </p:stCondLst>
                            <p:childTnLst>
                              <p:par>
                                <p:cTn id="79" presetID="16" presetClass="emph" presetSubtype="0" fill="hold" grpId="0" nodeType="clickEffect">
                                  <p:stCondLst>
                                    <p:cond delay="0"/>
                                  </p:stCondLst>
                                  <p:iterate type="lt">
                                    <p:tmPct val="4000"/>
                                  </p:iterate>
                                  <p:childTnLst>
                                    <p:set>
                                      <p:cBhvr override="childStyle">
                                        <p:cTn id="80" dur="500" fill="hold"/>
                                        <p:tgtEl>
                                          <p:spTgt spid="41"/>
                                        </p:tgtEl>
                                        <p:attrNameLst>
                                          <p:attrName>style.color</p:attrName>
                                        </p:attrNameLst>
                                      </p:cBhvr>
                                      <p:to>
                                        <p:clrVal>
                                          <a:schemeClr val="accent2"/>
                                        </p:clrVal>
                                      </p:to>
                                    </p:set>
                                    <p:set>
                                      <p:cBhvr>
                                        <p:cTn id="81" dur="500" fill="hold"/>
                                        <p:tgtEl>
                                          <p:spTgt spid="41"/>
                                        </p:tgtEl>
                                        <p:attrNameLst>
                                          <p:attrName>fillcolor</p:attrName>
                                        </p:attrNameLst>
                                      </p:cBhvr>
                                      <p:to>
                                        <p:clrVal>
                                          <a:schemeClr val="accent2"/>
                                        </p:clrVal>
                                      </p:to>
                                    </p:set>
                                    <p:set>
                                      <p:cBhvr>
                                        <p:cTn id="82" dur="500" fill="hold"/>
                                        <p:tgtEl>
                                          <p:spTgt spid="41"/>
                                        </p:tgtEl>
                                        <p:attrNameLst>
                                          <p:attrName>fill.type</p:attrName>
                                        </p:attrNameLst>
                                      </p:cBhvr>
                                      <p:to>
                                        <p:strVal val="solid"/>
                                      </p:to>
                                    </p:set>
                                  </p:childTnLst>
                                </p:cTn>
                              </p:par>
                              <p:par>
                                <p:cTn id="83" presetID="6" presetClass="entr" presetSubtype="16"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circle(in)">
                                      <p:cBhvr>
                                        <p:cTn id="85" dur="2000"/>
                                        <p:tgtEl>
                                          <p:spTgt spid="28"/>
                                        </p:tgtEl>
                                      </p:cBhvr>
                                    </p:animEffect>
                                  </p:childTnLst>
                                </p:cTn>
                              </p:par>
                            </p:childTnLst>
                          </p:cTn>
                        </p:par>
                      </p:childTnLst>
                    </p:cTn>
                  </p:par>
                </p:childTnLst>
              </p:cTn>
              <p:nextCondLst>
                <p:cond evt="onClick" delay="0">
                  <p:tgtEl>
                    <p:spTgt spid="41"/>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4" presetClass="exit" presetSubtype="32" fill="hold" grpId="1" nodeType="clickEffect">
                                  <p:stCondLst>
                                    <p:cond delay="0"/>
                                  </p:stCondLst>
                                  <p:childTnLst>
                                    <p:animEffect transition="out" filter="box(out)">
                                      <p:cBhvr>
                                        <p:cTn id="90" dur="2000"/>
                                        <p:tgtEl>
                                          <p:spTgt spid="28"/>
                                        </p:tgtEl>
                                      </p:cBhvr>
                                    </p:animEffect>
                                    <p:set>
                                      <p:cBhvr>
                                        <p:cTn id="91"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42"/>
                    </p:tgtEl>
                  </p:cond>
                </p:stCondLst>
                <p:endSync evt="end" delay="0">
                  <p:rtn val="all"/>
                </p:endSync>
                <p:childTnLst>
                  <p:par>
                    <p:cTn id="93" fill="hold">
                      <p:stCondLst>
                        <p:cond delay="0"/>
                      </p:stCondLst>
                      <p:childTnLst>
                        <p:par>
                          <p:cTn id="94" fill="hold">
                            <p:stCondLst>
                              <p:cond delay="0"/>
                            </p:stCondLst>
                            <p:childTnLst>
                              <p:par>
                                <p:cTn id="95" presetID="16" presetClass="emph" presetSubtype="0" fill="hold" grpId="0" nodeType="clickEffect">
                                  <p:stCondLst>
                                    <p:cond delay="0"/>
                                  </p:stCondLst>
                                  <p:iterate type="lt">
                                    <p:tmPct val="4000"/>
                                  </p:iterate>
                                  <p:childTnLst>
                                    <p:set>
                                      <p:cBhvr override="childStyle">
                                        <p:cTn id="96" dur="500" fill="hold"/>
                                        <p:tgtEl>
                                          <p:spTgt spid="42"/>
                                        </p:tgtEl>
                                        <p:attrNameLst>
                                          <p:attrName>style.color</p:attrName>
                                        </p:attrNameLst>
                                      </p:cBhvr>
                                      <p:to>
                                        <p:clrVal>
                                          <a:schemeClr val="accent2"/>
                                        </p:clrVal>
                                      </p:to>
                                    </p:set>
                                    <p:set>
                                      <p:cBhvr>
                                        <p:cTn id="97" dur="500" fill="hold"/>
                                        <p:tgtEl>
                                          <p:spTgt spid="42"/>
                                        </p:tgtEl>
                                        <p:attrNameLst>
                                          <p:attrName>fillcolor</p:attrName>
                                        </p:attrNameLst>
                                      </p:cBhvr>
                                      <p:to>
                                        <p:clrVal>
                                          <a:schemeClr val="accent2"/>
                                        </p:clrVal>
                                      </p:to>
                                    </p:set>
                                    <p:set>
                                      <p:cBhvr>
                                        <p:cTn id="98" dur="500" fill="hold"/>
                                        <p:tgtEl>
                                          <p:spTgt spid="42"/>
                                        </p:tgtEl>
                                        <p:attrNameLst>
                                          <p:attrName>fill.type</p:attrName>
                                        </p:attrNameLst>
                                      </p:cBhvr>
                                      <p:to>
                                        <p:strVal val="solid"/>
                                      </p:to>
                                    </p:set>
                                  </p:childTnLst>
                                </p:cTn>
                              </p:par>
                              <p:par>
                                <p:cTn id="99" presetID="6" presetClass="entr" presetSubtype="16"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circle(in)">
                                      <p:cBhvr>
                                        <p:cTn id="101" dur="2000"/>
                                        <p:tgtEl>
                                          <p:spTgt spid="29"/>
                                        </p:tgtEl>
                                      </p:cBhvr>
                                    </p:animEffect>
                                  </p:childTnLst>
                                </p:cTn>
                              </p:par>
                            </p:childTnLst>
                          </p:cTn>
                        </p:par>
                      </p:childTnLst>
                    </p:cTn>
                  </p:par>
                </p:childTnLst>
              </p:cTn>
              <p:nextCondLst>
                <p:cond evt="onClick" delay="0">
                  <p:tgtEl>
                    <p:spTgt spid="42"/>
                  </p:tgtEl>
                </p:cond>
              </p:nextCondLst>
            </p:seq>
            <p:seq concurrent="1" nextAc="seek">
              <p:cTn id="102" restart="whenNotActive" fill="hold" evtFilter="cancelBubble" nodeType="interactiveSeq">
                <p:stCondLst>
                  <p:cond evt="onClick" delay="0">
                    <p:tgtEl>
                      <p:spTgt spid="29"/>
                    </p:tgtEl>
                  </p:cond>
                </p:stCondLst>
                <p:endSync evt="end" delay="0">
                  <p:rtn val="all"/>
                </p:endSync>
                <p:childTnLst>
                  <p:par>
                    <p:cTn id="103" fill="hold">
                      <p:stCondLst>
                        <p:cond delay="0"/>
                      </p:stCondLst>
                      <p:childTnLst>
                        <p:par>
                          <p:cTn id="104" fill="hold">
                            <p:stCondLst>
                              <p:cond delay="0"/>
                            </p:stCondLst>
                            <p:childTnLst>
                              <p:par>
                                <p:cTn id="105" presetID="4" presetClass="exit" presetSubtype="32" fill="hold" grpId="1" nodeType="clickEffect">
                                  <p:stCondLst>
                                    <p:cond delay="0"/>
                                  </p:stCondLst>
                                  <p:childTnLst>
                                    <p:animEffect transition="out" filter="box(out)">
                                      <p:cBhvr>
                                        <p:cTn id="106" dur="2000"/>
                                        <p:tgtEl>
                                          <p:spTgt spid="29"/>
                                        </p:tgtEl>
                                      </p:cBhvr>
                                    </p:animEffect>
                                    <p:set>
                                      <p:cBhvr>
                                        <p:cTn id="107" dur="1" fill="hold">
                                          <p:stCondLst>
                                            <p:cond delay="1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8" restart="whenNotActive" fill="hold" evtFilter="cancelBubble" nodeType="interactiveSeq">
                <p:stCondLst>
                  <p:cond evt="onClick" delay="0">
                    <p:tgtEl>
                      <p:spTgt spid="44"/>
                    </p:tgtEl>
                  </p:cond>
                </p:stCondLst>
                <p:endSync evt="end" delay="0">
                  <p:rtn val="all"/>
                </p:endSync>
                <p:childTnLst>
                  <p:par>
                    <p:cTn id="109" fill="hold">
                      <p:stCondLst>
                        <p:cond delay="0"/>
                      </p:stCondLst>
                      <p:childTnLst>
                        <p:par>
                          <p:cTn id="110" fill="hold">
                            <p:stCondLst>
                              <p:cond delay="0"/>
                            </p:stCondLst>
                            <p:childTnLst>
                              <p:par>
                                <p:cTn id="111" presetID="16" presetClass="emph" presetSubtype="0" fill="hold" grpId="0" nodeType="clickEffect">
                                  <p:stCondLst>
                                    <p:cond delay="0"/>
                                  </p:stCondLst>
                                  <p:iterate type="lt">
                                    <p:tmPct val="4000"/>
                                  </p:iterate>
                                  <p:childTnLst>
                                    <p:set>
                                      <p:cBhvr override="childStyle">
                                        <p:cTn id="112" dur="500" fill="hold"/>
                                        <p:tgtEl>
                                          <p:spTgt spid="44"/>
                                        </p:tgtEl>
                                        <p:attrNameLst>
                                          <p:attrName>style.color</p:attrName>
                                        </p:attrNameLst>
                                      </p:cBhvr>
                                      <p:to>
                                        <p:clrVal>
                                          <a:schemeClr val="accent2"/>
                                        </p:clrVal>
                                      </p:to>
                                    </p:set>
                                    <p:set>
                                      <p:cBhvr>
                                        <p:cTn id="113" dur="500" fill="hold"/>
                                        <p:tgtEl>
                                          <p:spTgt spid="44"/>
                                        </p:tgtEl>
                                        <p:attrNameLst>
                                          <p:attrName>fillcolor</p:attrName>
                                        </p:attrNameLst>
                                      </p:cBhvr>
                                      <p:to>
                                        <p:clrVal>
                                          <a:schemeClr val="accent2"/>
                                        </p:clrVal>
                                      </p:to>
                                    </p:set>
                                    <p:set>
                                      <p:cBhvr>
                                        <p:cTn id="114" dur="500" fill="hold"/>
                                        <p:tgtEl>
                                          <p:spTgt spid="44"/>
                                        </p:tgtEl>
                                        <p:attrNameLst>
                                          <p:attrName>fill.type</p:attrName>
                                        </p:attrNameLst>
                                      </p:cBhvr>
                                      <p:to>
                                        <p:strVal val="solid"/>
                                      </p:to>
                                    </p:set>
                                  </p:childTnLst>
                                </p:cTn>
                              </p:par>
                              <p:par>
                                <p:cTn id="115" presetID="6" presetClass="entr" presetSubtype="16"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circle(in)">
                                      <p:cBhvr>
                                        <p:cTn id="117" dur="2000"/>
                                        <p:tgtEl>
                                          <p:spTgt spid="34"/>
                                        </p:tgtEl>
                                      </p:cBhvr>
                                    </p:animEffect>
                                  </p:childTnLst>
                                </p:cTn>
                              </p:par>
                            </p:childTnLst>
                          </p:cTn>
                        </p:par>
                      </p:childTnLst>
                    </p:cTn>
                  </p:par>
                </p:childTnLst>
              </p:cTn>
              <p:nextCondLst>
                <p:cond evt="onClick" delay="0">
                  <p:tgtEl>
                    <p:spTgt spid="44"/>
                  </p:tgtEl>
                </p:cond>
              </p:nextCondLst>
            </p:seq>
            <p:seq concurrent="1" nextAc="seek">
              <p:cTn id="118" restart="whenNotActive" fill="hold" evtFilter="cancelBubble" nodeType="interactiveSeq">
                <p:stCondLst>
                  <p:cond evt="onClick" delay="0">
                    <p:tgtEl>
                      <p:spTgt spid="34"/>
                    </p:tgtEl>
                  </p:cond>
                </p:stCondLst>
                <p:endSync evt="end" delay="0">
                  <p:rtn val="all"/>
                </p:endSync>
                <p:childTnLst>
                  <p:par>
                    <p:cTn id="119" fill="hold">
                      <p:stCondLst>
                        <p:cond delay="0"/>
                      </p:stCondLst>
                      <p:childTnLst>
                        <p:par>
                          <p:cTn id="120" fill="hold">
                            <p:stCondLst>
                              <p:cond delay="0"/>
                            </p:stCondLst>
                            <p:childTnLst>
                              <p:par>
                                <p:cTn id="121" presetID="4" presetClass="exit" presetSubtype="32" fill="hold" grpId="1" nodeType="clickEffect">
                                  <p:stCondLst>
                                    <p:cond delay="0"/>
                                  </p:stCondLst>
                                  <p:childTnLst>
                                    <p:animEffect transition="out" filter="box(out)">
                                      <p:cBhvr>
                                        <p:cTn id="122" dur="2000"/>
                                        <p:tgtEl>
                                          <p:spTgt spid="34"/>
                                        </p:tgtEl>
                                      </p:cBhvr>
                                    </p:animEffect>
                                    <p:set>
                                      <p:cBhvr>
                                        <p:cTn id="12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4" restart="whenNotActive" fill="hold" evtFilter="cancelBubble" nodeType="interactiveSeq">
                <p:stCondLst>
                  <p:cond evt="onClick" delay="0">
                    <p:tgtEl>
                      <p:spTgt spid="30"/>
                    </p:tgtEl>
                  </p:cond>
                </p:stCondLst>
                <p:endSync evt="end" delay="0">
                  <p:rtn val="all"/>
                </p:endSync>
                <p:childTnLst>
                  <p:par>
                    <p:cTn id="125" fill="hold">
                      <p:stCondLst>
                        <p:cond delay="0"/>
                      </p:stCondLst>
                      <p:childTnLst>
                        <p:par>
                          <p:cTn id="126" fill="hold">
                            <p:stCondLst>
                              <p:cond delay="0"/>
                            </p:stCondLst>
                            <p:childTnLst>
                              <p:par>
                                <p:cTn id="127" presetID="16" presetClass="emph" presetSubtype="0" fill="hold" grpId="0" nodeType="clickEffect">
                                  <p:stCondLst>
                                    <p:cond delay="0"/>
                                  </p:stCondLst>
                                  <p:iterate type="lt">
                                    <p:tmPct val="4000"/>
                                  </p:iterate>
                                  <p:childTnLst>
                                    <p:set>
                                      <p:cBhvr override="childStyle">
                                        <p:cTn id="128" dur="500" fill="hold"/>
                                        <p:tgtEl>
                                          <p:spTgt spid="30"/>
                                        </p:tgtEl>
                                        <p:attrNameLst>
                                          <p:attrName>style.color</p:attrName>
                                        </p:attrNameLst>
                                      </p:cBhvr>
                                      <p:to>
                                        <p:clrVal>
                                          <a:schemeClr val="accent2"/>
                                        </p:clrVal>
                                      </p:to>
                                    </p:set>
                                    <p:set>
                                      <p:cBhvr>
                                        <p:cTn id="129" dur="500" fill="hold"/>
                                        <p:tgtEl>
                                          <p:spTgt spid="30"/>
                                        </p:tgtEl>
                                        <p:attrNameLst>
                                          <p:attrName>fillcolor</p:attrName>
                                        </p:attrNameLst>
                                      </p:cBhvr>
                                      <p:to>
                                        <p:clrVal>
                                          <a:schemeClr val="accent2"/>
                                        </p:clrVal>
                                      </p:to>
                                    </p:set>
                                    <p:set>
                                      <p:cBhvr>
                                        <p:cTn id="130" dur="500" fill="hold"/>
                                        <p:tgtEl>
                                          <p:spTgt spid="30"/>
                                        </p:tgtEl>
                                        <p:attrNameLst>
                                          <p:attrName>fill.type</p:attrName>
                                        </p:attrNameLst>
                                      </p:cBhvr>
                                      <p:to>
                                        <p:strVal val="solid"/>
                                      </p:to>
                                    </p:set>
                                  </p:childTnLst>
                                </p:cTn>
                              </p:par>
                              <p:par>
                                <p:cTn id="131" presetID="6" presetClass="entr" presetSubtype="16" fill="hold" grpId="0" nodeType="with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circle(in)">
                                      <p:cBhvr>
                                        <p:cTn id="133" dur="2000"/>
                                        <p:tgtEl>
                                          <p:spTgt spid="36"/>
                                        </p:tgtEl>
                                      </p:cBhvr>
                                    </p:animEffect>
                                  </p:childTnLst>
                                </p:cTn>
                              </p:par>
                            </p:childTnLst>
                          </p:cTn>
                        </p:par>
                      </p:childTnLst>
                    </p:cTn>
                  </p:par>
                </p:childTnLst>
              </p:cTn>
              <p:nextCondLst>
                <p:cond evt="onClick" delay="0">
                  <p:tgtEl>
                    <p:spTgt spid="30"/>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4" presetClass="exit" presetSubtype="32" fill="hold" grpId="1" nodeType="clickEffect">
                                  <p:stCondLst>
                                    <p:cond delay="0"/>
                                  </p:stCondLst>
                                  <p:childTnLst>
                                    <p:animEffect transition="out" filter="box(out)">
                                      <p:cBhvr>
                                        <p:cTn id="138" dur="2000"/>
                                        <p:tgtEl>
                                          <p:spTgt spid="36"/>
                                        </p:tgtEl>
                                      </p:cBhvr>
                                    </p:animEffect>
                                    <p:set>
                                      <p:cBhvr>
                                        <p:cTn id="13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0" restart="whenNotActive" fill="hold" evtFilter="cancelBubble" nodeType="interactiveSeq">
                <p:stCondLst>
                  <p:cond evt="onClick" delay="0">
                    <p:tgtEl>
                      <p:spTgt spid="7"/>
                    </p:tgtEl>
                  </p:cond>
                </p:stCondLst>
                <p:endSync evt="end" delay="0">
                  <p:rtn val="all"/>
                </p:endSync>
                <p:childTnLst>
                  <p:par>
                    <p:cTn id="141" fill="hold">
                      <p:stCondLst>
                        <p:cond delay="0"/>
                      </p:stCondLst>
                      <p:childTnLst>
                        <p:par>
                          <p:cTn id="142" fill="hold">
                            <p:stCondLst>
                              <p:cond delay="0"/>
                            </p:stCondLst>
                            <p:childTnLst>
                              <p:par>
                                <p:cTn id="143" presetID="16" presetClass="emph" presetSubtype="0" fill="hold" grpId="0" nodeType="clickEffect">
                                  <p:stCondLst>
                                    <p:cond delay="0"/>
                                  </p:stCondLst>
                                  <p:iterate type="lt">
                                    <p:tmPct val="4000"/>
                                  </p:iterate>
                                  <p:childTnLst>
                                    <p:set>
                                      <p:cBhvr override="childStyle">
                                        <p:cTn id="144" dur="500" fill="hold"/>
                                        <p:tgtEl>
                                          <p:spTgt spid="7"/>
                                        </p:tgtEl>
                                        <p:attrNameLst>
                                          <p:attrName>style.color</p:attrName>
                                        </p:attrNameLst>
                                      </p:cBhvr>
                                      <p:to>
                                        <p:clrVal>
                                          <a:srgbClr val="E7E6E6"/>
                                        </p:clrVal>
                                      </p:to>
                                    </p:set>
                                    <p:set>
                                      <p:cBhvr>
                                        <p:cTn id="145" dur="500" fill="hold"/>
                                        <p:tgtEl>
                                          <p:spTgt spid="7"/>
                                        </p:tgtEl>
                                        <p:attrNameLst>
                                          <p:attrName>fillcolor</p:attrName>
                                        </p:attrNameLst>
                                      </p:cBhvr>
                                      <p:to>
                                        <p:clrVal>
                                          <a:srgbClr val="E7E6E6"/>
                                        </p:clrVal>
                                      </p:to>
                                    </p:set>
                                    <p:set>
                                      <p:cBhvr>
                                        <p:cTn id="146" dur="500" fill="hold"/>
                                        <p:tgtEl>
                                          <p:spTgt spid="7"/>
                                        </p:tgtEl>
                                        <p:attrNameLst>
                                          <p:attrName>fill.type</p:attrName>
                                        </p:attrNameLst>
                                      </p:cBhvr>
                                      <p:to>
                                        <p:strVal val="solid"/>
                                      </p:to>
                                    </p:set>
                                  </p:childTnLst>
                                </p:cTn>
                              </p:par>
                              <p:par>
                                <p:cTn id="147" presetID="6" presetClass="entr" presetSubtype="16" fill="hold" nodeType="withEffect">
                                  <p:stCondLst>
                                    <p:cond delay="0"/>
                                  </p:stCondLst>
                                  <p:childTnLst>
                                    <p:set>
                                      <p:cBhvr>
                                        <p:cTn id="148" dur="1" fill="hold">
                                          <p:stCondLst>
                                            <p:cond delay="0"/>
                                          </p:stCondLst>
                                        </p:cTn>
                                        <p:tgtEl>
                                          <p:spTgt spid="4"/>
                                        </p:tgtEl>
                                        <p:attrNameLst>
                                          <p:attrName>style.visibility</p:attrName>
                                        </p:attrNameLst>
                                      </p:cBhvr>
                                      <p:to>
                                        <p:strVal val="visible"/>
                                      </p:to>
                                    </p:set>
                                    <p:animEffect transition="in" filter="circle(in)">
                                      <p:cBhvr>
                                        <p:cTn id="149" dur="2000"/>
                                        <p:tgtEl>
                                          <p:spTgt spid="4"/>
                                        </p:tgtEl>
                                      </p:cBhvr>
                                    </p:animEffect>
                                  </p:childTnLst>
                                </p:cTn>
                              </p:par>
                            </p:childTnLst>
                          </p:cTn>
                        </p:par>
                      </p:childTnLst>
                    </p:cTn>
                  </p:par>
                </p:childTnLst>
              </p:cTn>
              <p:nextCondLst>
                <p:cond evt="onClick" delay="0">
                  <p:tgtEl>
                    <p:spTgt spid="7"/>
                  </p:tgtEl>
                </p:cond>
              </p:nextCondLst>
            </p:seq>
          </p:childTnLst>
        </p:cTn>
      </p:par>
    </p:tnLst>
    <p:bldLst>
      <p:bldP spid="40" grpId="0" animBg="1"/>
      <p:bldP spid="41" grpId="0" animBg="1"/>
      <p:bldP spid="42" grpId="0" animBg="1"/>
      <p:bldP spid="44" grpId="0" animBg="1"/>
      <p:bldP spid="23" grpId="0" animBg="1"/>
      <p:bldP spid="23" grpId="1" animBg="1"/>
      <p:bldP spid="45" grpId="0" animBg="1"/>
      <p:bldP spid="45" grpId="1" animBg="1"/>
      <p:bldP spid="28" grpId="0" animBg="1"/>
      <p:bldP spid="28" grpId="1" animBg="1"/>
      <p:bldP spid="29" grpId="0" animBg="1"/>
      <p:bldP spid="29" grpId="1" animBg="1"/>
      <p:bldP spid="30" grpId="0" animBg="1"/>
      <p:bldP spid="34" grpId="0" animBg="1"/>
      <p:bldP spid="34" grpId="1" animBg="1"/>
      <p:bldP spid="36" grpId="0" animBg="1"/>
      <p:bldP spid="36" grpId="1"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05543" y="1944002"/>
          <a:ext cx="10580913" cy="4023360"/>
        </p:xfrm>
        <a:graphic>
          <a:graphicData uri="http://schemas.openxmlformats.org/drawingml/2006/table">
            <a:tbl>
              <a:tblPr firstRow="1" bandRow="1"/>
              <a:tblGrid>
                <a:gridCol w="3540035">
                  <a:extLst>
                    <a:ext uri="{9D8B030D-6E8A-4147-A177-3AD203B41FA5}">
                      <a16:colId xmlns="" xmlns:a16="http://schemas.microsoft.com/office/drawing/2014/main" val="1493303710"/>
                    </a:ext>
                  </a:extLst>
                </a:gridCol>
                <a:gridCol w="3317966">
                  <a:extLst>
                    <a:ext uri="{9D8B030D-6E8A-4147-A177-3AD203B41FA5}">
                      <a16:colId xmlns="" xmlns:a16="http://schemas.microsoft.com/office/drawing/2014/main" val="2794980390"/>
                    </a:ext>
                  </a:extLst>
                </a:gridCol>
                <a:gridCol w="3722912">
                  <a:extLst>
                    <a:ext uri="{9D8B030D-6E8A-4147-A177-3AD203B41FA5}">
                      <a16:colId xmlns="" xmlns:a16="http://schemas.microsoft.com/office/drawing/2014/main" val="1629440920"/>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b="1" dirty="0" err="1" smtClean="0">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smtClean="0">
                          <a:solidFill>
                            <a:schemeClr val="accent4">
                              <a:lumMod val="50000"/>
                            </a:schemeClr>
                          </a:solidFill>
                          <a:latin typeface="Times New Roman" panose="02020603050405020304" pitchFamily="18" charset="0"/>
                          <a:cs typeface="Times New Roman" panose="02020603050405020304" pitchFamily="18" charset="0"/>
                        </a:rPr>
                        <a:t> 1,2</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b="1" dirty="0" err="1" smtClean="0">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smtClean="0">
                          <a:solidFill>
                            <a:schemeClr val="accent4">
                              <a:lumMod val="50000"/>
                            </a:schemeClr>
                          </a:solidFill>
                          <a:latin typeface="Times New Roman" panose="02020603050405020304" pitchFamily="18" charset="0"/>
                          <a:cs typeface="Times New Roman" panose="02020603050405020304" pitchFamily="18" charset="0"/>
                        </a:rPr>
                        <a:t> 3,4</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b="1" dirty="0" err="1" smtClean="0">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smtClean="0">
                          <a:solidFill>
                            <a:schemeClr val="accent4">
                              <a:lumMod val="50000"/>
                            </a:schemeClr>
                          </a:solidFill>
                          <a:latin typeface="Times New Roman" panose="02020603050405020304" pitchFamily="18" charset="0"/>
                          <a:cs typeface="Times New Roman" panose="02020603050405020304" pitchFamily="18" charset="0"/>
                        </a:rPr>
                        <a:t> 5,6</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 xmlns:a16="http://schemas.microsoft.com/office/drawing/2014/main" val="199667206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4770" marR="65405">
                        <a:spcBef>
                          <a:spcPts val="20"/>
                        </a:spcBef>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31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spc="29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chi</a:t>
                      </a:r>
                      <a:r>
                        <a:rPr lang="en-US" sz="2800" spc="31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spc="30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spc="30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spc="31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30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spc="31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3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spc="12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64770" marR="65405">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23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Qua</a:t>
                      </a:r>
                      <a:r>
                        <a:rPr lang="en-US" sz="2800" spc="22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spc="23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spc="20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spc="22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spc="21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22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spc="22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spc="22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21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spc="11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0"/>
                        </a:spcAft>
                        <a:buFont typeface="Wingdings" panose="05000000000000000000" pitchFamily="2" charset="2"/>
                        <a:buNone/>
                        <a:tabLst>
                          <a:tab pos="1386840" algn="l"/>
                        </a:tabLst>
                      </a:pPr>
                      <a:endParaRPr lang="en-US" sz="2600" dirty="0" smtClean="0">
                        <a:effectLst/>
                        <a:latin typeface="Times New Roman" panose="02020603050405020304" pitchFamily="18" charset="0"/>
                        <a:ea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4770">
                        <a:spcBef>
                          <a:spcPts val="20"/>
                        </a:spcBef>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spc="-1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64770">
                        <a:spcBef>
                          <a:spcPts val="20"/>
                        </a:spcBef>
                        <a:spcAft>
                          <a:spcPts val="0"/>
                        </a:spcAft>
                      </a:pP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spc="11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spc="12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spc="12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spc="11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spc="12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spc="11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spc="12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12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spc="12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spc="15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750"/>
                        </a:spcAft>
                      </a:pPr>
                      <a:endParaRPr lang="en-US" sz="2800" dirty="0" smtClean="0">
                        <a:effectLst/>
                        <a:latin typeface="Times New Roman" panose="02020603050405020304" pitchFamily="18" charset="0"/>
                        <a:ea typeface="Calibri" panose="020F050202020403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7320" algn="just">
                        <a:lnSpc>
                          <a:spcPct val="100000"/>
                        </a:lnSpc>
                        <a:spcBef>
                          <a:spcPts val="35"/>
                        </a:spcBef>
                        <a:spcAft>
                          <a:spcPts val="0"/>
                        </a:spcAft>
                      </a:pPr>
                      <a:r>
                        <a:rPr lang="en-US" sz="2400" b="0" kern="0" dirty="0" smtClean="0">
                          <a:effectLst/>
                          <a:latin typeface="Times New Roman" panose="02020603050405020304" pitchFamily="18" charset="0"/>
                          <a:ea typeface="Calibri" panose="020F0502020204030204" pitchFamily="34" charset="0"/>
                        </a:rPr>
                        <a:t>?</a:t>
                      </a:r>
                      <a:r>
                        <a:rPr lang="en-US" sz="2400" b="0" kern="0" spc="65"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Tìm</a:t>
                      </a:r>
                      <a:r>
                        <a:rPr lang="en-US" sz="2400" b="0" kern="0" spc="40"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những</a:t>
                      </a:r>
                      <a:r>
                        <a:rPr lang="en-US" sz="2400" b="0" kern="0" spc="60" dirty="0" smtClean="0">
                          <a:effectLst/>
                          <a:latin typeface="Times New Roman" panose="02020603050405020304" pitchFamily="18" charset="0"/>
                          <a:ea typeface="Calibri" panose="020F0502020204030204" pitchFamily="34" charset="0"/>
                        </a:rPr>
                        <a:t> </a:t>
                      </a:r>
                      <a:r>
                        <a:rPr lang="en-US" sz="2400" b="0" kern="0" spc="-5" dirty="0" smtClean="0">
                          <a:effectLst/>
                          <a:latin typeface="Times New Roman" panose="02020603050405020304" pitchFamily="18" charset="0"/>
                          <a:ea typeface="Calibri" panose="020F0502020204030204" pitchFamily="34" charset="0"/>
                        </a:rPr>
                        <a:t>chi</a:t>
                      </a:r>
                      <a:r>
                        <a:rPr lang="en-US" sz="2400" b="0" kern="0" spc="60"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tiết</a:t>
                      </a:r>
                      <a:r>
                        <a:rPr lang="en-US" sz="2400" b="0" kern="0" spc="55" dirty="0" smtClean="0">
                          <a:effectLst/>
                          <a:latin typeface="Times New Roman" panose="02020603050405020304" pitchFamily="18" charset="0"/>
                          <a:ea typeface="Calibri" panose="020F0502020204030204" pitchFamily="34" charset="0"/>
                        </a:rPr>
                        <a:t> </a:t>
                      </a:r>
                      <a:r>
                        <a:rPr lang="en-US" sz="2400" b="0" kern="0" dirty="0" err="1" smtClean="0">
                          <a:effectLst/>
                          <a:latin typeface="Times New Roman" panose="02020603050405020304" pitchFamily="18" charset="0"/>
                          <a:ea typeface="Calibri" panose="020F0502020204030204" pitchFamily="34" charset="0"/>
                        </a:rPr>
                        <a:t>thể</a:t>
                      </a:r>
                      <a:r>
                        <a:rPr lang="en-US" sz="2400" b="0" kern="0" spc="55"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hiện</a:t>
                      </a:r>
                      <a:r>
                        <a:rPr lang="en-US" sz="2400" b="0" kern="0" spc="40"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cách</a:t>
                      </a:r>
                      <a:r>
                        <a:rPr lang="en-US" sz="2400" b="0" kern="0" spc="55" dirty="0" smtClean="0">
                          <a:effectLst/>
                          <a:latin typeface="Times New Roman" panose="02020603050405020304" pitchFamily="18" charset="0"/>
                          <a:ea typeface="Calibri" panose="020F0502020204030204" pitchFamily="34" charset="0"/>
                        </a:rPr>
                        <a:t> </a:t>
                      </a:r>
                      <a:r>
                        <a:rPr lang="en-US" sz="2400" b="0" kern="0" dirty="0" err="1" smtClean="0">
                          <a:effectLst/>
                          <a:latin typeface="Times New Roman" panose="02020603050405020304" pitchFamily="18" charset="0"/>
                          <a:ea typeface="Calibri" panose="020F0502020204030204" pitchFamily="34" charset="0"/>
                        </a:rPr>
                        <a:t>cư</a:t>
                      </a:r>
                      <a:r>
                        <a:rPr lang="en-US" sz="2400" b="0" kern="0" spc="40"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xử</a:t>
                      </a:r>
                      <a:r>
                        <a:rPr lang="en-US" sz="2400" b="0" kern="0" spc="50" dirty="0" smtClean="0">
                          <a:effectLst/>
                          <a:latin typeface="Times New Roman" panose="02020603050405020304" pitchFamily="18" charset="0"/>
                          <a:ea typeface="Calibri" panose="020F0502020204030204" pitchFamily="34" charset="0"/>
                        </a:rPr>
                        <a:t> </a:t>
                      </a:r>
                      <a:r>
                        <a:rPr lang="en-US" sz="2400" b="0" kern="0" dirty="0" err="1" smtClean="0">
                          <a:effectLst/>
                          <a:latin typeface="Times New Roman" panose="02020603050405020304" pitchFamily="18" charset="0"/>
                          <a:ea typeface="Calibri" panose="020F0502020204030204" pitchFamily="34" charset="0"/>
                        </a:rPr>
                        <a:t>của</a:t>
                      </a:r>
                      <a:r>
                        <a:rPr lang="en-US" sz="2400" b="0" kern="0" spc="140" dirty="0" smtClean="0">
                          <a:effectLst/>
                          <a:latin typeface="Times New Roman" panose="02020603050405020304" pitchFamily="18" charset="0"/>
                          <a:ea typeface="Calibri" panose="020F0502020204030204" pitchFamily="34" charset="0"/>
                        </a:rPr>
                        <a:t> </a:t>
                      </a:r>
                      <a:r>
                        <a:rPr lang="en-US" sz="2400" b="0" kern="0" dirty="0" err="1" smtClean="0">
                          <a:effectLst/>
                          <a:latin typeface="Times New Roman" panose="02020603050405020304" pitchFamily="18" charset="0"/>
                          <a:ea typeface="Calibri" panose="020F0502020204030204" pitchFamily="34" charset="0"/>
                        </a:rPr>
                        <a:t>Kiều</a:t>
                      </a:r>
                      <a:r>
                        <a:rPr lang="en-US" sz="2400" b="0" kern="0" spc="5"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Phương</a:t>
                      </a:r>
                      <a:r>
                        <a:rPr lang="en-US" sz="2400" b="0" kern="0" spc="10"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dành</a:t>
                      </a:r>
                      <a:r>
                        <a:rPr lang="en-US" sz="2400" b="0" kern="0" spc="-5" dirty="0" smtClean="0">
                          <a:effectLst/>
                          <a:latin typeface="Times New Roman" panose="02020603050405020304" pitchFamily="18" charset="0"/>
                          <a:ea typeface="Calibri" panose="020F0502020204030204" pitchFamily="34" charset="0"/>
                        </a:rPr>
                        <a:t> </a:t>
                      </a:r>
                      <a:r>
                        <a:rPr lang="en-US" sz="2400" b="0" kern="0" dirty="0" err="1" smtClean="0">
                          <a:effectLst/>
                          <a:latin typeface="Times New Roman" panose="02020603050405020304" pitchFamily="18" charset="0"/>
                          <a:ea typeface="Calibri" panose="020F0502020204030204" pitchFamily="34" charset="0"/>
                        </a:rPr>
                        <a:t>cho</a:t>
                      </a:r>
                      <a:r>
                        <a:rPr lang="en-US" sz="2400" b="0" kern="0" spc="10" dirty="0" smtClean="0">
                          <a:effectLst/>
                          <a:latin typeface="Times New Roman" panose="02020603050405020304" pitchFamily="18" charset="0"/>
                          <a:ea typeface="Calibri" panose="020F0502020204030204" pitchFamily="34" charset="0"/>
                        </a:rPr>
                        <a:t> </a:t>
                      </a:r>
                      <a:r>
                        <a:rPr lang="en-US" sz="2400" b="0" kern="0" spc="-10" dirty="0" err="1" smtClean="0">
                          <a:effectLst/>
                          <a:latin typeface="Times New Roman" panose="02020603050405020304" pitchFamily="18" charset="0"/>
                          <a:ea typeface="Calibri" panose="020F0502020204030204" pitchFamily="34" charset="0"/>
                        </a:rPr>
                        <a:t>mọi</a:t>
                      </a:r>
                      <a:r>
                        <a:rPr lang="en-US" sz="2400" b="0" kern="0" spc="10" dirty="0" smtClean="0">
                          <a:effectLst/>
                          <a:latin typeface="Times New Roman" panose="02020603050405020304" pitchFamily="18" charset="0"/>
                          <a:ea typeface="Calibri" panose="020F0502020204030204" pitchFamily="34" charset="0"/>
                        </a:rPr>
                        <a:t> </a:t>
                      </a:r>
                      <a:r>
                        <a:rPr lang="en-US" sz="2400" b="0" kern="0" spc="-10" dirty="0" err="1" smtClean="0">
                          <a:effectLst/>
                          <a:latin typeface="Times New Roman" panose="02020603050405020304" pitchFamily="18" charset="0"/>
                          <a:ea typeface="Calibri" panose="020F0502020204030204" pitchFamily="34" charset="0"/>
                        </a:rPr>
                        <a:t>người</a:t>
                      </a:r>
                      <a:r>
                        <a:rPr lang="en-US" sz="2400" b="0" kern="0" spc="25" dirty="0" smtClean="0">
                          <a:effectLst/>
                          <a:latin typeface="Times New Roman" panose="02020603050405020304" pitchFamily="18" charset="0"/>
                          <a:ea typeface="Calibri" panose="020F0502020204030204" pitchFamily="34" charset="0"/>
                        </a:rPr>
                        <a:t> </a:t>
                      </a:r>
                      <a:r>
                        <a:rPr lang="en-US" sz="2400" b="0" kern="0" dirty="0" err="1" smtClean="0">
                          <a:effectLst/>
                          <a:latin typeface="Times New Roman" panose="02020603050405020304" pitchFamily="18" charset="0"/>
                          <a:ea typeface="Calibri" panose="020F0502020204030204" pitchFamily="34" charset="0"/>
                        </a:rPr>
                        <a:t>và</a:t>
                      </a:r>
                      <a:r>
                        <a:rPr lang="en-US" sz="2400" b="0" kern="0"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cho</a:t>
                      </a:r>
                      <a:r>
                        <a:rPr lang="en-US" sz="2400" b="0" kern="0" spc="10" dirty="0" smtClean="0">
                          <a:effectLst/>
                          <a:latin typeface="Times New Roman" panose="02020603050405020304" pitchFamily="18" charset="0"/>
                          <a:ea typeface="Calibri" panose="020F0502020204030204" pitchFamily="34" charset="0"/>
                        </a:rPr>
                        <a:t> </a:t>
                      </a:r>
                      <a:r>
                        <a:rPr lang="en-US" sz="2400" b="0" kern="0" spc="-5" dirty="0" err="1" smtClean="0">
                          <a:effectLst/>
                          <a:latin typeface="Times New Roman" panose="02020603050405020304" pitchFamily="18" charset="0"/>
                          <a:ea typeface="Calibri" panose="020F0502020204030204" pitchFamily="34" charset="0"/>
                        </a:rPr>
                        <a:t>anh</a:t>
                      </a:r>
                      <a:r>
                        <a:rPr lang="en-US" sz="2400" b="0" kern="0" spc="150" dirty="0" smtClean="0">
                          <a:effectLst/>
                          <a:latin typeface="Times New Roman" panose="02020603050405020304" pitchFamily="18" charset="0"/>
                          <a:ea typeface="Calibri" panose="020F0502020204030204" pitchFamily="34" charset="0"/>
                        </a:rPr>
                        <a:t> </a:t>
                      </a:r>
                      <a:r>
                        <a:rPr lang="en-US" sz="2400" b="0" kern="0" dirty="0" err="1" smtClean="0">
                          <a:effectLst/>
                          <a:latin typeface="Times New Roman" panose="02020603050405020304" pitchFamily="18" charset="0"/>
                          <a:ea typeface="Calibri" panose="020F0502020204030204" pitchFamily="34" charset="0"/>
                        </a:rPr>
                        <a:t>trai</a:t>
                      </a:r>
                      <a:r>
                        <a:rPr lang="en-US" sz="2400" b="0" kern="0" dirty="0" smtClean="0">
                          <a:effectLst/>
                          <a:latin typeface="Times New Roman" panose="02020603050405020304" pitchFamily="18" charset="0"/>
                          <a:ea typeface="Calibri" panose="020F0502020204030204" pitchFamily="34" charset="0"/>
                        </a:rPr>
                        <a:t>?</a:t>
                      </a:r>
                      <a:endParaRPr lang="en-US" sz="2400" b="1" kern="0" dirty="0" smtClean="0">
                        <a:effectLst/>
                        <a:latin typeface="Times New Roman" panose="02020603050405020304" pitchFamily="18" charset="0"/>
                        <a:ea typeface="Calibri" panose="020F0502020204030204" pitchFamily="34" charset="0"/>
                      </a:endParaRPr>
                    </a:p>
                    <a:p>
                      <a:pPr marL="147320" marR="635" algn="just">
                        <a:lnSpc>
                          <a:spcPct val="100000"/>
                        </a:lnSpc>
                        <a:spcAft>
                          <a:spcPts val="0"/>
                        </a:spcAft>
                      </a:pPr>
                      <a:r>
                        <a:rPr lang="en-US" sz="2400" dirty="0" smtClean="0">
                          <a:effectLst/>
                          <a:latin typeface="Times New Roman" panose="02020603050405020304" pitchFamily="18" charset="0"/>
                          <a:ea typeface="Times New Roman" panose="02020603050405020304" pitchFamily="18" charset="0"/>
                        </a:rPr>
                        <a:t>?</a:t>
                      </a:r>
                      <a:r>
                        <a:rPr lang="en-US" sz="2400" spc="65"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Bức</a:t>
                      </a:r>
                      <a:r>
                        <a:rPr lang="en-US" sz="2400" spc="5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tranh</a:t>
                      </a:r>
                      <a:r>
                        <a:rPr lang="en-US" sz="2400" spc="55" dirty="0" smtClean="0">
                          <a:effectLst/>
                          <a:latin typeface="Times New Roman" panose="02020603050405020304" pitchFamily="18" charset="0"/>
                          <a:ea typeface="Times New Roman" panose="02020603050405020304" pitchFamily="18" charset="0"/>
                        </a:rPr>
                        <a:t> </a:t>
                      </a:r>
                      <a:r>
                        <a:rPr lang="en-US" sz="2400" spc="-5" dirty="0" err="1" smtClean="0">
                          <a:effectLst/>
                          <a:latin typeface="Times New Roman" panose="02020603050405020304" pitchFamily="18" charset="0"/>
                          <a:ea typeface="Times New Roman" panose="02020603050405020304" pitchFamily="18" charset="0"/>
                        </a:rPr>
                        <a:t>Kiều</a:t>
                      </a:r>
                      <a:r>
                        <a:rPr lang="en-US" sz="2400" spc="55" dirty="0" smtClean="0">
                          <a:effectLst/>
                          <a:latin typeface="Times New Roman" panose="02020603050405020304" pitchFamily="18" charset="0"/>
                          <a:ea typeface="Times New Roman" panose="02020603050405020304" pitchFamily="18" charset="0"/>
                        </a:rPr>
                        <a:t> </a:t>
                      </a:r>
                      <a:r>
                        <a:rPr lang="en-US" sz="2400" spc="-5" dirty="0" err="1" smtClean="0">
                          <a:effectLst/>
                          <a:latin typeface="Times New Roman" panose="02020603050405020304" pitchFamily="18" charset="0"/>
                          <a:ea typeface="Times New Roman" panose="02020603050405020304" pitchFamily="18" charset="0"/>
                        </a:rPr>
                        <a:t>Phương</a:t>
                      </a:r>
                      <a:r>
                        <a:rPr lang="en-US" sz="2400" spc="60" dirty="0" smtClean="0">
                          <a:effectLst/>
                          <a:latin typeface="Times New Roman" panose="02020603050405020304" pitchFamily="18" charset="0"/>
                          <a:ea typeface="Times New Roman" panose="02020603050405020304" pitchFamily="18" charset="0"/>
                        </a:rPr>
                        <a:t> </a:t>
                      </a:r>
                      <a:r>
                        <a:rPr lang="en-US" sz="2400" spc="-5" dirty="0" err="1" smtClean="0">
                          <a:effectLst/>
                          <a:latin typeface="Times New Roman" panose="02020603050405020304" pitchFamily="18" charset="0"/>
                          <a:ea typeface="Times New Roman" panose="02020603050405020304" pitchFamily="18" charset="0"/>
                        </a:rPr>
                        <a:t>vẽ</a:t>
                      </a:r>
                      <a:r>
                        <a:rPr lang="en-US" sz="2400" spc="55"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anh</a:t>
                      </a:r>
                      <a:r>
                        <a:rPr lang="en-US" sz="2400" spc="55" dirty="0" smtClean="0">
                          <a:effectLst/>
                          <a:latin typeface="Times New Roman" panose="02020603050405020304" pitchFamily="18" charset="0"/>
                          <a:ea typeface="Times New Roman" panose="02020603050405020304" pitchFamily="18" charset="0"/>
                        </a:rPr>
                        <a:t> </a:t>
                      </a:r>
                      <a:r>
                        <a:rPr lang="en-US" sz="2400" spc="-5" dirty="0" err="1" smtClean="0">
                          <a:effectLst/>
                          <a:latin typeface="Times New Roman" panose="02020603050405020304" pitchFamily="18" charset="0"/>
                          <a:ea typeface="Times New Roman" panose="02020603050405020304" pitchFamily="18" charset="0"/>
                        </a:rPr>
                        <a:t>trai</a:t>
                      </a:r>
                      <a:r>
                        <a:rPr lang="en-US" sz="2400" spc="60" dirty="0" smtClean="0">
                          <a:effectLst/>
                          <a:latin typeface="Times New Roman" panose="02020603050405020304" pitchFamily="18" charset="0"/>
                          <a:ea typeface="Times New Roman" panose="02020603050405020304" pitchFamily="18" charset="0"/>
                        </a:rPr>
                        <a:t> </a:t>
                      </a:r>
                      <a:r>
                        <a:rPr lang="en-US" sz="2400" spc="-10" dirty="0" err="1" smtClean="0">
                          <a:effectLst/>
                          <a:latin typeface="Times New Roman" panose="02020603050405020304" pitchFamily="18" charset="0"/>
                          <a:ea typeface="Times New Roman" panose="02020603050405020304" pitchFamily="18" charset="0"/>
                        </a:rPr>
                        <a:t>đã</a:t>
                      </a:r>
                      <a:r>
                        <a:rPr lang="en-US" sz="2400" spc="6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bộc</a:t>
                      </a:r>
                      <a:r>
                        <a:rPr lang="en-US" sz="2400" spc="145"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lộ</a:t>
                      </a:r>
                      <a:r>
                        <a:rPr lang="en-US" sz="2400" spc="5" dirty="0" smtClean="0">
                          <a:effectLst/>
                          <a:latin typeface="Times New Roman" panose="02020603050405020304" pitchFamily="18" charset="0"/>
                          <a:ea typeface="Times New Roman" panose="02020603050405020304" pitchFamily="18" charset="0"/>
                        </a:rPr>
                        <a:t> </a:t>
                      </a:r>
                      <a:r>
                        <a:rPr lang="en-US" sz="2400" spc="-5" dirty="0" err="1" smtClean="0">
                          <a:effectLst/>
                          <a:latin typeface="Times New Roman" panose="02020603050405020304" pitchFamily="18" charset="0"/>
                          <a:ea typeface="Times New Roman" panose="02020603050405020304" pitchFamily="18" charset="0"/>
                        </a:rPr>
                        <a:t>điều</a:t>
                      </a:r>
                      <a:r>
                        <a:rPr lang="en-US" sz="2400" spc="-15" dirty="0" smtClean="0">
                          <a:effectLst/>
                          <a:latin typeface="Times New Roman" panose="02020603050405020304" pitchFamily="18" charset="0"/>
                          <a:ea typeface="Times New Roman" panose="02020603050405020304" pitchFamily="18" charset="0"/>
                        </a:rPr>
                        <a:t> </a:t>
                      </a:r>
                      <a:r>
                        <a:rPr lang="en-US" sz="2400" spc="-5" dirty="0" err="1" smtClean="0">
                          <a:effectLst/>
                          <a:latin typeface="Times New Roman" panose="02020603050405020304" pitchFamily="18" charset="0"/>
                          <a:ea typeface="Times New Roman" panose="02020603050405020304" pitchFamily="18" charset="0"/>
                        </a:rPr>
                        <a:t>gì</a:t>
                      </a:r>
                      <a:r>
                        <a:rPr lang="en-US" sz="2400" spc="-5" dirty="0" smtClean="0">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p>
                      <a:pPr marL="147320" algn="just">
                        <a:lnSpc>
                          <a:spcPct val="100000"/>
                        </a:lnSpc>
                        <a:spcAft>
                          <a:spcPts val="0"/>
                        </a:spcAft>
                      </a:pPr>
                      <a:r>
                        <a:rPr lang="en-US" sz="2400" dirty="0" smtClean="0">
                          <a:effectLst/>
                          <a:latin typeface="Times New Roman" panose="02020603050405020304" pitchFamily="18" charset="0"/>
                          <a:ea typeface="Times New Roman" panose="02020603050405020304" pitchFamily="18" charset="0"/>
                        </a:rPr>
                        <a:t>?</a:t>
                      </a:r>
                      <a:r>
                        <a:rPr lang="en-US" sz="2400" spc="5"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Em</a:t>
                      </a:r>
                      <a:r>
                        <a:rPr lang="en-US" sz="2400" spc="-2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có</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nhận</a:t>
                      </a:r>
                      <a:r>
                        <a:rPr lang="en-US" sz="2400" spc="-15"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xét</a:t>
                      </a:r>
                      <a:r>
                        <a:rPr lang="en-US" sz="2400" dirty="0" smtClean="0">
                          <a:effectLst/>
                          <a:latin typeface="Times New Roman" panose="02020603050405020304" pitchFamily="18" charset="0"/>
                          <a:ea typeface="Times New Roman" panose="02020603050405020304" pitchFamily="18" charset="0"/>
                        </a:rPr>
                        <a:t> </a:t>
                      </a:r>
                      <a:r>
                        <a:rPr lang="en-US" sz="2400" spc="-5" dirty="0" err="1" smtClean="0">
                          <a:effectLst/>
                          <a:latin typeface="Times New Roman" panose="02020603050405020304" pitchFamily="18" charset="0"/>
                          <a:ea typeface="Times New Roman" panose="02020603050405020304" pitchFamily="18" charset="0"/>
                        </a:rPr>
                        <a:t>gì</a:t>
                      </a:r>
                      <a:r>
                        <a:rPr lang="en-US" sz="2400" spc="-15"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về</a:t>
                      </a:r>
                      <a:r>
                        <a:rPr lang="en-US" sz="2400" dirty="0" smtClean="0">
                          <a:effectLst/>
                          <a:latin typeface="Times New Roman" panose="02020603050405020304" pitchFamily="18" charset="0"/>
                          <a:ea typeface="Times New Roman" panose="02020603050405020304" pitchFamily="18" charset="0"/>
                        </a:rPr>
                        <a:t> </a:t>
                      </a:r>
                      <a:r>
                        <a:rPr lang="en-US" sz="2400" spc="-5" dirty="0" err="1" smtClean="0">
                          <a:effectLst/>
                          <a:latin typeface="Times New Roman" panose="02020603050405020304" pitchFamily="18" charset="0"/>
                          <a:ea typeface="Times New Roman" panose="02020603050405020304" pitchFamily="18" charset="0"/>
                        </a:rPr>
                        <a:t>Kiều</a:t>
                      </a:r>
                      <a:r>
                        <a:rPr lang="en-US" sz="2400" dirty="0" smtClean="0">
                          <a:effectLst/>
                          <a:latin typeface="Times New Roman" panose="02020603050405020304" pitchFamily="18" charset="0"/>
                          <a:ea typeface="Times New Roman" panose="02020603050405020304" pitchFamily="18" charset="0"/>
                        </a:rPr>
                        <a:t> </a:t>
                      </a:r>
                      <a:r>
                        <a:rPr lang="en-US" sz="2400" spc="-5" dirty="0" err="1" smtClean="0">
                          <a:effectLst/>
                          <a:latin typeface="Times New Roman" panose="02020603050405020304" pitchFamily="18" charset="0"/>
                          <a:ea typeface="Times New Roman" panose="02020603050405020304" pitchFamily="18" charset="0"/>
                        </a:rPr>
                        <a:t>Phương</a:t>
                      </a:r>
                      <a:r>
                        <a:rPr lang="en-US" sz="2400" spc="-5" dirty="0" smtClean="0">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solidFill>
                  </a:tcPr>
                </a:tc>
                <a:extLst>
                  <a:ext uri="{0D108BD9-81ED-4DB2-BD59-A6C34878D82A}">
                    <a16:rowId xmlns="" xmlns:a16="http://schemas.microsoft.com/office/drawing/2014/main" val="1711873156"/>
                  </a:ext>
                </a:extLst>
              </a:tr>
            </a:tbl>
          </a:graphicData>
        </a:graphic>
      </p:graphicFrame>
      <p:sp>
        <p:nvSpPr>
          <p:cNvPr id="7" name="TextBox 6"/>
          <p:cNvSpPr txBox="1"/>
          <p:nvPr/>
        </p:nvSpPr>
        <p:spPr>
          <a:xfrm>
            <a:off x="4581034" y="1090193"/>
            <a:ext cx="30299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PHIẾU HỌC 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89350" y="311653"/>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smtClean="0">
                <a:solidFill>
                  <a:srgbClr val="FF0000"/>
                </a:solidFill>
                <a:latin typeface="Times New Roman" panose="02020603050405020304" pitchFamily="18" charset="0"/>
                <a:ea typeface="MS Mincho"/>
              </a:rPr>
              <a:t>Kiều</a:t>
            </a:r>
            <a:r>
              <a:rPr lang="en-US" sz="3200" b="1" dirty="0" smtClean="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59177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6557" y="1314076"/>
            <a:ext cx="7625072" cy="3965177"/>
            <a:chOff x="406557" y="1314076"/>
            <a:chExt cx="7625072" cy="3965177"/>
          </a:xfrm>
        </p:grpSpPr>
        <p:sp>
          <p:nvSpPr>
            <p:cNvPr id="4" name="Freeform 3"/>
            <p:cNvSpPr/>
            <p:nvPr/>
          </p:nvSpPr>
          <p:spPr>
            <a:xfrm>
              <a:off x="406557" y="1314076"/>
              <a:ext cx="2734850" cy="881594"/>
            </a:xfrm>
            <a:custGeom>
              <a:avLst/>
              <a:gdLst>
                <a:gd name="connsiteX0" fmla="*/ 0 w 4550849"/>
                <a:gd name="connsiteY0" fmla="*/ 88159 h 881594"/>
                <a:gd name="connsiteX1" fmla="*/ 88159 w 4550849"/>
                <a:gd name="connsiteY1" fmla="*/ 0 h 881594"/>
                <a:gd name="connsiteX2" fmla="*/ 4462690 w 4550849"/>
                <a:gd name="connsiteY2" fmla="*/ 0 h 881594"/>
                <a:gd name="connsiteX3" fmla="*/ 4550849 w 4550849"/>
                <a:gd name="connsiteY3" fmla="*/ 88159 h 881594"/>
                <a:gd name="connsiteX4" fmla="*/ 4550849 w 4550849"/>
                <a:gd name="connsiteY4" fmla="*/ 793435 h 881594"/>
                <a:gd name="connsiteX5" fmla="*/ 4462690 w 4550849"/>
                <a:gd name="connsiteY5" fmla="*/ 881594 h 881594"/>
                <a:gd name="connsiteX6" fmla="*/ 88159 w 4550849"/>
                <a:gd name="connsiteY6" fmla="*/ 881594 h 881594"/>
                <a:gd name="connsiteX7" fmla="*/ 0 w 4550849"/>
                <a:gd name="connsiteY7" fmla="*/ 793435 h 881594"/>
                <a:gd name="connsiteX8" fmla="*/ 0 w 4550849"/>
                <a:gd name="connsiteY8" fmla="*/ 88159 h 88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0849" h="881594">
                  <a:moveTo>
                    <a:pt x="0" y="88159"/>
                  </a:moveTo>
                  <a:cubicBezTo>
                    <a:pt x="0" y="39470"/>
                    <a:pt x="39470" y="0"/>
                    <a:pt x="88159" y="0"/>
                  </a:cubicBezTo>
                  <a:lnTo>
                    <a:pt x="4462690" y="0"/>
                  </a:lnTo>
                  <a:cubicBezTo>
                    <a:pt x="4511379" y="0"/>
                    <a:pt x="4550849" y="39470"/>
                    <a:pt x="4550849" y="88159"/>
                  </a:cubicBezTo>
                  <a:lnTo>
                    <a:pt x="4550849" y="793435"/>
                  </a:lnTo>
                  <a:cubicBezTo>
                    <a:pt x="4550849" y="842124"/>
                    <a:pt x="4511379" y="881594"/>
                    <a:pt x="4462690" y="881594"/>
                  </a:cubicBezTo>
                  <a:lnTo>
                    <a:pt x="88159" y="881594"/>
                  </a:lnTo>
                  <a:cubicBezTo>
                    <a:pt x="39470" y="881594"/>
                    <a:pt x="0" y="842124"/>
                    <a:pt x="0" y="793435"/>
                  </a:cubicBezTo>
                  <a:lnTo>
                    <a:pt x="0" y="88159"/>
                  </a:lnTo>
                  <a:close/>
                </a:path>
              </a:pathLst>
            </a:custGeom>
            <a:ln w="28575">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86781" tIns="66461" rIns="86781" bIns="66461"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1" i="0" u="none" strike="noStrike" kern="1200" cap="none" spc="5"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1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Ngoại</a:t>
              </a:r>
              <a:r>
                <a:rPr kumimoji="0" lang="en-US" sz="3200" b="1" i="0" u="none" strike="noStrike" kern="1200" cap="none" spc="5"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5"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reeform 6"/>
            <p:cNvSpPr/>
            <p:nvPr/>
          </p:nvSpPr>
          <p:spPr>
            <a:xfrm>
              <a:off x="861641" y="2195670"/>
              <a:ext cx="534145" cy="367298"/>
            </a:xfrm>
            <a:custGeom>
              <a:avLst/>
              <a:gdLst/>
              <a:ahLst/>
              <a:cxnLst/>
              <a:rect l="0" t="0" r="0" b="0"/>
              <a:pathLst>
                <a:path>
                  <a:moveTo>
                    <a:pt x="0" y="0"/>
                  </a:moveTo>
                  <a:lnTo>
                    <a:pt x="0" y="367298"/>
                  </a:lnTo>
                  <a:lnTo>
                    <a:pt x="534145" y="367298"/>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295771" y="2296614"/>
              <a:ext cx="6730391" cy="532709"/>
            </a:xfrm>
            <a:custGeom>
              <a:avLst/>
              <a:gdLst>
                <a:gd name="connsiteX0" fmla="*/ 0 w 6664835"/>
                <a:gd name="connsiteY0" fmla="*/ 53271 h 532709"/>
                <a:gd name="connsiteX1" fmla="*/ 53271 w 6664835"/>
                <a:gd name="connsiteY1" fmla="*/ 0 h 532709"/>
                <a:gd name="connsiteX2" fmla="*/ 6611564 w 6664835"/>
                <a:gd name="connsiteY2" fmla="*/ 0 h 532709"/>
                <a:gd name="connsiteX3" fmla="*/ 6664835 w 6664835"/>
                <a:gd name="connsiteY3" fmla="*/ 53271 h 532709"/>
                <a:gd name="connsiteX4" fmla="*/ 6664835 w 6664835"/>
                <a:gd name="connsiteY4" fmla="*/ 479438 h 532709"/>
                <a:gd name="connsiteX5" fmla="*/ 6611564 w 6664835"/>
                <a:gd name="connsiteY5" fmla="*/ 532709 h 532709"/>
                <a:gd name="connsiteX6" fmla="*/ 53271 w 6664835"/>
                <a:gd name="connsiteY6" fmla="*/ 532709 h 532709"/>
                <a:gd name="connsiteX7" fmla="*/ 0 w 6664835"/>
                <a:gd name="connsiteY7" fmla="*/ 479438 h 532709"/>
                <a:gd name="connsiteX8" fmla="*/ 0 w 6664835"/>
                <a:gd name="connsiteY8" fmla="*/ 53271 h 53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4835" h="532709">
                  <a:moveTo>
                    <a:pt x="0" y="53271"/>
                  </a:moveTo>
                  <a:cubicBezTo>
                    <a:pt x="0" y="23850"/>
                    <a:pt x="23850" y="0"/>
                    <a:pt x="53271" y="0"/>
                  </a:cubicBezTo>
                  <a:lnTo>
                    <a:pt x="6611564" y="0"/>
                  </a:lnTo>
                  <a:cubicBezTo>
                    <a:pt x="6640985" y="0"/>
                    <a:pt x="6664835" y="23850"/>
                    <a:pt x="6664835" y="53271"/>
                  </a:cubicBezTo>
                  <a:lnTo>
                    <a:pt x="6664835" y="479438"/>
                  </a:lnTo>
                  <a:cubicBezTo>
                    <a:pt x="6664835" y="508859"/>
                    <a:pt x="6640985" y="532709"/>
                    <a:pt x="6611564" y="532709"/>
                  </a:cubicBezTo>
                  <a:lnTo>
                    <a:pt x="53271" y="532709"/>
                  </a:lnTo>
                  <a:cubicBezTo>
                    <a:pt x="23850" y="532709"/>
                    <a:pt x="0" y="508859"/>
                    <a:pt x="0" y="479438"/>
                  </a:cubicBezTo>
                  <a:lnTo>
                    <a:pt x="0" y="53271"/>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943" tIns="51163" rIns="68943" bIns="51163"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Tên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Kiều</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Phương</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861641" y="2195670"/>
              <a:ext cx="455084" cy="1152387"/>
            </a:xfrm>
            <a:custGeom>
              <a:avLst/>
              <a:gdLst/>
              <a:ahLst/>
              <a:cxnLst/>
              <a:rect l="0" t="0" r="0" b="0"/>
              <a:pathLst>
                <a:path>
                  <a:moveTo>
                    <a:pt x="0" y="0"/>
                  </a:moveTo>
                  <a:lnTo>
                    <a:pt x="0" y="1152387"/>
                  </a:lnTo>
                  <a:lnTo>
                    <a:pt x="455084" y="1152387"/>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295771" y="2938378"/>
              <a:ext cx="6730391" cy="898610"/>
            </a:xfrm>
            <a:custGeom>
              <a:avLst/>
              <a:gdLst>
                <a:gd name="connsiteX0" fmla="*/ 0 w 6730391"/>
                <a:gd name="connsiteY0" fmla="*/ 89861 h 898610"/>
                <a:gd name="connsiteX1" fmla="*/ 89861 w 6730391"/>
                <a:gd name="connsiteY1" fmla="*/ 0 h 898610"/>
                <a:gd name="connsiteX2" fmla="*/ 6640530 w 6730391"/>
                <a:gd name="connsiteY2" fmla="*/ 0 h 898610"/>
                <a:gd name="connsiteX3" fmla="*/ 6730391 w 6730391"/>
                <a:gd name="connsiteY3" fmla="*/ 89861 h 898610"/>
                <a:gd name="connsiteX4" fmla="*/ 6730391 w 6730391"/>
                <a:gd name="connsiteY4" fmla="*/ 808749 h 898610"/>
                <a:gd name="connsiteX5" fmla="*/ 6640530 w 6730391"/>
                <a:gd name="connsiteY5" fmla="*/ 898610 h 898610"/>
                <a:gd name="connsiteX6" fmla="*/ 89861 w 6730391"/>
                <a:gd name="connsiteY6" fmla="*/ 898610 h 898610"/>
                <a:gd name="connsiteX7" fmla="*/ 0 w 6730391"/>
                <a:gd name="connsiteY7" fmla="*/ 808749 h 898610"/>
                <a:gd name="connsiteX8" fmla="*/ 0 w 6730391"/>
                <a:gd name="connsiteY8" fmla="*/ 89861 h 89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0391" h="898610">
                  <a:moveTo>
                    <a:pt x="0" y="89861"/>
                  </a:moveTo>
                  <a:cubicBezTo>
                    <a:pt x="0" y="40232"/>
                    <a:pt x="40232" y="0"/>
                    <a:pt x="89861" y="0"/>
                  </a:cubicBezTo>
                  <a:lnTo>
                    <a:pt x="6640530" y="0"/>
                  </a:lnTo>
                  <a:cubicBezTo>
                    <a:pt x="6690159" y="0"/>
                    <a:pt x="6730391" y="40232"/>
                    <a:pt x="6730391" y="89861"/>
                  </a:cubicBezTo>
                  <a:lnTo>
                    <a:pt x="6730391" y="808749"/>
                  </a:lnTo>
                  <a:cubicBezTo>
                    <a:pt x="6730391" y="858378"/>
                    <a:pt x="6690159" y="898610"/>
                    <a:pt x="6640530" y="898610"/>
                  </a:cubicBezTo>
                  <a:lnTo>
                    <a:pt x="89861" y="898610"/>
                  </a:lnTo>
                  <a:cubicBezTo>
                    <a:pt x="40232" y="898610"/>
                    <a:pt x="0" y="858378"/>
                    <a:pt x="0" y="808749"/>
                  </a:cubicBezTo>
                  <a:lnTo>
                    <a:pt x="0" y="89861"/>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659" tIns="61879" rIns="79659" bIns="61879"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đặt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biệt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hiệu</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bởi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vì</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khuôn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mặt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luôn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bị</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chính</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nó</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bôi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bẩn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a:off x="861641" y="2195670"/>
              <a:ext cx="500124" cy="2008338"/>
            </a:xfrm>
            <a:custGeom>
              <a:avLst/>
              <a:gdLst/>
              <a:ahLst/>
              <a:cxnLst/>
              <a:rect l="0" t="0" r="0" b="0"/>
              <a:pathLst>
                <a:path>
                  <a:moveTo>
                    <a:pt x="0" y="0"/>
                  </a:moveTo>
                  <a:lnTo>
                    <a:pt x="0" y="2008338"/>
                  </a:lnTo>
                  <a:lnTo>
                    <a:pt x="500124" y="2008338"/>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1295771" y="3946043"/>
              <a:ext cx="6735858" cy="612078"/>
            </a:xfrm>
            <a:custGeom>
              <a:avLst/>
              <a:gdLst>
                <a:gd name="connsiteX0" fmla="*/ 0 w 6690817"/>
                <a:gd name="connsiteY0" fmla="*/ 61208 h 612078"/>
                <a:gd name="connsiteX1" fmla="*/ 61208 w 6690817"/>
                <a:gd name="connsiteY1" fmla="*/ 0 h 612078"/>
                <a:gd name="connsiteX2" fmla="*/ 6629609 w 6690817"/>
                <a:gd name="connsiteY2" fmla="*/ 0 h 612078"/>
                <a:gd name="connsiteX3" fmla="*/ 6690817 w 6690817"/>
                <a:gd name="connsiteY3" fmla="*/ 61208 h 612078"/>
                <a:gd name="connsiteX4" fmla="*/ 6690817 w 6690817"/>
                <a:gd name="connsiteY4" fmla="*/ 550870 h 612078"/>
                <a:gd name="connsiteX5" fmla="*/ 6629609 w 6690817"/>
                <a:gd name="connsiteY5" fmla="*/ 612078 h 612078"/>
                <a:gd name="connsiteX6" fmla="*/ 61208 w 6690817"/>
                <a:gd name="connsiteY6" fmla="*/ 612078 h 612078"/>
                <a:gd name="connsiteX7" fmla="*/ 0 w 6690817"/>
                <a:gd name="connsiteY7" fmla="*/ 550870 h 612078"/>
                <a:gd name="connsiteX8" fmla="*/ 0 w 6690817"/>
                <a:gd name="connsiteY8" fmla="*/ 61208 h 61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817" h="612078">
                  <a:moveTo>
                    <a:pt x="0" y="61208"/>
                  </a:moveTo>
                  <a:cubicBezTo>
                    <a:pt x="0" y="27404"/>
                    <a:pt x="27404" y="0"/>
                    <a:pt x="61208" y="0"/>
                  </a:cubicBezTo>
                  <a:lnTo>
                    <a:pt x="6629609" y="0"/>
                  </a:lnTo>
                  <a:cubicBezTo>
                    <a:pt x="6663413" y="0"/>
                    <a:pt x="6690817" y="27404"/>
                    <a:pt x="6690817" y="61208"/>
                  </a:cubicBezTo>
                  <a:lnTo>
                    <a:pt x="6690817" y="550870"/>
                  </a:lnTo>
                  <a:cubicBezTo>
                    <a:pt x="6690817" y="584674"/>
                    <a:pt x="6663413" y="612078"/>
                    <a:pt x="6629609" y="612078"/>
                  </a:cubicBezTo>
                  <a:lnTo>
                    <a:pt x="61208" y="612078"/>
                  </a:lnTo>
                  <a:cubicBezTo>
                    <a:pt x="27404" y="612078"/>
                    <a:pt x="0" y="584674"/>
                    <a:pt x="0" y="550870"/>
                  </a:cubicBezTo>
                  <a:lnTo>
                    <a:pt x="0" y="61208"/>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267" tIns="53487" rIns="71267" bIns="53487"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Dùng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tên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để</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xưng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hô</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bạn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thật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vui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vẻ</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p:cNvSpPr/>
            <p:nvPr/>
          </p:nvSpPr>
          <p:spPr>
            <a:xfrm>
              <a:off x="861641" y="2195670"/>
              <a:ext cx="455084" cy="2777543"/>
            </a:xfrm>
            <a:custGeom>
              <a:avLst/>
              <a:gdLst/>
              <a:ahLst/>
              <a:cxnLst/>
              <a:rect l="0" t="0" r="0" b="0"/>
              <a:pathLst>
                <a:path>
                  <a:moveTo>
                    <a:pt x="0" y="0"/>
                  </a:moveTo>
                  <a:lnTo>
                    <a:pt x="0" y="2777543"/>
                  </a:lnTo>
                  <a:lnTo>
                    <a:pt x="455084" y="2777543"/>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1295771" y="4667175"/>
              <a:ext cx="6730391" cy="612078"/>
            </a:xfrm>
            <a:custGeom>
              <a:avLst/>
              <a:gdLst>
                <a:gd name="connsiteX0" fmla="*/ 0 w 6811078"/>
                <a:gd name="connsiteY0" fmla="*/ 61208 h 612078"/>
                <a:gd name="connsiteX1" fmla="*/ 61208 w 6811078"/>
                <a:gd name="connsiteY1" fmla="*/ 0 h 612078"/>
                <a:gd name="connsiteX2" fmla="*/ 6749870 w 6811078"/>
                <a:gd name="connsiteY2" fmla="*/ 0 h 612078"/>
                <a:gd name="connsiteX3" fmla="*/ 6811078 w 6811078"/>
                <a:gd name="connsiteY3" fmla="*/ 61208 h 612078"/>
                <a:gd name="connsiteX4" fmla="*/ 6811078 w 6811078"/>
                <a:gd name="connsiteY4" fmla="*/ 550870 h 612078"/>
                <a:gd name="connsiteX5" fmla="*/ 6749870 w 6811078"/>
                <a:gd name="connsiteY5" fmla="*/ 612078 h 612078"/>
                <a:gd name="connsiteX6" fmla="*/ 61208 w 6811078"/>
                <a:gd name="connsiteY6" fmla="*/ 612078 h 612078"/>
                <a:gd name="connsiteX7" fmla="*/ 0 w 6811078"/>
                <a:gd name="connsiteY7" fmla="*/ 550870 h 612078"/>
                <a:gd name="connsiteX8" fmla="*/ 0 w 6811078"/>
                <a:gd name="connsiteY8" fmla="*/ 61208 h 61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078" h="612078">
                  <a:moveTo>
                    <a:pt x="0" y="61208"/>
                  </a:moveTo>
                  <a:cubicBezTo>
                    <a:pt x="0" y="27404"/>
                    <a:pt x="27404" y="0"/>
                    <a:pt x="61208" y="0"/>
                  </a:cubicBezTo>
                  <a:lnTo>
                    <a:pt x="6749870" y="0"/>
                  </a:lnTo>
                  <a:cubicBezTo>
                    <a:pt x="6783674" y="0"/>
                    <a:pt x="6811078" y="27404"/>
                    <a:pt x="6811078" y="61208"/>
                  </a:cubicBezTo>
                  <a:lnTo>
                    <a:pt x="6811078" y="550870"/>
                  </a:lnTo>
                  <a:cubicBezTo>
                    <a:pt x="6811078" y="584674"/>
                    <a:pt x="6783674" y="612078"/>
                    <a:pt x="6749870" y="612078"/>
                  </a:cubicBezTo>
                  <a:lnTo>
                    <a:pt x="61208" y="612078"/>
                  </a:lnTo>
                  <a:cubicBezTo>
                    <a:pt x="27404" y="612078"/>
                    <a:pt x="0" y="584674"/>
                    <a:pt x="0" y="550870"/>
                  </a:cubicBezTo>
                  <a:lnTo>
                    <a:pt x="0" y="61208"/>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267" tIns="53487" rIns="71267" bIns="53487"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Hay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lục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lọi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đồ</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8" name="Right Brace 7"/>
          <p:cNvSpPr/>
          <p:nvPr/>
        </p:nvSpPr>
        <p:spPr>
          <a:xfrm>
            <a:off x="8130158" y="2521131"/>
            <a:ext cx="274320" cy="25864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8625802" y="2906413"/>
            <a:ext cx="2058870" cy="18158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64770" marR="62865" lvl="0" indent="0" algn="l" defTabSz="914400" rtl="0" eaLnBrk="1" fontAlgn="auto" latinLnBrk="0" hangingPunct="1">
              <a:lnSpc>
                <a:spcPct val="100000"/>
              </a:lnSpc>
              <a:spcBef>
                <a:spcPts val="20"/>
              </a:spcBef>
              <a:spcAft>
                <a:spcPts val="0"/>
              </a:spcAft>
              <a:buClrTx/>
              <a:buSzTx/>
              <a:buFontTx/>
              <a:buNone/>
              <a:tabLst/>
              <a:defRPr/>
            </a:pPr>
            <a:r>
              <a:rPr kumimoji="0" lang="en-US" sz="2800" b="1" i="0" u="none" strike="noStrike" kern="1200" cap="none" spc="-5"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sz="2800" b="1" i="0" u="none" strike="noStrike" kern="1200" cap="none" spc="3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5"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800" b="1" i="0" u="none" strike="noStrike" kern="1200" cap="none" spc="29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a:t>
            </a:r>
            <a:r>
              <a:rPr kumimoji="0" lang="en-US" sz="2800" b="1" i="0" u="none" strike="noStrike" kern="1200" cap="none" spc="3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1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1" i="0" u="none" strike="noStrike" kern="1200" cap="none" spc="3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5"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3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5"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1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1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dễ</a:t>
            </a:r>
            <a:r>
              <a:rPr kumimoji="0" lang="en-US" sz="2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1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2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8397937" y="520745"/>
            <a:ext cx="2514600" cy="18192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17"/>
          <p:cNvSpPr/>
          <p:nvPr/>
        </p:nvSpPr>
        <p:spPr>
          <a:xfrm>
            <a:off x="274602" y="237664"/>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smtClean="0">
                <a:solidFill>
                  <a:srgbClr val="FF0000"/>
                </a:solidFill>
                <a:latin typeface="Times New Roman" panose="02020603050405020304" pitchFamily="18" charset="0"/>
                <a:ea typeface="MS Mincho"/>
              </a:rPr>
              <a:t>Kiều</a:t>
            </a:r>
            <a:r>
              <a:rPr lang="en-US" sz="3200" b="1" dirty="0" smtClean="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0532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5695" y="1187369"/>
            <a:ext cx="7656708" cy="4265432"/>
            <a:chOff x="405695" y="1187369"/>
            <a:chExt cx="7656708" cy="4265432"/>
          </a:xfrm>
        </p:grpSpPr>
        <p:sp>
          <p:nvSpPr>
            <p:cNvPr id="9" name="Freeform 8"/>
            <p:cNvSpPr/>
            <p:nvPr/>
          </p:nvSpPr>
          <p:spPr>
            <a:xfrm>
              <a:off x="405695" y="1187369"/>
              <a:ext cx="4599934" cy="891103"/>
            </a:xfrm>
            <a:custGeom>
              <a:avLst/>
              <a:gdLst>
                <a:gd name="connsiteX0" fmla="*/ 0 w 4599934"/>
                <a:gd name="connsiteY0" fmla="*/ 89110 h 891103"/>
                <a:gd name="connsiteX1" fmla="*/ 89110 w 4599934"/>
                <a:gd name="connsiteY1" fmla="*/ 0 h 891103"/>
                <a:gd name="connsiteX2" fmla="*/ 4510824 w 4599934"/>
                <a:gd name="connsiteY2" fmla="*/ 0 h 891103"/>
                <a:gd name="connsiteX3" fmla="*/ 4599934 w 4599934"/>
                <a:gd name="connsiteY3" fmla="*/ 89110 h 891103"/>
                <a:gd name="connsiteX4" fmla="*/ 4599934 w 4599934"/>
                <a:gd name="connsiteY4" fmla="*/ 801993 h 891103"/>
                <a:gd name="connsiteX5" fmla="*/ 4510824 w 4599934"/>
                <a:gd name="connsiteY5" fmla="*/ 891103 h 891103"/>
                <a:gd name="connsiteX6" fmla="*/ 89110 w 4599934"/>
                <a:gd name="connsiteY6" fmla="*/ 891103 h 891103"/>
                <a:gd name="connsiteX7" fmla="*/ 0 w 4599934"/>
                <a:gd name="connsiteY7" fmla="*/ 801993 h 891103"/>
                <a:gd name="connsiteX8" fmla="*/ 0 w 4599934"/>
                <a:gd name="connsiteY8" fmla="*/ 89110 h 89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934" h="891103">
                  <a:moveTo>
                    <a:pt x="0" y="89110"/>
                  </a:moveTo>
                  <a:cubicBezTo>
                    <a:pt x="0" y="39896"/>
                    <a:pt x="39896" y="0"/>
                    <a:pt x="89110" y="0"/>
                  </a:cubicBezTo>
                  <a:lnTo>
                    <a:pt x="4510824" y="0"/>
                  </a:lnTo>
                  <a:cubicBezTo>
                    <a:pt x="4560038" y="0"/>
                    <a:pt x="4599934" y="39896"/>
                    <a:pt x="4599934" y="89110"/>
                  </a:cubicBezTo>
                  <a:lnTo>
                    <a:pt x="4599934" y="801993"/>
                  </a:lnTo>
                  <a:cubicBezTo>
                    <a:pt x="4599934" y="851207"/>
                    <a:pt x="4560038" y="891103"/>
                    <a:pt x="4510824" y="891103"/>
                  </a:cubicBezTo>
                  <a:lnTo>
                    <a:pt x="89110" y="891103"/>
                  </a:lnTo>
                  <a:cubicBezTo>
                    <a:pt x="39896" y="891103"/>
                    <a:pt x="0" y="851207"/>
                    <a:pt x="0" y="801993"/>
                  </a:cubicBezTo>
                  <a:lnTo>
                    <a:pt x="0" y="89110"/>
                  </a:lnTo>
                  <a:close/>
                </a:path>
              </a:pathLst>
            </a:custGeom>
            <a:ln w="28575">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87060" tIns="66740" rIns="87060" bIns="6674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Sở</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vẽ</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865688" y="2078472"/>
              <a:ext cx="462418" cy="847111"/>
            </a:xfrm>
            <a:custGeom>
              <a:avLst/>
              <a:gdLst/>
              <a:ahLst/>
              <a:cxnLst/>
              <a:rect l="0" t="0" r="0" b="0"/>
              <a:pathLst>
                <a:path>
                  <a:moveTo>
                    <a:pt x="0" y="0"/>
                  </a:moveTo>
                  <a:lnTo>
                    <a:pt x="0" y="847111"/>
                  </a:lnTo>
                  <a:lnTo>
                    <a:pt x="462418" y="847111"/>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325682" y="2180505"/>
              <a:ext cx="6736721" cy="1490158"/>
            </a:xfrm>
            <a:custGeom>
              <a:avLst/>
              <a:gdLst>
                <a:gd name="connsiteX0" fmla="*/ 0 w 6736721"/>
                <a:gd name="connsiteY0" fmla="*/ 149016 h 1490158"/>
                <a:gd name="connsiteX1" fmla="*/ 149016 w 6736721"/>
                <a:gd name="connsiteY1" fmla="*/ 0 h 1490158"/>
                <a:gd name="connsiteX2" fmla="*/ 6587705 w 6736721"/>
                <a:gd name="connsiteY2" fmla="*/ 0 h 1490158"/>
                <a:gd name="connsiteX3" fmla="*/ 6736721 w 6736721"/>
                <a:gd name="connsiteY3" fmla="*/ 149016 h 1490158"/>
                <a:gd name="connsiteX4" fmla="*/ 6736721 w 6736721"/>
                <a:gd name="connsiteY4" fmla="*/ 1341142 h 1490158"/>
                <a:gd name="connsiteX5" fmla="*/ 6587705 w 6736721"/>
                <a:gd name="connsiteY5" fmla="*/ 1490158 h 1490158"/>
                <a:gd name="connsiteX6" fmla="*/ 149016 w 6736721"/>
                <a:gd name="connsiteY6" fmla="*/ 1490158 h 1490158"/>
                <a:gd name="connsiteX7" fmla="*/ 0 w 6736721"/>
                <a:gd name="connsiteY7" fmla="*/ 1341142 h 1490158"/>
                <a:gd name="connsiteX8" fmla="*/ 0 w 6736721"/>
                <a:gd name="connsiteY8" fmla="*/ 149016 h 149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6721" h="1490158">
                  <a:moveTo>
                    <a:pt x="0" y="149016"/>
                  </a:moveTo>
                  <a:cubicBezTo>
                    <a:pt x="0" y="66717"/>
                    <a:pt x="66717" y="0"/>
                    <a:pt x="149016" y="0"/>
                  </a:cubicBezTo>
                  <a:lnTo>
                    <a:pt x="6587705" y="0"/>
                  </a:lnTo>
                  <a:cubicBezTo>
                    <a:pt x="6670004" y="0"/>
                    <a:pt x="6736721" y="66717"/>
                    <a:pt x="6736721" y="149016"/>
                  </a:cubicBezTo>
                  <a:lnTo>
                    <a:pt x="6736721" y="1341142"/>
                  </a:lnTo>
                  <a:cubicBezTo>
                    <a:pt x="6736721" y="1423441"/>
                    <a:pt x="6670004" y="1490158"/>
                    <a:pt x="6587705" y="1490158"/>
                  </a:cubicBezTo>
                  <a:lnTo>
                    <a:pt x="149016" y="1490158"/>
                  </a:lnTo>
                  <a:cubicBezTo>
                    <a:pt x="66717" y="1490158"/>
                    <a:pt x="0" y="1423441"/>
                    <a:pt x="0" y="1341142"/>
                  </a:cubicBezTo>
                  <a:lnTo>
                    <a:pt x="0" y="149016"/>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985" tIns="79205" rIns="96985" bIns="7920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tự</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chế</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thuốc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bằng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những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liệu</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có</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sẵn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trong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nhà</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từ</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xoong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nồi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bí</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mật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865688" y="2078472"/>
              <a:ext cx="459993" cy="2518348"/>
            </a:xfrm>
            <a:custGeom>
              <a:avLst/>
              <a:gdLst/>
              <a:ahLst/>
              <a:cxnLst/>
              <a:rect l="0" t="0" r="0" b="0"/>
              <a:pathLst>
                <a:path>
                  <a:moveTo>
                    <a:pt x="0" y="0"/>
                  </a:moveTo>
                  <a:lnTo>
                    <a:pt x="0" y="2518348"/>
                  </a:lnTo>
                  <a:lnTo>
                    <a:pt x="459993" y="2518348"/>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325682" y="3740840"/>
              <a:ext cx="6736721" cy="1711961"/>
            </a:xfrm>
            <a:custGeom>
              <a:avLst/>
              <a:gdLst>
                <a:gd name="connsiteX0" fmla="*/ 0 w 6802984"/>
                <a:gd name="connsiteY0" fmla="*/ 171196 h 1711961"/>
                <a:gd name="connsiteX1" fmla="*/ 171196 w 6802984"/>
                <a:gd name="connsiteY1" fmla="*/ 0 h 1711961"/>
                <a:gd name="connsiteX2" fmla="*/ 6631788 w 6802984"/>
                <a:gd name="connsiteY2" fmla="*/ 0 h 1711961"/>
                <a:gd name="connsiteX3" fmla="*/ 6802984 w 6802984"/>
                <a:gd name="connsiteY3" fmla="*/ 171196 h 1711961"/>
                <a:gd name="connsiteX4" fmla="*/ 6802984 w 6802984"/>
                <a:gd name="connsiteY4" fmla="*/ 1540765 h 1711961"/>
                <a:gd name="connsiteX5" fmla="*/ 6631788 w 6802984"/>
                <a:gd name="connsiteY5" fmla="*/ 1711961 h 1711961"/>
                <a:gd name="connsiteX6" fmla="*/ 171196 w 6802984"/>
                <a:gd name="connsiteY6" fmla="*/ 1711961 h 1711961"/>
                <a:gd name="connsiteX7" fmla="*/ 0 w 6802984"/>
                <a:gd name="connsiteY7" fmla="*/ 1540765 h 1711961"/>
                <a:gd name="connsiteX8" fmla="*/ 0 w 6802984"/>
                <a:gd name="connsiteY8" fmla="*/ 171196 h 171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2984" h="1711961">
                  <a:moveTo>
                    <a:pt x="0" y="171196"/>
                  </a:moveTo>
                  <a:cubicBezTo>
                    <a:pt x="0" y="76647"/>
                    <a:pt x="76647" y="0"/>
                    <a:pt x="171196" y="0"/>
                  </a:cubicBezTo>
                  <a:lnTo>
                    <a:pt x="6631788" y="0"/>
                  </a:lnTo>
                  <a:cubicBezTo>
                    <a:pt x="6726337" y="0"/>
                    <a:pt x="6802984" y="76647"/>
                    <a:pt x="6802984" y="171196"/>
                  </a:cubicBezTo>
                  <a:lnTo>
                    <a:pt x="6802984" y="1540765"/>
                  </a:lnTo>
                  <a:cubicBezTo>
                    <a:pt x="6802984" y="1635314"/>
                    <a:pt x="6726337" y="1711961"/>
                    <a:pt x="6631788" y="1711961"/>
                  </a:cubicBezTo>
                  <a:lnTo>
                    <a:pt x="171196" y="1711961"/>
                  </a:lnTo>
                  <a:cubicBezTo>
                    <a:pt x="76647" y="1711961"/>
                    <a:pt x="0" y="1635314"/>
                    <a:pt x="0" y="1540765"/>
                  </a:cubicBezTo>
                  <a:lnTo>
                    <a:pt x="0" y="171196"/>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482" tIns="85702" rIns="103482" bIns="85702"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Mọi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thứ</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trong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nhà</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đều</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đưa</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vào</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bát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cám</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lợn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sứt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mẻ</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cũng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trở</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nên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ngộ</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nghĩnh</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con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vằn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vào</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to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hơn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con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hổ</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nhưng</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nét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mặt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lại</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rất</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dễ</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mến</a:t>
              </a:r>
              <a:r>
                <a:rPr kumimoji="0" lang="en-US" sz="28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8" name="Right Brace 7"/>
          <p:cNvSpPr/>
          <p:nvPr/>
        </p:nvSpPr>
        <p:spPr>
          <a:xfrm>
            <a:off x="8130158" y="2521131"/>
            <a:ext cx="274320" cy="25864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8651967" y="2521131"/>
            <a:ext cx="2608218" cy="26776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147320" marR="0" lvl="0" indent="154940" algn="l" defTabSz="914400" rtl="0" eaLnBrk="1" fontAlgn="auto" latinLnBrk="0" hangingPunct="1">
              <a:lnSpc>
                <a:spcPct val="100000"/>
              </a:lnSpc>
              <a:spcBef>
                <a:spcPts val="2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Là</a:t>
            </a:r>
            <a:r>
              <a:rPr kumimoji="0" lang="en-US" sz="2800" b="1" i="0" u="none" strike="noStrike" kern="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cô</a:t>
            </a:r>
            <a:r>
              <a:rPr kumimoji="0" lang="en-US" sz="2800" b="1" i="0" u="none" strike="noStrike" kern="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bé</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chăm</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chỉ</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1" i="0" u="none" strike="noStrike" kern="0" cap="none" spc="2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say</a:t>
            </a:r>
            <a:r>
              <a:rPr kumimoji="0" lang="en-US" sz="2800" b="1" i="0" u="none" strike="noStrike" kern="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mê</a:t>
            </a:r>
            <a:r>
              <a:rPr kumimoji="0" lang="en-US" sz="2800" b="1" i="0" u="none" strike="noStrike" kern="0" cap="none" spc="3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nghệ</a:t>
            </a:r>
            <a:r>
              <a:rPr kumimoji="0" lang="en-US" sz="2800" b="1" i="0" u="none" strike="noStrike" kern="0" cap="none" spc="3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thuật</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1" i="0" u="none" strike="noStrike" kern="0" cap="none" spc="3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có</a:t>
            </a:r>
            <a:r>
              <a:rPr kumimoji="0" lang="en-US" sz="2800" b="1" i="0" u="none" strike="noStrike" kern="0" cap="none" spc="1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năng</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khiếu</a:t>
            </a:r>
            <a:r>
              <a:rPr kumimoji="0" lang="en-US" sz="2800" b="1" i="0" u="none" strike="noStrike" kern="0" cap="none" spc="27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hội</a:t>
            </a:r>
            <a:r>
              <a:rPr kumimoji="0" lang="en-US" sz="2800" b="1" i="0" u="none" strike="noStrike" kern="0" cap="none" spc="27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họa</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1" i="0" u="none" strike="noStrike" kern="0" cap="none" spc="25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đáng</a:t>
            </a:r>
            <a:r>
              <a:rPr kumimoji="0" lang="en-US" sz="2800" b="1" i="0" u="none" strike="noStrike" kern="0" cap="none" spc="27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khâm</a:t>
            </a:r>
            <a:r>
              <a:rPr kumimoji="0" lang="en-US" sz="2800" b="1" i="0" u="none" strike="noStrike" kern="0" cap="none" spc="12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phục</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p>
        </p:txBody>
      </p:sp>
      <p:pic>
        <p:nvPicPr>
          <p:cNvPr id="4" name="Picture 3"/>
          <p:cNvPicPr>
            <a:picLocks noChangeAspect="1"/>
          </p:cNvPicPr>
          <p:nvPr/>
        </p:nvPicPr>
        <p:blipFill>
          <a:blip r:embed="rId2"/>
          <a:stretch>
            <a:fillRect/>
          </a:stretch>
        </p:blipFill>
        <p:spPr>
          <a:xfrm>
            <a:off x="8651967" y="180555"/>
            <a:ext cx="2514600" cy="1819275"/>
          </a:xfrm>
          <a:prstGeom prst="rect">
            <a:avLst/>
          </a:prstGeom>
        </p:spPr>
      </p:pic>
      <p:sp>
        <p:nvSpPr>
          <p:cNvPr id="14" name="Rectangle 13"/>
          <p:cNvSpPr/>
          <p:nvPr/>
        </p:nvSpPr>
        <p:spPr>
          <a:xfrm>
            <a:off x="274602" y="237664"/>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smtClean="0">
                <a:solidFill>
                  <a:srgbClr val="FF0000"/>
                </a:solidFill>
                <a:latin typeface="Times New Roman" panose="02020603050405020304" pitchFamily="18" charset="0"/>
                <a:ea typeface="MS Mincho"/>
              </a:rPr>
              <a:t>Kiều</a:t>
            </a:r>
            <a:r>
              <a:rPr lang="en-US" sz="3200" b="1" dirty="0" smtClean="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0094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495531" y="1091814"/>
            <a:ext cx="5182597" cy="855785"/>
          </a:xfrm>
          <a:custGeom>
            <a:avLst/>
            <a:gdLst>
              <a:gd name="connsiteX0" fmla="*/ 0 w 4417620"/>
              <a:gd name="connsiteY0" fmla="*/ 85579 h 855785"/>
              <a:gd name="connsiteX1" fmla="*/ 85579 w 4417620"/>
              <a:gd name="connsiteY1" fmla="*/ 0 h 855785"/>
              <a:gd name="connsiteX2" fmla="*/ 4332042 w 4417620"/>
              <a:gd name="connsiteY2" fmla="*/ 0 h 855785"/>
              <a:gd name="connsiteX3" fmla="*/ 4417621 w 4417620"/>
              <a:gd name="connsiteY3" fmla="*/ 85579 h 855785"/>
              <a:gd name="connsiteX4" fmla="*/ 4417620 w 4417620"/>
              <a:gd name="connsiteY4" fmla="*/ 770207 h 855785"/>
              <a:gd name="connsiteX5" fmla="*/ 4332041 w 4417620"/>
              <a:gd name="connsiteY5" fmla="*/ 855786 h 855785"/>
              <a:gd name="connsiteX6" fmla="*/ 85579 w 4417620"/>
              <a:gd name="connsiteY6" fmla="*/ 855785 h 855785"/>
              <a:gd name="connsiteX7" fmla="*/ 0 w 4417620"/>
              <a:gd name="connsiteY7" fmla="*/ 770206 h 855785"/>
              <a:gd name="connsiteX8" fmla="*/ 0 w 4417620"/>
              <a:gd name="connsiteY8" fmla="*/ 85579 h 85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7620" h="855785">
                <a:moveTo>
                  <a:pt x="0" y="85579"/>
                </a:moveTo>
                <a:cubicBezTo>
                  <a:pt x="0" y="38315"/>
                  <a:pt x="38315" y="0"/>
                  <a:pt x="85579" y="0"/>
                </a:cubicBezTo>
                <a:lnTo>
                  <a:pt x="4332042" y="0"/>
                </a:lnTo>
                <a:cubicBezTo>
                  <a:pt x="4379306" y="0"/>
                  <a:pt x="4417621" y="38315"/>
                  <a:pt x="4417621" y="85579"/>
                </a:cubicBezTo>
                <a:cubicBezTo>
                  <a:pt x="4417621" y="313788"/>
                  <a:pt x="4417620" y="541998"/>
                  <a:pt x="4417620" y="770207"/>
                </a:cubicBezTo>
                <a:cubicBezTo>
                  <a:pt x="4417620" y="817471"/>
                  <a:pt x="4379305" y="855786"/>
                  <a:pt x="4332041" y="855786"/>
                </a:cubicBezTo>
                <a:lnTo>
                  <a:pt x="85579" y="855785"/>
                </a:lnTo>
                <a:cubicBezTo>
                  <a:pt x="38315" y="855785"/>
                  <a:pt x="0" y="817470"/>
                  <a:pt x="0" y="770206"/>
                </a:cubicBezTo>
                <a:lnTo>
                  <a:pt x="0" y="85579"/>
                </a:lnTo>
                <a:close/>
              </a:path>
            </a:pathLst>
          </a:custGeom>
          <a:ln w="28575">
            <a:solidFill>
              <a:schemeClr val="accent6">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78405" tIns="60625" rIns="78405" bIns="6062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ình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cảm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dành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mọi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937294" y="1947599"/>
            <a:ext cx="461355" cy="461070"/>
          </a:xfrm>
          <a:custGeom>
            <a:avLst/>
            <a:gdLst/>
            <a:ahLst/>
            <a:cxnLst/>
            <a:rect l="0" t="0" r="0" b="0"/>
            <a:pathLst>
              <a:path>
                <a:moveTo>
                  <a:pt x="0" y="0"/>
                </a:moveTo>
                <a:lnTo>
                  <a:pt x="0" y="461070"/>
                </a:lnTo>
                <a:lnTo>
                  <a:pt x="461355" y="461070"/>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398649" y="2150112"/>
            <a:ext cx="6469717" cy="517114"/>
          </a:xfrm>
          <a:custGeom>
            <a:avLst/>
            <a:gdLst>
              <a:gd name="connsiteX0" fmla="*/ 0 w 6469717"/>
              <a:gd name="connsiteY0" fmla="*/ 51711 h 517114"/>
              <a:gd name="connsiteX1" fmla="*/ 51711 w 6469717"/>
              <a:gd name="connsiteY1" fmla="*/ 0 h 517114"/>
              <a:gd name="connsiteX2" fmla="*/ 6418006 w 6469717"/>
              <a:gd name="connsiteY2" fmla="*/ 0 h 517114"/>
              <a:gd name="connsiteX3" fmla="*/ 6469717 w 6469717"/>
              <a:gd name="connsiteY3" fmla="*/ 51711 h 517114"/>
              <a:gd name="connsiteX4" fmla="*/ 6469717 w 6469717"/>
              <a:gd name="connsiteY4" fmla="*/ 465403 h 517114"/>
              <a:gd name="connsiteX5" fmla="*/ 6418006 w 6469717"/>
              <a:gd name="connsiteY5" fmla="*/ 517114 h 517114"/>
              <a:gd name="connsiteX6" fmla="*/ 51711 w 6469717"/>
              <a:gd name="connsiteY6" fmla="*/ 517114 h 517114"/>
              <a:gd name="connsiteX7" fmla="*/ 0 w 6469717"/>
              <a:gd name="connsiteY7" fmla="*/ 465403 h 517114"/>
              <a:gd name="connsiteX8" fmla="*/ 0 w 6469717"/>
              <a:gd name="connsiteY8" fmla="*/ 51711 h 51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17" h="517114">
                <a:moveTo>
                  <a:pt x="0" y="51711"/>
                </a:moveTo>
                <a:cubicBezTo>
                  <a:pt x="0" y="23152"/>
                  <a:pt x="23152" y="0"/>
                  <a:pt x="51711" y="0"/>
                </a:cubicBezTo>
                <a:lnTo>
                  <a:pt x="6418006" y="0"/>
                </a:lnTo>
                <a:cubicBezTo>
                  <a:pt x="6446565" y="0"/>
                  <a:pt x="6469717" y="23152"/>
                  <a:pt x="6469717" y="51711"/>
                </a:cubicBezTo>
                <a:lnTo>
                  <a:pt x="6469717" y="465403"/>
                </a:lnTo>
                <a:cubicBezTo>
                  <a:pt x="6469717" y="493962"/>
                  <a:pt x="6446565" y="517114"/>
                  <a:pt x="6418006" y="517114"/>
                </a:cubicBezTo>
                <a:lnTo>
                  <a:pt x="51711" y="517114"/>
                </a:lnTo>
                <a:cubicBezTo>
                  <a:pt x="23152" y="517114"/>
                  <a:pt x="0" y="493962"/>
                  <a:pt x="0" y="465403"/>
                </a:cubicBezTo>
                <a:lnTo>
                  <a:pt x="0" y="51711"/>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486" tIns="50706" rIns="68486" bIns="50706"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vẻ</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chấp</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tặng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937294" y="1947599"/>
            <a:ext cx="441762" cy="1178193"/>
          </a:xfrm>
          <a:custGeom>
            <a:avLst/>
            <a:gdLst/>
            <a:ahLst/>
            <a:cxnLst/>
            <a:rect l="0" t="0" r="0" b="0"/>
            <a:pathLst>
              <a:path>
                <a:moveTo>
                  <a:pt x="0" y="0"/>
                </a:moveTo>
                <a:lnTo>
                  <a:pt x="0" y="1178193"/>
                </a:lnTo>
                <a:lnTo>
                  <a:pt x="441762" y="1178193"/>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379056" y="2799950"/>
            <a:ext cx="6533354" cy="651685"/>
          </a:xfrm>
          <a:custGeom>
            <a:avLst/>
            <a:gdLst>
              <a:gd name="connsiteX0" fmla="*/ 0 w 6533354"/>
              <a:gd name="connsiteY0" fmla="*/ 65169 h 651685"/>
              <a:gd name="connsiteX1" fmla="*/ 65169 w 6533354"/>
              <a:gd name="connsiteY1" fmla="*/ 0 h 651685"/>
              <a:gd name="connsiteX2" fmla="*/ 6468186 w 6533354"/>
              <a:gd name="connsiteY2" fmla="*/ 0 h 651685"/>
              <a:gd name="connsiteX3" fmla="*/ 6533355 w 6533354"/>
              <a:gd name="connsiteY3" fmla="*/ 65169 h 651685"/>
              <a:gd name="connsiteX4" fmla="*/ 6533354 w 6533354"/>
              <a:gd name="connsiteY4" fmla="*/ 586517 h 651685"/>
              <a:gd name="connsiteX5" fmla="*/ 6468185 w 6533354"/>
              <a:gd name="connsiteY5" fmla="*/ 651686 h 651685"/>
              <a:gd name="connsiteX6" fmla="*/ 65169 w 6533354"/>
              <a:gd name="connsiteY6" fmla="*/ 651685 h 651685"/>
              <a:gd name="connsiteX7" fmla="*/ 0 w 6533354"/>
              <a:gd name="connsiteY7" fmla="*/ 586516 h 651685"/>
              <a:gd name="connsiteX8" fmla="*/ 0 w 6533354"/>
              <a:gd name="connsiteY8" fmla="*/ 65169 h 65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354" h="651685">
                <a:moveTo>
                  <a:pt x="0" y="65169"/>
                </a:moveTo>
                <a:cubicBezTo>
                  <a:pt x="0" y="29177"/>
                  <a:pt x="29177" y="0"/>
                  <a:pt x="65169" y="0"/>
                </a:cubicBezTo>
                <a:lnTo>
                  <a:pt x="6468186" y="0"/>
                </a:lnTo>
                <a:cubicBezTo>
                  <a:pt x="6504178" y="0"/>
                  <a:pt x="6533355" y="29177"/>
                  <a:pt x="6533355" y="65169"/>
                </a:cubicBezTo>
                <a:cubicBezTo>
                  <a:pt x="6533355" y="238952"/>
                  <a:pt x="6533354" y="412734"/>
                  <a:pt x="6533354" y="586517"/>
                </a:cubicBezTo>
                <a:cubicBezTo>
                  <a:pt x="6533354" y="622509"/>
                  <a:pt x="6504177" y="651686"/>
                  <a:pt x="6468185" y="651686"/>
                </a:cubicBezTo>
                <a:lnTo>
                  <a:pt x="65169" y="651685"/>
                </a:lnTo>
                <a:cubicBezTo>
                  <a:pt x="29177" y="651685"/>
                  <a:pt x="0" y="622508"/>
                  <a:pt x="0" y="586516"/>
                </a:cubicBezTo>
                <a:lnTo>
                  <a:pt x="0" y="65169"/>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427" tIns="54647" rIns="72427" bIns="54647"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Dễ</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thân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bé</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Quỳnh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chú</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Tiến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Lê</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họa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sĩ</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a:off x="937294" y="1947599"/>
            <a:ext cx="485482" cy="2034798"/>
          </a:xfrm>
          <a:custGeom>
            <a:avLst/>
            <a:gdLst/>
            <a:ahLst/>
            <a:cxnLst/>
            <a:rect l="0" t="0" r="0" b="0"/>
            <a:pathLst>
              <a:path>
                <a:moveTo>
                  <a:pt x="0" y="0"/>
                </a:moveTo>
                <a:lnTo>
                  <a:pt x="0" y="2034798"/>
                </a:lnTo>
                <a:lnTo>
                  <a:pt x="485482" y="2034798"/>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1422777" y="3536232"/>
            <a:ext cx="6494938" cy="892331"/>
          </a:xfrm>
          <a:custGeom>
            <a:avLst/>
            <a:gdLst>
              <a:gd name="connsiteX0" fmla="*/ 0 w 6494938"/>
              <a:gd name="connsiteY0" fmla="*/ 89233 h 892331"/>
              <a:gd name="connsiteX1" fmla="*/ 89233 w 6494938"/>
              <a:gd name="connsiteY1" fmla="*/ 0 h 892331"/>
              <a:gd name="connsiteX2" fmla="*/ 6405705 w 6494938"/>
              <a:gd name="connsiteY2" fmla="*/ 0 h 892331"/>
              <a:gd name="connsiteX3" fmla="*/ 6494938 w 6494938"/>
              <a:gd name="connsiteY3" fmla="*/ 89233 h 892331"/>
              <a:gd name="connsiteX4" fmla="*/ 6494938 w 6494938"/>
              <a:gd name="connsiteY4" fmla="*/ 803098 h 892331"/>
              <a:gd name="connsiteX5" fmla="*/ 6405705 w 6494938"/>
              <a:gd name="connsiteY5" fmla="*/ 892331 h 892331"/>
              <a:gd name="connsiteX6" fmla="*/ 89233 w 6494938"/>
              <a:gd name="connsiteY6" fmla="*/ 892331 h 892331"/>
              <a:gd name="connsiteX7" fmla="*/ 0 w 6494938"/>
              <a:gd name="connsiteY7" fmla="*/ 803098 h 892331"/>
              <a:gd name="connsiteX8" fmla="*/ 0 w 6494938"/>
              <a:gd name="connsiteY8" fmla="*/ 89233 h 8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4938" h="892331">
                <a:moveTo>
                  <a:pt x="0" y="89233"/>
                </a:moveTo>
                <a:cubicBezTo>
                  <a:pt x="0" y="39951"/>
                  <a:pt x="39951" y="0"/>
                  <a:pt x="89233" y="0"/>
                </a:cubicBezTo>
                <a:lnTo>
                  <a:pt x="6405705" y="0"/>
                </a:lnTo>
                <a:cubicBezTo>
                  <a:pt x="6454987" y="0"/>
                  <a:pt x="6494938" y="39951"/>
                  <a:pt x="6494938" y="89233"/>
                </a:cubicBezTo>
                <a:lnTo>
                  <a:pt x="6494938" y="803098"/>
                </a:lnTo>
                <a:cubicBezTo>
                  <a:pt x="6494938" y="852380"/>
                  <a:pt x="6454987" y="892331"/>
                  <a:pt x="6405705" y="892331"/>
                </a:cubicBezTo>
                <a:lnTo>
                  <a:pt x="89233" y="892331"/>
                </a:lnTo>
                <a:cubicBezTo>
                  <a:pt x="39951" y="892331"/>
                  <a:pt x="0" y="852380"/>
                  <a:pt x="0" y="803098"/>
                </a:cubicBezTo>
                <a:lnTo>
                  <a:pt x="0" y="89233"/>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475" tIns="61695" rIns="79475" bIns="6169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mắng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vô</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cớ</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cũng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khóc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hay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cãi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p:cNvSpPr/>
          <p:nvPr/>
        </p:nvSpPr>
        <p:spPr>
          <a:xfrm>
            <a:off x="937294" y="1947599"/>
            <a:ext cx="441762" cy="3081894"/>
          </a:xfrm>
          <a:custGeom>
            <a:avLst/>
            <a:gdLst/>
            <a:ahLst/>
            <a:cxnLst/>
            <a:rect l="0" t="0" r="0" b="0"/>
            <a:pathLst>
              <a:path>
                <a:moveTo>
                  <a:pt x="0" y="0"/>
                </a:moveTo>
                <a:lnTo>
                  <a:pt x="0" y="3081894"/>
                </a:lnTo>
                <a:lnTo>
                  <a:pt x="441762" y="3081894"/>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1379056" y="4515762"/>
            <a:ext cx="6545197" cy="1027461"/>
          </a:xfrm>
          <a:custGeom>
            <a:avLst/>
            <a:gdLst>
              <a:gd name="connsiteX0" fmla="*/ 0 w 6611678"/>
              <a:gd name="connsiteY0" fmla="*/ 102746 h 1027461"/>
              <a:gd name="connsiteX1" fmla="*/ 102746 w 6611678"/>
              <a:gd name="connsiteY1" fmla="*/ 0 h 1027461"/>
              <a:gd name="connsiteX2" fmla="*/ 6508932 w 6611678"/>
              <a:gd name="connsiteY2" fmla="*/ 0 h 1027461"/>
              <a:gd name="connsiteX3" fmla="*/ 6611678 w 6611678"/>
              <a:gd name="connsiteY3" fmla="*/ 102746 h 1027461"/>
              <a:gd name="connsiteX4" fmla="*/ 6611678 w 6611678"/>
              <a:gd name="connsiteY4" fmla="*/ 924715 h 1027461"/>
              <a:gd name="connsiteX5" fmla="*/ 6508932 w 6611678"/>
              <a:gd name="connsiteY5" fmla="*/ 1027461 h 1027461"/>
              <a:gd name="connsiteX6" fmla="*/ 102746 w 6611678"/>
              <a:gd name="connsiteY6" fmla="*/ 1027461 h 1027461"/>
              <a:gd name="connsiteX7" fmla="*/ 0 w 6611678"/>
              <a:gd name="connsiteY7" fmla="*/ 924715 h 1027461"/>
              <a:gd name="connsiteX8" fmla="*/ 0 w 6611678"/>
              <a:gd name="connsiteY8" fmla="*/ 102746 h 10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1678" h="1027461">
                <a:moveTo>
                  <a:pt x="0" y="102746"/>
                </a:moveTo>
                <a:cubicBezTo>
                  <a:pt x="0" y="46001"/>
                  <a:pt x="46001" y="0"/>
                  <a:pt x="102746" y="0"/>
                </a:cubicBezTo>
                <a:lnTo>
                  <a:pt x="6508932" y="0"/>
                </a:lnTo>
                <a:cubicBezTo>
                  <a:pt x="6565677" y="0"/>
                  <a:pt x="6611678" y="46001"/>
                  <a:pt x="6611678" y="102746"/>
                </a:cubicBezTo>
                <a:lnTo>
                  <a:pt x="6611678" y="924715"/>
                </a:lnTo>
                <a:cubicBezTo>
                  <a:pt x="6611678" y="981460"/>
                  <a:pt x="6565677" y="1027461"/>
                  <a:pt x="6508932" y="1027461"/>
                </a:cubicBezTo>
                <a:lnTo>
                  <a:pt x="102746" y="1027461"/>
                </a:lnTo>
                <a:cubicBezTo>
                  <a:pt x="46001" y="1027461"/>
                  <a:pt x="0" y="981460"/>
                  <a:pt x="0" y="924715"/>
                </a:cubicBezTo>
                <a:lnTo>
                  <a:pt x="0" y="10274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33" tIns="65653" rIns="83433" bIns="65653"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tất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thương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a:xfrm>
            <a:off x="937294" y="1947599"/>
            <a:ext cx="441762" cy="3988049"/>
          </a:xfrm>
          <a:custGeom>
            <a:avLst/>
            <a:gdLst/>
            <a:ahLst/>
            <a:cxnLst/>
            <a:rect l="0" t="0" r="0" b="0"/>
            <a:pathLst>
              <a:path>
                <a:moveTo>
                  <a:pt x="0" y="0"/>
                </a:moveTo>
                <a:lnTo>
                  <a:pt x="0" y="3988049"/>
                </a:lnTo>
                <a:lnTo>
                  <a:pt x="441762" y="3988049"/>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1379056" y="5638569"/>
            <a:ext cx="6533354" cy="594159"/>
          </a:xfrm>
          <a:custGeom>
            <a:avLst/>
            <a:gdLst>
              <a:gd name="connsiteX0" fmla="*/ 0 w 6659772"/>
              <a:gd name="connsiteY0" fmla="*/ 59416 h 594159"/>
              <a:gd name="connsiteX1" fmla="*/ 59416 w 6659772"/>
              <a:gd name="connsiteY1" fmla="*/ 0 h 594159"/>
              <a:gd name="connsiteX2" fmla="*/ 6600356 w 6659772"/>
              <a:gd name="connsiteY2" fmla="*/ 0 h 594159"/>
              <a:gd name="connsiteX3" fmla="*/ 6659772 w 6659772"/>
              <a:gd name="connsiteY3" fmla="*/ 59416 h 594159"/>
              <a:gd name="connsiteX4" fmla="*/ 6659772 w 6659772"/>
              <a:gd name="connsiteY4" fmla="*/ 534743 h 594159"/>
              <a:gd name="connsiteX5" fmla="*/ 6600356 w 6659772"/>
              <a:gd name="connsiteY5" fmla="*/ 594159 h 594159"/>
              <a:gd name="connsiteX6" fmla="*/ 59416 w 6659772"/>
              <a:gd name="connsiteY6" fmla="*/ 594159 h 594159"/>
              <a:gd name="connsiteX7" fmla="*/ 0 w 6659772"/>
              <a:gd name="connsiteY7" fmla="*/ 534743 h 594159"/>
              <a:gd name="connsiteX8" fmla="*/ 0 w 6659772"/>
              <a:gd name="connsiteY8" fmla="*/ 59416 h 59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772" h="594159">
                <a:moveTo>
                  <a:pt x="0" y="59416"/>
                </a:moveTo>
                <a:cubicBezTo>
                  <a:pt x="0" y="26601"/>
                  <a:pt x="26601" y="0"/>
                  <a:pt x="59416" y="0"/>
                </a:cubicBezTo>
                <a:lnTo>
                  <a:pt x="6600356" y="0"/>
                </a:lnTo>
                <a:cubicBezTo>
                  <a:pt x="6633171" y="0"/>
                  <a:pt x="6659772" y="26601"/>
                  <a:pt x="6659772" y="59416"/>
                </a:cubicBezTo>
                <a:lnTo>
                  <a:pt x="6659772" y="534743"/>
                </a:lnTo>
                <a:cubicBezTo>
                  <a:pt x="6659772" y="567558"/>
                  <a:pt x="6633171" y="594159"/>
                  <a:pt x="6600356" y="594159"/>
                </a:cubicBezTo>
                <a:lnTo>
                  <a:pt x="59416" y="594159"/>
                </a:lnTo>
                <a:cubicBezTo>
                  <a:pt x="26601" y="594159"/>
                  <a:pt x="0" y="567558"/>
                  <a:pt x="0" y="534743"/>
                </a:cubicBezTo>
                <a:lnTo>
                  <a:pt x="0" y="5941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742" tIns="52962" rIns="70742" bIns="52962"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hồ</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hởi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ôm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chia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8" name="Right Brace 7"/>
          <p:cNvSpPr/>
          <p:nvPr/>
        </p:nvSpPr>
        <p:spPr>
          <a:xfrm>
            <a:off x="8101582" y="2534194"/>
            <a:ext cx="138631" cy="338327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xmlns="" Requires="a14">
          <p:sp>
            <p:nvSpPr>
              <p:cNvPr id="2" name="Rectangle 1"/>
              <p:cNvSpPr/>
              <p:nvPr/>
            </p:nvSpPr>
            <p:spPr>
              <a:xfrm>
                <a:off x="8473429" y="2185466"/>
                <a:ext cx="3198196" cy="404726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111125" marR="146685" lvl="0" indent="0" algn="l" defTabSz="914400" rtl="0" eaLnBrk="1" fontAlgn="auto" latinLnBrk="0" hangingPunct="1">
                  <a:lnSpc>
                    <a:spcPct val="100000"/>
                  </a:lnSpc>
                  <a:spcBef>
                    <a:spcPts val="0"/>
                  </a:spcBef>
                  <a:spcAft>
                    <a:spcPts val="600"/>
                  </a:spcAft>
                  <a:buClrTx/>
                  <a:buSzTx/>
                  <a:buFontTx/>
                  <a:buNone/>
                  <a:tabLst/>
                  <a:defRPr/>
                </a:pPr>
                <a14:m>
                  <m:oMath xmlns:m="http://schemas.openxmlformats.org/officeDocument/2006/math">
                    <m:r>
                      <a:rPr kumimoji="0" lang="en-US" sz="2800" b="0" i="1" u="none" strike="noStrike" kern="1200" cap="none" spc="-5"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 </m:t>
                    </m:r>
                  </m:oMath>
                </a14:m>
                <a:r>
                  <a:rPr kumimoji="0" lang="en-US" sz="2800" b="0" i="0" u="none" strike="noStrike" kern="1200" cap="none" spc="-5" normalizeH="0" baseline="0" noProof="0" dirty="0" err="1" smtClean="0">
                    <a:ln>
                      <a:noFill/>
                    </a:ln>
                    <a:solidFill>
                      <a:prstClr val="white"/>
                    </a:solidFill>
                    <a:effectLst/>
                    <a:uLnTx/>
                    <a:uFillTx/>
                    <a:latin typeface="Times New Roman" panose="02020603050405020304" pitchFamily="18" charset="0"/>
                    <a:ea typeface="Calibri" panose="020F0502020204030204" pitchFamily="34" charset="0"/>
                    <a:cs typeface="+mn-cs"/>
                  </a:rPr>
                  <a:t>Bức</a:t>
                </a:r>
                <a:r>
                  <a:rPr kumimoji="0" lang="en-US" sz="2800" b="0" i="0" u="none" strike="noStrike" kern="1200" cap="none" spc="3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tranh</a:t>
                </a:r>
                <a:r>
                  <a:rPr kumimoji="0" lang="en-US" sz="2800" b="0" i="0" u="none" strike="noStrike" kern="1200" cap="none" spc="4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đạt</a:t>
                </a:r>
                <a:r>
                  <a:rPr kumimoji="0" lang="en-US" sz="2800" b="0" i="0" u="none" strike="noStrike" kern="120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giải</a:t>
                </a:r>
                <a:r>
                  <a:rPr kumimoji="0" lang="en-US" sz="2800" b="0" i="0" u="none" strike="noStrike" kern="1200" cap="none" spc="2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đã</a:t>
                </a:r>
                <a:r>
                  <a:rPr kumimoji="0" lang="en-US" sz="2800" b="0" i="0" u="none" strike="noStrike" kern="1200" cap="none" spc="3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thể</a:t>
                </a:r>
                <a:r>
                  <a:rPr kumimoji="0" lang="en-US" sz="2800" b="0" i="0" u="none" strike="noStrike" kern="1200" cap="none" spc="2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hiện</a:t>
                </a:r>
                <a:r>
                  <a:rPr kumimoji="0" lang="en-US" sz="2800" b="0" i="0" u="none" strike="noStrike" kern="1200" cap="none" spc="2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tài</a:t>
                </a:r>
                <a:r>
                  <a:rPr kumimoji="0" lang="en-US" sz="2800" b="0" i="0" u="none" strike="noStrike" kern="1200" cap="none" spc="14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năng</a:t>
                </a:r>
                <a:r>
                  <a:rPr kumimoji="0" lang="en-US" sz="2800" b="0" i="0" u="none" strike="noStrike" kern="1200" cap="none" spc="9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10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họa</a:t>
                </a:r>
                <a:r>
                  <a:rPr kumimoji="0" lang="en-US" sz="2800" b="0" i="0" u="none" strike="noStrike" kern="1200" cap="none" spc="9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vượt</a:t>
                </a:r>
                <a:r>
                  <a:rPr kumimoji="0" lang="en-US" sz="2800" b="0" i="0" u="none" strike="noStrike" kern="1200" cap="none" spc="9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trội</a:t>
                </a:r>
                <a:r>
                  <a:rPr kumimoji="0" lang="en-US" sz="2800" b="0" i="0" u="none" strike="noStrike" kern="1200" cap="none" spc="9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và</a:t>
                </a:r>
                <a:r>
                  <a:rPr kumimoji="0" lang="en-US" sz="2800" b="0" i="0" u="none" strike="noStrike" kern="1200" cap="none" spc="10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tấm</a:t>
                </a:r>
                <a:r>
                  <a:rPr kumimoji="0" lang="en-US" sz="2800" b="0" i="0" u="none" strike="noStrike" kern="1200" cap="none" spc="8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lòng</a:t>
                </a:r>
                <a:r>
                  <a:rPr kumimoji="0" lang="en-US" sz="2800" b="0" i="0" u="none" strike="noStrike" kern="1200" cap="none" spc="14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nhân</a:t>
                </a:r>
                <a:r>
                  <a:rPr kumimoji="0" lang="en-US" sz="2800" b="0" i="0" u="none" strike="noStrike" kern="120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hậu</a:t>
                </a:r>
                <a:r>
                  <a:rPr kumimoji="0" lang="en-US" sz="2800" b="0" i="0" u="none" strike="noStrike" kern="120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0" i="0" u="none" strike="noStrike" kern="1200" cap="none" spc="4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yêu</a:t>
                </a:r>
                <a:r>
                  <a:rPr kumimoji="0" lang="en-US" sz="2800" b="0" i="0" u="none" strike="noStrike" kern="1200" cap="none" spc="5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thương</a:t>
                </a:r>
                <a:r>
                  <a:rPr kumimoji="0" lang="en-US" sz="2800" b="0" i="0" u="none" strike="noStrike" kern="1200" cap="none" spc="4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anh</a:t>
                </a:r>
                <a:r>
                  <a:rPr kumimoji="0" lang="en-US" sz="2800" b="0" i="0" u="none" strike="noStrike" kern="1200" cap="none" spc="4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của</a:t>
                </a:r>
                <a:r>
                  <a:rPr kumimoji="0" lang="en-US" sz="2800" b="0" i="0" u="none" strike="noStrike" kern="1200" cap="none" spc="4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Kiều</a:t>
                </a:r>
                <a:r>
                  <a:rPr kumimoji="0" lang="en-US" sz="2800" b="0" i="0" u="none" strike="noStrike" kern="1200" cap="none" spc="12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Phương</a:t>
                </a:r>
                <a:r>
                  <a:rPr kumimoji="0" lang="en-US" sz="2800" b="0" i="0" u="none" strike="noStrike" kern="120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111125" marR="0" lvl="0" indent="0" algn="l" defTabSz="914400" rtl="0" eaLnBrk="1" fontAlgn="auto" latinLnBrk="0" hangingPunct="1">
                  <a:lnSpc>
                    <a:spcPct val="100000"/>
                  </a:lnSpc>
                  <a:spcBef>
                    <a:spcPts val="20"/>
                  </a:spcBef>
                  <a:spcAft>
                    <a:spcPts val="0"/>
                  </a:spcAft>
                  <a:buClrTx/>
                  <a:buSzTx/>
                  <a:buFontTx/>
                  <a:buNone/>
                  <a:tabLst/>
                  <a:defRPr/>
                </a:pPr>
                <a14:m>
                  <m:oMath xmlns:m="http://schemas.openxmlformats.org/officeDocument/2006/math">
                    <m:r>
                      <a:rPr kumimoji="0" lang="en-US" sz="2800" b="1" i="1" u="none" strike="noStrike" kern="0" cap="none" spc="-5"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oMath>
                </a14:m>
                <a:r>
                  <a:rPr kumimoji="0" lang="en-US" sz="2800" b="1" i="0" u="none" strike="noStrike" kern="0" cap="none" spc="-5"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1" i="0" u="none" strike="noStrike" kern="0" cap="none" spc="-5" normalizeH="0" baseline="0" noProof="0" dirty="0" err="1" smtClean="0">
                    <a:ln>
                      <a:noFill/>
                    </a:ln>
                    <a:solidFill>
                      <a:prstClr val="white"/>
                    </a:solidFill>
                    <a:effectLst/>
                    <a:uLnTx/>
                    <a:uFillTx/>
                    <a:latin typeface="Times New Roman" panose="02020603050405020304" pitchFamily="18" charset="0"/>
                    <a:ea typeface="Calibri" panose="020F0502020204030204" pitchFamily="34" charset="0"/>
                    <a:cs typeface="+mn-cs"/>
                  </a:rPr>
                  <a:t>Vui</a:t>
                </a:r>
                <a:r>
                  <a:rPr kumimoji="0" lang="en-US" sz="2800" b="1" i="0" u="none" strike="noStrike" kern="0" cap="none" spc="155"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vẻ</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1" i="0" u="none" strike="noStrike" kern="0" cap="none" spc="14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cởi</a:t>
                </a:r>
                <a:r>
                  <a:rPr kumimoji="0" lang="en-US" sz="2800" b="1" i="0" u="none" strike="noStrike" kern="0" cap="none" spc="15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1" i="0" u="none" strike="noStrike" kern="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mở</a:t>
                </a:r>
                <a:r>
                  <a:rPr kumimoji="0" lang="en-US" sz="2800" b="1" i="0" u="none" strike="noStrike" kern="0" cap="none" spc="15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5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0" cap="none" spc="15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r>
                <a:r>
                  <a:rPr kumimoji="0" lang="en-US" sz="2800" b="1" i="0" u="none" strike="noStrike" kern="0" cap="none" spc="15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hậu</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mc:Choice>
        <mc:Fallback>
          <p:sp>
            <p:nvSpPr>
              <p:cNvPr id="2" name="Rectangle 1"/>
              <p:cNvSpPr>
                <a:spLocks noRot="1" noChangeAspect="1" noMove="1" noResize="1" noEditPoints="1" noAdjustHandles="1" noChangeArrowheads="1" noChangeShapeType="1" noTextEdit="1"/>
              </p:cNvSpPr>
              <p:nvPr/>
            </p:nvSpPr>
            <p:spPr>
              <a:xfrm>
                <a:off x="8473429" y="2185466"/>
                <a:ext cx="3198196" cy="4047262"/>
              </a:xfrm>
              <a:prstGeom prst="rect">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
        <p:nvSpPr>
          <p:cNvPr id="20" name="Rectangle 19"/>
          <p:cNvSpPr/>
          <p:nvPr/>
        </p:nvSpPr>
        <p:spPr>
          <a:xfrm>
            <a:off x="274602" y="237664"/>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smtClean="0">
                <a:solidFill>
                  <a:srgbClr val="FF0000"/>
                </a:solidFill>
                <a:latin typeface="Times New Roman" panose="02020603050405020304" pitchFamily="18" charset="0"/>
                <a:ea typeface="MS Mincho"/>
              </a:rPr>
              <a:t>Kiều</a:t>
            </a:r>
            <a:r>
              <a:rPr lang="en-US" sz="3200" b="1" dirty="0" smtClean="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69943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3326" y="809896"/>
            <a:ext cx="11064240" cy="5708469"/>
            <a:chOff x="483326" y="809896"/>
            <a:chExt cx="11064240" cy="5708469"/>
          </a:xfrm>
        </p:grpSpPr>
        <p:grpSp>
          <p:nvGrpSpPr>
            <p:cNvPr id="2" name="Group 1"/>
            <p:cNvGrpSpPr/>
            <p:nvPr/>
          </p:nvGrpSpPr>
          <p:grpSpPr>
            <a:xfrm>
              <a:off x="483326" y="809896"/>
              <a:ext cx="11064240" cy="5708469"/>
              <a:chOff x="483326" y="809896"/>
              <a:chExt cx="11064240" cy="5708469"/>
            </a:xfrm>
          </p:grpSpPr>
          <p:pic>
            <p:nvPicPr>
              <p:cNvPr id="6" name="Picture 5"/>
              <p:cNvPicPr>
                <a:picLocks noChangeAspect="1"/>
              </p:cNvPicPr>
              <p:nvPr/>
            </p:nvPicPr>
            <p:blipFill>
              <a:blip r:embed="rId2"/>
              <a:stretch>
                <a:fillRect/>
              </a:stretch>
            </p:blipFill>
            <p:spPr>
              <a:xfrm>
                <a:off x="483326" y="809896"/>
                <a:ext cx="11064240" cy="5708469"/>
              </a:xfrm>
              <a:prstGeom prst="rect">
                <a:avLst/>
              </a:prstGeom>
            </p:spPr>
          </p:pic>
          <p:sp>
            <p:nvSpPr>
              <p:cNvPr id="9" name="Oval 8"/>
              <p:cNvSpPr/>
              <p:nvPr/>
            </p:nvSpPr>
            <p:spPr>
              <a:xfrm>
                <a:off x="4332495" y="2795451"/>
                <a:ext cx="4741818" cy="3095898"/>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146685"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Kiều</a:t>
                </a:r>
                <a:r>
                  <a:rPr kumimoji="0" lang="en-US" sz="2400" b="0" i="0" u="none" strike="noStrike" kern="1200" cap="none" spc="4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Phương</a:t>
                </a:r>
                <a:r>
                  <a:rPr kumimoji="0" lang="en-US" sz="2400" b="0" i="0" u="none" strike="noStrike" kern="1200" cap="none" spc="4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là</a:t>
                </a:r>
                <a:r>
                  <a:rPr kumimoji="0" lang="en-US" sz="2400" b="0" i="0" u="none" strike="noStrike" kern="1200" cap="none" spc="3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cô</a:t>
                </a:r>
                <a:r>
                  <a:rPr kumimoji="0" lang="en-US" sz="2400" b="0" i="0" u="none" strike="noStrike" kern="1200" cap="none" spc="3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bé</a:t>
                </a:r>
                <a:r>
                  <a:rPr kumimoji="0" lang="en-US" sz="2400" b="0" i="0" u="none" strike="noStrike" kern="1200" cap="none" spc="3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hồn</a:t>
                </a:r>
                <a:r>
                  <a:rPr kumimoji="0" lang="en-US" sz="2400" b="0" i="0" u="none" strike="noStrike" kern="1200" cap="none" spc="4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nhiên</a:t>
                </a:r>
                <a:r>
                  <a:rPr kumimoji="0" lang="en-US" sz="2400" b="0" i="0" u="none" strike="noStrike" kern="1200" cap="none" spc="14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vô</a:t>
                </a:r>
                <a:r>
                  <a:rPr kumimoji="0" lang="en-US" sz="2400" b="0" i="0" u="none" strike="noStrike" kern="1200" cap="none" spc="34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tư</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đáng</a:t>
                </a:r>
                <a:r>
                  <a:rPr kumimoji="0" lang="en-US" sz="2400" b="0" i="0" u="none" strike="noStrike" kern="1200" cap="none" spc="1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yêu</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có</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tài</a:t>
                </a:r>
                <a:r>
                  <a:rPr kumimoji="0" lang="en-US" sz="2400" b="0" i="0" u="none" strike="noStrike" kern="1200" cap="none" spc="34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năng</a:t>
                </a:r>
                <a:r>
                  <a:rPr kumimoji="0" lang="en-US" sz="2400" b="0" i="0" u="none" strike="noStrike" kern="1200" cap="none" spc="1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hội</a:t>
                </a:r>
                <a:r>
                  <a:rPr kumimoji="0" lang="en-US" sz="2400" b="0" i="0" u="none" strike="noStrike" kern="1200" cap="none" spc="15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họa</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7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có</a:t>
                </a:r>
                <a:r>
                  <a:rPr kumimoji="0" lang="en-US" sz="2400" b="0" i="0" u="none" strike="noStrike" kern="1200" cap="none" spc="8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tấm</a:t>
                </a:r>
                <a:r>
                  <a:rPr kumimoji="0" lang="en-US" sz="2400" b="0" i="0" u="none" strike="noStrike" kern="1200" cap="none" spc="5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lòng</a:t>
                </a:r>
                <a:r>
                  <a:rPr kumimoji="0" lang="en-US" sz="2400" b="0" i="0" u="none" strike="noStrike" kern="1200" cap="none" spc="7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trong</a:t>
                </a:r>
                <a:r>
                  <a:rPr kumimoji="0" lang="en-US" sz="2400" b="0" i="0" u="none" strike="noStrike" kern="1200" cap="none" spc="8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sáng</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7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khoan</a:t>
                </a:r>
                <a:r>
                  <a:rPr kumimoji="0" lang="en-US" sz="2400" b="0" i="0" u="none" strike="noStrike" kern="1200" cap="none" spc="13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dung,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độ</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lượng</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endParaRPr>
              </a:p>
            </p:txBody>
          </p:sp>
        </p:grpSp>
        <p:pic>
          <p:nvPicPr>
            <p:cNvPr id="10" name="Picture 9"/>
            <p:cNvPicPr>
              <a:picLocks noChangeAspect="1"/>
            </p:cNvPicPr>
            <p:nvPr/>
          </p:nvPicPr>
          <p:blipFill>
            <a:blip r:embed="rId3"/>
            <a:stretch>
              <a:fillRect/>
            </a:stretch>
          </p:blipFill>
          <p:spPr>
            <a:xfrm>
              <a:off x="914400" y="4175212"/>
              <a:ext cx="2611826" cy="22843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sp>
        <p:nvSpPr>
          <p:cNvPr id="12" name="Rectangle 11"/>
          <p:cNvSpPr/>
          <p:nvPr/>
        </p:nvSpPr>
        <p:spPr>
          <a:xfrm>
            <a:off x="274602" y="377355"/>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smtClean="0">
                <a:solidFill>
                  <a:srgbClr val="FF0000"/>
                </a:solidFill>
                <a:latin typeface="Times New Roman" panose="02020603050405020304" pitchFamily="18" charset="0"/>
                <a:ea typeface="MS Mincho"/>
              </a:rPr>
              <a:t>Kiều</a:t>
            </a:r>
            <a:r>
              <a:rPr lang="en-US" sz="3200" b="1" dirty="0" smtClean="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85800" y="1369805"/>
            <a:ext cx="1693092" cy="523220"/>
          </a:xfrm>
          <a:prstGeom prst="rect">
            <a:avLst/>
          </a:prstGeom>
        </p:spPr>
        <p:txBody>
          <a:bodyPr wrap="none">
            <a:spAutoFit/>
          </a:bodyPr>
          <a:lstStyle/>
          <a:p>
            <a:pPr>
              <a:spcAft>
                <a:spcPts val="0"/>
              </a:spcAft>
            </a:pPr>
            <a:r>
              <a:rPr lang="en-US" sz="2800" b="1" u="sng" dirty="0" err="1">
                <a:latin typeface="Times New Roman" panose="02020603050405020304" pitchFamily="18" charset="0"/>
                <a:ea typeface="Times New Roman" panose="02020603050405020304" pitchFamily="18" charset="0"/>
              </a:rPr>
              <a:t>Nhận</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xét</a:t>
            </a:r>
            <a:r>
              <a:rPr lang="en-US" sz="2800" b="1" u="sng"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002910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457233" y="1209407"/>
          <a:ext cx="9045303" cy="2272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nvPr>
        </p:nvGraphicFramePr>
        <p:xfrm>
          <a:off x="1457232" y="3185839"/>
          <a:ext cx="9045303" cy="22729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5"/>
          <p:cNvSpPr/>
          <p:nvPr/>
        </p:nvSpPr>
        <p:spPr>
          <a:xfrm>
            <a:off x="274602" y="377355"/>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smtClean="0">
                <a:solidFill>
                  <a:srgbClr val="FF0000"/>
                </a:solidFill>
                <a:latin typeface="Times New Roman" panose="02020603050405020304" pitchFamily="18" charset="0"/>
                <a:ea typeface="MS Mincho"/>
              </a:rPr>
              <a:t>Kiều</a:t>
            </a:r>
            <a:r>
              <a:rPr lang="en-US" sz="3200" b="1" dirty="0" smtClean="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2016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1"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711" y="155892"/>
            <a:ext cx="4924746"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1.3.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giá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1181100"/>
            <a:ext cx="6629400" cy="5007781"/>
          </a:xfrm>
          <a:prstGeom prst="rect">
            <a:avLst/>
          </a:prstGeom>
          <a:ln w="38100">
            <a:solidFill>
              <a:srgbClr val="FF0000"/>
            </a:solidFill>
          </a:ln>
        </p:spPr>
        <p:txBody>
          <a:bodyPr wrap="square">
            <a:spAutoFit/>
          </a:bodyPr>
          <a:lstStyle/>
          <a:p>
            <a:pPr>
              <a:lnSpc>
                <a:spcPct val="115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hỏi</a:t>
            </a:r>
            <a:r>
              <a:rPr lang="en-US" sz="2800" b="1" dirty="0">
                <a:latin typeface="Times New Roman" panose="02020603050405020304" pitchFamily="18" charset="0"/>
                <a:ea typeface="Times New Roman" panose="02020603050405020304" pitchFamily="18" charset="0"/>
              </a:rPr>
              <a:t>:</a:t>
            </a:r>
          </a:p>
          <a:p>
            <a:pPr>
              <a:lnSpc>
                <a:spcPct val="115000"/>
              </a:lnSpc>
              <a:spcAft>
                <a:spcPts val="0"/>
              </a:spcAft>
              <a:tabLst>
                <a:tab pos="1386840" algn="l"/>
              </a:tabLst>
            </a:pP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Nêu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ra</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một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số</a:t>
            </a:r>
            <a:r>
              <a:rPr lang="en-US" sz="2800" i="1" dirty="0">
                <a:solidFill>
                  <a:srgbClr val="0070C0"/>
                </a:solidFill>
                <a:latin typeface="Times New Roman" panose="02020603050405020304" pitchFamily="18" charset="0"/>
                <a:ea typeface="Times New Roman" panose="02020603050405020304" pitchFamily="18" charset="0"/>
              </a:rPr>
              <a:t> chi </a:t>
            </a:r>
            <a:r>
              <a:rPr lang="en-US" sz="2800" i="1" dirty="0" err="1">
                <a:solidFill>
                  <a:srgbClr val="0070C0"/>
                </a:solidFill>
                <a:latin typeface="Times New Roman" panose="02020603050405020304" pitchFamily="18" charset="0"/>
                <a:ea typeface="Times New Roman" panose="02020603050405020304" pitchFamily="18" charset="0"/>
              </a:rPr>
              <a:t>tiết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trong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văn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bản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để</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thấy</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sự</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khác</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nhau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giữa</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tính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cách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của</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người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anh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và</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người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em</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a:solidFill>
                  <a:srgbClr val="0070C0"/>
                </a:solidFill>
                <a:latin typeface="Times New Roman" panose="02020603050405020304" pitchFamily="18" charset="0"/>
                <a:ea typeface="MS Mincho"/>
              </a:rPr>
              <a:t> </a:t>
            </a:r>
            <a:r>
              <a:rPr lang="en-US" sz="2800" i="1" dirty="0" err="1">
                <a:solidFill>
                  <a:srgbClr val="0070C0"/>
                </a:solidFill>
                <a:latin typeface="Times New Roman" panose="02020603050405020304" pitchFamily="18" charset="0"/>
                <a:ea typeface="MS Mincho"/>
              </a:rPr>
              <a:t>gái</a:t>
            </a:r>
            <a:r>
              <a:rPr lang="en-US" sz="2800" i="1" dirty="0">
                <a:solidFill>
                  <a:srgbClr val="0070C0"/>
                </a:solidFill>
                <a:latin typeface="Times New Roman" panose="02020603050405020304" pitchFamily="18" charset="0"/>
                <a:ea typeface="MS Mincho"/>
              </a:rPr>
              <a:t>.</a:t>
            </a:r>
            <a:endParaRPr lang="en-US" sz="2800" dirty="0">
              <a:solidFill>
                <a:srgbClr val="0070C0"/>
              </a:solidFill>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i="1" dirty="0">
                <a:solidFill>
                  <a:srgbClr val="0070C0"/>
                </a:solidFill>
                <a:latin typeface="Times New Roman" panose="02020603050405020304" pitchFamily="18" charset="0"/>
                <a:ea typeface="MS Mincho"/>
              </a:rPr>
              <a:t>? </a:t>
            </a:r>
            <a:r>
              <a:rPr lang="en-US" sz="2800" i="1" dirty="0" err="1">
                <a:solidFill>
                  <a:srgbClr val="0070C0"/>
                </a:solidFill>
                <a:latin typeface="Times New Roman" panose="02020603050405020304" pitchFamily="18" charset="0"/>
                <a:ea typeface="MS Mincho"/>
              </a:rPr>
              <a:t>N</a:t>
            </a:r>
            <a:r>
              <a:rPr lang="en-US" sz="2800" i="1" dirty="0" err="1">
                <a:solidFill>
                  <a:srgbClr val="0070C0"/>
                </a:solidFill>
                <a:latin typeface="Times New Roman" panose="02020603050405020304" pitchFamily="18" charset="0"/>
                <a:ea typeface="Times New Roman" panose="02020603050405020304" pitchFamily="18" charset="0"/>
              </a:rPr>
              <a:t>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người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em</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thường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được</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tái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hiện</a:t>
            </a:r>
            <a:r>
              <a:rPr lang="en-US" sz="2800" i="1" dirty="0">
                <a:solidFill>
                  <a:srgbClr val="0070C0"/>
                </a:solidFill>
                <a:latin typeface="Times New Roman" panose="02020603050405020304" pitchFamily="18" charset="0"/>
                <a:ea typeface="Times New Roman" panose="02020603050405020304" pitchFamily="18" charset="0"/>
              </a:rPr>
              <a:t> qua </a:t>
            </a:r>
            <a:r>
              <a:rPr lang="en-US" sz="2800" i="1" dirty="0" err="1">
                <a:solidFill>
                  <a:srgbClr val="0070C0"/>
                </a:solidFill>
                <a:latin typeface="Times New Roman" panose="02020603050405020304" pitchFamily="18" charset="0"/>
                <a:ea typeface="Times New Roman" panose="02020603050405020304" pitchFamily="18" charset="0"/>
              </a:rPr>
              <a:t>hành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động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còn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người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anh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thường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được</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tác</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giả</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chú</a:t>
            </a:r>
            <a:r>
              <a:rPr lang="en-US" sz="2800" i="1" dirty="0">
                <a:solidFill>
                  <a:srgbClr val="0070C0"/>
                </a:solidFill>
                <a:latin typeface="Times New Roman" panose="02020603050405020304" pitchFamily="18" charset="0"/>
                <a:ea typeface="Times New Roman" panose="02020603050405020304" pitchFamily="18" charset="0"/>
              </a:rPr>
              <a:t> ý </a:t>
            </a:r>
            <a:r>
              <a:rPr lang="en-US" sz="2800" i="1" dirty="0" err="1">
                <a:solidFill>
                  <a:srgbClr val="0070C0"/>
                </a:solidFill>
                <a:latin typeface="Times New Roman" panose="02020603050405020304" pitchFamily="18" charset="0"/>
                <a:ea typeface="Times New Roman" panose="02020603050405020304" pitchFamily="18" charset="0"/>
              </a:rPr>
              <a:t>miêu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tả</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tâm</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trạng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Hãy</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chỉ</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ra</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các</a:t>
            </a:r>
            <a:r>
              <a:rPr lang="en-US" sz="2800" i="1" dirty="0">
                <a:solidFill>
                  <a:srgbClr val="0070C0"/>
                </a:solidFill>
                <a:latin typeface="Times New Roman" panose="02020603050405020304" pitchFamily="18" charset="0"/>
                <a:ea typeface="Times New Roman" panose="02020603050405020304" pitchFamily="18" charset="0"/>
              </a:rPr>
              <a:t> chi </a:t>
            </a:r>
            <a:r>
              <a:rPr lang="en-US" sz="2800" i="1" dirty="0" err="1">
                <a:solidFill>
                  <a:srgbClr val="0070C0"/>
                </a:solidFill>
                <a:latin typeface="Times New Roman" panose="02020603050405020304" pitchFamily="18" charset="0"/>
                <a:ea typeface="Times New Roman" panose="02020603050405020304" pitchFamily="18" charset="0"/>
              </a:rPr>
              <a:t>tiết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cụ</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thể</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để</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làm</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sáng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tỏ</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điều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đó</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Ngôi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kể</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có</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liên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quan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gì</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đến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cách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miêu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tả</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hai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đó</a:t>
            </a:r>
            <a:r>
              <a:rPr lang="en-US" sz="2800" i="1" dirty="0">
                <a:solidFill>
                  <a:srgbClr val="0070C0"/>
                </a:solidFill>
                <a:latin typeface="Times New Roman" panose="02020603050405020304" pitchFamily="18" charset="0"/>
                <a:ea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rotWithShape="1">
          <a:blip r:embed="rId2"/>
          <a:srcRect b="68147"/>
          <a:stretch/>
        </p:blipFill>
        <p:spPr>
          <a:xfrm>
            <a:off x="7980721" y="1236932"/>
            <a:ext cx="3333750" cy="114987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rotWithShape="1">
          <a:blip r:embed="rId2"/>
          <a:srcRect t="32705" b="32568"/>
          <a:stretch/>
        </p:blipFill>
        <p:spPr>
          <a:xfrm>
            <a:off x="7980721" y="3030071"/>
            <a:ext cx="3333750" cy="12536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2"/>
          <a:srcRect t="65043"/>
          <a:stretch/>
        </p:blipFill>
        <p:spPr>
          <a:xfrm>
            <a:off x="7980721" y="4926953"/>
            <a:ext cx="3333750" cy="1261928"/>
          </a:xfrm>
          <a:prstGeom prst="rect">
            <a:avLst/>
          </a:prstGeom>
          <a:ln w="88900" cap="sq" cmpd="thickThin">
            <a:solidFill>
              <a:srgbClr val="000000"/>
            </a:solidFill>
            <a:prstDash val="solid"/>
            <a:miter lim="800000"/>
          </a:ln>
          <a:effectLst>
            <a:innerShdw blurRad="76200">
              <a:srgbClr val="000000"/>
            </a:innerShdw>
          </a:effectLst>
        </p:spPr>
      </p:pic>
      <p:sp>
        <p:nvSpPr>
          <p:cNvPr id="7" name="Left Arrow 6"/>
          <p:cNvSpPr/>
          <p:nvPr/>
        </p:nvSpPr>
        <p:spPr>
          <a:xfrm>
            <a:off x="7447935" y="1533832"/>
            <a:ext cx="280220" cy="852970"/>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447935" y="3362632"/>
            <a:ext cx="280220" cy="92105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9116654" y="4457834"/>
            <a:ext cx="1061884" cy="29496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7220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711" y="155892"/>
            <a:ext cx="4924746" cy="613245"/>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1.3. </a:t>
            </a:r>
            <a:r>
              <a:rPr lang="en-US" sz="3200" b="1" dirty="0" err="1">
                <a:solidFill>
                  <a:srgbClr val="FF0000"/>
                </a:solidFill>
                <a:latin typeface="Times New Roman" panose="02020603050405020304" pitchFamily="18" charset="0"/>
                <a:ea typeface="MS Mincho"/>
              </a:rPr>
              <a:t>Đánh</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giá</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về</a:t>
            </a:r>
            <a:r>
              <a:rPr lang="en-US" sz="3200" b="1" dirty="0">
                <a:solidFill>
                  <a:srgbClr val="FF0000"/>
                </a:solidFill>
                <a:latin typeface="Times New Roman" panose="02020603050405020304" pitchFamily="18" charset="0"/>
                <a:ea typeface="MS Mincho"/>
              </a:rPr>
              <a:t> 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52711" y="769137"/>
            <a:ext cx="7520007" cy="613245"/>
          </a:xfrm>
          <a:prstGeom prst="rect">
            <a:avLst/>
          </a:prstGeom>
        </p:spPr>
        <p:txBody>
          <a:bodyPr wrap="none">
            <a:spAutoFit/>
          </a:bodyPr>
          <a:lstStyle/>
          <a:p>
            <a:pPr>
              <a:lnSpc>
                <a:spcPct val="115000"/>
              </a:lnSpc>
              <a:spcAft>
                <a:spcPts val="0"/>
              </a:spcAft>
              <a:tabLst>
                <a:tab pos="1386840" algn="l"/>
              </a:tabLst>
            </a:pPr>
            <a:r>
              <a:rPr lang="en-US" sz="3200" b="1">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Điểm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khác</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nhau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của</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hai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chính</a:t>
            </a:r>
            <a:r>
              <a:rPr lang="en-US" sz="3200" b="1" dirty="0">
                <a:solidFill>
                  <a:srgbClr val="FF0000"/>
                </a:solidFill>
                <a:latin typeface="Times New Roman" panose="02020603050405020304" pitchFamily="18" charset="0"/>
                <a:ea typeface="MS Mincho"/>
              </a:rPr>
              <a:t>:</a:t>
            </a:r>
            <a:endParaRPr lang="en-US" sz="3200" dirty="0">
              <a:effectLst/>
              <a:latin typeface="Times New Roman" panose="02020603050405020304" pitchFamily="18" charset="0"/>
              <a:ea typeface="Times New Roman" panose="02020603050405020304" pitchFamily="18" charset="0"/>
            </a:endParaRPr>
          </a:p>
        </p:txBody>
      </p:sp>
      <p:sp>
        <p:nvSpPr>
          <p:cNvPr id="7" name="Right Arrow Callout 6"/>
          <p:cNvSpPr/>
          <p:nvPr/>
        </p:nvSpPr>
        <p:spPr>
          <a:xfrm>
            <a:off x="1097118" y="1600197"/>
            <a:ext cx="3425540" cy="3583858"/>
          </a:xfrm>
          <a:prstGeom prst="rightArrowCallout">
            <a:avLst>
              <a:gd name="adj1" fmla="val 53743"/>
              <a:gd name="adj2" fmla="val 44403"/>
              <a:gd name="adj3" fmla="val 24473"/>
              <a:gd name="adj4" fmla="val 64977"/>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Callout 7"/>
          <p:cNvSpPr/>
          <p:nvPr/>
        </p:nvSpPr>
        <p:spPr>
          <a:xfrm>
            <a:off x="7000764" y="1600197"/>
            <a:ext cx="3377381" cy="3480619"/>
          </a:xfrm>
          <a:prstGeom prst="leftArrowCallout">
            <a:avLst>
              <a:gd name="adj1" fmla="val 49454"/>
              <a:gd name="adj2" fmla="val 43777"/>
              <a:gd name="adj3" fmla="val 25000"/>
              <a:gd name="adj4" fmla="val 64977"/>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anh</a:t>
            </a:r>
            <a:r>
              <a:rPr lang="en-US" sz="2800" b="1"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tỏ</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ghen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bực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tức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chịu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endParaRPr lang="en-US" sz="2800" dirty="0"/>
          </a:p>
        </p:txBody>
      </p:sp>
      <p:sp>
        <p:nvSpPr>
          <p:cNvPr id="9" name="Not Equal 8"/>
          <p:cNvSpPr/>
          <p:nvPr/>
        </p:nvSpPr>
        <p:spPr>
          <a:xfrm>
            <a:off x="5117304" y="2787441"/>
            <a:ext cx="1288814" cy="1106129"/>
          </a:xfrm>
          <a:prstGeom prst="mathNotEqual">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1097118" y="1630451"/>
            <a:ext cx="2442495" cy="3560975"/>
          </a:xfrm>
          <a:prstGeom prst="rect">
            <a:avLst/>
          </a:prstGeom>
        </p:spPr>
        <p:txBody>
          <a:bodyPr wrap="square">
            <a:spAutoFit/>
          </a:bodyPr>
          <a:lstStyle/>
          <a:p>
            <a:pPr>
              <a:lnSpc>
                <a:spcPct val="115000"/>
              </a:lnSpc>
              <a:spcAft>
                <a:spcPts val="0"/>
              </a:spcAft>
              <a:tabLst>
                <a:tab pos="1386840" algn="l"/>
              </a:tabLst>
            </a:pP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em</a:t>
            </a:r>
            <a:r>
              <a:rPr lang="en-US" sz="2800" b="1" dirty="0">
                <a:solidFill>
                  <a:srgbClr val="0D0D0D"/>
                </a:solidFill>
                <a:latin typeface="Times New Roman" panose="02020603050405020304" pitchFamily="18" charset="0"/>
                <a:ea typeface="MS Mincho"/>
              </a:rPr>
              <a:t> </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Kiều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tư</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hồn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yêu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hội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hoạ</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3747490" y="4843772"/>
            <a:ext cx="4171552" cy="1366528"/>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0"/>
              </a:spcAft>
              <a:tabLst>
                <a:tab pos="1386840" algn="l"/>
              </a:tabLst>
            </a:pPr>
            <a:r>
              <a:rPr lang="en-US" sz="2400" dirty="0" err="1">
                <a:solidFill>
                  <a:srgbClr val="0D0D0D"/>
                </a:solidFill>
                <a:latin typeface="Times New Roman" panose="02020603050405020304" pitchFamily="18" charset="0"/>
                <a:ea typeface="MS Mincho"/>
              </a:rPr>
              <a:t>Nhưng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người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anh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kịp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lầm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bức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tranh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vẽ</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7101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711" y="155892"/>
            <a:ext cx="4924746"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1.3.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giá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336134" y="769137"/>
            <a:ext cx="9140579" cy="548099"/>
          </a:xfrm>
          <a:prstGeom prst="rect">
            <a:avLst/>
          </a:prstGeom>
        </p:spPr>
        <p:txBody>
          <a:bodyPr wrap="none">
            <a:spAutoFit/>
          </a:bodyPr>
          <a:lstStyle/>
          <a:p>
            <a:pPr lvl="0">
              <a:lnSpc>
                <a:spcPct val="115000"/>
              </a:lnSpc>
              <a:spcAft>
                <a:spcPts val="0"/>
              </a:spcAft>
              <a:buSzPts val="1400"/>
              <a:tabLst>
                <a:tab pos="1386840" algn="l"/>
              </a:tabLst>
            </a:pPr>
            <a:r>
              <a:rPr lang="en-US" sz="2800" b="1" dirty="0" smtClean="0">
                <a:solidFill>
                  <a:schemeClr val="accent6">
                    <a:lumMod val="50000"/>
                  </a:schemeClr>
                </a:solidFill>
                <a:latin typeface="Times New Roman" panose="02020603050405020304" pitchFamily="18" charset="0"/>
                <a:ea typeface="MS Mincho"/>
              </a:rPr>
              <a:t>- </a:t>
            </a:r>
            <a:r>
              <a:rPr lang="en-US" sz="2800" b="1" dirty="0" err="1" smtClean="0">
                <a:solidFill>
                  <a:schemeClr val="accent6">
                    <a:lumMod val="50000"/>
                  </a:schemeClr>
                </a:solidFill>
                <a:latin typeface="Times New Roman" panose="02020603050405020304" pitchFamily="18" charset="0"/>
                <a:ea typeface="MS Mincho"/>
              </a:rPr>
              <a:t>Điểm</a:t>
            </a:r>
            <a:r>
              <a:rPr lang="en-US" sz="2800" b="1" dirty="0" smtClean="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khác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nhau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trong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nghệ</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thuật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xây</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dựng</a:t>
            </a:r>
            <a:r>
              <a:rPr lang="en-US" sz="2800" b="1" dirty="0">
                <a:solidFill>
                  <a:schemeClr val="accent6">
                    <a:lumMod val="50000"/>
                  </a:schemeClr>
                </a:solidFill>
                <a:latin typeface="Times New Roman" panose="02020603050405020304" pitchFamily="18" charset="0"/>
                <a:ea typeface="MS Mincho"/>
              </a:rPr>
              <a:t> 2 </a:t>
            </a:r>
            <a:r>
              <a:rPr lang="en-US" sz="2800" b="1" dirty="0" err="1">
                <a:solidFill>
                  <a:schemeClr val="accent6">
                    <a:lumMod val="50000"/>
                  </a:schemeClr>
                </a:solidFill>
                <a:latin typeface="Times New Roman" panose="02020603050405020304" pitchFamily="18" charset="0"/>
                <a:ea typeface="MS Mincho"/>
              </a:rPr>
              <a:t>nhân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vật</a:t>
            </a:r>
            <a:r>
              <a:rPr lang="en-US" sz="2800" b="1" dirty="0">
                <a:solidFill>
                  <a:schemeClr val="accent6">
                    <a:lumMod val="50000"/>
                  </a:schemeClr>
                </a:solidFill>
                <a:latin typeface="Times New Roman" panose="02020603050405020304" pitchFamily="18" charset="0"/>
                <a:ea typeface="MS Mincho"/>
              </a:rPr>
              <a:t>: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691968" y="1532841"/>
            <a:ext cx="8808064" cy="4456234"/>
            <a:chOff x="2046749" y="2433483"/>
            <a:chExt cx="8128000" cy="4456234"/>
          </a:xfrm>
        </p:grpSpPr>
        <p:sp>
          <p:nvSpPr>
            <p:cNvPr id="13" name="Freeform 12"/>
            <p:cNvSpPr/>
            <p:nvPr/>
          </p:nvSpPr>
          <p:spPr>
            <a:xfrm>
              <a:off x="2046749" y="2433483"/>
              <a:ext cx="8128000" cy="663167"/>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Điểm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khác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nhau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trong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xây</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dựng</a:t>
              </a:r>
              <a:r>
                <a:rPr lang="en-US" sz="2800" b="1" kern="1200" dirty="0" smtClean="0">
                  <a:latin typeface="Times New Roman" panose="02020603050405020304" pitchFamily="18" charset="0"/>
                  <a:cs typeface="Times New Roman" panose="02020603050405020304" pitchFamily="18" charset="0"/>
                </a:rPr>
                <a:t> 2 </a:t>
              </a:r>
              <a:r>
                <a:rPr lang="en-US" sz="2800" b="1" kern="1200" dirty="0" err="1" smtClean="0">
                  <a:latin typeface="Times New Roman" panose="02020603050405020304" pitchFamily="18" charset="0"/>
                  <a:cs typeface="Times New Roman" panose="02020603050405020304" pitchFamily="18" charset="0"/>
                </a:rPr>
                <a:t>nhân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vật</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2048838" y="3096651"/>
              <a:ext cx="2784900" cy="3413760"/>
            </a:xfrm>
            <a:custGeom>
              <a:avLst/>
              <a:gdLst>
                <a:gd name="connsiteX0" fmla="*/ 0 w 2784900"/>
                <a:gd name="connsiteY0" fmla="*/ 0 h 3413760"/>
                <a:gd name="connsiteX1" fmla="*/ 2784900 w 2784900"/>
                <a:gd name="connsiteY1" fmla="*/ 0 h 3413760"/>
                <a:gd name="connsiteX2" fmla="*/ 2784900 w 2784900"/>
                <a:gd name="connsiteY2" fmla="*/ 3413760 h 3413760"/>
                <a:gd name="connsiteX3" fmla="*/ 0 w 2784900"/>
                <a:gd name="connsiteY3" fmla="*/ 3413760 h 3413760"/>
                <a:gd name="connsiteX4" fmla="*/ 0 w 27849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900" h="3413760">
                  <a:moveTo>
                    <a:pt x="0" y="0"/>
                  </a:moveTo>
                  <a:lnTo>
                    <a:pt x="2784900" y="0"/>
                  </a:lnTo>
                  <a:lnTo>
                    <a:pt x="27849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err="1" smtClean="0">
                  <a:latin typeface="Times New Roman" panose="02020603050405020304" pitchFamily="18" charset="0"/>
                  <a:cs typeface="Times New Roman" panose="02020603050405020304" pitchFamily="18" charset="0"/>
                </a:rPr>
                <a:t>Nhân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vật</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người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em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thường</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được</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tái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hiện</a:t>
              </a:r>
              <a:r>
                <a:rPr lang="en-US" sz="2800" b="0" kern="1200" dirty="0" smtClean="0">
                  <a:latin typeface="Times New Roman" panose="02020603050405020304" pitchFamily="18" charset="0"/>
                  <a:cs typeface="Times New Roman" panose="02020603050405020304" pitchFamily="18" charset="0"/>
                </a:rPr>
                <a:t> qua </a:t>
              </a:r>
              <a:r>
                <a:rPr lang="en-US" sz="2800" b="0" kern="1200" dirty="0" err="1" smtClean="0">
                  <a:latin typeface="Times New Roman" panose="02020603050405020304" pitchFamily="18" charset="0"/>
                  <a:cs typeface="Times New Roman" panose="02020603050405020304" pitchFamily="18" charset="0"/>
                </a:rPr>
                <a:t>hành</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động</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còn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nhân</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vật</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người</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anh</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thường</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được</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tác</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giả</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chú</a:t>
              </a:r>
              <a:r>
                <a:rPr lang="en-US" sz="2800" b="0" kern="1200" dirty="0" smtClean="0">
                  <a:latin typeface="Times New Roman" panose="02020603050405020304" pitchFamily="18" charset="0"/>
                  <a:cs typeface="Times New Roman" panose="02020603050405020304" pitchFamily="18" charset="0"/>
                </a:rPr>
                <a:t> ý </a:t>
              </a:r>
              <a:r>
                <a:rPr lang="en-US" sz="2800" b="0" kern="1200" dirty="0" err="1" smtClean="0">
                  <a:latin typeface="Times New Roman" panose="02020603050405020304" pitchFamily="18" charset="0"/>
                  <a:cs typeface="Times New Roman" panose="02020603050405020304" pitchFamily="18" charset="0"/>
                </a:rPr>
                <a:t>miêu</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tả</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tâm</a:t>
              </a:r>
              <a:r>
                <a:rPr lang="en-US" sz="2800" b="0" kern="1200" dirty="0" smtClean="0">
                  <a:latin typeface="Times New Roman" panose="02020603050405020304" pitchFamily="18" charset="0"/>
                  <a:cs typeface="Times New Roman" panose="02020603050405020304" pitchFamily="18" charset="0"/>
                </a:rPr>
                <a:t> </a:t>
              </a:r>
              <a:r>
                <a:rPr lang="en-US" sz="2800" b="0" kern="1200" dirty="0" err="1" smtClean="0">
                  <a:latin typeface="Times New Roman" panose="02020603050405020304" pitchFamily="18" charset="0"/>
                  <a:cs typeface="Times New Roman" panose="02020603050405020304" pitchFamily="18" charset="0"/>
                </a:rPr>
                <a:t>trạng</a:t>
              </a:r>
              <a:r>
                <a:rPr lang="en-US" sz="2800" b="0" kern="1200" dirty="0" smtClean="0">
                  <a:latin typeface="Times New Roman" panose="02020603050405020304" pitchFamily="18" charset="0"/>
                  <a:cs typeface="Times New Roman" panose="02020603050405020304" pitchFamily="18" charset="0"/>
                </a:rPr>
                <a:t>.</a:t>
              </a:r>
              <a:endParaRPr lang="en-US" sz="2800" b="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4833738" y="3096651"/>
              <a:ext cx="5338920" cy="3413760"/>
            </a:xfrm>
            <a:custGeom>
              <a:avLst/>
              <a:gdLst>
                <a:gd name="connsiteX0" fmla="*/ 0 w 5338920"/>
                <a:gd name="connsiteY0" fmla="*/ 0 h 3413760"/>
                <a:gd name="connsiteX1" fmla="*/ 5338920 w 5338920"/>
                <a:gd name="connsiteY1" fmla="*/ 0 h 3413760"/>
                <a:gd name="connsiteX2" fmla="*/ 5338920 w 5338920"/>
                <a:gd name="connsiteY2" fmla="*/ 3413760 h 3413760"/>
                <a:gd name="connsiteX3" fmla="*/ 0 w 5338920"/>
                <a:gd name="connsiteY3" fmla="*/ 3413760 h 3413760"/>
                <a:gd name="connsiteX4" fmla="*/ 0 w 533892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920" h="3413760">
                  <a:moveTo>
                    <a:pt x="0" y="0"/>
                  </a:moveTo>
                  <a:lnTo>
                    <a:pt x="5338920" y="0"/>
                  </a:lnTo>
                  <a:lnTo>
                    <a:pt x="533892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xưng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giúp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Rectangle 15"/>
            <p:cNvSpPr/>
            <p:nvPr/>
          </p:nvSpPr>
          <p:spPr>
            <a:xfrm>
              <a:off x="2046749" y="6510411"/>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xmlns="" val="413253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67855"/>
            <a:ext cx="3124573" cy="613245"/>
          </a:xfrm>
          <a:prstGeom prst="rect">
            <a:avLst/>
          </a:prstGeom>
        </p:spPr>
        <p:txBody>
          <a:bodyPr wrap="none">
            <a:spAutoFit/>
          </a:bodyPr>
          <a:lstStyle/>
          <a:p>
            <a:pPr>
              <a:lnSpc>
                <a:spcPct val="115000"/>
              </a:lnSpc>
              <a:spcAft>
                <a:spcPts val="0"/>
              </a:spcAft>
              <a:tabLst>
                <a:tab pos="1386840" algn="l"/>
              </a:tabLst>
            </a:pPr>
            <a:r>
              <a:rPr lang="en-US" sz="3200" b="1" dirty="0">
                <a:solidFill>
                  <a:srgbClr val="0070C0"/>
                </a:solidFill>
                <a:latin typeface="Times New Roman" panose="02020603050405020304" pitchFamily="18" charset="0"/>
                <a:ea typeface="MS Mincho"/>
              </a:rPr>
              <a:t>2. </a:t>
            </a:r>
            <a:r>
              <a:rPr lang="en-US" sz="3200" b="1" dirty="0" err="1">
                <a:solidFill>
                  <a:srgbClr val="0070C0"/>
                </a:solidFill>
                <a:latin typeface="Times New Roman" panose="02020603050405020304" pitchFamily="18" charset="0"/>
                <a:ea typeface="MS Mincho"/>
              </a:rPr>
              <a:t>Chủ</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đề</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truyện</a:t>
            </a:r>
            <a:endParaRPr lang="en-US" sz="32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rotWithShape="1">
          <a:blip r:embed="rId2"/>
          <a:srcRect l="5862" r="18709"/>
          <a:stretch/>
        </p:blipFill>
        <p:spPr>
          <a:xfrm>
            <a:off x="553065" y="1688766"/>
            <a:ext cx="5538221" cy="38494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Left Arrow 4"/>
          <p:cNvSpPr/>
          <p:nvPr/>
        </p:nvSpPr>
        <p:spPr>
          <a:xfrm>
            <a:off x="6224021" y="1688766"/>
            <a:ext cx="5530644" cy="1961536"/>
          </a:xfrm>
          <a:prstGeom prst="leftArrow">
            <a:avLst>
              <a:gd name="adj1" fmla="val 65038"/>
              <a:gd name="adj2"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dirty="0" err="1">
                <a:solidFill>
                  <a:srgbClr val="0D0D0D"/>
                </a:solidFill>
                <a:latin typeface="Times New Roman" panose="02020603050405020304" pitchFamily="18" charset="0"/>
                <a:ea typeface="MS Mincho"/>
              </a:rPr>
              <a:t>Đề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cao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hồn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lòng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con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17" name="Left Arrow 16"/>
          <p:cNvSpPr/>
          <p:nvPr/>
        </p:nvSpPr>
        <p:spPr>
          <a:xfrm>
            <a:off x="6224020" y="3802701"/>
            <a:ext cx="5530645" cy="1961536"/>
          </a:xfrm>
          <a:prstGeom prst="leftArrow">
            <a:avLst>
              <a:gd name="adj1" fmla="val 65038"/>
              <a:gd name="adj2"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a:solidFill>
                  <a:srgbClr val="0D0D0D"/>
                </a:solidFill>
                <a:latin typeface="Times New Roman" panose="02020603050405020304" pitchFamily="18" charset="0"/>
                <a:ea typeface="MS Mincho"/>
              </a:rPr>
              <a:t>Ca ngợi sức mạnh cảm hoá của tình cảm trong sáng và lòng nhân hậu.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43304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indent="292100">
              <a:lnSpc>
                <a:spcPct val="115000"/>
              </a:lnSpc>
              <a:spcBef>
                <a:spcPts val="600"/>
              </a:spcBef>
              <a:spcAft>
                <a:spcPts val="0"/>
              </a:spcAft>
            </a:pPr>
            <a:r>
              <a:rPr lang="en-US" sz="2800" b="1" dirty="0" err="1">
                <a:solidFill>
                  <a:schemeClr val="bg1"/>
                </a:solidFill>
                <a:latin typeface="Times New Roman" panose="02020603050405020304" pitchFamily="18" charset="0"/>
                <a:ea typeface="Segoe UI" panose="020B0502040204020203" pitchFamily="34" charset="0"/>
              </a:rPr>
              <a:t>Văn</a:t>
            </a:r>
            <a:r>
              <a:rPr lang="en-US" sz="2800" b="1" dirty="0">
                <a:solidFill>
                  <a:schemeClr val="bg1"/>
                </a:solidFill>
                <a:latin typeface="Times New Roman" panose="02020603050405020304" pitchFamily="18" charset="0"/>
                <a:ea typeface="Segoe UI" panose="020B0502040204020203" pitchFamily="34" charset="0"/>
              </a:rPr>
              <a:t> </a:t>
            </a:r>
            <a:r>
              <a:rPr lang="en-US" sz="2800" b="1" dirty="0" err="1">
                <a:solidFill>
                  <a:schemeClr val="bg1"/>
                </a:solidFill>
                <a:latin typeface="Times New Roman" panose="02020603050405020304" pitchFamily="18" charset="0"/>
                <a:ea typeface="Segoe UI" panose="020B0502040204020203" pitchFamily="34" charset="0"/>
              </a:rPr>
              <a:t>bản</a:t>
            </a:r>
            <a:r>
              <a:rPr lang="en-US" sz="2800" b="1" dirty="0">
                <a:solidFill>
                  <a:schemeClr val="bg1"/>
                </a:solidFill>
                <a:latin typeface="Times New Roman" panose="02020603050405020304" pitchFamily="18" charset="0"/>
                <a:ea typeface="Segoe UI" panose="020B0502040204020203" pitchFamily="34" charset="0"/>
              </a:rPr>
              <a:t> 1: </a:t>
            </a:r>
            <a:r>
              <a:rPr lang="en-US" sz="2800" b="1" i="1" dirty="0">
                <a:solidFill>
                  <a:schemeClr val="bg1"/>
                </a:solidFill>
                <a:latin typeface="Times New Roman" panose="02020603050405020304" pitchFamily="18" charset="0"/>
                <a:ea typeface="Segoe UI" panose="020B0502040204020203" pitchFamily="34" charset="0"/>
              </a:rPr>
              <a:t>BỨC TRANH CỦA </a:t>
            </a:r>
            <a:r>
              <a:rPr lang="en-US" sz="2800" b="1" i="1" dirty="0" smtClean="0">
                <a:solidFill>
                  <a:schemeClr val="bg1"/>
                </a:solidFill>
                <a:latin typeface="Times New Roman" panose="02020603050405020304" pitchFamily="18" charset="0"/>
                <a:ea typeface="Segoe UI" panose="020B0502040204020203" pitchFamily="34" charset="0"/>
              </a:rPr>
              <a:t>EM GÁI TÔI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rPr>
              <a:t>Tạ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Duy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Anh</a:t>
            </a:r>
            <a:r>
              <a:rPr lang="en-US" sz="2800" dirty="0">
                <a:solidFill>
                  <a:schemeClr val="bg1"/>
                </a:solidFill>
                <a:latin typeface="Times New Roman" panose="02020603050405020304" pitchFamily="18" charset="0"/>
                <a:ea typeface="Times New Roman" panose="02020603050405020304" pitchFamily="18" charset="0"/>
              </a:rPr>
              <a:t>)</a:t>
            </a:r>
            <a:endParaRPr lang="en-US" sz="2800" b="1" dirty="0">
              <a:solidFill>
                <a:schemeClr val="bg1"/>
              </a:solidFill>
              <a:effectLst/>
              <a:latin typeface="Segoe UI" panose="020B0502040204020203" pitchFamily="34" charset="0"/>
              <a:ea typeface="Segoe UI" panose="020B0502040204020203" pitchFamily="34" charset="0"/>
            </a:endParaRPr>
          </a:p>
        </p:txBody>
      </p:sp>
      <p:pic>
        <p:nvPicPr>
          <p:cNvPr id="11" name="Picture 10"/>
          <p:cNvPicPr>
            <a:picLocks noChangeAspect="1"/>
          </p:cNvPicPr>
          <p:nvPr/>
        </p:nvPicPr>
        <p:blipFill>
          <a:blip r:embed="rId7"/>
          <a:stretch>
            <a:fillRect/>
          </a:stretch>
        </p:blipFill>
        <p:spPr>
          <a:xfrm>
            <a:off x="1386236" y="1083148"/>
            <a:ext cx="6698852" cy="4903638"/>
          </a:xfrm>
          <a:prstGeom prst="rect">
            <a:avLst/>
          </a:prstGeom>
        </p:spPr>
      </p:pic>
      <p:pic>
        <p:nvPicPr>
          <p:cNvPr id="12" name="Picture 11"/>
          <p:cNvPicPr>
            <a:picLocks noChangeAspect="1"/>
          </p:cNvPicPr>
          <p:nvPr/>
        </p:nvPicPr>
        <p:blipFill>
          <a:blip r:embed="rId8"/>
          <a:stretch>
            <a:fillRect/>
          </a:stretch>
        </p:blipFill>
        <p:spPr>
          <a:xfrm>
            <a:off x="8781210" y="1372542"/>
            <a:ext cx="2011854" cy="4566300"/>
          </a:xfrm>
          <a:prstGeom prst="rect">
            <a:avLst/>
          </a:prstGeom>
        </p:spPr>
      </p:pic>
    </p:spTree>
    <p:extLst>
      <p:ext uri="{BB962C8B-B14F-4D97-AF65-F5344CB8AC3E}">
        <p14:creationId xmlns:p14="http://schemas.microsoft.com/office/powerpoint/2010/main" xmlns="" val="1680147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661" y="244529"/>
            <a:ext cx="2253181" cy="523220"/>
          </a:xfrm>
          <a:prstGeom prst="rect">
            <a:avLst/>
          </a:prstGeom>
        </p:spPr>
        <p:txBody>
          <a:bodyPr wrap="none">
            <a:spAutoFit/>
          </a:bodyPr>
          <a:lstStyle/>
          <a:p>
            <a:pPr marL="111125"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5"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III. </a:t>
            </a:r>
            <a:r>
              <a:rPr kumimoji="0" lang="en-US" sz="2800" b="1" i="0" u="none" strike="noStrike" kern="0" cap="none" spc="-5"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Tổng</a:t>
            </a:r>
            <a:r>
              <a:rPr kumimoji="0" lang="en-US" sz="2800" b="1" i="0" u="none" strike="noStrike" kern="0" cap="none" spc="5"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kết</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2" name="Group 1"/>
          <p:cNvGrpSpPr/>
          <p:nvPr/>
        </p:nvGrpSpPr>
        <p:grpSpPr>
          <a:xfrm>
            <a:off x="322407" y="1147415"/>
            <a:ext cx="5901996" cy="4361934"/>
            <a:chOff x="172233" y="813228"/>
            <a:chExt cx="5901996" cy="4361934"/>
          </a:xfrm>
        </p:grpSpPr>
        <p:sp>
          <p:nvSpPr>
            <p:cNvPr id="3" name="Freeform 2"/>
            <p:cNvSpPr/>
            <p:nvPr/>
          </p:nvSpPr>
          <p:spPr>
            <a:xfrm>
              <a:off x="172233" y="813228"/>
              <a:ext cx="3495662" cy="681094"/>
            </a:xfrm>
            <a:custGeom>
              <a:avLst/>
              <a:gdLst>
                <a:gd name="connsiteX0" fmla="*/ 0 w 3495662"/>
                <a:gd name="connsiteY0" fmla="*/ 68109 h 681094"/>
                <a:gd name="connsiteX1" fmla="*/ 68109 w 3495662"/>
                <a:gd name="connsiteY1" fmla="*/ 0 h 681094"/>
                <a:gd name="connsiteX2" fmla="*/ 3427553 w 3495662"/>
                <a:gd name="connsiteY2" fmla="*/ 0 h 681094"/>
                <a:gd name="connsiteX3" fmla="*/ 3495662 w 3495662"/>
                <a:gd name="connsiteY3" fmla="*/ 68109 h 681094"/>
                <a:gd name="connsiteX4" fmla="*/ 3495662 w 3495662"/>
                <a:gd name="connsiteY4" fmla="*/ 612985 h 681094"/>
                <a:gd name="connsiteX5" fmla="*/ 3427553 w 3495662"/>
                <a:gd name="connsiteY5" fmla="*/ 681094 h 681094"/>
                <a:gd name="connsiteX6" fmla="*/ 68109 w 3495662"/>
                <a:gd name="connsiteY6" fmla="*/ 681094 h 681094"/>
                <a:gd name="connsiteX7" fmla="*/ 0 w 3495662"/>
                <a:gd name="connsiteY7" fmla="*/ 612985 h 681094"/>
                <a:gd name="connsiteX8" fmla="*/ 0 w 3495662"/>
                <a:gd name="connsiteY8" fmla="*/ 68109 h 68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5662" h="681094">
                  <a:moveTo>
                    <a:pt x="0" y="68109"/>
                  </a:moveTo>
                  <a:cubicBezTo>
                    <a:pt x="0" y="30493"/>
                    <a:pt x="30493" y="0"/>
                    <a:pt x="68109" y="0"/>
                  </a:cubicBezTo>
                  <a:lnTo>
                    <a:pt x="3427553" y="0"/>
                  </a:lnTo>
                  <a:cubicBezTo>
                    <a:pt x="3465169" y="0"/>
                    <a:pt x="3495662" y="30493"/>
                    <a:pt x="3495662" y="68109"/>
                  </a:cubicBezTo>
                  <a:lnTo>
                    <a:pt x="3495662" y="612985"/>
                  </a:lnTo>
                  <a:cubicBezTo>
                    <a:pt x="3495662" y="650601"/>
                    <a:pt x="3465169" y="681094"/>
                    <a:pt x="3427553" y="681094"/>
                  </a:cubicBezTo>
                  <a:lnTo>
                    <a:pt x="68109" y="681094"/>
                  </a:lnTo>
                  <a:cubicBezTo>
                    <a:pt x="30493" y="681094"/>
                    <a:pt x="0" y="650601"/>
                    <a:pt x="0" y="612985"/>
                  </a:cubicBezTo>
                  <a:lnTo>
                    <a:pt x="0" y="6810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289" tIns="55509" rIns="73289" bIns="55509"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a:off x="521799" y="1494323"/>
              <a:ext cx="403371" cy="839268"/>
            </a:xfrm>
            <a:custGeom>
              <a:avLst/>
              <a:gdLst/>
              <a:ahLst/>
              <a:cxnLst/>
              <a:rect l="0" t="0" r="0" b="0"/>
              <a:pathLst>
                <a:path>
                  <a:moveTo>
                    <a:pt x="0" y="0"/>
                  </a:moveTo>
                  <a:lnTo>
                    <a:pt x="0" y="839268"/>
                  </a:lnTo>
                  <a:lnTo>
                    <a:pt x="403371" y="83926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925171" y="1655497"/>
              <a:ext cx="5149058" cy="1356187"/>
            </a:xfrm>
            <a:custGeom>
              <a:avLst/>
              <a:gdLst>
                <a:gd name="connsiteX0" fmla="*/ 0 w 5149058"/>
                <a:gd name="connsiteY0" fmla="*/ 135619 h 1356187"/>
                <a:gd name="connsiteX1" fmla="*/ 135619 w 5149058"/>
                <a:gd name="connsiteY1" fmla="*/ 0 h 1356187"/>
                <a:gd name="connsiteX2" fmla="*/ 5013439 w 5149058"/>
                <a:gd name="connsiteY2" fmla="*/ 0 h 1356187"/>
                <a:gd name="connsiteX3" fmla="*/ 5149058 w 5149058"/>
                <a:gd name="connsiteY3" fmla="*/ 135619 h 1356187"/>
                <a:gd name="connsiteX4" fmla="*/ 5149058 w 5149058"/>
                <a:gd name="connsiteY4" fmla="*/ 1220568 h 1356187"/>
                <a:gd name="connsiteX5" fmla="*/ 5013439 w 5149058"/>
                <a:gd name="connsiteY5" fmla="*/ 1356187 h 1356187"/>
                <a:gd name="connsiteX6" fmla="*/ 135619 w 5149058"/>
                <a:gd name="connsiteY6" fmla="*/ 1356187 h 1356187"/>
                <a:gd name="connsiteX7" fmla="*/ 0 w 5149058"/>
                <a:gd name="connsiteY7" fmla="*/ 1220568 h 1356187"/>
                <a:gd name="connsiteX8" fmla="*/ 0 w 5149058"/>
                <a:gd name="connsiteY8" fmla="*/ 135619 h 135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058" h="1356187">
                  <a:moveTo>
                    <a:pt x="0" y="135619"/>
                  </a:moveTo>
                  <a:cubicBezTo>
                    <a:pt x="0" y="60719"/>
                    <a:pt x="60719" y="0"/>
                    <a:pt x="135619" y="0"/>
                  </a:cubicBezTo>
                  <a:lnTo>
                    <a:pt x="5013439" y="0"/>
                  </a:lnTo>
                  <a:cubicBezTo>
                    <a:pt x="5088339" y="0"/>
                    <a:pt x="5149058" y="60719"/>
                    <a:pt x="5149058" y="135619"/>
                  </a:cubicBezTo>
                  <a:lnTo>
                    <a:pt x="5149058" y="1220568"/>
                  </a:lnTo>
                  <a:cubicBezTo>
                    <a:pt x="5149058" y="1295468"/>
                    <a:pt x="5088339" y="1356187"/>
                    <a:pt x="5013439" y="1356187"/>
                  </a:cubicBezTo>
                  <a:lnTo>
                    <a:pt x="135619" y="1356187"/>
                  </a:lnTo>
                  <a:cubicBezTo>
                    <a:pt x="60719" y="1356187"/>
                    <a:pt x="0" y="1295468"/>
                    <a:pt x="0" y="1220568"/>
                  </a:cubicBezTo>
                  <a:lnTo>
                    <a:pt x="0" y="135619"/>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061" tIns="75281" rIns="93061" bIns="7528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Miêu</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lí</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sắc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ngôn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độc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thoại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521799" y="1494323"/>
              <a:ext cx="352725" cy="1981532"/>
            </a:xfrm>
            <a:custGeom>
              <a:avLst/>
              <a:gdLst/>
              <a:ahLst/>
              <a:cxnLst/>
              <a:rect l="0" t="0" r="0" b="0"/>
              <a:pathLst>
                <a:path>
                  <a:moveTo>
                    <a:pt x="0" y="0"/>
                  </a:moveTo>
                  <a:lnTo>
                    <a:pt x="0" y="1981532"/>
                  </a:lnTo>
                  <a:lnTo>
                    <a:pt x="352725" y="198153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874524" y="3117315"/>
              <a:ext cx="5199705" cy="717080"/>
            </a:xfrm>
            <a:custGeom>
              <a:avLst/>
              <a:gdLst>
                <a:gd name="connsiteX0" fmla="*/ 0 w 5199705"/>
                <a:gd name="connsiteY0" fmla="*/ 71708 h 717080"/>
                <a:gd name="connsiteX1" fmla="*/ 71708 w 5199705"/>
                <a:gd name="connsiteY1" fmla="*/ 0 h 717080"/>
                <a:gd name="connsiteX2" fmla="*/ 5127997 w 5199705"/>
                <a:gd name="connsiteY2" fmla="*/ 0 h 717080"/>
                <a:gd name="connsiteX3" fmla="*/ 5199705 w 5199705"/>
                <a:gd name="connsiteY3" fmla="*/ 71708 h 717080"/>
                <a:gd name="connsiteX4" fmla="*/ 5199705 w 5199705"/>
                <a:gd name="connsiteY4" fmla="*/ 645372 h 717080"/>
                <a:gd name="connsiteX5" fmla="*/ 5127997 w 5199705"/>
                <a:gd name="connsiteY5" fmla="*/ 717080 h 717080"/>
                <a:gd name="connsiteX6" fmla="*/ 71708 w 5199705"/>
                <a:gd name="connsiteY6" fmla="*/ 717080 h 717080"/>
                <a:gd name="connsiteX7" fmla="*/ 0 w 5199705"/>
                <a:gd name="connsiteY7" fmla="*/ 645372 h 717080"/>
                <a:gd name="connsiteX8" fmla="*/ 0 w 5199705"/>
                <a:gd name="connsiteY8" fmla="*/ 71708 h 71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705" h="717080">
                  <a:moveTo>
                    <a:pt x="0" y="71708"/>
                  </a:moveTo>
                  <a:cubicBezTo>
                    <a:pt x="0" y="32105"/>
                    <a:pt x="32105" y="0"/>
                    <a:pt x="71708" y="0"/>
                  </a:cubicBezTo>
                  <a:lnTo>
                    <a:pt x="5127997" y="0"/>
                  </a:lnTo>
                  <a:cubicBezTo>
                    <a:pt x="5167600" y="0"/>
                    <a:pt x="5199705" y="32105"/>
                    <a:pt x="5199705" y="71708"/>
                  </a:cubicBezTo>
                  <a:lnTo>
                    <a:pt x="5199705" y="645372"/>
                  </a:lnTo>
                  <a:cubicBezTo>
                    <a:pt x="5199705" y="684975"/>
                    <a:pt x="5167600" y="717080"/>
                    <a:pt x="5127997" y="717080"/>
                  </a:cubicBezTo>
                  <a:lnTo>
                    <a:pt x="71708" y="717080"/>
                  </a:lnTo>
                  <a:cubicBezTo>
                    <a:pt x="32105" y="717080"/>
                    <a:pt x="0" y="684975"/>
                    <a:pt x="0" y="645372"/>
                  </a:cubicBezTo>
                  <a:lnTo>
                    <a:pt x="0" y="7170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343" tIns="56563" rIns="74343" bIns="56563"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kể</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chuyện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hấp</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dẫn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521799" y="1494323"/>
              <a:ext cx="383299" cy="3044120"/>
            </a:xfrm>
            <a:custGeom>
              <a:avLst/>
              <a:gdLst/>
              <a:ahLst/>
              <a:cxnLst/>
              <a:rect l="0" t="0" r="0" b="0"/>
              <a:pathLst>
                <a:path>
                  <a:moveTo>
                    <a:pt x="0" y="0"/>
                  </a:moveTo>
                  <a:lnTo>
                    <a:pt x="0" y="3044120"/>
                  </a:lnTo>
                  <a:lnTo>
                    <a:pt x="383299" y="30441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905098" y="3901723"/>
              <a:ext cx="5169131" cy="1273439"/>
            </a:xfrm>
            <a:custGeom>
              <a:avLst/>
              <a:gdLst>
                <a:gd name="connsiteX0" fmla="*/ 0 w 5169131"/>
                <a:gd name="connsiteY0" fmla="*/ 127344 h 1273439"/>
                <a:gd name="connsiteX1" fmla="*/ 127344 w 5169131"/>
                <a:gd name="connsiteY1" fmla="*/ 0 h 1273439"/>
                <a:gd name="connsiteX2" fmla="*/ 5041787 w 5169131"/>
                <a:gd name="connsiteY2" fmla="*/ 0 h 1273439"/>
                <a:gd name="connsiteX3" fmla="*/ 5169131 w 5169131"/>
                <a:gd name="connsiteY3" fmla="*/ 127344 h 1273439"/>
                <a:gd name="connsiteX4" fmla="*/ 5169131 w 5169131"/>
                <a:gd name="connsiteY4" fmla="*/ 1146095 h 1273439"/>
                <a:gd name="connsiteX5" fmla="*/ 5041787 w 5169131"/>
                <a:gd name="connsiteY5" fmla="*/ 1273439 h 1273439"/>
                <a:gd name="connsiteX6" fmla="*/ 127344 w 5169131"/>
                <a:gd name="connsiteY6" fmla="*/ 1273439 h 1273439"/>
                <a:gd name="connsiteX7" fmla="*/ 0 w 5169131"/>
                <a:gd name="connsiteY7" fmla="*/ 1146095 h 1273439"/>
                <a:gd name="connsiteX8" fmla="*/ 0 w 5169131"/>
                <a:gd name="connsiteY8" fmla="*/ 127344 h 12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9131" h="1273439">
                  <a:moveTo>
                    <a:pt x="0" y="127344"/>
                  </a:moveTo>
                  <a:cubicBezTo>
                    <a:pt x="0" y="57014"/>
                    <a:pt x="57014" y="0"/>
                    <a:pt x="127344" y="0"/>
                  </a:cubicBezTo>
                  <a:lnTo>
                    <a:pt x="5041787" y="0"/>
                  </a:lnTo>
                  <a:cubicBezTo>
                    <a:pt x="5112117" y="0"/>
                    <a:pt x="5169131" y="57014"/>
                    <a:pt x="5169131" y="127344"/>
                  </a:cubicBezTo>
                  <a:lnTo>
                    <a:pt x="5169131" y="1146095"/>
                  </a:lnTo>
                  <a:cubicBezTo>
                    <a:pt x="5169131" y="1216425"/>
                    <a:pt x="5112117" y="1273439"/>
                    <a:pt x="5041787" y="1273439"/>
                  </a:cubicBezTo>
                  <a:lnTo>
                    <a:pt x="127344" y="1273439"/>
                  </a:lnTo>
                  <a:cubicBezTo>
                    <a:pt x="57014" y="1273439"/>
                    <a:pt x="0" y="1216425"/>
                    <a:pt x="0" y="1146095"/>
                  </a:cubicBezTo>
                  <a:lnTo>
                    <a:pt x="0" y="127344"/>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638" tIns="72858" rIns="90638" bIns="72858"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Ngôi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kể</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kiện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bộc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lộ</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biến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lí</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chân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3" name="Group 12"/>
          <p:cNvGrpSpPr/>
          <p:nvPr/>
        </p:nvGrpSpPr>
        <p:grpSpPr>
          <a:xfrm>
            <a:off x="6074229" y="823739"/>
            <a:ext cx="5904812" cy="4684149"/>
            <a:chOff x="5891693" y="896384"/>
            <a:chExt cx="5904812" cy="4684149"/>
          </a:xfrm>
        </p:grpSpPr>
        <p:sp>
          <p:nvSpPr>
            <p:cNvPr id="14" name="Freeform 13"/>
            <p:cNvSpPr/>
            <p:nvPr/>
          </p:nvSpPr>
          <p:spPr>
            <a:xfrm>
              <a:off x="5891693" y="896384"/>
              <a:ext cx="3006911" cy="698744"/>
            </a:xfrm>
            <a:custGeom>
              <a:avLst/>
              <a:gdLst>
                <a:gd name="connsiteX0" fmla="*/ 0 w 3006911"/>
                <a:gd name="connsiteY0" fmla="*/ 69874 h 698744"/>
                <a:gd name="connsiteX1" fmla="*/ 69874 w 3006911"/>
                <a:gd name="connsiteY1" fmla="*/ 0 h 698744"/>
                <a:gd name="connsiteX2" fmla="*/ 2937037 w 3006911"/>
                <a:gd name="connsiteY2" fmla="*/ 0 h 698744"/>
                <a:gd name="connsiteX3" fmla="*/ 3006911 w 3006911"/>
                <a:gd name="connsiteY3" fmla="*/ 69874 h 698744"/>
                <a:gd name="connsiteX4" fmla="*/ 3006911 w 3006911"/>
                <a:gd name="connsiteY4" fmla="*/ 628870 h 698744"/>
                <a:gd name="connsiteX5" fmla="*/ 2937037 w 3006911"/>
                <a:gd name="connsiteY5" fmla="*/ 698744 h 698744"/>
                <a:gd name="connsiteX6" fmla="*/ 69874 w 3006911"/>
                <a:gd name="connsiteY6" fmla="*/ 698744 h 698744"/>
                <a:gd name="connsiteX7" fmla="*/ 0 w 3006911"/>
                <a:gd name="connsiteY7" fmla="*/ 628870 h 698744"/>
                <a:gd name="connsiteX8" fmla="*/ 0 w 3006911"/>
                <a:gd name="connsiteY8" fmla="*/ 69874 h 69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6911" h="698744">
                  <a:moveTo>
                    <a:pt x="0" y="69874"/>
                  </a:moveTo>
                  <a:cubicBezTo>
                    <a:pt x="0" y="31284"/>
                    <a:pt x="31284" y="0"/>
                    <a:pt x="69874" y="0"/>
                  </a:cubicBezTo>
                  <a:lnTo>
                    <a:pt x="2937037" y="0"/>
                  </a:lnTo>
                  <a:cubicBezTo>
                    <a:pt x="2975627" y="0"/>
                    <a:pt x="3006911" y="31284"/>
                    <a:pt x="3006911" y="69874"/>
                  </a:cubicBezTo>
                  <a:lnTo>
                    <a:pt x="3006911" y="628870"/>
                  </a:lnTo>
                  <a:cubicBezTo>
                    <a:pt x="3006911" y="667460"/>
                    <a:pt x="2975627" y="698744"/>
                    <a:pt x="2937037" y="698744"/>
                  </a:cubicBezTo>
                  <a:lnTo>
                    <a:pt x="69874" y="698744"/>
                  </a:lnTo>
                  <a:cubicBezTo>
                    <a:pt x="31284" y="698744"/>
                    <a:pt x="0" y="667460"/>
                    <a:pt x="0" y="628870"/>
                  </a:cubicBezTo>
                  <a:lnTo>
                    <a:pt x="0" y="6987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806" tIns="56026" rIns="73806" bIns="56026"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dung.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4"/>
            <p:cNvSpPr/>
            <p:nvPr/>
          </p:nvSpPr>
          <p:spPr>
            <a:xfrm>
              <a:off x="6192384" y="1595128"/>
              <a:ext cx="321627" cy="985625"/>
            </a:xfrm>
            <a:custGeom>
              <a:avLst/>
              <a:gdLst/>
              <a:ahLst/>
              <a:cxnLst/>
              <a:rect l="0" t="0" r="0" b="0"/>
              <a:pathLst>
                <a:path>
                  <a:moveTo>
                    <a:pt x="0" y="0"/>
                  </a:moveTo>
                  <a:lnTo>
                    <a:pt x="0" y="985625"/>
                  </a:lnTo>
                  <a:lnTo>
                    <a:pt x="321627" y="9856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6514011" y="1760479"/>
              <a:ext cx="5282494" cy="1640548"/>
            </a:xfrm>
            <a:custGeom>
              <a:avLst/>
              <a:gdLst>
                <a:gd name="connsiteX0" fmla="*/ 0 w 5282494"/>
                <a:gd name="connsiteY0" fmla="*/ 164055 h 1640548"/>
                <a:gd name="connsiteX1" fmla="*/ 164055 w 5282494"/>
                <a:gd name="connsiteY1" fmla="*/ 0 h 1640548"/>
                <a:gd name="connsiteX2" fmla="*/ 5118439 w 5282494"/>
                <a:gd name="connsiteY2" fmla="*/ 0 h 1640548"/>
                <a:gd name="connsiteX3" fmla="*/ 5282494 w 5282494"/>
                <a:gd name="connsiteY3" fmla="*/ 164055 h 1640548"/>
                <a:gd name="connsiteX4" fmla="*/ 5282494 w 5282494"/>
                <a:gd name="connsiteY4" fmla="*/ 1476493 h 1640548"/>
                <a:gd name="connsiteX5" fmla="*/ 5118439 w 5282494"/>
                <a:gd name="connsiteY5" fmla="*/ 1640548 h 1640548"/>
                <a:gd name="connsiteX6" fmla="*/ 164055 w 5282494"/>
                <a:gd name="connsiteY6" fmla="*/ 1640548 h 1640548"/>
                <a:gd name="connsiteX7" fmla="*/ 0 w 5282494"/>
                <a:gd name="connsiteY7" fmla="*/ 1476493 h 1640548"/>
                <a:gd name="connsiteX8" fmla="*/ 0 w 5282494"/>
                <a:gd name="connsiteY8" fmla="*/ 164055 h 164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2494" h="1640548">
                  <a:moveTo>
                    <a:pt x="0" y="164055"/>
                  </a:moveTo>
                  <a:cubicBezTo>
                    <a:pt x="0" y="73450"/>
                    <a:pt x="73450" y="0"/>
                    <a:pt x="164055" y="0"/>
                  </a:cubicBezTo>
                  <a:lnTo>
                    <a:pt x="5118439" y="0"/>
                  </a:lnTo>
                  <a:cubicBezTo>
                    <a:pt x="5209044" y="0"/>
                    <a:pt x="5282494" y="73450"/>
                    <a:pt x="5282494" y="164055"/>
                  </a:cubicBezTo>
                  <a:lnTo>
                    <a:pt x="5282494" y="1476493"/>
                  </a:lnTo>
                  <a:cubicBezTo>
                    <a:pt x="5282494" y="1567098"/>
                    <a:pt x="5209044" y="1640548"/>
                    <a:pt x="5118439" y="1640548"/>
                  </a:cubicBezTo>
                  <a:lnTo>
                    <a:pt x="164055" y="1640548"/>
                  </a:lnTo>
                  <a:cubicBezTo>
                    <a:pt x="73450" y="1640548"/>
                    <a:pt x="0" y="1567098"/>
                    <a:pt x="0" y="1476493"/>
                  </a:cubicBezTo>
                  <a:lnTo>
                    <a:pt x="0" y="16405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1390" tIns="83610" rIns="101390" bIns="8361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hồn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tấm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lòng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hậu</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gái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giúp</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hạn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chính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6"/>
            <p:cNvSpPr/>
            <p:nvPr/>
          </p:nvSpPr>
          <p:spPr>
            <a:xfrm>
              <a:off x="6192384" y="1595128"/>
              <a:ext cx="301034" cy="2923731"/>
            </a:xfrm>
            <a:custGeom>
              <a:avLst/>
              <a:gdLst/>
              <a:ahLst/>
              <a:cxnLst/>
              <a:rect l="0" t="0" r="0" b="0"/>
              <a:pathLst>
                <a:path>
                  <a:moveTo>
                    <a:pt x="0" y="0"/>
                  </a:moveTo>
                  <a:lnTo>
                    <a:pt x="0" y="2923731"/>
                  </a:lnTo>
                  <a:lnTo>
                    <a:pt x="301034" y="292373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493418" y="3457186"/>
              <a:ext cx="5303087" cy="2123347"/>
            </a:xfrm>
            <a:custGeom>
              <a:avLst/>
              <a:gdLst>
                <a:gd name="connsiteX0" fmla="*/ 0 w 5303087"/>
                <a:gd name="connsiteY0" fmla="*/ 212335 h 2123347"/>
                <a:gd name="connsiteX1" fmla="*/ 212335 w 5303087"/>
                <a:gd name="connsiteY1" fmla="*/ 0 h 2123347"/>
                <a:gd name="connsiteX2" fmla="*/ 5090752 w 5303087"/>
                <a:gd name="connsiteY2" fmla="*/ 0 h 2123347"/>
                <a:gd name="connsiteX3" fmla="*/ 5303087 w 5303087"/>
                <a:gd name="connsiteY3" fmla="*/ 212335 h 2123347"/>
                <a:gd name="connsiteX4" fmla="*/ 5303087 w 5303087"/>
                <a:gd name="connsiteY4" fmla="*/ 1911012 h 2123347"/>
                <a:gd name="connsiteX5" fmla="*/ 5090752 w 5303087"/>
                <a:gd name="connsiteY5" fmla="*/ 2123347 h 2123347"/>
                <a:gd name="connsiteX6" fmla="*/ 212335 w 5303087"/>
                <a:gd name="connsiteY6" fmla="*/ 2123347 h 2123347"/>
                <a:gd name="connsiteX7" fmla="*/ 0 w 5303087"/>
                <a:gd name="connsiteY7" fmla="*/ 1911012 h 2123347"/>
                <a:gd name="connsiteX8" fmla="*/ 0 w 5303087"/>
                <a:gd name="connsiteY8" fmla="*/ 212335 h 212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3087" h="2123347">
                  <a:moveTo>
                    <a:pt x="0" y="212335"/>
                  </a:moveTo>
                  <a:cubicBezTo>
                    <a:pt x="0" y="95066"/>
                    <a:pt x="95066" y="0"/>
                    <a:pt x="212335" y="0"/>
                  </a:cubicBezTo>
                  <a:lnTo>
                    <a:pt x="5090752" y="0"/>
                  </a:lnTo>
                  <a:cubicBezTo>
                    <a:pt x="5208021" y="0"/>
                    <a:pt x="5303087" y="95066"/>
                    <a:pt x="5303087" y="212335"/>
                  </a:cubicBezTo>
                  <a:lnTo>
                    <a:pt x="5303087" y="1911012"/>
                  </a:lnTo>
                  <a:cubicBezTo>
                    <a:pt x="5303087" y="2028281"/>
                    <a:pt x="5208021" y="2123347"/>
                    <a:pt x="5090752" y="2123347"/>
                  </a:cubicBezTo>
                  <a:lnTo>
                    <a:pt x="212335" y="2123347"/>
                  </a:lnTo>
                  <a:cubicBezTo>
                    <a:pt x="95066" y="2123347"/>
                    <a:pt x="0" y="2028281"/>
                    <a:pt x="0" y="1911012"/>
                  </a:cubicBezTo>
                  <a:lnTo>
                    <a:pt x="0" y="21233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531" tIns="97751" rIns="115531" bIns="9775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giáo</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dục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sâu</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sắc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lứa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tuổi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phải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vượt</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lên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hạn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thân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hướng</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tới</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cách</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xmlns="" val="200421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752" y="442501"/>
            <a:ext cx="5995552" cy="548099"/>
          </a:xfrm>
          <a:prstGeom prst="rect">
            <a:avLst/>
          </a:prstGeom>
        </p:spPr>
        <p:txBody>
          <a:bodyPr wrap="non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đọc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ngắn</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1194619" y="1533832"/>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0475" tIns="100475" rIns="1043247" bIns="100475"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1809442" y="2477754"/>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677650"/>
              <a:satOff val="25000"/>
              <a:lumOff val="-3676"/>
              <a:alphaOff val="0"/>
            </a:schemeClr>
          </a:fillRef>
          <a:effectRef idx="0">
            <a:schemeClr val="accent3">
              <a:hueOff val="677650"/>
              <a:satOff val="25000"/>
              <a:lumOff val="-3676"/>
              <a:alphaOff val="0"/>
            </a:schemeClr>
          </a:effectRef>
          <a:fontRef idx="minor">
            <a:schemeClr val="lt1"/>
          </a:fontRef>
        </p:style>
        <p:txBody>
          <a:bodyPr spcFirstLastPara="0" vert="horz" wrap="square" lIns="100475" tIns="100475" rIns="1106562" bIns="100475"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ngoại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424265" y="3421677"/>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0475" tIns="100475" rIns="1106562" bIns="100475"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3039088" y="4365600"/>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032949"/>
              <a:satOff val="75000"/>
              <a:lumOff val="-11029"/>
              <a:alphaOff val="0"/>
            </a:schemeClr>
          </a:fillRef>
          <a:effectRef idx="0">
            <a:schemeClr val="accent3">
              <a:hueOff val="2032949"/>
              <a:satOff val="75000"/>
              <a:lumOff val="-11029"/>
              <a:alphaOff val="0"/>
            </a:schemeClr>
          </a:effectRef>
          <a:fontRef idx="minor">
            <a:schemeClr val="lt1"/>
          </a:fontRef>
        </p:style>
        <p:txBody>
          <a:bodyPr spcFirstLastPara="0" vert="horz" wrap="square" lIns="100475" tIns="100475" rIns="1106562" bIns="100475"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Rút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3653912" y="5309522"/>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0475" tIns="100475" rIns="1106562" bIns="100475"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Rút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8719199" y="2139323"/>
            <a:ext cx="708707" cy="538726"/>
          </a:xfrm>
          <a:custGeom>
            <a:avLst/>
            <a:gdLst>
              <a:gd name="connsiteX0" fmla="*/ 0 w 538726"/>
              <a:gd name="connsiteY0" fmla="*/ 296299 h 538726"/>
              <a:gd name="connsiteX1" fmla="*/ 121213 w 538726"/>
              <a:gd name="connsiteY1" fmla="*/ 296299 h 538726"/>
              <a:gd name="connsiteX2" fmla="*/ 121213 w 538726"/>
              <a:gd name="connsiteY2" fmla="*/ 0 h 538726"/>
              <a:gd name="connsiteX3" fmla="*/ 417513 w 538726"/>
              <a:gd name="connsiteY3" fmla="*/ 0 h 538726"/>
              <a:gd name="connsiteX4" fmla="*/ 417513 w 538726"/>
              <a:gd name="connsiteY4" fmla="*/ 296299 h 538726"/>
              <a:gd name="connsiteX5" fmla="*/ 538726 w 538726"/>
              <a:gd name="connsiteY5" fmla="*/ 296299 h 538726"/>
              <a:gd name="connsiteX6" fmla="*/ 269363 w 538726"/>
              <a:gd name="connsiteY6" fmla="*/ 538726 h 538726"/>
              <a:gd name="connsiteX7" fmla="*/ 0 w 538726"/>
              <a:gd name="connsiteY7" fmla="*/ 296299 h 5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6" h="538726">
                <a:moveTo>
                  <a:pt x="0" y="296299"/>
                </a:moveTo>
                <a:lnTo>
                  <a:pt x="121213" y="296299"/>
                </a:lnTo>
                <a:lnTo>
                  <a:pt x="121213" y="0"/>
                </a:lnTo>
                <a:lnTo>
                  <a:pt x="417513" y="0"/>
                </a:lnTo>
                <a:lnTo>
                  <a:pt x="417513" y="296299"/>
                </a:lnTo>
                <a:lnTo>
                  <a:pt x="538726" y="296299"/>
                </a:lnTo>
                <a:lnTo>
                  <a:pt x="269363" y="538726"/>
                </a:lnTo>
                <a:lnTo>
                  <a:pt x="0" y="296299"/>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1693" tIns="30480" rIns="151693" bIns="163815" numCol="1" spcCol="1270" anchor="ctr" anchorCtr="0">
            <a:noAutofit/>
          </a:bodyPr>
          <a:lstStyle/>
          <a:p>
            <a:pPr lvl="0" algn="ctr" defTabSz="1066800">
              <a:lnSpc>
                <a:spcPct val="90000"/>
              </a:lnSpc>
              <a:spcBef>
                <a:spcPct val="0"/>
              </a:spcBef>
              <a:spcAft>
                <a:spcPct val="35000"/>
              </a:spcAft>
            </a:pPr>
            <a:endParaRPr lang="en-US" sz="2800" kern="1200"/>
          </a:p>
        </p:txBody>
      </p:sp>
      <p:sp>
        <p:nvSpPr>
          <p:cNvPr id="17" name="Freeform 16"/>
          <p:cNvSpPr/>
          <p:nvPr/>
        </p:nvSpPr>
        <p:spPr>
          <a:xfrm>
            <a:off x="9334022" y="3083246"/>
            <a:ext cx="708707" cy="538726"/>
          </a:xfrm>
          <a:custGeom>
            <a:avLst/>
            <a:gdLst>
              <a:gd name="connsiteX0" fmla="*/ 0 w 538726"/>
              <a:gd name="connsiteY0" fmla="*/ 296299 h 538726"/>
              <a:gd name="connsiteX1" fmla="*/ 121213 w 538726"/>
              <a:gd name="connsiteY1" fmla="*/ 296299 h 538726"/>
              <a:gd name="connsiteX2" fmla="*/ 121213 w 538726"/>
              <a:gd name="connsiteY2" fmla="*/ 0 h 538726"/>
              <a:gd name="connsiteX3" fmla="*/ 417513 w 538726"/>
              <a:gd name="connsiteY3" fmla="*/ 0 h 538726"/>
              <a:gd name="connsiteX4" fmla="*/ 417513 w 538726"/>
              <a:gd name="connsiteY4" fmla="*/ 296299 h 538726"/>
              <a:gd name="connsiteX5" fmla="*/ 538726 w 538726"/>
              <a:gd name="connsiteY5" fmla="*/ 296299 h 538726"/>
              <a:gd name="connsiteX6" fmla="*/ 269363 w 538726"/>
              <a:gd name="connsiteY6" fmla="*/ 538726 h 538726"/>
              <a:gd name="connsiteX7" fmla="*/ 0 w 538726"/>
              <a:gd name="connsiteY7" fmla="*/ 296299 h 5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6" h="538726">
                <a:moveTo>
                  <a:pt x="0" y="296299"/>
                </a:moveTo>
                <a:lnTo>
                  <a:pt x="121213" y="296299"/>
                </a:lnTo>
                <a:lnTo>
                  <a:pt x="121213" y="0"/>
                </a:lnTo>
                <a:lnTo>
                  <a:pt x="417513" y="0"/>
                </a:lnTo>
                <a:lnTo>
                  <a:pt x="417513" y="296299"/>
                </a:lnTo>
                <a:lnTo>
                  <a:pt x="538726" y="296299"/>
                </a:lnTo>
                <a:lnTo>
                  <a:pt x="269363" y="538726"/>
                </a:lnTo>
                <a:lnTo>
                  <a:pt x="0" y="296299"/>
                </a:lnTo>
                <a:close/>
              </a:path>
            </a:pathLst>
          </a:custGeom>
        </p:spPr>
        <p:style>
          <a:lnRef idx="2">
            <a:schemeClr val="accent3">
              <a:tint val="40000"/>
              <a:alpha val="90000"/>
              <a:hueOff val="676380"/>
              <a:satOff val="33333"/>
              <a:lumOff val="593"/>
              <a:alphaOff val="0"/>
            </a:schemeClr>
          </a:lnRef>
          <a:fillRef idx="1">
            <a:schemeClr val="accent3">
              <a:tint val="40000"/>
              <a:alpha val="90000"/>
              <a:hueOff val="676380"/>
              <a:satOff val="33333"/>
              <a:lumOff val="593"/>
              <a:alphaOff val="0"/>
            </a:schemeClr>
          </a:fillRef>
          <a:effectRef idx="0">
            <a:schemeClr val="accent3">
              <a:tint val="40000"/>
              <a:alpha val="90000"/>
              <a:hueOff val="676380"/>
              <a:satOff val="33333"/>
              <a:lumOff val="593"/>
              <a:alphaOff val="0"/>
            </a:schemeClr>
          </a:effectRef>
          <a:fontRef idx="minor">
            <a:schemeClr val="dk1">
              <a:hueOff val="0"/>
              <a:satOff val="0"/>
              <a:lumOff val="0"/>
              <a:alphaOff val="0"/>
            </a:schemeClr>
          </a:fontRef>
        </p:style>
        <p:txBody>
          <a:bodyPr spcFirstLastPara="0" vert="horz" wrap="square" lIns="151693" tIns="30480" rIns="151693" bIns="163815" numCol="1" spcCol="1270" anchor="ctr" anchorCtr="0">
            <a:noAutofit/>
          </a:bodyPr>
          <a:lstStyle/>
          <a:p>
            <a:pPr lvl="0" algn="ctr" defTabSz="1066800">
              <a:lnSpc>
                <a:spcPct val="90000"/>
              </a:lnSpc>
              <a:spcBef>
                <a:spcPct val="0"/>
              </a:spcBef>
              <a:spcAft>
                <a:spcPct val="35000"/>
              </a:spcAft>
            </a:pPr>
            <a:endParaRPr lang="en-US" sz="2800" kern="1200"/>
          </a:p>
        </p:txBody>
      </p:sp>
      <p:sp>
        <p:nvSpPr>
          <p:cNvPr id="18" name="Freeform 17"/>
          <p:cNvSpPr/>
          <p:nvPr/>
        </p:nvSpPr>
        <p:spPr>
          <a:xfrm>
            <a:off x="9948846" y="4013355"/>
            <a:ext cx="708707" cy="538726"/>
          </a:xfrm>
          <a:custGeom>
            <a:avLst/>
            <a:gdLst>
              <a:gd name="connsiteX0" fmla="*/ 0 w 538726"/>
              <a:gd name="connsiteY0" fmla="*/ 296299 h 538726"/>
              <a:gd name="connsiteX1" fmla="*/ 121213 w 538726"/>
              <a:gd name="connsiteY1" fmla="*/ 296299 h 538726"/>
              <a:gd name="connsiteX2" fmla="*/ 121213 w 538726"/>
              <a:gd name="connsiteY2" fmla="*/ 0 h 538726"/>
              <a:gd name="connsiteX3" fmla="*/ 417513 w 538726"/>
              <a:gd name="connsiteY3" fmla="*/ 0 h 538726"/>
              <a:gd name="connsiteX4" fmla="*/ 417513 w 538726"/>
              <a:gd name="connsiteY4" fmla="*/ 296299 h 538726"/>
              <a:gd name="connsiteX5" fmla="*/ 538726 w 538726"/>
              <a:gd name="connsiteY5" fmla="*/ 296299 h 538726"/>
              <a:gd name="connsiteX6" fmla="*/ 269363 w 538726"/>
              <a:gd name="connsiteY6" fmla="*/ 538726 h 538726"/>
              <a:gd name="connsiteX7" fmla="*/ 0 w 538726"/>
              <a:gd name="connsiteY7" fmla="*/ 296299 h 5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6" h="538726">
                <a:moveTo>
                  <a:pt x="0" y="296299"/>
                </a:moveTo>
                <a:lnTo>
                  <a:pt x="121213" y="296299"/>
                </a:lnTo>
                <a:lnTo>
                  <a:pt x="121213" y="0"/>
                </a:lnTo>
                <a:lnTo>
                  <a:pt x="417513" y="0"/>
                </a:lnTo>
                <a:lnTo>
                  <a:pt x="417513" y="296299"/>
                </a:lnTo>
                <a:lnTo>
                  <a:pt x="538726" y="296299"/>
                </a:lnTo>
                <a:lnTo>
                  <a:pt x="269363" y="538726"/>
                </a:lnTo>
                <a:lnTo>
                  <a:pt x="0" y="296299"/>
                </a:lnTo>
                <a:close/>
              </a:path>
            </a:pathLst>
          </a:custGeom>
        </p:spPr>
        <p:style>
          <a:lnRef idx="2">
            <a:schemeClr val="accent3">
              <a:tint val="40000"/>
              <a:alpha val="90000"/>
              <a:hueOff val="1352761"/>
              <a:satOff val="66667"/>
              <a:lumOff val="1186"/>
              <a:alphaOff val="0"/>
            </a:schemeClr>
          </a:lnRef>
          <a:fillRef idx="1">
            <a:schemeClr val="accent3">
              <a:tint val="40000"/>
              <a:alpha val="90000"/>
              <a:hueOff val="1352761"/>
              <a:satOff val="66667"/>
              <a:lumOff val="1186"/>
              <a:alphaOff val="0"/>
            </a:schemeClr>
          </a:fillRef>
          <a:effectRef idx="0">
            <a:schemeClr val="accent3">
              <a:tint val="40000"/>
              <a:alpha val="90000"/>
              <a:hueOff val="1352761"/>
              <a:satOff val="66667"/>
              <a:lumOff val="1186"/>
              <a:alphaOff val="0"/>
            </a:schemeClr>
          </a:effectRef>
          <a:fontRef idx="minor">
            <a:schemeClr val="dk1">
              <a:hueOff val="0"/>
              <a:satOff val="0"/>
              <a:lumOff val="0"/>
              <a:alphaOff val="0"/>
            </a:schemeClr>
          </a:fontRef>
        </p:style>
        <p:txBody>
          <a:bodyPr spcFirstLastPara="0" vert="horz" wrap="square" lIns="151693" tIns="30480" rIns="151693" bIns="163815" numCol="1" spcCol="1270" anchor="ctr" anchorCtr="0">
            <a:noAutofit/>
          </a:bodyPr>
          <a:lstStyle/>
          <a:p>
            <a:pPr lvl="0" algn="ctr" defTabSz="1066800">
              <a:lnSpc>
                <a:spcPct val="90000"/>
              </a:lnSpc>
              <a:spcBef>
                <a:spcPct val="0"/>
              </a:spcBef>
              <a:spcAft>
                <a:spcPct val="35000"/>
              </a:spcAft>
            </a:pPr>
            <a:endParaRPr lang="en-US" sz="2800" kern="1200"/>
          </a:p>
        </p:txBody>
      </p:sp>
      <p:sp>
        <p:nvSpPr>
          <p:cNvPr id="19" name="Freeform 18"/>
          <p:cNvSpPr/>
          <p:nvPr/>
        </p:nvSpPr>
        <p:spPr>
          <a:xfrm>
            <a:off x="10563669" y="4966487"/>
            <a:ext cx="708707" cy="538726"/>
          </a:xfrm>
          <a:custGeom>
            <a:avLst/>
            <a:gdLst>
              <a:gd name="connsiteX0" fmla="*/ 0 w 538726"/>
              <a:gd name="connsiteY0" fmla="*/ 296299 h 538726"/>
              <a:gd name="connsiteX1" fmla="*/ 121213 w 538726"/>
              <a:gd name="connsiteY1" fmla="*/ 296299 h 538726"/>
              <a:gd name="connsiteX2" fmla="*/ 121213 w 538726"/>
              <a:gd name="connsiteY2" fmla="*/ 0 h 538726"/>
              <a:gd name="connsiteX3" fmla="*/ 417513 w 538726"/>
              <a:gd name="connsiteY3" fmla="*/ 0 h 538726"/>
              <a:gd name="connsiteX4" fmla="*/ 417513 w 538726"/>
              <a:gd name="connsiteY4" fmla="*/ 296299 h 538726"/>
              <a:gd name="connsiteX5" fmla="*/ 538726 w 538726"/>
              <a:gd name="connsiteY5" fmla="*/ 296299 h 538726"/>
              <a:gd name="connsiteX6" fmla="*/ 269363 w 538726"/>
              <a:gd name="connsiteY6" fmla="*/ 538726 h 538726"/>
              <a:gd name="connsiteX7" fmla="*/ 0 w 538726"/>
              <a:gd name="connsiteY7" fmla="*/ 296299 h 5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6" h="538726">
                <a:moveTo>
                  <a:pt x="0" y="296299"/>
                </a:moveTo>
                <a:lnTo>
                  <a:pt x="121213" y="296299"/>
                </a:lnTo>
                <a:lnTo>
                  <a:pt x="121213" y="0"/>
                </a:lnTo>
                <a:lnTo>
                  <a:pt x="417513" y="0"/>
                </a:lnTo>
                <a:lnTo>
                  <a:pt x="417513" y="296299"/>
                </a:lnTo>
                <a:lnTo>
                  <a:pt x="538726" y="296299"/>
                </a:lnTo>
                <a:lnTo>
                  <a:pt x="269363" y="538726"/>
                </a:lnTo>
                <a:lnTo>
                  <a:pt x="0" y="296299"/>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51693" tIns="30480" rIns="151693" bIns="163815" numCol="1" spcCol="1270" anchor="ctr" anchorCtr="0">
            <a:noAutofit/>
          </a:bodyPr>
          <a:lstStyle/>
          <a:p>
            <a:pPr lvl="0" algn="ctr" defTabSz="1066800">
              <a:lnSpc>
                <a:spcPct val="90000"/>
              </a:lnSpc>
              <a:spcBef>
                <a:spcPct val="0"/>
              </a:spcBef>
              <a:spcAft>
                <a:spcPct val="35000"/>
              </a:spcAft>
            </a:pPr>
            <a:endParaRPr lang="en-US" sz="2800" kern="1200"/>
          </a:p>
        </p:txBody>
      </p:sp>
      <p:pic>
        <p:nvPicPr>
          <p:cNvPr id="20" name="Picture 19"/>
          <p:cNvPicPr>
            <a:picLocks noChangeAspect="1"/>
          </p:cNvPicPr>
          <p:nvPr/>
        </p:nvPicPr>
        <p:blipFill>
          <a:blip r:embed="rId2"/>
          <a:stretch>
            <a:fillRect/>
          </a:stretch>
        </p:blipFill>
        <p:spPr>
          <a:xfrm>
            <a:off x="314018" y="4321457"/>
            <a:ext cx="2725070" cy="2005601"/>
          </a:xfrm>
          <a:prstGeom prst="rect">
            <a:avLst/>
          </a:prstGeom>
        </p:spPr>
      </p:pic>
      <p:pic>
        <p:nvPicPr>
          <p:cNvPr id="21" name="Picture 20"/>
          <p:cNvPicPr>
            <a:picLocks noChangeAspect="1"/>
          </p:cNvPicPr>
          <p:nvPr/>
        </p:nvPicPr>
        <p:blipFill>
          <a:blip r:embed="rId3"/>
          <a:stretch>
            <a:fillRect/>
          </a:stretch>
        </p:blipFill>
        <p:spPr>
          <a:xfrm>
            <a:off x="9515001" y="390309"/>
            <a:ext cx="2504933" cy="2087445"/>
          </a:xfrm>
          <a:prstGeom prst="rect">
            <a:avLst/>
          </a:prstGeom>
        </p:spPr>
      </p:pic>
    </p:spTree>
    <p:extLst>
      <p:ext uri="{BB962C8B-B14F-4D97-AF65-F5344CB8AC3E}">
        <p14:creationId xmlns:p14="http://schemas.microsoft.com/office/powerpoint/2010/main" xmlns="" val="13574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709" y="737233"/>
            <a:ext cx="6858001" cy="776288"/>
          </a:xfrm>
          <a:solidFill>
            <a:srgbClr val="0CE80C"/>
          </a:solidFill>
          <a:ln w="57150">
            <a:noFill/>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gn="ctr"/>
            <a:r>
              <a:rPr lang="en-US" b="1" dirty="0">
                <a:solidFill>
                  <a:schemeClr val="bg2">
                    <a:lumMod val="10000"/>
                  </a:schemeClr>
                </a:solidFill>
                <a:latin typeface="Times New Roman" panose="02020603050405020304" pitchFamily="18" charset="0"/>
                <a:cs typeface="Times New Roman" panose="02020603050405020304" pitchFamily="18" charset="0"/>
              </a:rPr>
              <a:t>HOẠT ĐỘNG LUYỆN TẬP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617785" y="2180492"/>
            <a:ext cx="9378461" cy="3810000"/>
          </a:xfrm>
          <a:ln w="6350">
            <a:solidFill>
              <a:schemeClr val="tx1"/>
            </a:solidFill>
          </a:ln>
        </p:spPr>
      </p:pic>
    </p:spTree>
    <p:extLst>
      <p:ext uri="{BB962C8B-B14F-4D97-AF65-F5344CB8AC3E}">
        <p14:creationId xmlns:p14="http://schemas.microsoft.com/office/powerpoint/2010/main" xmlns="" val="219905788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nvPr>
        </p:nvGraphicFramePr>
        <p:xfrm>
          <a:off x="-838200" y="65623"/>
          <a:ext cx="12192000" cy="6129826"/>
        </p:xfrm>
        <a:graphic>
          <a:graphicData uri="http://schemas.openxmlformats.org/presentationml/2006/ole">
            <p:oleObj spid="_x0000_s1034" name="Slide" r:id="rId3" imgW="4572042" imgH="3428869" progId="PowerPoint.Slide.8">
              <p:embed/>
            </p:oleObj>
          </a:graphicData>
        </a:graphic>
      </p:graphicFrame>
      <p:sp>
        <p:nvSpPr>
          <p:cNvPr id="5" name="Rectangle 4"/>
          <p:cNvSpPr/>
          <p:nvPr/>
        </p:nvSpPr>
        <p:spPr>
          <a:xfrm>
            <a:off x="1203158" y="5305926"/>
            <a:ext cx="4031451" cy="8710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 name="TextBox 5"/>
          <p:cNvSpPr txBox="1"/>
          <p:nvPr/>
        </p:nvSpPr>
        <p:spPr>
          <a:xfrm>
            <a:off x="5486400" y="5493709"/>
            <a:ext cx="20694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Đáp</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án</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D</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xmlns="" val="1322937072"/>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9244"/>
          </a:xfrm>
          <a:solidFill>
            <a:schemeClr val="accent2"/>
          </a:solidFill>
        </p:spPr>
        <p:txBody>
          <a:bodyPr/>
          <a:lstStyle/>
          <a:p>
            <a:pPr algn="ctr"/>
            <a:r>
              <a:rPr lang="en-US">
                <a:latin typeface="Times New Roman" panose="02020603050405020304" pitchFamily="18" charset="0"/>
                <a:cs typeface="Times New Roman" panose="02020603050405020304" pitchFamily="18" charset="0"/>
              </a:rPr>
              <a:t>	</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smtClean="0">
                <a:solidFill>
                  <a:schemeClr val="accent1">
                    <a:lumMod val="75000"/>
                  </a:schemeClr>
                </a:solidFill>
                <a:latin typeface="Times New Roman" panose="02020603050405020304" pitchFamily="18" charset="0"/>
                <a:cs typeface="Times New Roman" panose="02020603050405020304" pitchFamily="18" charset="0"/>
              </a:rPr>
              <a:t>ơ</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i:</a:t>
            </a:r>
            <a:endParaRPr lang="en-US" sz="5400" b="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85093" y="1219200"/>
            <a:ext cx="10515600" cy="536916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en-US" b="1" dirty="0" err="1" smtClean="0">
                <a:solidFill>
                  <a:srgbClr val="EC1CB6"/>
                </a:solidFill>
                <a:latin typeface="Times New Roman" panose="02020603050405020304" pitchFamily="18" charset="0"/>
                <a:cs typeface="Times New Roman" panose="02020603050405020304" pitchFamily="18" charset="0"/>
              </a:rPr>
              <a:t>hồng</a:t>
            </a:r>
            <a:r>
              <a:rPr lang="en-US" b="1" dirty="0" smtClean="0">
                <a:solidFill>
                  <a:srgbClr val="EC1CB6"/>
                </a:solidFill>
                <a:latin typeface="Times New Roman" panose="02020603050405020304" pitchFamily="18" charset="0"/>
                <a:cs typeface="Times New Roman" panose="02020603050405020304" pitchFamily="18" charset="0"/>
              </a:rPr>
              <a:t> – </a:t>
            </a:r>
            <a:r>
              <a:rPr lang="en-US" b="1" dirty="0" err="1" smtClean="0">
                <a:solidFill>
                  <a:schemeClr val="bg1"/>
                </a:solidFill>
                <a:latin typeface="Times New Roman" panose="02020603050405020304" pitchFamily="18" charset="0"/>
                <a:cs typeface="Times New Roman" panose="02020603050405020304" pitchFamily="18" charset="0"/>
              </a:rPr>
              <a:t>trắng</a:t>
            </a:r>
            <a:r>
              <a:rPr lang="en-US" dirty="0" smtClean="0">
                <a:solidFill>
                  <a:srgbClr val="EC1CB6"/>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5955901"/>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 xmlns:a16="http://schemas.microsoft.com/office/drawing/2014/main" id="{02321D13-8D83-4B44-89B3-D8C6EE51CF8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 xmlns:a16="http://schemas.microsoft.com/office/drawing/2014/main" id="{8CF8B6F8-B8BC-493A-B4BD-2C95A6BD193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 xmlns:a16="http://schemas.microsoft.com/office/drawing/2014/main" id="{9AF0BF5B-0D38-4359-BC88-6C30CF94BC22}"/>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 xmlns:a16="http://schemas.microsoft.com/office/drawing/2014/main" id="{68B83A18-A3EE-4D0F-84B5-D788C2B958E6}"/>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 xmlns:a16="http://schemas.microsoft.com/office/drawing/2014/main" id="{BF333402-7BF3-4B2C-B7B1-963C3A57517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 xmlns:a16="http://schemas.microsoft.com/office/drawing/2014/main" id="{64291C02-9952-47BE-9648-BA615A21F31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xmlns="" val="9778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video>
              <p:cMediaNode vol="80000">
                <p:cTn id="36" fill="hold" display="0">
                  <p:stCondLst>
                    <p:cond delay="indefinite"/>
                  </p:stCondLst>
                  <p:endCondLst>
                    <p:cond evt="onStopAudio" delay="0">
                      <p:tgtEl>
                        <p:sldTgt/>
                      </p:tgtEl>
                    </p:cond>
                  </p:endCondLst>
                </p:cTn>
                <p:tgtEl>
                  <p:spTgt spid="2"/>
                </p:tgtEl>
              </p:cMediaNode>
            </p:video>
          </p:childTnLst>
        </p:cTn>
      </p:par>
    </p:tnLst>
    <p:bldLst>
      <p:bldP spid="6"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 name="Rectangle 2"/>
          <p:cNvSpPr/>
          <p:nvPr/>
        </p:nvSpPr>
        <p:spPr>
          <a:xfrm>
            <a:off x="3140397" y="1927257"/>
            <a:ext cx="7914778" cy="1200329"/>
          </a:xfrm>
          <a:prstGeom prst="rect">
            <a:avLst/>
          </a:prstGeom>
        </p:spPr>
        <p:txBody>
          <a:bodyPr wrap="square">
            <a:spAutoFit/>
          </a:bodyPr>
          <a:lstStyle/>
          <a:p>
            <a:pPr marL="30480" marR="30480" algn="just">
              <a:spcAft>
                <a:spcPts val="1200"/>
              </a:spcAft>
            </a:pPr>
            <a:r>
              <a:rPr lang="vi-VN" sz="3600" b="1" dirty="0">
                <a:solidFill>
                  <a:schemeClr val="bg1"/>
                </a:solidFill>
                <a:latin typeface="Times New Roman" panose="02020603050405020304" pitchFamily="18" charset="0"/>
                <a:ea typeface="Times New Roman" panose="02020603050405020304" pitchFamily="18" charset="0"/>
              </a:rPr>
              <a:t>Câu 1</a:t>
            </a:r>
            <a:r>
              <a:rPr lang="vi-VN" sz="3600" dirty="0">
                <a:solidFill>
                  <a:schemeClr val="bg1"/>
                </a:solidFill>
                <a:latin typeface="Times New Roman" panose="02020603050405020304" pitchFamily="18" charset="0"/>
                <a:ea typeface="Times New Roman" panose="02020603050405020304" pitchFamily="18" charset="0"/>
              </a:rPr>
              <a:t>: Nhân vật chính trong truyện </a:t>
            </a:r>
            <a:r>
              <a:rPr lang="vi-VN" sz="3600" i="1" dirty="0">
                <a:solidFill>
                  <a:schemeClr val="bg1"/>
                </a:solidFill>
                <a:latin typeface="Times New Roman" panose="02020603050405020304" pitchFamily="18" charset="0"/>
                <a:ea typeface="Times New Roman" panose="02020603050405020304" pitchFamily="18" charset="0"/>
              </a:rPr>
              <a:t>Bức tranh của em gái tôi?</a:t>
            </a:r>
            <a:endParaRPr lang="en-US" sz="3600" i="1"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1358783" y="4348651"/>
            <a:ext cx="2448106"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endParaRPr lang="en-US" sz="3200" dirty="0"/>
          </a:p>
        </p:txBody>
      </p:sp>
      <p:sp>
        <p:nvSpPr>
          <p:cNvPr id="9" name="Rectangle 8"/>
          <p:cNvSpPr/>
          <p:nvPr/>
        </p:nvSpPr>
        <p:spPr>
          <a:xfrm>
            <a:off x="7098001" y="4348652"/>
            <a:ext cx="3957174" cy="584775"/>
          </a:xfrm>
          <a:prstGeom prst="rect">
            <a:avLst/>
          </a:prstGeom>
        </p:spPr>
        <p:txBody>
          <a:bodyPr wrap="non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Người em gái, anh trai</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719095" y="5625525"/>
            <a:ext cx="1861407"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Bé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Quỳnh</a:t>
            </a:r>
            <a:endParaRPr lang="en-US" sz="3200" dirty="0"/>
          </a:p>
        </p:txBody>
      </p:sp>
      <p:sp>
        <p:nvSpPr>
          <p:cNvPr id="18" name="Rectangle 17"/>
          <p:cNvSpPr/>
          <p:nvPr/>
        </p:nvSpPr>
        <p:spPr>
          <a:xfrm>
            <a:off x="7784407" y="5666306"/>
            <a:ext cx="2584362" cy="584775"/>
          </a:xfrm>
          <a:prstGeom prst="rect">
            <a:avLst/>
          </a:prstGeom>
        </p:spPr>
        <p:txBody>
          <a:bodyPr wrap="none">
            <a:spAutoFit/>
          </a:bodyPr>
          <a:lstStyle/>
          <a:p>
            <a:r>
              <a:rPr lang="en-US" sz="3200">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trai</a:t>
            </a:r>
            <a:endParaRPr lang="en-US" sz="3200" dirty="0"/>
          </a:p>
        </p:txBody>
      </p:sp>
    </p:spTree>
    <p:extLst>
      <p:ext uri="{BB962C8B-B14F-4D97-AF65-F5344CB8AC3E}">
        <p14:creationId xmlns:p14="http://schemas.microsoft.com/office/powerpoint/2010/main" xmlns="" val="122057185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9">
                                            <p:txEl>
                                              <p:pRg st="0" end="0"/>
                                            </p:txEl>
                                          </p:spTgt>
                                        </p:tgtEl>
                                        <p:attrNameLst>
                                          <p:attrName>style.color</p:attrName>
                                        </p:attrNameLst>
                                      </p:cBhvr>
                                      <p:to>
                                        <p:clrVal>
                                          <a:srgbClr val="FF0000"/>
                                        </p:clrVal>
                                      </p:to>
                                    </p:set>
                                    <p:set>
                                      <p:cBhvr>
                                        <p:cTn id="17" dur="500" fill="hold"/>
                                        <p:tgtEl>
                                          <p:spTgt spid="9">
                                            <p:txEl>
                                              <p:pRg st="0" end="0"/>
                                            </p:txEl>
                                          </p:spTgt>
                                        </p:tgtEl>
                                        <p:attrNameLst>
                                          <p:attrName>fillcolor</p:attrName>
                                        </p:attrNameLst>
                                      </p:cBhvr>
                                      <p:to>
                                        <p:clrVal>
                                          <a:srgbClr val="FF0000"/>
                                        </p:clrVal>
                                      </p:to>
                                    </p:set>
                                    <p:set>
                                      <p:cBhvr>
                                        <p:cTn id="18"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338070" y="1989464"/>
            <a:ext cx="8168130" cy="1200329"/>
          </a:xfrm>
          <a:prstGeom prst="rect">
            <a:avLst/>
          </a:prstGeom>
        </p:spPr>
        <p:txBody>
          <a:bodyPr wrap="square">
            <a:spAutoFit/>
          </a:bodyPr>
          <a:lstStyle/>
          <a:p>
            <a:pPr marL="30480" marR="30480" algn="just">
              <a:spcAft>
                <a:spcPts val="1200"/>
              </a:spcAft>
            </a:pPr>
            <a:r>
              <a:rPr lang="vi-VN" sz="3600" b="1" dirty="0">
                <a:solidFill>
                  <a:schemeClr val="bg1"/>
                </a:solidFill>
                <a:latin typeface="Times New Roman" panose="02020603050405020304" pitchFamily="18" charset="0"/>
                <a:ea typeface="Times New Roman" panose="02020603050405020304" pitchFamily="18" charset="0"/>
              </a:rPr>
              <a:t>Câu 2:</a:t>
            </a:r>
            <a:r>
              <a:rPr lang="vi-VN" sz="3600" dirty="0">
                <a:solidFill>
                  <a:schemeClr val="bg1"/>
                </a:solidFill>
                <a:latin typeface="Times New Roman" panose="02020603050405020304" pitchFamily="18" charset="0"/>
                <a:ea typeface="Times New Roman" panose="02020603050405020304" pitchFamily="18" charset="0"/>
              </a:rPr>
              <a:t> Truyện </a:t>
            </a:r>
            <a:r>
              <a:rPr lang="vi-VN" sz="3600" i="1" dirty="0">
                <a:solidFill>
                  <a:schemeClr val="bg1"/>
                </a:solidFill>
                <a:latin typeface="Times New Roman" panose="02020603050405020304" pitchFamily="18" charset="0"/>
                <a:ea typeface="Times New Roman" panose="02020603050405020304" pitchFamily="18" charset="0"/>
              </a:rPr>
              <a:t>Bức tranh của em gái tôi </a:t>
            </a:r>
            <a:r>
              <a:rPr lang="vi-VN" sz="3600" dirty="0">
                <a:solidFill>
                  <a:schemeClr val="bg1"/>
                </a:solidFill>
                <a:latin typeface="Times New Roman" panose="02020603050405020304" pitchFamily="18" charset="0"/>
                <a:ea typeface="Times New Roman" panose="02020603050405020304" pitchFamily="18" charset="0"/>
              </a:rPr>
              <a:t>sử dụng lời kể của ai?</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965065" y="4152009"/>
            <a:ext cx="4137878"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Lời người anh, ngôi thứ nhất</a:t>
            </a:r>
            <a:endParaRPr lang="en-US"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830262" y="4152009"/>
            <a:ext cx="4193538"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Lời người em, ngôi thứ hai</a:t>
            </a:r>
            <a:endParaRPr lang="en-US"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965065" y="5625525"/>
            <a:ext cx="4020652"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ba</a:t>
            </a:r>
            <a:endParaRPr lang="en-US" sz="3200" dirty="0"/>
          </a:p>
        </p:txBody>
      </p:sp>
      <p:sp>
        <p:nvSpPr>
          <p:cNvPr id="18" name="Rectangle 17"/>
          <p:cNvSpPr/>
          <p:nvPr/>
        </p:nvSpPr>
        <p:spPr>
          <a:xfrm>
            <a:off x="7051168" y="5467385"/>
            <a:ext cx="4482499"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dẫn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hai</a:t>
            </a:r>
            <a:endParaRPr lang="en-US" sz="3200" dirty="0"/>
          </a:p>
        </p:txBody>
      </p:sp>
    </p:spTree>
    <p:extLst>
      <p:ext uri="{BB962C8B-B14F-4D97-AF65-F5344CB8AC3E}">
        <p14:creationId xmlns:p14="http://schemas.microsoft.com/office/powerpoint/2010/main" xmlns="" val="217248235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5"/>
                                        </p:tgtEl>
                                        <p:attrNameLst>
                                          <p:attrName>style.color</p:attrName>
                                        </p:attrNameLst>
                                      </p:cBhvr>
                                      <p:to>
                                        <p:clrVal>
                                          <a:srgbClr val="FF0000"/>
                                        </p:clrVal>
                                      </p:to>
                                    </p:set>
                                    <p:set>
                                      <p:cBhvr>
                                        <p:cTn id="17" dur="500" fill="hold"/>
                                        <p:tgtEl>
                                          <p:spTgt spid="5"/>
                                        </p:tgtEl>
                                        <p:attrNameLst>
                                          <p:attrName>fillcolor</p:attrName>
                                        </p:attrNameLst>
                                      </p:cBhvr>
                                      <p:to>
                                        <p:clrVal>
                                          <a:srgbClr val="FF0000"/>
                                        </p:clrVal>
                                      </p:to>
                                    </p:set>
                                    <p:set>
                                      <p:cBhvr>
                                        <p:cTn id="1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3</a:t>
            </a:r>
          </a:p>
        </p:txBody>
      </p:sp>
      <p:pic>
        <p:nvPicPr>
          <p:cNvPr id="12" name="Picture 11" descr="A close up of a logo&#10;&#10;Description generated with high confidence">
            <a:extLst>
              <a:ext uri="{FF2B5EF4-FFF2-40B4-BE49-F238E27FC236}">
                <a16:creationId xmlns=""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299229" y="1926458"/>
            <a:ext cx="8101274"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3</a:t>
            </a:r>
            <a:r>
              <a:rPr lang="vi-VN" sz="3200" dirty="0">
                <a:solidFill>
                  <a:schemeClr val="bg1"/>
                </a:solidFill>
                <a:latin typeface="Times New Roman" panose="02020603050405020304" pitchFamily="18" charset="0"/>
                <a:ea typeface="Times New Roman" panose="02020603050405020304" pitchFamily="18" charset="0"/>
              </a:rPr>
              <a:t>: Truyện </a:t>
            </a:r>
            <a:r>
              <a:rPr lang="vi-VN" sz="3200" i="1" dirty="0">
                <a:solidFill>
                  <a:schemeClr val="bg1"/>
                </a:solidFill>
                <a:latin typeface="Times New Roman" panose="02020603050405020304" pitchFamily="18" charset="0"/>
                <a:ea typeface="Times New Roman" panose="02020603050405020304" pitchFamily="18" charset="0"/>
              </a:rPr>
              <a:t>Bức tranh của em gái tôi</a:t>
            </a:r>
            <a:r>
              <a:rPr lang="vi-VN" sz="3200" dirty="0">
                <a:solidFill>
                  <a:schemeClr val="bg1"/>
                </a:solidFill>
                <a:latin typeface="Times New Roman" panose="02020603050405020304" pitchFamily="18" charset="0"/>
                <a:ea typeface="Times New Roman" panose="02020603050405020304" pitchFamily="18" charset="0"/>
              </a:rPr>
              <a:t>, tác giả sử dụng </a:t>
            </a:r>
            <a:r>
              <a:rPr lang="en-US" sz="3200" dirty="0" err="1" smtClean="0">
                <a:solidFill>
                  <a:schemeClr val="bg1"/>
                </a:solidFill>
                <a:latin typeface="Times New Roman" panose="02020603050405020304" pitchFamily="18" charset="0"/>
                <a:ea typeface="Times New Roman" panose="02020603050405020304" pitchFamily="18" charset="0"/>
              </a:rPr>
              <a:t>những</a:t>
            </a:r>
            <a:r>
              <a:rPr lang="en-US" sz="3200" dirty="0" smtClean="0">
                <a:solidFill>
                  <a:schemeClr val="bg1"/>
                </a:solidFill>
                <a:latin typeface="Times New Roman" panose="02020603050405020304" pitchFamily="18" charset="0"/>
                <a:ea typeface="Times New Roman" panose="02020603050405020304" pitchFamily="18" charset="0"/>
              </a:rPr>
              <a:t> </a:t>
            </a:r>
            <a:r>
              <a:rPr lang="vi-VN" sz="3200" dirty="0" smtClean="0">
                <a:solidFill>
                  <a:schemeClr val="bg1"/>
                </a:solidFill>
                <a:latin typeface="Times New Roman" panose="02020603050405020304" pitchFamily="18" charset="0"/>
                <a:ea typeface="Times New Roman" panose="02020603050405020304" pitchFamily="18" charset="0"/>
              </a:rPr>
              <a:t>phương </a:t>
            </a:r>
            <a:r>
              <a:rPr lang="vi-VN" sz="3200" dirty="0">
                <a:solidFill>
                  <a:schemeClr val="bg1"/>
                </a:solidFill>
                <a:latin typeface="Times New Roman" panose="02020603050405020304" pitchFamily="18" charset="0"/>
                <a:ea typeface="Times New Roman" panose="02020603050405020304" pitchFamily="18" charset="0"/>
              </a:rPr>
              <a:t>thức biểu đạt </a:t>
            </a:r>
            <a:r>
              <a:rPr lang="en-US" sz="3200" dirty="0" err="1" smtClean="0">
                <a:solidFill>
                  <a:schemeClr val="bg1"/>
                </a:solidFill>
                <a:latin typeface="Times New Roman" panose="02020603050405020304" pitchFamily="18" charset="0"/>
                <a:ea typeface="Times New Roman" panose="02020603050405020304" pitchFamily="18" charset="0"/>
              </a:rPr>
              <a:t>nào</a:t>
            </a:r>
            <a:r>
              <a:rPr lang="vi-VN" sz="3200" dirty="0" smtClean="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1848191" y="4367367"/>
            <a:ext cx="1451038"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endParaRPr lang="en-US" sz="3200" dirty="0"/>
          </a:p>
        </p:txBody>
      </p:sp>
      <p:sp>
        <p:nvSpPr>
          <p:cNvPr id="4" name="Rectangle 3"/>
          <p:cNvSpPr/>
          <p:nvPr/>
        </p:nvSpPr>
        <p:spPr>
          <a:xfrm>
            <a:off x="8358470" y="4367366"/>
            <a:ext cx="1143262"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endParaRPr lang="en-US" sz="3200" dirty="0"/>
          </a:p>
        </p:txBody>
      </p:sp>
      <p:sp>
        <p:nvSpPr>
          <p:cNvPr id="9" name="Rectangle 8"/>
          <p:cNvSpPr/>
          <p:nvPr/>
        </p:nvSpPr>
        <p:spPr>
          <a:xfrm>
            <a:off x="1848191" y="5664119"/>
            <a:ext cx="1809150" cy="584775"/>
          </a:xfrm>
          <a:prstGeom prst="rect">
            <a:avLst/>
          </a:prstGeom>
        </p:spPr>
        <p:txBody>
          <a:bodyPr wrap="non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Biểu cảm</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7238352" y="5456167"/>
            <a:ext cx="3963098"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endParaRPr lang="en-US" sz="3200" dirty="0"/>
          </a:p>
        </p:txBody>
      </p:sp>
    </p:spTree>
    <p:extLst>
      <p:ext uri="{BB962C8B-B14F-4D97-AF65-F5344CB8AC3E}">
        <p14:creationId xmlns:p14="http://schemas.microsoft.com/office/powerpoint/2010/main" xmlns="" val="31146428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10"/>
                                        </p:tgtEl>
                                        <p:attrNameLst>
                                          <p:attrName>style.color</p:attrName>
                                        </p:attrNameLst>
                                      </p:cBhvr>
                                      <p:to>
                                        <p:clrVal>
                                          <a:srgbClr val="FF0000"/>
                                        </p:clrVal>
                                      </p:to>
                                    </p:set>
                                    <p:set>
                                      <p:cBhvr>
                                        <p:cTn id="17" dur="500" fill="hold"/>
                                        <p:tgtEl>
                                          <p:spTgt spid="10"/>
                                        </p:tgtEl>
                                        <p:attrNameLst>
                                          <p:attrName>fillcolor</p:attrName>
                                        </p:attrNameLst>
                                      </p:cBhvr>
                                      <p:to>
                                        <p:clrVal>
                                          <a:srgbClr val="FF0000"/>
                                        </p:clrVal>
                                      </p:to>
                                    </p:set>
                                    <p:set>
                                      <p:cBhvr>
                                        <p:cTn id="18"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4</a:t>
            </a:r>
          </a:p>
        </p:txBody>
      </p:sp>
      <p:pic>
        <p:nvPicPr>
          <p:cNvPr id="12" name="Picture 11" descr="A close up of a logo&#10;&#10;Description generated with high confidence">
            <a:extLst>
              <a:ext uri="{FF2B5EF4-FFF2-40B4-BE49-F238E27FC236}">
                <a16:creationId xmlns="" xmlns:a16="http://schemas.microsoft.com/office/drawing/2014/main" id="{964FB21D-FDAE-4FB6-998B-E375D87B1A1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F5A1C9F4-6D35-4ADC-985D-1511E1F287BA}"/>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E0B0854F-5D45-4087-9590-C6C4141BB0B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93F2B4A6-F0BC-459A-BBEA-007AA2104E8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7618FB5C-14DD-4AB3-8FE3-2EFB72AA5B39}"/>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3A5D8ECF-D455-456D-B785-F4492FBDF7B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6" name="Rectangle 5"/>
          <p:cNvSpPr/>
          <p:nvPr/>
        </p:nvSpPr>
        <p:spPr>
          <a:xfrm>
            <a:off x="3335883" y="1944768"/>
            <a:ext cx="7804938" cy="1077218"/>
          </a:xfrm>
          <a:prstGeom prst="rect">
            <a:avLst/>
          </a:prstGeom>
        </p:spPr>
        <p:txBody>
          <a:bodyPr wrap="square">
            <a:spAutoFit/>
          </a:bodyPr>
          <a:lstStyle/>
          <a:p>
            <a:pPr algn="just"/>
            <a:r>
              <a:rPr lang="vi-VN" sz="3200" b="1" dirty="0">
                <a:solidFill>
                  <a:schemeClr val="bg1"/>
                </a:solidFill>
                <a:latin typeface="Times New Roman" panose="02020603050405020304" pitchFamily="18" charset="0"/>
                <a:ea typeface="Times New Roman" panose="02020603050405020304" pitchFamily="18" charset="0"/>
              </a:rPr>
              <a:t>Câu 4</a:t>
            </a:r>
            <a:r>
              <a:rPr lang="vi-VN" sz="3200" dirty="0">
                <a:solidFill>
                  <a:schemeClr val="bg1"/>
                </a:solidFill>
                <a:latin typeface="Times New Roman" panose="02020603050405020304" pitchFamily="18" charset="0"/>
                <a:ea typeface="Times New Roman" panose="02020603050405020304" pitchFamily="18" charset="0"/>
              </a:rPr>
              <a:t>: Phương thức biểu đạt chính của </a:t>
            </a:r>
            <a:r>
              <a:rPr lang="en-US" sz="3200" dirty="0" err="1" smtClean="0">
                <a:solidFill>
                  <a:schemeClr val="bg1"/>
                </a:solidFill>
                <a:latin typeface="Times New Roman" panose="02020603050405020304" pitchFamily="18" charset="0"/>
                <a:ea typeface="Times New Roman" panose="02020603050405020304" pitchFamily="18" charset="0"/>
              </a:rPr>
              <a:t>văn</a:t>
            </a:r>
            <a:r>
              <a:rPr lang="en-US" sz="3200" dirty="0" smtClean="0">
                <a:solidFill>
                  <a:schemeClr val="bg1"/>
                </a:solidFill>
                <a:latin typeface="Times New Roman" panose="02020603050405020304" pitchFamily="18" charset="0"/>
                <a:ea typeface="Times New Roman" panose="02020603050405020304" pitchFamily="18" charset="0"/>
              </a:rPr>
              <a:t> </a:t>
            </a:r>
            <a:r>
              <a:rPr lang="en-US" sz="3200" dirty="0" err="1" smtClean="0">
                <a:solidFill>
                  <a:schemeClr val="bg1"/>
                </a:solidFill>
                <a:latin typeface="Times New Roman" panose="02020603050405020304" pitchFamily="18" charset="0"/>
                <a:ea typeface="Times New Roman" panose="02020603050405020304" pitchFamily="18" charset="0"/>
              </a:rPr>
              <a:t>bản</a:t>
            </a:r>
            <a:r>
              <a:rPr lang="vi-VN" sz="3200" dirty="0" smtClean="0">
                <a:solidFill>
                  <a:schemeClr val="bg1"/>
                </a:solidFill>
                <a:latin typeface="Times New Roman" panose="02020603050405020304" pitchFamily="18" charset="0"/>
                <a:ea typeface="Times New Roman" panose="02020603050405020304" pitchFamily="18" charset="0"/>
              </a:rPr>
              <a:t> là</a:t>
            </a:r>
            <a:r>
              <a:rPr lang="en-US" sz="3200" dirty="0" smtClean="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2085597" y="4403987"/>
            <a:ext cx="1143262"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endParaRPr lang="en-US" sz="3200" dirty="0"/>
          </a:p>
        </p:txBody>
      </p:sp>
      <p:sp>
        <p:nvSpPr>
          <p:cNvPr id="8" name="Rectangle 7"/>
          <p:cNvSpPr/>
          <p:nvPr/>
        </p:nvSpPr>
        <p:spPr>
          <a:xfrm>
            <a:off x="8149743" y="4403986"/>
            <a:ext cx="1747594"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endParaRPr lang="en-US" sz="3200" dirty="0"/>
          </a:p>
        </p:txBody>
      </p:sp>
      <p:sp>
        <p:nvSpPr>
          <p:cNvPr id="11" name="Rectangle 10"/>
          <p:cNvSpPr/>
          <p:nvPr/>
        </p:nvSpPr>
        <p:spPr>
          <a:xfrm>
            <a:off x="2019476" y="5671240"/>
            <a:ext cx="1451038"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endParaRPr lang="en-US" sz="3200" dirty="0"/>
          </a:p>
        </p:txBody>
      </p:sp>
      <p:sp>
        <p:nvSpPr>
          <p:cNvPr id="18" name="Rectangle 17"/>
          <p:cNvSpPr/>
          <p:nvPr/>
        </p:nvSpPr>
        <p:spPr>
          <a:xfrm>
            <a:off x="8149743" y="5671239"/>
            <a:ext cx="1814920"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Nghị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luận</a:t>
            </a:r>
            <a:endParaRPr lang="en-US" sz="3200" dirty="0"/>
          </a:p>
        </p:txBody>
      </p:sp>
    </p:spTree>
    <p:extLst>
      <p:ext uri="{BB962C8B-B14F-4D97-AF65-F5344CB8AC3E}">
        <p14:creationId xmlns:p14="http://schemas.microsoft.com/office/powerpoint/2010/main" xmlns="" val="2364419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7"/>
                                        </p:tgtEl>
                                        <p:attrNameLst>
                                          <p:attrName>style.color</p:attrName>
                                        </p:attrNameLst>
                                      </p:cBhvr>
                                      <p:to>
                                        <p:clrVal>
                                          <a:srgbClr val="FF0000"/>
                                        </p:clrVal>
                                      </p:to>
                                    </p:set>
                                    <p:set>
                                      <p:cBhvr>
                                        <p:cTn id="17" dur="500" fill="hold"/>
                                        <p:tgtEl>
                                          <p:spTgt spid="7"/>
                                        </p:tgtEl>
                                        <p:attrNameLst>
                                          <p:attrName>fillcolor</p:attrName>
                                        </p:attrNameLst>
                                      </p:cBhvr>
                                      <p:to>
                                        <p:clrVal>
                                          <a:srgbClr val="FF0000"/>
                                        </p:clrVal>
                                      </p:to>
                                    </p:set>
                                    <p:set>
                                      <p:cBhvr>
                                        <p:cTn id="1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2835" y="142020"/>
            <a:ext cx="6466114" cy="1116972"/>
          </a:xfrm>
          <a:prstGeom prst="rect">
            <a:avLst/>
          </a:prstGeom>
        </p:spPr>
        <p:txBody>
          <a:bodyPr wrap="square">
            <a:spAutoFit/>
          </a:bodyPr>
          <a:lstStyle/>
          <a:p>
            <a:pPr marL="57150" marR="177165" lvl="0" indent="0" algn="ctr" defTabSz="914400" rtl="0" eaLnBrk="1" fontAlgn="auto" latinLnBrk="0" hangingPunct="1">
              <a:lnSpc>
                <a:spcPct val="107000"/>
              </a:lnSpc>
              <a:spcBef>
                <a:spcPts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BỨC TRANH CỦA EM GIÁI TÔI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7150" marR="177165" lvl="0" indent="0" algn="ctr" defTabSz="914400" rtl="0" eaLnBrk="1" fontAlgn="auto" latinLnBrk="0" hangingPunct="1">
              <a:lnSpc>
                <a:spcPct val="107000"/>
              </a:lnSpc>
              <a:spcBef>
                <a:spcPts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Duy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654079" y="1258992"/>
            <a:ext cx="4871142" cy="553357"/>
          </a:xfrm>
          <a:prstGeom prst="rect">
            <a:avLst/>
          </a:prstGeom>
        </p:spPr>
        <p:txBody>
          <a:bodyPr wrap="none">
            <a:spAutoFit/>
          </a:bodyPr>
          <a:lstStyle/>
          <a:p>
            <a:pPr marL="57150" marR="177165" lvl="0" indent="0" algn="ctr" defTabSz="914400" rtl="0" eaLnBrk="1" fontAlgn="auto" latinLnBrk="0" hangingPunct="1">
              <a:lnSpc>
                <a:spcPct val="107000"/>
              </a:lnSpc>
              <a:spcBef>
                <a:spcPts val="0"/>
              </a:spcBef>
              <a:spcAft>
                <a:spcPts val="800"/>
              </a:spcAft>
              <a:buClrTx/>
              <a:buSzTx/>
              <a:buFontTx/>
              <a:buNone/>
              <a:tabLst>
                <a:tab pos="57150" algn="l"/>
              </a:tabLst>
              <a:defRPr/>
            </a:pPr>
            <a:r>
              <a:rPr kumimoji="0" lang="fr-F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HOẠT </a:t>
            </a:r>
            <a:r>
              <a:rPr kumimoji="0" lang="fr-FR"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ÐỘNG KHỞI </a:t>
            </a:r>
            <a:r>
              <a:rPr kumimoji="0" lang="fr-F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ÐỘNG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Cloud Callout 8"/>
          <p:cNvSpPr/>
          <p:nvPr/>
        </p:nvSpPr>
        <p:spPr>
          <a:xfrm>
            <a:off x="549785" y="1812350"/>
            <a:ext cx="6659227" cy="3446834"/>
          </a:xfrm>
          <a:prstGeom prst="cloudCallout">
            <a:avLst>
              <a:gd name="adj1" fmla="val 51367"/>
              <a:gd name="adj2" fmla="val 34759"/>
            </a:avLst>
          </a:prstGeom>
          <a:scene3d>
            <a:camera prst="orthographicFront"/>
            <a:lightRig rig="threePt" dir="t"/>
          </a:scene3d>
          <a:sp3d>
            <a:bevelT w="152400" h="50800" prst="softRound"/>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gia</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đình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em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tích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tập</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hoặc</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niềm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vui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mới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mọi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sẽ</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bộc</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lộ</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tình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thế</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nào</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Trước</a:t>
            </a:r>
            <a:r>
              <a:rPr kumimoji="0" lang="en-US" sz="1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công</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niềm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vui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khác</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thân</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bạn</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bè</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em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sẽ</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tình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thế</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nào</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ứng</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xử</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sao</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stretch>
            <a:fillRect/>
          </a:stretch>
        </p:blipFill>
        <p:spPr>
          <a:xfrm>
            <a:off x="7462823" y="2560328"/>
            <a:ext cx="3780366" cy="29245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5198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5</a:t>
            </a:r>
          </a:p>
        </p:txBody>
      </p:sp>
      <p:pic>
        <p:nvPicPr>
          <p:cNvPr id="12" name="Picture 11" descr="A close up of a logo&#10;&#10;Description generated with high confidence">
            <a:extLst>
              <a:ext uri="{FF2B5EF4-FFF2-40B4-BE49-F238E27FC236}">
                <a16:creationId xmlns=""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10727" y="4644189"/>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058026" y="2080789"/>
            <a:ext cx="8448173"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5:</a:t>
            </a:r>
            <a:r>
              <a:rPr lang="vi-VN" sz="3200" dirty="0">
                <a:solidFill>
                  <a:schemeClr val="bg1"/>
                </a:solidFill>
                <a:latin typeface="Times New Roman" panose="02020603050405020304" pitchFamily="18" charset="0"/>
                <a:ea typeface="Times New Roman" panose="02020603050405020304" pitchFamily="18" charset="0"/>
              </a:rPr>
              <a:t> Dòng nào diễn đạt đúng thái độ người anh khi thoạt đầu thấy cô em gái tự chế màu vẽ?</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063086" y="4105580"/>
            <a:ext cx="3989880"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Bực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bội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chịu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r>
              <a:rPr lang="en-US" sz="3200" dirty="0">
                <a:solidFill>
                  <a:srgbClr val="000000"/>
                </a:solidFill>
                <a:latin typeface="Times New Roman" panose="02020603050405020304" pitchFamily="18" charset="0"/>
                <a:ea typeface="Times New Roman" panose="02020603050405020304" pitchFamily="18" charset="0"/>
              </a:rPr>
              <a:t> hay </a:t>
            </a:r>
            <a:r>
              <a:rPr lang="en-US" sz="3200" dirty="0" err="1">
                <a:solidFill>
                  <a:srgbClr val="000000"/>
                </a:solidFill>
                <a:latin typeface="Times New Roman" panose="02020603050405020304" pitchFamily="18" charset="0"/>
                <a:ea typeface="Times New Roman" panose="02020603050405020304" pitchFamily="18" charset="0"/>
              </a:rPr>
              <a:t>lục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lọi</a:t>
            </a:r>
            <a:endParaRPr lang="en-US" sz="3200" dirty="0"/>
          </a:p>
        </p:txBody>
      </p:sp>
      <p:sp>
        <p:nvSpPr>
          <p:cNvPr id="6" name="Rectangle 5"/>
          <p:cNvSpPr/>
          <p:nvPr/>
        </p:nvSpPr>
        <p:spPr>
          <a:xfrm>
            <a:off x="6847390" y="4105580"/>
            <a:ext cx="4513738"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Thấy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ngợm</a:t>
            </a:r>
            <a:endParaRPr lang="en-US" sz="3200" dirty="0"/>
          </a:p>
        </p:txBody>
      </p:sp>
      <p:sp>
        <p:nvSpPr>
          <p:cNvPr id="7" name="Rectangle 6"/>
          <p:cNvSpPr/>
          <p:nvPr/>
        </p:nvSpPr>
        <p:spPr>
          <a:xfrm>
            <a:off x="1063086" y="5476242"/>
            <a:ext cx="4141671"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Lấy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dõi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endParaRPr lang="en-US" sz="3200" dirty="0"/>
          </a:p>
        </p:txBody>
      </p:sp>
      <p:sp>
        <p:nvSpPr>
          <p:cNvPr id="8" name="Rectangle 7"/>
          <p:cNvSpPr/>
          <p:nvPr/>
        </p:nvSpPr>
        <p:spPr>
          <a:xfrm>
            <a:off x="7282112" y="5459941"/>
            <a:ext cx="3330780"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Ngăn cản không cho em nghịch</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9404794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7"/>
                                        </p:tgtEl>
                                        <p:attrNameLst>
                                          <p:attrName>style.color</p:attrName>
                                        </p:attrNameLst>
                                      </p:cBhvr>
                                      <p:to>
                                        <p:clrVal>
                                          <a:schemeClr val="accent2"/>
                                        </p:clrVal>
                                      </p:to>
                                    </p:set>
                                    <p:set>
                                      <p:cBhvr>
                                        <p:cTn id="17" dur="500" fill="hold"/>
                                        <p:tgtEl>
                                          <p:spTgt spid="7"/>
                                        </p:tgtEl>
                                        <p:attrNameLst>
                                          <p:attrName>fillcolor</p:attrName>
                                        </p:attrNameLst>
                                      </p:cBhvr>
                                      <p:to>
                                        <p:clrVal>
                                          <a:schemeClr val="accent2"/>
                                        </p:clrVal>
                                      </p:to>
                                    </p:set>
                                    <p:set>
                                      <p:cBhvr>
                                        <p:cTn id="1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6</a:t>
            </a:r>
          </a:p>
        </p:txBody>
      </p:sp>
      <p:pic>
        <p:nvPicPr>
          <p:cNvPr id="12" name="Picture 11" descr="A close up of a logo&#10;&#10;Description generated with high confidence">
            <a:extLst>
              <a:ext uri="{FF2B5EF4-FFF2-40B4-BE49-F238E27FC236}">
                <a16:creationId xmlns=""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322375" y="1958336"/>
            <a:ext cx="7620928"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6</a:t>
            </a:r>
            <a:r>
              <a:rPr lang="vi-VN" sz="3200" dirty="0">
                <a:solidFill>
                  <a:schemeClr val="bg1"/>
                </a:solidFill>
                <a:latin typeface="Times New Roman" panose="02020603050405020304" pitchFamily="18" charset="0"/>
                <a:ea typeface="Times New Roman" panose="02020603050405020304" pitchFamily="18" charset="0"/>
              </a:rPr>
              <a:t>: Khi tài năng của cô em được phát hiện, người anh có thái độ ra sao?</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964126" y="4149802"/>
            <a:ext cx="5012775"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Chê</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thèm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tâm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endParaRPr lang="en-US" sz="3200" dirty="0"/>
          </a:p>
        </p:txBody>
      </p:sp>
      <p:sp>
        <p:nvSpPr>
          <p:cNvPr id="8" name="Rectangle 7"/>
          <p:cNvSpPr/>
          <p:nvPr/>
        </p:nvSpPr>
        <p:spPr>
          <a:xfrm>
            <a:off x="6897637" y="4149802"/>
            <a:ext cx="4242012"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Ghét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bỏ</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luôn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luôn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vô</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cớ</a:t>
            </a:r>
            <a:endParaRPr lang="en-US" sz="3200" dirty="0"/>
          </a:p>
        </p:txBody>
      </p:sp>
      <p:sp>
        <p:nvSpPr>
          <p:cNvPr id="10" name="Rectangle 9"/>
          <p:cNvSpPr/>
          <p:nvPr/>
        </p:nvSpPr>
        <p:spPr>
          <a:xfrm>
            <a:off x="730756" y="5526375"/>
            <a:ext cx="4877056" cy="892552"/>
          </a:xfrm>
          <a:prstGeom prst="rect">
            <a:avLst/>
          </a:prstGeom>
        </p:spPr>
        <p:txBody>
          <a:bodyPr wrap="square">
            <a:spAutoFit/>
          </a:bodyPr>
          <a:lstStyle/>
          <a:p>
            <a:pPr marL="30480" marR="30480" algn="just">
              <a:spcAft>
                <a:spcPts val="1200"/>
              </a:spcAft>
            </a:pPr>
            <a:r>
              <a:rPr lang="vi-VN" sz="2600" dirty="0">
                <a:solidFill>
                  <a:srgbClr val="000000"/>
                </a:solidFill>
                <a:latin typeface="Times New Roman" panose="02020603050405020304" pitchFamily="18" charset="0"/>
                <a:ea typeface="Times New Roman" panose="02020603050405020304" pitchFamily="18" charset="0"/>
              </a:rPr>
              <a:t>Buồn bã, khó chịu, gắt gỏng, không còn thân với em như trước</a:t>
            </a:r>
            <a:endParaRPr lang="en-US" sz="26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7132839" y="5680263"/>
            <a:ext cx="3921330" cy="584775"/>
          </a:xfrm>
          <a:prstGeom prst="rect">
            <a:avLst/>
          </a:prstGeom>
        </p:spPr>
        <p:txBody>
          <a:bodyPr wrap="non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Vui mừng vì em có tài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79032352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10"/>
                                        </p:tgtEl>
                                        <p:attrNameLst>
                                          <p:attrName>style.color</p:attrName>
                                        </p:attrNameLst>
                                      </p:cBhvr>
                                      <p:to>
                                        <p:clrVal>
                                          <a:srgbClr val="FF0000"/>
                                        </p:clrVal>
                                      </p:to>
                                    </p:set>
                                    <p:set>
                                      <p:cBhvr>
                                        <p:cTn id="17" dur="500" fill="hold"/>
                                        <p:tgtEl>
                                          <p:spTgt spid="10"/>
                                        </p:tgtEl>
                                        <p:attrNameLst>
                                          <p:attrName>fillcolor</p:attrName>
                                        </p:attrNameLst>
                                      </p:cBhvr>
                                      <p:to>
                                        <p:clrVal>
                                          <a:srgbClr val="FF0000"/>
                                        </p:clrVal>
                                      </p:to>
                                    </p:set>
                                    <p:set>
                                      <p:cBhvr>
                                        <p:cTn id="18"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4000"/>
                            </p:stCondLst>
                            <p:childTnLst>
                              <p:par>
                                <p:cTn id="64" presetID="1" presetClass="entr" presetSubtype="0" fill="hold" grpId="0" nodeType="afterEffect">
                                  <p:stCondLst>
                                    <p:cond delay="1000"/>
                                  </p:stCondLst>
                                  <p:childTnLst>
                                    <p:set>
                                      <p:cBhvr>
                                        <p:cTn id="6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5000"/>
                            </p:stCondLst>
                            <p:childTnLst>
                              <p:par>
                                <p:cTn id="67" presetID="1" presetClass="entr" presetSubtype="0" fill="hold" grpId="0" nodeType="afterEffect">
                                  <p:stCondLst>
                                    <p:cond delay="1000"/>
                                  </p:stCondLst>
                                  <p:childTnLst>
                                    <p:set>
                                      <p:cBhvr>
                                        <p:cTn id="6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05669" y="4644887"/>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1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1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1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1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14"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15"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16"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17"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1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1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2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2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2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2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6" name="TextBox 45"/>
          <p:cNvSpPr txBox="1"/>
          <p:nvPr/>
        </p:nvSpPr>
        <p:spPr>
          <a:xfrm>
            <a:off x="865288" y="202683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7</a:t>
            </a:r>
          </a:p>
        </p:txBody>
      </p:sp>
      <p:sp>
        <p:nvSpPr>
          <p:cNvPr id="2" name="Rectangle 1"/>
          <p:cNvSpPr/>
          <p:nvPr/>
        </p:nvSpPr>
        <p:spPr>
          <a:xfrm>
            <a:off x="3380993" y="1965282"/>
            <a:ext cx="8125207"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7</a:t>
            </a:r>
            <a:r>
              <a:rPr lang="vi-VN" sz="3200" dirty="0">
                <a:solidFill>
                  <a:schemeClr val="bg1"/>
                </a:solidFill>
                <a:latin typeface="Times New Roman" panose="02020603050405020304" pitchFamily="18" charset="0"/>
                <a:ea typeface="Times New Roman" panose="02020603050405020304" pitchFamily="18" charset="0"/>
              </a:rPr>
              <a:t>: diễn biến tâm trạng của người anh khi xem bức tranh em gái vẽ mình?</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1056749" y="4106278"/>
            <a:ext cx="4146748"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Hãnh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hổ</a:t>
            </a:r>
            <a:r>
              <a:rPr lang="en-US" sz="3200" dirty="0" smtClean="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24" name="Rectangle 23"/>
          <p:cNvSpPr/>
          <p:nvPr/>
        </p:nvSpPr>
        <p:spPr>
          <a:xfrm>
            <a:off x="7015904" y="4106278"/>
            <a:ext cx="4178122"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Ngạc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hổ</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hãnh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diện</a:t>
            </a:r>
            <a:r>
              <a:rPr lang="en-US" sz="3200" dirty="0" smtClean="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25" name="Rectangle 24"/>
          <p:cNvSpPr/>
          <p:nvPr/>
        </p:nvSpPr>
        <p:spPr>
          <a:xfrm>
            <a:off x="1056749" y="5437673"/>
            <a:ext cx="4146748"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Tức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hổ</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diện</a:t>
            </a:r>
            <a:r>
              <a:rPr lang="en-US" sz="3200" dirty="0" smtClean="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26" name="Rectangle 25"/>
          <p:cNvSpPr/>
          <p:nvPr/>
        </p:nvSpPr>
        <p:spPr>
          <a:xfrm>
            <a:off x="7015904" y="5484690"/>
            <a:ext cx="4435979"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Ngỡ ngàng, hãnh diện, xấu </a:t>
            </a:r>
            <a:r>
              <a:rPr lang="vi-VN" sz="3200" dirty="0" smtClean="0">
                <a:solidFill>
                  <a:srgbClr val="000000"/>
                </a:solidFill>
                <a:latin typeface="Times New Roman" panose="02020603050405020304" pitchFamily="18" charset="0"/>
                <a:ea typeface="Times New Roman" panose="02020603050405020304" pitchFamily="18" charset="0"/>
              </a:rPr>
              <a:t>hổ</a:t>
            </a:r>
            <a:r>
              <a:rPr lang="en-US" sz="3200" dirty="0" smtClean="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223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6"/>
                                        </p:tgtEl>
                                        <p:attrNameLst>
                                          <p:attrName>style.color</p:attrName>
                                        </p:attrNameLst>
                                      </p:cBhvr>
                                      <p:to>
                                        <p:clrVal>
                                          <a:srgbClr val="FF0000"/>
                                        </p:clrVal>
                                      </p:to>
                                    </p:set>
                                    <p:set>
                                      <p:cBhvr>
                                        <p:cTn id="7" dur="500" fill="hold"/>
                                        <p:tgtEl>
                                          <p:spTgt spid="26"/>
                                        </p:tgtEl>
                                        <p:attrNameLst>
                                          <p:attrName>fillcolor</p:attrName>
                                        </p:attrNameLst>
                                      </p:cBhvr>
                                      <p:to>
                                        <p:clrVal>
                                          <a:srgbClr val="FF0000"/>
                                        </p:clrVal>
                                      </p:to>
                                    </p:set>
                                    <p:set>
                                      <p:cBhvr>
                                        <p:cTn id="8" dur="500" fill="hold"/>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beep.wav"/>
                                        </p:tgtEl>
                                      </p:cMediaNode>
                                    </p:audio>
                                  </p:sub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eep.wav"/>
                                        </p:tgtEl>
                                      </p:cMediaNode>
                                    </p:audio>
                                  </p:subTnLst>
                                </p:cTn>
                              </p:par>
                            </p:childTnLst>
                          </p:cTn>
                        </p:par>
                        <p:par>
                          <p:cTn id="17" fill="hold">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0" fill="hold">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beep.wav"/>
                                        </p:tgtEl>
                                      </p:cMediaNode>
                                    </p:audio>
                                  </p:subTnLst>
                                </p:cTn>
                              </p:par>
                            </p:childTnLst>
                          </p:cTn>
                        </p:par>
                        <p:par>
                          <p:cTn id="23" fill="hold">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p:stCondLst>
                              <p:cond delay="5000"/>
                            </p:stCondLst>
                            <p:childTnLst>
                              <p:par>
                                <p:cTn id="27" presetID="1" presetClass="entr" presetSubtype="0" fill="hold" grpId="0" nodeType="afterEffect">
                                  <p:stCondLst>
                                    <p:cond delay="100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p:stCondLst>
                              <p:cond delay="6000"/>
                            </p:stCondLst>
                            <p:childTnLst>
                              <p:par>
                                <p:cTn id="30" presetID="1" presetClass="entr" presetSubtype="0"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p:stCondLst>
                              <p:cond delay="700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p:stCondLst>
                              <p:cond delay="8000"/>
                            </p:stCondLst>
                            <p:childTnLst>
                              <p:par>
                                <p:cTn id="36" presetID="1" presetClass="entr" presetSubtype="0" fill="hold" grpId="0"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p:stCondLst>
                              <p:cond delay="9000"/>
                            </p:stCondLst>
                            <p:childTnLst>
                              <p:par>
                                <p:cTn id="39" presetID="1" presetClass="entr" presetSubtype="0" fill="hold" grpId="0" nodeType="afterEffect">
                                  <p:stCondLst>
                                    <p:cond delay="100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p:stCondLst>
                              <p:cond delay="10000"/>
                            </p:stCondLst>
                            <p:childTnLst>
                              <p:par>
                                <p:cTn id="42" presetID="1" presetClass="entr" presetSubtype="0" fill="hold" grpId="0" nodeType="afterEffect">
                                  <p:stCondLst>
                                    <p:cond delay="1000"/>
                                  </p:stCondLst>
                                  <p:childTnLst>
                                    <p:set>
                                      <p:cBhvr>
                                        <p:cTn id="4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p:stCondLst>
                              <p:cond delay="11000"/>
                            </p:stCondLst>
                            <p:childTnLst>
                              <p:par>
                                <p:cTn id="45" presetID="1" presetClass="entr" presetSubtype="0" fill="hold" grpId="0" nodeType="afterEffect">
                                  <p:stCondLst>
                                    <p:cond delay="100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beep.wav"/>
                                        </p:tgtEl>
                                      </p:cMediaNode>
                                    </p:audio>
                                  </p:subTnLst>
                                </p:cTn>
                              </p:par>
                            </p:childTnLst>
                          </p:cTn>
                        </p:par>
                        <p:par>
                          <p:cTn id="47" fill="hold">
                            <p:stCondLst>
                              <p:cond delay="12000"/>
                            </p:stCondLst>
                            <p:childTnLst>
                              <p:par>
                                <p:cTn id="48" presetID="1" presetClass="entr" presetSubtype="0" fill="hold" grpId="0" nodeType="afterEffect">
                                  <p:stCondLst>
                                    <p:cond delay="1000"/>
                                  </p:stCondLst>
                                  <p:childTnLst>
                                    <p:set>
                                      <p:cBhvr>
                                        <p:cTn id="4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beep.wav"/>
                                        </p:tgtEl>
                                      </p:cMediaNode>
                                    </p:audio>
                                  </p:subTnLst>
                                </p:cTn>
                              </p:par>
                            </p:childTnLst>
                          </p:cTn>
                        </p:par>
                        <p:par>
                          <p:cTn id="50" fill="hold">
                            <p:stCondLst>
                              <p:cond delay="13000"/>
                            </p:stCondLst>
                            <p:childTnLst>
                              <p:par>
                                <p:cTn id="51" presetID="1" presetClass="entr" presetSubtype="0" fill="hold" grpId="0" nodeType="afterEffect">
                                  <p:stCondLst>
                                    <p:cond delay="1000"/>
                                  </p:stCondLst>
                                  <p:childTnLst>
                                    <p:set>
                                      <p:cBhvr>
                                        <p:cTn id="5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beep.wav"/>
                                        </p:tgtEl>
                                      </p:cMediaNode>
                                    </p:audio>
                                  </p:subTnLst>
                                </p:cTn>
                              </p:par>
                            </p:childTnLst>
                          </p:cTn>
                        </p:par>
                        <p:par>
                          <p:cTn id="53" fill="hold">
                            <p:stCondLst>
                              <p:cond delay="14000"/>
                            </p:stCondLst>
                            <p:childTnLst>
                              <p:par>
                                <p:cTn id="54" presetID="1" presetClass="entr" presetSubtype="0" fill="hold" grpId="0" nodeType="afterEffect">
                                  <p:stCondLst>
                                    <p:cond delay="1000"/>
                                  </p:stCondLst>
                                  <p:childTnLst>
                                    <p:set>
                                      <p:cBhvr>
                                        <p:cTn id="5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beep.wav"/>
                                        </p:tgtEl>
                                      </p:cMediaNode>
                                    </p:audio>
                                  </p:subTnLst>
                                </p:cTn>
                              </p:par>
                            </p:childTnLst>
                          </p:cTn>
                        </p:par>
                        <p:par>
                          <p:cTn id="56" fill="hold">
                            <p:stCondLst>
                              <p:cond delay="15000"/>
                            </p:stCondLst>
                            <p:childTnLst>
                              <p:par>
                                <p:cTn id="57" presetID="1" presetClass="entr" presetSubtype="0" fill="hold" grpId="0" nodeType="afterEffect">
                                  <p:stCondLst>
                                    <p:cond delay="1000"/>
                                  </p:stCondLst>
                                  <p:childTnLst>
                                    <p:set>
                                      <p:cBhvr>
                                        <p:cTn id="5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8</a:t>
            </a:r>
          </a:p>
        </p:txBody>
      </p:sp>
      <p:pic>
        <p:nvPicPr>
          <p:cNvPr id="12" name="Picture 11" descr="A close up of a logo&#10;&#10;Description generated with high confidence">
            <a:extLst>
              <a:ext uri="{FF2B5EF4-FFF2-40B4-BE49-F238E27FC236}">
                <a16:creationId xmlns=""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5" name="Rectangle 4"/>
          <p:cNvSpPr/>
          <p:nvPr/>
        </p:nvSpPr>
        <p:spPr>
          <a:xfrm>
            <a:off x="3267324" y="1914108"/>
            <a:ext cx="7720224"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8</a:t>
            </a:r>
            <a:r>
              <a:rPr lang="vi-VN" sz="3200" dirty="0">
                <a:solidFill>
                  <a:schemeClr val="bg1"/>
                </a:solidFill>
                <a:latin typeface="Times New Roman" panose="02020603050405020304" pitchFamily="18" charset="0"/>
                <a:ea typeface="Times New Roman" panose="02020603050405020304" pitchFamily="18" charset="0"/>
              </a:rPr>
              <a:t>: Vì sao người anh thấy xấu hổ khi nhìn thấy bức tranh em gái vẽ mình?</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158869" y="4121146"/>
            <a:ext cx="3708099"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đẹp</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7" name="Rectangle 6"/>
          <p:cNvSpPr/>
          <p:nvPr/>
        </p:nvSpPr>
        <p:spPr>
          <a:xfrm>
            <a:off x="6859955" y="4121146"/>
            <a:ext cx="4887421"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đẹp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thường</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8" name="Rectangle 7"/>
          <p:cNvSpPr/>
          <p:nvPr/>
        </p:nvSpPr>
        <p:spPr>
          <a:xfrm>
            <a:off x="938869" y="5483700"/>
            <a:ext cx="4532060"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Em gái mình vẽ bằng tâm hồn trong sáng, nhân hậu</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979078" y="5729921"/>
            <a:ext cx="4008470" cy="584775"/>
          </a:xfrm>
          <a:prstGeom prst="rect">
            <a:avLst/>
          </a:prstGeom>
        </p:spPr>
        <p:txBody>
          <a:bodyPr wrap="non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Em gái vẽ sai về mình</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9297549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8">
                                            <p:txEl>
                                              <p:pRg st="0" end="0"/>
                                            </p:txEl>
                                          </p:spTgt>
                                        </p:tgtEl>
                                        <p:attrNameLst>
                                          <p:attrName>style.color</p:attrName>
                                        </p:attrNameLst>
                                      </p:cBhvr>
                                      <p:to>
                                        <p:clrVal>
                                          <a:schemeClr val="accent2"/>
                                        </p:clrVal>
                                      </p:to>
                                    </p:set>
                                    <p:set>
                                      <p:cBhvr>
                                        <p:cTn id="17" dur="500" fill="hold"/>
                                        <p:tgtEl>
                                          <p:spTgt spid="8">
                                            <p:txEl>
                                              <p:pRg st="0" end="0"/>
                                            </p:txEl>
                                          </p:spTgt>
                                        </p:tgtEl>
                                        <p:attrNameLst>
                                          <p:attrName>fillcolor</p:attrName>
                                        </p:attrNameLst>
                                      </p:cBhvr>
                                      <p:to>
                                        <p:clrVal>
                                          <a:schemeClr val="accent2"/>
                                        </p:clrVal>
                                      </p:to>
                                    </p:set>
                                    <p:set>
                                      <p:cBhvr>
                                        <p:cTn id="18"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smtClean="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09</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096186" y="1958336"/>
            <a:ext cx="8284332" cy="1077218"/>
          </a:xfrm>
          <a:prstGeom prst="rect">
            <a:avLst/>
          </a:prstGeom>
        </p:spPr>
        <p:txBody>
          <a:bodyPr wrap="square">
            <a:spAutoFit/>
          </a:bodyPr>
          <a:lstStyle/>
          <a:p>
            <a:pPr marL="30480" marR="30480" algn="just">
              <a:spcAft>
                <a:spcPts val="1200"/>
              </a:spcAft>
            </a:pPr>
            <a:r>
              <a:rPr lang="en-US" sz="3200" b="1" dirty="0" err="1">
                <a:solidFill>
                  <a:schemeClr val="bg1"/>
                </a:solidFill>
                <a:latin typeface="Times New Roman" panose="02020603050405020304" pitchFamily="18" charset="0"/>
                <a:ea typeface="Times New Roman" panose="02020603050405020304" pitchFamily="18" charset="0"/>
              </a:rPr>
              <a:t>Câu</a:t>
            </a:r>
            <a:r>
              <a:rPr lang="en-US" sz="3200" b="1" dirty="0">
                <a:solidFill>
                  <a:schemeClr val="bg1"/>
                </a:solidFill>
                <a:latin typeface="Times New Roman" panose="02020603050405020304" pitchFamily="18" charset="0"/>
                <a:ea typeface="Times New Roman" panose="02020603050405020304" pitchFamily="18" charset="0"/>
              </a:rPr>
              <a:t> 9:</a:t>
            </a: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Nhận xét không đúng về nhân vật Kiều Phương?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1078101" y="4303928"/>
            <a:ext cx="3741730"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Hồn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endParaRPr lang="en-US" sz="3200" dirty="0"/>
          </a:p>
        </p:txBody>
      </p:sp>
      <p:sp>
        <p:nvSpPr>
          <p:cNvPr id="4" name="Rectangle 3"/>
          <p:cNvSpPr/>
          <p:nvPr/>
        </p:nvSpPr>
        <p:spPr>
          <a:xfrm>
            <a:off x="7373795" y="4396023"/>
            <a:ext cx="3467616"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Tài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hội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hiếm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endParaRPr lang="en-US" sz="3200" dirty="0"/>
          </a:p>
        </p:txBody>
      </p:sp>
      <p:sp>
        <p:nvSpPr>
          <p:cNvPr id="6" name="Rectangle 5"/>
          <p:cNvSpPr/>
          <p:nvPr/>
        </p:nvSpPr>
        <p:spPr>
          <a:xfrm>
            <a:off x="855033" y="5484929"/>
            <a:ext cx="4469755"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Tình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hậu</a:t>
            </a:r>
            <a:endParaRPr lang="en-US" sz="3200" dirty="0"/>
          </a:p>
        </p:txBody>
      </p:sp>
      <p:sp>
        <p:nvSpPr>
          <p:cNvPr id="7" name="Rectangle 6"/>
          <p:cNvSpPr/>
          <p:nvPr/>
        </p:nvSpPr>
        <p:spPr>
          <a:xfrm>
            <a:off x="6951403" y="5625525"/>
            <a:ext cx="4312399"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tâm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anh</a:t>
            </a:r>
            <a:endParaRPr lang="en-US" sz="3200" dirty="0"/>
          </a:p>
        </p:txBody>
      </p:sp>
    </p:spTree>
    <p:extLst>
      <p:ext uri="{BB962C8B-B14F-4D97-AF65-F5344CB8AC3E}">
        <p14:creationId xmlns:p14="http://schemas.microsoft.com/office/powerpoint/2010/main" xmlns="" val="42912724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7">
                                            <p:txEl>
                                              <p:pRg st="0" end="0"/>
                                            </p:txEl>
                                          </p:spTgt>
                                        </p:tgtEl>
                                        <p:attrNameLst>
                                          <p:attrName>style.color</p:attrName>
                                        </p:attrNameLst>
                                      </p:cBhvr>
                                      <p:to>
                                        <p:clrVal>
                                          <a:schemeClr val="accent2"/>
                                        </p:clrVal>
                                      </p:to>
                                    </p:set>
                                    <p:set>
                                      <p:cBhvr>
                                        <p:cTn id="17" dur="500" fill="hold"/>
                                        <p:tgtEl>
                                          <p:spTgt spid="7">
                                            <p:txEl>
                                              <p:pRg st="0" end="0"/>
                                            </p:txEl>
                                          </p:spTgt>
                                        </p:tgtEl>
                                        <p:attrNameLst>
                                          <p:attrName>fillcolor</p:attrName>
                                        </p:attrNameLst>
                                      </p:cBhvr>
                                      <p:to>
                                        <p:clrVal>
                                          <a:schemeClr val="accent2"/>
                                        </p:clrVal>
                                      </p:to>
                                    </p:set>
                                    <p:set>
                                      <p:cBhvr>
                                        <p:cTn id="18"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4000"/>
                            </p:stCondLst>
                            <p:childTnLst>
                              <p:par>
                                <p:cTn id="64" presetID="1" presetClass="entr" presetSubtype="0" fill="hold" grpId="0" nodeType="afterEffect">
                                  <p:stCondLst>
                                    <p:cond delay="1000"/>
                                  </p:stCondLst>
                                  <p:childTnLst>
                                    <p:set>
                                      <p:cBhvr>
                                        <p:cTn id="6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5000"/>
                            </p:stCondLst>
                            <p:childTnLst>
                              <p:par>
                                <p:cTn id="67" presetID="1" presetClass="entr" presetSubtype="0" fill="hold" grpId="0" nodeType="afterEffect">
                                  <p:stCondLst>
                                    <p:cond delay="1000"/>
                                  </p:stCondLst>
                                  <p:childTnLst>
                                    <p:set>
                                      <p:cBhvr>
                                        <p:cTn id="6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 xmlns:a16="http://schemas.microsoft.com/office/drawing/2014/main" id="{964FB21D-FDAE-4FB6-998B-E375D87B1A1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F5A1C9F4-6D35-4ADC-985D-1511E1F287BA}"/>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E0B0854F-5D45-4087-9590-C6C4141BB0B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93F2B4A6-F0BC-459A-BBEA-007AA2104E8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7618FB5C-14DD-4AB3-8FE3-2EFB72AA5B39}"/>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3A5D8ECF-D455-456D-B785-F4492FBDF7B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2868787" y="1944768"/>
            <a:ext cx="8739130" cy="1077218"/>
          </a:xfrm>
          <a:prstGeom prst="rect">
            <a:avLst/>
          </a:prstGeom>
        </p:spPr>
        <p:txBody>
          <a:bodyPr wrap="square">
            <a:spAutoFit/>
          </a:bodyPr>
          <a:lstStyle/>
          <a:p>
            <a:r>
              <a:rPr lang="en-US" sz="3200" b="1" dirty="0" err="1">
                <a:solidFill>
                  <a:schemeClr val="bg1"/>
                </a:solidFill>
                <a:latin typeface="Times New Roman" panose="02020603050405020304" pitchFamily="18" charset="0"/>
                <a:ea typeface="Times New Roman" panose="02020603050405020304" pitchFamily="18" charset="0"/>
              </a:rPr>
              <a:t>Câu</a:t>
            </a:r>
            <a:r>
              <a:rPr lang="en-US" sz="3200" b="1" dirty="0">
                <a:solidFill>
                  <a:schemeClr val="bg1"/>
                </a:solidFill>
                <a:latin typeface="Times New Roman" panose="02020603050405020304" pitchFamily="18" charset="0"/>
                <a:ea typeface="Times New Roman" panose="02020603050405020304" pitchFamily="18" charset="0"/>
              </a:rPr>
              <a:t> 10</a:t>
            </a: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Nhận xét nào sau đây không thể hiện đúng bài học từ truyện "Bức tranh của em gái tôi"?</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991011" y="4149527"/>
            <a:ext cx="4316212" cy="830997"/>
          </a:xfrm>
          <a:prstGeom prst="rect">
            <a:avLst/>
          </a:prstGeom>
        </p:spPr>
        <p:txBody>
          <a:bodyPr wrap="square">
            <a:spAutoFit/>
          </a:bodyPr>
          <a:lstStyle/>
          <a:p>
            <a:pPr lvl="0">
              <a:spcAft>
                <a:spcPts val="0"/>
              </a:spcAft>
              <a:buSzPts val="1000"/>
              <a:tabLst>
                <a:tab pos="228600" algn="l"/>
              </a:tabLs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6950382" y="4192615"/>
            <a:ext cx="4493718" cy="830997"/>
          </a:xfrm>
          <a:prstGeom prst="rect">
            <a:avLst/>
          </a:prstGeom>
        </p:spPr>
        <p:txBody>
          <a:bodyPr wrap="square">
            <a:spAutoFit/>
          </a:bodyPr>
          <a:lstStyle/>
          <a:p>
            <a:r>
              <a:rPr lang="en-US" sz="2400" dirty="0" err="1">
                <a:solidFill>
                  <a:srgbClr val="000000"/>
                </a:solidFill>
                <a:latin typeface="Times New Roman" panose="02020603050405020304" pitchFamily="18" charset="0"/>
                <a:ea typeface="Times New Roman" panose="02020603050405020304" pitchFamily="18" charset="0"/>
              </a:rPr>
              <a:t>Trân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vui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mừng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
        <p:nvSpPr>
          <p:cNvPr id="9" name="Rectangle 8"/>
          <p:cNvSpPr/>
          <p:nvPr/>
        </p:nvSpPr>
        <p:spPr>
          <a:xfrm>
            <a:off x="825771" y="5559555"/>
            <a:ext cx="4308986" cy="830997"/>
          </a:xfrm>
          <a:prstGeom prst="rect">
            <a:avLst/>
          </a:prstGeom>
        </p:spPr>
        <p:txBody>
          <a:bodyPr wrap="square">
            <a:spAutoFit/>
          </a:bodyPr>
          <a:lstStyle/>
          <a:p>
            <a:pPr lvl="0">
              <a:spcAft>
                <a:spcPts val="0"/>
              </a:spcAft>
              <a:buSzPts val="1000"/>
              <a:tabLst>
                <a:tab pos="228600" algn="l"/>
              </a:tabLs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950382" y="5610775"/>
            <a:ext cx="3973556" cy="830997"/>
          </a:xfrm>
          <a:prstGeom prst="rect">
            <a:avLst/>
          </a:prstGeom>
        </p:spPr>
        <p:txBody>
          <a:bodyPr wrap="square">
            <a:spAutoFit/>
          </a:bodyPr>
          <a:lstStyle/>
          <a:p>
            <a:pPr lvl="0">
              <a:spcBef>
                <a:spcPts val="200"/>
              </a:spcBef>
              <a:spcAft>
                <a:spcPts val="0"/>
              </a:spcAft>
              <a:buSzPts val="1000"/>
              <a:tabLst>
                <a:tab pos="228600" algn="l"/>
              </a:tabLst>
            </a:pP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Biết</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xấu</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hổ</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khi</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mình</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thua</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kém</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người</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khác</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a:t>
            </a:r>
            <a:endParaRPr lang="en-US" sz="2400" dirty="0">
              <a:solidFill>
                <a:srgbClr val="4962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232439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10"/>
                                        </p:tgtEl>
                                        <p:attrNameLst>
                                          <p:attrName>style.color</p:attrName>
                                        </p:attrNameLst>
                                      </p:cBhvr>
                                      <p:to>
                                        <p:clrVal>
                                          <a:srgbClr val="FF0000"/>
                                        </p:clrVal>
                                      </p:to>
                                    </p:set>
                                    <p:set>
                                      <p:cBhvr>
                                        <p:cTn id="17" dur="500" fill="hold"/>
                                        <p:tgtEl>
                                          <p:spTgt spid="10"/>
                                        </p:tgtEl>
                                        <p:attrNameLst>
                                          <p:attrName>fillcolor</p:attrName>
                                        </p:attrNameLst>
                                      </p:cBhvr>
                                      <p:to>
                                        <p:clrVal>
                                          <a:srgbClr val="FF0000"/>
                                        </p:clrVal>
                                      </p:to>
                                    </p:set>
                                    <p:set>
                                      <p:cBhvr>
                                        <p:cTn id="18" dur="500" fill="hold"/>
                                        <p:tgtEl>
                                          <p:spTgt spid="10"/>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10">
                                            <p:txEl>
                                              <p:pRg st="0" end="0"/>
                                            </p:txEl>
                                          </p:spTgt>
                                        </p:tgtEl>
                                        <p:attrNameLst>
                                          <p:attrName>style.color</p:attrName>
                                        </p:attrNameLst>
                                      </p:cBhvr>
                                      <p:to>
                                        <p:clrVal>
                                          <a:schemeClr val="accent2"/>
                                        </p:clrVal>
                                      </p:to>
                                    </p:set>
                                    <p:set>
                                      <p:cBhvr>
                                        <p:cTn id="23" dur="500" fill="hold"/>
                                        <p:tgtEl>
                                          <p:spTgt spid="10">
                                            <p:txEl>
                                              <p:pRg st="0" end="0"/>
                                            </p:txEl>
                                          </p:spTgt>
                                        </p:tgtEl>
                                        <p:attrNameLst>
                                          <p:attrName>fillcolor</p:attrName>
                                        </p:attrNameLst>
                                      </p:cBhvr>
                                      <p:to>
                                        <p:clrVal>
                                          <a:schemeClr val="accent2"/>
                                        </p:clrVal>
                                      </p:to>
                                    </p:set>
                                    <p:set>
                                      <p:cBhvr>
                                        <p:cTn id="24" dur="5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hidden"/>
                                      </p:to>
                                    </p:set>
                                  </p:childTnLst>
                                </p:cTn>
                              </p:par>
                            </p:childTnLst>
                          </p:cTn>
                        </p:par>
                        <p:par>
                          <p:cTn id="30" fill="hold">
                            <p:stCondLst>
                              <p:cond delay="0"/>
                            </p:stCondLst>
                            <p:childTnLst>
                              <p:par>
                                <p:cTn id="31" presetID="53" presetClass="entr" presetSubtype="16" fill="hold" grpId="1"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grpId="0" nodeType="afterEffect">
                                  <p:stCondLst>
                                    <p:cond delay="1000"/>
                                  </p:stCondLst>
                                  <p:childTnLst>
                                    <p:set>
                                      <p:cBhvr>
                                        <p:cTn id="4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000"/>
                            </p:stCondLst>
                            <p:childTnLst>
                              <p:par>
                                <p:cTn id="42" presetID="1" presetClass="entr" presetSubtype="0" fill="hold" grpId="0" nodeType="afterEffect">
                                  <p:stCondLst>
                                    <p:cond delay="1000"/>
                                  </p:stCondLst>
                                  <p:childTnLst>
                                    <p:set>
                                      <p:cBhvr>
                                        <p:cTn id="43"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2000"/>
                            </p:stCondLst>
                            <p:childTnLst>
                              <p:par>
                                <p:cTn id="45" presetID="1" presetClass="entr" presetSubtype="0" fill="hold" grpId="0" nodeType="afterEffect">
                                  <p:stCondLst>
                                    <p:cond delay="100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3000"/>
                            </p:stCondLst>
                            <p:childTnLst>
                              <p:par>
                                <p:cTn id="48" presetID="1" presetClass="entr" presetSubtype="0" fill="hold" grpId="0" nodeType="afterEffect">
                                  <p:stCondLst>
                                    <p:cond delay="1000"/>
                                  </p:stCondLst>
                                  <p:childTnLst>
                                    <p:set>
                                      <p:cBhvr>
                                        <p:cTn id="49"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4000"/>
                            </p:stCondLst>
                            <p:childTnLst>
                              <p:par>
                                <p:cTn id="51" presetID="1" presetClass="entr" presetSubtype="0" fill="hold" grpId="0" nodeType="afterEffect">
                                  <p:stCondLst>
                                    <p:cond delay="1000"/>
                                  </p:stCondLst>
                                  <p:childTnLst>
                                    <p:set>
                                      <p:cBhvr>
                                        <p:cTn id="5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5000"/>
                            </p:stCondLst>
                            <p:childTnLst>
                              <p:par>
                                <p:cTn id="54" presetID="1" presetClass="entr" presetSubtype="0" fill="hold" grpId="0" nodeType="afterEffect">
                                  <p:stCondLst>
                                    <p:cond delay="1000"/>
                                  </p:stCondLst>
                                  <p:childTnLst>
                                    <p:set>
                                      <p:cBhvr>
                                        <p:cTn id="5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6000"/>
                            </p:stCondLst>
                            <p:childTnLst>
                              <p:par>
                                <p:cTn id="57" presetID="1" presetClass="entr" presetSubtype="0" fill="hold" grpId="0" nodeType="afterEffect">
                                  <p:stCondLst>
                                    <p:cond delay="1000"/>
                                  </p:stCondLst>
                                  <p:childTnLst>
                                    <p:set>
                                      <p:cBhvr>
                                        <p:cTn id="5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7000"/>
                            </p:stCondLst>
                            <p:childTnLst>
                              <p:par>
                                <p:cTn id="60" presetID="1" presetClass="entr" presetSubtype="0" fill="hold" grpId="0" nodeType="afterEffect">
                                  <p:stCondLst>
                                    <p:cond delay="1000"/>
                                  </p:stCondLst>
                                  <p:childTnLst>
                                    <p:set>
                                      <p:cBhvr>
                                        <p:cTn id="6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8000"/>
                            </p:stCondLst>
                            <p:childTnLst>
                              <p:par>
                                <p:cTn id="63" presetID="1" presetClass="entr" presetSubtype="0" fill="hold" grpId="0" nodeType="afterEffect">
                                  <p:stCondLst>
                                    <p:cond delay="1000"/>
                                  </p:stCondLst>
                                  <p:childTnLst>
                                    <p:set>
                                      <p:cBhvr>
                                        <p:cTn id="6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9000"/>
                            </p:stCondLst>
                            <p:childTnLst>
                              <p:par>
                                <p:cTn id="66" presetID="1" presetClass="entr" presetSubtype="0" fill="hold" grpId="0" nodeType="afterEffect">
                                  <p:stCondLst>
                                    <p:cond delay="1000"/>
                                  </p:stCondLst>
                                  <p:childTnLst>
                                    <p:set>
                                      <p:cBhvr>
                                        <p:cTn id="6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0000"/>
                            </p:stCondLst>
                            <p:childTnLst>
                              <p:par>
                                <p:cTn id="69" presetID="1" presetClass="entr" presetSubtype="0" fill="hold" grpId="0" nodeType="afterEffect">
                                  <p:stCondLst>
                                    <p:cond delay="1000"/>
                                  </p:stCondLst>
                                  <p:childTnLst>
                                    <p:set>
                                      <p:cBhvr>
                                        <p:cTn id="7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1000"/>
                            </p:stCondLst>
                            <p:childTnLst>
                              <p:par>
                                <p:cTn id="72" presetID="1" presetClass="entr" presetSubtype="0" fill="hold" grpId="0" nodeType="afterEffect">
                                  <p:stCondLst>
                                    <p:cond delay="1000"/>
                                  </p:stCondLst>
                                  <p:childTnLst>
                                    <p:set>
                                      <p:cBhvr>
                                        <p:cTn id="7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2000"/>
                            </p:stCondLst>
                            <p:childTnLst>
                              <p:par>
                                <p:cTn id="75" presetID="1" presetClass="entr" presetSubtype="0" fill="hold" grpId="0" nodeType="afterEffect">
                                  <p:stCondLst>
                                    <p:cond delay="1000"/>
                                  </p:stCondLst>
                                  <p:childTnLst>
                                    <p:set>
                                      <p:cBhvr>
                                        <p:cTn id="7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300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4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15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80160" y="1068889"/>
            <a:ext cx="9614263" cy="5122905"/>
          </a:xfrm>
          <a:prstGeom prst="rect">
            <a:avLst/>
          </a:prstGeom>
        </p:spPr>
      </p:pic>
      <p:sp>
        <p:nvSpPr>
          <p:cNvPr id="2" name="Rectangle 1"/>
          <p:cNvSpPr/>
          <p:nvPr/>
        </p:nvSpPr>
        <p:spPr>
          <a:xfrm>
            <a:off x="5143655" y="405825"/>
            <a:ext cx="1904689" cy="584775"/>
          </a:xfrm>
          <a:prstGeom prst="rect">
            <a:avLst/>
          </a:prstGeom>
        </p:spPr>
        <p:txBody>
          <a:bodyPr wrap="none">
            <a:spAutoFit/>
          </a:bodyPr>
          <a:lstStyle/>
          <a:p>
            <a:pPr algn="ctr"/>
            <a:r>
              <a:rPr lang="vi-VN" sz="3200" b="1" dirty="0">
                <a:solidFill>
                  <a:srgbClr val="7030A0"/>
                </a:solidFill>
                <a:latin typeface="Times New Roman" panose="02020603050405020304" pitchFamily="18" charset="0"/>
                <a:ea typeface="Times New Roman" panose="02020603050405020304" pitchFamily="18" charset="0"/>
              </a:rPr>
              <a:t>Vận dụng</a:t>
            </a:r>
            <a:endParaRPr lang="en-US" sz="32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80160" y="990600"/>
            <a:ext cx="2428870" cy="584775"/>
          </a:xfrm>
          <a:prstGeom prst="rect">
            <a:avLst/>
          </a:prstGeom>
        </p:spPr>
        <p:txBody>
          <a:bodyPr wrap="none">
            <a:spAutoFit/>
          </a:bodyPr>
          <a:lstStyle/>
          <a:p>
            <a:pPr>
              <a:spcAft>
                <a:spcPts val="0"/>
              </a:spcAft>
              <a:tabLst>
                <a:tab pos="1386840" algn="l"/>
              </a:tabLst>
            </a:pPr>
            <a:r>
              <a:rPr lang="en-US" sz="3200" b="1" dirty="0" err="1">
                <a:solidFill>
                  <a:srgbClr val="0070C0"/>
                </a:solidFill>
                <a:latin typeface="Times New Roman" panose="02020603050405020304" pitchFamily="18" charset="0"/>
                <a:ea typeface="MS Mincho"/>
              </a:rPr>
              <a:t>Nhiệm</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vụ</a:t>
            </a:r>
            <a:r>
              <a:rPr lang="en-US" sz="3200" b="1" dirty="0">
                <a:solidFill>
                  <a:srgbClr val="0070C0"/>
                </a:solidFill>
                <a:latin typeface="Times New Roman" panose="02020603050405020304" pitchFamily="18" charset="0"/>
                <a:ea typeface="MS Mincho"/>
              </a:rPr>
              <a:t> 1: </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024542" y="2179889"/>
            <a:ext cx="6134206" cy="2554545"/>
          </a:xfrm>
          <a:prstGeom prst="rect">
            <a:avLst/>
          </a:prstGeom>
        </p:spPr>
        <p:txBody>
          <a:bodyPr wrap="square">
            <a:spAutoFit/>
          </a:bodyPr>
          <a:lstStyle/>
          <a:p>
            <a:pPr marL="457200" lvl="0" indent="-457200">
              <a:spcAft>
                <a:spcPts val="0"/>
              </a:spcAft>
              <a:buSzPts val="1400"/>
              <a:buFont typeface="Wingdings" panose="05000000000000000000" pitchFamily="2" charset="2"/>
              <a:buChar char="v"/>
              <a:tabLst>
                <a:tab pos="175895" algn="l"/>
              </a:tabLst>
            </a:pPr>
            <a:r>
              <a:rPr lang="en-US" sz="3200" dirty="0" err="1">
                <a:latin typeface="Times New Roman" panose="02020603050405020304" pitchFamily="18" charset="0"/>
                <a:ea typeface="Times New Roman" panose="02020603050405020304" pitchFamily="18" charset="0"/>
              </a:rPr>
              <a:t>Em</a:t>
            </a:r>
            <a:r>
              <a:rPr lang="en-US" sz="3200" spc="-2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thiện</a:t>
            </a:r>
            <a:r>
              <a:rPr lang="en-US" sz="3200" spc="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spc="-3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Kiều</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Phương</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hay</a:t>
            </a:r>
            <a:r>
              <a:rPr lang="en-US" sz="3200" spc="-1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anh</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trai</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Kiều</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Phương</a:t>
            </a:r>
            <a:r>
              <a:rPr lang="en-US" sz="3200" spc="-10" dirty="0">
                <a:latin typeface="Times New Roman" panose="02020603050405020304" pitchFamily="18" charset="0"/>
                <a:ea typeface="Times New Roman" panose="02020603050405020304" pitchFamily="18" charset="0"/>
              </a:rPr>
              <a:t>?</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Vì</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sao</a:t>
            </a:r>
            <a:r>
              <a:rPr lang="en-US" sz="3200" spc="-5"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457200" lvl="0" indent="-457200">
              <a:spcAft>
                <a:spcPts val="0"/>
              </a:spcAft>
              <a:buSzPts val="1400"/>
              <a:buFont typeface="Wingdings" panose="05000000000000000000" pitchFamily="2" charset="2"/>
              <a:buChar char="v"/>
              <a:tabLst>
                <a:tab pos="175895" algn="l"/>
              </a:tabLst>
            </a:pPr>
            <a:r>
              <a:rPr lang="en-US" sz="3200" spc="-5" dirty="0">
                <a:latin typeface="Times New Roman" panose="02020603050405020304" pitchFamily="18" charset="0"/>
                <a:ea typeface="Times New Roman" panose="02020603050405020304" pitchFamily="18" charset="0"/>
              </a:rPr>
              <a:t>Qua</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câu</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chuyện</a:t>
            </a:r>
            <a:r>
              <a:rPr lang="en-US" sz="3200" spc="-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spc="-1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rút</a:t>
            </a:r>
            <a:r>
              <a:rPr lang="en-US" sz="3200" spc="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spc="-2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bài</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học</a:t>
            </a:r>
            <a:r>
              <a:rPr lang="en-US" sz="3200" spc="-1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cho</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mình</a:t>
            </a:r>
            <a:r>
              <a:rPr lang="en-US" sz="3200" spc="-1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9829550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0"/>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990600"/>
            <a:ext cx="24288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1: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575375"/>
            <a:ext cx="10820400" cy="5016758"/>
          </a:xfrm>
          <a:prstGeom prst="rect">
            <a:avLst/>
          </a:prstGeom>
        </p:spPr>
        <p:txBody>
          <a:bodyPr wrap="square">
            <a:spAutoFit/>
          </a:bodyPr>
          <a:lstStyle/>
          <a:p>
            <a:pPr>
              <a:spcAft>
                <a:spcPts val="0"/>
              </a:spcAft>
              <a:tabLst>
                <a:tab pos="723900" algn="l"/>
              </a:tabLs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hội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biệt</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tình</a:t>
            </a:r>
            <a:r>
              <a:rPr lang="en-US" sz="3200" spc="2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trong</a:t>
            </a:r>
            <a:r>
              <a:rPr lang="en-US" sz="3200" spc="1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sáng</a:t>
            </a:r>
            <a:r>
              <a:rPr lang="en-US" sz="3200" spc="-5" dirty="0">
                <a:latin typeface="Times New Roman" panose="02020603050405020304" pitchFamily="18" charset="0"/>
                <a:ea typeface="Times New Roman" panose="02020603050405020304" pitchFamily="18" charset="0"/>
              </a:rPr>
              <a:t>,</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hồn</a:t>
            </a:r>
            <a:r>
              <a:rPr lang="en-US" sz="3200" spc="15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nhiên</a:t>
            </a:r>
            <a:r>
              <a:rPr lang="en-US" sz="3200" spc="-5" dirty="0">
                <a:latin typeface="Times New Roman" panose="02020603050405020304" pitchFamily="18" charset="0"/>
                <a:ea typeface="Times New Roman" panose="02020603050405020304" pitchFamily="18" charset="0"/>
              </a:rPr>
              <a:t>,</a:t>
            </a:r>
            <a:r>
              <a:rPr lang="en-US" sz="3200" spc="25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spc="2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lòng</a:t>
            </a:r>
            <a:r>
              <a:rPr lang="en-US" sz="3200" spc="26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nhân</a:t>
            </a:r>
            <a:r>
              <a:rPr lang="en-US" sz="3200" spc="26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hậu</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sự</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đáng</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yêu</a:t>
            </a:r>
            <a:r>
              <a:rPr lang="en-US" sz="3200" spc="-5" dirty="0">
                <a:latin typeface="Times New Roman" panose="02020603050405020304" pitchFamily="18" charset="0"/>
                <a:ea typeface="Times New Roman" panose="02020603050405020304" pitchFamily="18" charset="0"/>
              </a:rPr>
              <a:t>.</a:t>
            </a:r>
            <a:r>
              <a:rPr lang="en-US" sz="3200" spc="265" dirty="0">
                <a:latin typeface="Times New Roman" panose="02020603050405020304" pitchFamily="18" charset="0"/>
                <a:ea typeface="Times New Roman" panose="02020603050405020304" pitchFamily="18" charset="0"/>
              </a:rPr>
              <a:t> </a:t>
            </a:r>
            <a:r>
              <a:rPr lang="en-US" sz="3200" spc="135" dirty="0" err="1">
                <a:latin typeface="Times New Roman" panose="02020603050405020304" pitchFamily="18" charset="0"/>
                <a:ea typeface="Times New Roman" panose="02020603050405020304" pitchFamily="18" charset="0"/>
              </a:rPr>
              <a:t>Chính</a:t>
            </a:r>
            <a:r>
              <a:rPr lang="en-US" sz="3200" spc="135" dirty="0">
                <a:latin typeface="Times New Roman" panose="02020603050405020304" pitchFamily="18" charset="0"/>
                <a:ea typeface="Times New Roman" panose="02020603050405020304" pitchFamily="18" charset="0"/>
              </a:rPr>
              <a:t> </a:t>
            </a:r>
            <a:r>
              <a:rPr lang="en-US" sz="3200" spc="135" dirty="0" err="1">
                <a:latin typeface="Times New Roman" panose="02020603050405020304" pitchFamily="18" charset="0"/>
                <a:ea typeface="Times New Roman" panose="02020603050405020304" pitchFamily="18" charset="0"/>
              </a:rPr>
              <a:t>Kiều</a:t>
            </a:r>
            <a:r>
              <a:rPr lang="en-US" sz="3200" spc="135" dirty="0">
                <a:latin typeface="Times New Roman" panose="02020603050405020304" pitchFamily="18" charset="0"/>
                <a:ea typeface="Times New Roman" panose="02020603050405020304" pitchFamily="18" charset="0"/>
              </a:rPr>
              <a:t> </a:t>
            </a:r>
            <a:r>
              <a:rPr lang="en-US" sz="3200" spc="135" dirty="0" err="1">
                <a:latin typeface="Times New Roman" panose="02020603050405020304" pitchFamily="18" charset="0"/>
                <a:ea typeface="Times New Roman" panose="02020603050405020304" pitchFamily="18" charset="0"/>
              </a:rPr>
              <a:t>Phương</a:t>
            </a:r>
            <a:r>
              <a:rPr lang="en-US" sz="3200" spc="135" dirty="0">
                <a:latin typeface="Times New Roman" panose="02020603050405020304" pitchFamily="18" charset="0"/>
                <a:ea typeface="Times New Roman" panose="02020603050405020304" pitchFamily="18" charset="0"/>
              </a:rPr>
              <a:t> </a:t>
            </a:r>
            <a:r>
              <a:rPr lang="en-US" sz="3200" spc="135" dirty="0" err="1">
                <a:latin typeface="Times New Roman" panose="02020603050405020304" pitchFamily="18" charset="0"/>
                <a:ea typeface="Times New Roman" panose="02020603050405020304" pitchFamily="18" charset="0"/>
              </a:rPr>
              <a:t>đã</a:t>
            </a:r>
            <a:r>
              <a:rPr lang="en-US" sz="3200" spc="1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giúp</a:t>
            </a:r>
            <a:r>
              <a:rPr lang="en-US" sz="3200" spc="34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người</a:t>
            </a:r>
            <a:r>
              <a:rPr lang="en-US" sz="3200" spc="3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anh</a:t>
            </a:r>
            <a:r>
              <a:rPr lang="en-US" sz="3200" spc="3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nhận</a:t>
            </a:r>
            <a:r>
              <a:rPr lang="en-US" sz="3200" spc="34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spc="33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spc="3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hạn</a:t>
            </a:r>
            <a:r>
              <a:rPr lang="en-US" sz="3200" spc="34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chế</a:t>
            </a:r>
            <a:r>
              <a:rPr lang="en-US" sz="3200" spc="34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của</a:t>
            </a:r>
            <a:r>
              <a:rPr lang="en-US" sz="3200" spc="12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chính</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mình</a:t>
            </a:r>
            <a:r>
              <a:rPr lang="en-US" sz="3200" spc="-10"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p>
          <a:p>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nhỏ</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nhen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ghen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ghét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sớm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hoàn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đúng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vun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đắp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xmlns="" val="1111615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0"/>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990600"/>
            <a:ext cx="24288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1: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85800" y="1422251"/>
            <a:ext cx="10820400" cy="4445384"/>
          </a:xfrm>
          <a:prstGeom prst="rect">
            <a:avLst/>
          </a:prstGeom>
        </p:spPr>
        <p:txBody>
          <a:bodyPr>
            <a:spAutoFit/>
          </a:bodyPr>
          <a:lstStyle/>
          <a:p>
            <a:pPr>
              <a:lnSpc>
                <a:spcPct val="150000"/>
              </a:lnSpc>
              <a:spcAft>
                <a:spcPts val="0"/>
              </a:spcAft>
              <a:tabLst>
                <a:tab pos="723900" algn="l"/>
              </a:tabLs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p>
          <a:p>
            <a:pPr>
              <a:lnSpc>
                <a:spcPct val="150000"/>
              </a:lnSpc>
              <a:spcAft>
                <a:spcPts val="0"/>
              </a:spcAft>
              <a:tabLst>
                <a:tab pos="723900" algn="l"/>
              </a:tabLs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giúp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tốt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hơn</a:t>
            </a:r>
            <a:r>
              <a:rPr lang="en-US" sz="3200" dirty="0">
                <a:latin typeface="Times New Roman" panose="02020603050405020304" pitchFamily="18" charset="0"/>
                <a:ea typeface="Times New Roman" panose="02020603050405020304" pitchFamily="18" charset="0"/>
              </a:rPr>
              <a:t>.</a:t>
            </a:r>
          </a:p>
          <a:p>
            <a:pPr>
              <a:lnSpc>
                <a:spcPct val="150000"/>
              </a:lnSpc>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niềm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vui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xmlns="" val="8994915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0"/>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181100"/>
            <a:ext cx="24288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2: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575375"/>
            <a:ext cx="10820400" cy="3785652"/>
          </a:xfrm>
          <a:prstGeom prst="rect">
            <a:avLst/>
          </a:prstGeom>
        </p:spPr>
        <p:txBody>
          <a:bodyPr>
            <a:spAutoFit/>
          </a:bodyPr>
          <a:lstStyle/>
          <a:p>
            <a:pPr>
              <a:lnSpc>
                <a:spcPct val="150000"/>
              </a:lnSpc>
              <a:spcAft>
                <a:spcPts val="0"/>
              </a:spcAft>
              <a:tabLst>
                <a:tab pos="1386840" algn="l"/>
              </a:tabLst>
            </a:pPr>
            <a:r>
              <a:rPr lang="en-US" sz="3200" b="1" dirty="0" err="1">
                <a:solidFill>
                  <a:srgbClr val="0D0D0D"/>
                </a:solidFill>
                <a:latin typeface="Times New Roman" panose="02020603050405020304" pitchFamily="18" charset="0"/>
                <a:ea typeface="MS Mincho"/>
              </a:rPr>
              <a:t>Chọn</a:t>
            </a:r>
            <a:r>
              <a:rPr lang="en-US" sz="3200" b="1" dirty="0">
                <a:solidFill>
                  <a:srgbClr val="0D0D0D"/>
                </a:solidFill>
                <a:latin typeface="Times New Roman" panose="02020603050405020304" pitchFamily="18" charset="0"/>
                <a:ea typeface="MS Mincho"/>
              </a:rPr>
              <a:t> 1 </a:t>
            </a:r>
            <a:r>
              <a:rPr lang="en-US" sz="3200" b="1" dirty="0" err="1">
                <a:solidFill>
                  <a:srgbClr val="0D0D0D"/>
                </a:solidFill>
                <a:latin typeface="Times New Roman" panose="02020603050405020304" pitchFamily="18" charset="0"/>
                <a:ea typeface="MS Mincho"/>
              </a:rPr>
              <a:t>trong</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hai</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nhiệm</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vụ</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sau</a:t>
            </a:r>
            <a:r>
              <a:rPr lang="en-US" sz="3200" b="1" dirty="0">
                <a:solidFill>
                  <a:srgbClr val="0D0D0D"/>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marL="342900" lvl="0" indent="-342900">
              <a:lnSpc>
                <a:spcPct val="150000"/>
              </a:lnSpc>
              <a:spcAft>
                <a:spcPts val="0"/>
              </a:spcAft>
              <a:buFont typeface="+mj-lt"/>
              <a:buAutoNum type="alphaLcParenR"/>
              <a:tabLst>
                <a:tab pos="1386840" algn="l"/>
              </a:tabLst>
            </a:pPr>
            <a:r>
              <a:rPr lang="en-US" sz="3200" dirty="0" smtClean="0">
                <a:latin typeface="Times New Roman" panose="02020603050405020304" pitchFamily="18" charset="0"/>
                <a:ea typeface="MS Mincho"/>
                <a:cs typeface="Times New Roman" panose="02020603050405020304" pitchFamily="18" charset="0"/>
              </a:rPr>
              <a:t> </a:t>
            </a:r>
            <a:r>
              <a:rPr lang="en-US" sz="3200" dirty="0" err="1" smtClean="0">
                <a:latin typeface="Times New Roman" panose="02020603050405020304" pitchFamily="18" charset="0"/>
                <a:ea typeface="MS Mincho"/>
                <a:cs typeface="Times New Roman" panose="02020603050405020304" pitchFamily="18" charset="0"/>
              </a:rPr>
              <a:t>Viết</a:t>
            </a:r>
            <a:r>
              <a:rPr lang="en-US" sz="3200" dirty="0" smtClean="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đoạn</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văn</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khoảng</a:t>
            </a:r>
            <a:r>
              <a:rPr lang="en-US" sz="3200" dirty="0">
                <a:latin typeface="Times New Roman" panose="02020603050405020304" pitchFamily="18" charset="0"/>
                <a:ea typeface="MS Mincho"/>
                <a:cs typeface="Times New Roman" panose="02020603050405020304" pitchFamily="18" charset="0"/>
              </a:rPr>
              <a:t> 150 – 200 </a:t>
            </a:r>
            <a:r>
              <a:rPr lang="en-US" sz="3200" dirty="0" err="1">
                <a:latin typeface="Times New Roman" panose="02020603050405020304" pitchFamily="18" charset="0"/>
                <a:ea typeface="MS Mincho"/>
                <a:cs typeface="Times New Roman" panose="02020603050405020304" pitchFamily="18" charset="0"/>
              </a:rPr>
              <a:t>chữ</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trình</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bày</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suy</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nghĩ</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về</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sức</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mạnh</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của</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lòng</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nhân</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hậu</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trong</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cuộc</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sống</a:t>
            </a:r>
            <a:r>
              <a:rPr lang="en-US" sz="3200" dirty="0">
                <a:latin typeface="Times New Roman" panose="02020603050405020304" pitchFamily="18" charset="0"/>
                <a:ea typeface="MS Mincho"/>
                <a:cs typeface="Times New Roman" panose="02020603050405020304" pitchFamily="18" charset="0"/>
              </a:rPr>
              <a:t>.</a:t>
            </a:r>
          </a:p>
          <a:p>
            <a:pPr marL="342900" lvl="0" indent="-342900">
              <a:lnSpc>
                <a:spcPct val="150000"/>
              </a:lnSpc>
              <a:spcAft>
                <a:spcPts val="0"/>
              </a:spcAft>
              <a:buFont typeface="+mj-lt"/>
              <a:buAutoNum type="alphaLcParenR"/>
              <a:tabLst>
                <a:tab pos="1386840" algn="l"/>
              </a:tabLst>
            </a:pPr>
            <a:r>
              <a:rPr lang="en-US" sz="3200" dirty="0" smtClean="0">
                <a:latin typeface="Times New Roman" panose="02020603050405020304" pitchFamily="18" charset="0"/>
                <a:ea typeface="MS Mincho"/>
                <a:cs typeface="Times New Roman" panose="02020603050405020304" pitchFamily="18" charset="0"/>
              </a:rPr>
              <a:t> </a:t>
            </a:r>
            <a:r>
              <a:rPr lang="en-US" sz="3200" dirty="0" err="1" smtClean="0">
                <a:latin typeface="Times New Roman" panose="02020603050405020304" pitchFamily="18" charset="0"/>
                <a:ea typeface="MS Mincho"/>
                <a:cs typeface="Times New Roman" panose="02020603050405020304" pitchFamily="18" charset="0"/>
              </a:rPr>
              <a:t>Vẽ</a:t>
            </a:r>
            <a:r>
              <a:rPr lang="en-US" sz="3200" dirty="0" smtClean="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một</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bức</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tranh</a:t>
            </a:r>
            <a:r>
              <a:rPr lang="en-US" sz="3200" dirty="0">
                <a:latin typeface="Times New Roman" panose="02020603050405020304" pitchFamily="18" charset="0"/>
                <a:ea typeface="MS Mincho"/>
                <a:cs typeface="Times New Roman" panose="02020603050405020304" pitchFamily="18" charset="0"/>
              </a:rPr>
              <a:t> minh </a:t>
            </a:r>
            <a:r>
              <a:rPr lang="en-US" sz="3200" dirty="0" err="1">
                <a:latin typeface="Times New Roman" panose="02020603050405020304" pitchFamily="18" charset="0"/>
                <a:ea typeface="MS Mincho"/>
                <a:cs typeface="Times New Roman" panose="02020603050405020304" pitchFamily="18" charset="0"/>
              </a:rPr>
              <a:t>hoạ</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nội</a:t>
            </a:r>
            <a:r>
              <a:rPr lang="en-US" sz="3200" dirty="0">
                <a:latin typeface="Times New Roman" panose="02020603050405020304" pitchFamily="18" charset="0"/>
                <a:ea typeface="MS Mincho"/>
                <a:cs typeface="Times New Roman" panose="02020603050405020304" pitchFamily="18" charset="0"/>
              </a:rPr>
              <a:t> dung </a:t>
            </a:r>
            <a:r>
              <a:rPr lang="en-US" sz="3200" dirty="0" err="1">
                <a:latin typeface="Times New Roman" panose="02020603050405020304" pitchFamily="18" charset="0"/>
                <a:ea typeface="MS Mincho"/>
                <a:cs typeface="Times New Roman" panose="02020603050405020304" pitchFamily="18" charset="0"/>
              </a:rPr>
              <a:t>của</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truyện</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ngắn</a:t>
            </a:r>
            <a:r>
              <a:rPr lang="en-US" sz="3200"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Bức</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tranh</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của</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em</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gái</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tôi</a:t>
            </a:r>
            <a:r>
              <a:rPr lang="en-US" sz="3200" dirty="0">
                <a:latin typeface="Times New Roman" panose="02020603050405020304" pitchFamily="18" charset="0"/>
                <a:ea typeface="MS Mincho"/>
                <a:cs typeface="Times New Roman" panose="02020603050405020304" pitchFamily="18" charset="0"/>
              </a:rPr>
              <a:t>”.</a:t>
            </a:r>
            <a:endParaRPr lang="en-US" sz="3200" dirty="0">
              <a:effectLst/>
              <a:latin typeface="Times New Roman" panose="020206030504050203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xmlns="" val="4185749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BỨC TRANH CỦA </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EM GÁI TÔI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3" name="Rectangle 2"/>
          <p:cNvSpPr/>
          <p:nvPr/>
        </p:nvSpPr>
        <p:spPr>
          <a:xfrm>
            <a:off x="370442" y="1018934"/>
            <a:ext cx="3508974" cy="587853"/>
          </a:xfrm>
          <a:prstGeom prst="rect">
            <a:avLst/>
          </a:prstGeom>
        </p:spPr>
        <p:txBody>
          <a:bodyPr wrap="none">
            <a:spAutoFit/>
          </a:bodyPr>
          <a:lstStyle/>
          <a:p>
            <a:pPr indent="90170" algn="just">
              <a:lnSpc>
                <a:spcPct val="115000"/>
              </a:lnSpc>
              <a:spcAft>
                <a:spcPts val="0"/>
              </a:spcAft>
            </a:pPr>
            <a:r>
              <a:rPr lang="de-DE" sz="2800" b="1" dirty="0">
                <a:solidFill>
                  <a:srgbClr val="FF0000"/>
                </a:solidFill>
                <a:latin typeface="Times New Roman" panose="02020603050405020304" pitchFamily="18" charset="0"/>
                <a:ea typeface="Times New Roman" panose="02020603050405020304" pitchFamily="18" charset="0"/>
              </a:rPr>
              <a:t>I. Kiến thức Ngữ văn</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3457491" y="733027"/>
            <a:ext cx="5047926" cy="397273"/>
          </a:xfrm>
          <a:prstGeom prst="rect">
            <a:avLst/>
          </a:prstGeom>
        </p:spPr>
      </p:pic>
      <p:pic>
        <p:nvPicPr>
          <p:cNvPr id="14" name="Picture 13"/>
          <p:cNvPicPr>
            <a:picLocks noChangeAspect="1"/>
          </p:cNvPicPr>
          <p:nvPr/>
        </p:nvPicPr>
        <p:blipFill>
          <a:blip r:embed="rId8"/>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5" name="Picture 14"/>
          <p:cNvPicPr>
            <a:picLocks noChangeAspect="1"/>
          </p:cNvPicPr>
          <p:nvPr/>
        </p:nvPicPr>
        <p:blipFill>
          <a:blip r:embed="rId8"/>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5" name="Rectangle 4"/>
          <p:cNvSpPr/>
          <p:nvPr/>
        </p:nvSpPr>
        <p:spPr>
          <a:xfrm>
            <a:off x="4301340" y="696160"/>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7" name="Rectangle 6"/>
          <p:cNvSpPr/>
          <p:nvPr/>
        </p:nvSpPr>
        <p:spPr>
          <a:xfrm>
            <a:off x="660400" y="1514267"/>
            <a:ext cx="10858500" cy="4007251"/>
          </a:xfrm>
          <a:prstGeom prst="rect">
            <a:avLst/>
          </a:prstGeom>
        </p:spPr>
        <p:txBody>
          <a:bodyPr>
            <a:spAutoFit/>
          </a:bodyPr>
          <a:lstStyle/>
          <a:p>
            <a:pPr indent="90170" algn="just">
              <a:lnSpc>
                <a:spcPct val="150000"/>
              </a:lnSpc>
              <a:spcAft>
                <a:spcPts val="0"/>
              </a:spcAft>
            </a:pPr>
            <a:r>
              <a:rPr lang="de-DE" sz="3200" b="1" dirty="0">
                <a:solidFill>
                  <a:srgbClr val="000000"/>
                </a:solidFill>
                <a:latin typeface="Times New Roman" panose="02020603050405020304" pitchFamily="18" charset="0"/>
                <a:ea typeface="Times New Roman" panose="02020603050405020304" pitchFamily="18" charset="0"/>
              </a:rPr>
              <a:t>Đặc điểm thể loại truyện ngắn:</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3200" dirty="0">
                <a:solidFill>
                  <a:srgbClr val="4A4A4A"/>
                </a:solidFill>
                <a:latin typeface="Times New Roman" panose="02020603050405020304" pitchFamily="18" charset="0"/>
                <a:ea typeface="Times New Roman" panose="02020603050405020304" pitchFamily="18" charset="0"/>
              </a:rPr>
              <a:t>- </a:t>
            </a:r>
            <a:r>
              <a:rPr lang="en-US" sz="3200" b="1" dirty="0" err="1">
                <a:solidFill>
                  <a:srgbClr val="262626"/>
                </a:solidFill>
                <a:latin typeface="Times New Roman" panose="02020603050405020304" pitchFamily="18" charset="0"/>
                <a:ea typeface="Times New Roman" panose="02020603050405020304" pitchFamily="18" charset="0"/>
              </a:rPr>
              <a:t>Truyện</a:t>
            </a:r>
            <a:r>
              <a:rPr lang="en-US" sz="3200" b="1" dirty="0">
                <a:solidFill>
                  <a:srgbClr val="262626"/>
                </a:solidFill>
                <a:latin typeface="Times New Roman" panose="02020603050405020304" pitchFamily="18" charset="0"/>
                <a:ea typeface="Times New Roman" panose="02020603050405020304" pitchFamily="18" charset="0"/>
              </a:rPr>
              <a:t> </a:t>
            </a:r>
            <a:r>
              <a:rPr lang="en-US" sz="3200" b="1" dirty="0" err="1">
                <a:solidFill>
                  <a:srgbClr val="262626"/>
                </a:solidFill>
                <a:latin typeface="Times New Roman" panose="02020603050405020304" pitchFamily="18" charset="0"/>
                <a:ea typeface="Times New Roman" panose="02020603050405020304" pitchFamily="18" charset="0"/>
              </a:rPr>
              <a:t>ngắn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là</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tác</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phẩm</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văn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xuôi</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cỡ</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nhỏ</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ít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nhân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vật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ít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sự</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việc</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phức</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tạp</a:t>
            </a:r>
            <a:r>
              <a:rPr lang="en-US" sz="3200" dirty="0">
                <a:solidFill>
                  <a:srgbClr val="262626"/>
                </a:solidFill>
                <a:latin typeface="Times New Roman" panose="02020603050405020304" pitchFamily="18" charset="0"/>
                <a:ea typeface="Times New Roman" panose="02020603050405020304" pitchFamily="18" charset="0"/>
              </a:rPr>
              <a:t>,... Chi </a:t>
            </a:r>
            <a:r>
              <a:rPr lang="en-US" sz="3200" dirty="0" err="1">
                <a:solidFill>
                  <a:srgbClr val="262626"/>
                </a:solidFill>
                <a:latin typeface="Times New Roman" panose="02020603050405020304" pitchFamily="18" charset="0"/>
                <a:ea typeface="Times New Roman" panose="02020603050405020304" pitchFamily="18" charset="0"/>
              </a:rPr>
              <a:t>tiết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và</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lời</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văn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trong</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truyện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ngắn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rất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cô</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đọng</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Truyện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ngắn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hiện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đại</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Việt</a:t>
            </a:r>
            <a:r>
              <a:rPr lang="en-US" sz="3200" dirty="0">
                <a:solidFill>
                  <a:srgbClr val="262626"/>
                </a:solidFill>
                <a:latin typeface="Times New Roman" panose="02020603050405020304" pitchFamily="18" charset="0"/>
                <a:ea typeface="Times New Roman" panose="02020603050405020304" pitchFamily="18" charset="0"/>
              </a:rPr>
              <a:t> Nam </a:t>
            </a:r>
            <a:r>
              <a:rPr lang="en-US" sz="3200" dirty="0" err="1">
                <a:solidFill>
                  <a:srgbClr val="262626"/>
                </a:solidFill>
                <a:latin typeface="Times New Roman" panose="02020603050405020304" pitchFamily="18" charset="0"/>
                <a:ea typeface="Times New Roman" panose="02020603050405020304" pitchFamily="18" charset="0"/>
              </a:rPr>
              <a:t>xuất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hiện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tương</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đối</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muộn</a:t>
            </a:r>
            <a:r>
              <a:rPr lang="en-US" sz="3200" dirty="0" smtClean="0">
                <a:solidFill>
                  <a:srgbClr val="262626"/>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rgbClr val="262626"/>
                </a:solidFill>
                <a:latin typeface="Times New Roman" panose="02020603050405020304" pitchFamily="18" charset="0"/>
                <a:ea typeface="Times New Roman" panose="02020603050405020304" pitchFamily="18" charset="0"/>
              </a:rPr>
              <a:t>- </a:t>
            </a:r>
            <a:r>
              <a:rPr lang="vi-VN" sz="3200" b="1" dirty="0">
                <a:solidFill>
                  <a:srgbClr val="262626"/>
                </a:solidFill>
                <a:latin typeface="Times New Roman" panose="02020603050405020304" pitchFamily="18" charset="0"/>
                <a:ea typeface="Times New Roman" panose="02020603050405020304" pitchFamily="18" charset="0"/>
              </a:rPr>
              <a:t>Đặc điểm nhân vật</a:t>
            </a:r>
            <a:r>
              <a:rPr lang="vi-VN" sz="3200" dirty="0">
                <a:solidFill>
                  <a:srgbClr val="262626"/>
                </a:solidFill>
                <a:latin typeface="Times New Roman" panose="02020603050405020304" pitchFamily="18" charset="0"/>
                <a:ea typeface="Times New Roman" panose="02020603050405020304" pitchFamily="18" charset="0"/>
              </a:rPr>
              <a:t> là những nét riêng của nhân vật trong truyện, thường được thể hiện qua hình dáng, cử chỉ, hành động, ngôn ngữ, ý nghĩ,...</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55805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19671"/>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82561" y="888712"/>
            <a:ext cx="24288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2: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582561" y="975862"/>
            <a:ext cx="10820400" cy="5755422"/>
          </a:xfrm>
          <a:prstGeom prst="rect">
            <a:avLst/>
          </a:prstGeom>
        </p:spPr>
        <p:txBody>
          <a:bodyPr>
            <a:spAutoFit/>
          </a:bodyPr>
          <a:lstStyle/>
          <a:p>
            <a:pPr marL="71120" algn="ctr">
              <a:spcAft>
                <a:spcPts val="0"/>
              </a:spcAft>
            </a:pPr>
            <a:r>
              <a:rPr lang="en-US" sz="2800" b="1" dirty="0" err="1">
                <a:latin typeface="Times New Roman" panose="02020603050405020304" pitchFamily="18" charset="0"/>
                <a:ea typeface="Times New Roman" panose="02020603050405020304" pitchFamily="18" charset="0"/>
              </a:rPr>
              <a:t>Gợi</a:t>
            </a:r>
            <a:r>
              <a:rPr lang="en-US" sz="2800" b="1" dirty="0">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pPr marL="342900" lvl="0" indent="-342900">
              <a:spcAft>
                <a:spcPts val="0"/>
              </a:spcAft>
              <a:buFont typeface="+mj-lt"/>
              <a:buAutoNum type="alphaLcParenR"/>
            </a:pP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rPr>
              <a:t>:</a:t>
            </a:r>
          </a:p>
          <a:p>
            <a:pPr marL="457200" lvl="0" indent="-457200">
              <a:spcAft>
                <a:spcPts val="1800"/>
              </a:spcAft>
              <a:buSzPts val="1400"/>
              <a:buFont typeface="Wingdings" panose="05000000000000000000" pitchFamily="2" charset="2"/>
              <a:buChar char="q"/>
            </a:pPr>
            <a:r>
              <a:rPr lang="vi-VN" sz="2800" dirty="0">
                <a:solidFill>
                  <a:srgbClr val="121212"/>
                </a:solidFill>
                <a:latin typeface="Times New Roman" panose="02020603050405020304" pitchFamily="18" charset="0"/>
                <a:ea typeface="Times New Roman" panose="02020603050405020304" pitchFamily="18" charset="0"/>
              </a:rPr>
              <a:t>Lòng nhân hậu khiến tâm hồn và lối sống con người trở nên đẹp </a:t>
            </a:r>
            <a:r>
              <a:rPr lang="vi-VN" sz="2800" dirty="0" smtClean="0">
                <a:solidFill>
                  <a:srgbClr val="121212"/>
                </a:solidFill>
                <a:latin typeface="Times New Roman" panose="02020603050405020304" pitchFamily="18" charset="0"/>
                <a:ea typeface="Times New Roman" panose="02020603050405020304" pitchFamily="18" charset="0"/>
              </a:rPr>
              <a:t>hơn.</a:t>
            </a:r>
            <a:endParaRPr lang="en-US" sz="2800" dirty="0" smtClean="0">
              <a:latin typeface="Times New Roman" panose="02020603050405020304" pitchFamily="18" charset="0"/>
              <a:ea typeface="Times New Roman" panose="02020603050405020304" pitchFamily="18" charset="0"/>
            </a:endParaRPr>
          </a:p>
          <a:p>
            <a:pPr marL="457200" lvl="0" indent="-457200">
              <a:spcAft>
                <a:spcPts val="1800"/>
              </a:spcAft>
              <a:buSzPts val="1400"/>
              <a:buFont typeface="Wingdings" panose="05000000000000000000" pitchFamily="2" charset="2"/>
              <a:buChar char="q"/>
            </a:pPr>
            <a:r>
              <a:rPr lang="vi-VN" sz="2800" dirty="0" smtClean="0">
                <a:solidFill>
                  <a:srgbClr val="121212"/>
                </a:solidFill>
                <a:latin typeface="Times New Roman" panose="02020603050405020304" pitchFamily="18" charset="0"/>
                <a:ea typeface="Times New Roman" panose="02020603050405020304" pitchFamily="18" charset="0"/>
              </a:rPr>
              <a:t>Là </a:t>
            </a:r>
            <a:r>
              <a:rPr lang="vi-VN" sz="2800" dirty="0">
                <a:solidFill>
                  <a:srgbClr val="121212"/>
                </a:solidFill>
                <a:latin typeface="Times New Roman" panose="02020603050405020304" pitchFamily="18" charset="0"/>
                <a:ea typeface="Times New Roman" panose="02020603050405020304" pitchFamily="18" charset="0"/>
              </a:rPr>
              <a:t>phẩm chất tốt đẹp khiến con người trong xã hội trở nên gần nhau hơn.</a:t>
            </a:r>
            <a:endParaRPr lang="en-US" sz="2800" dirty="0">
              <a:latin typeface="Times New Roman" panose="02020603050405020304" pitchFamily="18" charset="0"/>
              <a:ea typeface="Times New Roman" panose="02020603050405020304" pitchFamily="18" charset="0"/>
            </a:endParaRPr>
          </a:p>
          <a:p>
            <a:pPr marL="457200" lvl="0" indent="-457200">
              <a:spcAft>
                <a:spcPts val="1800"/>
              </a:spcAft>
              <a:buSzPts val="1400"/>
              <a:buFont typeface="Wingdings" panose="05000000000000000000" pitchFamily="2" charset="2"/>
              <a:buChar char="q"/>
            </a:pPr>
            <a:r>
              <a:rPr lang="vi-VN" sz="2800" dirty="0">
                <a:solidFill>
                  <a:srgbClr val="121212"/>
                </a:solidFill>
                <a:latin typeface="Times New Roman" panose="02020603050405020304" pitchFamily="18" charset="0"/>
                <a:ea typeface="Times New Roman" panose="02020603050405020304" pitchFamily="18" charset="0"/>
              </a:rPr>
              <a:t>Lòng nhân hậu góp phần giảm bớt những sai lầm của những người được nhân hậu, tha thứ.</a:t>
            </a:r>
            <a:endParaRPr lang="en-US" sz="2800" dirty="0">
              <a:latin typeface="Times New Roman" panose="02020603050405020304" pitchFamily="18" charset="0"/>
              <a:ea typeface="Times New Roman" panose="02020603050405020304" pitchFamily="18" charset="0"/>
            </a:endParaRPr>
          </a:p>
          <a:p>
            <a:pPr marL="457200" lvl="0" indent="-457200">
              <a:spcAft>
                <a:spcPts val="1800"/>
              </a:spcAft>
              <a:buSzPts val="1400"/>
              <a:buFont typeface="Wingdings" panose="05000000000000000000" pitchFamily="2" charset="2"/>
              <a:buChar char="q"/>
            </a:pPr>
            <a:r>
              <a:rPr lang="vi-VN" sz="2800" dirty="0">
                <a:solidFill>
                  <a:srgbClr val="121212"/>
                </a:solidFill>
                <a:latin typeface="Times New Roman" panose="02020603050405020304" pitchFamily="18" charset="0"/>
                <a:ea typeface="Times New Roman" panose="02020603050405020304" pitchFamily="18" charset="0"/>
              </a:rPr>
              <a:t>Không có lòng nhân hậu thì khoảng cách giữa người với người ngày càng xa, sự thù hằn, mâu thuẫn tăng cao và khó xóa bỏ.</a:t>
            </a:r>
            <a:endParaRPr lang="en-US" sz="2800" dirty="0">
              <a:latin typeface="Times New Roman" panose="02020603050405020304" pitchFamily="18" charset="0"/>
              <a:ea typeface="Times New Roman" panose="02020603050405020304" pitchFamily="18" charset="0"/>
            </a:endParaRPr>
          </a:p>
          <a:p>
            <a:pPr marL="457200" lvl="0" indent="-457200">
              <a:spcAft>
                <a:spcPts val="1800"/>
              </a:spcAft>
              <a:buSzPts val="1400"/>
              <a:buFont typeface="Wingdings" panose="05000000000000000000" pitchFamily="2" charset="2"/>
              <a:buChar char="q"/>
            </a:pPr>
            <a:r>
              <a:rPr lang="vi-VN" sz="2800" dirty="0">
                <a:solidFill>
                  <a:srgbClr val="121212"/>
                </a:solidFill>
                <a:latin typeface="Times New Roman" panose="02020603050405020304" pitchFamily="18" charset="0"/>
                <a:ea typeface="Times New Roman" panose="02020603050405020304" pitchFamily="18" charset="0"/>
              </a:rPr>
              <a:t>Không có lòng nhân hậu khiến cho những người sai phạm không bao giờ có cơ hội sửa đổi và trở nên tốt hơn.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7362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19671"/>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500577" y="990600"/>
            <a:ext cx="5190845" cy="523220"/>
          </a:xfrm>
          <a:prstGeom prst="rect">
            <a:avLst/>
          </a:prstGeom>
        </p:spPr>
        <p:txBody>
          <a:bodyPr wrap="none">
            <a:spAutoFit/>
          </a:bodyPr>
          <a:lstStyle/>
          <a:p>
            <a:pPr algn="just">
              <a:spcAft>
                <a:spcPts val="1200"/>
              </a:spcAft>
            </a:pPr>
            <a:r>
              <a:rPr lang="en-US" sz="2800" b="1" i="1" dirty="0" err="1">
                <a:solidFill>
                  <a:srgbClr val="0070C0"/>
                </a:solidFill>
                <a:latin typeface="Times New Roman" panose="02020603050405020304" pitchFamily="18" charset="0"/>
                <a:ea typeface="Times New Roman" panose="02020603050405020304" pitchFamily="18" charset="0"/>
              </a:rPr>
              <a:t>Bảng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kiểm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kĩ</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năng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viết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đoạn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văn</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406632457"/>
              </p:ext>
            </p:extLst>
          </p:nvPr>
        </p:nvGraphicFramePr>
        <p:xfrm>
          <a:off x="685800" y="1533491"/>
          <a:ext cx="10820399" cy="4267200"/>
        </p:xfrm>
        <a:graphic>
          <a:graphicData uri="http://schemas.openxmlformats.org/drawingml/2006/table">
            <a:tbl>
              <a:tblPr firstRow="1" firstCol="1" bandRow="1"/>
              <a:tblGrid>
                <a:gridCol w="817069">
                  <a:extLst>
                    <a:ext uri="{9D8B030D-6E8A-4147-A177-3AD203B41FA5}">
                      <a16:colId xmlns="" xmlns:a16="http://schemas.microsoft.com/office/drawing/2014/main" val="1705783671"/>
                    </a:ext>
                  </a:extLst>
                </a:gridCol>
                <a:gridCol w="7795627">
                  <a:extLst>
                    <a:ext uri="{9D8B030D-6E8A-4147-A177-3AD203B41FA5}">
                      <a16:colId xmlns="" xmlns:a16="http://schemas.microsoft.com/office/drawing/2014/main" val="1461297659"/>
                    </a:ext>
                  </a:extLst>
                </a:gridCol>
                <a:gridCol w="2207703">
                  <a:extLst>
                    <a:ext uri="{9D8B030D-6E8A-4147-A177-3AD203B41FA5}">
                      <a16:colId xmlns="" xmlns:a16="http://schemas.microsoft.com/office/drawing/2014/main" val="2512588600"/>
                    </a:ext>
                  </a:extLst>
                </a:gridCol>
              </a:tblGrid>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3920733710"/>
                  </a:ext>
                </a:extLst>
              </a:tr>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150-200 chữ.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98121939"/>
                  </a:ext>
                </a:extLst>
              </a:tr>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đúng chủ đề: sức mạnh của lòng nhân hậu trong cuộc sống.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35632858"/>
                  </a:ext>
                </a:extLst>
              </a:tr>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98693404"/>
                  </a:ext>
                </a:extLst>
              </a:tr>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86018269"/>
                  </a:ext>
                </a:extLst>
              </a:tr>
            </a:tbl>
          </a:graphicData>
        </a:graphic>
      </p:graphicFrame>
    </p:spTree>
    <p:extLst>
      <p:ext uri="{BB962C8B-B14F-4D97-AF65-F5344CB8AC3E}">
        <p14:creationId xmlns:p14="http://schemas.microsoft.com/office/powerpoint/2010/main" xmlns="" val="25451922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19671"/>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243907" y="991829"/>
            <a:ext cx="10458312" cy="523220"/>
          </a:xfrm>
          <a:prstGeom prst="rect">
            <a:avLst/>
          </a:prstGeom>
        </p:spPr>
        <p:txBody>
          <a:bodyPr wrap="none">
            <a:spAutoFit/>
          </a:bodyPr>
          <a:lstStyle/>
          <a:p>
            <a:r>
              <a:rPr lang="en-US" sz="2800" b="1" i="1" dirty="0">
                <a:solidFill>
                  <a:srgbClr val="0070C0"/>
                </a:solidFill>
                <a:latin typeface="Times New Roman" panose="02020603050405020304" pitchFamily="18" charset="0"/>
                <a:ea typeface="Times New Roman" panose="02020603050405020304" pitchFamily="18" charset="0"/>
              </a:rPr>
              <a:t>Rubric </a:t>
            </a:r>
            <a:r>
              <a:rPr lang="en-US" sz="2800" b="1" i="1" dirty="0" err="1">
                <a:solidFill>
                  <a:srgbClr val="0070C0"/>
                </a:solidFill>
                <a:latin typeface="Times New Roman" panose="02020603050405020304" pitchFamily="18" charset="0"/>
                <a:ea typeface="Times New Roman" panose="02020603050405020304" pitchFamily="18" charset="0"/>
              </a:rPr>
              <a:t>đánh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giá</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về</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sản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phẩm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sơ</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đồ</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tư</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duy</a:t>
            </a:r>
            <a:r>
              <a:rPr lang="en-US" sz="2800" b="1" i="1" dirty="0">
                <a:solidFill>
                  <a:srgbClr val="0070C0"/>
                </a:solidFill>
                <a:latin typeface="Times New Roman" panose="02020603050405020304" pitchFamily="18" charset="0"/>
                <a:ea typeface="Times New Roman" panose="02020603050405020304" pitchFamily="18" charset="0"/>
              </a:rPr>
              <a:t>/</a:t>
            </a:r>
            <a:r>
              <a:rPr lang="en-US" sz="2800" b="1" i="1" dirty="0" err="1">
                <a:solidFill>
                  <a:srgbClr val="0070C0"/>
                </a:solidFill>
                <a:latin typeface="Times New Roman" panose="02020603050405020304" pitchFamily="18" charset="0"/>
                <a:ea typeface="Times New Roman" panose="02020603050405020304" pitchFamily="18" charset="0"/>
              </a:rPr>
              <a:t>tranh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mình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hoạ</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tác</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phẩm</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xmlns="" val="1710380996"/>
              </p:ext>
            </p:extLst>
          </p:nvPr>
        </p:nvGraphicFramePr>
        <p:xfrm>
          <a:off x="685800" y="1652803"/>
          <a:ext cx="10820400" cy="4696207"/>
        </p:xfrm>
        <a:graphic>
          <a:graphicData uri="http://schemas.openxmlformats.org/drawingml/2006/table">
            <a:tbl>
              <a:tblPr firstRow="1" firstCol="1" bandRow="1" bandCol="1"/>
              <a:tblGrid>
                <a:gridCol w="2679337">
                  <a:extLst>
                    <a:ext uri="{9D8B030D-6E8A-4147-A177-3AD203B41FA5}">
                      <a16:colId xmlns="" xmlns:a16="http://schemas.microsoft.com/office/drawing/2014/main" val="1129119283"/>
                    </a:ext>
                  </a:extLst>
                </a:gridCol>
                <a:gridCol w="2679337">
                  <a:extLst>
                    <a:ext uri="{9D8B030D-6E8A-4147-A177-3AD203B41FA5}">
                      <a16:colId xmlns="" xmlns:a16="http://schemas.microsoft.com/office/drawing/2014/main" val="2034811035"/>
                    </a:ext>
                  </a:extLst>
                </a:gridCol>
                <a:gridCol w="2679337">
                  <a:extLst>
                    <a:ext uri="{9D8B030D-6E8A-4147-A177-3AD203B41FA5}">
                      <a16:colId xmlns="" xmlns:a16="http://schemas.microsoft.com/office/drawing/2014/main" val="586844830"/>
                    </a:ext>
                  </a:extLst>
                </a:gridCol>
                <a:gridCol w="2782389">
                  <a:extLst>
                    <a:ext uri="{9D8B030D-6E8A-4147-A177-3AD203B41FA5}">
                      <a16:colId xmlns="" xmlns:a16="http://schemas.microsoft.com/office/drawing/2014/main" val="4099979709"/>
                    </a:ext>
                  </a:extLst>
                </a:gridCol>
              </a:tblGrid>
              <a:tr h="0">
                <a:tc>
                  <a:txBody>
                    <a:bodyPr/>
                    <a:lstStyle/>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2742423371"/>
                  </a:ext>
                </a:extLst>
              </a:tr>
              <a:tr h="0">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Thiết kế sơ đồ tư duy về truyện ngắn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Sơ đồ tư duy chưa đầy đủ 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(dưới 5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Sơ đồ tư duy đủ nội dung nhưng chưa hấp dẫn.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(5-7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Sơ đồ tư duy đầy đủ nội dung và đẹp, khoa học, hấp dẫn.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(8-10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 xmlns:a16="http://schemas.microsoft.com/office/drawing/2014/main" val="445655315"/>
                  </a:ext>
                </a:extLst>
              </a:tr>
              <a:tr h="0">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Vẽ tranh minh hoạ về nội dung truyện </a:t>
                      </a: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Các nét vẽ không đẹp và bức tranh còn đơn điệu về hình ảnh, màu sắc.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dưới 5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Các nét vẽ đẹp nhưng bức tranh chưa thật phong phú.</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(5-7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nSpc>
                          <a:spcPct val="107000"/>
                        </a:lnSpc>
                        <a:spcAft>
                          <a:spcPts val="0"/>
                        </a:spcAft>
                        <a:tabLst>
                          <a:tab pos="602615" algn="l"/>
                        </a:tabLst>
                      </a:pP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(8 -10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 xmlns:a16="http://schemas.microsoft.com/office/drawing/2014/main" val="2504055726"/>
                  </a:ext>
                </a:extLst>
              </a:tr>
            </a:tbl>
          </a:graphicData>
        </a:graphic>
      </p:graphicFrame>
    </p:spTree>
    <p:extLst>
      <p:ext uri="{BB962C8B-B14F-4D97-AF65-F5344CB8AC3E}">
        <p14:creationId xmlns:p14="http://schemas.microsoft.com/office/powerpoint/2010/main" xmlns="" val="28259904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915670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a:t>
            </a:r>
            <a:r>
              <a:rPr kumimoji="0" lang="en-US" sz="1600" b="0" i="0" u="none" strike="noStrike" kern="1200" cap="none" spc="0" normalizeH="0" noProof="0" dirty="0" smtClean="0">
                <a:ln>
                  <a:noFill/>
                </a:ln>
                <a:solidFill>
                  <a:prstClr val="white"/>
                </a:solidFill>
                <a:effectLst/>
                <a:uLnTx/>
                <a:uFillTx/>
                <a:latin typeface="Lucida Handwriting" panose="03010101010101010101" pitchFamily="66" charset="0"/>
                <a:ea typeface="+mn-ea"/>
                <a:cs typeface="+mn-cs"/>
              </a:rPr>
              <a:t>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4"/>
          <a:stretch>
            <a:fillRect/>
          </a:stretch>
        </p:blipFill>
        <p:spPr>
          <a:xfrm>
            <a:off x="11514825" y="39381"/>
            <a:ext cx="654563" cy="658680"/>
          </a:xfrm>
          <a:prstGeom prst="rect">
            <a:avLst/>
          </a:prstGeom>
        </p:spPr>
      </p:pic>
      <p:sp>
        <p:nvSpPr>
          <p:cNvPr id="11" name="Horizontal Scroll 10"/>
          <p:cNvSpPr/>
          <p:nvPr/>
        </p:nvSpPr>
        <p:spPr>
          <a:xfrm>
            <a:off x="4380271" y="712809"/>
            <a:ext cx="3648791"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algn="ctr">
              <a:spcAft>
                <a:spcPts val="0"/>
              </a:spcAft>
            </a:pPr>
            <a:r>
              <a:rPr lang="pl-PL" sz="2400" b="1" dirty="0">
                <a:solidFill>
                  <a:srgbClr val="FF0000"/>
                </a:solidFill>
                <a:latin typeface="Times New Roman" panose="02020603050405020304" pitchFamily="18" charset="0"/>
                <a:ea typeface="Times New Roman" panose="02020603050405020304" pitchFamily="18" charset="0"/>
              </a:rPr>
              <a:t>VĂN BẢN 2: </a:t>
            </a:r>
            <a:r>
              <a:rPr lang="pl-PL" sz="2400" b="1" i="1" dirty="0">
                <a:solidFill>
                  <a:srgbClr val="0070C0"/>
                </a:solidFill>
                <a:latin typeface="Times New Roman" panose="02020603050405020304" pitchFamily="18" charset="0"/>
                <a:ea typeface="Times New Roman" panose="02020603050405020304" pitchFamily="18" charset="0"/>
              </a:rPr>
              <a:t>ĐIỀU KHÔNG TÍNH TRƯỚC</a:t>
            </a:r>
            <a:r>
              <a:rPr lang="pl-PL" sz="2400" b="1" dirty="0">
                <a:solidFill>
                  <a:srgbClr val="0070C0"/>
                </a:solidFill>
                <a:latin typeface="Times New Roman" panose="02020603050405020304" pitchFamily="18" charset="0"/>
                <a:ea typeface="Times New Roman" panose="02020603050405020304" pitchFamily="18" charset="0"/>
              </a:rPr>
              <a:t> </a:t>
            </a:r>
            <a:r>
              <a:rPr lang="pl-PL" sz="2400" b="1" dirty="0">
                <a:solidFill>
                  <a:srgbClr val="FF0000"/>
                </a:solidFill>
                <a:latin typeface="Times New Roman" panose="02020603050405020304" pitchFamily="18" charset="0"/>
                <a:ea typeface="Times New Roman" panose="02020603050405020304" pitchFamily="18" charset="0"/>
              </a:rPr>
              <a:t>(NGUYỄN NHẬT ÁNH)</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159187" y="657880"/>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pic>
        <p:nvPicPr>
          <p:cNvPr id="6" name="Picture 5"/>
          <p:cNvPicPr>
            <a:picLocks noChangeAspect="1"/>
          </p:cNvPicPr>
          <p:nvPr/>
        </p:nvPicPr>
        <p:blipFill>
          <a:blip r:embed="rId5"/>
          <a:stretch>
            <a:fillRect/>
          </a:stretch>
        </p:blipFill>
        <p:spPr>
          <a:xfrm>
            <a:off x="1421955" y="1273309"/>
            <a:ext cx="8885440" cy="4998061"/>
          </a:xfrm>
          <a:prstGeom prst="rect">
            <a:avLst/>
          </a:prstGeom>
        </p:spPr>
      </p:pic>
    </p:spTree>
    <p:extLst>
      <p:ext uri="{BB962C8B-B14F-4D97-AF65-F5344CB8AC3E}">
        <p14:creationId xmlns:p14="http://schemas.microsoft.com/office/powerpoint/2010/main" xmlns="" val="39715726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Thanh</a:t>
            </a: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kẹo</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66145"/>
            <a:ext cx="1022182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11"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0" y="3972260"/>
            <a:ext cx="1164057" cy="1275986"/>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flipH="1">
            <a:off x="4775277" y="3646944"/>
            <a:ext cx="880161" cy="843194"/>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5-Point Star 2"/>
          <p:cNvSpPr/>
          <p:nvPr/>
        </p:nvSpPr>
        <p:spPr>
          <a:xfrm>
            <a:off x="11050492" y="-50426"/>
            <a:ext cx="1076388" cy="91495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 xmlns:a16="http://schemas.microsoft.com/office/drawing/2014/main" id="{7580E19A-5338-4D77-87FD-B0598626BF68}"/>
              </a:ext>
            </a:extLst>
          </p:cNvPr>
          <p:cNvGrpSpPr/>
          <p:nvPr/>
        </p:nvGrpSpPr>
        <p:grpSpPr>
          <a:xfrm>
            <a:off x="508000" y="2150378"/>
            <a:ext cx="9870621" cy="2704605"/>
            <a:chOff x="508000" y="2131123"/>
            <a:chExt cx="9870621" cy="2226064"/>
          </a:xfrm>
        </p:grpSpPr>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b</a:t>
              </a:r>
              <a:r>
                <a:rPr kumimoji="0" lang="en-US" sz="4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ạn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3009346" y="3437713"/>
              <a:ext cx="777978" cy="768642"/>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9883321" y="3919037"/>
              <a:ext cx="495300" cy="438150"/>
            </a:xfrm>
            <a:prstGeom prst="rect">
              <a:avLst/>
            </a:prstGeom>
          </p:spPr>
        </p:pic>
      </p:grpSp>
      <p:pic>
        <p:nvPicPr>
          <p:cNvPr id="8" name="Đồng hồ đếm ngược 10 giây">
            <a:hlinkClick r:id="" action="ppaction://media"/>
          </p:cNvPr>
          <p:cNvPicPr>
            <a:picLocks noChangeAspect="1"/>
          </p:cNvPicPr>
          <p:nvPr>
            <a:videoFile r:link="rId1"/>
            <p:extLst>
              <p:ext uri="{DAA4B4D4-6D71-4841-9C94-3DE7FCFB9230}">
                <p14:media xmlns:p14="http://schemas.microsoft.com/office/powerpoint/2010/main" xmlns="" r:embed="rId18"/>
              </p:ext>
            </p:extLst>
          </p:nvPr>
        </p:nvPicPr>
        <p:blipFill>
          <a:blip r:embed="rId19"/>
          <a:stretch>
            <a:fillRect/>
          </a:stretch>
        </p:blipFill>
        <p:spPr>
          <a:xfrm>
            <a:off x="3486" y="5895013"/>
            <a:ext cx="1403317" cy="917889"/>
          </a:xfrm>
          <a:prstGeom prst="rect">
            <a:avLst/>
          </a:prstGeom>
        </p:spPr>
      </p:pic>
      <p:sp>
        <p:nvSpPr>
          <p:cNvPr id="23" name="Rectangle: Folded Corner 26">
            <a:extLst>
              <a:ext uri="{FF2B5EF4-FFF2-40B4-BE49-F238E27FC236}">
                <a16:creationId xmlns="" xmlns:a16="http://schemas.microsoft.com/office/drawing/2014/main" id="{A468FF43-48BE-45C8-AE0E-72371E21D00D}"/>
              </a:ext>
            </a:extLst>
          </p:cNvPr>
          <p:cNvSpPr/>
          <p:nvPr/>
        </p:nvSpPr>
        <p:spPr>
          <a:xfrm>
            <a:off x="508000" y="282105"/>
            <a:ext cx="1022182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ts val="200"/>
              </a:spcBef>
              <a:spcAft>
                <a:spcPts val="0"/>
              </a:spcAft>
            </a:pP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4000" b="1"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4000" b="1"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4000" b="1"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i="1" dirty="0">
              <a:solidFill>
                <a:srgbClr val="6E94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60458830"/>
      </p:ext>
    </p:extLst>
  </p:cSld>
  <p:clrMapOvr>
    <a:masterClrMapping/>
  </p:clrMapOvr>
  <mc:AlternateContent xmlns:mc="http://schemas.openxmlformats.org/markup-compatibility/2006">
    <mc:Choice xmlns:p14="http://schemas.microsoft.com/office/powerpoint/2010/main" xmlns="" Requires="p14">
      <p:transition p14:dur="0">
        <p:sndAc>
          <p:stSnd>
            <p:snd r:embed="rId20" name="chimes.wav"/>
          </p:stSnd>
        </p:sndAc>
      </p:transition>
    </mc:Choice>
    <mc:Fallback>
      <p:transition>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mph" presetSubtype="0" fill="hold" grpId="0" nodeType="afterEffect">
                                  <p:stCondLst>
                                    <p:cond delay="0"/>
                                  </p:stCondLst>
                                  <p:childTnLst>
                                    <p:animRot by="21600000">
                                      <p:cBhvr>
                                        <p:cTn id="12" dur="2000" fill="hold"/>
                                        <p:tgtEl>
                                          <p:spTgt spid="3"/>
                                        </p:tgtEl>
                                        <p:attrNameLst>
                                          <p:attrName>r</p:attrName>
                                        </p:attrNameLst>
                                      </p:cBhvr>
                                    </p:animRot>
                                  </p:childTnLst>
                                </p:cTn>
                              </p:par>
                            </p:childTnLst>
                          </p:cTn>
                        </p:par>
                        <p:par>
                          <p:cTn id="13" fill="hold">
                            <p:stCondLst>
                              <p:cond delay="3000"/>
                            </p:stCondLst>
                            <p:childTnLst>
                              <p:par>
                                <p:cTn id="14" presetID="2" presetClass="mediacall" presetSubtype="0" fill="hold" nodeType="afterEffect">
                                  <p:stCondLst>
                                    <p:cond delay="1000"/>
                                  </p:stCondLst>
                                  <p:childTnLst>
                                    <p:cmd type="call" cmd="togglePause">
                                      <p:cBhvr>
                                        <p:cTn id="15" dur="1" fill="hold"/>
                                        <p:tgtEl>
                                          <p:spTgt spid="8"/>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par>
                          <p:cTn id="20" fill="hold">
                            <p:stCondLst>
                              <p:cond delay="0"/>
                            </p:stCondLst>
                            <p:childTnLst>
                              <p:par>
                                <p:cTn id="21" presetID="42"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8"/>
                </p:tgtEl>
              </p:cMediaNode>
            </p:video>
          </p:childTnLst>
        </p:cTn>
      </p:par>
    </p:tnLst>
    <p:bldLst>
      <p:bldP spid="9" grpId="0" animBg="1"/>
      <p:bldP spid="9" grpId="1" animBg="1"/>
      <p:bldP spid="27" grpId="0" animBg="1"/>
      <p:bldP spid="3"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052163" y="3986477"/>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006438" y="3474368"/>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10205876" y="304587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người</a:t>
            </a: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cạnh</a:t>
            </a: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230382" y="31520"/>
            <a:ext cx="11872685" cy="1265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2</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Các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hình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ảnh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sau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khiến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em</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nhớ</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đến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bộ</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phim</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nào</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0"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164998" y="4858280"/>
            <a:ext cx="1164057" cy="1275986"/>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flipH="1">
            <a:off x="4557894" y="3664879"/>
            <a:ext cx="880161" cy="843194"/>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11329828" y="2947670"/>
            <a:ext cx="714375" cy="1190625"/>
          </a:xfrm>
          <a:prstGeom prst="rect">
            <a:avLst/>
          </a:prstGeom>
        </p:spPr>
      </p:pic>
      <p:sp>
        <p:nvSpPr>
          <p:cNvPr id="18" name="Rectangle 17"/>
          <p:cNvSpPr/>
          <p:nvPr/>
        </p:nvSpPr>
        <p:spPr>
          <a:xfrm>
            <a:off x="11009157" y="5012240"/>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 xmlns:a16="http://schemas.microsoft.com/office/drawing/2014/main" id="{5F87CBFC-5FBD-4753-9749-74C13DAC7F32}"/>
              </a:ext>
            </a:extLst>
          </p:cNvPr>
          <p:cNvGrpSpPr/>
          <p:nvPr/>
        </p:nvGrpSpPr>
        <p:grpSpPr>
          <a:xfrm>
            <a:off x="1349636" y="1415716"/>
            <a:ext cx="9687116" cy="2879174"/>
            <a:chOff x="691505" y="2187177"/>
            <a:chExt cx="9687116" cy="2170010"/>
          </a:xfrm>
        </p:grpSpPr>
        <p:sp>
          <p:nvSpPr>
            <p:cNvPr id="28" name="Rectangle: Folded Corner 27">
              <a:extLst>
                <a:ext uri="{FF2B5EF4-FFF2-40B4-BE49-F238E27FC236}">
                  <a16:creationId xmlns="" xmlns:a16="http://schemas.microsoft.com/office/drawing/2014/main" id="{02105D08-1F14-416F-86C2-51DFEA1D8826}"/>
                </a:ext>
              </a:extLst>
            </p:cNvPr>
            <p:cNvSpPr/>
            <p:nvPr/>
          </p:nvSpPr>
          <p:spPr>
            <a:xfrm>
              <a:off x="691505" y="2187177"/>
              <a:ext cx="8985136" cy="81108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Tôi</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thấy</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hoa</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vàng</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trên</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cỏ</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xanh</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Đạo</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diễn</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Victor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Vũ</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3009346" y="3437713"/>
              <a:ext cx="777978" cy="768642"/>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9883321" y="3919037"/>
              <a:ext cx="495300" cy="438150"/>
            </a:xfrm>
            <a:prstGeom prst="rect">
              <a:avLst/>
            </a:prstGeom>
          </p:spPr>
        </p:pic>
      </p:grpSp>
      <p:pic>
        <p:nvPicPr>
          <p:cNvPr id="4" name="Đồng hồ đếm ngược 10 giây">
            <a:hlinkClick r:id="" action="ppaction://media"/>
          </p:cNvPr>
          <p:cNvPicPr>
            <a:picLocks noChangeAspect="1"/>
          </p:cNvPicPr>
          <p:nvPr>
            <a:videoFile r:link="rId1"/>
            <p:extLst>
              <p:ext uri="{DAA4B4D4-6D71-4841-9C94-3DE7FCFB9230}">
                <p14:media xmlns:p14="http://schemas.microsoft.com/office/powerpoint/2010/main" xmlns="" r:embed="rId17"/>
              </p:ext>
            </p:extLst>
          </p:nvPr>
        </p:nvPicPr>
        <p:blipFill>
          <a:blip r:embed="rId18"/>
          <a:stretch>
            <a:fillRect/>
          </a:stretch>
        </p:blipFill>
        <p:spPr>
          <a:xfrm>
            <a:off x="23366" y="5845962"/>
            <a:ext cx="1326270" cy="1030977"/>
          </a:xfrm>
          <a:prstGeom prst="rect">
            <a:avLst/>
          </a:prstGeom>
        </p:spPr>
      </p:pic>
      <p:pic>
        <p:nvPicPr>
          <p:cNvPr id="6" name="Picture 5"/>
          <p:cNvPicPr>
            <a:picLocks noChangeAspect="1"/>
          </p:cNvPicPr>
          <p:nvPr/>
        </p:nvPicPr>
        <p:blipFill>
          <a:blip r:embed="rId19"/>
          <a:stretch>
            <a:fillRect/>
          </a:stretch>
        </p:blipFill>
        <p:spPr>
          <a:xfrm>
            <a:off x="1724029" y="2690977"/>
            <a:ext cx="2376207" cy="2592594"/>
          </a:xfrm>
          <a:prstGeom prst="rect">
            <a:avLst/>
          </a:prstGeom>
        </p:spPr>
      </p:pic>
      <p:pic>
        <p:nvPicPr>
          <p:cNvPr id="24" name="Picture 23" descr="Tôi thấy hoa vàng trên cỏ xanh” đại diện phim Việt dự giải Oscar - Báo Công  an Nhân dân điện tử"/>
          <p:cNvPicPr/>
          <p:nvPr/>
        </p:nvPicPr>
        <p:blipFill>
          <a:blip r:embed="rId20">
            <a:extLst>
              <a:ext uri="{28A0092B-C50C-407E-A947-70E740481C1C}">
                <a14:useLocalDpi xmlns:a14="http://schemas.microsoft.com/office/drawing/2010/main" xmlns="" val="0"/>
              </a:ext>
            </a:extLst>
          </a:blip>
          <a:srcRect/>
          <a:stretch>
            <a:fillRect/>
          </a:stretch>
        </p:blipFill>
        <p:spPr bwMode="auto">
          <a:xfrm>
            <a:off x="4375639" y="2690977"/>
            <a:ext cx="2321269" cy="2590999"/>
          </a:xfrm>
          <a:prstGeom prst="rect">
            <a:avLst/>
          </a:prstGeom>
          <a:noFill/>
          <a:ln>
            <a:noFill/>
          </a:ln>
        </p:spPr>
      </p:pic>
      <p:pic>
        <p:nvPicPr>
          <p:cNvPr id="10" name="Picture 9"/>
          <p:cNvPicPr>
            <a:picLocks noChangeAspect="1"/>
          </p:cNvPicPr>
          <p:nvPr/>
        </p:nvPicPr>
        <p:blipFill>
          <a:blip r:embed="rId21"/>
          <a:stretch>
            <a:fillRect/>
          </a:stretch>
        </p:blipFill>
        <p:spPr>
          <a:xfrm>
            <a:off x="6840459" y="2707925"/>
            <a:ext cx="2684505" cy="2574052"/>
          </a:xfrm>
          <a:prstGeom prst="rect">
            <a:avLst/>
          </a:prstGeom>
        </p:spPr>
      </p:pic>
    </p:spTree>
    <p:extLst>
      <p:ext uri="{BB962C8B-B14F-4D97-AF65-F5344CB8AC3E}">
        <p14:creationId xmlns:p14="http://schemas.microsoft.com/office/powerpoint/2010/main" xmlns="" val="1597921764"/>
      </p:ext>
    </p:extLst>
  </p:cSld>
  <p:clrMapOvr>
    <a:masterClrMapping/>
  </p:clrMapOvr>
  <mc:AlternateContent xmlns:mc="http://schemas.openxmlformats.org/markup-compatibility/2006">
    <mc:Choice xmlns:p14="http://schemas.microsoft.com/office/powerpoint/2010/main" xmlns="" Requires="p14">
      <p:transition p14:dur="0">
        <p:sndAc>
          <p:stSnd>
            <p:snd r:embed="rId22" name="chimes.wav"/>
          </p:stSnd>
        </p:sndAc>
      </p:transition>
    </mc:Choice>
    <mc:Fallback>
      <p:transition>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mediacall" presetSubtype="0" fill="hold" nodeType="afterEffect">
                                  <p:stCondLst>
                                    <p:cond delay="1000"/>
                                  </p:stCondLst>
                                  <p:childTnLst>
                                    <p:cmd type="call" cmd="togglePause">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2.59259E-6 L 1.66667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par>
                          <p:cTn id="29" fill="hold">
                            <p:stCondLst>
                              <p:cond delay="2500"/>
                            </p:stCondLst>
                            <p:childTnLst>
                              <p:par>
                                <p:cTn id="30" presetID="32" presetClass="emph" presetSubtype="0" repeatCount="indefinite" fill="hold" grpId="1" nodeType="afterEffect">
                                  <p:stCondLst>
                                    <p:cond delay="0"/>
                                  </p:stCondLst>
                                  <p:childTnLst>
                                    <p:animRot by="120000">
                                      <p:cBhvr>
                                        <p:cTn id="31" dur="100" fill="hold">
                                          <p:stCondLst>
                                            <p:cond delay="0"/>
                                          </p:stCondLst>
                                        </p:cTn>
                                        <p:tgtEl>
                                          <p:spTgt spid="9"/>
                                        </p:tgtEl>
                                        <p:attrNameLst>
                                          <p:attrName>r</p:attrName>
                                        </p:attrNameLst>
                                      </p:cBhvr>
                                    </p:animRot>
                                    <p:animRot by="-240000">
                                      <p:cBhvr>
                                        <p:cTn id="32" dur="200" fill="hold">
                                          <p:stCondLst>
                                            <p:cond delay="200"/>
                                          </p:stCondLst>
                                        </p:cTn>
                                        <p:tgtEl>
                                          <p:spTgt spid="9"/>
                                        </p:tgtEl>
                                        <p:attrNameLst>
                                          <p:attrName>r</p:attrName>
                                        </p:attrNameLst>
                                      </p:cBhvr>
                                    </p:animRot>
                                    <p:animRot by="240000">
                                      <p:cBhvr>
                                        <p:cTn id="33" dur="200" fill="hold">
                                          <p:stCondLst>
                                            <p:cond delay="400"/>
                                          </p:stCondLst>
                                        </p:cTn>
                                        <p:tgtEl>
                                          <p:spTgt spid="9"/>
                                        </p:tgtEl>
                                        <p:attrNameLst>
                                          <p:attrName>r</p:attrName>
                                        </p:attrNameLst>
                                      </p:cBhvr>
                                    </p:animRot>
                                    <p:animRot by="-240000">
                                      <p:cBhvr>
                                        <p:cTn id="34" dur="200" fill="hold">
                                          <p:stCondLst>
                                            <p:cond delay="600"/>
                                          </p:stCondLst>
                                        </p:cTn>
                                        <p:tgtEl>
                                          <p:spTgt spid="9"/>
                                        </p:tgtEl>
                                        <p:attrNameLst>
                                          <p:attrName>r</p:attrName>
                                        </p:attrNameLst>
                                      </p:cBhvr>
                                    </p:animRot>
                                    <p:animRot by="120000">
                                      <p:cBhvr>
                                        <p:cTn id="35"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36" fill="hold" display="0">
                  <p:stCondLst>
                    <p:cond delay="indefinite"/>
                  </p:stCondLst>
                </p:cTn>
                <p:tgtEl>
                  <p:spTgt spid="4"/>
                </p:tgtEl>
              </p:cMediaNode>
            </p:video>
          </p:childTnLst>
        </p:cTn>
      </p:par>
    </p:tnLst>
    <p:bldLst>
      <p:bldP spid="9" grpId="0" animBg="1"/>
      <p:bldP spid="9" grpId="1" animBg="1"/>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55571" y="440316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Cái</a:t>
            </a:r>
            <a:r>
              <a:rPr kumimoji="0" lang="en-US" sz="18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bút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0" y="1"/>
            <a:ext cx="12192000" cy="246068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3</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Đây</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nào</a:t>
            </a:r>
            <a:r>
              <a:rPr lang="en-US" sz="3200" dirty="0">
                <a:solidFill>
                  <a:schemeClr val="tx1"/>
                </a:solidFill>
                <a:latin typeface="Times New Roman" panose="02020603050405020304" pitchFamily="18" charset="0"/>
                <a:ea typeface="Times New Roman" panose="02020603050405020304" pitchFamily="18" charset="0"/>
              </a:rPr>
              <a:t>?</a:t>
            </a:r>
          </a:p>
          <a:p>
            <a:pPr>
              <a:spcAft>
                <a:spcPts val="0"/>
              </a:spcAft>
            </a:pPr>
            <a:r>
              <a:rPr lang="en-US" sz="3200" dirty="0" err="1">
                <a:solidFill>
                  <a:schemeClr val="tx1"/>
                </a:solidFill>
                <a:latin typeface="Times New Roman" panose="02020603050405020304" pitchFamily="18" charset="0"/>
                <a:ea typeface="Times New Roman" panose="02020603050405020304" pitchFamily="18" charset="0"/>
              </a:rPr>
              <a:t>Năm</a:t>
            </a:r>
            <a:r>
              <a:rPr lang="en-US" sz="3200" dirty="0">
                <a:solidFill>
                  <a:schemeClr val="tx1"/>
                </a:solidFill>
                <a:latin typeface="Times New Roman" panose="02020603050405020304" pitchFamily="18" charset="0"/>
                <a:ea typeface="Times New Roman" panose="02020603050405020304" pitchFamily="18" charset="0"/>
              </a:rPr>
              <a:t> 1998, </a:t>
            </a:r>
            <a:r>
              <a:rPr lang="en-US" sz="3200" dirty="0" err="1">
                <a:solidFill>
                  <a:schemeClr val="tx1"/>
                </a:solidFill>
                <a:latin typeface="Times New Roman" panose="02020603050405020304" pitchFamily="18" charset="0"/>
                <a:ea typeface="Times New Roman" panose="02020603050405020304" pitchFamily="18" charset="0"/>
              </a:rPr>
              <a:t>ông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được</a:t>
            </a:r>
            <a:r>
              <a:rPr lang="en-US" sz="3200" dirty="0">
                <a:solidFill>
                  <a:schemeClr val="tx1"/>
                </a:solidFill>
                <a:latin typeface="Times New Roman" panose="02020603050405020304" pitchFamily="18" charset="0"/>
                <a:ea typeface="Times New Roman" panose="02020603050405020304" pitchFamily="18" charset="0"/>
              </a:rPr>
              <a:t> </a:t>
            </a:r>
            <a:r>
              <a:rPr lang="en-US" sz="3200" u="sng" dirty="0" err="1">
                <a:solidFill>
                  <a:schemeClr val="tx1"/>
                </a:solidFill>
                <a:latin typeface="Times New Roman" panose="02020603050405020304" pitchFamily="18" charset="0"/>
                <a:ea typeface="Times New Roman" panose="02020603050405020304" pitchFamily="18" charset="0"/>
                <a:hlinkClick r:id="rId10" tooltip="Nhà xuất bản Kim Đồng"/>
              </a:rPr>
              <a:t>Nhà</a:t>
            </a:r>
            <a:r>
              <a:rPr lang="en-US" sz="3200" u="sng" dirty="0">
                <a:solidFill>
                  <a:schemeClr val="tx1"/>
                </a:solidFill>
                <a:latin typeface="Times New Roman" panose="02020603050405020304" pitchFamily="18" charset="0"/>
                <a:ea typeface="Times New Roman" panose="02020603050405020304" pitchFamily="18" charset="0"/>
                <a:hlinkClick r:id="rId10" tooltip="Nhà xuất bản Kim Đồng"/>
              </a:rPr>
              <a:t> </a:t>
            </a:r>
            <a:r>
              <a:rPr lang="en-US" sz="3200" u="sng" dirty="0" err="1">
                <a:solidFill>
                  <a:schemeClr val="tx1"/>
                </a:solidFill>
                <a:latin typeface="Times New Roman" panose="02020603050405020304" pitchFamily="18" charset="0"/>
                <a:ea typeface="Times New Roman" panose="02020603050405020304" pitchFamily="18" charset="0"/>
                <a:hlinkClick r:id="rId10" tooltip="Nhà xuất bản Kim Đồng"/>
              </a:rPr>
              <a:t>xuất</a:t>
            </a:r>
            <a:r>
              <a:rPr lang="en-US" sz="3200" u="sng" dirty="0">
                <a:solidFill>
                  <a:schemeClr val="tx1"/>
                </a:solidFill>
                <a:latin typeface="Times New Roman" panose="02020603050405020304" pitchFamily="18" charset="0"/>
                <a:ea typeface="Times New Roman" panose="02020603050405020304" pitchFamily="18" charset="0"/>
                <a:hlinkClick r:id="rId10" tooltip="Nhà xuất bản Kim Đồng"/>
              </a:rPr>
              <a:t> </a:t>
            </a:r>
            <a:r>
              <a:rPr lang="en-US" sz="3200" u="sng" dirty="0" err="1">
                <a:solidFill>
                  <a:schemeClr val="tx1"/>
                </a:solidFill>
                <a:latin typeface="Times New Roman" panose="02020603050405020304" pitchFamily="18" charset="0"/>
                <a:ea typeface="Times New Roman" panose="02020603050405020304" pitchFamily="18" charset="0"/>
                <a:hlinkClick r:id="rId10" tooltip="Nhà xuất bản Kim Đồng"/>
              </a:rPr>
              <a:t>bản</a:t>
            </a:r>
            <a:r>
              <a:rPr lang="en-US" sz="3200" u="sng" dirty="0">
                <a:solidFill>
                  <a:schemeClr val="tx1"/>
                </a:solidFill>
                <a:latin typeface="Times New Roman" panose="02020603050405020304" pitchFamily="18" charset="0"/>
                <a:ea typeface="Times New Roman" panose="02020603050405020304" pitchFamily="18" charset="0"/>
                <a:hlinkClick r:id="rId10" tooltip="Nhà xuất bản Kim Đồng"/>
              </a:rPr>
              <a:t> Kim </a:t>
            </a:r>
            <a:r>
              <a:rPr lang="en-US" sz="3200" u="sng" dirty="0" err="1">
                <a:solidFill>
                  <a:schemeClr val="tx1"/>
                </a:solidFill>
                <a:latin typeface="Times New Roman" panose="02020603050405020304" pitchFamily="18" charset="0"/>
                <a:ea typeface="Times New Roman" panose="02020603050405020304" pitchFamily="18" charset="0"/>
                <a:hlinkClick r:id="rId10" tooltip="Nhà xuất bản Kim Đồng"/>
              </a:rPr>
              <a:t>Đồng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trao</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giải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có</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sách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chạy</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nhất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Đến</a:t>
            </a:r>
            <a:r>
              <a:rPr lang="en-US" sz="3200" dirty="0">
                <a:solidFill>
                  <a:schemeClr val="tx1"/>
                </a:solidFill>
                <a:latin typeface="Times New Roman" panose="02020603050405020304" pitchFamily="18" charset="0"/>
                <a:ea typeface="Times New Roman" panose="02020603050405020304" pitchFamily="18" charset="0"/>
              </a:rPr>
              <a:t> nay </a:t>
            </a:r>
            <a:r>
              <a:rPr lang="en-US" sz="3200" dirty="0" err="1">
                <a:solidFill>
                  <a:schemeClr val="tx1"/>
                </a:solidFill>
                <a:latin typeface="Times New Roman" panose="02020603050405020304" pitchFamily="18" charset="0"/>
                <a:ea typeface="Times New Roman" panose="02020603050405020304" pitchFamily="18" charset="0"/>
              </a:rPr>
              <a:t>ông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đã</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xuất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bản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gần</a:t>
            </a:r>
            <a:r>
              <a:rPr lang="en-US" sz="3200" dirty="0">
                <a:solidFill>
                  <a:schemeClr val="tx1"/>
                </a:solidFill>
                <a:latin typeface="Times New Roman" panose="02020603050405020304" pitchFamily="18" charset="0"/>
                <a:ea typeface="Times New Roman" panose="02020603050405020304" pitchFamily="18" charset="0"/>
              </a:rPr>
              <a:t> 100 </a:t>
            </a:r>
            <a:r>
              <a:rPr lang="en-US" sz="3200" dirty="0" err="1">
                <a:solidFill>
                  <a:schemeClr val="tx1"/>
                </a:solidFill>
                <a:latin typeface="Times New Roman" panose="02020603050405020304" pitchFamily="18" charset="0"/>
                <a:ea typeface="Times New Roman" panose="02020603050405020304" pitchFamily="18" charset="0"/>
              </a:rPr>
              <a:t>tác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phẩm</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từ</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lâu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đã</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trở</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thành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thân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thiết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của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các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đọc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nhỏ</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tuổi</a:t>
            </a:r>
            <a:r>
              <a:rPr lang="en-US" sz="3200" dirty="0">
                <a:solidFill>
                  <a:schemeClr val="tx1"/>
                </a:solidFill>
                <a:latin typeface="Times New Roman" panose="02020603050405020304" pitchFamily="18" charset="0"/>
                <a:ea typeface="Times New Roman" panose="02020603050405020304" pitchFamily="18" charset="0"/>
              </a:rPr>
              <a:t> ở </a:t>
            </a:r>
            <a:r>
              <a:rPr lang="en-US" sz="3200" dirty="0" err="1">
                <a:solidFill>
                  <a:schemeClr val="tx1"/>
                </a:solidFill>
                <a:latin typeface="Times New Roman" panose="02020603050405020304" pitchFamily="18" charset="0"/>
                <a:ea typeface="Times New Roman" panose="02020603050405020304" pitchFamily="18" charset="0"/>
              </a:rPr>
              <a:t>Việt</a:t>
            </a:r>
            <a:r>
              <a:rPr lang="en-US" sz="3200" dirty="0">
                <a:solidFill>
                  <a:schemeClr val="tx1"/>
                </a:solidFill>
                <a:latin typeface="Times New Roman" panose="02020603050405020304" pitchFamily="18" charset="0"/>
                <a:ea typeface="Times New Roman" panose="02020603050405020304" pitchFamily="18" charset="0"/>
              </a:rPr>
              <a:t> Nam.</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1164057" y="2533362"/>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rgbClr val="202122"/>
                </a:solidFill>
                <a:latin typeface="Times New Roman" panose="02020603050405020304" pitchFamily="18" charset="0"/>
                <a:ea typeface="Times New Roman" panose="02020603050405020304" pitchFamily="18" charset="0"/>
              </a:rPr>
              <a:t>Nguyễn</a:t>
            </a:r>
            <a:r>
              <a:rPr lang="en-US" sz="3600" dirty="0">
                <a:solidFill>
                  <a:srgbClr val="202122"/>
                </a:solidFill>
                <a:latin typeface="Times New Roman" panose="02020603050405020304" pitchFamily="18" charset="0"/>
                <a:ea typeface="Times New Roman" panose="02020603050405020304" pitchFamily="18" charset="0"/>
              </a:rPr>
              <a:t> </a:t>
            </a:r>
            <a:r>
              <a:rPr lang="en-US" sz="3600" dirty="0" err="1">
                <a:solidFill>
                  <a:srgbClr val="202122"/>
                </a:solidFill>
                <a:latin typeface="Times New Roman" panose="02020603050405020304" pitchFamily="18" charset="0"/>
                <a:ea typeface="Times New Roman" panose="02020603050405020304" pitchFamily="18" charset="0"/>
              </a:rPr>
              <a:t>Nhật</a:t>
            </a:r>
            <a:r>
              <a:rPr lang="en-US" sz="3600" dirty="0">
                <a:solidFill>
                  <a:srgbClr val="202122"/>
                </a:solidFill>
                <a:latin typeface="Times New Roman" panose="02020603050405020304" pitchFamily="18" charset="0"/>
                <a:ea typeface="Times New Roman" panose="02020603050405020304" pitchFamily="18" charset="0"/>
              </a:rPr>
              <a:t> </a:t>
            </a:r>
            <a:r>
              <a:rPr lang="en-US" sz="3600" dirty="0" err="1">
                <a:solidFill>
                  <a:srgbClr val="202122"/>
                </a:solidFill>
                <a:latin typeface="Times New Roman" panose="02020603050405020304" pitchFamily="18" charset="0"/>
                <a:ea typeface="Times New Roman" panose="02020603050405020304" pitchFamily="18" charset="0"/>
              </a:rPr>
              <a:t>Ánh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2" action="ppaction://hlinksldjump"/>
            <a:extLst>
              <a:ext uri="{FF2B5EF4-FFF2-40B4-BE49-F238E27FC236}">
                <a16:creationId xmlns="" xmlns:a16="http://schemas.microsoft.com/office/drawing/2014/main" id="{AA693000-41B6-4481-BACC-F3E8F4F6DBBA}"/>
              </a:ext>
            </a:extLst>
          </p:cNvPr>
          <p:cNvSpPr/>
          <p:nvPr/>
        </p:nvSpPr>
        <p:spPr>
          <a:xfrm rot="586976" flipH="1">
            <a:off x="2764915" y="4417580"/>
            <a:ext cx="2310938" cy="899514"/>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547153" y="3880760"/>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flipH="1">
            <a:off x="5030317" y="4456222"/>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Đồng hồ đếm ngược 10 giây">
            <a:hlinkClick r:id="" action="ppaction://media"/>
          </p:cNvPr>
          <p:cNvPicPr>
            <a:picLocks noChangeAspect="1"/>
          </p:cNvPicPr>
          <p:nvPr>
            <a:videoFile r:link="rId1"/>
            <p:extLst>
              <p:ext uri="{DAA4B4D4-6D71-4841-9C94-3DE7FCFB9230}">
                <p14:media xmlns:p14="http://schemas.microsoft.com/office/powerpoint/2010/main" xmlns="" r:embed="rId19"/>
              </p:ext>
            </p:extLst>
          </p:nvPr>
        </p:nvPicPr>
        <p:blipFill>
          <a:blip r:embed="rId20"/>
          <a:stretch>
            <a:fillRect/>
          </a:stretch>
        </p:blipFill>
        <p:spPr>
          <a:xfrm>
            <a:off x="13863" y="5732644"/>
            <a:ext cx="1818370" cy="1144148"/>
          </a:xfrm>
          <a:prstGeom prst="rect">
            <a:avLst/>
          </a:prstGeom>
        </p:spPr>
      </p:pic>
    </p:spTree>
    <p:extLst>
      <p:ext uri="{BB962C8B-B14F-4D97-AF65-F5344CB8AC3E}">
        <p14:creationId xmlns:p14="http://schemas.microsoft.com/office/powerpoint/2010/main" xmlns="" val="2468508693"/>
      </p:ext>
    </p:extLst>
  </p:cSld>
  <p:clrMapOvr>
    <a:masterClrMapping/>
  </p:clrMapOvr>
  <mc:AlternateContent xmlns:mc="http://schemas.openxmlformats.org/markup-compatibility/2006">
    <mc:Choice xmlns:p14="http://schemas.microsoft.com/office/powerpoint/2010/main" xmlns="" Requires="p14">
      <p:transition p14:dur="0">
        <p:sndAc>
          <p:stSnd>
            <p:snd r:embed="rId21" name="chimes.wav"/>
          </p:stSnd>
        </p:sndAc>
      </p:transition>
    </mc:Choice>
    <mc:Fallback>
      <p:transition>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mediacall" presetSubtype="0" fill="hold" nodeType="afterEffect">
                                  <p:stCondLst>
                                    <p:cond delay="1000"/>
                                  </p:stCondLst>
                                  <p:childTnLst>
                                    <p:cmd type="call" cmd="togglePause">
                                      <p:cBhvr>
                                        <p:cTn id="12" dur="1"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
                </p:tgtEl>
              </p:cMediaNode>
            </p:video>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4380271" y="712809"/>
            <a:ext cx="3648791"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pic>
        <p:nvPicPr>
          <p:cNvPr id="9" name="Picture 8"/>
          <p:cNvPicPr>
            <a:picLocks noChangeAspect="1"/>
          </p:cNvPicPr>
          <p:nvPr/>
        </p:nvPicPr>
        <p:blipFill>
          <a:blip r:embed="rId5"/>
          <a:stretch>
            <a:fillRect/>
          </a:stretch>
        </p:blipFill>
        <p:spPr>
          <a:xfrm>
            <a:off x="964755" y="3315552"/>
            <a:ext cx="2238375" cy="2743200"/>
          </a:xfrm>
          <a:prstGeom prst="rect">
            <a:avLst/>
          </a:prstGeom>
        </p:spPr>
      </p:pic>
      <p:sp>
        <p:nvSpPr>
          <p:cNvPr id="10" name="Cloud Callout 9"/>
          <p:cNvSpPr/>
          <p:nvPr/>
        </p:nvSpPr>
        <p:spPr>
          <a:xfrm>
            <a:off x="3674822" y="1498320"/>
            <a:ext cx="6368334" cy="2839064"/>
          </a:xfrm>
          <a:prstGeom prst="cloudCallout">
            <a:avLst>
              <a:gd name="adj1" fmla="val -57193"/>
              <a:gd name="adj2" fmla="val 27695"/>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0"/>
              </a:spcAft>
            </a:pPr>
            <a:r>
              <a:rPr lang="en-US" sz="2400" dirty="0" smtClean="0">
                <a:solidFill>
                  <a:srgbClr val="202122"/>
                </a:solidFill>
                <a:latin typeface="Times New Roman" panose="02020603050405020304" pitchFamily="18" charset="0"/>
                <a:ea typeface="Times New Roman" panose="02020603050405020304" pitchFamily="18" charset="0"/>
              </a:rPr>
              <a:t>    Theo </a:t>
            </a:r>
            <a:r>
              <a:rPr lang="en-US" sz="2400" dirty="0" err="1">
                <a:solidFill>
                  <a:srgbClr val="202122"/>
                </a:solidFill>
                <a:latin typeface="Times New Roman" panose="02020603050405020304" pitchFamily="18" charset="0"/>
                <a:ea typeface="Times New Roman" panose="02020603050405020304" pitchFamily="18" charset="0"/>
              </a:rPr>
              <a:t>em</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câu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trả</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lời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của</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câu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hỏi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trong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trò</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chơi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Hộp</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quà</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bí</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mật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có</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liên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quan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gì</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đến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văn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bản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đọc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hiểu</a:t>
            </a:r>
            <a:r>
              <a:rPr lang="en-US" sz="2400" dirty="0">
                <a:solidFill>
                  <a:srgbClr val="202122"/>
                </a:solidFill>
                <a:latin typeface="Times New Roman" panose="02020603050405020304" pitchFamily="18" charset="0"/>
                <a:ea typeface="Times New Roman" panose="02020603050405020304" pitchFamily="18" charset="0"/>
              </a:rPr>
              <a:t> </a:t>
            </a:r>
            <a:r>
              <a:rPr lang="en-US" sz="2400" i="1" dirty="0">
                <a:solidFill>
                  <a:srgbClr val="202122"/>
                </a:solidFill>
                <a:latin typeface="Times New Roman" panose="02020603050405020304" pitchFamily="18" charset="0"/>
                <a:ea typeface="Times New Roman" panose="02020603050405020304" pitchFamily="18" charset="0"/>
              </a:rPr>
              <a:t>“</a:t>
            </a:r>
            <a:r>
              <a:rPr lang="en-US" sz="2400" i="1" dirty="0" err="1">
                <a:solidFill>
                  <a:srgbClr val="202122"/>
                </a:solidFill>
                <a:latin typeface="Times New Roman" panose="02020603050405020304" pitchFamily="18" charset="0"/>
                <a:ea typeface="Times New Roman" panose="02020603050405020304" pitchFamily="18" charset="0"/>
              </a:rPr>
              <a:t>Điều</a:t>
            </a:r>
            <a:r>
              <a:rPr lang="en-US" sz="2400" i="1" dirty="0">
                <a:solidFill>
                  <a:srgbClr val="202122"/>
                </a:solidFill>
                <a:latin typeface="Times New Roman" panose="02020603050405020304" pitchFamily="18" charset="0"/>
                <a:ea typeface="Times New Roman" panose="02020603050405020304" pitchFamily="18" charset="0"/>
              </a:rPr>
              <a:t> </a:t>
            </a:r>
            <a:r>
              <a:rPr lang="en-US" sz="2400" i="1" dirty="0" err="1">
                <a:solidFill>
                  <a:srgbClr val="202122"/>
                </a:solidFill>
                <a:latin typeface="Times New Roman" panose="02020603050405020304" pitchFamily="18" charset="0"/>
                <a:ea typeface="Times New Roman" panose="02020603050405020304" pitchFamily="18" charset="0"/>
              </a:rPr>
              <a:t>không</a:t>
            </a:r>
            <a:r>
              <a:rPr lang="en-US" sz="2400" i="1" dirty="0">
                <a:solidFill>
                  <a:srgbClr val="202122"/>
                </a:solidFill>
                <a:latin typeface="Times New Roman" panose="02020603050405020304" pitchFamily="18" charset="0"/>
                <a:ea typeface="Times New Roman" panose="02020603050405020304" pitchFamily="18" charset="0"/>
              </a:rPr>
              <a:t> </a:t>
            </a:r>
            <a:r>
              <a:rPr lang="en-US" sz="2400" i="1" dirty="0" err="1">
                <a:solidFill>
                  <a:srgbClr val="202122"/>
                </a:solidFill>
                <a:latin typeface="Times New Roman" panose="02020603050405020304" pitchFamily="18" charset="0"/>
                <a:ea typeface="Times New Roman" panose="02020603050405020304" pitchFamily="18" charset="0"/>
              </a:rPr>
              <a:t>tính</a:t>
            </a:r>
            <a:r>
              <a:rPr lang="en-US" sz="2400" i="1" dirty="0">
                <a:solidFill>
                  <a:srgbClr val="202122"/>
                </a:solidFill>
                <a:latin typeface="Times New Roman" panose="02020603050405020304" pitchFamily="18" charset="0"/>
                <a:ea typeface="Times New Roman" panose="02020603050405020304" pitchFamily="18" charset="0"/>
              </a:rPr>
              <a:t> </a:t>
            </a:r>
            <a:r>
              <a:rPr lang="en-US" sz="2400" i="1" dirty="0" err="1">
                <a:solidFill>
                  <a:srgbClr val="202122"/>
                </a:solidFill>
                <a:latin typeface="Times New Roman" panose="02020603050405020304" pitchFamily="18" charset="0"/>
                <a:ea typeface="Times New Roman" panose="02020603050405020304" pitchFamily="18" charset="0"/>
              </a:rPr>
              <a:t>trước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mà</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em</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được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học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hôm</a:t>
            </a:r>
            <a:r>
              <a:rPr lang="en-US" sz="2400" dirty="0">
                <a:solidFill>
                  <a:srgbClr val="202122"/>
                </a:solidFill>
                <a:latin typeface="Times New Roman" panose="02020603050405020304" pitchFamily="18" charset="0"/>
                <a:ea typeface="Times New Roman" panose="02020603050405020304" pitchFamily="18" charset="0"/>
              </a:rPr>
              <a:t> nay?</a:t>
            </a:r>
            <a:endParaRPr lang="en-US" sz="24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5159187" y="657880"/>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spTree>
    <p:extLst>
      <p:ext uri="{BB962C8B-B14F-4D97-AF65-F5344CB8AC3E}">
        <p14:creationId xmlns:p14="http://schemas.microsoft.com/office/powerpoint/2010/main" xmlns="" val="33138129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mới</a:t>
            </a:r>
            <a:endParaRPr lang="en-US" sz="2800" dirty="0"/>
          </a:p>
        </p:txBody>
      </p:sp>
      <p:pic>
        <p:nvPicPr>
          <p:cNvPr id="4" name="Picture 3"/>
          <p:cNvPicPr>
            <a:picLocks noChangeAspect="1"/>
          </p:cNvPicPr>
          <p:nvPr/>
        </p:nvPicPr>
        <p:blipFill rotWithShape="1">
          <a:blip r:embed="rId5"/>
          <a:srcRect l="8237" r="5054"/>
          <a:stretch/>
        </p:blipFill>
        <p:spPr>
          <a:xfrm>
            <a:off x="6964168" y="1598296"/>
            <a:ext cx="4462109" cy="29151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a:off x="442458" y="966607"/>
            <a:ext cx="6096000" cy="1077218"/>
          </a:xfrm>
          <a:prstGeom prst="rect">
            <a:avLst/>
          </a:prstGeom>
        </p:spPr>
        <p:txBody>
          <a:bodyPr>
            <a:spAutoFit/>
          </a:bodyPr>
          <a:lstStyle/>
          <a:p>
            <a:pPr>
              <a:spcAft>
                <a:spcPts val="0"/>
              </a:spcAft>
              <a:tabLst>
                <a:tab pos="1386840" algn="l"/>
              </a:tabLst>
            </a:pPr>
            <a:r>
              <a:rPr lang="en-US" sz="3200" b="1">
                <a:solidFill>
                  <a:srgbClr val="FF0000"/>
                </a:solidFill>
                <a:latin typeface="Times New Roman" panose="02020603050405020304" pitchFamily="18" charset="0"/>
                <a:ea typeface="MS Mincho"/>
              </a:rPr>
              <a:t>I. </a:t>
            </a:r>
            <a:r>
              <a:rPr lang="en-US" sz="3200" b="1" dirty="0" err="1">
                <a:solidFill>
                  <a:srgbClr val="FF0000"/>
                </a:solidFill>
                <a:latin typeface="Times New Roman" panose="02020603050405020304" pitchFamily="18" charset="0"/>
                <a:ea typeface="MS Mincho"/>
              </a:rPr>
              <a:t>Tìm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hiểu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chung</a:t>
            </a:r>
            <a:endParaRPr lang="en-US" sz="3200" dirty="0">
              <a:latin typeface="Times New Roman" panose="02020603050405020304" pitchFamily="18" charset="0"/>
              <a:ea typeface="Times New Roman" panose="02020603050405020304" pitchFamily="18" charset="0"/>
            </a:endParaRPr>
          </a:p>
          <a:p>
            <a:pPr marL="342900" lvl="0" indent="-342900" algn="just">
              <a:spcAft>
                <a:spcPts val="0"/>
              </a:spcAft>
              <a:buClr>
                <a:srgbClr val="7030A0"/>
              </a:buClr>
              <a:buFont typeface="+mj-lt"/>
              <a:buAutoNum type="arabicPeriod"/>
              <a:tabLst>
                <a:tab pos="1386840" algn="l"/>
              </a:tabLst>
            </a:pPr>
            <a:r>
              <a:rPr lang="en-US" sz="3200" b="1" dirty="0" err="1">
                <a:solidFill>
                  <a:srgbClr val="0070C0"/>
                </a:solidFill>
                <a:latin typeface="Times New Roman" panose="02020603050405020304" pitchFamily="18" charset="0"/>
                <a:ea typeface="MS Mincho"/>
              </a:rPr>
              <a:t>Tác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giả</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Nguyễn</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Nhật</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Ánh</a:t>
            </a:r>
            <a:endParaRPr lang="en-US" sz="3200" dirty="0">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699673" y="2169703"/>
            <a:ext cx="5863748" cy="737420"/>
          </a:xfrm>
          <a:prstGeom prst="round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00"/>
                </a:solidFill>
                <a:latin typeface="Times New Roman" panose="02020603050405020304" pitchFamily="18" charset="0"/>
              </a:rPr>
              <a:t>Sinh</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năm</a:t>
            </a:r>
            <a:r>
              <a:rPr lang="en-US" sz="2800" b="1"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ngày</a:t>
            </a:r>
            <a:r>
              <a:rPr lang="en-US" sz="2800" dirty="0">
                <a:solidFill>
                  <a:srgbClr val="000000"/>
                </a:solidFill>
                <a:latin typeface="Times New Roman" panose="02020603050405020304" pitchFamily="18" charset="0"/>
              </a:rPr>
              <a:t> 7 </a:t>
            </a:r>
            <a:r>
              <a:rPr lang="en-US" sz="2800" dirty="0" err="1">
                <a:solidFill>
                  <a:srgbClr val="000000"/>
                </a:solidFill>
                <a:latin typeface="Times New Roman" panose="02020603050405020304" pitchFamily="18" charset="0"/>
              </a:rPr>
              <a:t>tháng</a:t>
            </a:r>
            <a:r>
              <a:rPr lang="en-US" sz="2800" dirty="0">
                <a:solidFill>
                  <a:srgbClr val="000000"/>
                </a:solidFill>
                <a:latin typeface="Times New Roman" panose="02020603050405020304" pitchFamily="18" charset="0"/>
              </a:rPr>
              <a:t> 5 </a:t>
            </a:r>
            <a:r>
              <a:rPr lang="en-US" sz="2800" dirty="0" err="1">
                <a:solidFill>
                  <a:srgbClr val="000000"/>
                </a:solidFill>
                <a:latin typeface="Times New Roman" panose="02020603050405020304" pitchFamily="18" charset="0"/>
              </a:rPr>
              <a:t>năm</a:t>
            </a:r>
            <a:r>
              <a:rPr lang="en-US" sz="2800" dirty="0">
                <a:solidFill>
                  <a:srgbClr val="000000"/>
                </a:solidFill>
                <a:latin typeface="Times New Roman" panose="02020603050405020304" pitchFamily="18" charset="0"/>
              </a:rPr>
              <a:t> 1955 </a:t>
            </a:r>
            <a:endParaRPr lang="en-US" sz="2800" dirty="0"/>
          </a:p>
        </p:txBody>
      </p:sp>
      <p:sp>
        <p:nvSpPr>
          <p:cNvPr id="17" name="Rounded Rectangle 16"/>
          <p:cNvSpPr/>
          <p:nvPr/>
        </p:nvSpPr>
        <p:spPr>
          <a:xfrm>
            <a:off x="699673" y="3095517"/>
            <a:ext cx="5863748" cy="935957"/>
          </a:xfrm>
          <a:prstGeom prst="round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r>
              <a:rPr lang="en-US" sz="2800" b="1" dirty="0" err="1">
                <a:solidFill>
                  <a:srgbClr val="000000"/>
                </a:solidFill>
                <a:latin typeface="Times New Roman" panose="02020603050405020304" pitchFamily="18" charset="0"/>
                <a:cs typeface="Times New Roman" panose="02020603050405020304" pitchFamily="18" charset="0"/>
              </a:rPr>
              <a:t>Quê</a:t>
            </a:r>
            <a:r>
              <a:rPr lang="en-US" sz="2800" b="1" dirty="0">
                <a:solidFill>
                  <a:srgbClr val="000000"/>
                </a:solidFill>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huyện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Thăng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tỉnh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Quảng</a:t>
            </a:r>
            <a:r>
              <a:rPr lang="en-US" sz="2800" dirty="0">
                <a:solidFill>
                  <a:srgbClr val="000000"/>
                </a:solidFill>
                <a:latin typeface="Times New Roman" panose="02020603050405020304" pitchFamily="18" charset="0"/>
                <a:cs typeface="Times New Roman" panose="02020603050405020304" pitchFamily="18" charset="0"/>
              </a:rPr>
              <a:t> Nam. </a:t>
            </a:r>
            <a:endParaRPr lang="en-US" sz="2800" dirty="0">
              <a:effectLst/>
              <a:latin typeface="Times New Roman" panose="02020603050405020304" pitchFamily="18" charset="0"/>
              <a:cs typeface="Times New Roman" panose="02020603050405020304" pitchFamily="18" charset="0"/>
            </a:endParaRPr>
          </a:p>
        </p:txBody>
      </p:sp>
      <p:sp>
        <p:nvSpPr>
          <p:cNvPr id="18" name="Rounded Rectangle 17"/>
          <p:cNvSpPr/>
          <p:nvPr/>
        </p:nvSpPr>
        <p:spPr>
          <a:xfrm>
            <a:off x="699673" y="4219868"/>
            <a:ext cx="5863748" cy="862919"/>
          </a:xfrm>
          <a:prstGeom prst="round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r>
              <a:rPr lang="en-US" sz="2800" b="1" dirty="0" err="1">
                <a:solidFill>
                  <a:srgbClr val="000000"/>
                </a:solidFill>
                <a:latin typeface="Times New Roman" panose="02020603050405020304" pitchFamily="18" charset="0"/>
                <a:cs typeface="Times New Roman" panose="02020603050405020304" pitchFamily="18" charset="0"/>
              </a:rPr>
              <a:t>Bút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danh</a:t>
            </a:r>
            <a:r>
              <a:rPr lang="en-US" sz="2800" dirty="0">
                <a:solidFill>
                  <a:srgbClr val="000000"/>
                </a:solidFill>
                <a:latin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cs typeface="Times New Roman" panose="02020603050405020304" pitchFamily="18" charset="0"/>
              </a:rPr>
              <a:t> Chu </a:t>
            </a:r>
            <a:r>
              <a:rPr lang="en-US" sz="2800" i="1" dirty="0" err="1">
                <a:solidFill>
                  <a:srgbClr val="000000"/>
                </a:solidFill>
                <a:latin typeface="Times New Roman" panose="02020603050405020304" pitchFamily="18" charset="0"/>
                <a:cs typeface="Times New Roman" panose="02020603050405020304" pitchFamily="18" charset="0"/>
              </a:rPr>
              <a:t>Đinh</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Ngạn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Đông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Phương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Sóc</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Lê</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Duy</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Cật</a:t>
            </a:r>
            <a:r>
              <a:rPr lang="en-US" sz="2800" i="1" dirty="0">
                <a:solidFill>
                  <a:srgbClr val="000000"/>
                </a:solidFill>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
        <p:nvSpPr>
          <p:cNvPr id="19" name="Rounded Rectangle 18"/>
          <p:cNvSpPr/>
          <p:nvPr/>
        </p:nvSpPr>
        <p:spPr>
          <a:xfrm>
            <a:off x="699673" y="5271181"/>
            <a:ext cx="5863748" cy="862919"/>
          </a:xfrm>
          <a:prstGeom prst="round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r>
              <a:rPr lang="en-US" sz="2800" b="1" dirty="0" err="1">
                <a:solidFill>
                  <a:srgbClr val="000000"/>
                </a:solidFill>
                <a:latin typeface="Times New Roman" panose="02020603050405020304" pitchFamily="18" charset="0"/>
                <a:cs typeface="Times New Roman" panose="02020603050405020304" pitchFamily="18" charset="0"/>
              </a:rPr>
              <a:t>Vị</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trí</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bút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4318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BỨC TRANH CỦA </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EM GÁI TÔI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3" name="Rectangle 2"/>
          <p:cNvSpPr/>
          <p:nvPr/>
        </p:nvSpPr>
        <p:spPr>
          <a:xfrm>
            <a:off x="370442" y="1018934"/>
            <a:ext cx="3508974" cy="587853"/>
          </a:xfrm>
          <a:prstGeom prst="rect">
            <a:avLst/>
          </a:prstGeom>
        </p:spPr>
        <p:txBody>
          <a:bodyPr wrap="none">
            <a:spAutoFit/>
          </a:bodyPr>
          <a:lstStyle/>
          <a:p>
            <a:pPr marL="0" marR="0" lvl="0" indent="9017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Kiến thức Ngữ 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7"/>
          <a:stretch>
            <a:fillRect/>
          </a:stretch>
        </p:blipFill>
        <p:spPr>
          <a:xfrm>
            <a:off x="3457491" y="733027"/>
            <a:ext cx="5047926" cy="397273"/>
          </a:xfrm>
          <a:prstGeom prst="rect">
            <a:avLst/>
          </a:prstGeom>
        </p:spPr>
      </p:pic>
      <p:pic>
        <p:nvPicPr>
          <p:cNvPr id="14" name="Picture 13"/>
          <p:cNvPicPr>
            <a:picLocks noChangeAspect="1"/>
          </p:cNvPicPr>
          <p:nvPr/>
        </p:nvPicPr>
        <p:blipFill>
          <a:blip r:embed="rId8"/>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5" name="Picture 14"/>
          <p:cNvPicPr>
            <a:picLocks noChangeAspect="1"/>
          </p:cNvPicPr>
          <p:nvPr/>
        </p:nvPicPr>
        <p:blipFill>
          <a:blip r:embed="rId8"/>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5" name="Rectangle 4"/>
          <p:cNvSpPr/>
          <p:nvPr/>
        </p:nvSpPr>
        <p:spPr>
          <a:xfrm>
            <a:off x="4301340" y="69616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60400" y="1485481"/>
            <a:ext cx="10858500" cy="4832092"/>
          </a:xfrm>
          <a:prstGeom prst="rect">
            <a:avLst/>
          </a:prstGeom>
        </p:spPr>
        <p:txBody>
          <a:bodyPr>
            <a:spAutoFit/>
          </a:bodyPr>
          <a:lstStyle/>
          <a:p>
            <a:pPr>
              <a:spcAft>
                <a:spcPts val="1200"/>
              </a:spcAft>
            </a:pPr>
            <a:r>
              <a:rPr lang="vi-VN" sz="3200" dirty="0">
                <a:solidFill>
                  <a:srgbClr val="262626"/>
                </a:solidFill>
                <a:latin typeface="Times New Roman" panose="02020603050405020304" pitchFamily="18" charset="0"/>
                <a:ea typeface="Times New Roman" panose="02020603050405020304" pitchFamily="18" charset="0"/>
              </a:rPr>
              <a:t>- </a:t>
            </a:r>
            <a:r>
              <a:rPr lang="vi-VN" sz="3200" b="1" dirty="0">
                <a:solidFill>
                  <a:srgbClr val="262626"/>
                </a:solidFill>
                <a:latin typeface="Times New Roman" panose="02020603050405020304" pitchFamily="18" charset="0"/>
                <a:ea typeface="Times New Roman" panose="02020603050405020304" pitchFamily="18" charset="0"/>
              </a:rPr>
              <a:t>Lời người kể chuyện</a:t>
            </a:r>
            <a:r>
              <a:rPr lang="vi-VN" sz="3200" dirty="0">
                <a:solidFill>
                  <a:srgbClr val="262626"/>
                </a:solidFill>
                <a:latin typeface="Times New Roman" panose="02020603050405020304" pitchFamily="18" charset="0"/>
                <a:ea typeface="Times New Roman" panose="02020603050405020304" pitchFamily="18" charset="0"/>
              </a:rPr>
              <a:t> là lời của người đã kể lại câu chuyện. </a:t>
            </a:r>
            <a:endParaRPr lang="en-US" sz="3200" dirty="0">
              <a:latin typeface="Times New Roman" panose="02020603050405020304" pitchFamily="18" charset="0"/>
              <a:ea typeface="Times New Roman" panose="02020603050405020304" pitchFamily="18" charset="0"/>
            </a:endParaRPr>
          </a:p>
          <a:p>
            <a:pPr>
              <a:spcAft>
                <a:spcPts val="1200"/>
              </a:spcAft>
            </a:pPr>
            <a:r>
              <a:rPr lang="en-US" sz="3200" dirty="0">
                <a:solidFill>
                  <a:srgbClr val="262626"/>
                </a:solidFill>
                <a:latin typeface="Times New Roman" panose="02020603050405020304" pitchFamily="18" charset="0"/>
                <a:ea typeface="Times New Roman" panose="02020603050405020304" pitchFamily="18" charset="0"/>
              </a:rPr>
              <a:t>+ </a:t>
            </a:r>
            <a:r>
              <a:rPr lang="vi-VN" sz="3200" dirty="0">
                <a:solidFill>
                  <a:srgbClr val="262626"/>
                </a:solidFill>
                <a:latin typeface="Times New Roman" panose="02020603050405020304" pitchFamily="18" charset="0"/>
                <a:ea typeface="Times New Roman" panose="02020603050405020304" pitchFamily="18" charset="0"/>
              </a:rPr>
              <a:t>Ngôi thứ nhất thứ nhất: lời của người kể là lời của người xưng "tôi". Ví dụ: "Em gái tôi tên là Kiều Phương, nhưng tôi quen gọi nó là Mèo" (</a:t>
            </a:r>
            <a:r>
              <a:rPr lang="vi-VN" sz="3200" i="1" dirty="0">
                <a:solidFill>
                  <a:srgbClr val="262626"/>
                </a:solidFill>
                <a:latin typeface="Times New Roman" panose="02020603050405020304" pitchFamily="18" charset="0"/>
                <a:ea typeface="Times New Roman" panose="02020603050405020304" pitchFamily="18" charset="0"/>
              </a:rPr>
              <a:t>Bức tranh của em gái tôi</a:t>
            </a:r>
            <a:r>
              <a:rPr lang="vi-VN" sz="3200" dirty="0">
                <a:solidFill>
                  <a:srgbClr val="262626"/>
                </a:solidFill>
                <a:latin typeface="Times New Roman" panose="02020603050405020304" pitchFamily="18" charset="0"/>
                <a:ea typeface="Times New Roman" panose="02020603050405020304" pitchFamily="18" charset="0"/>
              </a:rPr>
              <a:t> - Tạ Duy Anh). </a:t>
            </a:r>
            <a:endParaRPr lang="en-US" sz="3200" dirty="0">
              <a:latin typeface="Times New Roman" panose="02020603050405020304" pitchFamily="18" charset="0"/>
              <a:ea typeface="Times New Roman" panose="02020603050405020304" pitchFamily="18" charset="0"/>
            </a:endParaRPr>
          </a:p>
          <a:p>
            <a:pPr>
              <a:spcAft>
                <a:spcPts val="1200"/>
              </a:spcAft>
            </a:pPr>
            <a:r>
              <a:rPr lang="en-US" sz="3200" dirty="0">
                <a:solidFill>
                  <a:srgbClr val="262626"/>
                </a:solidFill>
                <a:latin typeface="Times New Roman" panose="02020603050405020304" pitchFamily="18" charset="0"/>
                <a:ea typeface="Times New Roman" panose="02020603050405020304" pitchFamily="18" charset="0"/>
              </a:rPr>
              <a:t>+ </a:t>
            </a:r>
            <a:r>
              <a:rPr lang="vi-VN" sz="3200" dirty="0">
                <a:solidFill>
                  <a:srgbClr val="262626"/>
                </a:solidFill>
                <a:latin typeface="Times New Roman" panose="02020603050405020304" pitchFamily="18" charset="0"/>
                <a:ea typeface="Times New Roman" panose="02020603050405020304" pitchFamily="18" charset="0"/>
              </a:rPr>
              <a:t>Ngôi thứ ba: lời của người kể là lời của người ngoài, không tham gia câu chuyện. Ví dụ: "Ngày xưa, ở quận Cao Bình có hai vợ chồng tuổi già mà chưa có con" (</a:t>
            </a:r>
            <a:r>
              <a:rPr lang="vi-VN" sz="3200" i="1" dirty="0">
                <a:solidFill>
                  <a:srgbClr val="262626"/>
                </a:solidFill>
                <a:latin typeface="Times New Roman" panose="02020603050405020304" pitchFamily="18" charset="0"/>
                <a:ea typeface="Times New Roman" panose="02020603050405020304" pitchFamily="18" charset="0"/>
              </a:rPr>
              <a:t>Thạch Sanh</a:t>
            </a:r>
            <a:r>
              <a:rPr lang="vi-VN" sz="3200" dirty="0">
                <a:solidFill>
                  <a:srgbClr val="262626"/>
                </a:solidFill>
                <a:latin typeface="Times New Roman" panose="02020603050405020304" pitchFamily="18" charset="0"/>
                <a:ea typeface="Times New Roman" panose="02020603050405020304" pitchFamily="18" charset="0"/>
              </a:rPr>
              <a:t>). Lời nhân vật là lời của một nhân vật trong truyện, ví dụ lời Thánh Gióng: "Mẹ ra mời sứ giả vào đây." (</a:t>
            </a:r>
            <a:r>
              <a:rPr lang="vi-VN" sz="3200" i="1" dirty="0">
                <a:solidFill>
                  <a:srgbClr val="262626"/>
                </a:solidFill>
                <a:latin typeface="Times New Roman" panose="02020603050405020304" pitchFamily="18" charset="0"/>
                <a:ea typeface="Times New Roman" panose="02020603050405020304" pitchFamily="18" charset="0"/>
              </a:rPr>
              <a:t>Thánh Gióng</a:t>
            </a:r>
            <a:r>
              <a:rPr lang="vi-VN" sz="3200" dirty="0">
                <a:solidFill>
                  <a:srgbClr val="262626"/>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9107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2458" y="966607"/>
            <a:ext cx="6096000" cy="107721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S Mincho"/>
                <a:cs typeface="+mn-cs"/>
              </a:rPr>
              <a:t>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
                <a:srgbClr val="7030A0"/>
              </a:buClr>
              <a:buSzTx/>
              <a:buFont typeface="+mj-lt"/>
              <a:buAutoNum type="arabicPeriod"/>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giả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Nguyễn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Nhật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Ánh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507555" y="2043826"/>
            <a:ext cx="10918722" cy="3894320"/>
            <a:chOff x="2032000" y="1508261"/>
            <a:chExt cx="8128000" cy="4403700"/>
          </a:xfrm>
        </p:grpSpPr>
        <p:sp>
          <p:nvSpPr>
            <p:cNvPr id="15" name="Freeform 14"/>
            <p:cNvSpPr/>
            <p:nvPr/>
          </p:nvSpPr>
          <p:spPr>
            <a:xfrm>
              <a:off x="2032000" y="1508261"/>
              <a:ext cx="8128000" cy="837003"/>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a:solidFill>
              <a:schemeClr val="accent4">
                <a:lumMod val="75000"/>
              </a:schemeClr>
            </a:solidFill>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Sự</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nghiệp</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văn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học</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035968" y="2345266"/>
              <a:ext cx="270668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Đề</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tài</a:t>
              </a:r>
              <a:r>
                <a:rPr lang="en-US" sz="2400" b="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bè</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lớn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trải</a:t>
              </a:r>
              <a:r>
                <a:rPr lang="en-US" sz="2400" kern="1200" dirty="0" smtClean="0">
                  <a:latin typeface="Times New Roman" panose="02020603050405020304" pitchFamily="18" charset="0"/>
                  <a:cs typeface="Times New Roman" panose="02020603050405020304" pitchFamily="18" charset="0"/>
                </a:rPr>
                <a:t> qua.</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742656" y="2345266"/>
              <a:ext cx="3001950"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Tác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phẩm</a:t>
              </a:r>
              <a:r>
                <a:rPr lang="en-US" sz="2400" b="1"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phẩm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hơn</a:t>
              </a:r>
              <a:r>
                <a:rPr lang="en-US" sz="2400" kern="1200" dirty="0" smtClean="0">
                  <a:latin typeface="Times New Roman" panose="02020603050405020304" pitchFamily="18" charset="0"/>
                  <a:cs typeface="Times New Roman" panose="02020603050405020304" pitchFamily="18" charset="0"/>
                </a:rPr>
                <a:t> 100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phẩm</a:t>
              </a:r>
              <a:r>
                <a:rPr lang="en-US" sz="2400" kern="1200" dirty="0" smtClean="0">
                  <a:latin typeface="Times New Roman" panose="02020603050405020304" pitchFamily="18" charset="0"/>
                  <a:cs typeface="Times New Roman" panose="02020603050405020304" pitchFamily="18" charset="0"/>
                </a:rPr>
                <a: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Tôi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thấy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hoa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vàng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trên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cỏ</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xanh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Mắt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biếc</a:t>
              </a:r>
              <a:r>
                <a:rPr lang="en-US" sz="2400" i="1" kern="1200" dirty="0" smtClean="0">
                  <a:latin typeface="Times New Roman" panose="02020603050405020304" pitchFamily="18" charset="0"/>
                  <a:cs typeface="Times New Roman" panose="02020603050405020304" pitchFamily="18" charset="0"/>
                </a:rPr>
                <a:t>, Cho </a:t>
              </a:r>
              <a:r>
                <a:rPr lang="en-US" sz="2400" i="1" kern="1200" dirty="0" err="1" smtClean="0">
                  <a:latin typeface="Times New Roman" panose="02020603050405020304" pitchFamily="18" charset="0"/>
                  <a:cs typeface="Times New Roman" panose="02020603050405020304" pitchFamily="18" charset="0"/>
                </a:rPr>
                <a:t>tôi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xin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một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vé</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về</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tuổi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thơ</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hlinkClick r:id="rId5"/>
                </a:rPr>
                <a:t>Cô</a:t>
              </a:r>
              <a:r>
                <a:rPr lang="en-US" sz="2400" i="1" kern="1200" dirty="0" smtClean="0">
                  <a:latin typeface="Times New Roman" panose="02020603050405020304" pitchFamily="18" charset="0"/>
                  <a:cs typeface="Times New Roman" panose="02020603050405020304" pitchFamily="18" charset="0"/>
                  <a:hlinkClick r:id="rId5"/>
                </a:rPr>
                <a:t> </a:t>
              </a:r>
              <a:r>
                <a:rPr lang="en-US" sz="2400" i="1" kern="1200" dirty="0" err="1" smtClean="0">
                  <a:latin typeface="Times New Roman" panose="02020603050405020304" pitchFamily="18" charset="0"/>
                  <a:cs typeface="Times New Roman" panose="02020603050405020304" pitchFamily="18" charset="0"/>
                  <a:hlinkClick r:id="rId5"/>
                </a:rPr>
                <a:t>gái</a:t>
              </a:r>
              <a:r>
                <a:rPr lang="en-US" sz="2400" i="1" kern="1200" dirty="0" smtClean="0">
                  <a:latin typeface="Times New Roman" panose="02020603050405020304" pitchFamily="18" charset="0"/>
                  <a:cs typeface="Times New Roman" panose="02020603050405020304" pitchFamily="18" charset="0"/>
                  <a:hlinkClick r:id="rId5"/>
                </a:rPr>
                <a:t> </a:t>
              </a:r>
              <a:r>
                <a:rPr lang="en-US" sz="2400" i="1" kern="1200" dirty="0" err="1" smtClean="0">
                  <a:latin typeface="Times New Roman" panose="02020603050405020304" pitchFamily="18" charset="0"/>
                  <a:cs typeface="Times New Roman" panose="02020603050405020304" pitchFamily="18" charset="0"/>
                  <a:hlinkClick r:id="rId5"/>
                </a:rPr>
                <a:t>đến</a:t>
              </a:r>
              <a:r>
                <a:rPr lang="en-US" sz="2400" i="1" kern="1200" dirty="0" smtClean="0">
                  <a:latin typeface="Times New Roman" panose="02020603050405020304" pitchFamily="18" charset="0"/>
                  <a:cs typeface="Times New Roman" panose="02020603050405020304" pitchFamily="18" charset="0"/>
                  <a:hlinkClick r:id="rId5"/>
                </a:rPr>
                <a:t> </a:t>
              </a:r>
              <a:r>
                <a:rPr lang="en-US" sz="2400" i="1" kern="1200" dirty="0" err="1" smtClean="0">
                  <a:latin typeface="Times New Roman" panose="02020603050405020304" pitchFamily="18" charset="0"/>
                  <a:cs typeface="Times New Roman" panose="02020603050405020304" pitchFamily="18" charset="0"/>
                  <a:hlinkClick r:id="rId5"/>
                </a:rPr>
                <a:t>từ</a:t>
              </a:r>
              <a:r>
                <a:rPr lang="en-US" sz="2400" i="1" kern="1200" dirty="0" smtClean="0">
                  <a:latin typeface="Times New Roman" panose="02020603050405020304" pitchFamily="18" charset="0"/>
                  <a:cs typeface="Times New Roman" panose="02020603050405020304" pitchFamily="18" charset="0"/>
                  <a:hlinkClick r:id="rId5"/>
                </a:rPr>
                <a:t> </a:t>
              </a:r>
              <a:r>
                <a:rPr lang="en-US" sz="2400" i="1" kern="1200" dirty="0" err="1" smtClean="0">
                  <a:latin typeface="Times New Roman" panose="02020603050405020304" pitchFamily="18" charset="0"/>
                  <a:cs typeface="Times New Roman" panose="02020603050405020304" pitchFamily="18" charset="0"/>
                  <a:hlinkClick r:id="rId5"/>
                </a:rPr>
                <a:t>hôm</a:t>
              </a:r>
              <a:r>
                <a:rPr lang="en-US" sz="2400" i="1" kern="1200" dirty="0" smtClean="0">
                  <a:latin typeface="Times New Roman" panose="02020603050405020304" pitchFamily="18" charset="0"/>
                  <a:cs typeface="Times New Roman" panose="02020603050405020304" pitchFamily="18" charset="0"/>
                  <a:hlinkClick r:id="rId5"/>
                </a:rPr>
                <a:t> qua</a:t>
              </a:r>
              <a:r>
                <a:rPr lang="en-US" sz="2400" kern="1200" dirty="0" smtClean="0">
                  <a:latin typeface="Times New Roman" panose="02020603050405020304" pitchFamily="18" charset="0"/>
                  <a:cs typeface="Times New Roman" panose="02020603050405020304" pitchFamily="18" charset="0"/>
                </a:rPr>
                <a:t>….</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phẩm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Nguyễn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Ánh</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760128" y="2345266"/>
              <a:ext cx="2362965"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Giải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thưởng</a:t>
              </a:r>
              <a:r>
                <a:rPr lang="en-US"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hạng</a:t>
              </a:r>
              <a:r>
                <a:rPr lang="en-US" sz="2800" kern="1200" dirty="0" smtClean="0">
                  <a:latin typeface="Times New Roman" panose="02020603050405020304" pitchFamily="18" charset="0"/>
                  <a:cs typeface="Times New Roman" panose="02020603050405020304" pitchFamily="18" charset="0"/>
                </a:rPr>
                <a:t> A, </a:t>
              </a:r>
              <a:r>
                <a:rPr lang="en-US" sz="2800" kern="1200" dirty="0" err="1" smtClean="0">
                  <a:latin typeface="Times New Roman" panose="02020603050405020304" pitchFamily="18" charset="0"/>
                  <a:cs typeface="Times New Roman" panose="02020603050405020304" pitchFamily="18" charset="0"/>
                </a:rPr>
                <a:t>huy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chương</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Vì</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thế</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hệ</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trẻ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Asean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Rectangle 22"/>
            <p:cNvSpPr/>
            <p:nvPr/>
          </p:nvSpPr>
          <p:spPr>
            <a:xfrm>
              <a:off x="2032000" y="5759027"/>
              <a:ext cx="8128000" cy="152934"/>
            </a:xfrm>
            <a:prstGeom prst="rect">
              <a:avLst/>
            </a:prstGeom>
            <a:solidFill>
              <a:schemeClr val="accent4">
                <a:lumMod val="40000"/>
                <a:lumOff val="60000"/>
              </a:schemeClr>
            </a:solidFill>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xmlns="" val="269138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954107"/>
          </a:xfrm>
          <a:prstGeom prst="rect">
            <a:avLst/>
          </a:prstGeom>
        </p:spPr>
        <p:txBody>
          <a:bodyPr>
            <a:spAutoFit/>
          </a:bodyPr>
          <a:lstStyle/>
          <a:p>
            <a:pPr>
              <a:spcAft>
                <a:spcPts val="0"/>
              </a:spcAft>
              <a:tabLst>
                <a:tab pos="1386840" algn="l"/>
              </a:tabLst>
            </a:pPr>
            <a:r>
              <a:rPr lang="en-US" sz="2800" b="1" dirty="0">
                <a:solidFill>
                  <a:srgbClr val="0070C0"/>
                </a:solidFill>
                <a:latin typeface="Times New Roman" panose="02020603050405020304" pitchFamily="18" charset="0"/>
                <a:ea typeface="MS Mincho"/>
              </a:rPr>
              <a:t>2. </a:t>
            </a:r>
            <a:r>
              <a:rPr lang="en-US" sz="2800" b="1" dirty="0" err="1">
                <a:solidFill>
                  <a:srgbClr val="0070C0"/>
                </a:solidFill>
                <a:latin typeface="Times New Roman" panose="02020603050405020304" pitchFamily="18" charset="0"/>
                <a:ea typeface="MS Mincho"/>
              </a:rPr>
              <a:t>Truyện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ngắn</a:t>
            </a:r>
            <a:r>
              <a:rPr lang="en-US" sz="2800" b="1" dirty="0">
                <a:solidFill>
                  <a:srgbClr val="0070C0"/>
                </a:solidFill>
                <a:latin typeface="Times New Roman" panose="02020603050405020304" pitchFamily="18" charset="0"/>
                <a:ea typeface="MS Mincho"/>
              </a:rPr>
              <a:t> “</a:t>
            </a:r>
            <a:r>
              <a:rPr lang="en-US" sz="2800" b="1" dirty="0" err="1" smtClean="0">
                <a:solidFill>
                  <a:srgbClr val="0070C0"/>
                </a:solidFill>
                <a:latin typeface="Times New Roman" panose="02020603050405020304" pitchFamily="18" charset="0"/>
                <a:ea typeface="MS Mincho"/>
              </a:rPr>
              <a:t>Điều</a:t>
            </a:r>
            <a:r>
              <a:rPr lang="en-US" sz="2800" b="1" dirty="0" smtClean="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không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tính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trước</a:t>
            </a:r>
            <a:r>
              <a:rPr lang="en-US" sz="2800" b="1" dirty="0">
                <a:solidFill>
                  <a:srgbClr val="0070C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6714329" y="3661171"/>
            <a:ext cx="4018935" cy="25118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2" name="Flowchart: Sequential Access Storage 11"/>
          <p:cNvSpPr/>
          <p:nvPr/>
        </p:nvSpPr>
        <p:spPr>
          <a:xfrm>
            <a:off x="2631594" y="1832135"/>
            <a:ext cx="4066459" cy="2619484"/>
          </a:xfrm>
          <a:prstGeom prst="flowChartMagneticTap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dirty="0" err="1">
                <a:solidFill>
                  <a:schemeClr val="tx1"/>
                </a:solidFill>
                <a:latin typeface="Times New Roman" panose="02020603050405020304" pitchFamily="18" charset="0"/>
                <a:ea typeface="Times New Roman" panose="02020603050405020304" pitchFamily="18" charset="0"/>
              </a:rPr>
              <a:t>Đọc</a:t>
            </a:r>
            <a:r>
              <a:rPr lang="en-US" sz="2800" dirty="0">
                <a:solidFill>
                  <a:schemeClr val="tx1"/>
                </a:solidFill>
                <a:latin typeface="Times New Roman" panose="02020603050405020304" pitchFamily="18" charset="0"/>
                <a:ea typeface="Times New Roman" panose="02020603050405020304" pitchFamily="18" charset="0"/>
              </a:rPr>
              <a:t> to, </a:t>
            </a:r>
            <a:r>
              <a:rPr lang="en-US" sz="2800" dirty="0" err="1">
                <a:solidFill>
                  <a:schemeClr val="tx1"/>
                </a:solidFill>
                <a:latin typeface="Times New Roman" panose="02020603050405020304" pitchFamily="18" charset="0"/>
                <a:ea typeface="Times New Roman" panose="02020603050405020304" pitchFamily="18" charset="0"/>
              </a:rPr>
              <a:t>rõ</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ràng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diễn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chỗ</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vật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đúng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giọng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điệu</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7718030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Truyện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ngắn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S Mincho"/>
                <a:cs typeface="+mn-cs"/>
              </a:rPr>
              <a:t>Điều</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86392"/>
            <a:ext cx="4919873"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1411951" y="2330245"/>
            <a:ext cx="2442122" cy="1622323"/>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Calibri" panose="020F0502020204030204" pitchFamily="34" charset="0"/>
              </a:rPr>
              <a:t>Xuất</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xứ</a:t>
            </a:r>
            <a:r>
              <a:rPr lang="en-US" sz="2800" b="1" dirty="0">
                <a:solidFill>
                  <a:schemeClr val="tx1"/>
                </a:solidFill>
                <a:latin typeface="Times New Roman" panose="02020603050405020304" pitchFamily="18" charset="0"/>
                <a:ea typeface="Calibri" panose="020F0502020204030204" pitchFamily="34" charset="0"/>
              </a:rPr>
              <a:t>:</a:t>
            </a:r>
            <a:r>
              <a:rPr lang="en-US" sz="2800" i="1" dirty="0">
                <a:solidFill>
                  <a:schemeClr val="tx1"/>
                </a:solidFill>
                <a:latin typeface="Times New Roman" panose="02020603050405020304" pitchFamily="18" charset="0"/>
                <a:ea typeface="Calibri" panose="020F0502020204030204" pitchFamily="34" charset="0"/>
              </a:rPr>
              <a:t> </a:t>
            </a:r>
            <a:r>
              <a:rPr lang="en-US" sz="2800" dirty="0">
                <a:solidFill>
                  <a:schemeClr val="tx1"/>
                </a:solidFill>
                <a:latin typeface="Times New Roman" panose="02020603050405020304" pitchFamily="18" charset="0"/>
                <a:ea typeface="Calibri" panose="020F0502020204030204" pitchFamily="34" charset="0"/>
              </a:rPr>
              <a:t> </a:t>
            </a:r>
            <a:r>
              <a:rPr lang="en-US" sz="2800" dirty="0">
                <a:solidFill>
                  <a:schemeClr val="tx1"/>
                </a:solidFill>
                <a:latin typeface="Times New Roman" panose="02020603050405020304" pitchFamily="18" charset="0"/>
                <a:ea typeface="Times New Roman" panose="02020603050405020304" pitchFamily="18" charset="0"/>
              </a:rPr>
              <a:t>1988, in </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tập</a:t>
            </a:r>
            <a:r>
              <a:rPr lang="en-US" sz="2800"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Út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Quyên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tôi</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4855889" y="2330245"/>
            <a:ext cx="2442122" cy="1210104"/>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Calibri" panose="020F0502020204030204" pitchFamily="34" charset="0"/>
              </a:rPr>
              <a:t>Thể</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loại</a:t>
            </a:r>
            <a:r>
              <a:rPr lang="en-US" sz="2800" b="1" dirty="0">
                <a:solidFill>
                  <a:schemeClr val="tx1"/>
                </a:solidFill>
                <a:latin typeface="Times New Roman" panose="02020603050405020304" pitchFamily="18" charset="0"/>
                <a:ea typeface="Calibri" panose="020F0502020204030204" pitchFamily="34" charset="0"/>
              </a:rPr>
              <a: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Truyện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ngắn</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8" name="Rounded Rectangle 17"/>
          <p:cNvSpPr/>
          <p:nvPr/>
        </p:nvSpPr>
        <p:spPr>
          <a:xfrm>
            <a:off x="8299827" y="2330245"/>
            <a:ext cx="2442122" cy="1562966"/>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b="1" dirty="0">
                <a:solidFill>
                  <a:schemeClr val="tx1"/>
                </a:solidFill>
                <a:latin typeface="Times New Roman" panose="02020603050405020304" pitchFamily="18" charset="0"/>
                <a:ea typeface="Calibri" panose="020F0502020204030204" pitchFamily="34" charset="0"/>
              </a:rPr>
              <a:t>PTBĐ:</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Tự</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sự</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kết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hợp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miêu</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tả</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biểu</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cảm</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19" name="Rounded Rectangle 18"/>
          <p:cNvSpPr/>
          <p:nvPr/>
        </p:nvSpPr>
        <p:spPr>
          <a:xfrm>
            <a:off x="8405846" y="4763729"/>
            <a:ext cx="2442122" cy="1279243"/>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Calibri" panose="020F0502020204030204" pitchFamily="34" charset="0"/>
              </a:rPr>
              <a:t>Ngôi</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kể</a:t>
            </a:r>
            <a:r>
              <a:rPr lang="en-US" sz="2800" b="1" dirty="0">
                <a:solidFill>
                  <a:schemeClr val="tx1"/>
                </a:solidFill>
                <a:latin typeface="Times New Roman" panose="02020603050405020304" pitchFamily="18" charset="0"/>
                <a:ea typeface="Calibri" panose="020F0502020204030204" pitchFamily="34" charset="0"/>
              </a:rPr>
              <a: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Ngôi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thứ</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nhất</a:t>
            </a:r>
            <a:r>
              <a:rPr lang="en-US" sz="2800" dirty="0">
                <a:solidFill>
                  <a:schemeClr val="tx1"/>
                </a:solidFill>
                <a:latin typeface="Times New Roman" panose="02020603050405020304" pitchFamily="18" charset="0"/>
                <a:ea typeface="Calibri" panose="020F0502020204030204" pitchFamily="34" charset="0"/>
              </a:rPr>
              <a:t>.</a:t>
            </a:r>
            <a:endParaRPr lang="en-US" sz="2800" dirty="0">
              <a:solidFill>
                <a:schemeClr val="tx1"/>
              </a:solidFill>
              <a:latin typeface="Times New Roman" panose="02020603050405020304" pitchFamily="18" charset="0"/>
              <a:ea typeface="Times New Roman" panose="02020603050405020304" pitchFamily="18" charset="0"/>
            </a:endParaRPr>
          </a:p>
        </p:txBody>
      </p:sp>
      <p:sp>
        <p:nvSpPr>
          <p:cNvPr id="20" name="Rounded Rectangle 19"/>
          <p:cNvSpPr/>
          <p:nvPr/>
        </p:nvSpPr>
        <p:spPr>
          <a:xfrm>
            <a:off x="1305932" y="4763729"/>
            <a:ext cx="2442122" cy="1259837"/>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Calibri" panose="020F0502020204030204" pitchFamily="34" charset="0"/>
              </a:rPr>
              <a:t>Nhân</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vật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Times New Roman" panose="02020603050405020304" pitchFamily="18" charset="0"/>
              </a:rPr>
              <a:t>tôi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Phước</a:t>
            </a:r>
            <a:r>
              <a:rPr lang="en-US" sz="2800" b="1" dirty="0">
                <a:solidFill>
                  <a:schemeClr val="tx1"/>
                </a:solidFill>
                <a:latin typeface="Times New Roman" panose="02020603050405020304" pitchFamily="18" charset="0"/>
                <a:ea typeface="Calibri" panose="020F0502020204030204" pitchFamily="34" charset="0"/>
              </a:rPr>
              <a:t> </a:t>
            </a:r>
            <a:endParaRPr lang="en-US" sz="2800" dirty="0">
              <a:solidFill>
                <a:schemeClr val="tx1"/>
              </a:solidFill>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a:blip r:embed="rId6"/>
          <a:stretch>
            <a:fillRect/>
          </a:stretch>
        </p:blipFill>
        <p:spPr>
          <a:xfrm>
            <a:off x="4381541" y="3764617"/>
            <a:ext cx="3390818" cy="234398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Left-Right Arrow 20"/>
          <p:cNvSpPr/>
          <p:nvPr/>
        </p:nvSpPr>
        <p:spPr>
          <a:xfrm>
            <a:off x="4027580" y="2809158"/>
            <a:ext cx="707922" cy="438105"/>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Right Arrow 23"/>
          <p:cNvSpPr/>
          <p:nvPr/>
        </p:nvSpPr>
        <p:spPr>
          <a:xfrm>
            <a:off x="7501876" y="2743335"/>
            <a:ext cx="707922" cy="438105"/>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Right Arrow 24"/>
          <p:cNvSpPr/>
          <p:nvPr/>
        </p:nvSpPr>
        <p:spPr>
          <a:xfrm rot="16200000">
            <a:off x="2259569" y="4134884"/>
            <a:ext cx="707922" cy="438105"/>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Right Arrow 25"/>
          <p:cNvSpPr/>
          <p:nvPr/>
        </p:nvSpPr>
        <p:spPr>
          <a:xfrm rot="16200000">
            <a:off x="9166927" y="4130128"/>
            <a:ext cx="707922" cy="438105"/>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6933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4" grpId="0" animBg="1"/>
      <p:bldP spid="25" grpId="0" animBg="1"/>
      <p:bldP spid="2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2458" y="1052592"/>
            <a:ext cx="49198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99946" y="1530976"/>
            <a:ext cx="3044423" cy="523220"/>
          </a:xfrm>
          <a:prstGeom prst="rect">
            <a:avLst/>
          </a:prstGeom>
        </p:spPr>
        <p:txBody>
          <a:bodyPr wrap="none">
            <a:spAutoFit/>
          </a:bodyPr>
          <a:lstStyle/>
          <a:p>
            <a:r>
              <a:rPr lang="en-US" sz="2800" b="1" dirty="0" err="1">
                <a:latin typeface="Times New Roman" panose="02020603050405020304" pitchFamily="18" charset="0"/>
                <a:ea typeface="Calibri" panose="020F0502020204030204" pitchFamily="34" charset="0"/>
              </a:rPr>
              <a:t>Các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sự</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kiện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chính</a:t>
            </a:r>
            <a:r>
              <a:rPr lang="en-US" sz="2800" b="1" dirty="0">
                <a:latin typeface="Times New Roman" panose="02020603050405020304" pitchFamily="18" charset="0"/>
                <a:ea typeface="Calibri" panose="020F0502020204030204" pitchFamily="34" charset="0"/>
              </a:rPr>
              <a:t>:</a:t>
            </a:r>
            <a:endParaRPr lang="en-US" sz="2800" dirty="0"/>
          </a:p>
        </p:txBody>
      </p:sp>
      <p:sp>
        <p:nvSpPr>
          <p:cNvPr id="34" name="Rectangle 33"/>
          <p:cNvSpPr/>
          <p:nvPr/>
        </p:nvSpPr>
        <p:spPr>
          <a:xfrm>
            <a:off x="685800" y="2030152"/>
            <a:ext cx="10782300" cy="4093428"/>
          </a:xfrm>
          <a:prstGeom prst="rect">
            <a:avLst/>
          </a:prstGeom>
        </p:spPr>
        <p:txBody>
          <a:bodyPr>
            <a:spAutoFit/>
          </a:bodyPr>
          <a:lstStyle/>
          <a:p>
            <a:pPr>
              <a:spcAft>
                <a:spcPts val="0"/>
              </a:spcAft>
            </a:pPr>
            <a:r>
              <a:rPr lang="en-US" sz="2600" dirty="0">
                <a:latin typeface="Times New Roman" panose="02020603050405020304" pitchFamily="18" charset="0"/>
                <a:ea typeface="Calibri" panose="020F0502020204030204" pitchFamily="34" charset="0"/>
              </a:rPr>
              <a:t>(1) </a:t>
            </a:r>
            <a:r>
              <a:rPr lang="en-US" sz="2600" dirty="0" err="1">
                <a:latin typeface="Times New Roman" panose="02020603050405020304" pitchFamily="18" charset="0"/>
                <a:ea typeface="Calibri" panose="020F0502020204030204" pitchFamily="34" charset="0"/>
              </a:rPr>
              <a:t>Trong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một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trận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bóng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vì</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hiểu</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lầm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sau</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pha</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bóng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việt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vị</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mà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nhân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vật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đem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lòng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ghét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người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tên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Nghi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có</a:t>
            </a:r>
            <a:r>
              <a:rPr lang="en-US" sz="2600" dirty="0">
                <a:latin typeface="Times New Roman" panose="02020603050405020304" pitchFamily="18" charset="0"/>
                <a:ea typeface="Calibri" panose="020F0502020204030204" pitchFamily="34" charset="0"/>
              </a:rPr>
              <a:t> ý </a:t>
            </a:r>
            <a:r>
              <a:rPr lang="en-US" sz="2600" dirty="0" err="1">
                <a:latin typeface="Times New Roman" panose="02020603050405020304" pitchFamily="18" charset="0"/>
                <a:ea typeface="Calibri" panose="020F0502020204030204" pitchFamily="34" charset="0"/>
              </a:rPr>
              <a:t>định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tìm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để</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nhau</a:t>
            </a:r>
            <a:r>
              <a:rPr lang="en-US" sz="2600" dirty="0">
                <a:latin typeface="Times New Roman" panose="02020603050405020304" pitchFamily="18" charset="0"/>
                <a:ea typeface="Calibri" panose="020F0502020204030204" pitchFamily="34" charset="0"/>
              </a:rPr>
              <a:t>”.</a:t>
            </a:r>
            <a:endParaRPr lang="en-US" sz="2600" dirty="0">
              <a:latin typeface="Times New Roman" panose="02020603050405020304" pitchFamily="18" charset="0"/>
              <a:ea typeface="Times New Roman" panose="02020603050405020304" pitchFamily="18" charset="0"/>
            </a:endParaRPr>
          </a:p>
          <a:p>
            <a:pPr>
              <a:spcAft>
                <a:spcPts val="0"/>
              </a:spcAft>
            </a:pPr>
            <a:r>
              <a:rPr lang="en-US" sz="2600" dirty="0">
                <a:latin typeface="Times New Roman" panose="02020603050405020304" pitchFamily="18" charset="0"/>
                <a:ea typeface="Calibri" panose="020F0502020204030204" pitchFamily="34" charset="0"/>
              </a:rPr>
              <a:t>(2)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rủ</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thêm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thằng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tên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Phước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chuẩn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bị</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vũ</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khí</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lên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kế</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hoạch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đón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đường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Nghị</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để</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cho</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bõ</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tức</a:t>
            </a:r>
            <a:r>
              <a:rPr lang="en-US" sz="2600" dirty="0">
                <a:latin typeface="Times New Roman" panose="02020603050405020304" pitchFamily="18" charset="0"/>
                <a:ea typeface="Calibri" panose="020F0502020204030204" pitchFamily="34" charset="0"/>
              </a:rPr>
              <a:t>.</a:t>
            </a:r>
            <a:endParaRPr lang="en-US" sz="2600" dirty="0">
              <a:latin typeface="Times New Roman" panose="02020603050405020304" pitchFamily="18" charset="0"/>
              <a:ea typeface="Times New Roman" panose="02020603050405020304" pitchFamily="18" charset="0"/>
            </a:endParaRPr>
          </a:p>
          <a:p>
            <a:pPr>
              <a:spcAft>
                <a:spcPts val="0"/>
              </a:spcAft>
            </a:pPr>
            <a:r>
              <a:rPr lang="en-US" sz="2600" dirty="0">
                <a:latin typeface="Times New Roman" panose="02020603050405020304" pitchFamily="18" charset="0"/>
                <a:ea typeface="Calibri" panose="020F0502020204030204" pitchFamily="34" charset="0"/>
              </a:rPr>
              <a:t>(3) </a:t>
            </a:r>
            <a:r>
              <a:rPr lang="en-US" sz="2600" dirty="0" err="1">
                <a:latin typeface="Times New Roman" panose="02020603050405020304" pitchFamily="18" charset="0"/>
                <a:ea typeface="Calibri" panose="020F0502020204030204" pitchFamily="34" charset="0"/>
              </a:rPr>
              <a:t>Khi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vừa</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gặp</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giữa</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đường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Nghi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đã</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chủ</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động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làm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hoà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với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tặng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sách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về</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luật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bóng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rủ</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Phước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cùng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xem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phim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trước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thái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độ</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hoà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giải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của</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Nghị</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đã</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không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thực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hiện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kế</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hoạch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như</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đã</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bàn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trước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đó</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mà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vui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vẻ</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nhận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lời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xem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phim</a:t>
            </a:r>
            <a:r>
              <a:rPr lang="en-US" sz="2600" dirty="0">
                <a:latin typeface="Times New Roman" panose="02020603050405020304" pitchFamily="18" charset="0"/>
                <a:ea typeface="Calibri" panose="020F0502020204030204" pitchFamily="34" charset="0"/>
              </a:rPr>
              <a:t>.</a:t>
            </a:r>
            <a:endParaRPr lang="en-US" sz="2600" dirty="0">
              <a:latin typeface="Times New Roman" panose="02020603050405020304" pitchFamily="18" charset="0"/>
              <a:ea typeface="Times New Roman" panose="02020603050405020304" pitchFamily="18" charset="0"/>
            </a:endParaRPr>
          </a:p>
          <a:p>
            <a:pPr>
              <a:spcAft>
                <a:spcPts val="0"/>
              </a:spcAft>
            </a:pPr>
            <a:r>
              <a:rPr lang="en-US" sz="2600" dirty="0">
                <a:latin typeface="Times New Roman" panose="02020603050405020304" pitchFamily="18" charset="0"/>
                <a:ea typeface="Calibri" panose="020F0502020204030204" pitchFamily="34" charset="0"/>
              </a:rPr>
              <a:t>(4) </a:t>
            </a:r>
            <a:r>
              <a:rPr lang="en-US" sz="2600" dirty="0" err="1">
                <a:latin typeface="Times New Roman" panose="02020603050405020304" pitchFamily="18" charset="0"/>
                <a:ea typeface="Calibri" panose="020F0502020204030204" pitchFamily="34" charset="0"/>
              </a:rPr>
              <a:t>Cả</a:t>
            </a:r>
            <a:r>
              <a:rPr lang="en-US" sz="2600" dirty="0">
                <a:latin typeface="Times New Roman" panose="02020603050405020304" pitchFamily="18" charset="0"/>
                <a:ea typeface="Calibri" panose="020F0502020204030204" pitchFamily="34" charset="0"/>
              </a:rPr>
              <a:t> 3 </a:t>
            </a:r>
            <a:r>
              <a:rPr lang="en-US" sz="2600" dirty="0" err="1">
                <a:latin typeface="Times New Roman" panose="02020603050405020304" pitchFamily="18" charset="0"/>
                <a:ea typeface="Calibri" panose="020F0502020204030204" pitchFamily="34" charset="0"/>
              </a:rPr>
              <a:t>cùng</a:t>
            </a:r>
            <a:r>
              <a:rPr lang="en-US" sz="2600" dirty="0">
                <a:latin typeface="Times New Roman" panose="02020603050405020304" pitchFamily="18" charset="0"/>
                <a:ea typeface="Calibri" panose="020F0502020204030204" pitchFamily="34" charset="0"/>
              </a:rPr>
              <a:t> </a:t>
            </a:r>
            <a:r>
              <a:rPr lang="en-US" sz="2600" dirty="0" err="1" smtClean="0">
                <a:latin typeface="Times New Roman" panose="02020603050405020304" pitchFamily="18" charset="0"/>
                <a:ea typeface="Calibri" panose="020F0502020204030204" pitchFamily="34" charset="0"/>
              </a:rPr>
              <a:t>choàn</a:t>
            </a:r>
            <a:r>
              <a:rPr lang="en-US" sz="2600" dirty="0" smtClean="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vai</a:t>
            </a:r>
            <a:r>
              <a:rPr lang="en-US" sz="2600" dirty="0">
                <a:latin typeface="Times New Roman" panose="02020603050405020304" pitchFamily="18" charset="0"/>
                <a:ea typeface="Calibri" panose="020F0502020204030204" pitchFamily="34" charset="0"/>
              </a:rPr>
              <a:t> </a:t>
            </a:r>
            <a:r>
              <a:rPr lang="en-US" sz="2600" dirty="0" err="1" smtClean="0">
                <a:latin typeface="Times New Roman" panose="02020603050405020304" pitchFamily="18" charset="0"/>
                <a:ea typeface="Calibri" panose="020F0502020204030204" pitchFamily="34" charset="0"/>
              </a:rPr>
              <a:t>nha</a:t>
            </a:r>
            <a:r>
              <a:rPr lang="en-US" sz="2600" dirty="0" err="1">
                <a:latin typeface="Times New Roman" panose="02020603050405020304" pitchFamily="18" charset="0"/>
                <a:ea typeface="Calibri" panose="020F0502020204030204" pitchFamily="34" charset="0"/>
              </a:rPr>
              <a:t>g</a:t>
            </a:r>
            <a:r>
              <a:rPr lang="en-US" sz="2600" dirty="0" err="1" smtClean="0">
                <a:latin typeface="Times New Roman" panose="02020603050405020304" pitchFamily="18" charset="0"/>
                <a:ea typeface="Calibri" panose="020F0502020204030204" pitchFamily="34" charset="0"/>
              </a:rPr>
              <a:t>u</a:t>
            </a:r>
            <a:r>
              <a:rPr lang="en-US" sz="2600" dirty="0" smtClean="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trên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đường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cùng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bàn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luận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về</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bộ</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phim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nói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về</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tình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sắp</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xem</a:t>
            </a:r>
            <a:r>
              <a:rPr lang="en-US" sz="2600" dirty="0">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2942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circle(in)">
                                      <p:cBhvr>
                                        <p:cTn id="7" dur="20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circle(in)">
                                      <p:cBhvr>
                                        <p:cTn id="12" dur="20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circle(in)">
                                      <p:cBhvr>
                                        <p:cTn id="17" dur="20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4">
                                            <p:txEl>
                                              <p:pRg st="3" end="3"/>
                                            </p:txEl>
                                          </p:spTgt>
                                        </p:tgtEl>
                                        <p:attrNameLst>
                                          <p:attrName>style.visibility</p:attrName>
                                        </p:attrNameLst>
                                      </p:cBhvr>
                                      <p:to>
                                        <p:strVal val="visible"/>
                                      </p:to>
                                    </p:set>
                                    <p:animEffect transition="in" filter="circle(in)">
                                      <p:cBhvr>
                                        <p:cTn id="22" dur="20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2458" y="1052592"/>
            <a:ext cx="49198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1511475" y="1813862"/>
            <a:ext cx="8734578" cy="2142463"/>
            <a:chOff x="2369620" y="2811722"/>
            <a:chExt cx="7786911" cy="1486747"/>
          </a:xfrm>
        </p:grpSpPr>
        <p:sp>
          <p:nvSpPr>
            <p:cNvPr id="12" name="Chevron 11"/>
            <p:cNvSpPr/>
            <p:nvPr/>
          </p:nvSpPr>
          <p:spPr>
            <a:xfrm>
              <a:off x="2369620" y="2811722"/>
              <a:ext cx="3269868" cy="1138959"/>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2996541"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9881" tIns="239881" rIns="239881" bIns="239881" numCol="1" spcCol="1270" anchor="ctr" anchorCtr="0">
              <a:noAutofit/>
            </a:bodyPr>
            <a:lstStyle/>
            <a:p>
              <a:pPr lvl="0" algn="ctr" defTabSz="1244600">
                <a:lnSpc>
                  <a:spcPct val="90000"/>
                </a:lnSpc>
                <a:spcBef>
                  <a:spcPct val="0"/>
                </a:spcBef>
                <a:spcAft>
                  <a:spcPct val="35000"/>
                </a:spcAft>
              </a:pPr>
              <a:r>
                <a:rPr lang="pt-BR" sz="2800" b="1" i="1" kern="1200" dirty="0" smtClean="0">
                  <a:latin typeface="Times New Roman" panose="02020603050405020304" pitchFamily="18" charset="0"/>
                  <a:cs typeface="Times New Roman" panose="02020603050405020304" pitchFamily="18" charset="0"/>
                </a:rPr>
                <a:t>Phần 1:</a:t>
              </a:r>
              <a:r>
                <a:rPr lang="pt-BR" sz="2800" kern="1200" dirty="0" smtClean="0">
                  <a:latin typeface="Times New Roman" panose="02020603050405020304" pitchFamily="18" charset="0"/>
                  <a:cs typeface="Times New Roman" panose="02020603050405020304" pitchFamily="18" charset="0"/>
                </a:rPr>
                <a:t> </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lăn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đùng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ra</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Chevron 15"/>
            <p:cNvSpPr/>
            <p:nvPr/>
          </p:nvSpPr>
          <p:spPr>
            <a:xfrm>
              <a:off x="6486214" y="2811722"/>
              <a:ext cx="3269868" cy="1138959"/>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7113135"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9881" tIns="239881" rIns="239881" bIns="239881" numCol="1" spcCol="1270" anchor="ctr" anchorCtr="0">
              <a:noAutofit/>
            </a:bodyPr>
            <a:lstStyle/>
            <a:p>
              <a:pPr lvl="0" algn="ctr" defTabSz="1244600">
                <a:lnSpc>
                  <a:spcPct val="90000"/>
                </a:lnSpc>
                <a:spcBef>
                  <a:spcPct val="0"/>
                </a:spcBef>
                <a:spcAft>
                  <a:spcPct val="35000"/>
                </a:spcAft>
              </a:pPr>
              <a:r>
                <a:rPr lang="nb-NO" sz="2800" b="1" i="1" kern="1200" dirty="0" smtClean="0">
                  <a:latin typeface="Times New Roman" panose="02020603050405020304" pitchFamily="18" charset="0"/>
                  <a:cs typeface="Times New Roman" panose="02020603050405020304" pitchFamily="18" charset="0"/>
                </a:rPr>
                <a:t>Phần 2:</a:t>
              </a:r>
              <a:r>
                <a:rPr lang="nb-NO" sz="2800" kern="1200" dirty="0" smtClean="0">
                  <a:latin typeface="Times New Roman" panose="02020603050405020304" pitchFamily="18" charset="0"/>
                  <a:cs typeface="Times New Roman" panose="02020603050405020304" pitchFamily="18" charset="0"/>
                </a:rPr>
                <a:t> " Còn lại":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thuẫn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a:blip r:embed="rId5"/>
          <a:stretch>
            <a:fillRect/>
          </a:stretch>
        </p:blipFill>
        <p:spPr>
          <a:xfrm>
            <a:off x="2637249" y="4079334"/>
            <a:ext cx="2078744" cy="21691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18"/>
          <p:cNvPicPr>
            <a:picLocks noChangeAspect="1"/>
          </p:cNvPicPr>
          <p:nvPr/>
        </p:nvPicPr>
        <p:blipFill rotWithShape="1">
          <a:blip r:embed="rId6"/>
          <a:srcRect r="11194"/>
          <a:stretch/>
        </p:blipFill>
        <p:spPr>
          <a:xfrm>
            <a:off x="7568957" y="4102255"/>
            <a:ext cx="2137346" cy="22383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xmlns="" val="29889038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8039" y="1028700"/>
            <a:ext cx="6096000" cy="954107"/>
          </a:xfrm>
          <a:prstGeom prst="rect">
            <a:avLst/>
          </a:prstGeom>
        </p:spPr>
        <p:txBody>
          <a:bodyPr>
            <a:spAutoFit/>
          </a:bodyPr>
          <a:lstStyle/>
          <a:p>
            <a:pPr>
              <a:spcAft>
                <a:spcPts val="0"/>
              </a:spcAft>
            </a:pPr>
            <a:r>
              <a:rPr lang="en-US" sz="2800" b="1" dirty="0">
                <a:solidFill>
                  <a:srgbClr val="FF0000"/>
                </a:solidFill>
                <a:latin typeface="Times New Roman" panose="02020603050405020304" pitchFamily="18" charset="0"/>
                <a:ea typeface="Calibri" panose="020F0502020204030204" pitchFamily="34" charset="0"/>
              </a:rPr>
              <a:t>II.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 - </a:t>
            </a:r>
            <a:r>
              <a:rPr lang="en-US" sz="2800" b="1" dirty="0" err="1">
                <a:solidFill>
                  <a:srgbClr val="FF0000"/>
                </a:solidFill>
                <a:latin typeface="Times New Roman" panose="02020603050405020304" pitchFamily="18" charset="0"/>
                <a:ea typeface="Calibri" panose="020F0502020204030204" pitchFamily="34" charset="0"/>
              </a:rPr>
              <a:t>hiểu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văn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bản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7030A0"/>
                </a:solidFill>
                <a:latin typeface="Times New Roman" panose="02020603050405020304" pitchFamily="18" charset="0"/>
                <a:ea typeface="Calibri" panose="020F0502020204030204" pitchFamily="34" charset="0"/>
              </a:rPr>
              <a:t>1. </a:t>
            </a:r>
            <a:r>
              <a:rPr lang="en-US" sz="2800" b="1" dirty="0" err="1">
                <a:solidFill>
                  <a:srgbClr val="7030A0"/>
                </a:solidFill>
                <a:latin typeface="Times New Roman" panose="02020603050405020304" pitchFamily="18" charset="0"/>
                <a:ea typeface="Calibri" panose="020F0502020204030204" pitchFamily="34" charset="0"/>
              </a:rPr>
              <a:t>Tình</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huống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mâu</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thuẫn</a:t>
            </a:r>
            <a:r>
              <a:rPr lang="en-US" sz="2800" b="1" dirty="0">
                <a:solidFill>
                  <a:srgbClr val="7030A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3028950" y="1874547"/>
            <a:ext cx="6096000" cy="954107"/>
          </a:xfrm>
          <a:prstGeom prst="rect">
            <a:avLst/>
          </a:prstGeom>
        </p:spPr>
        <p:txBody>
          <a:bodyPr>
            <a:spAutoFit/>
          </a:bodyPr>
          <a:lstStyle/>
          <a:p>
            <a:pPr algn="ctr">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01:</a:t>
            </a:r>
            <a:endParaRPr lang="en-US" sz="2800" dirty="0">
              <a:latin typeface="Times New Roman" panose="02020603050405020304" pitchFamily="18" charset="0"/>
              <a:ea typeface="Times New Roman" panose="02020603050405020304" pitchFamily="18" charset="0"/>
            </a:endParaRPr>
          </a:p>
          <a:p>
            <a:pPr algn="ctr">
              <a:spcAft>
                <a:spcPts val="0"/>
              </a:spcAft>
            </a:pPr>
            <a:r>
              <a:rPr lang="pt-BR" sz="2800" b="1" dirty="0">
                <a:solidFill>
                  <a:srgbClr val="7030A0"/>
                </a:solidFill>
                <a:latin typeface="Times New Roman" panose="02020603050405020304" pitchFamily="18" charset="0"/>
                <a:ea typeface="Times New Roman" panose="02020603050405020304" pitchFamily="18" charset="0"/>
              </a:rPr>
              <a:t>Tình huống mẫu thuẫn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1" name="Table 20"/>
          <p:cNvGraphicFramePr>
            <a:graphicFrameLocks noGrp="1"/>
          </p:cNvGraphicFramePr>
          <p:nvPr>
            <p:extLst>
              <p:ext uri="{D42A27DB-BD31-4B8C-83A1-F6EECF244321}">
                <p14:modId xmlns:p14="http://schemas.microsoft.com/office/powerpoint/2010/main" xmlns="" val="3767511716"/>
              </p:ext>
            </p:extLst>
          </p:nvPr>
        </p:nvGraphicFramePr>
        <p:xfrm>
          <a:off x="685799" y="2806684"/>
          <a:ext cx="10782300" cy="2560320"/>
        </p:xfrm>
        <a:graphic>
          <a:graphicData uri="http://schemas.openxmlformats.org/drawingml/2006/table">
            <a:tbl>
              <a:tblPr firstRow="1" firstCol="1" bandRow="1"/>
              <a:tblGrid>
                <a:gridCol w="3620536">
                  <a:extLst>
                    <a:ext uri="{9D8B030D-6E8A-4147-A177-3AD203B41FA5}">
                      <a16:colId xmlns="" xmlns:a16="http://schemas.microsoft.com/office/drawing/2014/main" val="1589865714"/>
                    </a:ext>
                  </a:extLst>
                </a:gridCol>
                <a:gridCol w="3925120">
                  <a:extLst>
                    <a:ext uri="{9D8B030D-6E8A-4147-A177-3AD203B41FA5}">
                      <a16:colId xmlns="" xmlns:a16="http://schemas.microsoft.com/office/drawing/2014/main" val="2797730173"/>
                    </a:ext>
                  </a:extLst>
                </a:gridCol>
                <a:gridCol w="3236644">
                  <a:extLst>
                    <a:ext uri="{9D8B030D-6E8A-4147-A177-3AD203B41FA5}">
                      <a16:colId xmlns="" xmlns:a16="http://schemas.microsoft.com/office/drawing/2014/main" val="832337418"/>
                    </a:ext>
                  </a:extLst>
                </a:gridCol>
              </a:tblGrid>
              <a:tr h="0">
                <a:tc>
                  <a:txBody>
                    <a:bodyPr/>
                    <a:lstStyle/>
                    <a:p>
                      <a:pPr algn="ctr">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Nghi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2031257881"/>
                  </a:ext>
                </a:extLst>
              </a:tr>
              <a:tr h="0">
                <a:tc>
                  <a:txBody>
                    <a:bodyPr/>
                    <a:lstStyle/>
                    <a:p>
                      <a:pPr>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Tình huống nảy sinh mâu thuẫn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4202201358"/>
                  </a:ext>
                </a:extLst>
              </a:tr>
              <a:tr h="0">
                <a:tc>
                  <a:txBody>
                    <a:bodyPr/>
                    <a:lstStyle/>
                    <a:p>
                      <a:pPr>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Phản ứng của nhân vật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pt-BR"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06851309"/>
                  </a:ext>
                </a:extLst>
              </a:tr>
            </a:tbl>
          </a:graphicData>
        </a:graphic>
      </p:graphicFrame>
    </p:spTree>
    <p:extLst>
      <p:ext uri="{BB962C8B-B14F-4D97-AF65-F5344CB8AC3E}">
        <p14:creationId xmlns:p14="http://schemas.microsoft.com/office/powerpoint/2010/main" xmlns="" val="32363436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8039" y="1028700"/>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1.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huống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mâu</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thuẫn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878588"/>
            <a:ext cx="10782300" cy="1384995"/>
          </a:xfrm>
          <a:prstGeom prst="rect">
            <a:avLst/>
          </a:prstGeom>
        </p:spPr>
        <p:txBody>
          <a:bodyPr>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1226242788"/>
              </p:ext>
            </p:extLst>
          </p:nvPr>
        </p:nvGraphicFramePr>
        <p:xfrm>
          <a:off x="685800" y="3325088"/>
          <a:ext cx="10782300" cy="2773680"/>
        </p:xfrm>
        <a:graphic>
          <a:graphicData uri="http://schemas.openxmlformats.org/drawingml/2006/table">
            <a:tbl>
              <a:tblPr firstRow="1" firstCol="1" bandRow="1"/>
              <a:tblGrid>
                <a:gridCol w="5567516">
                  <a:extLst>
                    <a:ext uri="{9D8B030D-6E8A-4147-A177-3AD203B41FA5}">
                      <a16:colId xmlns="" xmlns:a16="http://schemas.microsoft.com/office/drawing/2014/main" val="3286438326"/>
                    </a:ext>
                  </a:extLst>
                </a:gridCol>
                <a:gridCol w="5214784">
                  <a:extLst>
                    <a:ext uri="{9D8B030D-6E8A-4147-A177-3AD203B41FA5}">
                      <a16:colId xmlns="" xmlns:a16="http://schemas.microsoft.com/office/drawing/2014/main" val="2116494116"/>
                    </a:ext>
                  </a:extLst>
                </a:gridCol>
              </a:tblGrid>
              <a:tr h="0">
                <a:tc>
                  <a:txBody>
                    <a:bodyPr/>
                    <a:lstStyle/>
                    <a:p>
                      <a:pPr algn="ctr">
                        <a:spcAft>
                          <a:spcPts val="0"/>
                        </a:spcAft>
                      </a:pP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Tôi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algn="ctr">
                        <a:spcAft>
                          <a:spcPts val="0"/>
                        </a:spcAft>
                      </a:pPr>
                      <a:r>
                        <a:rPr lang="en-US" sz="2600" b="1">
                          <a:effectLst/>
                          <a:latin typeface="Times New Roman" panose="02020603050405020304" pitchFamily="18" charset="0"/>
                          <a:ea typeface="Calibri" panose="020F0502020204030204" pitchFamily="34" charset="0"/>
                          <a:cs typeface="Times New Roman" panose="02020603050405020304" pitchFamily="18" charset="0"/>
                        </a:rPr>
                        <a:t>Nghi</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 xmlns:a16="http://schemas.microsoft.com/office/drawing/2014/main" val="1934454325"/>
                  </a:ext>
                </a:extLst>
              </a:tr>
              <a:tr h="0">
                <a:tc>
                  <a:txBody>
                    <a:bodyPr/>
                    <a:lstStyle/>
                    <a:p>
                      <a:pPr algn="just">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thắng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tím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nung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nấu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600">
                          <a:effectLst/>
                          <a:latin typeface="Times New Roman" panose="02020603050405020304" pitchFamily="18" charset="0"/>
                          <a:ea typeface="Calibri" panose="020F0502020204030204" pitchFamily="34" charset="0"/>
                          <a:cs typeface="Times New Roman" panose="02020603050405020304" pitchFamily="18" charset="0"/>
                        </a:rPr>
                        <a:t>- Nhất định không công nhận bàn thắng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600">
                          <a:effectLst/>
                          <a:latin typeface="Times New Roman" panose="02020603050405020304" pitchFamily="18" charset="0"/>
                          <a:ea typeface="Calibri" panose="020F0502020204030204" pitchFamily="34" charset="0"/>
                          <a:cs typeface="Times New Roman" panose="02020603050405020304" pitchFamily="18" charset="0"/>
                        </a:rPr>
                        <a:t>- Lúc về còn nhe răng trêu, cười hô hố</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85079799"/>
                  </a:ext>
                </a:extLst>
              </a:tr>
              <a:tr h="0">
                <a:tc gridSpan="2">
                  <a:txBody>
                    <a:bodyPr/>
                    <a:lstStyle/>
                    <a:p>
                      <a:pPr algn="just">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nâng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thua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vui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2937079934"/>
                  </a:ext>
                </a:extLst>
              </a:tr>
            </a:tbl>
          </a:graphicData>
        </a:graphic>
      </p:graphicFrame>
    </p:spTree>
    <p:extLst>
      <p:ext uri="{BB962C8B-B14F-4D97-AF65-F5344CB8AC3E}">
        <p14:creationId xmlns:p14="http://schemas.microsoft.com/office/powerpoint/2010/main" xmlns="" val="27312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744363" y="1476846"/>
            <a:ext cx="3034805"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Phiếu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học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tập</a:t>
            </a:r>
            <a:r>
              <a:rPr lang="en-US" sz="3200" dirty="0">
                <a:solidFill>
                  <a:srgbClr val="FF0000"/>
                </a:solidFill>
                <a:latin typeface="Times New Roman" panose="02020603050405020304" pitchFamily="18" charset="0"/>
                <a:ea typeface="Times New Roman" panose="02020603050405020304" pitchFamily="18" charset="0"/>
              </a:rPr>
              <a:t> 02 </a:t>
            </a:r>
            <a:endParaRPr lang="en-US" sz="3200" dirty="0"/>
          </a:p>
        </p:txBody>
      </p:sp>
      <p:sp>
        <p:nvSpPr>
          <p:cNvPr id="12" name="Rectangle 11"/>
          <p:cNvSpPr/>
          <p:nvPr/>
        </p:nvSpPr>
        <p:spPr>
          <a:xfrm>
            <a:off x="453395" y="1052592"/>
            <a:ext cx="3770584" cy="523220"/>
          </a:xfrm>
          <a:prstGeom prst="rect">
            <a:avLst/>
          </a:prstGeom>
        </p:spPr>
        <p:txBody>
          <a:bodyPr wrap="none">
            <a:spAutoFit/>
          </a:bodyPr>
          <a:lstStyle/>
          <a:p>
            <a:pPr lvl="0">
              <a:spcAft>
                <a:spcPts val="0"/>
              </a:spcAft>
              <a:buClr>
                <a:srgbClr val="7030A0"/>
              </a:buClr>
            </a:pPr>
            <a:r>
              <a:rPr lang="en-US" sz="2800" b="1" smtClean="0">
                <a:solidFill>
                  <a:srgbClr val="7030A0"/>
                </a:solidFill>
                <a:latin typeface="Times New Roman" panose="02020603050405020304" pitchFamily="18" charset="0"/>
                <a:ea typeface="Calibri" panose="020F0502020204030204" pitchFamily="34" charset="0"/>
              </a:rPr>
              <a:t>2. Diễn biến mâu thuẫn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xmlns="" val="3631755230"/>
              </p:ext>
            </p:extLst>
          </p:nvPr>
        </p:nvGraphicFramePr>
        <p:xfrm>
          <a:off x="685800" y="2208476"/>
          <a:ext cx="10782300" cy="2926080"/>
        </p:xfrm>
        <a:graphic>
          <a:graphicData uri="http://schemas.openxmlformats.org/drawingml/2006/table">
            <a:tbl>
              <a:tblPr firstRow="1" firstCol="1" bandRow="1"/>
              <a:tblGrid>
                <a:gridCol w="6179375">
                  <a:extLst>
                    <a:ext uri="{9D8B030D-6E8A-4147-A177-3AD203B41FA5}">
                      <a16:colId xmlns="" xmlns:a16="http://schemas.microsoft.com/office/drawing/2014/main" val="1941458071"/>
                    </a:ext>
                  </a:extLst>
                </a:gridCol>
                <a:gridCol w="2089893">
                  <a:extLst>
                    <a:ext uri="{9D8B030D-6E8A-4147-A177-3AD203B41FA5}">
                      <a16:colId xmlns="" xmlns:a16="http://schemas.microsoft.com/office/drawing/2014/main" val="4178504402"/>
                    </a:ext>
                  </a:extLst>
                </a:gridCol>
                <a:gridCol w="2513032">
                  <a:extLst>
                    <a:ext uri="{9D8B030D-6E8A-4147-A177-3AD203B41FA5}">
                      <a16:colId xmlns="" xmlns:a16="http://schemas.microsoft.com/office/drawing/2014/main" val="3593484697"/>
                    </a:ext>
                  </a:extLst>
                </a:gridCol>
              </a:tblGrid>
              <a:tr h="0">
                <a:tc>
                  <a:txBody>
                    <a:bodyPr/>
                    <a:lstStyle/>
                    <a:p>
                      <a:pPr algn="ctr">
                        <a:spcAft>
                          <a:spcPts val="0"/>
                        </a:spcAft>
                      </a:pP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91173179"/>
                  </a:ext>
                </a:extLst>
              </a:tr>
              <a:tr h="0">
                <a:tc>
                  <a:txBody>
                    <a:bodyPr/>
                    <a:lstStyle/>
                    <a:p>
                      <a:pPr>
                        <a:spcAft>
                          <a:spcPts val="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 chuẩn bị cho cuộc gặp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82604313"/>
                  </a:ext>
                </a:extLst>
              </a:tr>
              <a:tr h="0">
                <a:tc>
                  <a:txBody>
                    <a:bodyPr/>
                    <a:lstStyle/>
                    <a:p>
                      <a:pPr>
                        <a:spcAft>
                          <a:spcPts val="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 đích cuộc gặp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15013614"/>
                  </a:ext>
                </a:extLst>
              </a:tr>
              <a:tr h="0">
                <a:tc>
                  <a:txBody>
                    <a:bodyPr/>
                    <a:lstStyle/>
                    <a:p>
                      <a:pPr>
                        <a:spcAft>
                          <a:spcPts val="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 lời nói trong cuộc gặp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19402548"/>
                  </a:ext>
                </a:extLst>
              </a:tr>
              <a:tr h="0">
                <a:tc>
                  <a:txBody>
                    <a:bodyPr/>
                    <a:lstStyle/>
                    <a:p>
                      <a:pPr>
                        <a:spcAft>
                          <a:spcPts val="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Rút ra nhận xét về tính cách nhân vật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44987808"/>
                  </a:ext>
                </a:extLst>
              </a:tr>
            </a:tbl>
          </a:graphicData>
        </a:graphic>
      </p:graphicFrame>
    </p:spTree>
    <p:extLst>
      <p:ext uri="{BB962C8B-B14F-4D97-AF65-F5344CB8AC3E}">
        <p14:creationId xmlns:p14="http://schemas.microsoft.com/office/powerpoint/2010/main" xmlns="" val="30614658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453395" y="1052592"/>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smtClean="0">
                <a:ln>
                  <a:noFill/>
                </a:ln>
                <a:solidFill>
                  <a:srgbClr val="7030A0"/>
                </a:solidFill>
                <a:effectLst/>
                <a:uLnTx/>
                <a:uFillTx/>
                <a:latin typeface="Times New Roman" panose="02020603050405020304" pitchFamily="18" charset="0"/>
                <a:ea typeface="Calibri" panose="020F0502020204030204" pitchFamily="34" charset="0"/>
                <a:cs typeface="+mn-cs"/>
              </a:rPr>
              <a:t>2. Diễn biến mâu 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xmlns="" val="609601964"/>
              </p:ext>
            </p:extLst>
          </p:nvPr>
        </p:nvGraphicFramePr>
        <p:xfrm>
          <a:off x="698499" y="1625412"/>
          <a:ext cx="10782300" cy="4389120"/>
        </p:xfrm>
        <a:graphic>
          <a:graphicData uri="http://schemas.openxmlformats.org/drawingml/2006/table">
            <a:tbl>
              <a:tblPr firstRow="1" firstCol="1" bandRow="1"/>
              <a:tblGrid>
                <a:gridCol w="1924665">
                  <a:extLst>
                    <a:ext uri="{9D8B030D-6E8A-4147-A177-3AD203B41FA5}">
                      <a16:colId xmlns="" xmlns:a16="http://schemas.microsoft.com/office/drawing/2014/main" val="3480204004"/>
                    </a:ext>
                  </a:extLst>
                </a:gridCol>
                <a:gridCol w="4468761">
                  <a:extLst>
                    <a:ext uri="{9D8B030D-6E8A-4147-A177-3AD203B41FA5}">
                      <a16:colId xmlns="" xmlns:a16="http://schemas.microsoft.com/office/drawing/2014/main" val="601642557"/>
                    </a:ext>
                  </a:extLst>
                </a:gridCol>
                <a:gridCol w="4388874">
                  <a:extLst>
                    <a:ext uri="{9D8B030D-6E8A-4147-A177-3AD203B41FA5}">
                      <a16:colId xmlns="" xmlns:a16="http://schemas.microsoft.com/office/drawing/2014/main" val="1966421918"/>
                    </a:ext>
                  </a:extLst>
                </a:gridCol>
              </a:tblGrid>
              <a:tr h="107323">
                <a:tc>
                  <a:txBody>
                    <a:bodyPr/>
                    <a:lstStyle/>
                    <a:p>
                      <a:pPr algn="ctr">
                        <a:spcAft>
                          <a:spcPts val="0"/>
                        </a:spcAft>
                      </a:pPr>
                      <a:r>
                        <a:rPr lang="pt-BR" sz="24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366"/>
                    </a:solidFill>
                  </a:tcPr>
                </a:tc>
                <a:tc>
                  <a:txBody>
                    <a:bodyPr/>
                    <a:lstStyle/>
                    <a:p>
                      <a:pPr marR="30480" algn="ctr">
                        <a:spcAft>
                          <a:spcPts val="1200"/>
                        </a:spcAft>
                      </a:pPr>
                      <a:r>
                        <a:rPr lang="en-US" sz="24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366"/>
                    </a:solidFill>
                  </a:tcPr>
                </a:tc>
                <a:tc>
                  <a:txBody>
                    <a:bodyPr/>
                    <a:lstStyle/>
                    <a:p>
                      <a:pPr marR="30480" algn="ctr">
                        <a:spcAft>
                          <a:spcPts val="1200"/>
                        </a:spcAft>
                      </a:pPr>
                      <a:r>
                        <a:rPr lang="en-US" sz="24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366"/>
                    </a:solidFill>
                  </a:tcPr>
                </a:tc>
                <a:extLst>
                  <a:ext uri="{0D108BD9-81ED-4DB2-BD59-A6C34878D82A}">
                    <a16:rowId xmlns="" xmlns:a16="http://schemas.microsoft.com/office/drawing/2014/main" val="1304631153"/>
                  </a:ext>
                </a:extLst>
              </a:tr>
              <a:tr h="751259">
                <a:tc>
                  <a:txBody>
                    <a:bodyPr/>
                    <a:lstStyle/>
                    <a:p>
                      <a:pPr>
                        <a:spcAft>
                          <a:spcPts val="0"/>
                        </a:spcAft>
                      </a:pPr>
                      <a:r>
                        <a:rPr lang="pt-BR" sz="2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Sự chuẩn bị cho cuộc gặp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đón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kỹ</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vũ</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Phước</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gia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đủ</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cuốn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mượn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vé</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hề</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đội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spcAft>
                          <a:spcPts val="120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11352327"/>
                  </a:ext>
                </a:extLst>
              </a:tr>
              <a:tr h="444254">
                <a:tc>
                  <a:txBody>
                    <a:bodyPr/>
                    <a:lstStyle/>
                    <a:p>
                      <a:pPr>
                        <a:spcAft>
                          <a:spcPts val="0"/>
                        </a:spcAft>
                      </a:pPr>
                      <a:r>
                        <a:rPr lang="pt-BR" sz="2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Mục đích cuộc gặp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marR="30480" algn="just">
                        <a:spcAft>
                          <a:spcPts val="1200"/>
                        </a:spcAft>
                      </a:pPr>
                      <a:r>
                        <a:rPr lang="en-US" sz="2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Chặn đường gặp Nghi để đánh Nghi vì ấm ức pha việt vị trong trận bóng đá hôm trước, cho rằng Nghi ăn gian, chọc tức mình.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66831620"/>
                  </a:ext>
                </a:extLst>
              </a:tr>
            </a:tbl>
          </a:graphicData>
        </a:graphic>
      </p:graphicFrame>
    </p:spTree>
    <p:extLst>
      <p:ext uri="{BB962C8B-B14F-4D97-AF65-F5344CB8AC3E}">
        <p14:creationId xmlns:p14="http://schemas.microsoft.com/office/powerpoint/2010/main" xmlns="" val="8768061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453395" y="1052592"/>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smtClean="0">
                <a:ln>
                  <a:noFill/>
                </a:ln>
                <a:solidFill>
                  <a:srgbClr val="7030A0"/>
                </a:solidFill>
                <a:effectLst/>
                <a:uLnTx/>
                <a:uFillTx/>
                <a:latin typeface="Times New Roman" panose="02020603050405020304" pitchFamily="18" charset="0"/>
                <a:ea typeface="Calibri" panose="020F0502020204030204" pitchFamily="34" charset="0"/>
                <a:cs typeface="+mn-cs"/>
              </a:rPr>
              <a:t>2. Diễn biến mâu 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xmlns="" val="2657802185"/>
              </p:ext>
            </p:extLst>
          </p:nvPr>
        </p:nvGraphicFramePr>
        <p:xfrm>
          <a:off x="685800" y="1778674"/>
          <a:ext cx="10782299" cy="4351338"/>
        </p:xfrm>
        <a:graphic>
          <a:graphicData uri="http://schemas.openxmlformats.org/drawingml/2006/table">
            <a:tbl>
              <a:tblPr firstRow="1" firstCol="1" bandRow="1"/>
              <a:tblGrid>
                <a:gridCol w="2562000">
                  <a:extLst>
                    <a:ext uri="{9D8B030D-6E8A-4147-A177-3AD203B41FA5}">
                      <a16:colId xmlns="" xmlns:a16="http://schemas.microsoft.com/office/drawing/2014/main" val="1237413942"/>
                    </a:ext>
                  </a:extLst>
                </a:gridCol>
                <a:gridCol w="4138616">
                  <a:extLst>
                    <a:ext uri="{9D8B030D-6E8A-4147-A177-3AD203B41FA5}">
                      <a16:colId xmlns="" xmlns:a16="http://schemas.microsoft.com/office/drawing/2014/main" val="716075763"/>
                    </a:ext>
                  </a:extLst>
                </a:gridCol>
                <a:gridCol w="4081683">
                  <a:extLst>
                    <a:ext uri="{9D8B030D-6E8A-4147-A177-3AD203B41FA5}">
                      <a16:colId xmlns="" xmlns:a16="http://schemas.microsoft.com/office/drawing/2014/main" val="2049568733"/>
                    </a:ext>
                  </a:extLst>
                </a:gridCol>
              </a:tblGrid>
              <a:tr h="4351338">
                <a:tc>
                  <a:txBody>
                    <a:bodyPr/>
                    <a:lstStyle/>
                    <a:p>
                      <a:pPr>
                        <a:spcAft>
                          <a:spcPts val="0"/>
                        </a:spcAft>
                      </a:pPr>
                      <a:r>
                        <a:rPr lang="pt-BR"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 lời nói trong cuộc gặp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0" marR="63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marL="342900" marR="30480" lvl="0" indent="-342900" algn="just">
                        <a:spcAft>
                          <a:spcPts val="1200"/>
                        </a:spcAft>
                        <a:buSzPts val="1400"/>
                        <a:buFont typeface="Times New Roman" panose="02020603050405020304" pitchFamily="18" charset="0"/>
                        <a:buChar char="-"/>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0480" lvl="0" indent="-342900" algn="just">
                        <a:spcAft>
                          <a:spcPts val="1200"/>
                        </a:spcAft>
                        <a:buSzPts val="1400"/>
                        <a:buFont typeface="Times New Roman" panose="02020603050405020304" pitchFamily="18" charset="0"/>
                        <a:buChar char="-"/>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Lấp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liếm</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ngùng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0480" lvl="0" indent="-342900" algn="just">
                        <a:spcAft>
                          <a:spcPts val="1200"/>
                        </a:spcAft>
                        <a:buSzPts val="1400"/>
                        <a:buFont typeface="Times New Roman" panose="02020603050405020304" pitchFamily="18" charset="0"/>
                        <a:buChar char="-"/>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Phước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Phước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0" marR="63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30480" lvl="0" indent="-342900" algn="just">
                        <a:spcAft>
                          <a:spcPts val="1200"/>
                        </a:spcAft>
                        <a:buSzPts val="1400"/>
                        <a:buFont typeface="Times New Roman" panose="02020603050405020304" pitchFamily="18" charset="0"/>
                        <a:buChar char="-"/>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rủ</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Phước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phim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0480" lvl="0" indent="-342900" algn="just">
                        <a:spcAft>
                          <a:spcPts val="1200"/>
                        </a:spcAft>
                        <a:buSzPts val="1400"/>
                        <a:buFont typeface="Times New Roman" panose="02020603050405020304" pitchFamily="18" charset="0"/>
                        <a:buChar char="-"/>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Choàng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rạp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phim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0" marR="63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59435693"/>
                  </a:ext>
                </a:extLst>
              </a:tr>
            </a:tbl>
          </a:graphicData>
        </a:graphic>
      </p:graphicFrame>
    </p:spTree>
    <p:extLst>
      <p:ext uri="{BB962C8B-B14F-4D97-AF65-F5344CB8AC3E}">
        <p14:creationId xmlns:p14="http://schemas.microsoft.com/office/powerpoint/2010/main" xmlns="" val="1620488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BỨC TRANH CỦA </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EM GÁI TÔI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pic>
        <p:nvPicPr>
          <p:cNvPr id="4" name="Picture 3"/>
          <p:cNvPicPr>
            <a:picLocks noChangeAspect="1"/>
          </p:cNvPicPr>
          <p:nvPr/>
        </p:nvPicPr>
        <p:blipFill>
          <a:blip r:embed="rId7"/>
          <a:stretch>
            <a:fillRect/>
          </a:stretch>
        </p:blipFill>
        <p:spPr>
          <a:xfrm>
            <a:off x="3457491" y="733027"/>
            <a:ext cx="5047926" cy="397273"/>
          </a:xfrm>
          <a:prstGeom prst="rect">
            <a:avLst/>
          </a:prstGeom>
        </p:spPr>
      </p:pic>
      <p:pic>
        <p:nvPicPr>
          <p:cNvPr id="14" name="Picture 13"/>
          <p:cNvPicPr>
            <a:picLocks noChangeAspect="1"/>
          </p:cNvPicPr>
          <p:nvPr/>
        </p:nvPicPr>
        <p:blipFill>
          <a:blip r:embed="rId8"/>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5" name="Picture 14"/>
          <p:cNvPicPr>
            <a:picLocks noChangeAspect="1"/>
          </p:cNvPicPr>
          <p:nvPr/>
        </p:nvPicPr>
        <p:blipFill>
          <a:blip r:embed="rId8"/>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5" name="Rectangle 4"/>
          <p:cNvSpPr/>
          <p:nvPr/>
        </p:nvSpPr>
        <p:spPr>
          <a:xfrm>
            <a:off x="4301340" y="69616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loud Callout 15"/>
          <p:cNvSpPr/>
          <p:nvPr/>
        </p:nvSpPr>
        <p:spPr>
          <a:xfrm>
            <a:off x="814388" y="2528612"/>
            <a:ext cx="6178731" cy="3148148"/>
          </a:xfrm>
          <a:prstGeom prst="cloudCallout">
            <a:avLst>
              <a:gd name="adj1" fmla="val 57221"/>
              <a:gd name="adj2" fmla="val 25022"/>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7000"/>
              </a:lnSpc>
              <a:spcBef>
                <a:spcPts val="0"/>
              </a:spcBef>
              <a:spcAft>
                <a:spcPts val="0"/>
              </a:spcAft>
              <a:buClrTx/>
              <a:buSzTx/>
              <a:buFontTx/>
              <a:buNone/>
              <a:tabLst>
                <a:tab pos="1386840" algn="l"/>
              </a:tabLst>
              <a:defRPr/>
            </a:pP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Qua</a:t>
            </a:r>
            <a:r>
              <a:rPr kumimoji="0" lang="en-US" sz="2800" b="0" i="0" u="none" strike="noStrike" kern="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noProof="0" dirty="0" err="1" smtClean="0">
                <a:ln>
                  <a:noFill/>
                </a:ln>
                <a:solidFill>
                  <a:srgbClr val="0D0D0D"/>
                </a:solidFill>
                <a:effectLst/>
                <a:uLnTx/>
                <a:uFillTx/>
                <a:latin typeface="Times New Roman" panose="02020603050405020304" pitchFamily="18" charset="0"/>
                <a:ea typeface="MS Mincho"/>
                <a:cs typeface="+mn-cs"/>
              </a:rPr>
              <a:t>tìm</a:t>
            </a:r>
            <a:r>
              <a:rPr kumimoji="0" lang="en-US" sz="2800" b="0" i="0" u="none" strike="noStrike" kern="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noProof="0" dirty="0" err="1" smtClean="0">
                <a:ln>
                  <a:noFill/>
                </a:ln>
                <a:solidFill>
                  <a:srgbClr val="0D0D0D"/>
                </a:solidFill>
                <a:effectLst/>
                <a:uLnTx/>
                <a:uFillTx/>
                <a:latin typeface="Times New Roman" panose="02020603050405020304" pitchFamily="18" charset="0"/>
                <a:ea typeface="MS Mincho"/>
                <a:cs typeface="+mn-cs"/>
              </a:rPr>
              <a:t>hiểu</a:t>
            </a:r>
            <a:r>
              <a:rPr kumimoji="0" lang="en-US" sz="2800" b="0" i="0" u="none" strike="noStrike" kern="0" cap="none" spc="0" normalizeH="0" noProof="0" dirty="0" smtClean="0">
                <a:ln>
                  <a:noFill/>
                </a:ln>
                <a:solidFill>
                  <a:srgbClr val="0D0D0D"/>
                </a:solidFill>
                <a:effectLst/>
                <a:uLnTx/>
                <a:uFillTx/>
                <a:latin typeface="Times New Roman" panose="02020603050405020304" pitchFamily="18" charset="0"/>
                <a:ea typeface="MS Mincho"/>
                <a:cs typeface="+mn-cs"/>
              </a:rPr>
              <a:t> </a:t>
            </a:r>
            <a:r>
              <a:rPr lang="en-US" sz="2800" kern="0" noProof="0" dirty="0" smtClean="0">
                <a:solidFill>
                  <a:srgbClr val="0D0D0D"/>
                </a:solidFill>
                <a:latin typeface="Times New Roman" panose="02020603050405020304" pitchFamily="18" charset="0"/>
                <a:ea typeface="MS Mincho"/>
              </a:rPr>
              <a:t>ở </a:t>
            </a:r>
            <a:r>
              <a:rPr lang="en-US" sz="2800" kern="0" noProof="0" dirty="0" err="1" smtClean="0">
                <a:solidFill>
                  <a:srgbClr val="0D0D0D"/>
                </a:solidFill>
                <a:latin typeface="Times New Roman" panose="02020603050405020304" pitchFamily="18" charset="0"/>
                <a:ea typeface="MS Mincho"/>
              </a:rPr>
              <a:t>nhà</a:t>
            </a:r>
            <a:r>
              <a:rPr lang="en-US" sz="2800" kern="0" noProof="0" dirty="0" smtClean="0">
                <a:solidFill>
                  <a:srgbClr val="0D0D0D"/>
                </a:solidFill>
                <a:latin typeface="Times New Roman" panose="02020603050405020304" pitchFamily="18" charset="0"/>
                <a:ea typeface="MS Mincho"/>
              </a:rPr>
              <a:t>,</a:t>
            </a:r>
            <a:r>
              <a:rPr lang="en-US" sz="2800" kern="0" dirty="0" smtClean="0">
                <a:solidFill>
                  <a:srgbClr val="0D0D0D"/>
                </a:solidFill>
                <a:latin typeface="Times New Roman" panose="02020603050405020304" pitchFamily="18" charset="0"/>
                <a:ea typeface="MS Mincho"/>
              </a:rPr>
              <a:t> </a:t>
            </a:r>
            <a:r>
              <a:rPr lang="en-US" sz="2800" kern="0" dirty="0" err="1" smtClean="0">
                <a:solidFill>
                  <a:srgbClr val="0D0D0D"/>
                </a:solidFill>
                <a:latin typeface="Times New Roman" panose="02020603050405020304" pitchFamily="18" charset="0"/>
                <a:ea typeface="MS Mincho"/>
              </a:rPr>
              <a:t>nêu</a:t>
            </a:r>
            <a:r>
              <a:rPr lang="en-US" sz="2800" kern="0" dirty="0" smtClean="0">
                <a:solidFill>
                  <a:srgbClr val="0D0D0D"/>
                </a:solidFill>
                <a:latin typeface="Times New Roman" panose="02020603050405020304" pitchFamily="18" charset="0"/>
                <a:ea typeface="MS Mincho"/>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những</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hiểu</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biết</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của</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về</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nhà</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văn</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Tạ</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Duy</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Anh</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tên</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truyện</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của</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tác</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smtClean="0">
                <a:ln>
                  <a:noFill/>
                </a:ln>
                <a:solidFill>
                  <a:srgbClr val="0D0D0D"/>
                </a:solidFill>
                <a:effectLst/>
                <a:uLnTx/>
                <a:uFillTx/>
                <a:latin typeface="Times New Roman" panose="02020603050405020304" pitchFamily="18" charset="0"/>
                <a:ea typeface="MS Mincho"/>
                <a:cs typeface="+mn-cs"/>
              </a:rPr>
              <a:t>giả</a:t>
            </a:r>
            <a:r>
              <a:rPr kumimoji="0" lang="en-US" sz="2800" b="0" i="0" u="none" strike="noStrike" kern="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9"/>
          <a:stretch>
            <a:fillRect/>
          </a:stretch>
        </p:blipFill>
        <p:spPr>
          <a:xfrm>
            <a:off x="7578907" y="1667063"/>
            <a:ext cx="3615241" cy="4480948"/>
          </a:xfrm>
          <a:prstGeom prst="rect">
            <a:avLst/>
          </a:prstGeom>
        </p:spPr>
      </p:pic>
      <p:sp>
        <p:nvSpPr>
          <p:cNvPr id="11" name="Rectangle 10"/>
          <p:cNvSpPr/>
          <p:nvPr/>
        </p:nvSpPr>
        <p:spPr>
          <a:xfrm>
            <a:off x="409491" y="916287"/>
            <a:ext cx="6096000" cy="1224951"/>
          </a:xfrm>
          <a:prstGeom prst="rect">
            <a:avLst/>
          </a:prstGeom>
        </p:spPr>
        <p:txBody>
          <a:bodyPr>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II. </a:t>
            </a:r>
            <a:r>
              <a:rPr lang="en-US" sz="3200" b="1" dirty="0" err="1">
                <a:solidFill>
                  <a:srgbClr val="FF0000"/>
                </a:solidFill>
                <a:latin typeface="Times New Roman" panose="02020603050405020304" pitchFamily="18" charset="0"/>
                <a:ea typeface="MS Mincho"/>
              </a:rPr>
              <a:t>Tìm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hiểu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chung</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3200" b="1" dirty="0">
                <a:solidFill>
                  <a:srgbClr val="0070C0"/>
                </a:solidFill>
                <a:latin typeface="Times New Roman" panose="02020603050405020304" pitchFamily="18" charset="0"/>
                <a:ea typeface="MS Mincho"/>
              </a:rPr>
              <a:t>1. </a:t>
            </a:r>
            <a:r>
              <a:rPr lang="en-US" sz="3200" b="1" dirty="0" err="1">
                <a:solidFill>
                  <a:srgbClr val="0070C0"/>
                </a:solidFill>
                <a:latin typeface="Times New Roman" panose="02020603050405020304" pitchFamily="18" charset="0"/>
                <a:ea typeface="MS Mincho"/>
              </a:rPr>
              <a:t>Tác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giả</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Tạ</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Duy</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Anh</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508025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453395" y="1052592"/>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smtClean="0">
                <a:ln>
                  <a:noFill/>
                </a:ln>
                <a:solidFill>
                  <a:srgbClr val="7030A0"/>
                </a:solidFill>
                <a:effectLst/>
                <a:uLnTx/>
                <a:uFillTx/>
                <a:latin typeface="Times New Roman" panose="02020603050405020304" pitchFamily="18" charset="0"/>
                <a:ea typeface="Calibri" panose="020F0502020204030204" pitchFamily="34" charset="0"/>
                <a:cs typeface="+mn-cs"/>
              </a:rPr>
              <a:t>2. Diễn biến mâu 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xmlns="" val="2270615097"/>
              </p:ext>
            </p:extLst>
          </p:nvPr>
        </p:nvGraphicFramePr>
        <p:xfrm>
          <a:off x="685800" y="1648403"/>
          <a:ext cx="10782300" cy="3566160"/>
        </p:xfrm>
        <a:graphic>
          <a:graphicData uri="http://schemas.openxmlformats.org/drawingml/2006/table">
            <a:tbl>
              <a:tblPr firstRow="1" firstCol="1" bandRow="1"/>
              <a:tblGrid>
                <a:gridCol w="2562001">
                  <a:extLst>
                    <a:ext uri="{9D8B030D-6E8A-4147-A177-3AD203B41FA5}">
                      <a16:colId xmlns="" xmlns:a16="http://schemas.microsoft.com/office/drawing/2014/main" val="375578680"/>
                    </a:ext>
                  </a:extLst>
                </a:gridCol>
                <a:gridCol w="4138616">
                  <a:extLst>
                    <a:ext uri="{9D8B030D-6E8A-4147-A177-3AD203B41FA5}">
                      <a16:colId xmlns="" xmlns:a16="http://schemas.microsoft.com/office/drawing/2014/main" val="1354348818"/>
                    </a:ext>
                  </a:extLst>
                </a:gridCol>
                <a:gridCol w="4081683">
                  <a:extLst>
                    <a:ext uri="{9D8B030D-6E8A-4147-A177-3AD203B41FA5}">
                      <a16:colId xmlns="" xmlns:a16="http://schemas.microsoft.com/office/drawing/2014/main" val="941677209"/>
                    </a:ext>
                  </a:extLst>
                </a:gridCol>
              </a:tblGrid>
              <a:tr h="0">
                <a:tc>
                  <a:txBody>
                    <a:bodyPr/>
                    <a:lstStyle/>
                    <a:p>
                      <a:pPr>
                        <a:spcAft>
                          <a:spcPts val="0"/>
                        </a:spcAft>
                      </a:pPr>
                      <a:r>
                        <a:rPr lang="pt-BR" sz="32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Rút ra nhận xét về tính cách nhân vật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marR="30480" algn="just">
                        <a:spcAft>
                          <a:spcPts val="1200"/>
                        </a:spcAft>
                      </a:pP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i="1" dirty="0" smtClean="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spcAft>
                          <a:spcPts val="1200"/>
                        </a:spcAft>
                      </a:pPr>
                      <a:r>
                        <a:rPr lang="en-US" sz="3200" i="1" dirty="0" err="1" smtClean="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smtClean="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bốc</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bụng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i="1" dirty="0" smtClean="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spcAft>
                          <a:spcPts val="1200"/>
                        </a:spcAft>
                      </a:pPr>
                      <a:r>
                        <a:rPr lang="en-US" sz="3200" i="1" dirty="0" err="1" smtClean="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smtClean="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cởi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6090962"/>
                  </a:ext>
                </a:extLst>
              </a:tr>
            </a:tbl>
          </a:graphicData>
        </a:graphic>
      </p:graphicFrame>
      <p:sp>
        <p:nvSpPr>
          <p:cNvPr id="9" name="Down Arrow 8"/>
          <p:cNvSpPr/>
          <p:nvPr/>
        </p:nvSpPr>
        <p:spPr>
          <a:xfrm>
            <a:off x="4645742" y="1816373"/>
            <a:ext cx="1297858" cy="384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8605684" y="1823566"/>
            <a:ext cx="1297858" cy="384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0668456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5">
            <a:extLst>
              <a:ext uri="{BEBA8EAE-BF5A-486C-A8C5-ECC9F3942E4B}">
                <a14:imgProps xmlns:a14="http://schemas.microsoft.com/office/drawing/2010/main" xmlns="">
                  <a14:imgLayer r:embed="rId6">
                    <a14:imgEffect>
                      <a14:brightnessContrast bright="20000" contrast="-20000"/>
                    </a14:imgEffect>
                  </a14:imgLayer>
                </a14:imgProps>
              </a:ext>
            </a:extLst>
          </a:blip>
          <a:srcRect l="2114" t="2994" r="1885" b="5389"/>
          <a:stretch/>
        </p:blipFill>
        <p:spPr>
          <a:xfrm>
            <a:off x="453395" y="1171423"/>
            <a:ext cx="11183081" cy="5092573"/>
          </a:xfrm>
          <a:prstGeom prst="rect">
            <a:avLst/>
          </a:prstGeom>
        </p:spPr>
      </p:pic>
      <p:sp>
        <p:nvSpPr>
          <p:cNvPr id="19" name="Rectangle 18"/>
          <p:cNvSpPr/>
          <p:nvPr/>
        </p:nvSpPr>
        <p:spPr>
          <a:xfrm>
            <a:off x="453395" y="1052592"/>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mn-cs"/>
              </a:rPr>
              <a:t>Diễn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mn-cs"/>
              </a:rPr>
              <a:t>biến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mn-cs"/>
              </a:rPr>
              <a:t>mâu</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mn-cs"/>
              </a:rPr>
              <a:t>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14"/>
          <p:cNvSpPr/>
          <p:nvPr/>
        </p:nvSpPr>
        <p:spPr>
          <a:xfrm>
            <a:off x="685800" y="1526798"/>
            <a:ext cx="10782300" cy="4539191"/>
          </a:xfrm>
          <a:prstGeom prst="rect">
            <a:avLst/>
          </a:prstGeom>
        </p:spPr>
        <p:txBody>
          <a:bodyPr wrap="square">
            <a:spAutoFit/>
          </a:bodyPr>
          <a:lstStyle/>
          <a:p>
            <a:pPr lvl="0">
              <a:lnSpc>
                <a:spcPct val="150000"/>
              </a:lnSpc>
              <a:spcAft>
                <a:spcPts val="0"/>
              </a:spcAft>
              <a:buSzPts val="1400"/>
            </a:pPr>
            <a:r>
              <a:rPr lang="en-US" sz="2800" b="1" dirty="0">
                <a:solidFill>
                  <a:srgbClr val="262626"/>
                </a:solidFill>
                <a:latin typeface="Times New Roman" panose="02020603050405020304" pitchFamily="18" charset="0"/>
                <a:ea typeface="Calibri" panose="020F0502020204030204" pitchFamily="34" charset="0"/>
              </a:rPr>
              <a:t>“</a:t>
            </a:r>
            <a:r>
              <a:rPr lang="en-US" sz="2800" b="1" dirty="0" err="1">
                <a:solidFill>
                  <a:srgbClr val="262626"/>
                </a:solidFill>
                <a:latin typeface="Times New Roman" panose="02020603050405020304" pitchFamily="18" charset="0"/>
                <a:ea typeface="Calibri" panose="020F0502020204030204" pitchFamily="34" charset="0"/>
              </a:rPr>
              <a:t>Điều</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không</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tính</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trước</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trong</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câu</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chuyện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trước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khi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gặp</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đã</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hình</a:t>
            </a:r>
            <a:r>
              <a:rPr lang="en-US" sz="2800" dirty="0">
                <a:solidFill>
                  <a:srgbClr val="262626"/>
                </a:solidFill>
                <a:latin typeface="Times New Roman" panose="02020603050405020304" pitchFamily="18" charset="0"/>
                <a:ea typeface="Calibri" panose="020F0502020204030204" pitchFamily="34" charset="0"/>
              </a:rPr>
              <a:t> dung </a:t>
            </a:r>
            <a:r>
              <a:rPr lang="en-US" sz="2800" dirty="0" err="1">
                <a:solidFill>
                  <a:srgbClr val="262626"/>
                </a:solidFill>
                <a:latin typeface="Times New Roman" panose="02020603050405020304" pitchFamily="18" charset="0"/>
                <a:ea typeface="Calibri" panose="020F0502020204030204" pitchFamily="34" charset="0"/>
              </a:rPr>
              <a:t>ra</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một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trận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đánh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quyết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liệt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với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đối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thủ</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Nhưng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chẳng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hề</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có</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suy</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nghĩ</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hành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động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chuẩn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bị</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cho</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việc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đánh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nhau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như</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mà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còn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cư</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xử</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rất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tự</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nhiên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tình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với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bạn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Chính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điều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đó</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làm</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từ</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bất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ngờ</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đến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ngượng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ngùng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trước</a:t>
            </a:r>
            <a:r>
              <a:rPr lang="en-US" sz="2800" dirty="0">
                <a:solidFill>
                  <a:srgbClr val="262626"/>
                </a:solidFill>
                <a:latin typeface="Times New Roman" panose="02020603050405020304" pitchFamily="18" charset="0"/>
                <a:ea typeface="Calibri" panose="020F0502020204030204" pitchFamily="34" charset="0"/>
              </a:rPr>
              <a:t> ý </a:t>
            </a:r>
            <a:r>
              <a:rPr lang="en-US" sz="2800" dirty="0" err="1">
                <a:solidFill>
                  <a:srgbClr val="262626"/>
                </a:solidFill>
                <a:latin typeface="Times New Roman" panose="02020603050405020304" pitchFamily="18" charset="0"/>
                <a:ea typeface="Calibri" panose="020F0502020204030204" pitchFamily="34" charset="0"/>
              </a:rPr>
              <a:t>nghĩ</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đánh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bạn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trước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đó</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Hiểu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được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thiện</a:t>
            </a:r>
            <a:r>
              <a:rPr lang="en-US" sz="2800" dirty="0">
                <a:solidFill>
                  <a:srgbClr val="262626"/>
                </a:solidFill>
                <a:latin typeface="Times New Roman" panose="02020603050405020304" pitchFamily="18" charset="0"/>
                <a:ea typeface="Calibri" panose="020F0502020204030204" pitchFamily="34" charset="0"/>
              </a:rPr>
              <a:t> ý </a:t>
            </a:r>
            <a:r>
              <a:rPr lang="en-US" sz="2800" dirty="0" err="1">
                <a:solidFill>
                  <a:srgbClr val="262626"/>
                </a:solidFill>
                <a:latin typeface="Times New Roman" panose="02020603050405020304" pitchFamily="18" charset="0"/>
                <a:ea typeface="Calibri" panose="020F0502020204030204" pitchFamily="34" charset="0"/>
              </a:rPr>
              <a:t>của</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đã</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từ</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bỏ</a:t>
            </a:r>
            <a:r>
              <a:rPr lang="en-US" sz="2800" dirty="0">
                <a:solidFill>
                  <a:srgbClr val="262626"/>
                </a:solidFill>
                <a:latin typeface="Times New Roman" panose="02020603050405020304" pitchFamily="18" charset="0"/>
                <a:ea typeface="Calibri" panose="020F0502020204030204" pitchFamily="34" charset="0"/>
              </a:rPr>
              <a:t> ý </a:t>
            </a:r>
            <a:r>
              <a:rPr lang="en-US" sz="2800" dirty="0" err="1">
                <a:solidFill>
                  <a:srgbClr val="262626"/>
                </a:solidFill>
                <a:latin typeface="Times New Roman" panose="02020603050405020304" pitchFamily="18" charset="0"/>
                <a:ea typeface="Calibri" panose="020F0502020204030204" pitchFamily="34" charset="0"/>
              </a:rPr>
              <a:t>định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đánh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bạn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hoà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giải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trong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vui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vẻ</a:t>
            </a:r>
            <a:r>
              <a:rPr lang="en-US" sz="2800" dirty="0">
                <a:solidFill>
                  <a:srgbClr val="262626"/>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5021841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442458" y="1244909"/>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mn-cs"/>
              </a:rPr>
              <a:t>Diễn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mn-cs"/>
              </a:rPr>
              <a:t>biến</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mn-cs"/>
              </a:rPr>
              <a:t>mâu</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mn-cs"/>
              </a:rPr>
              <a:t>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2013495" y="1824784"/>
            <a:ext cx="8126909" cy="3393956"/>
            <a:chOff x="2032544" y="2655852"/>
            <a:chExt cx="8126909" cy="3537761"/>
          </a:xfrm>
        </p:grpSpPr>
        <p:sp>
          <p:nvSpPr>
            <p:cNvPr id="9" name="Freeform 8"/>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907855" y="2655852"/>
              <a:ext cx="2376289" cy="632464"/>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032544" y="3575753"/>
              <a:ext cx="2376289" cy="261786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907854" y="3575753"/>
              <a:ext cx="2376289" cy="261786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thoại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thoại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783164" y="3575753"/>
              <a:ext cx="2376289" cy="261786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giúp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240282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41274" y="1191193"/>
            <a:ext cx="5554726" cy="523220"/>
          </a:xfrm>
          <a:prstGeom prst="rect">
            <a:avLst/>
          </a:prstGeom>
        </p:spPr>
        <p:txBody>
          <a:bodyPr wrap="none">
            <a:spAutoFit/>
          </a:bodyPr>
          <a:lstStyle/>
          <a:p>
            <a:pPr>
              <a:spcAft>
                <a:spcPts val="0"/>
              </a:spcAft>
              <a:tabLst>
                <a:tab pos="1386840" algn="l"/>
              </a:tabLst>
            </a:pPr>
            <a:r>
              <a:rPr lang="en-US" sz="2800" b="1" dirty="0">
                <a:solidFill>
                  <a:srgbClr val="7030A0"/>
                </a:solidFill>
                <a:latin typeface="Times New Roman" panose="02020603050405020304" pitchFamily="18" charset="0"/>
                <a:ea typeface="MS Mincho"/>
              </a:rPr>
              <a:t>3. </a:t>
            </a:r>
            <a:r>
              <a:rPr lang="en-US" sz="2800" b="1" dirty="0" err="1">
                <a:solidFill>
                  <a:srgbClr val="7030A0"/>
                </a:solidFill>
                <a:latin typeface="Times New Roman" panose="02020603050405020304" pitchFamily="18" charset="0"/>
                <a:ea typeface="MS Mincho"/>
              </a:rPr>
              <a:t>Suy</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nghĩ</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về</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cách</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kết</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thúc</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truyện</a:t>
            </a:r>
            <a:endParaRPr lang="en-US" sz="28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717432" y="1841017"/>
            <a:ext cx="6865609" cy="4154984"/>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pP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hấp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rPr>
              <a:t> 4)?</a:t>
            </a:r>
          </a:p>
          <a:p>
            <a:pPr>
              <a:spcAft>
                <a:spcPts val="0"/>
              </a:spcAft>
              <a:tabLst>
                <a:tab pos="1386840" algn="l"/>
              </a:tabLs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Nắng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chiều</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hắt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bóng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đứa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xuống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mặt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đường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thành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một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khối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giống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như</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người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khổng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lồ</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trong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truyện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nhớ</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đoàn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hãy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rút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điệp</a:t>
            </a:r>
            <a:r>
              <a:rPr lang="en-US" sz="2400" dirty="0">
                <a:solidFill>
                  <a:srgbClr val="0D0D0D"/>
                </a:solidFill>
                <a:latin typeface="Times New Roman" panose="02020603050405020304" pitchFamily="18" charset="0"/>
                <a:ea typeface="Times New Roman" panose="02020603050405020304" pitchFamily="18" charset="0"/>
              </a:rPr>
              <a:t> ý </a:t>
            </a:r>
            <a:r>
              <a:rPr lang="en-US" sz="2400" dirty="0" err="1">
                <a:solidFill>
                  <a:srgbClr val="0D0D0D"/>
                </a:solidFill>
                <a:latin typeface="Times New Roman" panose="02020603050405020304" pitchFamily="18" charset="0"/>
                <a:ea typeface="Times New Roman" panose="02020603050405020304" pitchFamily="18" charset="0"/>
              </a:rPr>
              <a:t>nghĩa</a:t>
            </a:r>
            <a:r>
              <a:rPr lang="en-US" sz="2400" dirty="0">
                <a:solidFill>
                  <a:srgbClr val="0D0D0D"/>
                </a:solidFill>
                <a:latin typeface="Times New Roman" panose="02020603050405020304" pitchFamily="18" charset="0"/>
                <a:ea typeface="Times New Roman" panose="02020603050405020304" pitchFamily="18" charset="0"/>
              </a:rPr>
              <a:t> qua </a:t>
            </a:r>
            <a:r>
              <a:rPr lang="en-US" sz="2400" dirty="0" err="1">
                <a:solidFill>
                  <a:srgbClr val="0D0D0D"/>
                </a:solidFill>
                <a:latin typeface="Times New Roman" panose="02020603050405020304" pitchFamily="18" charset="0"/>
                <a:ea typeface="Times New Roman" panose="02020603050405020304" pitchFamily="18" charset="0"/>
              </a:rPr>
              <a:t>kết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latin typeface="Times New Roman" panose="02020603050405020304" pitchFamily="18" charset="0"/>
                <a:ea typeface="Times New Roman" panose="02020603050405020304" pitchFamily="18" charset="0"/>
              </a:rPr>
              <a:t>? Theo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qua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ca </a:t>
            </a:r>
            <a:r>
              <a:rPr lang="en-US" sz="2400" dirty="0" err="1">
                <a:solidFill>
                  <a:srgbClr val="0D0D0D"/>
                </a:solidFill>
                <a:latin typeface="Times New Roman" panose="02020603050405020304" pitchFamily="18" charset="0"/>
                <a:ea typeface="Times New Roman" panose="02020603050405020304" pitchFamily="18" charset="0"/>
              </a:rPr>
              <a:t>ngợi</a:t>
            </a:r>
            <a:r>
              <a:rPr lang="en-US" sz="2400" dirty="0">
                <a:solidFill>
                  <a:srgbClr val="0D0D0D"/>
                </a:solidFill>
                <a:latin typeface="Times New Roman" panose="02020603050405020304" pitchFamily="18" charset="0"/>
                <a:ea typeface="Times New Roman" panose="02020603050405020304" pitchFamily="18" charset="0"/>
              </a:rPr>
              <a:t> hay </a:t>
            </a:r>
            <a:r>
              <a:rPr lang="en-US" sz="2400" dirty="0" err="1">
                <a:solidFill>
                  <a:srgbClr val="0D0D0D"/>
                </a:solidFill>
                <a:latin typeface="Times New Roman" panose="02020603050405020304" pitchFamily="18" charset="0"/>
                <a:ea typeface="Times New Roman" panose="02020603050405020304" pitchFamily="18" charset="0"/>
              </a:rPr>
              <a:t>phê</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thía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sắc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sao</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24" name="Picture 23"/>
          <p:cNvPicPr>
            <a:picLocks noChangeAspect="1"/>
          </p:cNvPicPr>
          <p:nvPr/>
        </p:nvPicPr>
        <p:blipFill rotWithShape="1">
          <a:blip r:embed="rId5"/>
          <a:srcRect b="68147"/>
          <a:stretch/>
        </p:blipFill>
        <p:spPr>
          <a:xfrm>
            <a:off x="8185150" y="1477545"/>
            <a:ext cx="3333750" cy="1149870"/>
          </a:xfrm>
          <a:prstGeom prst="rect">
            <a:avLst/>
          </a:prstGeom>
          <a:ln w="88900" cap="sq" cmpd="thickThin">
            <a:solidFill>
              <a:srgbClr val="000000"/>
            </a:solidFill>
            <a:prstDash val="solid"/>
            <a:miter lim="800000"/>
          </a:ln>
          <a:effectLst>
            <a:innerShdw blurRad="76200">
              <a:srgbClr val="000000"/>
            </a:innerShdw>
          </a:effectLst>
        </p:spPr>
      </p:pic>
      <p:pic>
        <p:nvPicPr>
          <p:cNvPr id="25" name="Picture 24"/>
          <p:cNvPicPr>
            <a:picLocks noChangeAspect="1"/>
          </p:cNvPicPr>
          <p:nvPr/>
        </p:nvPicPr>
        <p:blipFill rotWithShape="1">
          <a:blip r:embed="rId5"/>
          <a:srcRect t="32705" b="32568"/>
          <a:stretch/>
        </p:blipFill>
        <p:spPr>
          <a:xfrm>
            <a:off x="8185150" y="3065694"/>
            <a:ext cx="3333750" cy="1253613"/>
          </a:xfrm>
          <a:prstGeom prst="rect">
            <a:avLst/>
          </a:prstGeom>
          <a:ln w="88900" cap="sq" cmpd="thickThin">
            <a:solidFill>
              <a:srgbClr val="000000"/>
            </a:solidFill>
            <a:prstDash val="solid"/>
            <a:miter lim="800000"/>
          </a:ln>
          <a:effectLst>
            <a:innerShdw blurRad="76200">
              <a:srgbClr val="000000"/>
            </a:innerShdw>
          </a:effectLst>
        </p:spPr>
      </p:pic>
      <p:pic>
        <p:nvPicPr>
          <p:cNvPr id="26" name="Picture 25"/>
          <p:cNvPicPr>
            <a:picLocks noChangeAspect="1"/>
          </p:cNvPicPr>
          <p:nvPr/>
        </p:nvPicPr>
        <p:blipFill rotWithShape="1">
          <a:blip r:embed="rId5"/>
          <a:srcRect t="65043"/>
          <a:stretch/>
        </p:blipFill>
        <p:spPr>
          <a:xfrm>
            <a:off x="8185150" y="4859248"/>
            <a:ext cx="3333750" cy="1261928"/>
          </a:xfrm>
          <a:prstGeom prst="rect">
            <a:avLst/>
          </a:prstGeom>
          <a:ln w="88900" cap="sq" cmpd="thickThin">
            <a:solidFill>
              <a:srgbClr val="000000"/>
            </a:solidFill>
            <a:prstDash val="solid"/>
            <a:miter lim="800000"/>
          </a:ln>
          <a:effectLst>
            <a:innerShdw blurRad="76200">
              <a:srgbClr val="000000"/>
            </a:innerShdw>
          </a:effectLst>
        </p:spPr>
      </p:pic>
      <p:sp>
        <p:nvSpPr>
          <p:cNvPr id="27" name="Left Arrow 26"/>
          <p:cNvSpPr/>
          <p:nvPr/>
        </p:nvSpPr>
        <p:spPr>
          <a:xfrm>
            <a:off x="7652364" y="1774445"/>
            <a:ext cx="280220" cy="852970"/>
          </a:xfrm>
          <a:prstGeom prst="left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189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8" name="Right Arrow 27"/>
          <p:cNvSpPr/>
          <p:nvPr/>
        </p:nvSpPr>
        <p:spPr>
          <a:xfrm>
            <a:off x="7652364" y="3398255"/>
            <a:ext cx="280220" cy="921052"/>
          </a:xfrm>
          <a:prstGeom prst="right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9" name="Down Arrow 28"/>
          <p:cNvSpPr/>
          <p:nvPr/>
        </p:nvSpPr>
        <p:spPr>
          <a:xfrm>
            <a:off x="9321083" y="4441793"/>
            <a:ext cx="1061884" cy="294968"/>
          </a:xfrm>
          <a:prstGeom prst="down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162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39714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righ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par>
                                <p:cTn id="29" presetID="22"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8" grpId="0" animBg="1"/>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xmlns="">
                  <a14:imgLayer r:embed="rId6">
                    <a14:imgEffect>
                      <a14:brightnessContrast contrast="40000"/>
                    </a14:imgEffect>
                  </a14:imgLayer>
                </a14:imgProps>
              </a:ext>
            </a:extLst>
          </a:blip>
          <a:srcRect t="8274"/>
          <a:stretch/>
        </p:blipFill>
        <p:spPr>
          <a:xfrm>
            <a:off x="815346" y="1714413"/>
            <a:ext cx="10523209" cy="4419687"/>
          </a:xfrm>
          <a:prstGeom prst="rect">
            <a:avLst/>
          </a:prstGeom>
        </p:spPr>
      </p:pic>
      <p:sp>
        <p:nvSpPr>
          <p:cNvPr id="9" name="Rectangle 8"/>
          <p:cNvSpPr/>
          <p:nvPr/>
        </p:nvSpPr>
        <p:spPr>
          <a:xfrm>
            <a:off x="1485105" y="2542536"/>
            <a:ext cx="9221789" cy="3046988"/>
          </a:xfrm>
          <a:prstGeom prst="rect">
            <a:avLst/>
          </a:prstGeom>
        </p:spPr>
        <p:txBody>
          <a:bodyPr wrap="square">
            <a:spAutoFit/>
          </a:bodyPr>
          <a:lstStyle/>
          <a:p>
            <a:pPr>
              <a:spcAft>
                <a:spcPts val="750"/>
              </a:spcAft>
            </a:pPr>
            <a:r>
              <a:rPr lang="en-US" sz="2400" dirty="0" smtClean="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Kết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thúc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truyện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đầy</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hấp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dẫn</a:t>
            </a:r>
            <a:r>
              <a:rPr lang="en-US" sz="2400" b="1"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Mở</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đầu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căng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thẳng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hồi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hộp</a:t>
            </a:r>
            <a:r>
              <a:rPr lang="en-US" sz="2400" dirty="0">
                <a:solidFill>
                  <a:srgbClr val="0D0D0D"/>
                </a:solidFill>
                <a:latin typeface="Times New Roman" panose="02020603050405020304" pitchFamily="18" charset="0"/>
                <a:ea typeface="Times New Roman" panose="02020603050405020304" pitchFamily="18" charset="0"/>
              </a:rPr>
              <a:t>, lo </a:t>
            </a:r>
            <a:r>
              <a:rPr lang="en-US" sz="2400" dirty="0" err="1">
                <a:solidFill>
                  <a:srgbClr val="0D0D0D"/>
                </a:solidFill>
                <a:latin typeface="Times New Roman" panose="02020603050405020304" pitchFamily="18" charset="0"/>
                <a:ea typeface="Times New Roman" panose="02020603050405020304" pitchFamily="18" charset="0"/>
              </a:rPr>
              <a:t>lắng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sẽ</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ẩu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diễn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quyết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liệt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giữa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Nghi</a:t>
            </a:r>
            <a:r>
              <a:rPr lang="en-US" sz="2400" dirty="0">
                <a:solidFill>
                  <a:srgbClr val="0D0D0D"/>
                </a:solidFill>
                <a:latin typeface="Times New Roman" panose="02020603050405020304" pitchFamily="18" charset="0"/>
                <a:ea typeface="Times New Roman" panose="02020603050405020304" pitchFamily="18" charset="0"/>
              </a:rPr>
              <a:t> (qua </a:t>
            </a:r>
            <a:r>
              <a:rPr lang="en-US" sz="2400" dirty="0" err="1">
                <a:solidFill>
                  <a:srgbClr val="0D0D0D"/>
                </a:solidFill>
                <a:latin typeface="Times New Roman" panose="02020603050405020304" pitchFamily="18" charset="0"/>
                <a:ea typeface="Times New Roman" panose="02020603050405020304" pitchFamily="18" charset="0"/>
              </a:rPr>
              <a:t>miêu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suy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chuẩn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bố</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hoá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thuẫn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giữa</a:t>
            </a:r>
            <a:r>
              <a:rPr lang="en-US" sz="2400" dirty="0">
                <a:solidFill>
                  <a:srgbClr val="0D0D0D"/>
                </a:solidFill>
                <a:latin typeface="Times New Roman" panose="02020603050405020304" pitchFamily="18" charset="0"/>
                <a:ea typeface="Times New Roman" panose="02020603050405020304" pitchFamily="18" charset="0"/>
              </a:rPr>
              <a:t> 2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chủ</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động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rủ</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phim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ngờ</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quyết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xảy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đầy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yêu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đẹp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541274" y="1122315"/>
            <a:ext cx="55547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nghĩ</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kết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thúc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xmlns="" val="28615276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541274" y="1122315"/>
            <a:ext cx="55547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nghĩ</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kết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thúc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Flowchart: Display 3"/>
          <p:cNvSpPr/>
          <p:nvPr/>
        </p:nvSpPr>
        <p:spPr>
          <a:xfrm>
            <a:off x="1457018" y="2625212"/>
            <a:ext cx="2662084" cy="1887793"/>
          </a:xfrm>
          <a:prstGeom prst="flowChartDisplay">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222222"/>
                </a:solidFill>
                <a:latin typeface="Times New Roman" panose="02020603050405020304" pitchFamily="18" charset="0"/>
                <a:ea typeface="Times New Roman" panose="02020603050405020304" pitchFamily="18" charset="0"/>
              </a:rPr>
              <a:t>Ý </a:t>
            </a:r>
            <a:r>
              <a:rPr lang="en-US" sz="3200" b="1" dirty="0" err="1">
                <a:solidFill>
                  <a:srgbClr val="222222"/>
                </a:solidFill>
                <a:latin typeface="Times New Roman" panose="02020603050405020304" pitchFamily="18" charset="0"/>
                <a:ea typeface="Times New Roman" panose="02020603050405020304" pitchFamily="18" charset="0"/>
              </a:rPr>
              <a:t>nghĩa</a:t>
            </a:r>
            <a:r>
              <a:rPr lang="en-US" sz="3200" b="1" dirty="0">
                <a:solidFill>
                  <a:srgbClr val="222222"/>
                </a:solidFill>
                <a:latin typeface="Times New Roman" panose="02020603050405020304" pitchFamily="18" charset="0"/>
                <a:ea typeface="Times New Roman" panose="02020603050405020304" pitchFamily="18" charset="0"/>
              </a:rPr>
              <a:t> </a:t>
            </a:r>
            <a:r>
              <a:rPr lang="en-US" sz="3200" b="1" dirty="0" err="1">
                <a:solidFill>
                  <a:srgbClr val="222222"/>
                </a:solidFill>
                <a:latin typeface="Times New Roman" panose="02020603050405020304" pitchFamily="18" charset="0"/>
                <a:ea typeface="Times New Roman" panose="02020603050405020304" pitchFamily="18" charset="0"/>
              </a:rPr>
              <a:t>kết</a:t>
            </a:r>
            <a:r>
              <a:rPr lang="en-US" sz="3200" b="1" dirty="0">
                <a:solidFill>
                  <a:srgbClr val="222222"/>
                </a:solidFill>
                <a:latin typeface="Times New Roman" panose="02020603050405020304" pitchFamily="18" charset="0"/>
                <a:ea typeface="Times New Roman" panose="02020603050405020304" pitchFamily="18" charset="0"/>
              </a:rPr>
              <a:t> </a:t>
            </a:r>
            <a:r>
              <a:rPr lang="en-US" sz="3200" b="1" dirty="0" err="1">
                <a:solidFill>
                  <a:srgbClr val="222222"/>
                </a:solidFill>
                <a:latin typeface="Times New Roman" panose="02020603050405020304" pitchFamily="18" charset="0"/>
                <a:ea typeface="Times New Roman" panose="02020603050405020304" pitchFamily="18" charset="0"/>
              </a:rPr>
              <a:t>thúc</a:t>
            </a:r>
            <a:r>
              <a:rPr lang="en-US" sz="3200" b="1" dirty="0">
                <a:solidFill>
                  <a:srgbClr val="222222"/>
                </a:solidFill>
                <a:latin typeface="Times New Roman" panose="02020603050405020304" pitchFamily="18" charset="0"/>
                <a:ea typeface="Times New Roman" panose="02020603050405020304" pitchFamily="18" charset="0"/>
              </a:rPr>
              <a:t> </a:t>
            </a:r>
            <a:r>
              <a:rPr lang="en-US" sz="3200" b="1" dirty="0" err="1">
                <a:solidFill>
                  <a:srgbClr val="222222"/>
                </a:solidFill>
                <a:latin typeface="Times New Roman" panose="02020603050405020304" pitchFamily="18" charset="0"/>
                <a:ea typeface="Times New Roman" panose="02020603050405020304" pitchFamily="18" charset="0"/>
              </a:rPr>
              <a:t>truyện</a:t>
            </a:r>
            <a:r>
              <a:rPr lang="en-US" sz="3200" dirty="0">
                <a:solidFill>
                  <a:srgbClr val="222222"/>
                </a:solidFill>
                <a:latin typeface="Times New Roman" panose="02020603050405020304" pitchFamily="18" charset="0"/>
                <a:ea typeface="Times New Roman" panose="02020603050405020304" pitchFamily="18" charset="0"/>
              </a:rPr>
              <a:t>: </a:t>
            </a:r>
            <a:endParaRPr lang="en-US" sz="3200" dirty="0"/>
          </a:p>
        </p:txBody>
      </p:sp>
      <p:sp>
        <p:nvSpPr>
          <p:cNvPr id="10" name="Plaque 9"/>
          <p:cNvSpPr/>
          <p:nvPr/>
        </p:nvSpPr>
        <p:spPr>
          <a:xfrm>
            <a:off x="4576301" y="1952494"/>
            <a:ext cx="6120581" cy="1275332"/>
          </a:xfrm>
          <a:prstGeom prst="plaqu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22222"/>
                </a:solidFill>
                <a:latin typeface="Times New Roman" panose="02020603050405020304" pitchFamily="18" charset="0"/>
                <a:ea typeface="Times New Roman" panose="02020603050405020304" pitchFamily="18" charset="0"/>
              </a:rPr>
              <a:t>Kết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thúc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truyện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gợi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cho</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đọc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nhớ</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tới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câu</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tục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ngữ</a:t>
            </a:r>
            <a:r>
              <a:rPr lang="en-US" sz="2800" dirty="0">
                <a:solidFill>
                  <a:srgbClr val="222222"/>
                </a:solidFill>
                <a:latin typeface="Times New Roman" panose="02020603050405020304" pitchFamily="18" charset="0"/>
                <a:ea typeface="Times New Roman" panose="02020603050405020304" pitchFamily="18" charset="0"/>
              </a:rPr>
              <a:t> “Ba </a:t>
            </a:r>
            <a:r>
              <a:rPr lang="en-US" sz="2800" dirty="0" err="1">
                <a:solidFill>
                  <a:srgbClr val="222222"/>
                </a:solidFill>
                <a:latin typeface="Times New Roman" panose="02020603050405020304" pitchFamily="18" charset="0"/>
                <a:ea typeface="Times New Roman" panose="02020603050405020304" pitchFamily="18" charset="0"/>
              </a:rPr>
              <a:t>cây</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chụm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lại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nên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hòn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núi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cao</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p>
        </p:txBody>
      </p:sp>
      <p:sp>
        <p:nvSpPr>
          <p:cNvPr id="17" name="Plaque 16"/>
          <p:cNvSpPr/>
          <p:nvPr/>
        </p:nvSpPr>
        <p:spPr>
          <a:xfrm>
            <a:off x="4576301" y="3375943"/>
            <a:ext cx="6120581" cy="1840598"/>
          </a:xfrm>
          <a:prstGeom prst="plaque">
            <a:avLst>
              <a:gd name="adj" fmla="val 11058"/>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750"/>
              </a:spcAft>
            </a:pPr>
            <a:r>
              <a:rPr lang="en-US" sz="2800" dirty="0" err="1">
                <a:solidFill>
                  <a:srgbClr val="222222"/>
                </a:solidFill>
                <a:latin typeface="Times New Roman" panose="02020603050405020304" pitchFamily="18" charset="0"/>
                <a:ea typeface="Times New Roman" panose="02020603050405020304" pitchFamily="18" charset="0"/>
              </a:rPr>
              <a:t>Gửi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gắm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thông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điệp</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sự</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đoàn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kết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và</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tình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bạn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chân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thành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trong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sáng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sẽ</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có</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sức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mạnh</a:t>
            </a:r>
            <a:r>
              <a:rPr lang="en-US" sz="2800" dirty="0">
                <a:solidFill>
                  <a:srgbClr val="222222"/>
                </a:solidFill>
                <a:latin typeface="Times New Roman" panose="02020603050405020304" pitchFamily="18" charset="0"/>
                <a:ea typeface="Times New Roman" panose="02020603050405020304" pitchFamily="18" charset="0"/>
              </a:rPr>
              <a:t> to </a:t>
            </a:r>
            <a:r>
              <a:rPr lang="en-US" sz="2800" dirty="0" err="1">
                <a:solidFill>
                  <a:srgbClr val="222222"/>
                </a:solidFill>
                <a:latin typeface="Times New Roman" panose="02020603050405020304" pitchFamily="18" charset="0"/>
                <a:ea typeface="Times New Roman" panose="02020603050405020304" pitchFamily="18" charset="0"/>
              </a:rPr>
              <a:t>lớn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như</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sức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mạnh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của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khổng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lồ</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trong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truyện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cổ</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12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541274" y="1122315"/>
            <a:ext cx="63145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3.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Suy</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nghĩ</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về</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cách</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kết</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thúc</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truyện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888718" y="2835261"/>
            <a:ext cx="2625213" cy="1651820"/>
          </a:xfrm>
          <a:prstGeom prst="rightArrow">
            <a:avLst>
              <a:gd name="adj1" fmla="val 67094"/>
              <a:gd name="adj2" fmla="val 34615"/>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222222"/>
                </a:solidFill>
                <a:latin typeface="Times New Roman" panose="02020603050405020304" pitchFamily="18" charset="0"/>
                <a:ea typeface="Times New Roman" panose="02020603050405020304" pitchFamily="18" charset="0"/>
              </a:rPr>
              <a:t>*Chủ đề của truyện</a:t>
            </a:r>
            <a:endParaRPr lang="en-US" sz="3200"/>
          </a:p>
        </p:txBody>
      </p:sp>
      <p:sp>
        <p:nvSpPr>
          <p:cNvPr id="9" name="Plaque 8"/>
          <p:cNvSpPr/>
          <p:nvPr/>
        </p:nvSpPr>
        <p:spPr>
          <a:xfrm>
            <a:off x="3989142" y="2241754"/>
            <a:ext cx="7276040" cy="2861187"/>
          </a:xfrm>
          <a:prstGeom prst="plaqu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D0D0D"/>
                </a:solidFill>
                <a:latin typeface="Times New Roman" panose="02020603050405020304" pitchFamily="18" charset="0"/>
                <a:ea typeface="Times New Roman" panose="02020603050405020304" pitchFamily="18" charset="0"/>
              </a:rPr>
              <a:t>Qua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chuyện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muốn</a:t>
            </a:r>
            <a:r>
              <a:rPr lang="en-US" sz="3200" dirty="0">
                <a:solidFill>
                  <a:srgbClr val="0D0D0D"/>
                </a:solidFill>
                <a:latin typeface="Times New Roman" panose="02020603050405020304" pitchFamily="18" charset="0"/>
                <a:ea typeface="Times New Roman" panose="02020603050405020304" pitchFamily="18" charset="0"/>
              </a:rPr>
              <a:t> ca </a:t>
            </a:r>
            <a:r>
              <a:rPr lang="en-US" sz="3200" dirty="0" err="1">
                <a:solidFill>
                  <a:srgbClr val="0D0D0D"/>
                </a:solidFill>
                <a:latin typeface="Times New Roman" panose="02020603050405020304" pitchFamily="18" charset="0"/>
                <a:ea typeface="Times New Roman" panose="02020603050405020304" pitchFamily="18" charset="0"/>
              </a:rPr>
              <a:t>ngợi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điềm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đạm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tĩnh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thấu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ứng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xử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hàng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ngày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cũng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như</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phê</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phán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bốc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đồng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hiếu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thắng</a:t>
            </a:r>
            <a:r>
              <a:rPr lang="en-US" sz="3200" dirty="0">
                <a:solidFill>
                  <a:srgbClr val="0D0D0D"/>
                </a:solidFill>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xmlns="" val="24810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Diamond 3"/>
          <p:cNvSpPr/>
          <p:nvPr/>
        </p:nvSpPr>
        <p:spPr>
          <a:xfrm>
            <a:off x="2698156" y="1239486"/>
            <a:ext cx="4474701" cy="1002890"/>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a:solidFill>
                  <a:srgbClr val="FF0000"/>
                </a:solidFill>
                <a:latin typeface="Times New Roman" panose="02020603050405020304" pitchFamily="18" charset="0"/>
                <a:ea typeface="Times New Roman" panose="02020603050405020304" pitchFamily="18" charset="0"/>
              </a:rPr>
              <a:t>III. Tổng kết</a:t>
            </a:r>
            <a:endParaRPr lang="en-US" sz="2800">
              <a:effectLst/>
              <a:latin typeface="Times New Roman" panose="02020603050405020304" pitchFamily="18" charset="0"/>
              <a:ea typeface="Times New Roman" panose="02020603050405020304" pitchFamily="18" charset="0"/>
            </a:endParaRPr>
          </a:p>
        </p:txBody>
      </p:sp>
      <p:sp>
        <p:nvSpPr>
          <p:cNvPr id="15" name="Freeform 14"/>
          <p:cNvSpPr/>
          <p:nvPr/>
        </p:nvSpPr>
        <p:spPr>
          <a:xfrm>
            <a:off x="1725564" y="2535366"/>
            <a:ext cx="3777466"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huống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kịch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1725563" y="4228883"/>
            <a:ext cx="3777467" cy="1800441"/>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am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83265" y="1949385"/>
            <a:ext cx="1699642" cy="1208588"/>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359446" y="2359742"/>
            <a:ext cx="4159453" cy="2175086"/>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Truyện đem đến bài học về cách ứng xử điềm tĩnh, tích cực khi giải quyết các mâu thuẫn trong quan hệ bạn bè.</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359446" y="4523855"/>
            <a:ext cx="4108654"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Từ đó, truyện ca ngợi, đề cao tình cảm vô tư, trong sáng của tình bạn.</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018279" y="2131577"/>
            <a:ext cx="1712411" cy="1068217"/>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pt-BR" sz="2800" b="1" kern="1200" dirty="0" smtClean="0">
                <a:latin typeface="Times New Roman" panose="02020603050405020304" pitchFamily="18" charset="0"/>
                <a:cs typeface="Times New Roman" panose="02020603050405020304" pitchFamily="18" charset="0"/>
              </a:rPr>
              <a:t>2. Nội dung:</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969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P spid="19" grpId="0" animBg="1"/>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5200748" y="657880"/>
            <a:ext cx="1752404" cy="523220"/>
          </a:xfrm>
          <a:prstGeom prst="rect">
            <a:avLst/>
          </a:prstGeom>
        </p:spPr>
        <p:txBody>
          <a:bodyPr wrap="none">
            <a:spAutoFit/>
          </a:bodyPr>
          <a:lstStyle/>
          <a:p>
            <a:pPr algn="ctr">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rotWithShape="1">
          <a:blip r:embed="rId5"/>
          <a:srcRect t="19819" b="19819"/>
          <a:stretch/>
        </p:blipFill>
        <p:spPr>
          <a:xfrm>
            <a:off x="3572234" y="1012456"/>
            <a:ext cx="5009433" cy="128429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Picture 11"/>
          <p:cNvPicPr>
            <a:picLocks noChangeAspect="1"/>
          </p:cNvPicPr>
          <p:nvPr/>
        </p:nvPicPr>
        <p:blipFill>
          <a:blip r:embed="rId6">
            <a:extLst>
              <a:ext uri="{BEBA8EAE-BF5A-486C-A8C5-ECC9F3942E4B}">
                <a14:imgProps xmlns:a14="http://schemas.microsoft.com/office/drawing/2010/main" xmlns="">
                  <a14:imgLayer r:embed="rId7">
                    <a14:imgEffect>
                      <a14:brightnessContrast bright="20000" contrast="-40000"/>
                    </a14:imgEffect>
                  </a14:imgLayer>
                </a14:imgProps>
              </a:ext>
            </a:extLst>
          </a:blip>
          <a:stretch>
            <a:fillRect/>
          </a:stretch>
        </p:blipFill>
        <p:spPr>
          <a:xfrm>
            <a:off x="1212151" y="2431994"/>
            <a:ext cx="9729598" cy="3803706"/>
          </a:xfrm>
          <a:prstGeom prst="rect">
            <a:avLst/>
          </a:prstGeom>
        </p:spPr>
      </p:pic>
      <p:pic>
        <p:nvPicPr>
          <p:cNvPr id="23" name="Picture 22"/>
          <p:cNvPicPr>
            <a:picLocks noChangeAspect="1"/>
          </p:cNvPicPr>
          <p:nvPr/>
        </p:nvPicPr>
        <p:blipFill rotWithShape="1">
          <a:blip r:embed="rId8" cstate="print"/>
          <a:srcRect l="-899" t="9316" r="899" b="76369"/>
          <a:stretch/>
        </p:blipFill>
        <p:spPr>
          <a:xfrm>
            <a:off x="4440622" y="2411925"/>
            <a:ext cx="3272656" cy="689199"/>
          </a:xfrm>
          <a:prstGeom prst="rect">
            <a:avLst/>
          </a:prstGeom>
        </p:spPr>
      </p:pic>
      <p:sp>
        <p:nvSpPr>
          <p:cNvPr id="21" name="Rectangle 20"/>
          <p:cNvSpPr/>
          <p:nvPr/>
        </p:nvSpPr>
        <p:spPr>
          <a:xfrm>
            <a:off x="2220247" y="3139605"/>
            <a:ext cx="7713407" cy="2554545"/>
          </a:xfrm>
          <a:prstGeom prst="rect">
            <a:avLst/>
          </a:prstGeom>
        </p:spPr>
        <p:txBody>
          <a:bodyPr wrap="square">
            <a:spAutoFit/>
          </a:bodyPr>
          <a:lstStyle/>
          <a:p>
            <a:pPr marL="285750" marR="30480" lvl="0" indent="-285750" algn="just">
              <a:spcAft>
                <a:spcPts val="1200"/>
              </a:spcAft>
              <a:buSzPts val="1400"/>
              <a:buFont typeface="Wingdings" panose="05000000000000000000" pitchFamily="2" charset="2"/>
              <a:buChar char="ü"/>
            </a:pPr>
            <a:r>
              <a:rPr lang="en-US" sz="2800" dirty="0">
                <a:solidFill>
                  <a:srgbClr val="0D0D0D"/>
                </a:solidFill>
                <a:latin typeface="Times New Roman" panose="02020603050405020304" pitchFamily="18" charset="0"/>
                <a:ea typeface="Times New Roman" panose="02020603050405020304" pitchFamily="18" charset="0"/>
              </a:rPr>
              <a:t>C</a:t>
            </a:r>
            <a:r>
              <a:rPr lang="en-US" sz="2800" dirty="0" smtClean="0">
                <a:solidFill>
                  <a:srgbClr val="0D0D0D"/>
                </a:solidFill>
                <a:latin typeface="Times New Roman" panose="02020603050405020304" pitchFamily="18" charset="0"/>
                <a:ea typeface="Times New Roman" panose="02020603050405020304" pitchFamily="18" charset="0"/>
              </a:rPr>
              <a:t>hia </a:t>
            </a:r>
            <a:r>
              <a:rPr lang="en-US" sz="2800" dirty="0">
                <a:solidFill>
                  <a:srgbClr val="0D0D0D"/>
                </a:solidFill>
                <a:latin typeface="Times New Roman" panose="02020603050405020304" pitchFamily="18" charset="0"/>
                <a:ea typeface="Times New Roman" panose="02020603050405020304" pitchFamily="18" charset="0"/>
              </a:rPr>
              <a:t>4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rPr>
              <a:t> A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rPr>
              <a:t> B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a:t>
            </a:r>
          </a:p>
          <a:p>
            <a:pPr marL="285750" marR="30480" lvl="0" indent="-285750" algn="just">
              <a:spcAft>
                <a:spcPts val="1200"/>
              </a:spcAft>
              <a:buSzPts val="1400"/>
              <a:buFont typeface="Wingdings" panose="05000000000000000000" pitchFamily="2" charset="2"/>
              <a:buChar char="ü"/>
            </a:pP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a:t>
            </a:r>
          </a:p>
          <a:p>
            <a:pPr marL="285750" marR="30480" lvl="0" indent="-285750" algn="just">
              <a:spcAft>
                <a:spcPts val="1200"/>
              </a:spcAft>
              <a:buSzPts val="1400"/>
              <a:buFont typeface="Wingdings" panose="05000000000000000000" pitchFamily="2" charset="2"/>
              <a:buChar char="ü"/>
            </a:pP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1262004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6" name="Rectangle 5"/>
          <p:cNvSpPr/>
          <p:nvPr/>
        </p:nvSpPr>
        <p:spPr>
          <a:xfrm>
            <a:off x="5200748" y="657880"/>
            <a:ext cx="1752404" cy="523220"/>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xmlns="" val="3585469361"/>
              </p:ext>
            </p:extLst>
          </p:nvPr>
        </p:nvGraphicFramePr>
        <p:xfrm>
          <a:off x="685800" y="1304109"/>
          <a:ext cx="10782300" cy="4267200"/>
        </p:xfrm>
        <a:graphic>
          <a:graphicData uri="http://schemas.openxmlformats.org/drawingml/2006/table">
            <a:tbl>
              <a:tblPr firstRow="1" firstCol="1" bandRow="1"/>
              <a:tblGrid>
                <a:gridCol w="4341210">
                  <a:extLst>
                    <a:ext uri="{9D8B030D-6E8A-4147-A177-3AD203B41FA5}">
                      <a16:colId xmlns="" xmlns:a16="http://schemas.microsoft.com/office/drawing/2014/main" val="3305824565"/>
                    </a:ext>
                  </a:extLst>
                </a:gridCol>
                <a:gridCol w="1034990">
                  <a:extLst>
                    <a:ext uri="{9D8B030D-6E8A-4147-A177-3AD203B41FA5}">
                      <a16:colId xmlns="" xmlns:a16="http://schemas.microsoft.com/office/drawing/2014/main" val="3610059801"/>
                    </a:ext>
                  </a:extLst>
                </a:gridCol>
                <a:gridCol w="5406100">
                  <a:extLst>
                    <a:ext uri="{9D8B030D-6E8A-4147-A177-3AD203B41FA5}">
                      <a16:colId xmlns="" xmlns:a16="http://schemas.microsoft.com/office/drawing/2014/main" val="1724812421"/>
                    </a:ext>
                  </a:extLst>
                </a:gridCol>
              </a:tblGrid>
              <a:tr h="0">
                <a:tc>
                  <a:txBody>
                    <a:bodyPr/>
                    <a:lstStyle/>
                    <a:p>
                      <a:pPr marR="30480" algn="ctr">
                        <a:spcAft>
                          <a:spcPts val="120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Cột 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rowSpan="9">
                  <a:txBody>
                    <a:bodyPr/>
                    <a:lstStyle/>
                    <a:p>
                      <a:pPr marR="30480" algn="ctr">
                        <a:spcAft>
                          <a:spcPts val="12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marR="30480" algn="ctr">
                        <a:spcAft>
                          <a:spcPts val="120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Cột 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 xmlns:a16="http://schemas.microsoft.com/office/drawing/2014/main" val="134230955"/>
                  </a:ext>
                </a:extLst>
              </a:tr>
              <a:tr h="0">
                <a:tc>
                  <a:txBody>
                    <a:bodyPr/>
                    <a:lstStyle/>
                    <a:p>
                      <a:pPr marL="342900" marR="30480" lvl="0" indent="-342900" algn="just">
                        <a:spcAft>
                          <a:spcPts val="1200"/>
                        </a:spcAft>
                        <a:buFont typeface="+mj-lt"/>
                        <a:buAutoNum type="arabicPeriod"/>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Nhân vật “tôi” là cậu bé…..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342900" marR="30480" lvl="0" indent="-342900" algn="just">
                        <a:spcAft>
                          <a:spcPts val="1200"/>
                        </a:spcAft>
                        <a:buFont typeface="+mj-lt"/>
                        <a:buAutoNum type="alphaLcPeriod"/>
                      </a:pPr>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Ngôi thứ ba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21451433"/>
                  </a:ext>
                </a:extLst>
              </a:tr>
              <a:tr h="0">
                <a:tc>
                  <a:txBody>
                    <a:bodyPr/>
                    <a:lstStyle/>
                    <a:p>
                      <a:pPr marL="0" marR="30480" lvl="0" indent="0" algn="just">
                        <a:spcAft>
                          <a:spcPts val="1200"/>
                        </a:spcAft>
                        <a:buFont typeface="+mj-lt"/>
                        <a:buNone/>
                      </a:pP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000" i="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17564055"/>
                  </a:ext>
                </a:extLst>
              </a:tr>
              <a:tr h="0">
                <a:tc>
                  <a:txBody>
                    <a:bodyPr/>
                    <a:lstStyle/>
                    <a:p>
                      <a:pPr marL="0" marR="30480" lvl="0" indent="0" algn="just">
                        <a:spcAft>
                          <a:spcPts val="1200"/>
                        </a:spcAft>
                        <a:buFont typeface="+mj-lt"/>
                        <a:buNone/>
                      </a:pP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i="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bốc</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bụng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33233793"/>
                  </a:ext>
                </a:extLst>
              </a:tr>
              <a:tr h="0">
                <a:tc>
                  <a:txBody>
                    <a:bodyPr/>
                    <a:lstStyle/>
                    <a:p>
                      <a:pPr marL="0" marR="30480" lvl="0" indent="0" algn="just">
                        <a:spcAft>
                          <a:spcPts val="1200"/>
                        </a:spcAft>
                        <a:buFont typeface="+mj-lt"/>
                        <a:buNone/>
                      </a:pP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Ca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 điềm đạm, bình tĩnh, suy nghĩ thấu đáo trong ứng xử hàng ngày cũng như sự đoàn kết trong tình bạn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29231103"/>
                  </a:ext>
                </a:extLst>
              </a:tr>
              <a:tr h="0">
                <a:tc>
                  <a:txBody>
                    <a:bodyPr/>
                    <a:lstStyle/>
                    <a:p>
                      <a:pPr marL="0" marR="30480" lvl="0" indent="0" algn="just">
                        <a:spcAft>
                          <a:spcPts val="1200"/>
                        </a:spcAft>
                        <a:buFont typeface="+mj-lt"/>
                        <a:buNone/>
                      </a:pP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000" i="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ich</a:t>
                      </a: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45018534"/>
                  </a:ext>
                </a:extLst>
              </a:tr>
              <a:tr h="0">
                <a:tc>
                  <a:txBody>
                    <a:bodyPr/>
                    <a:lstStyle/>
                    <a:p>
                      <a:pPr marL="0" marR="30480" lvl="0" indent="0" algn="just">
                        <a:spcAft>
                          <a:spcPts val="1200"/>
                        </a:spcAft>
                        <a:buFont typeface="+mj-lt"/>
                        <a:buNone/>
                      </a:pP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f. </a:t>
                      </a:r>
                      <a:r>
                        <a:rPr lang="en-US" sz="2000" i="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pha</a:t>
                      </a: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41597519"/>
                  </a:ext>
                </a:extLst>
              </a:tr>
              <a:tr h="0">
                <a:tc>
                  <a:txBody>
                    <a:bodyPr/>
                    <a:lstStyle/>
                    <a:p>
                      <a:pPr marR="30480" algn="just">
                        <a:spcAft>
                          <a:spcPts val="12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marL="0" marR="30480" lvl="0" indent="0" algn="just">
                        <a:spcAft>
                          <a:spcPts val="1200"/>
                        </a:spcAft>
                        <a:buFont typeface="+mj-lt"/>
                        <a:buNone/>
                      </a:pP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 </a:t>
                      </a:r>
                      <a:r>
                        <a:rPr lang="en-US" sz="2000" i="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cởi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57183832"/>
                  </a:ext>
                </a:extLst>
              </a:tr>
              <a:tr h="0">
                <a:tc>
                  <a:txBody>
                    <a:bodyPr/>
                    <a:lstStyle/>
                    <a:p>
                      <a:pPr marR="30480" algn="just">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30480" lvl="0" indent="0" algn="just">
                        <a:spcAft>
                          <a:spcPts val="1200"/>
                        </a:spcAft>
                        <a:buFont typeface="+mj-lt"/>
                        <a:buNone/>
                      </a:pP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 </a:t>
                      </a:r>
                      <a:r>
                        <a:rPr lang="en-US" sz="2000" i="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non – Ba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chụm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cao</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3345390"/>
                  </a:ext>
                </a:extLst>
              </a:tr>
            </a:tbl>
          </a:graphicData>
        </a:graphic>
      </p:graphicFrame>
      <p:sp>
        <p:nvSpPr>
          <p:cNvPr id="4" name="Rectangle 3"/>
          <p:cNvSpPr/>
          <p:nvPr/>
        </p:nvSpPr>
        <p:spPr>
          <a:xfrm>
            <a:off x="660400" y="4832836"/>
            <a:ext cx="4409761" cy="954107"/>
          </a:xfrm>
          <a:prstGeom prst="rect">
            <a:avLst/>
          </a:prstGeom>
        </p:spPr>
        <p:txBody>
          <a:bodyPr wrap="square">
            <a:spAutoFit/>
          </a:bodyPr>
          <a:lstStyle/>
          <a:p>
            <a:pPr marR="30480" algn="just">
              <a:spcAft>
                <a:spcPts val="1200"/>
              </a:spcAft>
            </a:pPr>
            <a:r>
              <a:rPr lang="vi-VN" sz="2800" b="1" dirty="0">
                <a:latin typeface="Times New Roman" panose="02020603050405020304" pitchFamily="18" charset="0"/>
                <a:ea typeface="Times New Roman" panose="02020603050405020304" pitchFamily="18" charset="0"/>
              </a:rPr>
              <a:t>Đáp án:</a:t>
            </a:r>
            <a:r>
              <a:rPr lang="vi-VN" sz="2800"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1-c; 2-g; 3-b; 4- f; 5-h; 6- d</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6283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BỨC TRANH CỦA </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ea typeface="Segoe UI" panose="020B0502040204020203" pitchFamily="34" charset="0"/>
                <a:cs typeface="+mn-cs"/>
              </a:rPr>
              <a:t>EM GÁI TÔI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pic>
        <p:nvPicPr>
          <p:cNvPr id="4" name="Picture 3"/>
          <p:cNvPicPr>
            <a:picLocks noChangeAspect="1"/>
          </p:cNvPicPr>
          <p:nvPr/>
        </p:nvPicPr>
        <p:blipFill>
          <a:blip r:embed="rId7"/>
          <a:stretch>
            <a:fillRect/>
          </a:stretch>
        </p:blipFill>
        <p:spPr>
          <a:xfrm>
            <a:off x="3457491" y="733027"/>
            <a:ext cx="5047926" cy="397273"/>
          </a:xfrm>
          <a:prstGeom prst="rect">
            <a:avLst/>
          </a:prstGeom>
        </p:spPr>
      </p:pic>
      <p:pic>
        <p:nvPicPr>
          <p:cNvPr id="14" name="Picture 13"/>
          <p:cNvPicPr>
            <a:picLocks noChangeAspect="1"/>
          </p:cNvPicPr>
          <p:nvPr/>
        </p:nvPicPr>
        <p:blipFill>
          <a:blip r:embed="rId8"/>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5" name="Picture 14"/>
          <p:cNvPicPr>
            <a:picLocks noChangeAspect="1"/>
          </p:cNvPicPr>
          <p:nvPr/>
        </p:nvPicPr>
        <p:blipFill>
          <a:blip r:embed="rId8"/>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5" name="Rectangle 4"/>
          <p:cNvSpPr/>
          <p:nvPr/>
        </p:nvSpPr>
        <p:spPr>
          <a:xfrm>
            <a:off x="4301340" y="69616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9"/>
          <a:stretch>
            <a:fillRect/>
          </a:stretch>
        </p:blipFill>
        <p:spPr>
          <a:xfrm>
            <a:off x="6413519" y="2091640"/>
            <a:ext cx="3143436" cy="3896165"/>
          </a:xfrm>
          <a:prstGeom prst="rect">
            <a:avLst/>
          </a:prstGeom>
        </p:spPr>
      </p:pic>
      <p:sp>
        <p:nvSpPr>
          <p:cNvPr id="11" name="Rectangle 10"/>
          <p:cNvSpPr/>
          <p:nvPr/>
        </p:nvSpPr>
        <p:spPr>
          <a:xfrm>
            <a:off x="409491" y="875286"/>
            <a:ext cx="6096000" cy="1224951"/>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giả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Duy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2738565" y="2275615"/>
            <a:ext cx="3469354" cy="3269719"/>
          </a:xfrm>
          <a:prstGeom prst="rightArrowCallout">
            <a:avLst>
              <a:gd name="adj1" fmla="val 38857"/>
              <a:gd name="adj2" fmla="val 29636"/>
              <a:gd name="adj3" fmla="val 28652"/>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ea typeface="Times New Roman" panose="02020603050405020304" pitchFamily="18" charset="0"/>
              </a:rPr>
              <a:t>Tên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khai</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sinh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là</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Tạ</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Việt</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Đãng</a:t>
            </a:r>
            <a:r>
              <a:rPr lang="en-US" sz="3600" dirty="0">
                <a:solidFill>
                  <a:schemeClr val="tx1"/>
                </a:solidFill>
                <a:latin typeface="Times New Roman" panose="02020603050405020304" pitchFamily="18" charset="0"/>
                <a:ea typeface="Times New Roman" panose="02020603050405020304" pitchFamily="18" charset="0"/>
              </a:rPr>
              <a:t>,</a:t>
            </a:r>
            <a:r>
              <a:rPr lang="vi-VN" sz="3600" dirty="0">
                <a:solidFill>
                  <a:schemeClr val="tx1"/>
                </a:solidFill>
                <a:latin typeface="Times New Roman" panose="02020603050405020304" pitchFamily="18" charset="0"/>
                <a:ea typeface="Times New Roman" panose="02020603050405020304" pitchFamily="18" charset="0"/>
              </a:rPr>
              <a:t> sinh năm 1959, quê ở</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Hà</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Nội</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1988347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r>
              <a:rPr lang="en-US" sz="2800" b="1" dirty="0">
                <a:solidFill>
                  <a:srgbClr val="7030A0"/>
                </a:solidFill>
                <a:latin typeface="Times New Roman" panose="02020603050405020304" pitchFamily="18" charset="0"/>
                <a:ea typeface="Times New Roman" panose="02020603050405020304" pitchFamily="18" charset="0"/>
              </a:rPr>
              <a:t>.</a:t>
            </a:r>
            <a:endParaRPr lang="en-US" sz="2800" dirty="0"/>
          </a:p>
        </p:txBody>
      </p:sp>
      <p:pic>
        <p:nvPicPr>
          <p:cNvPr id="12" name="Picture 11"/>
          <p:cNvPicPr>
            <a:picLocks noChangeAspect="1"/>
          </p:cNvPicPr>
          <p:nvPr/>
        </p:nvPicPr>
        <p:blipFill>
          <a:blip r:embed="rId5"/>
          <a:stretch>
            <a:fillRect/>
          </a:stretch>
        </p:blipFill>
        <p:spPr>
          <a:xfrm>
            <a:off x="2279240" y="1436245"/>
            <a:ext cx="7595419" cy="4651577"/>
          </a:xfrm>
          <a:prstGeom prst="rect">
            <a:avLst/>
          </a:prstGeom>
        </p:spPr>
      </p:pic>
      <p:sp>
        <p:nvSpPr>
          <p:cNvPr id="17" name="Rectangle 16"/>
          <p:cNvSpPr/>
          <p:nvPr/>
        </p:nvSpPr>
        <p:spPr>
          <a:xfrm>
            <a:off x="1767933" y="1326437"/>
            <a:ext cx="2916183" cy="646331"/>
          </a:xfrm>
          <a:prstGeom prst="rect">
            <a:avLst/>
          </a:prstGeom>
        </p:spPr>
        <p:txBody>
          <a:bodyPr wrap="none">
            <a:spAutoFit/>
          </a:bodyPr>
          <a:lstStyle/>
          <a:p>
            <a:r>
              <a:rPr lang="en-US" sz="3600" b="1" dirty="0">
                <a:solidFill>
                  <a:srgbClr val="0070C0"/>
                </a:solidFill>
                <a:latin typeface="Times New Roman" panose="02020603050405020304" pitchFamily="18" charset="0"/>
                <a:ea typeface="Times New Roman" panose="02020603050405020304" pitchFamily="18" charset="0"/>
              </a:rPr>
              <a:t>*</a:t>
            </a:r>
            <a:r>
              <a:rPr lang="en-US" sz="3600" b="1" dirty="0" err="1">
                <a:solidFill>
                  <a:srgbClr val="0070C0"/>
                </a:solidFill>
                <a:latin typeface="Times New Roman" panose="02020603050405020304" pitchFamily="18" charset="0"/>
                <a:ea typeface="Times New Roman" panose="02020603050405020304" pitchFamily="18" charset="0"/>
              </a:rPr>
              <a:t>Nhiệm</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vụ</a:t>
            </a:r>
            <a:r>
              <a:rPr lang="en-US" sz="3600" b="1" dirty="0">
                <a:solidFill>
                  <a:srgbClr val="0070C0"/>
                </a:solidFill>
                <a:latin typeface="Times New Roman" panose="02020603050405020304" pitchFamily="18" charset="0"/>
                <a:ea typeface="Times New Roman" panose="02020603050405020304" pitchFamily="18" charset="0"/>
              </a:rPr>
              <a:t> 1</a:t>
            </a:r>
            <a:r>
              <a:rPr lang="en-US" sz="3600" dirty="0">
                <a:solidFill>
                  <a:srgbClr val="000000"/>
                </a:solidFill>
                <a:latin typeface="Times New Roman" panose="02020603050405020304" pitchFamily="18" charset="0"/>
                <a:ea typeface="Times New Roman" panose="02020603050405020304" pitchFamily="18" charset="0"/>
              </a:rPr>
              <a:t>: </a:t>
            </a:r>
            <a:endParaRPr lang="en-US" sz="3600" dirty="0"/>
          </a:p>
        </p:txBody>
      </p:sp>
      <p:sp>
        <p:nvSpPr>
          <p:cNvPr id="15" name="Rectangle 14"/>
          <p:cNvSpPr/>
          <p:nvPr/>
        </p:nvSpPr>
        <p:spPr>
          <a:xfrm>
            <a:off x="3117441" y="2876133"/>
            <a:ext cx="5919019" cy="2308324"/>
          </a:xfrm>
          <a:prstGeom prst="rect">
            <a:avLst/>
          </a:prstGeom>
        </p:spPr>
        <p:txBody>
          <a:bodyPr wrap="square">
            <a:spAutoFit/>
          </a:bodyPr>
          <a:lstStyle/>
          <a:p>
            <a:pPr marR="30480" algn="just">
              <a:spcAft>
                <a:spcPts val="1200"/>
              </a:spcAft>
            </a:pPr>
            <a:r>
              <a:rPr lang="vi-VN" sz="3600" i="1" dirty="0">
                <a:solidFill>
                  <a:srgbClr val="0D0D0D"/>
                </a:solidFill>
                <a:latin typeface="Times New Roman" panose="02020603050405020304" pitchFamily="18" charset="0"/>
                <a:ea typeface="Calibri" panose="020F0502020204030204" pitchFamily="34" charset="0"/>
              </a:rPr>
              <a:t>Viết đoạn văn ngắn (khoảng 150 chữ</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kể</a:t>
            </a:r>
            <a:r>
              <a:rPr lang="en-US" sz="3600" i="1" dirty="0">
                <a:solidFill>
                  <a:srgbClr val="0D0D0D"/>
                </a:solidFill>
                <a:latin typeface="Times New Roman" panose="02020603050405020304" pitchFamily="18" charset="0"/>
                <a:ea typeface="Calibri" panose="020F0502020204030204" pitchFamily="34" charset="0"/>
              </a:rPr>
              <a:t> </a:t>
            </a:r>
            <a:r>
              <a:rPr lang="vi-VN" sz="3600" i="1" dirty="0">
                <a:solidFill>
                  <a:srgbClr val="0D0D0D"/>
                </a:solidFill>
                <a:latin typeface="Times New Roman" panose="02020603050405020304" pitchFamily="18" charset="0"/>
                <a:ea typeface="Calibri" panose="020F0502020204030204" pitchFamily="34" charset="0"/>
              </a:rPr>
              <a:t> lại một lần </a:t>
            </a:r>
            <a:r>
              <a:rPr lang="en-US" sz="3600" i="1" dirty="0" err="1">
                <a:solidFill>
                  <a:srgbClr val="0D0D0D"/>
                </a:solidFill>
                <a:latin typeface="Times New Roman" panose="02020603050405020304" pitchFamily="18" charset="0"/>
                <a:ea typeface="Calibri" panose="020F0502020204030204" pitchFamily="34" charset="0"/>
              </a:rPr>
              <a:t>hiểu</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lầm</a:t>
            </a:r>
            <a:r>
              <a:rPr lang="en-US" sz="3600" i="1" dirty="0">
                <a:solidFill>
                  <a:srgbClr val="0D0D0D"/>
                </a:solidFill>
                <a:latin typeface="Times New Roman" panose="02020603050405020304" pitchFamily="18" charset="0"/>
                <a:ea typeface="Calibri" panose="020F0502020204030204" pitchFamily="34" charset="0"/>
              </a:rPr>
              <a:t> </a:t>
            </a:r>
            <a:r>
              <a:rPr lang="vi-VN" sz="3600" i="1" dirty="0">
                <a:solidFill>
                  <a:srgbClr val="0D0D0D"/>
                </a:solidFill>
                <a:latin typeface="Times New Roman" panose="02020603050405020304" pitchFamily="18" charset="0"/>
                <a:ea typeface="Calibri" panose="020F0502020204030204" pitchFamily="34" charset="0"/>
              </a:rPr>
              <a:t>của em với bạn bè và cách em </a:t>
            </a:r>
            <a:r>
              <a:rPr lang="en-US" sz="3600" i="1" dirty="0" err="1">
                <a:solidFill>
                  <a:srgbClr val="0D0D0D"/>
                </a:solidFill>
                <a:latin typeface="Times New Roman" panose="02020603050405020304" pitchFamily="18" charset="0"/>
                <a:ea typeface="Calibri" panose="020F0502020204030204" pitchFamily="34" charset="0"/>
              </a:rPr>
              <a:t>hoá</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giải</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hiểu</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lầm</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đó</a:t>
            </a:r>
            <a:r>
              <a:rPr lang="en-US" sz="3600" i="1" dirty="0">
                <a:solidFill>
                  <a:srgbClr val="0D0D0D"/>
                </a:solidFill>
                <a:latin typeface="Times New Roman" panose="02020603050405020304" pitchFamily="18" charset="0"/>
                <a:ea typeface="Calibri" panose="020F0502020204030204" pitchFamily="34"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1538128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12515" y="1050581"/>
            <a:ext cx="4547783" cy="584775"/>
          </a:xfrm>
          <a:prstGeom prst="rect">
            <a:avLst/>
          </a:prstGeom>
        </p:spPr>
        <p:txBody>
          <a:bodyPr wrap="none">
            <a:spAutoFit/>
          </a:bodyPr>
          <a:lstStyle/>
          <a:p>
            <a:pPr algn="just"/>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1: </a:t>
            </a:r>
            <a:r>
              <a:rPr lang="en-US" sz="3200" b="1" dirty="0" err="1">
                <a:solidFill>
                  <a:srgbClr val="0070C0"/>
                </a:solidFill>
                <a:latin typeface="Times New Roman" panose="02020603050405020304" pitchFamily="18" charset="0"/>
                <a:ea typeface="Times New Roman" panose="02020603050405020304" pitchFamily="18" charset="0"/>
              </a:rPr>
              <a:t>Viết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đoạn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85800" y="1576130"/>
            <a:ext cx="10782300" cy="4401205"/>
          </a:xfrm>
          <a:prstGeom prst="rect">
            <a:avLst/>
          </a:prstGeom>
        </p:spPr>
        <p:txBody>
          <a:bodyPr>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r>
              <a:rPr lang="en-US" sz="2800" b="1" dirty="0">
                <a:solidFill>
                  <a:srgbClr val="0D0D0D"/>
                </a:solidFill>
                <a:latin typeface="Times New Roman" panose="02020603050405020304" pitchFamily="18" charset="0"/>
                <a:ea typeface="MS Mincho"/>
              </a:rPr>
              <a:t>+ </a:t>
            </a:r>
            <a:r>
              <a:rPr lang="vi-VN" sz="2800" b="1" dirty="0">
                <a:solidFill>
                  <a:srgbClr val="0D0D0D"/>
                </a:solidFill>
                <a:latin typeface="Times New Roman" panose="02020603050405020304" pitchFamily="18" charset="0"/>
                <a:ea typeface="MS Mincho"/>
              </a:rPr>
              <a:t>Mở bài: </a:t>
            </a:r>
            <a:r>
              <a:rPr lang="vi-VN" sz="2800" dirty="0">
                <a:latin typeface="Times New Roman" panose="02020603050405020304" pitchFamily="18" charset="0"/>
                <a:ea typeface="Times New Roman" panose="02020603050405020304" pitchFamily="18" charset="0"/>
              </a:rPr>
              <a:t>Dùng ngôi thứ nhất để kể, giới thiệu sơ lược về trải nghiệm hiểu lầm.</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a:t>
            </a:r>
          </a:p>
          <a:p>
            <a:pPr>
              <a:spcAft>
                <a:spcPts val="0"/>
              </a:spcAft>
              <a:tabLst>
                <a:tab pos="1386840" algn="l"/>
              </a:tabLs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Thân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Kể</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ngắn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gọn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diễn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biến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câu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chuyện</a:t>
            </a:r>
            <a:r>
              <a:rPr lang="en-US" sz="2800" b="1"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theo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định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sắp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xếp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theo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chưa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bật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vật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Kết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vừa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nghĩa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r>
              <a:rPr lang="vi-VN" sz="2800" dirty="0">
                <a:latin typeface="Times New Roman" panose="02020603050405020304" pitchFamily="18" charset="0"/>
                <a:ea typeface="Times New Roman" panose="02020603050405020304" pitchFamily="18" charset="0"/>
              </a:rPr>
              <a:t>* Hình thức đoạn 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76338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12515" y="1050581"/>
            <a:ext cx="454778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đoạn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408592" y="1525521"/>
            <a:ext cx="5336717" cy="523220"/>
          </a:xfrm>
          <a:prstGeom prst="rect">
            <a:avLst/>
          </a:prstGeom>
        </p:spPr>
        <p:txBody>
          <a:bodyPr wrap="none">
            <a:spAutoFit/>
          </a:bodyPr>
          <a:lstStyle/>
          <a:p>
            <a:pPr algn="just">
              <a:spcAft>
                <a:spcPts val="0"/>
              </a:spcAft>
              <a:tabLst>
                <a:tab pos="1386840" algn="l"/>
              </a:tabLst>
            </a:pPr>
            <a:r>
              <a:rPr lang="en-US" sz="2800" b="1" dirty="0" err="1">
                <a:solidFill>
                  <a:srgbClr val="0D0D0D"/>
                </a:solidFill>
                <a:latin typeface="Times New Roman" panose="02020603050405020304" pitchFamily="18" charset="0"/>
                <a:ea typeface="Times New Roman" panose="02020603050405020304" pitchFamily="18" charset="0"/>
              </a:rPr>
              <a:t>Bảng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kiểm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kĩ</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năng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viết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đoạn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xmlns="" val="1769114392"/>
              </p:ext>
            </p:extLst>
          </p:nvPr>
        </p:nvGraphicFramePr>
        <p:xfrm>
          <a:off x="685799" y="2110296"/>
          <a:ext cx="10782300" cy="2987040"/>
        </p:xfrm>
        <a:graphic>
          <a:graphicData uri="http://schemas.openxmlformats.org/drawingml/2006/table">
            <a:tbl>
              <a:tblPr firstRow="1" firstCol="1" bandRow="1"/>
              <a:tblGrid>
                <a:gridCol w="8762591">
                  <a:extLst>
                    <a:ext uri="{9D8B030D-6E8A-4147-A177-3AD203B41FA5}">
                      <a16:colId xmlns="" xmlns:a16="http://schemas.microsoft.com/office/drawing/2014/main" val="1767121617"/>
                    </a:ext>
                  </a:extLst>
                </a:gridCol>
                <a:gridCol w="2019709">
                  <a:extLst>
                    <a:ext uri="{9D8B030D-6E8A-4147-A177-3AD203B41FA5}">
                      <a16:colId xmlns="" xmlns:a16="http://schemas.microsoft.com/office/drawing/2014/main" val="781904879"/>
                    </a:ext>
                  </a:extLst>
                </a:gridCol>
              </a:tblGrid>
              <a:tr h="0">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Tiêu chí đánh giá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A022"/>
                    </a:solidFill>
                  </a:tcPr>
                </a:tc>
                <a:tc>
                  <a:txBody>
                    <a:bodyPr/>
                    <a:lstStyle/>
                    <a:p>
                      <a:pPr algn="just"/>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A022"/>
                    </a:solidFill>
                  </a:tcPr>
                </a:tc>
                <a:extLst>
                  <a:ext uri="{0D108BD9-81ED-4DB2-BD59-A6C34878D82A}">
                    <a16:rowId xmlns="" xmlns:a16="http://schemas.microsoft.com/office/drawing/2014/main" val="2795354331"/>
                  </a:ext>
                </a:extLst>
              </a:tr>
              <a:tr h="0">
                <a:tc>
                  <a:txBody>
                    <a:bodyPr/>
                    <a:lstStyle/>
                    <a:p>
                      <a:pPr>
                        <a:spcAft>
                          <a:spcPts val="0"/>
                        </a:spcAft>
                        <a:tabLst>
                          <a:tab pos="400050" algn="l"/>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Nội dung: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 lại một lần hiểu lầm của em với bạn và cách hoá giải hiểu lầm.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8359588"/>
                  </a:ext>
                </a:extLst>
              </a:tr>
              <a:tr h="0">
                <a:tc>
                  <a:txBody>
                    <a:bodyPr/>
                    <a:lstStyle/>
                    <a:p>
                      <a:pPr>
                        <a:spcAft>
                          <a:spcPts val="0"/>
                        </a:spcAft>
                        <a:tabLst>
                          <a:tab pos="400050" algn="l"/>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Hình thức: </a:t>
                      </a:r>
                      <a:r>
                        <a:rPr lang="en-US" sz="2800">
                          <a:solidFill>
                            <a:srgbClr val="0D0D0D"/>
                          </a:solidFill>
                          <a:effectLst/>
                          <a:latin typeface="Times New Roman" panose="02020603050405020304" pitchFamily="18" charset="0"/>
                          <a:ea typeface="MS Mincho"/>
                          <a:cs typeface="Times New Roman" panose="02020603050405020304" pitchFamily="18" charset="0"/>
                        </a:rPr>
                        <a:t>Đoạn văn khoảng 150 chữ; kết hợp tự sự với các phương thức biểu đạt khác.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16658418"/>
                  </a:ext>
                </a:extLst>
              </a:tr>
              <a:tr h="0">
                <a:tc>
                  <a:txBody>
                    <a:bodyPr/>
                    <a:lstStyle/>
                    <a:p>
                      <a:pPr>
                        <a:spcAft>
                          <a:spcPts val="0"/>
                        </a:spcAft>
                        <a:tabLst>
                          <a:tab pos="400050" algn="l"/>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Đảm bảo hính tả, cấu trúc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42272505"/>
                  </a:ext>
                </a:extLst>
              </a:tr>
            </a:tbl>
          </a:graphicData>
        </a:graphic>
      </p:graphicFrame>
    </p:spTree>
    <p:extLst>
      <p:ext uri="{BB962C8B-B14F-4D97-AF65-F5344CB8AC3E}">
        <p14:creationId xmlns:p14="http://schemas.microsoft.com/office/powerpoint/2010/main" xmlns="" val="3671605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93846" y="1272555"/>
            <a:ext cx="6756978" cy="584775"/>
          </a:xfrm>
          <a:prstGeom prst="rect">
            <a:avLst/>
          </a:prstGeom>
        </p:spPr>
        <p:txBody>
          <a:bodyPr wrap="none">
            <a:spAutoFit/>
          </a:bodyPr>
          <a:lstStyle/>
          <a:p>
            <a:pPr>
              <a:spcAft>
                <a:spcPts val="0"/>
              </a:spcAft>
            </a:pPr>
            <a:r>
              <a:rPr lang="pt-BR" sz="3200" b="1" dirty="0">
                <a:solidFill>
                  <a:srgbClr val="0070C0"/>
                </a:solidFill>
                <a:latin typeface="Times New Roman" panose="02020603050405020304" pitchFamily="18" charset="0"/>
                <a:ea typeface="Times New Roman" panose="02020603050405020304" pitchFamily="18" charset="0"/>
              </a:rPr>
              <a:t>*Nhiệm vụ 2: Bài tập nhóm (Về nhà):</a:t>
            </a:r>
            <a:endParaRPr lang="en-US" sz="32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rotWithShape="1">
          <a:blip r:embed="rId5"/>
          <a:srcRect r="33397"/>
          <a:stretch/>
        </p:blipFill>
        <p:spPr>
          <a:xfrm>
            <a:off x="2540332" y="1938692"/>
            <a:ext cx="7073235" cy="3829777"/>
          </a:xfrm>
          <a:prstGeom prst="rect">
            <a:avLst/>
          </a:prstGeom>
        </p:spPr>
      </p:pic>
      <p:sp>
        <p:nvSpPr>
          <p:cNvPr id="15" name="Rectangle 14"/>
          <p:cNvSpPr/>
          <p:nvPr/>
        </p:nvSpPr>
        <p:spPr>
          <a:xfrm>
            <a:off x="2875318" y="3414949"/>
            <a:ext cx="2552088" cy="2062103"/>
          </a:xfrm>
          <a:prstGeom prst="rect">
            <a:avLst/>
          </a:prstGeom>
        </p:spPr>
        <p:txBody>
          <a:bodyPr wrap="square">
            <a:spAutoFit/>
          </a:bodyPr>
          <a:lstStyle/>
          <a:p>
            <a:pPr>
              <a:spcAft>
                <a:spcPts val="0"/>
              </a:spcAft>
            </a:pPr>
            <a:r>
              <a:rPr lang="pt-BR" sz="3200" b="1" dirty="0">
                <a:solidFill>
                  <a:srgbClr val="0D0D0D"/>
                </a:solidFill>
                <a:latin typeface="Times New Roman" panose="02020603050405020304" pitchFamily="18" charset="0"/>
                <a:ea typeface="Times New Roman" panose="02020603050405020304" pitchFamily="18" charset="0"/>
              </a:rPr>
              <a:t>Nhóm 1+ 2:</a:t>
            </a:r>
            <a:r>
              <a:rPr lang="pt-BR" sz="3200" dirty="0">
                <a:solidFill>
                  <a:srgbClr val="0D0D0D"/>
                </a:solidFill>
                <a:latin typeface="Times New Roman" panose="02020603050405020304" pitchFamily="18" charset="0"/>
                <a:ea typeface="Times New Roman" panose="02020603050405020304" pitchFamily="18" charset="0"/>
              </a:rPr>
              <a:t> Vẽ tranh minh hoạ một cảnh trong truyện.</a:t>
            </a:r>
            <a:endParaRPr lang="en-US" sz="32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793051" y="3414949"/>
            <a:ext cx="2247711" cy="1077218"/>
          </a:xfrm>
          <a:prstGeom prst="rect">
            <a:avLst/>
          </a:prstGeom>
        </p:spPr>
        <p:txBody>
          <a:bodyPr wrap="square">
            <a:spAutoFit/>
          </a:bodyPr>
          <a:lstStyle/>
          <a:p>
            <a:pPr>
              <a:spcAft>
                <a:spcPts val="750"/>
              </a:spcAft>
            </a:pPr>
            <a:r>
              <a:rPr lang="pt-BR" sz="3200" b="1" dirty="0">
                <a:solidFill>
                  <a:srgbClr val="0D0D0D"/>
                </a:solidFill>
                <a:latin typeface="Times New Roman" panose="02020603050405020304" pitchFamily="18" charset="0"/>
                <a:ea typeface="Times New Roman" panose="02020603050405020304" pitchFamily="18" charset="0"/>
              </a:rPr>
              <a:t>Nhóm 3 + 4:</a:t>
            </a:r>
            <a:r>
              <a:rPr lang="pt-BR" sz="3200" dirty="0">
                <a:solidFill>
                  <a:srgbClr val="0D0D0D"/>
                </a:solidFill>
                <a:latin typeface="Times New Roman" panose="02020603050405020304" pitchFamily="18" charset="0"/>
                <a:ea typeface="Times New Roman" panose="02020603050405020304" pitchFamily="18" charset="0"/>
              </a:rPr>
              <a:t> Đóng vai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6981757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344998" y="1191193"/>
            <a:ext cx="7463903" cy="584775"/>
          </a:xfrm>
          <a:prstGeom prst="rect">
            <a:avLst/>
          </a:prstGeom>
        </p:spPr>
        <p:txBody>
          <a:bodyPr wrap="none">
            <a:spAutoFit/>
          </a:bodyPr>
          <a:lstStyle/>
          <a:p>
            <a:pPr algn="ctr">
              <a:spcAft>
                <a:spcPts val="0"/>
              </a:spcAft>
            </a:pPr>
            <a:r>
              <a:rPr lang="en-US" sz="3200" b="1">
                <a:latin typeface="Times New Roman" panose="02020603050405020304" pitchFamily="18" charset="0"/>
                <a:ea typeface="Times New Roman" panose="02020603050405020304" pitchFamily="18" charset="0"/>
              </a:rPr>
              <a:t>Rubric </a:t>
            </a:r>
            <a:r>
              <a:rPr lang="en-US" sz="3200" b="1" dirty="0" err="1">
                <a:latin typeface="Times New Roman" panose="02020603050405020304" pitchFamily="18" charset="0"/>
                <a:ea typeface="Times New Roman" panose="02020603050405020304" pitchFamily="18" charset="0"/>
              </a:rPr>
              <a:t>đánh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giá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sản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phẩm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học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tập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nhóm</a:t>
            </a:r>
            <a:r>
              <a:rPr lang="en-US" sz="3200" b="1"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4107883155"/>
              </p:ext>
            </p:extLst>
          </p:nvPr>
        </p:nvGraphicFramePr>
        <p:xfrm>
          <a:off x="685799" y="1775968"/>
          <a:ext cx="10782300" cy="4389120"/>
        </p:xfrm>
        <a:graphic>
          <a:graphicData uri="http://schemas.openxmlformats.org/drawingml/2006/table">
            <a:tbl>
              <a:tblPr firstRow="1" firstCol="1" bandRow="1"/>
              <a:tblGrid>
                <a:gridCol w="2367117">
                  <a:extLst>
                    <a:ext uri="{9D8B030D-6E8A-4147-A177-3AD203B41FA5}">
                      <a16:colId xmlns="" xmlns:a16="http://schemas.microsoft.com/office/drawing/2014/main" val="855180283"/>
                    </a:ext>
                  </a:extLst>
                </a:gridCol>
                <a:gridCol w="2787445">
                  <a:extLst>
                    <a:ext uri="{9D8B030D-6E8A-4147-A177-3AD203B41FA5}">
                      <a16:colId xmlns="" xmlns:a16="http://schemas.microsoft.com/office/drawing/2014/main" val="2342682726"/>
                    </a:ext>
                  </a:extLst>
                </a:gridCol>
                <a:gridCol w="2861187">
                  <a:extLst>
                    <a:ext uri="{9D8B030D-6E8A-4147-A177-3AD203B41FA5}">
                      <a16:colId xmlns="" xmlns:a16="http://schemas.microsoft.com/office/drawing/2014/main" val="1269670190"/>
                    </a:ext>
                  </a:extLst>
                </a:gridCol>
                <a:gridCol w="2766551">
                  <a:extLst>
                    <a:ext uri="{9D8B030D-6E8A-4147-A177-3AD203B41FA5}">
                      <a16:colId xmlns="" xmlns:a16="http://schemas.microsoft.com/office/drawing/2014/main" val="2171234451"/>
                    </a:ext>
                  </a:extLst>
                </a:gridCol>
              </a:tblGrid>
              <a:tr h="0">
                <a:tc>
                  <a:txBody>
                    <a:bodyPr/>
                    <a:lstStyle/>
                    <a:p>
                      <a:pPr algn="ct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Nhiệm vụ</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Mức 1</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2168880102"/>
                  </a:ext>
                </a:extLst>
              </a:tr>
              <a:tr h="0">
                <a:tc>
                  <a:txBody>
                    <a:bodyPr/>
                    <a:lstStyle/>
                    <a:p>
                      <a:pPr algn="ct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Vẽ</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tranh</a:t>
                      </a:r>
                      <a:r>
                        <a:rPr lang="en-US" sz="2400" dirty="0">
                          <a:solidFill>
                            <a:srgbClr val="172103"/>
                          </a:solidFill>
                          <a:effectLst/>
                          <a:latin typeface="Times New Roman" panose="02020603050405020304" pitchFamily="18" charset="0"/>
                          <a:ea typeface="Times New Roman" panose="02020603050405020304" pitchFamily="18" charset="0"/>
                        </a:rPr>
                        <a:t> minh </a:t>
                      </a:r>
                      <a:r>
                        <a:rPr lang="en-US" sz="2400" dirty="0" err="1">
                          <a:solidFill>
                            <a:srgbClr val="172103"/>
                          </a:solidFill>
                          <a:effectLst/>
                          <a:latin typeface="Times New Roman" panose="02020603050405020304" pitchFamily="18" charset="0"/>
                          <a:ea typeface="Times New Roman" panose="02020603050405020304" pitchFamily="18" charset="0"/>
                        </a:rPr>
                        <a:t>hoạ</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truyện</a:t>
                      </a:r>
                      <a:r>
                        <a:rPr lang="en-US" sz="2400"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ct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(10 </a:t>
                      </a:r>
                      <a:r>
                        <a:rPr lang="en-US" sz="2400" b="1" dirty="0" err="1">
                          <a:solidFill>
                            <a:srgbClr val="172103"/>
                          </a:solidFill>
                          <a:effectLst/>
                          <a:latin typeface="Times New Roman" panose="02020603050405020304" pitchFamily="18" charset="0"/>
                          <a:ea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nét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vẽ</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đẹp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và</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tranh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còn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điệu</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ảnh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màu</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sắc</a:t>
                      </a:r>
                      <a:r>
                        <a:rPr lang="en-US" sz="2400" dirty="0" smtClean="0">
                          <a:solidFill>
                            <a:srgbClr val="172103"/>
                          </a:solidFill>
                          <a:effectLst/>
                          <a:latin typeface="Times New Roman" panose="02020603050405020304" pitchFamily="18" charset="0"/>
                          <a:ea typeface="Times New Roman" panose="02020603050405020304" pitchFamily="18" charset="0"/>
                        </a:rPr>
                        <a:t>.( </a:t>
                      </a:r>
                      <a:r>
                        <a:rPr lang="en-US" sz="2400" dirty="0">
                          <a:solidFill>
                            <a:srgbClr val="172103"/>
                          </a:solidFill>
                          <a:effectLst/>
                          <a:latin typeface="Times New Roman" panose="02020603050405020304" pitchFamily="18" charset="0"/>
                          <a:ea typeface="Times New Roman" panose="02020603050405020304" pitchFamily="18" charset="0"/>
                        </a:rPr>
                        <a:t>5 – 6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nét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vẽ</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đẹp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tranh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thật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phong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phú</a:t>
                      </a:r>
                      <a:r>
                        <a:rPr lang="en-US" sz="2400" dirty="0" smtClean="0">
                          <a:solidFill>
                            <a:srgbClr val="172103"/>
                          </a:solidFill>
                          <a:effectLst/>
                          <a:latin typeface="Times New Roman" panose="02020603050405020304" pitchFamily="18" charset="0"/>
                          <a:ea typeface="Times New Roman" panose="02020603050405020304" pitchFamily="18" charset="0"/>
                        </a:rPr>
                        <a:t>.</a:t>
                      </a:r>
                      <a:r>
                        <a:rPr lang="en-US" sz="2400" baseline="0" dirty="0" smtClean="0">
                          <a:solidFill>
                            <a:schemeClr val="tx1"/>
                          </a:solidFill>
                          <a:effectLst/>
                          <a:latin typeface="Times New Roman" panose="02020603050405020304" pitchFamily="18" charset="0"/>
                          <a:ea typeface="Times New Roman" panose="02020603050405020304" pitchFamily="18" charset="0"/>
                        </a:rPr>
                        <a:t> </a:t>
                      </a:r>
                      <a:r>
                        <a:rPr lang="en-US" sz="2400" dirty="0" smtClean="0">
                          <a:solidFill>
                            <a:srgbClr val="172103"/>
                          </a:solidFill>
                          <a:effectLst/>
                          <a:latin typeface="Times New Roman" panose="02020603050405020304" pitchFamily="18" charset="0"/>
                          <a:ea typeface="Times New Roman" panose="02020603050405020304" pitchFamily="18" charset="0"/>
                        </a:rPr>
                        <a:t>(</a:t>
                      </a:r>
                      <a:r>
                        <a:rPr lang="en-US" sz="2400" dirty="0">
                          <a:solidFill>
                            <a:srgbClr val="172103"/>
                          </a:solidFill>
                          <a:effectLst/>
                          <a:latin typeface="Times New Roman" panose="02020603050405020304" pitchFamily="18" charset="0"/>
                          <a:ea typeface="Times New Roman" panose="02020603050405020304" pitchFamily="18" charset="0"/>
                        </a:rPr>
                        <a:t>7 –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Bức tranh với nhiều đường nét đẹp, phong phú, hấp dẫn.</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(9 - 10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49719963"/>
                  </a:ext>
                </a:extLst>
              </a:tr>
              <a:tr h="0">
                <a:tc>
                  <a:txBody>
                    <a:bodyPr/>
                    <a:lstStyle/>
                    <a:p>
                      <a:pPr algn="ct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Đóng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vai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lại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smtClean="0">
                          <a:solidFill>
                            <a:srgbClr val="172103"/>
                          </a:solidFill>
                          <a:effectLst/>
                          <a:latin typeface="Times New Roman" panose="02020603050405020304" pitchFamily="18" charset="0"/>
                          <a:ea typeface="Times New Roman" panose="02020603050405020304" pitchFamily="18" charset="0"/>
                        </a:rPr>
                        <a:t>truyện</a:t>
                      </a:r>
                      <a:endParaRPr lang="en-US" sz="2400" dirty="0" smtClean="0">
                        <a:solidFill>
                          <a:srgbClr val="172103"/>
                        </a:solidFill>
                        <a:effectLst/>
                        <a:latin typeface="Times New Roman" panose="02020603050405020304" pitchFamily="18" charset="0"/>
                        <a:ea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tab pos="602615" algn="l"/>
                        </a:tabLst>
                        <a:defRPr/>
                      </a:pPr>
                      <a:r>
                        <a:rPr lang="en-US" sz="2400" b="1" dirty="0" smtClean="0">
                          <a:solidFill>
                            <a:srgbClr val="172103"/>
                          </a:solidFill>
                          <a:effectLst/>
                          <a:latin typeface="Times New Roman" panose="02020603050405020304" pitchFamily="18" charset="0"/>
                          <a:ea typeface="Times New Roman" panose="02020603050405020304" pitchFamily="18" charset="0"/>
                        </a:rPr>
                        <a:t>(10 </a:t>
                      </a:r>
                      <a:r>
                        <a:rPr lang="en-US" sz="2400" b="1" dirty="0" err="1" smtClean="0">
                          <a:solidFill>
                            <a:srgbClr val="172103"/>
                          </a:solidFill>
                          <a:effectLst/>
                          <a:latin typeface="Times New Roman" panose="02020603050405020304" pitchFamily="18" charset="0"/>
                          <a:ea typeface="Times New Roman" panose="02020603050405020304" pitchFamily="18" charset="0"/>
                        </a:rPr>
                        <a:t>điểm</a:t>
                      </a:r>
                      <a:r>
                        <a:rPr lang="en-US" sz="2400" b="1" dirty="0" smtClean="0">
                          <a:solidFill>
                            <a:srgbClr val="172103"/>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p>
                      <a:pPr algn="ctr">
                        <a:spcAft>
                          <a:spcPts val="0"/>
                        </a:spcAft>
                        <a:tabLst>
                          <a:tab pos="602615" algn="l"/>
                        </a:tabLs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Kịch bản đúng hướng nhưng chưa đầy đủ nội dung , diễn viên chưa nhập vai tốt.</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Kịch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đủ</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hấp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dẫn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smtClean="0">
                          <a:solidFill>
                            <a:srgbClr val="172103"/>
                          </a:solidFill>
                          <a:effectLst/>
                          <a:latin typeface="Times New Roman" panose="02020603050405020304" pitchFamily="18" charset="0"/>
                          <a:ea typeface="Times New Roman" panose="02020603050405020304" pitchFamily="18" charset="0"/>
                        </a:rPr>
                        <a:t>viên</a:t>
                      </a:r>
                      <a:r>
                        <a:rPr lang="en-US" sz="2400" dirty="0" smtClean="0">
                          <a:solidFill>
                            <a:srgbClr val="172103"/>
                          </a:solidFill>
                          <a:effectLst/>
                          <a:latin typeface="Times New Roman" panose="02020603050405020304" pitchFamily="18" charset="0"/>
                          <a:ea typeface="Times New Roman" panose="02020603050405020304" pitchFamily="18" charset="0"/>
                        </a:rPr>
                        <a:t> </a:t>
                      </a:r>
                      <a:r>
                        <a:rPr lang="en-US" sz="2400" dirty="0" err="1" smtClean="0">
                          <a:solidFill>
                            <a:srgbClr val="172103"/>
                          </a:solidFill>
                          <a:effectLst/>
                          <a:latin typeface="Times New Roman" panose="02020603050405020304" pitchFamily="18" charset="0"/>
                          <a:ea typeface="Times New Roman" panose="02020603050405020304" pitchFamily="18" charset="0"/>
                        </a:rPr>
                        <a:t>diễn</a:t>
                      </a:r>
                      <a:r>
                        <a:rPr lang="en-US" sz="2400" dirty="0" smtClean="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ý </a:t>
                      </a:r>
                      <a:r>
                        <a:rPr lang="en-US" sz="2400" dirty="0" err="1">
                          <a:solidFill>
                            <a:srgbClr val="172103"/>
                          </a:solidFill>
                          <a:effectLst/>
                          <a:latin typeface="Times New Roman" panose="02020603050405020304" pitchFamily="18" charset="0"/>
                          <a:ea typeface="Times New Roman" panose="02020603050405020304" pitchFamily="18" charset="0"/>
                        </a:rPr>
                        <a:t>thức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xuất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tượng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sâu</a:t>
                      </a:r>
                      <a:r>
                        <a:rPr lang="en-US" sz="2400" dirty="0">
                          <a:solidFill>
                            <a:srgbClr val="172103"/>
                          </a:solidFill>
                          <a:effectLst/>
                          <a:latin typeface="Times New Roman" panose="02020603050405020304" pitchFamily="18" charset="0"/>
                          <a:ea typeface="Times New Roman" panose="02020603050405020304" pitchFamily="18" charset="0"/>
                        </a:rPr>
                        <a:t>. (7 –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Kịch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đầy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đủ</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và</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hấp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dẫn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cuốn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hút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đọc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viên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xuất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tốt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mang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lại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xem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(9 - 10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29531255"/>
                  </a:ext>
                </a:extLst>
              </a:tr>
            </a:tbl>
          </a:graphicData>
        </a:graphic>
      </p:graphicFrame>
    </p:spTree>
    <p:extLst>
      <p:ext uri="{BB962C8B-B14F-4D97-AF65-F5344CB8AC3E}">
        <p14:creationId xmlns:p14="http://schemas.microsoft.com/office/powerpoint/2010/main" xmlns="" val="29786930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8822012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a:spcAft>
                <a:spcPts val="0"/>
              </a:spcAft>
            </a:pPr>
            <a:r>
              <a:rPr lang="en-US" sz="2800" b="1" dirty="0">
                <a:solidFill>
                  <a:srgbClr val="C00000"/>
                </a:solidFill>
                <a:latin typeface="Times New Roman" panose="02020603050405020304" pitchFamily="18" charset="0"/>
                <a:ea typeface="Times New Roman" panose="02020603050405020304" pitchFamily="18" charset="0"/>
              </a:rPr>
              <a:t>THỰC HÀNH TIẾNG VIỆT: </a:t>
            </a:r>
            <a:r>
              <a:rPr lang="en-US" sz="2800" b="1" dirty="0">
                <a:solidFill>
                  <a:srgbClr val="0070C0"/>
                </a:solidFill>
                <a:latin typeface="Times New Roman" panose="02020603050405020304" pitchFamily="18" charset="0"/>
                <a:ea typeface="Times New Roman" panose="02020603050405020304" pitchFamily="18" charset="0"/>
              </a:rPr>
              <a:t>TRẠNG NGỮ</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469628" y="655796"/>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Arial" panose="020B0604020202020204" pitchFamily="34" charset="0"/>
              </a:rPr>
              <a:t>Khởi</a:t>
            </a:r>
            <a:r>
              <a:rPr lang="en-US" sz="2800" b="1" dirty="0">
                <a:solidFill>
                  <a:srgbClr val="7030A0"/>
                </a:solidFill>
                <a:latin typeface="Times New Roman" panose="02020603050405020304" pitchFamily="18" charset="0"/>
                <a:ea typeface="Arial" panose="020B0604020202020204" pitchFamily="34" charset="0"/>
              </a:rPr>
              <a:t> </a:t>
            </a:r>
            <a:r>
              <a:rPr lang="en-US" sz="2800" b="1" dirty="0" err="1">
                <a:solidFill>
                  <a:srgbClr val="7030A0"/>
                </a:solidFill>
                <a:latin typeface="Times New Roman" panose="02020603050405020304" pitchFamily="18" charset="0"/>
                <a:ea typeface="Arial" panose="020B0604020202020204" pitchFamily="34" charset="0"/>
              </a:rPr>
              <a:t>động</a:t>
            </a:r>
            <a:endParaRPr lang="en-US" sz="2800" dirty="0"/>
          </a:p>
        </p:txBody>
      </p:sp>
      <p:pic>
        <p:nvPicPr>
          <p:cNvPr id="12" name="Picture 11"/>
          <p:cNvPicPr>
            <a:picLocks noChangeAspect="1"/>
          </p:cNvPicPr>
          <p:nvPr/>
        </p:nvPicPr>
        <p:blipFill>
          <a:blip r:embed="rId5"/>
          <a:stretch>
            <a:fillRect/>
          </a:stretch>
        </p:blipFill>
        <p:spPr>
          <a:xfrm>
            <a:off x="3274388" y="1326437"/>
            <a:ext cx="5605124" cy="1240019"/>
          </a:xfrm>
          <a:prstGeom prst="rect">
            <a:avLst/>
          </a:prstGeom>
          <a:effectLst>
            <a:glow rad="139700">
              <a:schemeClr val="accent2">
                <a:satMod val="175000"/>
                <a:alpha val="40000"/>
              </a:schemeClr>
            </a:glow>
          </a:effectLst>
        </p:spPr>
      </p:pic>
      <p:pic>
        <p:nvPicPr>
          <p:cNvPr id="15" name="Picture 14"/>
          <p:cNvPicPr>
            <a:picLocks noChangeAspect="1"/>
          </p:cNvPicPr>
          <p:nvPr/>
        </p:nvPicPr>
        <p:blipFill rotWithShape="1">
          <a:blip r:embed="rId6"/>
          <a:srcRect b="6941"/>
          <a:stretch/>
        </p:blipFill>
        <p:spPr>
          <a:xfrm>
            <a:off x="1230970" y="2701700"/>
            <a:ext cx="9730059" cy="3522118"/>
          </a:xfrm>
          <a:prstGeom prst="rect">
            <a:avLst/>
          </a:prstGeom>
        </p:spPr>
      </p:pic>
      <p:sp>
        <p:nvSpPr>
          <p:cNvPr id="16" name="Rectangle 15"/>
          <p:cNvSpPr/>
          <p:nvPr/>
        </p:nvSpPr>
        <p:spPr>
          <a:xfrm>
            <a:off x="2040192" y="3545146"/>
            <a:ext cx="8111613" cy="2062103"/>
          </a:xfrm>
          <a:prstGeom prst="rect">
            <a:avLst/>
          </a:prstGeom>
        </p:spPr>
        <p:txBody>
          <a:bodyPr wrap="square">
            <a:spAutoFit/>
          </a:bodyPr>
          <a:lstStyle/>
          <a:p>
            <a:pPr>
              <a:spcAft>
                <a:spcPts val="0"/>
              </a:spcAft>
              <a:tabLst>
                <a:tab pos="1386840" algn="l"/>
              </a:tabLst>
            </a:pPr>
            <a:r>
              <a:rPr lang="en-US" sz="3200" dirty="0" err="1">
                <a:latin typeface="Times New Roman" panose="02020603050405020304" pitchFamily="18" charset="0"/>
                <a:ea typeface="Times New Roman" panose="02020603050405020304" pitchFamily="18" charset="0"/>
              </a:rPr>
              <a:t>Mỗi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đỏ</a:t>
            </a:r>
            <a:r>
              <a:rPr lang="en-US" sz="3200" dirty="0">
                <a:latin typeface="Times New Roman" panose="02020603050405020304" pitchFamily="18" charset="0"/>
                <a:ea typeface="Times New Roman" panose="02020603050405020304" pitchFamily="18" charset="0"/>
              </a:rPr>
              <a:t>. GV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hỏi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HS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rõ</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2077755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478933"/>
            <a:ext cx="10682514" cy="2107866"/>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a:solidFill>
                  <a:schemeClr val="tx1"/>
                </a:solidFill>
                <a:latin typeface="Times New Roman" panose="02020603050405020304" pitchFamily="18" charset="0"/>
                <a:ea typeface="Times New Roman" panose="02020603050405020304" pitchFamily="18" charset="0"/>
              </a:rPr>
              <a:t>Câu 1</a:t>
            </a:r>
            <a:r>
              <a:rPr lang="en-US" sz="3600">
                <a:solidFill>
                  <a:schemeClr val="tx1"/>
                </a:solidFill>
                <a:latin typeface="Times New Roman" panose="02020603050405020304" pitchFamily="18" charset="0"/>
                <a:ea typeface="Times New Roman" panose="02020603050405020304" pitchFamily="18" charset="0"/>
              </a:rPr>
              <a:t>: Xét về cấu tạo ngữ pháp của câu Tiếng Việt, câu có mấy thành phần chính? Kể tên?</a:t>
            </a:r>
            <a:endParaRPr lang="en-US" sz="32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25286" y="2920885"/>
            <a:ext cx="9593943" cy="1341400"/>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a:latin typeface="Times New Roman" panose="02020603050405020304" pitchFamily="18" charset="0"/>
                <a:ea typeface="Times New Roman" panose="02020603050405020304" pitchFamily="18" charset="0"/>
              </a:rPr>
              <a:t>Xét về cấu tạo ngữ pháp của câu Tiếng Việt, câu có </a:t>
            </a:r>
            <a:r>
              <a:rPr lang="en-US" sz="3200" b="1">
                <a:solidFill>
                  <a:srgbClr val="FF0000"/>
                </a:solidFill>
                <a:latin typeface="Times New Roman" panose="02020603050405020304" pitchFamily="18" charset="0"/>
                <a:ea typeface="Times New Roman" panose="02020603050405020304" pitchFamily="18" charset="0"/>
              </a:rPr>
              <a:t>hai</a:t>
            </a:r>
            <a:r>
              <a:rPr lang="en-US" sz="3200">
                <a:latin typeface="Times New Roman" panose="02020603050405020304" pitchFamily="18" charset="0"/>
                <a:ea typeface="Times New Roman" panose="02020603050405020304" pitchFamily="18" charset="0"/>
              </a:rPr>
              <a:t> thành phần chính: </a:t>
            </a:r>
            <a:r>
              <a:rPr lang="en-US" sz="3200" b="1">
                <a:solidFill>
                  <a:srgbClr val="FF0000"/>
                </a:solidFill>
                <a:latin typeface="Times New Roman" panose="02020603050405020304" pitchFamily="18" charset="0"/>
                <a:ea typeface="Times New Roman" panose="02020603050405020304" pitchFamily="18" charset="0"/>
              </a:rPr>
              <a:t>chủ ngữ và vị ngữ.</a:t>
            </a:r>
            <a:endParaRPr lang="en-US" sz="2800">
              <a:effectLst/>
              <a:latin typeface="Times New Roman" panose="02020603050405020304" pitchFamily="18" charset="0"/>
              <a:ea typeface="Times New Roman" panose="02020603050405020304" pitchFamily="18" charset="0"/>
            </a:endParaRPr>
          </a:p>
        </p:txBody>
      </p:sp>
      <p:sp>
        <p:nvSpPr>
          <p:cNvPr id="6" name="Pentagon 5">
            <a:hlinkClick r:id="rId3"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478932"/>
            <a:ext cx="754744" cy="1045068"/>
          </a:xfrm>
          <a:prstGeom prst="rect">
            <a:avLst/>
          </a:prstGeom>
        </p:spPr>
      </p:pic>
    </p:spTree>
    <p:extLst>
      <p:ext uri="{BB962C8B-B14F-4D97-AF65-F5344CB8AC3E}">
        <p14:creationId xmlns:p14="http://schemas.microsoft.com/office/powerpoint/2010/main" xmlns="" val="278482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696686"/>
            <a:ext cx="11340801"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b="1">
                <a:solidFill>
                  <a:schemeClr val="tx1"/>
                </a:solidFill>
                <a:latin typeface="Times New Roman" panose="02020603050405020304" pitchFamily="18" charset="0"/>
                <a:ea typeface="Times New Roman" panose="02020603050405020304" pitchFamily="18" charset="0"/>
              </a:rPr>
              <a:t>Câu 2</a:t>
            </a:r>
            <a:r>
              <a:rPr lang="en-US" sz="3200">
                <a:solidFill>
                  <a:schemeClr val="tx1"/>
                </a:solidFill>
                <a:latin typeface="Times New Roman" panose="02020603050405020304" pitchFamily="18" charset="0"/>
                <a:ea typeface="Times New Roman" panose="02020603050405020304" pitchFamily="18" charset="0"/>
              </a:rPr>
              <a:t>: Trạng ngữ là thành phần chính hay thành phần phụ của câu?</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latin typeface="Times New Roman" panose="02020603050405020304" pitchFamily="18" charset="0"/>
                <a:ea typeface="Times New Roman" panose="02020603050405020304" pitchFamily="18" charset="0"/>
              </a:rPr>
              <a:t>Trạng ngữ là thành phần </a:t>
            </a:r>
            <a:r>
              <a:rPr lang="en-US" sz="3200" b="1">
                <a:solidFill>
                  <a:srgbClr val="FF0000"/>
                </a:solidFill>
                <a:latin typeface="Times New Roman" panose="02020603050405020304" pitchFamily="18" charset="0"/>
                <a:ea typeface="Times New Roman" panose="02020603050405020304" pitchFamily="18" charset="0"/>
              </a:rPr>
              <a:t>phụ</a:t>
            </a:r>
            <a:r>
              <a:rPr lang="en-US" sz="3200">
                <a:latin typeface="Times New Roman" panose="02020603050405020304" pitchFamily="18" charset="0"/>
                <a:ea typeface="Times New Roman" panose="02020603050405020304" pitchFamily="18" charset="0"/>
              </a:rPr>
              <a:t> của câu.</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225" y="751599"/>
            <a:ext cx="934892" cy="109977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180866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696686"/>
            <a:ext cx="11219543"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b="1">
                <a:solidFill>
                  <a:schemeClr val="tx1"/>
                </a:solidFill>
                <a:latin typeface="Times New Roman" panose="02020603050405020304" pitchFamily="18" charset="0"/>
                <a:ea typeface="Times New Roman" panose="02020603050405020304" pitchFamily="18" charset="0"/>
              </a:rPr>
              <a:t>Câu 3:</a:t>
            </a:r>
            <a:r>
              <a:rPr lang="en-US" sz="3200">
                <a:solidFill>
                  <a:schemeClr val="tx1"/>
                </a:solidFill>
                <a:latin typeface="Times New Roman" panose="02020603050405020304" pitchFamily="18" charset="0"/>
                <a:ea typeface="Times New Roman" panose="02020603050405020304" pitchFamily="18" charset="0"/>
              </a:rPr>
              <a:t> Trạng ngữ của câu: “Trên sân trường, các bạn đang nô đùa ầm ĩ” là:  .....</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28240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a:latin typeface="Times New Roman" panose="02020603050405020304" pitchFamily="18" charset="0"/>
                <a:ea typeface="Times New Roman" panose="02020603050405020304" pitchFamily="18" charset="0"/>
              </a:rPr>
              <a:t>Trạng ngữ của câu: “</a:t>
            </a:r>
            <a:r>
              <a:rPr lang="en-US" sz="3200" i="1">
                <a:latin typeface="Times New Roman" panose="02020603050405020304" pitchFamily="18" charset="0"/>
                <a:ea typeface="Times New Roman" panose="02020603050405020304" pitchFamily="18" charset="0"/>
              </a:rPr>
              <a:t>Trên sân trường, các bạn đang nô đùa ầm ĩ</a:t>
            </a:r>
            <a:r>
              <a:rPr lang="en-US" sz="3200">
                <a:latin typeface="Times New Roman" panose="02020603050405020304" pitchFamily="18" charset="0"/>
                <a:ea typeface="Times New Roman" panose="02020603050405020304" pitchFamily="18" charset="0"/>
              </a:rPr>
              <a:t>.” là cụm từ  </a:t>
            </a:r>
            <a:r>
              <a:rPr lang="en-US" sz="3200" b="1">
                <a:solidFill>
                  <a:srgbClr val="FF0000"/>
                </a:solidFill>
                <a:latin typeface="Times New Roman" panose="02020603050405020304" pitchFamily="18" charset="0"/>
                <a:ea typeface="Times New Roman" panose="02020603050405020304" pitchFamily="18" charset="0"/>
              </a:rPr>
              <a:t>Trên sân trường. </a:t>
            </a:r>
            <a:endParaRPr lang="en-US" sz="280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225" y="751600"/>
            <a:ext cx="957469" cy="1190090"/>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37106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6926" y="149870"/>
            <a:ext cx="6096000" cy="523220"/>
          </a:xfrm>
          <a:prstGeom prst="rect">
            <a:avLst/>
          </a:prstGeom>
        </p:spPr>
        <p:txBody>
          <a:bodyPr>
            <a:spAutoFit/>
          </a:bodyPr>
          <a:lstStyle/>
          <a:p>
            <a:pPr marL="47625"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mn-cs"/>
              </a:rPr>
              <a:t>THỨC</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2"/>
          <a:stretch>
            <a:fillRect/>
          </a:stretch>
        </p:blipFill>
        <p:spPr>
          <a:xfrm>
            <a:off x="3428184" y="1103977"/>
            <a:ext cx="7916092" cy="5731952"/>
          </a:xfrm>
          <a:prstGeom prst="rect">
            <a:avLst/>
          </a:prstGeom>
        </p:spPr>
      </p:pic>
      <p:pic>
        <p:nvPicPr>
          <p:cNvPr id="10" name="Picture 9"/>
          <p:cNvPicPr>
            <a:picLocks noChangeAspect="1"/>
          </p:cNvPicPr>
          <p:nvPr/>
        </p:nvPicPr>
        <p:blipFill>
          <a:blip r:embed="rId3"/>
          <a:stretch>
            <a:fillRect/>
          </a:stretch>
        </p:blipFill>
        <p:spPr>
          <a:xfrm>
            <a:off x="1095547" y="2700559"/>
            <a:ext cx="3200677" cy="23898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860424" y="5273041"/>
            <a:ext cx="3848169"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Tạ Duy Anh</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sinh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năm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1959</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2" name="Rectangle 11"/>
          <p:cNvSpPr/>
          <p:nvPr/>
        </p:nvSpPr>
        <p:spPr>
          <a:xfrm>
            <a:off x="5164265" y="1780250"/>
            <a:ext cx="4529736" cy="4401205"/>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Là</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trẻ</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trong thời kì đổi mới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có</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nhiều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sáng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viết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cho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thiếu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Quả</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trứng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vàng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Vó</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ngựa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trở</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về</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Bức</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tranh</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của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em</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gái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tôi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Truyện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viết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cho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thiếu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sáng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đậm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chất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giàu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ý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nghĩa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nhân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p>
        </p:txBody>
      </p:sp>
      <p:sp>
        <p:nvSpPr>
          <p:cNvPr id="14" name="Rectangle 13"/>
          <p:cNvSpPr/>
          <p:nvPr/>
        </p:nvSpPr>
        <p:spPr>
          <a:xfrm>
            <a:off x="394064" y="673090"/>
            <a:ext cx="6096000" cy="1224951"/>
          </a:xfrm>
          <a:prstGeom prst="rect">
            <a:avLst/>
          </a:prstGeom>
        </p:spPr>
        <p:txBody>
          <a:bodyPr>
            <a:spAutoFit/>
          </a:bodyPr>
          <a:lstStyle/>
          <a:p>
            <a:pPr>
              <a:lnSpc>
                <a:spcPct val="115000"/>
              </a:lnSpc>
              <a:tabLst>
                <a:tab pos="1386840" algn="l"/>
              </a:tabLst>
            </a:pPr>
            <a:r>
              <a:rPr lang="en-US" sz="3200" b="1" dirty="0">
                <a:solidFill>
                  <a:srgbClr val="FF0000"/>
                </a:solidFill>
                <a:latin typeface="Times New Roman" panose="02020603050405020304" pitchFamily="18" charset="0"/>
                <a:ea typeface="MS Mincho"/>
              </a:rPr>
              <a:t>II. </a:t>
            </a:r>
            <a:r>
              <a:rPr lang="en-US" sz="3200" b="1" dirty="0" err="1">
                <a:solidFill>
                  <a:srgbClr val="FF0000"/>
                </a:solidFill>
                <a:latin typeface="Times New Roman" panose="02020603050405020304" pitchFamily="18" charset="0"/>
                <a:ea typeface="MS Mincho"/>
              </a:rPr>
              <a:t>Tìm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hiểu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chung</a:t>
            </a:r>
            <a:endParaRPr lang="en-US" sz="3200" dirty="0">
              <a:solidFill>
                <a:prstClr val="black"/>
              </a:solidFill>
              <a:latin typeface="Times New Roman" panose="02020603050405020304" pitchFamily="18" charset="0"/>
              <a:ea typeface="Times New Roman" panose="02020603050405020304" pitchFamily="18" charset="0"/>
            </a:endParaRPr>
          </a:p>
          <a:p>
            <a:pPr algn="just">
              <a:lnSpc>
                <a:spcPct val="115000"/>
              </a:lnSpc>
              <a:tabLst>
                <a:tab pos="1386840" algn="l"/>
              </a:tabLst>
            </a:pPr>
            <a:r>
              <a:rPr lang="en-US" sz="3200" b="1" dirty="0">
                <a:solidFill>
                  <a:srgbClr val="0070C0"/>
                </a:solidFill>
                <a:latin typeface="Times New Roman" panose="02020603050405020304" pitchFamily="18" charset="0"/>
                <a:ea typeface="MS Mincho"/>
              </a:rPr>
              <a:t>1. </a:t>
            </a:r>
            <a:r>
              <a:rPr lang="en-US" sz="3200" b="1" dirty="0" err="1">
                <a:solidFill>
                  <a:srgbClr val="0070C0"/>
                </a:solidFill>
                <a:latin typeface="Times New Roman" panose="02020603050405020304" pitchFamily="18" charset="0"/>
                <a:ea typeface="MS Mincho"/>
              </a:rPr>
              <a:t>Tác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giả</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Tạ</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Duy</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Anh</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86466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b="1">
                <a:solidFill>
                  <a:schemeClr val="tx1"/>
                </a:solidFill>
                <a:latin typeface="Times New Roman" panose="02020603050405020304" pitchFamily="18" charset="0"/>
                <a:ea typeface="Times New Roman" panose="02020603050405020304" pitchFamily="18" charset="0"/>
              </a:rPr>
              <a:t>Câu 4:</a:t>
            </a:r>
            <a:r>
              <a:rPr lang="en-US" sz="3200">
                <a:solidFill>
                  <a:schemeClr val="tx1"/>
                </a:solidFill>
                <a:latin typeface="Times New Roman" panose="02020603050405020304" pitchFamily="18" charset="0"/>
                <a:ea typeface="Times New Roman" panose="02020603050405020304" pitchFamily="18" charset="0"/>
              </a:rPr>
              <a:t> Trạng ngữ trong câu văn trên nằm ở vị trí nào trong câu?</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31190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latin typeface="Times New Roman" panose="02020603050405020304" pitchFamily="18" charset="0"/>
                <a:ea typeface="Times New Roman" panose="02020603050405020304" pitchFamily="18" charset="0"/>
              </a:rPr>
              <a:t>Trạng ngữ trong câu văn trên nằm ở vị trí </a:t>
            </a:r>
            <a:r>
              <a:rPr lang="en-US" sz="3200" b="1">
                <a:solidFill>
                  <a:srgbClr val="FF0000"/>
                </a:solidFill>
                <a:latin typeface="Times New Roman" panose="02020603050405020304" pitchFamily="18" charset="0"/>
                <a:ea typeface="Times New Roman" panose="02020603050405020304" pitchFamily="18" charset="0"/>
              </a:rPr>
              <a:t>đầu</a:t>
            </a:r>
            <a:r>
              <a:rPr lang="en-US" sz="3200">
                <a:latin typeface="Times New Roman" panose="02020603050405020304" pitchFamily="18" charset="0"/>
                <a:ea typeface="Times New Roman" panose="02020603050405020304" pitchFamily="18" charset="0"/>
              </a:rPr>
              <a:t> câu.</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225" y="751600"/>
            <a:ext cx="933177" cy="1088776"/>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51138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a:solidFill>
                  <a:schemeClr val="tx1"/>
                </a:solidFill>
                <a:latin typeface="Times New Roman" panose="02020603050405020304" pitchFamily="18" charset="0"/>
                <a:ea typeface="Times New Roman" panose="02020603050405020304" pitchFamily="18" charset="0"/>
              </a:rPr>
              <a:t>Câu 5:</a:t>
            </a:r>
            <a:r>
              <a:rPr lang="en-US" sz="3600">
                <a:solidFill>
                  <a:schemeClr val="tx1"/>
                </a:solidFill>
                <a:latin typeface="Times New Roman" panose="02020603050405020304" pitchFamily="18" charset="0"/>
                <a:ea typeface="Times New Roman" panose="02020603050405020304" pitchFamily="18" charset="0"/>
              </a:rPr>
              <a:t> Trạng ngữ trong câu văn trên được dùng để nêu thêm thông tin về mặt.......cho sự việc được nói đến trong câu?</a:t>
            </a:r>
            <a:endParaRPr lang="en-US" sz="32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a:latin typeface="Times New Roman" panose="02020603050405020304" pitchFamily="18" charset="0"/>
                <a:ea typeface="Times New Roman" panose="02020603050405020304" pitchFamily="18" charset="0"/>
              </a:rPr>
              <a:t>Trạng ngữ trong câu văn trên được dùng để nêu thêm thông tin về mặt </a:t>
            </a:r>
            <a:r>
              <a:rPr lang="en-US" sz="3200" b="1">
                <a:solidFill>
                  <a:srgbClr val="FF0000"/>
                </a:solidFill>
                <a:latin typeface="Times New Roman" panose="02020603050405020304" pitchFamily="18" charset="0"/>
                <a:ea typeface="Times New Roman" panose="02020603050405020304" pitchFamily="18" charset="0"/>
              </a:rPr>
              <a:t>địa điểm </a:t>
            </a:r>
            <a:r>
              <a:rPr lang="en-US" sz="3200">
                <a:latin typeface="Times New Roman" panose="02020603050405020304" pitchFamily="18" charset="0"/>
                <a:ea typeface="Times New Roman" panose="02020603050405020304" pitchFamily="18" charset="0"/>
              </a:rPr>
              <a:t>cho sự việc được nói đến trong câu.</a:t>
            </a:r>
            <a:endParaRPr lang="en-US" sz="280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3668" y="943510"/>
            <a:ext cx="928411" cy="1246535"/>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137225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88640" y="667973"/>
            <a:ext cx="3576620"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Hình thành kiến thức </a:t>
            </a:r>
            <a:endParaRPr lang="en-US" sz="2800" dirty="0"/>
          </a:p>
        </p:txBody>
      </p:sp>
      <p:sp>
        <p:nvSpPr>
          <p:cNvPr id="3" name="Rectangle 2"/>
          <p:cNvSpPr/>
          <p:nvPr/>
        </p:nvSpPr>
        <p:spPr>
          <a:xfrm>
            <a:off x="507555" y="1132948"/>
            <a:ext cx="6096000" cy="954107"/>
          </a:xfrm>
          <a:prstGeom prst="rect">
            <a:avLst/>
          </a:prstGeom>
        </p:spPr>
        <p:txBody>
          <a:bodyPr>
            <a:spAutoFit/>
          </a:bodyPr>
          <a:lstStyle/>
          <a:p>
            <a:pPr>
              <a:spcAft>
                <a:spcPts val="0"/>
              </a:spcAft>
            </a:pPr>
            <a:r>
              <a:rPr lang="en-US" sz="2800" b="1" dirty="0">
                <a:solidFill>
                  <a:srgbClr val="FF0000"/>
                </a:solidFill>
                <a:latin typeface="Times New Roman" panose="02020603050405020304" pitchFamily="18" charset="0"/>
                <a:ea typeface="Arial" panose="020B0604020202020204" pitchFamily="34" charset="0"/>
              </a:rPr>
              <a:t>I. </a:t>
            </a:r>
            <a:r>
              <a:rPr lang="en-US" sz="2800" b="1" dirty="0" err="1">
                <a:solidFill>
                  <a:srgbClr val="FF0000"/>
                </a:solidFill>
                <a:latin typeface="Times New Roman" panose="02020603050405020304" pitchFamily="18" charset="0"/>
                <a:ea typeface="Arial" panose="020B0604020202020204" pitchFamily="34" charset="0"/>
              </a:rPr>
              <a:t>Lý</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thuyết</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về</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trạng</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ngữ</a:t>
            </a:r>
            <a:endParaRPr lang="en-US" sz="2800" dirty="0">
              <a:latin typeface="Times New Roman" panose="02020603050405020304" pitchFamily="18" charset="0"/>
              <a:ea typeface="Times New Roman" panose="02020603050405020304" pitchFamily="18" charset="0"/>
            </a:endParaRPr>
          </a:p>
          <a:p>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Xét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dụ</a:t>
            </a:r>
            <a:r>
              <a:rPr lang="en-US" sz="2800" b="1" dirty="0">
                <a:latin typeface="Times New Roman" panose="02020603050405020304" pitchFamily="18" charset="0"/>
                <a:ea typeface="Times New Roman" panose="02020603050405020304" pitchFamily="18" charset="0"/>
              </a:rPr>
              <a:t>:</a:t>
            </a:r>
            <a:endParaRPr lang="en-US" sz="2800" dirty="0"/>
          </a:p>
        </p:txBody>
      </p:sp>
      <p:sp>
        <p:nvSpPr>
          <p:cNvPr id="6" name="Rectangle 5"/>
          <p:cNvSpPr/>
          <p:nvPr/>
        </p:nvSpPr>
        <p:spPr>
          <a:xfrm>
            <a:off x="4597217" y="1610001"/>
            <a:ext cx="2959465" cy="523220"/>
          </a:xfrm>
          <a:prstGeom prst="rect">
            <a:avLst/>
          </a:prstGeom>
        </p:spPr>
        <p:txBody>
          <a:bodyPr wrap="none">
            <a:spAutoFit/>
          </a:bodyPr>
          <a:lstStyle/>
          <a:p>
            <a:pPr algn="ctr">
              <a:spcAft>
                <a:spcPts val="0"/>
              </a:spcAft>
              <a:tabLst>
                <a:tab pos="2110105" algn="l"/>
              </a:tabLst>
            </a:pPr>
            <a:r>
              <a:rPr lang="en-US" sz="2800" b="1" dirty="0" err="1">
                <a:solidFill>
                  <a:srgbClr val="0070C0"/>
                </a:solidFill>
                <a:latin typeface="Times New Roman" panose="02020603050405020304" pitchFamily="18" charset="0"/>
                <a:ea typeface="Times New Roman" panose="02020603050405020304" pitchFamily="18" charset="0"/>
              </a:rPr>
              <a:t>Phiếu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học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số</a:t>
            </a:r>
            <a:r>
              <a:rPr lang="en-US" sz="2800" b="1" dirty="0">
                <a:solidFill>
                  <a:srgbClr val="0070C0"/>
                </a:solidFill>
                <a:latin typeface="Times New Roman" panose="02020603050405020304" pitchFamily="18" charset="0"/>
                <a:ea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xmlns="" val="3418716409"/>
              </p:ext>
            </p:extLst>
          </p:nvPr>
        </p:nvGraphicFramePr>
        <p:xfrm>
          <a:off x="685800" y="2168417"/>
          <a:ext cx="10782300" cy="4023360"/>
        </p:xfrm>
        <a:graphic>
          <a:graphicData uri="http://schemas.openxmlformats.org/drawingml/2006/table">
            <a:tbl>
              <a:tblPr firstRow="1" firstCol="1" lastRow="1" lastCol="1" bandRow="1" bandCol="1"/>
              <a:tblGrid>
                <a:gridCol w="4792133">
                  <a:extLst>
                    <a:ext uri="{9D8B030D-6E8A-4147-A177-3AD203B41FA5}">
                      <a16:colId xmlns="" xmlns:a16="http://schemas.microsoft.com/office/drawing/2014/main" val="1327354851"/>
                    </a:ext>
                  </a:extLst>
                </a:gridCol>
                <a:gridCol w="2242660">
                  <a:extLst>
                    <a:ext uri="{9D8B030D-6E8A-4147-A177-3AD203B41FA5}">
                      <a16:colId xmlns="" xmlns:a16="http://schemas.microsoft.com/office/drawing/2014/main" val="1401664892"/>
                    </a:ext>
                  </a:extLst>
                </a:gridCol>
                <a:gridCol w="1450059">
                  <a:extLst>
                    <a:ext uri="{9D8B030D-6E8A-4147-A177-3AD203B41FA5}">
                      <a16:colId xmlns="" xmlns:a16="http://schemas.microsoft.com/office/drawing/2014/main" val="3778529084"/>
                    </a:ext>
                  </a:extLst>
                </a:gridCol>
                <a:gridCol w="2297448">
                  <a:extLst>
                    <a:ext uri="{9D8B030D-6E8A-4147-A177-3AD203B41FA5}">
                      <a16:colId xmlns="" xmlns:a16="http://schemas.microsoft.com/office/drawing/2014/main" val="2233785753"/>
                    </a:ext>
                  </a:extLst>
                </a:gridCol>
              </a:tblGrid>
              <a:tr h="0">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Ví dụ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Vị trí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Chức năng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92274575"/>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(1) Để trở thành học sinh giỏi, em cần phải không ngừng cố găng tự học.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18949543"/>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(2) Nhiều người thường cãi nhau chỉ vì những bất đồng nhỏ.</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18845378"/>
                  </a:ext>
                </a:extLst>
              </a:tr>
              <a:tr h="0">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noi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15871776"/>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(4) Rón rén, chị Dậu bưng một bát cháo lớn đến chỗ chồng nằm.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94512072"/>
                  </a:ext>
                </a:extLst>
              </a:tr>
            </a:tbl>
          </a:graphicData>
        </a:graphic>
      </p:graphicFrame>
    </p:spTree>
    <p:extLst>
      <p:ext uri="{BB962C8B-B14F-4D97-AF65-F5344CB8AC3E}">
        <p14:creationId xmlns:p14="http://schemas.microsoft.com/office/powerpoint/2010/main" xmlns="" val="3651649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88640" y="66797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07555" y="1132948"/>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xmlns="" val="20061904"/>
              </p:ext>
            </p:extLst>
          </p:nvPr>
        </p:nvGraphicFramePr>
        <p:xfrm>
          <a:off x="698499" y="1737530"/>
          <a:ext cx="10782299" cy="4389120"/>
        </p:xfrm>
        <a:graphic>
          <a:graphicData uri="http://schemas.openxmlformats.org/drawingml/2006/table">
            <a:tbl>
              <a:tblPr firstRow="1" firstCol="1" lastRow="1" lastCol="1" bandRow="1" bandCol="1"/>
              <a:tblGrid>
                <a:gridCol w="4667865">
                  <a:extLst>
                    <a:ext uri="{9D8B030D-6E8A-4147-A177-3AD203B41FA5}">
                      <a16:colId xmlns="" xmlns:a16="http://schemas.microsoft.com/office/drawing/2014/main" val="2962022869"/>
                    </a:ext>
                  </a:extLst>
                </a:gridCol>
                <a:gridCol w="2050025">
                  <a:extLst>
                    <a:ext uri="{9D8B030D-6E8A-4147-A177-3AD203B41FA5}">
                      <a16:colId xmlns="" xmlns:a16="http://schemas.microsoft.com/office/drawing/2014/main" val="3608087592"/>
                    </a:ext>
                  </a:extLst>
                </a:gridCol>
                <a:gridCol w="1755058">
                  <a:extLst>
                    <a:ext uri="{9D8B030D-6E8A-4147-A177-3AD203B41FA5}">
                      <a16:colId xmlns="" xmlns:a16="http://schemas.microsoft.com/office/drawing/2014/main" val="1992198767"/>
                    </a:ext>
                  </a:extLst>
                </a:gridCol>
                <a:gridCol w="2309351">
                  <a:extLst>
                    <a:ext uri="{9D8B030D-6E8A-4147-A177-3AD203B41FA5}">
                      <a16:colId xmlns="" xmlns:a16="http://schemas.microsoft.com/office/drawing/2014/main" val="2449242839"/>
                    </a:ext>
                  </a:extLst>
                </a:gridCol>
              </a:tblGrid>
              <a:tr h="0">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Ví dụ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Vị trí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Chức năng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6030716"/>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(1) Để trở thành học sinh giỏi, em cần phải không ngừng cố găng tự học.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Để trở thành học sinh giỏi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đầu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chỉ mục đích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97046051"/>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(2) Nhiều người thường cãi nhau chỉ vì những bất đồng nhỏ.</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vì những bất đồng nhỏ</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cuối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chỉ nguyên nhân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82391948"/>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(3) Vì lẽ đó, xưa nay, không ít người tự vượt kên chính mình nhờ noi gương những cá nhân xuất chúng.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chỉ nguyên nhân, liên kết với câu trước đó</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chỉ thời gian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85276906"/>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(4) Rón rén, chị Dậu bưng một bát cháo lớn đến chỗ chồng nằm.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Rón rén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Đầu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01617603"/>
                  </a:ext>
                </a:extLst>
              </a:tr>
            </a:tbl>
          </a:graphicData>
        </a:graphic>
      </p:graphicFrame>
    </p:spTree>
    <p:extLst>
      <p:ext uri="{BB962C8B-B14F-4D97-AF65-F5344CB8AC3E}">
        <p14:creationId xmlns:p14="http://schemas.microsoft.com/office/powerpoint/2010/main" xmlns="" val="15880357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88640" y="66797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68717" y="952001"/>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753003"/>
            <a:ext cx="10782300" cy="4539191"/>
          </a:xfrm>
          <a:prstGeom prst="rect">
            <a:avLst/>
          </a:prstGeom>
        </p:spPr>
        <p:txBody>
          <a:bodyPr>
            <a:spAutoFit/>
          </a:bodyPr>
          <a:lstStyle/>
          <a:p>
            <a:pPr>
              <a:lnSpc>
                <a:spcPct val="150000"/>
              </a:lnSpc>
              <a:spcAft>
                <a:spcPts val="0"/>
              </a:spcAft>
              <a:tabLst>
                <a:tab pos="1386840" algn="l"/>
              </a:tabLst>
            </a:pP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Trạng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tabLst>
                <a:tab pos="1386840" algn="l"/>
              </a:tabLs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tiếp</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thậm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2256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88640" y="66797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68717" y="952001"/>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năng</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85800" y="1808560"/>
            <a:ext cx="10782300" cy="4524315"/>
          </a:xfrm>
          <a:prstGeom prst="rect">
            <a:avLst/>
          </a:prstGeom>
        </p:spPr>
        <p:txBody>
          <a:bodyPr>
            <a:spAutoFit/>
          </a:bodyPr>
          <a:lstStyle/>
          <a:p>
            <a:pPr>
              <a:spcAft>
                <a:spcPts val="0"/>
              </a:spcAft>
              <a:tabLst>
                <a:tab pos="1386840" algn="l"/>
              </a:tabLst>
            </a:pP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Đặc</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điểm</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hình</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thức</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biểu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bằng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cụm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thường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hỏi</a:t>
            </a:r>
            <a:r>
              <a:rPr lang="en-US" sz="3200"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Khi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nào</a:t>
            </a:r>
            <a:r>
              <a:rPr lang="en-US" sz="3200" i="1" dirty="0">
                <a:solidFill>
                  <a:srgbClr val="0D0D0D"/>
                </a:solidFill>
                <a:latin typeface="Times New Roman" panose="02020603050405020304" pitchFamily="18" charset="0"/>
                <a:ea typeface="Times New Roman" panose="02020603050405020304" pitchFamily="18" charset="0"/>
              </a:rPr>
              <a:t>?, Ơ </a:t>
            </a:r>
            <a:r>
              <a:rPr lang="en-US" sz="3200" i="1" dirty="0" err="1">
                <a:solidFill>
                  <a:srgbClr val="0D0D0D"/>
                </a:solidFill>
                <a:latin typeface="Times New Roman" panose="02020603050405020304" pitchFamily="18" charset="0"/>
                <a:ea typeface="Times New Roman" panose="02020603050405020304" pitchFamily="18" charset="0"/>
              </a:rPr>
              <a:t>đâu</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sao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Để</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làm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Bằng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Như</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thế</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nào</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Vị</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đứng</a:t>
            </a:r>
            <a:r>
              <a:rPr lang="en-US" sz="3200" dirty="0">
                <a:solidFill>
                  <a:srgbClr val="0D0D0D"/>
                </a:solidFill>
                <a:latin typeface="Times New Roman" panose="02020603050405020304" pitchFamily="18" charset="0"/>
                <a:ea typeface="Times New Roman" panose="02020603050405020304" pitchFamily="18" charset="0"/>
              </a:rPr>
              <a:t> ở:</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Đầu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cuối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hay </a:t>
            </a:r>
            <a:r>
              <a:rPr lang="en-US" sz="3200" dirty="0" err="1">
                <a:solidFill>
                  <a:srgbClr val="0D0D0D"/>
                </a:solidFill>
                <a:latin typeface="Times New Roman" panose="02020603050405020304" pitchFamily="18" charset="0"/>
                <a:ea typeface="Times New Roman" panose="02020603050405020304" pitchFamily="18" charset="0"/>
              </a:rPr>
              <a:t>giữa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Vị</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phổ</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ở </a:t>
            </a:r>
            <a:r>
              <a:rPr lang="en-US" sz="3200" dirty="0" err="1">
                <a:solidFill>
                  <a:srgbClr val="0D0D0D"/>
                </a:solidFill>
                <a:latin typeface="Times New Roman" panose="02020603050405020304" pitchFamily="18" charset="0"/>
                <a:ea typeface="Times New Roman" panose="02020603050405020304" pitchFamily="18" charset="0"/>
              </a:rPr>
              <a:t>đầu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b="1"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tách</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khỏi</a:t>
            </a:r>
            <a:r>
              <a:rPr lang="en-US" sz="3200" b="1"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cốt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bằng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quãng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nghỉ</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nói</a:t>
            </a:r>
            <a:r>
              <a:rPr lang="en-US" sz="3200" dirty="0">
                <a:solidFill>
                  <a:srgbClr val="0D0D0D"/>
                </a:solidFill>
                <a:latin typeface="Times New Roman" panose="02020603050405020304" pitchFamily="18" charset="0"/>
                <a:ea typeface="Times New Roman" panose="02020603050405020304" pitchFamily="18" charset="0"/>
              </a:rPr>
              <a:t> hay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dấu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phẩy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viết</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7472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down)">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down)">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wipe(down)">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wipe(down)">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down)">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algn="ctr">
              <a:spcAft>
                <a:spcPts val="0"/>
              </a:spcAft>
              <a:tabLst>
                <a:tab pos="2110105" algn="l"/>
              </a:tabLst>
            </a:pPr>
            <a:r>
              <a:rPr lang="pt-BR" sz="2800" b="1" dirty="0">
                <a:solidFill>
                  <a:srgbClr val="7030A0"/>
                </a:solidFill>
                <a:latin typeface="Times New Roman" panose="02020603050405020304" pitchFamily="18" charset="0"/>
                <a:ea typeface="MS Mincho"/>
              </a:rPr>
              <a:t>Thực hành tiếng Việt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472627" y="1433482"/>
            <a:ext cx="3677610" cy="523220"/>
          </a:xfrm>
          <a:prstGeom prst="rect">
            <a:avLst/>
          </a:prstGeom>
        </p:spPr>
        <p:txBody>
          <a:bodyPr wrap="none">
            <a:spAutoFit/>
          </a:bodyPr>
          <a:lstStyle/>
          <a:p>
            <a:pPr>
              <a:spcAft>
                <a:spcPts val="0"/>
              </a:spcAft>
              <a:tabLst>
                <a:tab pos="1386840" algn="l"/>
              </a:tabLs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smtClean="0">
                <a:solidFill>
                  <a:srgbClr val="0070C0"/>
                </a:solidFill>
                <a:latin typeface="Times New Roman" panose="02020603050405020304" pitchFamily="18" charset="0"/>
                <a:ea typeface="Times New Roman" panose="02020603050405020304" pitchFamily="18" charset="0"/>
              </a:rPr>
              <a:t>1:</a:t>
            </a:r>
            <a:r>
              <a:rPr lang="en-US" sz="2800" dirty="0">
                <a:solidFill>
                  <a:srgbClr val="0D0D0D"/>
                </a:solidFill>
                <a:latin typeface="Times New Roman" panose="02020603050405020304" pitchFamily="18" charset="0"/>
                <a:ea typeface="Times New Roman" panose="02020603050405020304" pitchFamily="18" charset="0"/>
              </a:rPr>
              <a:t>SGK </a:t>
            </a:r>
            <a:r>
              <a:rPr lang="en-US" sz="2800" dirty="0" err="1">
                <a:solidFill>
                  <a:srgbClr val="0D0D0D"/>
                </a:solidFill>
                <a:latin typeface="Times New Roman" panose="02020603050405020304" pitchFamily="18" charset="0"/>
                <a:ea typeface="Times New Roman" panose="02020603050405020304" pitchFamily="18" charset="0"/>
              </a:rPr>
              <a:t>trang</a:t>
            </a:r>
            <a:r>
              <a:rPr lang="en-US" sz="2800" dirty="0">
                <a:solidFill>
                  <a:srgbClr val="0D0D0D"/>
                </a:solidFill>
                <a:latin typeface="Times New Roman" panose="02020603050405020304" pitchFamily="18" charset="0"/>
                <a:ea typeface="Times New Roman" panose="02020603050405020304" pitchFamily="18" charset="0"/>
              </a:rPr>
              <a:t> 75</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07555" y="919490"/>
            <a:ext cx="2236510" cy="523220"/>
          </a:xfrm>
          <a:prstGeom prst="rect">
            <a:avLst/>
          </a:prstGeom>
        </p:spPr>
        <p:txBody>
          <a:bodyPr wrap="none">
            <a:spAutoFit/>
          </a:bodyPr>
          <a:lstStyle/>
          <a:p>
            <a:pPr>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endParaRPr lang="en-US" sz="28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685800" y="1981005"/>
            <a:ext cx="10782300" cy="3831818"/>
          </a:xfrm>
          <a:prstGeom prst="rect">
            <a:avLst/>
          </a:prstGeom>
        </p:spPr>
        <p:txBody>
          <a:bodyPr>
            <a:spAutoFit/>
          </a:bodyPr>
          <a:lstStyle/>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ngày</a:t>
            </a:r>
            <a:r>
              <a:rPr lang="en-US" sz="2600" b="1" i="1"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hôm</a:t>
            </a:r>
            <a:r>
              <a:rPr lang="en-US" sz="2600" b="1" i="1" dirty="0">
                <a:latin typeface="Times New Roman" panose="02020603050405020304" pitchFamily="18" charset="0"/>
                <a:ea typeface="Times New Roman" panose="02020603050405020304" pitchFamily="18" charset="0"/>
              </a:rPr>
              <a:t> nay</a:t>
            </a:r>
            <a:r>
              <a:rPr lang="en-US" sz="2600" dirty="0">
                <a:latin typeface="Times New Roman" panose="02020603050405020304" pitchFamily="18" charset="0"/>
                <a:ea typeface="Times New Roman" panose="02020603050405020304" pitchFamily="18" charset="0"/>
              </a:rPr>
              <a:t> ở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a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chủ</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a:t>
            </a:r>
          </a:p>
          <a:p>
            <a:pPr lvl="0">
              <a:spcBef>
                <a:spcPts val="600"/>
              </a:spcBef>
              <a:spcAft>
                <a:spcPts val="600"/>
              </a:spcAft>
              <a:buSzPts val="1400"/>
            </a:pPr>
            <a:r>
              <a:rPr lang="en-US" sz="2600" dirty="0" smtClean="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Cụm</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ngày</a:t>
            </a:r>
            <a:r>
              <a:rPr lang="en-US" sz="2600" b="1" i="1"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hôm</a:t>
            </a:r>
            <a:r>
              <a:rPr lang="en-US" sz="2600" b="1" i="1" dirty="0">
                <a:latin typeface="Times New Roman" panose="02020603050405020304" pitchFamily="18" charset="0"/>
                <a:ea typeface="Times New Roman" panose="02020603050405020304" pitchFamily="18" charset="0"/>
              </a:rPr>
              <a:t> nay</a:t>
            </a:r>
            <a:r>
              <a:rPr lang="en-US" sz="2600" dirty="0">
                <a:latin typeface="Times New Roman" panose="02020603050405020304" pitchFamily="18" charset="0"/>
                <a:ea typeface="Times New Roman" panose="02020603050405020304" pitchFamily="18" charset="0"/>
              </a:rPr>
              <a:t> ở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b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vì</a:t>
            </a:r>
            <a:r>
              <a:rPr lang="en-US" sz="2600" dirty="0">
                <a:latin typeface="Times New Roman" panose="02020603050405020304" pitchFamily="18" charset="0"/>
                <a:ea typeface="Times New Roman" panose="02020603050405020304" pitchFamily="18" charset="0"/>
              </a:rPr>
              <a:t>:</a:t>
            </a:r>
          </a:p>
          <a:p>
            <a:pPr>
              <a:spcBef>
                <a:spcPts val="600"/>
              </a:spcBef>
              <a:spcAft>
                <a:spcPts val="60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vai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trò</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pháp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ngày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hôm</a:t>
            </a:r>
            <a:r>
              <a:rPr lang="en-US" sz="2600" dirty="0">
                <a:latin typeface="Times New Roman" panose="02020603050405020304" pitchFamily="18" charset="0"/>
                <a:ea typeface="Times New Roman" panose="02020603050405020304" pitchFamily="18" charset="0"/>
              </a:rPr>
              <a:t> nay”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thành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bắt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buộc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trong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lược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ảnh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hưởng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trọn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vẹn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a:t>
            </a:r>
          </a:p>
          <a:p>
            <a:pPr>
              <a:spcBef>
                <a:spcPts val="600"/>
              </a:spcBef>
              <a:spcAft>
                <a:spcPts val="60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ngày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hôm</a:t>
            </a:r>
            <a:r>
              <a:rPr lang="en-US" sz="2600" dirty="0">
                <a:latin typeface="Times New Roman" panose="02020603050405020304" pitchFamily="18" charset="0"/>
                <a:ea typeface="Times New Roman" panose="02020603050405020304" pitchFamily="18" charset="0"/>
              </a:rPr>
              <a:t> nay”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b) </a:t>
            </a:r>
            <a:r>
              <a:rPr lang="en-US" sz="2600" dirty="0" err="1">
                <a:latin typeface="Times New Roman" panose="02020603050405020304" pitchFamily="18" charset="0"/>
                <a:ea typeface="Times New Roman" panose="02020603050405020304" pitchFamily="18" charset="0"/>
              </a:rPr>
              <a:t>chỉ</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diễn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việc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nêu</a:t>
            </a:r>
            <a:r>
              <a:rPr lang="en-US" sz="2600" dirty="0">
                <a:latin typeface="Times New Roman" panose="02020603050405020304" pitchFamily="18" charset="0"/>
                <a:ea typeface="Times New Roman" panose="02020603050405020304" pitchFamily="18" charset="0"/>
              </a:rPr>
              <a:t> ở </a:t>
            </a:r>
            <a:r>
              <a:rPr lang="en-US" sz="2600" dirty="0" err="1">
                <a:latin typeface="Times New Roman" panose="02020603050405020304" pitchFamily="18" charset="0"/>
                <a:ea typeface="Times New Roman" panose="02020603050405020304" pitchFamily="18" charset="0"/>
              </a:rPr>
              <a:t>vị</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Đây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đặc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trưng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a:t>
            </a:r>
          </a:p>
          <a:p>
            <a:pPr>
              <a:spcBef>
                <a:spcPts val="600"/>
              </a:spcBef>
              <a:spcAft>
                <a:spcPts val="60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thức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ngày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hôm</a:t>
            </a:r>
            <a:r>
              <a:rPr lang="en-US" sz="2600" dirty="0">
                <a:latin typeface="Times New Roman" panose="02020603050405020304" pitchFamily="18" charset="0"/>
                <a:ea typeface="Times New Roman" panose="02020603050405020304" pitchFamily="18" charset="0"/>
              </a:rPr>
              <a:t> nay”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b) </a:t>
            </a:r>
            <a:r>
              <a:rPr lang="en-US" sz="2600" dirty="0" err="1">
                <a:latin typeface="Times New Roman" panose="02020603050405020304" pitchFamily="18" charset="0"/>
                <a:ea typeface="Times New Roman" panose="02020603050405020304" pitchFamily="18" charset="0"/>
              </a:rPr>
              <a:t>trả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hỏi</a:t>
            </a:r>
            <a:r>
              <a:rPr lang="en-US" sz="2600"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Khi</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đứng</a:t>
            </a:r>
            <a:r>
              <a:rPr lang="en-US" sz="2600" dirty="0">
                <a:latin typeface="Times New Roman" panose="02020603050405020304" pitchFamily="18" charset="0"/>
                <a:ea typeface="Times New Roman" panose="02020603050405020304" pitchFamily="18" charset="0"/>
              </a:rPr>
              <a:t> ở </a:t>
            </a:r>
            <a:r>
              <a:rPr lang="en-US" sz="2600" dirty="0" err="1">
                <a:latin typeface="Times New Roman" panose="02020603050405020304" pitchFamily="18" charset="0"/>
                <a:ea typeface="Times New Roman" panose="02020603050405020304" pitchFamily="18" charset="0"/>
              </a:rPr>
              <a:t>đầu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ngăn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bằng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dấu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phẩy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với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thành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677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1000"/>
                                        <p:tgtEl>
                                          <p:spTgt spid="15">
                                            <p:txEl>
                                              <p:pRg st="3" end="3"/>
                                            </p:txEl>
                                          </p:spTgt>
                                        </p:tgtEl>
                                      </p:cBhvr>
                                    </p:animEffect>
                                    <p:anim calcmode="lin" valueType="num">
                                      <p:cBhvr>
                                        <p:cTn id="2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fade">
                                      <p:cBhvr>
                                        <p:cTn id="35" dur="1000"/>
                                        <p:tgtEl>
                                          <p:spTgt spid="15">
                                            <p:txEl>
                                              <p:pRg st="4" end="4"/>
                                            </p:txEl>
                                          </p:spTgt>
                                        </p:tgtEl>
                                      </p:cBhvr>
                                    </p:animEffect>
                                    <p:anim calcmode="lin" valueType="num">
                                      <p:cBhvr>
                                        <p:cTn id="36"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lvl="0">
              <a:tabLst>
                <a:tab pos="1386840" algn="l"/>
              </a:tabLst>
              <a:defRPr/>
            </a:pPr>
            <a:r>
              <a:rPr lang="en-US" sz="2800" b="1" dirty="0">
                <a:solidFill>
                  <a:srgbClr val="0070C0"/>
                </a:solidFill>
                <a:latin typeface="Times New Roman" panose="02020603050405020304" pitchFamily="18" charset="0"/>
                <a:ea typeface="Arial" panose="020B0604020202020204" pitchFamily="34" charset="0"/>
              </a:rPr>
              <a:t>2. </a:t>
            </a:r>
            <a:r>
              <a:rPr lang="en-US" sz="2800" b="1" dirty="0" err="1">
                <a:solidFill>
                  <a:srgbClr val="0070C0"/>
                </a:solidFill>
                <a:latin typeface="Times New Roman" panose="02020603050405020304" pitchFamily="18" charset="0"/>
                <a:ea typeface="Arial" panose="020B0604020202020204" pitchFamily="34" charset="0"/>
              </a:rPr>
              <a:t>Bài</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tập</a:t>
            </a:r>
            <a:r>
              <a:rPr lang="en-US" sz="2800" b="1" dirty="0">
                <a:solidFill>
                  <a:srgbClr val="0070C0"/>
                </a:solidFill>
                <a:latin typeface="Times New Roman" panose="02020603050405020304" pitchFamily="18" charset="0"/>
                <a:ea typeface="Arial" panose="020B0604020202020204" pitchFamily="34" charset="0"/>
              </a:rPr>
              <a:t> </a:t>
            </a:r>
            <a:r>
              <a:rPr lang="en-US" sz="2800" b="1" dirty="0" smtClean="0">
                <a:solidFill>
                  <a:srgbClr val="0070C0"/>
                </a:solidFill>
                <a:latin typeface="Times New Roman" panose="02020603050405020304" pitchFamily="18" charset="0"/>
                <a:ea typeface="Arial" panose="020B0604020202020204" pitchFamily="34" charset="0"/>
              </a:rPr>
              <a:t>2</a:t>
            </a:r>
            <a:r>
              <a:rPr lang="en-US" sz="2800" b="1" dirty="0" smtClean="0">
                <a:solidFill>
                  <a:srgbClr val="0070C0"/>
                </a:solidFill>
                <a:latin typeface="Times New Roman" panose="02020603050405020304" pitchFamily="18" charset="0"/>
                <a:ea typeface="Times New Roman" panose="02020603050405020304" pitchFamily="18" charset="0"/>
              </a:rPr>
              <a:t>:</a:t>
            </a:r>
            <a:r>
              <a:rPr lang="en-US" sz="2800" dirty="0" smtClean="0">
                <a:solidFill>
                  <a:srgbClr val="0D0D0D"/>
                </a:solidFill>
                <a:latin typeface="Times New Roman" panose="02020603050405020304" pitchFamily="18" charset="0"/>
                <a:ea typeface="Times New Roman" panose="02020603050405020304" pitchFamily="18" charset="0"/>
              </a:rPr>
              <a:t>SGK </a:t>
            </a:r>
            <a:r>
              <a:rPr lang="en-US" sz="2800" dirty="0" err="1">
                <a:solidFill>
                  <a:srgbClr val="0D0D0D"/>
                </a:solidFill>
                <a:latin typeface="Times New Roman" panose="02020603050405020304" pitchFamily="18" charset="0"/>
                <a:ea typeface="Times New Roman" panose="02020603050405020304" pitchFamily="18" charset="0"/>
              </a:rPr>
              <a:t>trang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smtClean="0">
                <a:solidFill>
                  <a:srgbClr val="0D0D0D"/>
                </a:solidFill>
                <a:latin typeface="Times New Roman" panose="02020603050405020304" pitchFamily="18" charset="0"/>
                <a:ea typeface="Times New Roman" panose="02020603050405020304" pitchFamily="18" charset="0"/>
              </a:rPr>
              <a:t>75</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685800" y="1776186"/>
            <a:ext cx="10782300" cy="4524315"/>
          </a:xfrm>
          <a:prstGeom prst="rect">
            <a:avLst/>
          </a:prstGeom>
        </p:spPr>
        <p:txBody>
          <a:bodyPr>
            <a:spAutoFit/>
          </a:bodyPr>
          <a:lstStyle/>
          <a:p>
            <a:pPr algn="just">
              <a:spcAft>
                <a:spcPts val="0"/>
              </a:spcAft>
            </a:pPr>
            <a:r>
              <a:rPr lang="en-US" sz="3200" dirty="0">
                <a:solidFill>
                  <a:srgbClr val="0D0D0D"/>
                </a:solidFill>
                <a:latin typeface="Times New Roman" panose="02020603050405020304" pitchFamily="18" charset="0"/>
                <a:ea typeface="Times New Roman" panose="02020603050405020304" pitchFamily="18" charset="0"/>
              </a:rPr>
              <a:t>- 3 </a:t>
            </a:r>
            <a:r>
              <a:rPr lang="en-US" sz="3200" dirty="0" err="1">
                <a:solidFill>
                  <a:srgbClr val="0D0D0D"/>
                </a:solidFill>
                <a:latin typeface="Times New Roman" panose="02020603050405020304" pitchFamily="18" charset="0"/>
                <a:ea typeface="Times New Roman" panose="02020603050405020304" pitchFamily="18" charset="0"/>
              </a:rPr>
              <a:t>trạng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chỉ</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gian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truyện</a:t>
            </a:r>
            <a:r>
              <a:rPr lang="en-US" sz="3200"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Bức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tranh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của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em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gái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Anh</a:t>
            </a:r>
            <a:r>
              <a:rPr lang="en-US" sz="3200"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một</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kể</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từ</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đó</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trước</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khi</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đi</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thi</a:t>
            </a:r>
            <a:r>
              <a:rPr lang="en-US" sz="3200" b="1"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Một</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bắt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gặp</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nhào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một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bột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đen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trông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rất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sợ</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thỉnh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thoảng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lại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ra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cổ</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tay</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đó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chú</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Tiến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Lê</a:t>
            </a:r>
            <a:r>
              <a:rPr lang="en-US" sz="3200" i="1" dirty="0">
                <a:solidFill>
                  <a:srgbClr val="0D0D0D"/>
                </a:solidFill>
                <a:latin typeface="Times New Roman" panose="02020603050405020304" pitchFamily="18" charset="0"/>
                <a:ea typeface="Times New Roman" panose="02020603050405020304" pitchFamily="18" charset="0"/>
              </a:rPr>
              <a:t> – </a:t>
            </a:r>
            <a:r>
              <a:rPr lang="en-US" sz="3200" i="1" dirty="0" err="1">
                <a:solidFill>
                  <a:srgbClr val="0D0D0D"/>
                </a:solidFill>
                <a:latin typeface="Times New Roman" panose="02020603050405020304" pitchFamily="18" charset="0"/>
                <a:ea typeface="Times New Roman" panose="02020603050405020304" pitchFamily="18" charset="0"/>
              </a:rPr>
              <a:t>hoạ</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bạn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thân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của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bố</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đưa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theo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Quỳnh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đến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chơi</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Kể</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từ</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đó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mặc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dù</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mọi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chuyện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vẫn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như</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trong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căn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nhà</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của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chúng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nhưng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luôn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cảm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thấy</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mình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bất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tài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nên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bị</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đẩy</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ra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ngoài</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76673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 panose="020B0604020202020204" pitchFamily="34" charset="0"/>
                <a:cs typeface="+mn-cs"/>
              </a:rPr>
              <a:t>2</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818570"/>
            <a:ext cx="10782300" cy="4524315"/>
          </a:xfrm>
          <a:prstGeom prst="rect">
            <a:avLst/>
          </a:prstGeom>
        </p:spPr>
        <p:txBody>
          <a:bodyPr>
            <a:spAutoFit/>
          </a:bodyPr>
          <a:lstStyle/>
          <a:p>
            <a:pPr lvl="0" algn="just">
              <a:spcAft>
                <a:spcPts val="0"/>
              </a:spcAft>
              <a:buSzPts val="1400"/>
            </a:pPr>
            <a:r>
              <a:rPr lang="pt-BR" sz="3200" dirty="0" smtClean="0">
                <a:solidFill>
                  <a:srgbClr val="0D0D0D"/>
                </a:solidFill>
                <a:latin typeface="Times New Roman" panose="02020603050405020304" pitchFamily="18" charset="0"/>
                <a:ea typeface="MS Mincho"/>
              </a:rPr>
              <a:t>- Tác </a:t>
            </a:r>
            <a:r>
              <a:rPr lang="pt-BR" sz="3200" dirty="0">
                <a:solidFill>
                  <a:srgbClr val="0D0D0D"/>
                </a:solidFill>
                <a:latin typeface="Times New Roman" panose="02020603050405020304" pitchFamily="18" charset="0"/>
                <a:ea typeface="MS Mincho"/>
              </a:rPr>
              <a:t>dụng liên kết  câu của các trạng ngữ: các trạng ngữ chỉ thời gian tạo bối cảnh thời gian chung cho các sự việc nêu ở các câu trong đoạn:</a:t>
            </a:r>
            <a:endParaRPr lang="en-US" sz="3200" dirty="0">
              <a:latin typeface="Times New Roman" panose="02020603050405020304" pitchFamily="18" charset="0"/>
              <a:ea typeface="Times New Roman" panose="02020603050405020304" pitchFamily="18" charset="0"/>
            </a:endParaRPr>
          </a:p>
          <a:p>
            <a:pPr algn="just">
              <a:spcAft>
                <a:spcPts val="0"/>
              </a:spcAft>
            </a:pPr>
            <a:r>
              <a:rPr lang="pt-BR" sz="3200" dirty="0">
                <a:solidFill>
                  <a:srgbClr val="0000FF"/>
                </a:solidFill>
                <a:latin typeface="Times New Roman" panose="02020603050405020304" pitchFamily="18" charset="0"/>
                <a:ea typeface="MS Mincho"/>
              </a:rPr>
              <a:t>+ </a:t>
            </a:r>
            <a:r>
              <a:rPr lang="pt-BR" sz="3200" dirty="0">
                <a:solidFill>
                  <a:srgbClr val="0D0D0D"/>
                </a:solidFill>
                <a:latin typeface="Times New Roman" panose="02020603050405020304" pitchFamily="18" charset="0"/>
                <a:ea typeface="MS Mincho"/>
              </a:rPr>
              <a:t>Trạng ngữ “Một hôm”: nêu bối cảnh thời gian chung của câu văn chứa nó và các câu còn lại để nói về thời gian mà nhân vật Kiều Phương bị anh trai phát hiện việc tự chế và trộn màu vẽ.</a:t>
            </a:r>
            <a:endParaRPr lang="en-US" sz="3200" dirty="0">
              <a:latin typeface="Times New Roman" panose="02020603050405020304" pitchFamily="18" charset="0"/>
              <a:ea typeface="Times New Roman" panose="02020603050405020304" pitchFamily="18" charset="0"/>
            </a:endParaRPr>
          </a:p>
          <a:p>
            <a:pPr algn="just">
              <a:spcAft>
                <a:spcPts val="0"/>
              </a:spcAft>
            </a:pPr>
            <a:r>
              <a:rPr lang="pt-BR" sz="3200" dirty="0">
                <a:solidFill>
                  <a:srgbClr val="0D0D0D"/>
                </a:solidFill>
                <a:latin typeface="Times New Roman" panose="02020603050405020304" pitchFamily="18" charset="0"/>
                <a:ea typeface="MS Mincho"/>
              </a:rPr>
              <a:t>+ Trạng ngữ “Hôm đó” chỉ bối cảnh thời gian chung cho cả đoạn xoay quanh sự kiện mọi người phát hiện ra tài năng của bé Kiều Phương trong truyện.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703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cstate="print"/>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 panose="020B0604020202020204" pitchFamily="34" charset="0"/>
                <a:cs typeface="+mn-cs"/>
              </a:rPr>
              <a:t>2</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3894" y="1830020"/>
            <a:ext cx="10782300" cy="2229393"/>
          </a:xfrm>
          <a:prstGeom prst="rect">
            <a:avLst/>
          </a:prstGeom>
        </p:spPr>
        <p:txBody>
          <a:bodyPr>
            <a:spAutoFit/>
          </a:bodyPr>
          <a:lstStyle/>
          <a:p>
            <a:pPr>
              <a:lnSpc>
                <a:spcPct val="150000"/>
              </a:lnSpc>
            </a:pPr>
            <a:r>
              <a:rPr lang="pt-BR" sz="3200" dirty="0">
                <a:solidFill>
                  <a:srgbClr val="0D0D0D"/>
                </a:solidFill>
                <a:latin typeface="Times New Roman" panose="02020603050405020304" pitchFamily="18" charset="0"/>
                <a:ea typeface="MS Mincho"/>
              </a:rPr>
              <a:t>+ Trạng ngữ “Kể từ hôm đó” đánh dấu một mốc thời gian mới găn với sự chuyển đổi tâm lí của nhân vật người anh sau khi tài năng của người em gái được mọi người phát hiện.</a:t>
            </a:r>
            <a:endParaRPr lang="en-US" sz="3200" dirty="0"/>
          </a:p>
        </p:txBody>
      </p:sp>
    </p:spTree>
    <p:extLst>
      <p:ext uri="{BB962C8B-B14F-4D97-AF65-F5344CB8AC3E}">
        <p14:creationId xmlns:p14="http://schemas.microsoft.com/office/powerpoint/2010/main" xmlns="" val="265122762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2063</TotalTime>
  <Words>17725</Words>
  <Application>Microsoft Office PowerPoint</Application>
  <PresentationFormat>Custom</PresentationFormat>
  <Paragraphs>2055</Paragraphs>
  <Slides>191</Slides>
  <Notes>9</Notes>
  <HiddenSlides>0</HiddenSlides>
  <MMClips>5</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191</vt:i4>
      </vt:variant>
    </vt:vector>
  </HeadingPairs>
  <TitlesOfParts>
    <vt:vector size="200" baseType="lpstr">
      <vt:lpstr>Office Theme</vt:lpstr>
      <vt:lpstr>Organic</vt:lpstr>
      <vt:lpstr>4_Office Theme</vt:lpstr>
      <vt:lpstr>5_Office Theme</vt:lpstr>
      <vt:lpstr>7_Office Theme</vt:lpstr>
      <vt:lpstr>6_Office Theme</vt:lpstr>
      <vt:lpstr>1_Office Theme</vt:lpstr>
      <vt:lpstr>2_Office Theme</vt:lpstr>
      <vt:lpstr>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HOẠT ĐỘNG LUYỆN TẬP</vt:lpstr>
      <vt:lpstr>Slide 33</vt:lpstr>
      <vt:lpstr> Luật chơi:</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102</cp:revision>
  <dcterms:created xsi:type="dcterms:W3CDTF">2021-09-08T13:36:36Z</dcterms:created>
  <dcterms:modified xsi:type="dcterms:W3CDTF">2025-03-16T13:58:58Z</dcterms:modified>
</cp:coreProperties>
</file>