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385" r:id="rId3"/>
    <p:sldId id="257" r:id="rId4"/>
    <p:sldId id="259" r:id="rId5"/>
    <p:sldId id="384" r:id="rId6"/>
    <p:sldId id="306" r:id="rId7"/>
    <p:sldId id="258" r:id="rId8"/>
    <p:sldId id="268" r:id="rId9"/>
    <p:sldId id="270" r:id="rId10"/>
    <p:sldId id="275" r:id="rId11"/>
    <p:sldId id="375" r:id="rId12"/>
    <p:sldId id="376" r:id="rId13"/>
    <p:sldId id="387" r:id="rId14"/>
    <p:sldId id="358" r:id="rId15"/>
    <p:sldId id="313" r:id="rId16"/>
    <p:sldId id="280" r:id="rId17"/>
    <p:sldId id="388" r:id="rId18"/>
    <p:sldId id="389" r:id="rId19"/>
    <p:sldId id="390" r:id="rId20"/>
    <p:sldId id="272" r:id="rId21"/>
    <p:sldId id="279" r:id="rId22"/>
    <p:sldId id="391" r:id="rId23"/>
    <p:sldId id="392" r:id="rId24"/>
    <p:sldId id="393" r:id="rId25"/>
    <p:sldId id="394" r:id="rId26"/>
    <p:sldId id="330" r:id="rId27"/>
    <p:sldId id="287" r:id="rId28"/>
    <p:sldId id="288" r:id="rId29"/>
    <p:sldId id="290" r:id="rId30"/>
    <p:sldId id="289" r:id="rId31"/>
    <p:sldId id="265" r:id="rId32"/>
    <p:sldId id="326" r:id="rId33"/>
  </p:sldIdLst>
  <p:sldSz cx="18288000" cy="10287000"/>
  <p:notesSz cx="6858000" cy="9144000"/>
  <p:embeddedFontLst>
    <p:embeddedFont>
      <p:font typeface="Aharoni" panose="02010803020104030203" pitchFamily="2" charset="-79"/>
      <p:bold r:id="rId35"/>
    </p:embeddedFont>
    <p:embeddedFont>
      <p:font typeface="Calibri" panose="020F0502020204030204" pitchFamily="34" charset="0"/>
      <p:regular r:id="rId36"/>
      <p:bold r:id="rId37"/>
      <p:italic r:id="rId38"/>
      <p:boldItalic r:id="rId39"/>
    </p:embeddedFont>
    <p:embeddedFont>
      <p:font typeface="Cambria Math" panose="0204050305040603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7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D347E-D8C0-4E48-BB74-13F9BEA08D2C}" v="140" dt="2024-06-25T01:26:53.1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39.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2.sv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10.sv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8.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50.png"/><Relationship Id="rId7"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5.svg"/><Relationship Id="rId4" Type="http://schemas.openxmlformats.org/officeDocument/2006/relationships/image" Target="../media/image24.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png"/><Relationship Id="rId7" Type="http://schemas.openxmlformats.org/officeDocument/2006/relationships/image" Target="../media/image57.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58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35.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0.png"/><Relationship Id="rId7" Type="http://schemas.openxmlformats.org/officeDocument/2006/relationships/image" Target="../media/image6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660.png"/><Relationship Id="rId5" Type="http://schemas.openxmlformats.org/officeDocument/2006/relationships/image" Target="../media/image18.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80.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7.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72.gif"/><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audio" Target="../media/audio2.wav"/><Relationship Id="rId7" Type="http://schemas.openxmlformats.org/officeDocument/2006/relationships/image" Target="../media/image7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2.gif"/><Relationship Id="rId10" Type="http://schemas.openxmlformats.org/officeDocument/2006/relationships/image" Target="../media/image78.png"/><Relationship Id="rId4" Type="http://schemas.openxmlformats.org/officeDocument/2006/relationships/image" Target="../media/image71.png"/><Relationship Id="rId9"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audio" Target="../media/audio2.wav"/><Relationship Id="rId7"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2.gif"/><Relationship Id="rId4" Type="http://schemas.openxmlformats.org/officeDocument/2006/relationships/image" Target="../media/image71.png"/><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audio" Target="../media/audio2.wav"/><Relationship Id="rId7" Type="http://schemas.openxmlformats.org/officeDocument/2006/relationships/image" Target="../media/image8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72.gif"/><Relationship Id="rId10" Type="http://schemas.openxmlformats.org/officeDocument/2006/relationships/image" Target="../media/image73.png"/><Relationship Id="rId4" Type="http://schemas.openxmlformats.org/officeDocument/2006/relationships/image" Target="../media/image71.png"/><Relationship Id="rId9" Type="http://schemas.openxmlformats.org/officeDocument/2006/relationships/image" Target="../media/image86.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88.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10.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35.png"/><Relationship Id="rId7" Type="http://schemas.openxmlformats.org/officeDocument/2006/relationships/oleObject" Target="../embeddings/oleObject2.bin"/><Relationship Id="rId12"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1.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33.wmf"/><Relationship Id="rId4" Type="http://schemas.openxmlformats.org/officeDocument/2006/relationships/image" Target="../media/image36.png"/><Relationship Id="rId9" Type="http://schemas.openxmlformats.org/officeDocument/2006/relationships/oleObject" Target="../embeddings/oleObject3.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37266" y="800100"/>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646326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a:ea typeface="Arial"/>
                <a:cs typeface="Arial"/>
                <a:sym typeface="Arial"/>
              </a:rPr>
              <a:t>ĐẾN VỚI BÀI HỌC HÔM NAY!</a:t>
            </a:r>
          </a:p>
          <a:p>
            <a:pPr marL="0" marR="0" lvl="0" indent="0" algn="ctr" rtl="0">
              <a:lnSpc>
                <a:spcPct val="150000"/>
              </a:lnSpc>
              <a:spcBef>
                <a:spcPts val="0"/>
              </a:spcBef>
              <a:spcAft>
                <a:spcPts val="0"/>
              </a:spcAft>
              <a:buNone/>
            </a:pPr>
            <a:endParaRPr lang="en-US" sz="5400" b="1"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r>
              <a:rPr lang="en-US" sz="5400" b="1" i="0" u="none" strike="noStrike" cap="none" dirty="0" err="1">
                <a:solidFill>
                  <a:schemeClr val="bg1"/>
                </a:solidFill>
                <a:latin typeface="Arial"/>
                <a:ea typeface="Arial"/>
                <a:cs typeface="Arial"/>
                <a:sym typeface="Arial"/>
              </a:rPr>
              <a:t>Giáo</a:t>
            </a:r>
            <a:r>
              <a:rPr lang="en-US" sz="5400" b="1" i="0" u="none" strike="noStrike" cap="none" dirty="0">
                <a:solidFill>
                  <a:schemeClr val="bg1"/>
                </a:solidFill>
                <a:latin typeface="Arial"/>
                <a:ea typeface="Arial"/>
                <a:cs typeface="Arial"/>
                <a:sym typeface="Arial"/>
              </a:rPr>
              <a:t> </a:t>
            </a:r>
            <a:r>
              <a:rPr lang="en-US" sz="5400" b="1" i="0" u="none" strike="noStrike" cap="none" dirty="0" err="1">
                <a:solidFill>
                  <a:schemeClr val="bg1"/>
                </a:solidFill>
                <a:latin typeface="Arial"/>
                <a:ea typeface="Arial"/>
                <a:cs typeface="Arial"/>
                <a:sym typeface="Arial"/>
              </a:rPr>
              <a:t>viên</a:t>
            </a:r>
            <a:r>
              <a:rPr lang="en-US" sz="5400" b="1" i="0" u="none" strike="noStrike" cap="none" dirty="0">
                <a:solidFill>
                  <a:schemeClr val="bg1"/>
                </a:solidFill>
                <a:latin typeface="Arial"/>
                <a:ea typeface="Arial"/>
                <a:cs typeface="Arial"/>
                <a:sym typeface="Arial"/>
              </a:rPr>
              <a:t>: </a:t>
            </a:r>
            <a:r>
              <a:rPr lang="en-US" sz="5400" b="1" i="0" u="none" strike="noStrike" cap="none" dirty="0" err="1">
                <a:solidFill>
                  <a:schemeClr val="bg1"/>
                </a:solidFill>
                <a:latin typeface="Arial"/>
                <a:ea typeface="Arial"/>
                <a:cs typeface="Arial"/>
                <a:sym typeface="Arial"/>
              </a:rPr>
              <a:t>Khổng</a:t>
            </a:r>
            <a:r>
              <a:rPr lang="en-US" sz="5400" b="1" i="0" u="none" strike="noStrike" cap="none" dirty="0">
                <a:solidFill>
                  <a:schemeClr val="bg1"/>
                </a:solidFill>
                <a:latin typeface="Arial"/>
                <a:ea typeface="Arial"/>
                <a:cs typeface="Arial"/>
                <a:sym typeface="Arial"/>
              </a:rPr>
              <a:t> </a:t>
            </a:r>
            <a:r>
              <a:rPr lang="en-US" sz="5400" b="1" i="0" u="none" strike="noStrike" cap="none" dirty="0" err="1">
                <a:solidFill>
                  <a:schemeClr val="bg1"/>
                </a:solidFill>
                <a:latin typeface="Arial"/>
                <a:ea typeface="Arial"/>
                <a:cs typeface="Arial"/>
                <a:sym typeface="Arial"/>
              </a:rPr>
              <a:t>Xuân</a:t>
            </a:r>
            <a:r>
              <a:rPr lang="en-US" sz="5400" b="1" i="0" u="none" strike="noStrike" cap="none" dirty="0">
                <a:solidFill>
                  <a:schemeClr val="bg1"/>
                </a:solidFill>
                <a:latin typeface="Arial"/>
                <a:ea typeface="Arial"/>
                <a:cs typeface="Arial"/>
                <a:sym typeface="Arial"/>
              </a:rPr>
              <a:t> </a:t>
            </a:r>
            <a:r>
              <a:rPr lang="en-US" sz="5400" b="1" i="0" u="none" strike="noStrike" cap="none" dirty="0" err="1">
                <a:solidFill>
                  <a:schemeClr val="bg1"/>
                </a:solidFill>
                <a:latin typeface="Arial"/>
                <a:ea typeface="Arial"/>
                <a:cs typeface="Arial"/>
                <a:sym typeface="Arial"/>
              </a:rPr>
              <a:t>Thạnh</a:t>
            </a:r>
            <a:endParaRPr lang="en-US" sz="5400" b="1" i="0" u="none" strike="noStrike" cap="none" dirty="0">
              <a:solidFill>
                <a:schemeClr val="bg1"/>
              </a:solidFill>
              <a:latin typeface="Arial"/>
              <a:ea typeface="Arial"/>
              <a:cs typeface="Arial"/>
              <a:sym typeface="Arial"/>
            </a:endParaRPr>
          </a:p>
          <a:p>
            <a:pPr marL="0" marR="0" lvl="0" indent="0" algn="ctr" rtl="0">
              <a:lnSpc>
                <a:spcPct val="150000"/>
              </a:lnSpc>
              <a:spcBef>
                <a:spcPts val="0"/>
              </a:spcBef>
              <a:spcAft>
                <a:spcPts val="0"/>
              </a:spcAft>
              <a:buNone/>
            </a:pPr>
            <a:endParaRPr lang="en-US" sz="6000" b="1" dirty="0">
              <a:solidFill>
                <a:schemeClr val="bg1"/>
              </a:solidFill>
              <a:latin typeface="Arial"/>
              <a:ea typeface="Arial"/>
              <a:cs typeface="Arial"/>
              <a:sym typeface="Arial"/>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209621" y="213069"/>
            <a:ext cx="6341539"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dirty="0">
                <a:solidFill>
                  <a:schemeClr val="lt1"/>
                </a:solidFill>
                <a:latin typeface="Arial"/>
                <a:ea typeface="Arial"/>
                <a:cs typeface="Arial"/>
                <a:sym typeface="Arial"/>
              </a:rPr>
              <a:t>2. </a:t>
            </a:r>
            <a:r>
              <a:rPr lang="en-US" sz="4500" b="1" dirty="0" err="1">
                <a:solidFill>
                  <a:schemeClr val="lt1"/>
                </a:solidFill>
                <a:latin typeface="Arial"/>
                <a:ea typeface="Arial"/>
                <a:cs typeface="Arial"/>
                <a:sym typeface="Arial"/>
              </a:rPr>
              <a:t>Tạo</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lập</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hình</a:t>
            </a:r>
            <a:r>
              <a:rPr lang="en-US" sz="4500" b="1" dirty="0">
                <a:solidFill>
                  <a:schemeClr val="lt1"/>
                </a:solidFill>
                <a:latin typeface="Arial"/>
                <a:ea typeface="Arial"/>
                <a:cs typeface="Arial"/>
                <a:sym typeface="Arial"/>
              </a:rPr>
              <a:t> </a:t>
            </a:r>
            <a:r>
              <a:rPr lang="en-US" sz="4500" b="1" dirty="0" err="1">
                <a:solidFill>
                  <a:schemeClr val="lt1"/>
                </a:solidFill>
                <a:latin typeface="Arial"/>
                <a:ea typeface="Arial"/>
                <a:cs typeface="Arial"/>
                <a:sym typeface="Arial"/>
              </a:rPr>
              <a:t>cầu</a:t>
            </a:r>
            <a:endParaRPr sz="4500" b="1" dirty="0">
              <a:solidFill>
                <a:schemeClr val="lt1"/>
              </a:solidFill>
              <a:latin typeface="Arial"/>
              <a:ea typeface="Arial"/>
              <a:cs typeface="Arial"/>
              <a:sym typeface="Arial"/>
            </a:endParaRPr>
          </a:p>
        </p:txBody>
      </p:sp>
      <p:sp>
        <p:nvSpPr>
          <p:cNvPr id="17" name="Rectangle 16"/>
          <p:cNvSpPr/>
          <p:nvPr/>
        </p:nvSpPr>
        <p:spPr>
          <a:xfrm>
            <a:off x="533400" y="1530934"/>
            <a:ext cx="17145000" cy="4029501"/>
          </a:xfrm>
          <a:prstGeom prst="rect">
            <a:avLst/>
          </a:prstGeom>
        </p:spPr>
        <p:txBody>
          <a:bodyPr wrap="square">
            <a:spAutoFit/>
          </a:bodyPr>
          <a:lstStyle/>
          <a:p>
            <a:pPr algn="just">
              <a:lnSpc>
                <a:spcPct val="150000"/>
              </a:lnSpc>
              <a:spcAft>
                <a:spcPts val="800"/>
              </a:spcAft>
            </a:pPr>
            <a:r>
              <a:rPr lang="vi-VN"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Cắt</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một</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số</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miếng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bìa</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có</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dạng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hình</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tròn</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có</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cùng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đường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kính</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Mỗi</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miếng</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bìa</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tròn</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en-US" sz="4400" kern="100" dirty="0" err="1">
                <a:latin typeface="Arial" panose="020B0604020202020204" pitchFamily="34" charset="0"/>
                <a:ea typeface="Times New Roman" panose="02020603050405020304" pitchFamily="18" charset="0"/>
                <a:cs typeface="Arial" panose="020B0604020202020204" pitchFamily="34" charset="0"/>
              </a:rPr>
              <a:t>đó</a:t>
            </a:r>
            <a:r>
              <a:rPr lang="en-US" sz="4400" kern="100" dirty="0">
                <a:latin typeface="Arial" panose="020B0604020202020204" pitchFamily="34" charset="0"/>
                <a:ea typeface="Times New Roman" panose="02020603050405020304" pitchFamily="18" charset="0"/>
                <a:cs typeface="Arial" panose="020B0604020202020204" pitchFamily="34" charset="0"/>
              </a:rPr>
              <a:t> </a:t>
            </a:r>
            <a:r>
              <a:rPr lang="vi-VN" sz="4400" kern="100" dirty="0">
                <a:latin typeface="Arial" panose="020B0604020202020204" pitchFamily="34" charset="0"/>
                <a:ea typeface="Times New Roman" panose="02020603050405020304" pitchFamily="18" charset="0"/>
                <a:cs typeface="Arial" panose="020B0604020202020204" pitchFamily="34" charset="0"/>
              </a:rPr>
              <a:t>được cắt làm hai nửa hình tròn. Ghép các miềng bìa có dạng nửa hình tròn đó để được một hình cầu như hình dưới đây.</a:t>
            </a:r>
            <a:endParaRPr lang="en-US" sz="44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pic>
        <p:nvPicPr>
          <p:cNvPr id="6" name="Picture 5">
            <a:extLst>
              <a:ext uri="{FF2B5EF4-FFF2-40B4-BE49-F238E27FC236}">
                <a16:creationId xmlns:a16="http://schemas.microsoft.com/office/drawing/2014/main" id="{DD04ADBA-7A33-BF1C-84A8-28B7C6BC3B8F}"/>
              </a:ext>
            </a:extLst>
          </p:cNvPr>
          <p:cNvPicPr>
            <a:picLocks noChangeAspect="1"/>
          </p:cNvPicPr>
          <p:nvPr/>
        </p:nvPicPr>
        <p:blipFill>
          <a:blip r:embed="rId5"/>
          <a:stretch>
            <a:fillRect/>
          </a:stretch>
        </p:blipFill>
        <p:spPr>
          <a:xfrm>
            <a:off x="3380390" y="5900296"/>
            <a:ext cx="9791324" cy="3560481"/>
          </a:xfrm>
          <a:prstGeom prst="rect">
            <a:avLst/>
          </a:prstGeom>
        </p:spPr>
      </p:pic>
      <p:sp>
        <p:nvSpPr>
          <p:cNvPr id="8" name="Google Shape;169;p5">
            <a:extLst>
              <a:ext uri="{FF2B5EF4-FFF2-40B4-BE49-F238E27FC236}">
                <a16:creationId xmlns:a16="http://schemas.microsoft.com/office/drawing/2014/main" id="{3830845C-0232-8B2C-2EAE-F118ABF78B9B}"/>
              </a:ext>
            </a:extLst>
          </p:cNvPr>
          <p:cNvSpPr/>
          <p:nvPr/>
        </p:nvSpPr>
        <p:spPr>
          <a:xfrm>
            <a:off x="183040" y="1530934"/>
            <a:ext cx="23622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2</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3" name="Picture 38">
            <a:extLst>
              <a:ext uri="{FF2B5EF4-FFF2-40B4-BE49-F238E27FC236}">
                <a16:creationId xmlns:a16="http://schemas.microsoft.com/office/drawing/2014/main" id="{32E0DE32-CD9C-6032-9CA2-EE24A692FC9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44208" y="7920472"/>
            <a:ext cx="2307909" cy="2355009"/>
          </a:xfrm>
          <a:prstGeom prst="rect">
            <a:avLst/>
          </a:prstGeom>
        </p:spPr>
      </p:pic>
      <p:sp>
        <p:nvSpPr>
          <p:cNvPr id="6" name="Google Shape;304;p14">
            <a:extLst>
              <a:ext uri="{FF2B5EF4-FFF2-40B4-BE49-F238E27FC236}">
                <a16:creationId xmlns:a16="http://schemas.microsoft.com/office/drawing/2014/main" id="{CDFC5385-B66E-5053-7419-DE45A7B32E1B}"/>
              </a:ext>
            </a:extLst>
          </p:cNvPr>
          <p:cNvSpPr/>
          <p:nvPr/>
        </p:nvSpPr>
        <p:spPr>
          <a:xfrm>
            <a:off x="-26581" y="713577"/>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vi-VN" sz="40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8" name="Rectangle 7">
            <a:extLst>
              <a:ext uri="{FF2B5EF4-FFF2-40B4-BE49-F238E27FC236}">
                <a16:creationId xmlns:a16="http://schemas.microsoft.com/office/drawing/2014/main" id="{69367C40-5EE8-C7C8-807A-95E1E435E0D0}"/>
              </a:ext>
            </a:extLst>
          </p:cNvPr>
          <p:cNvSpPr/>
          <p:nvPr/>
        </p:nvSpPr>
        <p:spPr>
          <a:xfrm>
            <a:off x="90361" y="800100"/>
            <a:ext cx="17107802" cy="1840889"/>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Đối với hình cầu nhận được ở HĐKP 2 (hình c), chỉ ra</a:t>
            </a:r>
          </a:p>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a) Tâm của hình cầu                                    b) Một đường kính của hình cầu</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5">
            <a:extLst>
              <a:ext uri="{FF2B5EF4-FFF2-40B4-BE49-F238E27FC236}">
                <a16:creationId xmlns:a16="http://schemas.microsoft.com/office/drawing/2014/main" id="{640CACE4-4121-D24C-888B-30F70AF77FF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235" y="6155160"/>
            <a:ext cx="1307998" cy="1209898"/>
          </a:xfrm>
          <a:prstGeom prst="rect">
            <a:avLst/>
          </a:prstGeom>
        </p:spPr>
      </p:pic>
      <p:sp>
        <p:nvSpPr>
          <p:cNvPr id="10" name="TextBox 9">
            <a:extLst>
              <a:ext uri="{FF2B5EF4-FFF2-40B4-BE49-F238E27FC236}">
                <a16:creationId xmlns:a16="http://schemas.microsoft.com/office/drawing/2014/main" id="{21302059-6665-F867-74D9-7B2DAAF1A5FC}"/>
              </a:ext>
            </a:extLst>
          </p:cNvPr>
          <p:cNvSpPr txBox="1"/>
          <p:nvPr/>
        </p:nvSpPr>
        <p:spPr>
          <a:xfrm>
            <a:off x="1890846" y="6457078"/>
            <a:ext cx="9980389"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3600" dirty="0">
                <a:latin typeface="Arial" panose="020B0604020202020204" pitchFamily="34" charset="0"/>
                <a:ea typeface="Arial" panose="020B0604020202020204" pitchFamily="34" charset="0"/>
                <a:cs typeface="Arial" panose="020B0604020202020204" pitchFamily="34" charset="0"/>
              </a:rPr>
              <a:t>a) Điểm O là tâm của hình cầu đó.</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501AB92-81A4-01FF-FD28-904538240BD2}"/>
              </a:ext>
            </a:extLst>
          </p:cNvPr>
          <p:cNvSpPr txBox="1"/>
          <p:nvPr/>
        </p:nvSpPr>
        <p:spPr>
          <a:xfrm>
            <a:off x="1858948" y="7563390"/>
            <a:ext cx="12229606"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3600" dirty="0">
                <a:latin typeface="Arial" panose="020B0604020202020204" pitchFamily="34" charset="0"/>
                <a:ea typeface="Arial" panose="020B0604020202020204" pitchFamily="34" charset="0"/>
                <a:cs typeface="Arial" panose="020B0604020202020204" pitchFamily="34" charset="0"/>
              </a:rPr>
              <a:t>b) Đoạn thẳng AB là một đường kính của hình cầu đó.</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5665F71-279D-665C-E279-B381F706E390}"/>
              </a:ext>
            </a:extLst>
          </p:cNvPr>
          <p:cNvPicPr>
            <a:picLocks noChangeAspect="1"/>
          </p:cNvPicPr>
          <p:nvPr/>
        </p:nvPicPr>
        <p:blipFill>
          <a:blip r:embed="rId7"/>
          <a:stretch>
            <a:fillRect/>
          </a:stretch>
        </p:blipFill>
        <p:spPr>
          <a:xfrm>
            <a:off x="3901000" y="2816969"/>
            <a:ext cx="9791324" cy="3560481"/>
          </a:xfrm>
          <a:prstGeom prst="rect">
            <a:avLst/>
          </a:prstGeom>
        </p:spPr>
      </p:pic>
      <p:sp>
        <p:nvSpPr>
          <p:cNvPr id="14" name="Google Shape;304;p14">
            <a:extLst>
              <a:ext uri="{FF2B5EF4-FFF2-40B4-BE49-F238E27FC236}">
                <a16:creationId xmlns:a16="http://schemas.microsoft.com/office/drawing/2014/main" id="{148854F8-D671-5C26-4395-8C440FEEC544}"/>
              </a:ext>
            </a:extLst>
          </p:cNvPr>
          <p:cNvSpPr/>
          <p:nvPr/>
        </p:nvSpPr>
        <p:spPr>
          <a:xfrm>
            <a:off x="-26581" y="8760687"/>
            <a:ext cx="3505200"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white"/>
                </a:solidFill>
                <a:latin typeface="Arial"/>
                <a:ea typeface="Arial"/>
                <a:cs typeface="Arial"/>
                <a:sym typeface="Arial"/>
              </a:rPr>
              <a:t>Luyện tập </a:t>
            </a:r>
            <a:r>
              <a:rPr kumimoji="0" lang="vi-VN" sz="4000" b="1" i="0" u="none" strike="noStrike" kern="1200" cap="none" spc="0" normalizeH="0" baseline="0" noProof="0" dirty="0">
                <a:ln>
                  <a:noFill/>
                </a:ln>
                <a:solidFill>
                  <a:prstClr val="white"/>
                </a:solidFill>
                <a:effectLst/>
                <a:uLnTx/>
                <a:uFillTx/>
                <a:latin typeface="Arial"/>
                <a:ea typeface="Arial"/>
                <a:cs typeface="Arial"/>
                <a:sym typeface="Arial"/>
              </a:rPr>
              <a:t>1</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5" name="Rectangle 14">
            <a:extLst>
              <a:ext uri="{FF2B5EF4-FFF2-40B4-BE49-F238E27FC236}">
                <a16:creationId xmlns:a16="http://schemas.microsoft.com/office/drawing/2014/main" id="{4E13AFA3-C1D7-885D-86D2-460CA589F3D1}"/>
              </a:ext>
            </a:extLst>
          </p:cNvPr>
          <p:cNvSpPr/>
          <p:nvPr/>
        </p:nvSpPr>
        <p:spPr>
          <a:xfrm>
            <a:off x="914400" y="8810481"/>
            <a:ext cx="13344194"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Tạo lập một hình cầu có bán kính 3 cm.</a:t>
            </a:r>
          </a:p>
        </p:txBody>
      </p:sp>
    </p:spTree>
    <p:extLst>
      <p:ext uri="{BB962C8B-B14F-4D97-AF65-F5344CB8AC3E}">
        <p14:creationId xmlns:p14="http://schemas.microsoft.com/office/powerpoint/2010/main" val="9689223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89042" y="359144"/>
            <a:ext cx="1546363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3. Nhận biết phần chung giữa mặt phẳng và hình cầu</a:t>
            </a:r>
            <a:endParaRPr sz="4500" b="1" dirty="0">
              <a:solidFill>
                <a:schemeClr val="lt1"/>
              </a:solidFill>
              <a:latin typeface="Arial"/>
              <a:ea typeface="Arial"/>
              <a:cs typeface="Arial"/>
              <a:sym typeface="Arial"/>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3" name="Picture 2">
            <a:extLst>
              <a:ext uri="{FF2B5EF4-FFF2-40B4-BE49-F238E27FC236}">
                <a16:creationId xmlns:a16="http://schemas.microsoft.com/office/drawing/2014/main" id="{E3237654-3719-0E46-CC3B-0F338269C56C}"/>
              </a:ext>
            </a:extLst>
          </p:cNvPr>
          <p:cNvPicPr>
            <a:picLocks noChangeAspect="1"/>
          </p:cNvPicPr>
          <p:nvPr/>
        </p:nvPicPr>
        <p:blipFill>
          <a:blip r:embed="rId3"/>
          <a:stretch>
            <a:fillRect/>
          </a:stretch>
        </p:blipFill>
        <p:spPr>
          <a:xfrm>
            <a:off x="12573000" y="7568948"/>
            <a:ext cx="5414869" cy="2718052"/>
          </a:xfrm>
          <a:prstGeom prst="rect">
            <a:avLst/>
          </a:prstGeom>
        </p:spPr>
      </p:pic>
      <p:sp>
        <p:nvSpPr>
          <p:cNvPr id="6" name="Down Arrow 4">
            <a:extLst>
              <a:ext uri="{FF2B5EF4-FFF2-40B4-BE49-F238E27FC236}">
                <a16:creationId xmlns:a16="http://schemas.microsoft.com/office/drawing/2014/main" id="{3CB05531-5A40-660A-B76B-0B292D577474}"/>
              </a:ext>
            </a:extLst>
          </p:cNvPr>
          <p:cNvSpPr/>
          <p:nvPr/>
        </p:nvSpPr>
        <p:spPr>
          <a:xfrm rot="16200000">
            <a:off x="7594406" y="5355518"/>
            <a:ext cx="478969" cy="1248230"/>
          </a:xfrm>
          <a:prstGeom prst="downArrow">
            <a:avLst>
              <a:gd name="adj1" fmla="val 31818"/>
              <a:gd name="adj2" fmla="val 81481"/>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844E29D-3C6D-7C4B-0775-BDBF8361D6F7}"/>
              </a:ext>
            </a:extLst>
          </p:cNvPr>
          <p:cNvPicPr>
            <a:picLocks noChangeAspect="1"/>
          </p:cNvPicPr>
          <p:nvPr/>
        </p:nvPicPr>
        <p:blipFill>
          <a:blip r:embed="rId4"/>
          <a:stretch>
            <a:fillRect/>
          </a:stretch>
        </p:blipFill>
        <p:spPr>
          <a:xfrm>
            <a:off x="4233944" y="4655473"/>
            <a:ext cx="2486372" cy="2648320"/>
          </a:xfrm>
          <a:prstGeom prst="rect">
            <a:avLst/>
          </a:prstGeom>
        </p:spPr>
      </p:pic>
      <p:pic>
        <p:nvPicPr>
          <p:cNvPr id="9" name="Picture 8">
            <a:extLst>
              <a:ext uri="{FF2B5EF4-FFF2-40B4-BE49-F238E27FC236}">
                <a16:creationId xmlns:a16="http://schemas.microsoft.com/office/drawing/2014/main" id="{92D2D21C-48B4-CE85-607A-05D960B31647}"/>
              </a:ext>
            </a:extLst>
          </p:cNvPr>
          <p:cNvPicPr>
            <a:picLocks noChangeAspect="1"/>
          </p:cNvPicPr>
          <p:nvPr/>
        </p:nvPicPr>
        <p:blipFill>
          <a:blip r:embed="rId5"/>
          <a:stretch>
            <a:fillRect/>
          </a:stretch>
        </p:blipFill>
        <p:spPr>
          <a:xfrm>
            <a:off x="9144000" y="4655473"/>
            <a:ext cx="4105529" cy="2471916"/>
          </a:xfrm>
          <a:prstGeom prst="rect">
            <a:avLst/>
          </a:prstGeom>
        </p:spPr>
      </p:pic>
      <p:sp>
        <p:nvSpPr>
          <p:cNvPr id="11" name="Google Shape;169;p5">
            <a:extLst>
              <a:ext uri="{FF2B5EF4-FFF2-40B4-BE49-F238E27FC236}">
                <a16:creationId xmlns:a16="http://schemas.microsoft.com/office/drawing/2014/main" id="{056799C4-830B-2A86-D84C-58031D7A9E04}"/>
              </a:ext>
            </a:extLst>
          </p:cNvPr>
          <p:cNvSpPr/>
          <p:nvPr/>
        </p:nvSpPr>
        <p:spPr>
          <a:xfrm>
            <a:off x="183040" y="1530934"/>
            <a:ext cx="2362200" cy="947748"/>
          </a:xfrm>
          <a:prstGeom prst="roundRect">
            <a:avLst>
              <a:gd name="adj" fmla="val 16667"/>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kumimoji="0" lang="vi-VN" sz="3600" b="1" i="0" u="none" strike="noStrike" kern="1200" cap="none" spc="0" normalizeH="0" baseline="0" noProof="0" dirty="0">
                <a:ln>
                  <a:noFill/>
                </a:ln>
                <a:solidFill>
                  <a:prstClr val="white"/>
                </a:solidFill>
                <a:effectLst/>
                <a:uLnTx/>
                <a:uFillTx/>
                <a:latin typeface="Arial"/>
                <a:ea typeface="Arial"/>
                <a:cs typeface="Arial"/>
                <a:sym typeface="Arial"/>
              </a:rPr>
              <a:t>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BE345696-2F2F-50F3-10E2-50E2223BB195}"/>
              </a:ext>
            </a:extLst>
          </p:cNvPr>
          <p:cNvSpPr/>
          <p:nvPr/>
        </p:nvSpPr>
        <p:spPr>
          <a:xfrm>
            <a:off x="37128" y="1530934"/>
            <a:ext cx="17107802" cy="2718052"/>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Chuẩn bị một quả cam có dạng hình cầu</a:t>
            </a:r>
          </a:p>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a) Dùng dao để cắt nó thành hai phần như hình dưới đây. Phần mặt cắt của quả cam đó có dạng hình gì?  </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p:pic>
        <p:nvPicPr>
          <p:cNvPr id="13" name="Picture 5">
            <a:extLst>
              <a:ext uri="{FF2B5EF4-FFF2-40B4-BE49-F238E27FC236}">
                <a16:creationId xmlns:a16="http://schemas.microsoft.com/office/drawing/2014/main" id="{0EEC11BD-705F-CE39-C610-1189FBC3047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15811" y="8151117"/>
            <a:ext cx="1458858" cy="1209898"/>
          </a:xfrm>
          <a:prstGeom prst="rect">
            <a:avLst/>
          </a:prstGeom>
        </p:spPr>
      </p:pic>
      <p:sp>
        <p:nvSpPr>
          <p:cNvPr id="14" name="TextBox 13">
            <a:extLst>
              <a:ext uri="{FF2B5EF4-FFF2-40B4-BE49-F238E27FC236}">
                <a16:creationId xmlns:a16="http://schemas.microsoft.com/office/drawing/2014/main" id="{BFF41A36-09F2-1782-0F7C-FF424EBD33C9}"/>
              </a:ext>
            </a:extLst>
          </p:cNvPr>
          <p:cNvSpPr txBox="1"/>
          <p:nvPr/>
        </p:nvSpPr>
        <p:spPr>
          <a:xfrm>
            <a:off x="3433053" y="8302076"/>
            <a:ext cx="2824455" cy="997508"/>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4000" dirty="0">
                <a:effectLst/>
                <a:latin typeface="Arial" panose="020B0604020202020204" pitchFamily="34" charset="0"/>
                <a:ea typeface="Arial" panose="020B0604020202020204" pitchFamily="34" charset="0"/>
                <a:cs typeface="Arial" panose="020B0604020202020204" pitchFamily="34" charset="0"/>
              </a:rPr>
              <a:t>Hình tròn</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328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11" grpId="0" animBg="1"/>
      <p:bldP spid="1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22;p15"/>
          <p:cNvSpPr/>
          <p:nvPr/>
        </p:nvSpPr>
        <p:spPr>
          <a:xfrm>
            <a:off x="89042" y="359144"/>
            <a:ext cx="15463630"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3. Nhận biết phần chung giữa mặt phẳng và hình cầu</a:t>
            </a:r>
            <a:endParaRPr sz="4500" b="1" dirty="0">
              <a:solidFill>
                <a:schemeClr val="lt1"/>
              </a:solidFill>
              <a:latin typeface="Arial"/>
              <a:ea typeface="Arial"/>
              <a:cs typeface="Arial"/>
              <a:sym typeface="Arial"/>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3" name="Picture 2">
            <a:extLst>
              <a:ext uri="{FF2B5EF4-FFF2-40B4-BE49-F238E27FC236}">
                <a16:creationId xmlns:a16="http://schemas.microsoft.com/office/drawing/2014/main" id="{E3237654-3719-0E46-CC3B-0F338269C56C}"/>
              </a:ext>
            </a:extLst>
          </p:cNvPr>
          <p:cNvPicPr>
            <a:picLocks noChangeAspect="1"/>
          </p:cNvPicPr>
          <p:nvPr/>
        </p:nvPicPr>
        <p:blipFill>
          <a:blip r:embed="rId3"/>
          <a:stretch>
            <a:fillRect/>
          </a:stretch>
        </p:blipFill>
        <p:spPr>
          <a:xfrm>
            <a:off x="12573000" y="7568948"/>
            <a:ext cx="5414869" cy="2718052"/>
          </a:xfrm>
          <a:prstGeom prst="rect">
            <a:avLst/>
          </a:prstGeom>
        </p:spPr>
      </p:pic>
      <p:sp>
        <p:nvSpPr>
          <p:cNvPr id="11" name="Google Shape;169;p5">
            <a:extLst>
              <a:ext uri="{FF2B5EF4-FFF2-40B4-BE49-F238E27FC236}">
                <a16:creationId xmlns:a16="http://schemas.microsoft.com/office/drawing/2014/main" id="{056799C4-830B-2A86-D84C-58031D7A9E04}"/>
              </a:ext>
            </a:extLst>
          </p:cNvPr>
          <p:cNvSpPr/>
          <p:nvPr/>
        </p:nvSpPr>
        <p:spPr>
          <a:xfrm>
            <a:off x="183040" y="1530934"/>
            <a:ext cx="2362200" cy="947748"/>
          </a:xfrm>
          <a:prstGeom prst="roundRect">
            <a:avLst>
              <a:gd name="adj" fmla="val 16667"/>
            </a:avLst>
          </a:prstGeom>
          <a:solidFill>
            <a:schemeClr val="accent2">
              <a:lumMod val="60000"/>
              <a:lumOff val="40000"/>
            </a:schemeClr>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ea typeface="Arial"/>
                <a:cs typeface="Arial"/>
                <a:sym typeface="Arial"/>
              </a:rPr>
              <a:t>HĐKP </a:t>
            </a:r>
            <a:r>
              <a:rPr kumimoji="0" lang="vi-VN" sz="3600" b="1" i="0" u="none" strike="noStrike" kern="1200" cap="none" spc="0" normalizeH="0" baseline="0" noProof="0" dirty="0">
                <a:ln>
                  <a:noFill/>
                </a:ln>
                <a:solidFill>
                  <a:prstClr val="white"/>
                </a:solidFill>
                <a:effectLst/>
                <a:uLnTx/>
                <a:uFillTx/>
                <a:latin typeface="Arial"/>
                <a:ea typeface="Arial"/>
                <a:cs typeface="Arial"/>
                <a:sym typeface="Arial"/>
              </a:rPr>
              <a:t>3</a:t>
            </a:r>
            <a:endParaRPr kumimoji="0" sz="36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12" name="Rectangle 11">
            <a:extLst>
              <a:ext uri="{FF2B5EF4-FFF2-40B4-BE49-F238E27FC236}">
                <a16:creationId xmlns:a16="http://schemas.microsoft.com/office/drawing/2014/main" id="{BE345696-2F2F-50F3-10E2-50E2223BB195}"/>
              </a:ext>
            </a:extLst>
          </p:cNvPr>
          <p:cNvSpPr/>
          <p:nvPr/>
        </p:nvSpPr>
        <p:spPr>
          <a:xfrm>
            <a:off x="37128" y="1530934"/>
            <a:ext cx="13450272" cy="1738296"/>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Times New Roman" panose="02020603050405020304" pitchFamily="18" charset="0"/>
                <a:cs typeface="Arial" panose="020B0604020202020204" pitchFamily="34" charset="0"/>
              </a:rPr>
              <a:t>                    b) Quan sát hình dưới đây và cho biết một mặt phẳng cắt một hình cầu sẽ tạo ra hình gì? </a:t>
            </a:r>
          </a:p>
        </p:txBody>
      </p:sp>
      <p:pic>
        <p:nvPicPr>
          <p:cNvPr id="13" name="Picture 5">
            <a:extLst>
              <a:ext uri="{FF2B5EF4-FFF2-40B4-BE49-F238E27FC236}">
                <a16:creationId xmlns:a16="http://schemas.microsoft.com/office/drawing/2014/main" id="{0EEC11BD-705F-CE39-C610-1189FBC3047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15811" y="8151117"/>
            <a:ext cx="1458858" cy="1209898"/>
          </a:xfrm>
          <a:prstGeom prst="rect">
            <a:avLst/>
          </a:prstGeom>
        </p:spPr>
      </p:pic>
      <p:sp>
        <p:nvSpPr>
          <p:cNvPr id="14" name="TextBox 13">
            <a:extLst>
              <a:ext uri="{FF2B5EF4-FFF2-40B4-BE49-F238E27FC236}">
                <a16:creationId xmlns:a16="http://schemas.microsoft.com/office/drawing/2014/main" id="{BFF41A36-09F2-1782-0F7C-FF424EBD33C9}"/>
              </a:ext>
            </a:extLst>
          </p:cNvPr>
          <p:cNvSpPr txBox="1"/>
          <p:nvPr/>
        </p:nvSpPr>
        <p:spPr>
          <a:xfrm>
            <a:off x="3433053" y="8302076"/>
            <a:ext cx="2824455" cy="997508"/>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4000" dirty="0">
                <a:effectLst/>
                <a:latin typeface="Arial" panose="020B0604020202020204" pitchFamily="34" charset="0"/>
                <a:ea typeface="Arial" panose="020B0604020202020204" pitchFamily="34" charset="0"/>
                <a:cs typeface="Arial" panose="020B0604020202020204" pitchFamily="34" charset="0"/>
              </a:rPr>
              <a:t>Hình tròn</a:t>
            </a:r>
            <a:endParaRPr lang="en-US" sz="4000" dirty="0">
              <a:effectLst/>
              <a:latin typeface="Arial" panose="020B0604020202020204" pitchFamily="34" charset="0"/>
              <a:ea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673371E-087F-C209-FB16-CE5E9B449C1F}"/>
              </a:ext>
            </a:extLst>
          </p:cNvPr>
          <p:cNvPicPr>
            <a:picLocks noChangeAspect="1"/>
          </p:cNvPicPr>
          <p:nvPr/>
        </p:nvPicPr>
        <p:blipFill>
          <a:blip r:embed="rId6"/>
          <a:stretch>
            <a:fillRect/>
          </a:stretch>
        </p:blipFill>
        <p:spPr>
          <a:xfrm>
            <a:off x="7911481" y="3609091"/>
            <a:ext cx="5265299" cy="3220897"/>
          </a:xfrm>
          <a:prstGeom prst="rect">
            <a:avLst/>
          </a:prstGeom>
        </p:spPr>
      </p:pic>
    </p:spTree>
    <p:extLst>
      <p:ext uri="{BB962C8B-B14F-4D97-AF65-F5344CB8AC3E}">
        <p14:creationId xmlns:p14="http://schemas.microsoft.com/office/powerpoint/2010/main" val="41930754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59;p11">
            <a:extLst>
              <a:ext uri="{FF2B5EF4-FFF2-40B4-BE49-F238E27FC236}">
                <a16:creationId xmlns:a16="http://schemas.microsoft.com/office/drawing/2014/main" id="{FB860CA1-A8E3-7872-6D38-75C9EA1A0CE4}"/>
              </a:ext>
            </a:extLst>
          </p:cNvPr>
          <p:cNvSpPr/>
          <p:nvPr/>
        </p:nvSpPr>
        <p:spPr>
          <a:xfrm>
            <a:off x="316158" y="2202884"/>
            <a:ext cx="17960744" cy="6988180"/>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sz="40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62F2CC5B-9A49-5093-CDED-3D96BB416FEF}"/>
              </a:ext>
            </a:extLst>
          </p:cNvPr>
          <p:cNvPicPr>
            <a:picLocks noChangeAspect="1"/>
          </p:cNvPicPr>
          <p:nvPr/>
        </p:nvPicPr>
        <p:blipFill>
          <a:blip r:embed="rId2"/>
          <a:stretch>
            <a:fillRect/>
          </a:stretch>
        </p:blipFill>
        <p:spPr>
          <a:xfrm>
            <a:off x="10940177" y="2613975"/>
            <a:ext cx="7196886" cy="3688030"/>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1901">
            <a:off x="15530698" y="291410"/>
            <a:ext cx="2183861" cy="559863"/>
          </a:xfrm>
          <a:prstGeom prst="rect">
            <a:avLst/>
          </a:prstGeom>
        </p:spPr>
      </p:pic>
      <p:pic>
        <p:nvPicPr>
          <p:cNvPr id="16"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9078275"/>
            <a:ext cx="2120571" cy="1318610"/>
          </a:xfrm>
          <a:prstGeom prst="rect">
            <a:avLst/>
          </a:prstGeom>
        </p:spPr>
      </p:pic>
      <p:grpSp>
        <p:nvGrpSpPr>
          <p:cNvPr id="5" name="Group 4">
            <a:extLst>
              <a:ext uri="{FF2B5EF4-FFF2-40B4-BE49-F238E27FC236}">
                <a16:creationId xmlns:a16="http://schemas.microsoft.com/office/drawing/2014/main" id="{C8CAC207-D65B-2396-CAE0-99EBCA143461}"/>
              </a:ext>
            </a:extLst>
          </p:cNvPr>
          <p:cNvGrpSpPr/>
          <p:nvPr/>
        </p:nvGrpSpPr>
        <p:grpSpPr>
          <a:xfrm>
            <a:off x="6603332" y="486440"/>
            <a:ext cx="5181600" cy="1424521"/>
            <a:chOff x="6858000" y="38100"/>
            <a:chExt cx="5181600" cy="1424521"/>
          </a:xfrm>
        </p:grpSpPr>
        <p:grpSp>
          <p:nvGrpSpPr>
            <p:cNvPr id="7" name="Group 9">
              <a:extLst>
                <a:ext uri="{FF2B5EF4-FFF2-40B4-BE49-F238E27FC236}">
                  <a16:creationId xmlns:a16="http://schemas.microsoft.com/office/drawing/2014/main" id="{CA6433AF-1935-8115-FFF9-A11E92F3DAAD}"/>
                </a:ext>
              </a:extLst>
            </p:cNvPr>
            <p:cNvGrpSpPr/>
            <p:nvPr/>
          </p:nvGrpSpPr>
          <p:grpSpPr>
            <a:xfrm>
              <a:off x="6858000" y="38100"/>
              <a:ext cx="5181600" cy="1424521"/>
              <a:chOff x="0" y="0"/>
              <a:chExt cx="6451824" cy="1216384"/>
            </a:xfrm>
          </p:grpSpPr>
          <p:sp>
            <p:nvSpPr>
              <p:cNvPr id="9" name="Freeform 10">
                <a:extLst>
                  <a:ext uri="{FF2B5EF4-FFF2-40B4-BE49-F238E27FC236}">
                    <a16:creationId xmlns:a16="http://schemas.microsoft.com/office/drawing/2014/main" id="{361EEF77-C1F8-92FD-81B0-58CE0F9BF92B}"/>
                  </a:ext>
                </a:extLst>
              </p:cNvPr>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10" name="Freeform 11">
                <a:extLst>
                  <a:ext uri="{FF2B5EF4-FFF2-40B4-BE49-F238E27FC236}">
                    <a16:creationId xmlns:a16="http://schemas.microsoft.com/office/drawing/2014/main" id="{62ABCCF8-03AA-98D3-CEC6-6CC19D1B1209}"/>
                  </a:ext>
                </a:extLst>
              </p:cNvPr>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8" name="Google Shape;197;p7">
              <a:extLst>
                <a:ext uri="{FF2B5EF4-FFF2-40B4-BE49-F238E27FC236}">
                  <a16:creationId xmlns:a16="http://schemas.microsoft.com/office/drawing/2014/main" id="{F18C98D0-BB41-D354-7DF6-CAE316982E50}"/>
                </a:ext>
              </a:extLst>
            </p:cNvPr>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1F497D"/>
                  </a:solidFill>
                  <a:effectLst/>
                  <a:uLnTx/>
                  <a:uFillTx/>
                  <a:latin typeface="Arial"/>
                  <a:ea typeface="Arial"/>
                  <a:cs typeface="Arial"/>
                  <a:sym typeface="Arial"/>
                </a:rPr>
                <a:t>KẾT LUẬN</a:t>
              </a:r>
              <a:endParaRPr kumimoji="0" sz="5500" b="1" i="0" u="none" strike="noStrike" kern="1200" cap="none" spc="0" normalizeH="0" baseline="0" noProof="0" dirty="0">
                <a:ln>
                  <a:noFill/>
                </a:ln>
                <a:solidFill>
                  <a:srgbClr val="1F497D"/>
                </a:solidFill>
                <a:effectLst/>
                <a:uLnTx/>
                <a:uFillTx/>
                <a:latin typeface="Arial"/>
                <a:ea typeface="Arial"/>
                <a:cs typeface="Arial"/>
                <a:sym typeface="Arial"/>
              </a:endParaRPr>
            </a:p>
          </p:txBody>
        </p:sp>
      </p:grpSp>
      <p:pic>
        <p:nvPicPr>
          <p:cNvPr id="12" name="Picture 14">
            <a:extLst>
              <a:ext uri="{FF2B5EF4-FFF2-40B4-BE49-F238E27FC236}">
                <a16:creationId xmlns:a16="http://schemas.microsoft.com/office/drawing/2014/main" id="{CC32953B-FDB4-292C-7B5D-1AFDC55BD03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6158" y="8032248"/>
            <a:ext cx="1173320" cy="1045322"/>
          </a:xfrm>
          <a:prstGeom prst="rect">
            <a:avLst/>
          </a:prstGeom>
        </p:spPr>
      </p:pic>
      <p:pic>
        <p:nvPicPr>
          <p:cNvPr id="13" name="Picture 12">
            <a:extLst>
              <a:ext uri="{FF2B5EF4-FFF2-40B4-BE49-F238E27FC236}">
                <a16:creationId xmlns:a16="http://schemas.microsoft.com/office/drawing/2014/main" id="{3F5C2E14-362D-E92F-989A-7DD302298F0D}"/>
              </a:ext>
            </a:extLst>
          </p:cNvPr>
          <p:cNvPicPr>
            <a:picLocks noChangeAspect="1"/>
          </p:cNvPicPr>
          <p:nvPr/>
        </p:nvPicPr>
        <p:blipFill>
          <a:blip r:embed="rId9"/>
          <a:stretch>
            <a:fillRect/>
          </a:stretch>
        </p:blipFill>
        <p:spPr>
          <a:xfrm>
            <a:off x="1489478" y="225754"/>
            <a:ext cx="2685274" cy="2680217"/>
          </a:xfrm>
          <a:prstGeom prst="rect">
            <a:avLst/>
          </a:prstGeom>
        </p:spPr>
      </p:pic>
      <p:sp>
        <p:nvSpPr>
          <p:cNvPr id="20" name="Rectangle 19">
            <a:extLst>
              <a:ext uri="{FF2B5EF4-FFF2-40B4-BE49-F238E27FC236}">
                <a16:creationId xmlns:a16="http://schemas.microsoft.com/office/drawing/2014/main" id="{7DA574B1-F9E9-61E0-548B-5922C0789682}"/>
              </a:ext>
            </a:extLst>
          </p:cNvPr>
          <p:cNvSpPr/>
          <p:nvPr/>
        </p:nvSpPr>
        <p:spPr>
          <a:xfrm>
            <a:off x="529575" y="2667889"/>
            <a:ext cx="10410602" cy="4446730"/>
          </a:xfrm>
          <a:prstGeom prst="rect">
            <a:avLst/>
          </a:prstGeom>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dirty="0">
                <a:solidFill>
                  <a:schemeClr val="bg1"/>
                </a:solidFill>
                <a:latin typeface="Arial" panose="020B0604020202020204" pitchFamily="34" charset="0"/>
                <a:ea typeface="Arial" panose="020B0604020202020204" pitchFamily="34" charset="0"/>
                <a:cs typeface="Arial" panose="020B0604020202020204" pitchFamily="34" charset="0"/>
              </a:rPr>
              <a:t>Nếu cắt một hình cầu bởi một mặt phẳng thì phần chung giữa chúng là một hình tròn.</a:t>
            </a:r>
          </a:p>
          <a:p>
            <a:pPr algn="just">
              <a:lnSpc>
                <a:spcPct val="150000"/>
              </a:lnSpc>
              <a:spcBef>
                <a:spcPts val="300"/>
              </a:spcBef>
              <a:spcAft>
                <a:spcPts val="300"/>
              </a:spcAft>
            </a:pPr>
            <a:r>
              <a:rPr lang="vi-VN" sz="3800" dirty="0">
                <a:solidFill>
                  <a:schemeClr val="bg1"/>
                </a:solidFill>
                <a:latin typeface="Arial" panose="020B0604020202020204" pitchFamily="34" charset="0"/>
                <a:ea typeface="Arial" panose="020B0604020202020204" pitchFamily="34" charset="0"/>
                <a:cs typeface="Arial" panose="020B0604020202020204" pitchFamily="34" charset="0"/>
              </a:rPr>
              <a:t>Đặc biệt, nếu cắt một hình cầu bởi một mặt phẳng đi qua tâm hình cầu thì phần chung giữa chúng là </a:t>
            </a:r>
            <a:r>
              <a:rPr lang="vi-VN" sz="3800" i="1" dirty="0">
                <a:solidFill>
                  <a:schemeClr val="bg1"/>
                </a:solidFill>
                <a:latin typeface="Arial" panose="020B0604020202020204" pitchFamily="34" charset="0"/>
                <a:ea typeface="Arial" panose="020B0604020202020204" pitchFamily="34" charset="0"/>
                <a:cs typeface="Arial" panose="020B0604020202020204" pitchFamily="34" charset="0"/>
              </a:rPr>
              <a:t>một hình tròn lớn.</a:t>
            </a:r>
          </a:p>
        </p:txBody>
      </p:sp>
      <p:sp>
        <p:nvSpPr>
          <p:cNvPr id="23" name="TextBox 22">
            <a:extLst>
              <a:ext uri="{FF2B5EF4-FFF2-40B4-BE49-F238E27FC236}">
                <a16:creationId xmlns:a16="http://schemas.microsoft.com/office/drawing/2014/main" id="{E33FDACC-40A9-1F31-CBE6-956CBCFAE434}"/>
              </a:ext>
            </a:extLst>
          </p:cNvPr>
          <p:cNvSpPr txBox="1"/>
          <p:nvPr/>
        </p:nvSpPr>
        <p:spPr>
          <a:xfrm>
            <a:off x="1667626" y="7227299"/>
            <a:ext cx="16431127" cy="1738296"/>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800" dirty="0">
                <a:solidFill>
                  <a:schemeClr val="bg1"/>
                </a:solidFill>
                <a:latin typeface="Arial" panose="020B0604020202020204" pitchFamily="34" charset="0"/>
                <a:ea typeface="Arial" panose="020B0604020202020204" pitchFamily="34" charset="0"/>
                <a:cs typeface="Arial" panose="020B0604020202020204" pitchFamily="34" charset="0"/>
              </a:rPr>
              <a:t>Nếu cắt một mặt cầu bởi một mặt phẳng thì phần chung giữa chúng là một đường tròn.</a:t>
            </a:r>
          </a:p>
        </p:txBody>
      </p:sp>
    </p:spTree>
    <p:extLst>
      <p:ext uri="{BB962C8B-B14F-4D97-AF65-F5344CB8AC3E}">
        <p14:creationId xmlns:p14="http://schemas.microsoft.com/office/powerpoint/2010/main" val="232234148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5998" y="1714500"/>
            <a:ext cx="13362212" cy="2743200"/>
            <a:chOff x="2193759" y="2917658"/>
            <a:chExt cx="13362212" cy="2743200"/>
          </a:xfrm>
        </p:grpSpPr>
        <p:grpSp>
          <p:nvGrpSpPr>
            <p:cNvPr id="40" name="Group 4"/>
            <p:cNvGrpSpPr/>
            <p:nvPr/>
          </p:nvGrpSpPr>
          <p:grpSpPr>
            <a:xfrm>
              <a:off x="2193759" y="2917658"/>
              <a:ext cx="13335000" cy="2743200"/>
              <a:chOff x="-335748" y="0"/>
              <a:chExt cx="8393709" cy="2579249"/>
            </a:xfrm>
          </p:grpSpPr>
          <p:sp>
            <p:nvSpPr>
              <p:cNvPr id="42" name="Freeform 5"/>
              <p:cNvSpPr/>
              <p:nvPr/>
            </p:nvSpPr>
            <p:spPr>
              <a:xfrm>
                <a:off x="-335748" y="12700"/>
                <a:ext cx="8393708" cy="2566549"/>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335747" y="0"/>
                <a:ext cx="8393708" cy="2579249"/>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2220973" y="3706951"/>
              <a:ext cx="13334998" cy="116461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vi-VN"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II</a:t>
              </a:r>
              <a:r>
                <a:rPr kumimoji="0" lang="nl-NL"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53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DIỆN TÍCH MẶT CẦU</a:t>
              </a:r>
              <a:endParaRPr kumimoji="0" lang="en-US" sz="53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3036921847"/>
      </p:ext>
    </p:extLst>
  </p:cSld>
  <p:clrMapOvr>
    <a:masterClrMapping/>
  </p:clrMapOvr>
  <p:transition spd="med">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55347" y="625549"/>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id="{E2C630F1-389D-7564-4DB3-2FEFE4BFE957}"/>
              </a:ext>
            </a:extLst>
          </p:cNvPr>
          <p:cNvSpPr/>
          <p:nvPr/>
        </p:nvSpPr>
        <p:spPr>
          <a:xfrm>
            <a:off x="5609682" y="643299"/>
            <a:ext cx="10144009" cy="9044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Thực hiện các hoạt động sau</a:t>
            </a:r>
            <a:endParaRPr lang="en-US" sz="40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D746613-511F-4F89-75A9-18CFD4ABA149}"/>
              </a:ext>
            </a:extLst>
          </p:cNvPr>
          <p:cNvPicPr>
            <a:picLocks noChangeAspect="1"/>
          </p:cNvPicPr>
          <p:nvPr/>
        </p:nvPicPr>
        <p:blipFill>
          <a:blip r:embed="rId5"/>
          <a:stretch>
            <a:fillRect/>
          </a:stretch>
        </p:blipFill>
        <p:spPr>
          <a:xfrm>
            <a:off x="0" y="7806189"/>
            <a:ext cx="3087506" cy="2593735"/>
          </a:xfrm>
          <a:prstGeom prst="rect">
            <a:avLst/>
          </a:prstGeom>
        </p:spPr>
      </p:pic>
      <p:sp>
        <p:nvSpPr>
          <p:cNvPr id="6" name="Rectangle 5">
            <a:extLst>
              <a:ext uri="{FF2B5EF4-FFF2-40B4-BE49-F238E27FC236}">
                <a16:creationId xmlns:a16="http://schemas.microsoft.com/office/drawing/2014/main" id="{22BB0E24-1FC2-BAAE-CBF1-DB31A3641A1E}"/>
              </a:ext>
            </a:extLst>
          </p:cNvPr>
          <p:cNvSpPr/>
          <p:nvPr/>
        </p:nvSpPr>
        <p:spPr>
          <a:xfrm>
            <a:off x="990600" y="1775648"/>
            <a:ext cx="15593946" cy="27517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a) Chuẩn bị một mặt cầu bằng nhựa có bán kính R và một hình trụ bằng bìa cứng có bán kính đáy là R và chiều cao là 2R; một cuộn dây mảnh, không dãn đủ dài.</a:t>
            </a:r>
            <a:endParaRPr lang="en-US" sz="40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F15EE6F1-5647-FE0B-526D-2EFE32D630D6}"/>
              </a:ext>
            </a:extLst>
          </p:cNvPr>
          <p:cNvPicPr>
            <a:picLocks noChangeAspect="1"/>
          </p:cNvPicPr>
          <p:nvPr/>
        </p:nvPicPr>
        <p:blipFill>
          <a:blip r:embed="rId6"/>
          <a:stretch>
            <a:fillRect/>
          </a:stretch>
        </p:blipFill>
        <p:spPr>
          <a:xfrm>
            <a:off x="5448300" y="4755297"/>
            <a:ext cx="7391400" cy="3426056"/>
          </a:xfrm>
          <a:prstGeom prst="rect">
            <a:avLst/>
          </a:prstGeom>
        </p:spPr>
      </p:pic>
    </p:spTree>
    <p:extLst>
      <p:ext uri="{BB962C8B-B14F-4D97-AF65-F5344CB8AC3E}">
        <p14:creationId xmlns:p14="http://schemas.microsoft.com/office/powerpoint/2010/main" val="356497143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55347" y="625549"/>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id="{E2C630F1-389D-7564-4DB3-2FEFE4BFE957}"/>
              </a:ext>
            </a:extLst>
          </p:cNvPr>
          <p:cNvSpPr/>
          <p:nvPr/>
        </p:nvSpPr>
        <p:spPr>
          <a:xfrm>
            <a:off x="5609682" y="643299"/>
            <a:ext cx="10144009" cy="9044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Thực hiện các hoạt động sau</a:t>
            </a:r>
            <a:endParaRPr lang="en-US" sz="4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2BB0E24-1FC2-BAAE-CBF1-DB31A3641A1E}"/>
              </a:ext>
            </a:extLst>
          </p:cNvPr>
          <p:cNvSpPr/>
          <p:nvPr/>
        </p:nvSpPr>
        <p:spPr>
          <a:xfrm>
            <a:off x="614106" y="1735605"/>
            <a:ext cx="17059788" cy="5521704"/>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b</a:t>
            </a:r>
            <a:r>
              <a:rPr lang="vi-VN" sz="4000" dirty="0">
                <a:effectLst/>
                <a:latin typeface="Times New Roman" panose="02020603050405020304" pitchFamily="18" charset="0"/>
                <a:ea typeface="Times New Roman" panose="02020603050405020304" pitchFamily="18" charset="0"/>
              </a:rPr>
              <a:t>) Dùng cuộn dây đó cuốn dần dần để phủ kín một nửa</a:t>
            </a:r>
          </a:p>
          <a:p>
            <a:pPr>
              <a:lnSpc>
                <a:spcPct val="150000"/>
              </a:lnSpc>
            </a:pPr>
            <a:r>
              <a:rPr lang="vi-VN" sz="4000" dirty="0">
                <a:effectLst/>
                <a:latin typeface="Times New Roman" panose="02020603050405020304" pitchFamily="18" charset="0"/>
                <a:ea typeface="Times New Roman" panose="02020603050405020304" pitchFamily="18" charset="0"/>
              </a:rPr>
              <a:t>mặt cầu rồi cắt dây ở điểm cuối cùng. Như vậy, đoạn dây </a:t>
            </a:r>
          </a:p>
          <a:p>
            <a:pPr>
              <a:lnSpc>
                <a:spcPct val="150000"/>
              </a:lnSpc>
            </a:pPr>
            <a:r>
              <a:rPr lang="vi-VN" sz="4000" dirty="0">
                <a:effectLst/>
                <a:latin typeface="Times New Roman" panose="02020603050405020304" pitchFamily="18" charset="0"/>
                <a:ea typeface="Times New Roman" panose="02020603050405020304" pitchFamily="18" charset="0"/>
              </a:rPr>
              <a:t>thứ nhất “đã lát kín” một nửa mặt cầu.</a:t>
            </a:r>
          </a:p>
          <a:p>
            <a:pPr>
              <a:lnSpc>
                <a:spcPct val="150000"/>
              </a:lnSpc>
            </a:pPr>
            <a:r>
              <a:rPr lang="vi-VN" sz="4000" dirty="0">
                <a:latin typeface="Times New Roman" panose="02020603050405020304" pitchFamily="18" charset="0"/>
                <a:ea typeface="Times New Roman" panose="02020603050405020304" pitchFamily="18" charset="0"/>
              </a:rPr>
              <a:t>                   Ti   Tiếp tục dùng cuộn dây đó cuốn dần dần để phủ kín mặt trụ và </a:t>
            </a:r>
          </a:p>
          <a:p>
            <a:pPr>
              <a:lnSpc>
                <a:spcPct val="150000"/>
              </a:lnSpc>
            </a:pPr>
            <a:r>
              <a:rPr lang="vi-VN" sz="4000" dirty="0">
                <a:latin typeface="Times New Roman" panose="02020603050405020304" pitchFamily="18" charset="0"/>
                <a:ea typeface="Times New Roman" panose="02020603050405020304" pitchFamily="18" charset="0"/>
              </a:rPr>
              <a:t>                           cắt dây ở điểm cuối cùng, ta được đoạn dây thứ hai “lát kín” mặt</a:t>
            </a:r>
          </a:p>
          <a:p>
            <a:pPr>
              <a:lnSpc>
                <a:spcPct val="150000"/>
              </a:lnSpc>
            </a:pPr>
            <a:r>
              <a:rPr lang="vi-VN" sz="4000" dirty="0">
                <a:latin typeface="Times New Roman" panose="02020603050405020304" pitchFamily="18" charset="0"/>
                <a:ea typeface="Times New Roman" panose="02020603050405020304" pitchFamily="18" charset="0"/>
              </a:rPr>
              <a:t>                          xung quanh của hình trụ.</a:t>
            </a:r>
            <a:endParaRPr lang="en-US" sz="4000" dirty="0">
              <a:effectLst/>
              <a:latin typeface="Times New Roman" panose="02020603050405020304" pitchFamily="18" charset="0"/>
              <a:ea typeface="Times New Roman" panose="02020603050405020304" pitchFamily="18" charset="0"/>
            </a:endParaRPr>
          </a:p>
        </p:txBody>
      </p:sp>
      <p:pic>
        <p:nvPicPr>
          <p:cNvPr id="5" name="Picture 4">
            <a:extLst>
              <a:ext uri="{FF2B5EF4-FFF2-40B4-BE49-F238E27FC236}">
                <a16:creationId xmlns:a16="http://schemas.microsoft.com/office/drawing/2014/main" id="{B0F2AF61-77A8-8DD7-B00F-1D0A5AF2F1F4}"/>
              </a:ext>
            </a:extLst>
          </p:cNvPr>
          <p:cNvPicPr>
            <a:picLocks noChangeAspect="1"/>
          </p:cNvPicPr>
          <p:nvPr/>
        </p:nvPicPr>
        <p:blipFill>
          <a:blip r:embed="rId5"/>
          <a:stretch>
            <a:fillRect/>
          </a:stretch>
        </p:blipFill>
        <p:spPr>
          <a:xfrm>
            <a:off x="13169014" y="1219380"/>
            <a:ext cx="4545558" cy="3019549"/>
          </a:xfrm>
          <a:prstGeom prst="rect">
            <a:avLst/>
          </a:prstGeom>
        </p:spPr>
      </p:pic>
      <p:pic>
        <p:nvPicPr>
          <p:cNvPr id="8" name="Picture 7">
            <a:extLst>
              <a:ext uri="{FF2B5EF4-FFF2-40B4-BE49-F238E27FC236}">
                <a16:creationId xmlns:a16="http://schemas.microsoft.com/office/drawing/2014/main" id="{CE983911-408F-7AFB-8845-E1DB919F3BFA}"/>
              </a:ext>
            </a:extLst>
          </p:cNvPr>
          <p:cNvPicPr>
            <a:picLocks noChangeAspect="1"/>
          </p:cNvPicPr>
          <p:nvPr/>
        </p:nvPicPr>
        <p:blipFill>
          <a:blip r:embed="rId6"/>
          <a:stretch>
            <a:fillRect/>
          </a:stretch>
        </p:blipFill>
        <p:spPr>
          <a:xfrm>
            <a:off x="-14410" y="4457701"/>
            <a:ext cx="3824410" cy="2914514"/>
          </a:xfrm>
          <a:prstGeom prst="rect">
            <a:avLst/>
          </a:prstGeom>
        </p:spPr>
      </p:pic>
      <p:pic>
        <p:nvPicPr>
          <p:cNvPr id="11" name="Picture 5">
            <a:extLst>
              <a:ext uri="{FF2B5EF4-FFF2-40B4-BE49-F238E27FC236}">
                <a16:creationId xmlns:a16="http://schemas.microsoft.com/office/drawing/2014/main" id="{C63B57F1-F408-76E2-D4D2-D460A3658B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47583" y="7450643"/>
            <a:ext cx="1307998" cy="1209898"/>
          </a:xfrm>
          <a:prstGeom prst="rect">
            <a:avLst/>
          </a:prstGeom>
        </p:spPr>
      </p:pic>
      <p:sp>
        <p:nvSpPr>
          <p:cNvPr id="12" name="TextBox 11">
            <a:extLst>
              <a:ext uri="{FF2B5EF4-FFF2-40B4-BE49-F238E27FC236}">
                <a16:creationId xmlns:a16="http://schemas.microsoft.com/office/drawing/2014/main" id="{9B1CA049-CE27-DA23-BEE8-3B6EA7FD52BF}"/>
              </a:ext>
            </a:extLst>
          </p:cNvPr>
          <p:cNvSpPr txBox="1"/>
          <p:nvPr/>
        </p:nvSpPr>
        <p:spPr>
          <a:xfrm>
            <a:off x="1676400" y="7474767"/>
            <a:ext cx="7467600" cy="907980"/>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r>
              <a:rPr lang="vi-VN" sz="3600" dirty="0">
                <a:latin typeface="Arial" panose="020B0604020202020204" pitchFamily="34" charset="0"/>
                <a:ea typeface="Arial" panose="020B0604020202020204" pitchFamily="34" charset="0"/>
                <a:cs typeface="Arial" panose="020B0604020202020204" pitchFamily="34" charset="0"/>
              </a:rPr>
              <a:t>So sánh độ dài hai đoạn dây trên.</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D52ED39-F20A-60A2-5656-45715CF4160C}"/>
              </a:ext>
            </a:extLst>
          </p:cNvPr>
          <p:cNvSpPr txBox="1"/>
          <p:nvPr/>
        </p:nvSpPr>
        <p:spPr>
          <a:xfrm>
            <a:off x="9856854" y="7059308"/>
            <a:ext cx="6754746" cy="1323439"/>
          </a:xfrm>
          <a:prstGeom prst="rect">
            <a:avLst/>
          </a:prstGeom>
          <a:noFill/>
        </p:spPr>
        <p:txBody>
          <a:bodyPr wrap="square">
            <a:spAutoFit/>
          </a:bodyPr>
          <a:lstStyle/>
          <a:p>
            <a:r>
              <a:rPr lang="vi-VN" sz="4000" b="1" i="1" dirty="0">
                <a:solidFill>
                  <a:srgbClr val="FF0000"/>
                </a:solidFill>
                <a:latin typeface="Arial" panose="020B0604020202020204" pitchFamily="34" charset="0"/>
                <a:cs typeface="Arial" panose="020B0604020202020204" pitchFamily="34" charset="0"/>
              </a:rPr>
              <a:t>Đoạn dây thứ hai gấp 2 lần đoạn dây thứ nhất.</a:t>
            </a:r>
            <a:endParaRPr lang="en-US" sz="4000" b="1" i="1" dirty="0">
              <a:solidFill>
                <a:srgbClr val="FF0000"/>
              </a:solidFill>
              <a:latin typeface="Arial" panose="020B0604020202020204" pitchFamily="34" charset="0"/>
              <a:cs typeface="Arial" panose="020B0604020202020204" pitchFamily="34" charset="0"/>
            </a:endParaRPr>
          </a:p>
        </p:txBody>
      </p:sp>
      <p:pic>
        <p:nvPicPr>
          <p:cNvPr id="18" name="Picture 21">
            <a:extLst>
              <a:ext uri="{FF2B5EF4-FFF2-40B4-BE49-F238E27FC236}">
                <a16:creationId xmlns:a16="http://schemas.microsoft.com/office/drawing/2014/main" id="{82676E99-5014-6490-B30D-70C36D3E49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99175" y="8877999"/>
            <a:ext cx="1326380" cy="1266090"/>
          </a:xfrm>
          <a:prstGeom prst="rect">
            <a:avLst/>
          </a:prstGeom>
        </p:spPr>
      </p:pic>
      <p:sp>
        <p:nvSpPr>
          <p:cNvPr id="19" name="TextBox 18">
            <a:extLst>
              <a:ext uri="{FF2B5EF4-FFF2-40B4-BE49-F238E27FC236}">
                <a16:creationId xmlns:a16="http://schemas.microsoft.com/office/drawing/2014/main" id="{1188227F-736D-2C81-1D89-86AF5E15E235}"/>
              </a:ext>
            </a:extLst>
          </p:cNvPr>
          <p:cNvSpPr txBox="1"/>
          <p:nvPr/>
        </p:nvSpPr>
        <p:spPr>
          <a:xfrm>
            <a:off x="2942983" y="8743885"/>
            <a:ext cx="11685827" cy="1323439"/>
          </a:xfrm>
          <a:prstGeom prst="rect">
            <a:avLst/>
          </a:prstGeom>
          <a:noFill/>
        </p:spPr>
        <p:txBody>
          <a:bodyPr wrap="square">
            <a:spAutoFit/>
          </a:bodyPr>
          <a:lstStyle/>
          <a:p>
            <a:r>
              <a:rPr lang="vi-VN" sz="4000" b="1" i="1" dirty="0">
                <a:solidFill>
                  <a:srgbClr val="FF0000"/>
                </a:solidFill>
                <a:latin typeface="Arial" panose="020B0604020202020204" pitchFamily="34" charset="0"/>
                <a:cs typeface="Arial" panose="020B0604020202020204" pitchFamily="34" charset="0"/>
              </a:rPr>
              <a:t>Diện tích của mặt cầu trên bằng diện tích xung quanh của hình trụ đã chuẩn bị.</a:t>
            </a:r>
            <a:endParaRPr lang="en-US" sz="40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41611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animBg="1"/>
      <p:bldP spid="14"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2155347" y="625549"/>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787312" y="-1369560"/>
            <a:ext cx="3523124" cy="3307523"/>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sp>
        <p:nvSpPr>
          <p:cNvPr id="2" name="Rectangle 1">
            <a:extLst>
              <a:ext uri="{FF2B5EF4-FFF2-40B4-BE49-F238E27FC236}">
                <a16:creationId xmlns:a16="http://schemas.microsoft.com/office/drawing/2014/main" id="{E2C630F1-389D-7564-4DB3-2FEFE4BFE957}"/>
              </a:ext>
            </a:extLst>
          </p:cNvPr>
          <p:cNvSpPr/>
          <p:nvPr/>
        </p:nvSpPr>
        <p:spPr>
          <a:xfrm>
            <a:off x="5609682" y="643299"/>
            <a:ext cx="10144009" cy="904415"/>
          </a:xfrm>
          <a:prstGeom prst="rect">
            <a:avLst/>
          </a:prstGeom>
        </p:spPr>
        <p:txBody>
          <a:bodyPr wrap="square">
            <a:spAutoFit/>
          </a:bodyPr>
          <a:lstStyle/>
          <a:p>
            <a:pPr>
              <a:lnSpc>
                <a:spcPct val="150000"/>
              </a:lnSpc>
            </a:pPr>
            <a:r>
              <a:rPr lang="vi-VN" sz="4000" dirty="0">
                <a:effectLst/>
                <a:latin typeface="Times New Roman" panose="02020603050405020304" pitchFamily="18" charset="0"/>
                <a:ea typeface="Times New Roman" panose="02020603050405020304" pitchFamily="18" charset="0"/>
              </a:rPr>
              <a:t>Thực hiện các hoạt động sau</a:t>
            </a:r>
            <a:endParaRPr lang="en-US" sz="4000" dirty="0">
              <a:effectLst/>
              <a:latin typeface="Times New Roman" panose="02020603050405020304" pitchFamily="18" charset="0"/>
              <a:ea typeface="Times New Roman" panose="02020603050405020304" pitchFamily="18" charset="0"/>
            </a:endParaRPr>
          </a:p>
        </p:txBody>
      </p:sp>
      <p:sp>
        <p:nvSpPr>
          <p:cNvPr id="6" name="Rectangle 5">
            <a:extLst>
              <a:ext uri="{FF2B5EF4-FFF2-40B4-BE49-F238E27FC236}">
                <a16:creationId xmlns:a16="http://schemas.microsoft.com/office/drawing/2014/main" id="{22BB0E24-1FC2-BAAE-CBF1-DB31A3641A1E}"/>
              </a:ext>
            </a:extLst>
          </p:cNvPr>
          <p:cNvSpPr/>
          <p:nvPr/>
        </p:nvSpPr>
        <p:spPr>
          <a:xfrm>
            <a:off x="614106" y="1735605"/>
            <a:ext cx="17059788" cy="905056"/>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c) Tính diện tích xung quanh của hình trụ có bán kính đáy là R và chiều cao là 2R. </a:t>
            </a:r>
            <a:endParaRPr lang="en-US" sz="4000" dirty="0">
              <a:effectLst/>
              <a:latin typeface="Times New Roman" panose="02020603050405020304" pitchFamily="18" charset="0"/>
              <a:ea typeface="Times New Roman" panose="02020603050405020304" pitchFamily="18" charset="0"/>
            </a:endParaRPr>
          </a:p>
        </p:txBody>
      </p:sp>
      <p:pic>
        <p:nvPicPr>
          <p:cNvPr id="11" name="Picture 5">
            <a:extLst>
              <a:ext uri="{FF2B5EF4-FFF2-40B4-BE49-F238E27FC236}">
                <a16:creationId xmlns:a16="http://schemas.microsoft.com/office/drawing/2014/main" id="{C63B57F1-F408-76E2-D4D2-D460A3658B5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80865" y="3005768"/>
            <a:ext cx="1307998" cy="1209898"/>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B1CA049-CE27-DA23-BEE8-3B6EA7FD52BF}"/>
                  </a:ext>
                </a:extLst>
              </p:cNvPr>
              <p:cNvSpPr txBox="1"/>
              <p:nvPr/>
            </p:nvSpPr>
            <p:spPr>
              <a:xfrm>
                <a:off x="5609682" y="3029892"/>
                <a:ext cx="7467600" cy="1489699"/>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sSub>
                        <m:sSubPr>
                          <m:ctrlPr>
                            <a:rPr lang="en-US" sz="4800" i="1" smtClean="0">
                              <a:effectLst/>
                              <a:latin typeface="Cambria Math" panose="02040503050406030204" pitchFamily="18" charset="0"/>
                              <a:cs typeface="Arial" panose="020B0604020202020204" pitchFamily="34" charset="0"/>
                            </a:rPr>
                          </m:ctrlPr>
                        </m:sSubPr>
                        <m:e>
                          <m:r>
                            <a:rPr lang="vi-VN" sz="4800" b="0" i="1" smtClean="0">
                              <a:effectLst/>
                              <a:latin typeface="Cambria Math" panose="02040503050406030204" pitchFamily="18" charset="0"/>
                              <a:cs typeface="Arial" panose="020B0604020202020204" pitchFamily="34" charset="0"/>
                            </a:rPr>
                            <m:t>𝑆</m:t>
                          </m:r>
                        </m:e>
                        <m:sub>
                          <m:r>
                            <a:rPr lang="vi-VN" sz="4800" b="0" i="1" smtClean="0">
                              <a:effectLst/>
                              <a:latin typeface="Cambria Math" panose="02040503050406030204" pitchFamily="18" charset="0"/>
                              <a:cs typeface="Arial" panose="020B0604020202020204" pitchFamily="34" charset="0"/>
                            </a:rPr>
                            <m:t>𝑥𝑝</m:t>
                          </m:r>
                        </m:sub>
                      </m:sSub>
                      <m:r>
                        <a:rPr lang="vi-VN" sz="4800" b="0" i="1" smtClean="0">
                          <a:effectLst/>
                          <a:latin typeface="Cambria Math" panose="02040503050406030204" pitchFamily="18" charset="0"/>
                          <a:cs typeface="Arial" panose="020B0604020202020204" pitchFamily="34" charset="0"/>
                        </a:rPr>
                        <m:t>=2</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.2</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=4</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sSup>
                        <m:sSupPr>
                          <m:ctrlPr>
                            <a:rPr lang="vi-VN" sz="4800" b="0" i="1" smtClean="0">
                              <a:effectLst/>
                              <a:latin typeface="Cambria Math" panose="02040503050406030204" pitchFamily="18" charset="0"/>
                              <a:ea typeface="Cambria Math" panose="02040503050406030204" pitchFamily="18" charset="0"/>
                              <a:cs typeface="Arial" panose="020B0604020202020204" pitchFamily="34" charset="0"/>
                            </a:rPr>
                          </m:ctrlPr>
                        </m:sSupPr>
                        <m:e>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4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9B1CA049-CE27-DA23-BEE8-3B6EA7FD52BF}"/>
                  </a:ext>
                </a:extLst>
              </p:cNvPr>
              <p:cNvSpPr txBox="1">
                <a:spLocks noRot="1" noChangeAspect="1" noMove="1" noResize="1" noEditPoints="1" noAdjustHandles="1" noChangeArrowheads="1" noChangeShapeType="1" noTextEdit="1"/>
              </p:cNvSpPr>
              <p:nvPr/>
            </p:nvSpPr>
            <p:spPr>
              <a:xfrm>
                <a:off x="5609682" y="3029892"/>
                <a:ext cx="7467600" cy="1489699"/>
              </a:xfrm>
              <a:prstGeom prst="wedgeRoundRectCallout">
                <a:avLst>
                  <a:gd name="adj1" fmla="val -52876"/>
                  <a:gd name="adj2" fmla="val 23903"/>
                  <a:gd name="adj3" fmla="val 16667"/>
                </a:avLst>
              </a:prstGeom>
              <a:blipFill>
                <a:blip r:embed="rId7"/>
                <a:stretch>
                  <a:fillRect/>
                </a:stretch>
              </a:blipFill>
              <a:ln>
                <a:solidFill>
                  <a:srgbClr val="00B0F0"/>
                </a:solidFill>
              </a:ln>
            </p:spPr>
            <p:txBody>
              <a:bodyPr/>
              <a:lstStyle/>
              <a:p>
                <a:r>
                  <a:rPr lang="en-GB">
                    <a:noFill/>
                  </a:rPr>
                  <a:t> </a:t>
                </a:r>
              </a:p>
            </p:txBody>
          </p:sp>
        </mc:Fallback>
      </mc:AlternateContent>
      <p:sp>
        <p:nvSpPr>
          <p:cNvPr id="4" name="Rectangle 3">
            <a:extLst>
              <a:ext uri="{FF2B5EF4-FFF2-40B4-BE49-F238E27FC236}">
                <a16:creationId xmlns:a16="http://schemas.microsoft.com/office/drawing/2014/main" id="{9B995331-DF6C-CA35-9843-A385C5B2F691}"/>
              </a:ext>
            </a:extLst>
          </p:cNvPr>
          <p:cNvSpPr/>
          <p:nvPr/>
        </p:nvSpPr>
        <p:spPr>
          <a:xfrm>
            <a:off x="813588" y="5057756"/>
            <a:ext cx="17059788" cy="905056"/>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 Dự đoán về công thức tính diện tích của mặt cầu có bán kính là R.</a:t>
            </a:r>
            <a:endParaRPr lang="en-US" sz="4000" dirty="0">
              <a:effectLst/>
              <a:latin typeface="Times New Roman" panose="02020603050405020304" pitchFamily="18" charset="0"/>
              <a:ea typeface="Times New Roman" panose="02020603050405020304" pitchFamily="18" charset="0"/>
            </a:endParaRPr>
          </a:p>
        </p:txBody>
      </p:sp>
      <p:pic>
        <p:nvPicPr>
          <p:cNvPr id="3" name="Picture 5">
            <a:extLst>
              <a:ext uri="{FF2B5EF4-FFF2-40B4-BE49-F238E27FC236}">
                <a16:creationId xmlns:a16="http://schemas.microsoft.com/office/drawing/2014/main" id="{48628CD9-3BF8-0314-D8AF-ECEE322C7D7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62383" y="6812876"/>
            <a:ext cx="1307998" cy="1209898"/>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8F506E5-5FA3-9CE5-CE97-BA577890D107}"/>
                  </a:ext>
                </a:extLst>
              </p:cNvPr>
              <p:cNvSpPr txBox="1"/>
              <p:nvPr/>
            </p:nvSpPr>
            <p:spPr>
              <a:xfrm>
                <a:off x="5791200" y="6837000"/>
                <a:ext cx="7467600" cy="1370588"/>
              </a:xfrm>
              <a:prstGeom prst="wedgeRoundRectCallout">
                <a:avLst>
                  <a:gd name="adj1" fmla="val -52876"/>
                  <a:gd name="adj2" fmla="val 23903"/>
                  <a:gd name="adj3" fmla="val 16667"/>
                </a:avLst>
              </a:prstGeom>
              <a:solidFill>
                <a:schemeClr val="bg1"/>
              </a:solidFill>
              <a:ln>
                <a:solidFill>
                  <a:srgbClr val="00B0F0"/>
                </a:solidFill>
              </a:ln>
            </p:spPr>
            <p:txBody>
              <a:bodyPr wrap="square">
                <a:spAutoFit/>
              </a:bodyPr>
              <a:lstStyle/>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800" b="0" i="1" smtClean="0">
                          <a:effectLst/>
                          <a:latin typeface="Cambria Math" panose="02040503050406030204" pitchFamily="18" charset="0"/>
                          <a:cs typeface="Arial" panose="020B0604020202020204" pitchFamily="34" charset="0"/>
                        </a:rPr>
                        <m:t>𝑆</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=4</m:t>
                      </m:r>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𝜋</m:t>
                      </m:r>
                      <m:sSup>
                        <m:sSupPr>
                          <m:ctrlPr>
                            <a:rPr lang="vi-VN" sz="4800" b="0" i="1" smtClean="0">
                              <a:effectLst/>
                              <a:latin typeface="Cambria Math" panose="02040503050406030204" pitchFamily="18" charset="0"/>
                              <a:ea typeface="Cambria Math" panose="02040503050406030204" pitchFamily="18" charset="0"/>
                              <a:cs typeface="Arial" panose="020B0604020202020204" pitchFamily="34" charset="0"/>
                            </a:rPr>
                          </m:ctrlPr>
                        </m:sSupPr>
                        <m:e>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effectLst/>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4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TextBox 4">
                <a:extLst>
                  <a:ext uri="{FF2B5EF4-FFF2-40B4-BE49-F238E27FC236}">
                    <a16:creationId xmlns:a16="http://schemas.microsoft.com/office/drawing/2014/main" id="{88F506E5-5FA3-9CE5-CE97-BA577890D107}"/>
                  </a:ext>
                </a:extLst>
              </p:cNvPr>
              <p:cNvSpPr txBox="1">
                <a:spLocks noRot="1" noChangeAspect="1" noMove="1" noResize="1" noEditPoints="1" noAdjustHandles="1" noChangeArrowheads="1" noChangeShapeType="1" noTextEdit="1"/>
              </p:cNvSpPr>
              <p:nvPr/>
            </p:nvSpPr>
            <p:spPr>
              <a:xfrm>
                <a:off x="5791200" y="6837000"/>
                <a:ext cx="7467600" cy="1370588"/>
              </a:xfrm>
              <a:prstGeom prst="wedgeRoundRectCallout">
                <a:avLst>
                  <a:gd name="adj1" fmla="val -52876"/>
                  <a:gd name="adj2" fmla="val 23903"/>
                  <a:gd name="adj3" fmla="val 16667"/>
                </a:avLst>
              </a:prstGeom>
              <a:blipFill>
                <a:blip r:embed="rId8"/>
                <a:stretch>
                  <a:fillRect/>
                </a:stretch>
              </a:blipFill>
              <a:ln>
                <a:solidFill>
                  <a:srgbClr val="00B0F0"/>
                </a:solidFill>
              </a:ln>
            </p:spPr>
            <p:txBody>
              <a:bodyPr/>
              <a:lstStyle/>
              <a:p>
                <a:r>
                  <a:rPr lang="en-GB">
                    <a:noFill/>
                  </a:rPr>
                  <a:t> </a:t>
                </a:r>
              </a:p>
            </p:txBody>
          </p:sp>
        </mc:Fallback>
      </mc:AlternateContent>
    </p:spTree>
    <p:extLst>
      <p:ext uri="{BB962C8B-B14F-4D97-AF65-F5344CB8AC3E}">
        <p14:creationId xmlns:p14="http://schemas.microsoft.com/office/powerpoint/2010/main" val="3015151127"/>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2" grpId="0" animBg="1"/>
      <p:bldP spid="4"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35009" y="3924299"/>
            <a:ext cx="11811000" cy="2046861"/>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7"/>
                  <a:ext cx="15029693" cy="1340239"/>
                </a:xfrm>
                <a:prstGeom prst="rect">
                  <a:avLst/>
                </a:prstGeom>
              </p:spPr>
              <p:txBody>
                <a:bodyPr wrap="square">
                  <a:spAutoFit/>
                </a:bodyPr>
                <a:lstStyle/>
                <a:p>
                  <a:pPr algn="just">
                    <a:lnSpc>
                      <a:spcPct val="200000"/>
                    </a:lnSpc>
                    <a:spcBef>
                      <a:spcPts val="300"/>
                    </a:spcBef>
                    <a:spcAft>
                      <a:spcPts val="300"/>
                    </a:spcAft>
                  </a:pPr>
                  <a:r>
                    <a:rPr lang="vi-VN" sz="4000" dirty="0">
                      <a:solidFill>
                        <a:schemeClr val="bg1"/>
                      </a:solidFill>
                      <a:latin typeface="Arial" panose="020B0604020202020204" pitchFamily="34" charset="0"/>
                      <a:ea typeface="Arial" panose="020B0604020202020204" pitchFamily="34" charset="0"/>
                      <a:cs typeface="Arial" panose="020B0604020202020204" pitchFamily="34" charset="0"/>
                    </a:rPr>
                    <a:t>Diện tích mặt cầu có bán kính R là </a:t>
                  </a:r>
                  <a14:m>
                    <m:oMath xmlns:m="http://schemas.openxmlformats.org/officeDocument/2006/math">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𝑆</m:t>
                      </m:r>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=4</m:t>
                      </m:r>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𝜋</m:t>
                      </m:r>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2</m:t>
                          </m:r>
                        </m:sup>
                      </m:sSup>
                    </m:oMath>
                  </a14:m>
                  <a:endParaRPr lang="en-US" sz="4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7"/>
                  <a:ext cx="15029693" cy="1340239"/>
                </a:xfrm>
                <a:prstGeom prst="rect">
                  <a:avLst/>
                </a:prstGeom>
                <a:blipFill>
                  <a:blip r:embed="rId2"/>
                  <a:stretch>
                    <a:fillRect l="-2020" b="-105600"/>
                  </a:stretch>
                </a:blipFill>
              </p:spPr>
              <p:txBody>
                <a:bodyPr/>
                <a:lstStyle/>
                <a:p>
                  <a:r>
                    <a:rPr lang="en-GB">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714500"/>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56160496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6B6332-67B8-945B-60CD-EEC95CF8B508}"/>
              </a:ext>
            </a:extLst>
          </p:cNvPr>
          <p:cNvSpPr/>
          <p:nvPr/>
        </p:nvSpPr>
        <p:spPr>
          <a:xfrm>
            <a:off x="381000" y="1714500"/>
            <a:ext cx="5410200" cy="1323439"/>
          </a:xfrm>
          <a:prstGeom prst="rect">
            <a:avLst/>
          </a:prstGeom>
          <a:noFill/>
        </p:spPr>
        <p:txBody>
          <a:bodyPr wrap="square" lIns="91440" tIns="45720" rIns="91440" bIns="45720">
            <a:spAutoFit/>
          </a:bodyPr>
          <a:lstStyle/>
          <a:p>
            <a:pPr algn="ctr"/>
            <a:endParaRPr lang="en-US" sz="8000" b="0" cap="none" spc="0" dirty="0">
              <a:ln w="0"/>
              <a:solidFill>
                <a:schemeClr val="accent1"/>
              </a:solidFill>
              <a:effectLst>
                <a:outerShdw blurRad="38100" dist="25400" dir="5400000" algn="ctr" rotWithShape="0">
                  <a:srgbClr val="6E747A">
                    <a:alpha val="43000"/>
                  </a:srgbClr>
                </a:outerShdw>
              </a:effectLst>
            </a:endParaRPr>
          </a:p>
        </p:txBody>
      </p:sp>
      <p:pic>
        <p:nvPicPr>
          <p:cNvPr id="2" name="Hệ Mặt Trời #1- Tổng quan về Hệ Mặt Trời - Solar System #1- Overview of the Solar System">
            <a:hlinkClick r:id="" action="ppaction://media"/>
            <a:extLst>
              <a:ext uri="{FF2B5EF4-FFF2-40B4-BE49-F238E27FC236}">
                <a16:creationId xmlns:a16="http://schemas.microsoft.com/office/drawing/2014/main" id="{6C946ED1-035E-F8FE-4353-EAB1CEA652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419100"/>
            <a:ext cx="16771620" cy="9448800"/>
          </a:xfrm>
          <a:prstGeom prst="rect">
            <a:avLst/>
          </a:prstGeom>
        </p:spPr>
      </p:pic>
    </p:spTree>
    <p:extLst>
      <p:ext uri="{BB962C8B-B14F-4D97-AF65-F5344CB8AC3E}">
        <p14:creationId xmlns:p14="http://schemas.microsoft.com/office/powerpoint/2010/main" val="3382992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7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1190082" y="342900"/>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665275" y="3735657"/>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1190082" y="430843"/>
            <a:ext cx="15438451" cy="3029997"/>
          </a:xfrm>
          <a:prstGeom prst="rect">
            <a:avLst/>
          </a:prstGeom>
        </p:spPr>
        <p:txBody>
          <a:bodyPr wrap="square">
            <a:spAutoFit/>
          </a:bodyPr>
          <a:lstStyle/>
          <a:p>
            <a:pPr>
              <a:lnSpc>
                <a:spcPct val="150000"/>
              </a:lnSpc>
              <a:spcAft>
                <a:spcPts val="800"/>
              </a:spcAft>
            </a:pPr>
            <a:r>
              <a:rPr lang="en-US" sz="4400" kern="100" dirty="0">
                <a:latin typeface="Arial" panose="020B0604020202020204" pitchFamily="34" charset="0"/>
                <a:ea typeface="Times New Roman" panose="02020603050405020304" pitchFamily="18" charset="0"/>
                <a:cs typeface="Times New Roman" panose="02020603050405020304" pitchFamily="18" charset="0"/>
              </a:rPr>
              <a:t>		</a:t>
            </a:r>
            <a:r>
              <a:rPr lang="vi-VN" sz="4400" kern="100" dirty="0">
                <a:latin typeface="Arial" panose="020B0604020202020204" pitchFamily="34" charset="0"/>
                <a:ea typeface="Times New Roman" panose="02020603050405020304" pitchFamily="18" charset="0"/>
                <a:cs typeface="Times New Roman" panose="02020603050405020304" pitchFamily="18" charset="0"/>
              </a:rPr>
              <a:t>     Cho một hình cầu có bán kính là 10 cm. Diện tích mặt cầu đó bằng bao nhiêu? (làm tròn kết quả đến hàng phần trăm)</a:t>
            </a:r>
            <a:endParaRPr lang="en-US" sz="44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33400" y="3430792"/>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4" name="Rectangle 3">
            <a:extLst>
              <a:ext uri="{FF2B5EF4-FFF2-40B4-BE49-F238E27FC236}">
                <a16:creationId xmlns:a16="http://schemas.microsoft.com/office/drawing/2014/main" id="{F7E9E277-2916-5EC0-67CA-ABE2709F4382}"/>
              </a:ext>
            </a:extLst>
          </p:cNvPr>
          <p:cNvSpPr/>
          <p:nvPr/>
        </p:nvSpPr>
        <p:spPr>
          <a:xfrm>
            <a:off x="2419356" y="3519193"/>
            <a:ext cx="11201400" cy="1063433"/>
          </a:xfrm>
          <a:prstGeom prst="rect">
            <a:avLst/>
          </a:prstGeom>
        </p:spPr>
        <p:txBody>
          <a:bodyPr wrap="square">
            <a:spAutoFit/>
          </a:bodyPr>
          <a:lstStyle/>
          <a:p>
            <a:pPr>
              <a:lnSpc>
                <a:spcPct val="150000"/>
              </a:lnSpc>
              <a:spcAft>
                <a:spcPts val="800"/>
              </a:spcAft>
            </a:pPr>
            <a:r>
              <a:rPr lang="vi-VN" sz="4800" kern="100" dirty="0">
                <a:latin typeface="Arial" panose="020B0604020202020204" pitchFamily="34" charset="0"/>
                <a:ea typeface="Calibri" panose="020F0502020204030204" pitchFamily="34" charset="0"/>
                <a:cs typeface="Arial" panose="020B0604020202020204" pitchFamily="34" charset="0"/>
              </a:rPr>
              <a:t>Diện tích mặt cầu đó là</a:t>
            </a:r>
            <a:endParaRPr lang="en-US" sz="48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5EAB667-2B44-252C-F5D6-0591C78C055E}"/>
                  </a:ext>
                </a:extLst>
              </p:cNvPr>
              <p:cNvSpPr txBox="1"/>
              <p:nvPr/>
            </p:nvSpPr>
            <p:spPr>
              <a:xfrm>
                <a:off x="2705100" y="5247468"/>
                <a:ext cx="12877800" cy="21236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66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𝑆</m:t>
                      </m:r>
                      <m:r>
                        <a:rPr lang="vi-VN" sz="66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𝑅</m:t>
                          </m:r>
                        </m:e>
                        <m:sup>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vi-VN" sz="6600" i="1">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vi-VN" sz="66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10</m:t>
                          </m:r>
                        </m:e>
                        <m:sup>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vi-VN" sz="6600" i="1">
                          <a:solidFill>
                            <a:schemeClr val="tx1"/>
                          </a:solidFill>
                          <a:latin typeface="Cambria Math" panose="02040503050406030204" pitchFamily="18" charset="0"/>
                          <a:ea typeface="Arial" panose="020B0604020202020204" pitchFamily="34" charset="0"/>
                          <a:cs typeface="Arial" panose="020B0604020202020204" pitchFamily="34" charset="0"/>
                        </a:rPr>
                        <m:t>=400</m:t>
                      </m:r>
                      <m:r>
                        <a:rPr lang="vi-VN" sz="66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oMath>
                  </m:oMathPara>
                </a14:m>
                <a:endParaRPr lang="vi-VN" sz="6600" dirty="0">
                  <a:solidFill>
                    <a:schemeClr val="tx1"/>
                  </a:solidFill>
                  <a:ea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sz="6600" i="1" smtClean="0">
                          <a:solidFill>
                            <a:schemeClr val="tx1"/>
                          </a:solidFill>
                          <a:latin typeface="Cambria Math" panose="02040503050406030204" pitchFamily="18" charset="0"/>
                          <a:ea typeface="Cambria Math" panose="02040503050406030204" pitchFamily="18" charset="0"/>
                        </a:rPr>
                        <m:t>≈</m:t>
                      </m:r>
                      <m:r>
                        <a:rPr lang="vi-VN" sz="6600" b="0" i="1" smtClean="0">
                          <a:solidFill>
                            <a:schemeClr val="tx1"/>
                          </a:solidFill>
                          <a:latin typeface="Cambria Math" panose="02040503050406030204" pitchFamily="18" charset="0"/>
                          <a:ea typeface="Cambria Math" panose="02040503050406030204" pitchFamily="18" charset="0"/>
                        </a:rPr>
                        <m:t>1 256,64 (</m:t>
                      </m:r>
                      <m:sSup>
                        <m:sSupPr>
                          <m:ctrlPr>
                            <a:rPr lang="vi-VN" sz="6600" b="0" i="1" smtClean="0">
                              <a:solidFill>
                                <a:schemeClr val="tx1"/>
                              </a:solidFill>
                              <a:latin typeface="Cambria Math" panose="02040503050406030204" pitchFamily="18" charset="0"/>
                              <a:ea typeface="Cambria Math" panose="02040503050406030204" pitchFamily="18" charset="0"/>
                            </a:rPr>
                          </m:ctrlPr>
                        </m:sSupPr>
                        <m:e>
                          <m:r>
                            <a:rPr lang="vi-VN" sz="6600" b="0" i="1" smtClean="0">
                              <a:solidFill>
                                <a:schemeClr val="tx1"/>
                              </a:solidFill>
                              <a:latin typeface="Cambria Math" panose="02040503050406030204" pitchFamily="18" charset="0"/>
                              <a:ea typeface="Cambria Math" panose="02040503050406030204" pitchFamily="18" charset="0"/>
                            </a:rPr>
                            <m:t>𝑐𝑚</m:t>
                          </m:r>
                        </m:e>
                        <m:sup>
                          <m:r>
                            <a:rPr lang="vi-VN" sz="6600" b="0" i="1" smtClean="0">
                              <a:solidFill>
                                <a:schemeClr val="tx1"/>
                              </a:solidFill>
                              <a:latin typeface="Cambria Math" panose="02040503050406030204" pitchFamily="18" charset="0"/>
                              <a:ea typeface="Cambria Math" panose="02040503050406030204" pitchFamily="18" charset="0"/>
                            </a:rPr>
                            <m:t>2</m:t>
                          </m:r>
                        </m:sup>
                      </m:sSup>
                      <m:r>
                        <a:rPr lang="vi-VN" sz="6600" b="0" i="1" smtClean="0">
                          <a:solidFill>
                            <a:schemeClr val="tx1"/>
                          </a:solidFill>
                          <a:latin typeface="Cambria Math" panose="02040503050406030204" pitchFamily="18" charset="0"/>
                          <a:ea typeface="Cambria Math" panose="02040503050406030204" pitchFamily="18" charset="0"/>
                        </a:rPr>
                        <m:t>)</m:t>
                      </m:r>
                    </m:oMath>
                  </m:oMathPara>
                </a14:m>
                <a:endParaRPr lang="en-GB" sz="6600" dirty="0">
                  <a:solidFill>
                    <a:schemeClr val="tx1"/>
                  </a:solidFill>
                </a:endParaRPr>
              </a:p>
            </p:txBody>
          </p:sp>
        </mc:Choice>
        <mc:Fallback xmlns="">
          <p:sp>
            <p:nvSpPr>
              <p:cNvPr id="6" name="TextBox 5">
                <a:extLst>
                  <a:ext uri="{FF2B5EF4-FFF2-40B4-BE49-F238E27FC236}">
                    <a16:creationId xmlns:a16="http://schemas.microsoft.com/office/drawing/2014/main" id="{75EAB667-2B44-252C-F5D6-0591C78C055E}"/>
                  </a:ext>
                </a:extLst>
              </p:cNvPr>
              <p:cNvSpPr txBox="1">
                <a:spLocks noRot="1" noChangeAspect="1" noMove="1" noResize="1" noEditPoints="1" noAdjustHandles="1" noChangeArrowheads="1" noChangeShapeType="1" noTextEdit="1"/>
              </p:cNvSpPr>
              <p:nvPr/>
            </p:nvSpPr>
            <p:spPr>
              <a:xfrm>
                <a:off x="2705100" y="5247468"/>
                <a:ext cx="12877800" cy="2123658"/>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2905640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fs1.cyworld.vn/data2/2010/06/11/168/thumb_flex-1276238768876390_file.jpg">
            <a:extLst>
              <a:ext uri="{FF2B5EF4-FFF2-40B4-BE49-F238E27FC236}">
                <a16:creationId xmlns:a16="http://schemas.microsoft.com/office/drawing/2014/main" id="{9151D663-18DF-CA47-66D0-AFD689198218}"/>
              </a:ext>
            </a:extLst>
          </p:cNvPr>
          <p:cNvPicPr>
            <a:picLocks noChangeAspect="1" noChangeArrowheads="1"/>
          </p:cNvPicPr>
          <p:nvPr/>
        </p:nvPicPr>
        <p:blipFill>
          <a:blip r:embed="rId2"/>
          <a:srcRect/>
          <a:stretch>
            <a:fillRect/>
          </a:stretch>
        </p:blipFill>
        <p:spPr bwMode="auto">
          <a:xfrm>
            <a:off x="15198279" y="2132394"/>
            <a:ext cx="3038475" cy="2726580"/>
          </a:xfrm>
          <a:prstGeom prst="rect">
            <a:avLst/>
          </a:prstGeom>
          <a:noFill/>
          <a:ln w="9525">
            <a:noFill/>
            <a:miter lim="800000"/>
            <a:headEnd/>
            <a:tailEnd/>
          </a:ln>
        </p:spPr>
      </p:pic>
      <p:grpSp>
        <p:nvGrpSpPr>
          <p:cNvPr id="16" name="Google Shape;305;p14"/>
          <p:cNvGrpSpPr/>
          <p:nvPr/>
        </p:nvGrpSpPr>
        <p:grpSpPr>
          <a:xfrm>
            <a:off x="1393536" y="5167883"/>
            <a:ext cx="2022200" cy="1289304"/>
            <a:chOff x="7837953" y="804641"/>
            <a:chExt cx="2022200" cy="1289304"/>
          </a:xfrm>
        </p:grpSpPr>
        <p:pic>
          <p:nvPicPr>
            <p:cNvPr id="17" name="Google Shape;306;p14"/>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8" name="Google Shape;307;p14"/>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5" name="Picture 4"/>
          <p:cNvPicPr>
            <a:picLocks noChangeAspect="1"/>
          </p:cNvPicPr>
          <p:nvPr/>
        </p:nvPicPr>
        <p:blipFill>
          <a:blip r:embed="rId4"/>
          <a:stretch>
            <a:fillRect/>
          </a:stretch>
        </p:blipFill>
        <p:spPr>
          <a:xfrm rot="5400000">
            <a:off x="-9565453" y="2114510"/>
            <a:ext cx="19130906" cy="2481287"/>
          </a:xfrm>
          <a:prstGeom prst="rect">
            <a:avLst/>
          </a:prstGeom>
        </p:spPr>
      </p:pic>
      <p:pic>
        <p:nvPicPr>
          <p:cNvPr id="20" name="Picture 5"/>
          <p:cNvPicPr>
            <a:picLocks noChangeAspect="1"/>
          </p:cNvPicPr>
          <p:nvPr/>
        </p:nvPicPr>
        <p:blipFill>
          <a:blip r:embed="rId5"/>
          <a:srcRect/>
          <a:stretch>
            <a:fillRect/>
          </a:stretch>
        </p:blipFill>
        <p:spPr>
          <a:xfrm>
            <a:off x="-166980" y="6521896"/>
            <a:ext cx="1066800" cy="1147096"/>
          </a:xfrm>
          <a:prstGeom prst="rect">
            <a:avLst/>
          </a:prstGeom>
        </p:spPr>
      </p:pic>
      <p:sp>
        <p:nvSpPr>
          <p:cNvPr id="24" name="Rectangle 23"/>
          <p:cNvSpPr/>
          <p:nvPr/>
        </p:nvSpPr>
        <p:spPr>
          <a:xfrm>
            <a:off x="1396651" y="1348616"/>
            <a:ext cx="15923854" cy="3686266"/>
          </a:xfrm>
          <a:prstGeom prst="rect">
            <a:avLst/>
          </a:prstGeom>
        </p:spPr>
        <p:txBody>
          <a:bodyPr wrap="square">
            <a:spAutoFit/>
          </a:bodyPr>
          <a:lstStyle/>
          <a:p>
            <a:pPr>
              <a:lnSpc>
                <a:spcPct val="150000"/>
              </a:lnSpc>
              <a:spcAft>
                <a:spcPts val="800"/>
              </a:spcAft>
            </a:pPr>
            <a:r>
              <a:rPr lang="vi-VN" sz="4000" kern="100" dirty="0">
                <a:latin typeface="Arial" panose="020B0604020202020204" pitchFamily="34" charset="0"/>
                <a:ea typeface="Calibri" panose="020F0502020204030204" pitchFamily="34" charset="0"/>
                <a:cs typeface="Times New Roman" panose="02020603050405020304" pitchFamily="18" charset="0"/>
              </a:rPr>
              <a:t>Một quả bóng đá theo tiêu chuẩn chuyên nghiệp (cho cả nam và nữ, từ khoảng 11, 12 tuổi trở lên), thường nặng 450g, có chu vi đường tròn lớn khoảng 70 cm. Diện tích bề mặt của quả bóng đá như thế bằng bao nhiêu? (làm tròn kết quả đến hàng phần trăm)</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4" name="Picture 43"/>
          <p:cNvPicPr>
            <a:picLocks noChangeAspect="1"/>
          </p:cNvPicPr>
          <p:nvPr/>
        </p:nvPicPr>
        <p:blipFill>
          <a:blip r:embed="rId6"/>
          <a:stretch>
            <a:fillRect/>
          </a:stretch>
        </p:blipFill>
        <p:spPr>
          <a:xfrm flipH="1">
            <a:off x="16154400" y="8191500"/>
            <a:ext cx="3962400" cy="3719917"/>
          </a:xfrm>
          <a:prstGeom prst="rect">
            <a:avLst/>
          </a:prstGeom>
        </p:spPr>
      </p:pic>
      <p:pic>
        <p:nvPicPr>
          <p:cNvPr id="45" name="Picture 44"/>
          <p:cNvPicPr>
            <a:picLocks noChangeAspect="1"/>
          </p:cNvPicPr>
          <p:nvPr/>
        </p:nvPicPr>
        <p:blipFill>
          <a:blip r:embed="rId7"/>
          <a:stretch>
            <a:fillRect/>
          </a:stretch>
        </p:blipFill>
        <p:spPr>
          <a:xfrm rot="2032777">
            <a:off x="17315190" y="419192"/>
            <a:ext cx="1640817" cy="1685431"/>
          </a:xfrm>
          <a:prstGeom prst="rect">
            <a:avLst/>
          </a:prstGeom>
        </p:spPr>
      </p:pic>
      <p:pic>
        <p:nvPicPr>
          <p:cNvPr id="46" name="Picture 45"/>
          <p:cNvPicPr>
            <a:picLocks noChangeAspect="1"/>
          </p:cNvPicPr>
          <p:nvPr/>
        </p:nvPicPr>
        <p:blipFill>
          <a:blip r:embed="rId8"/>
          <a:stretch>
            <a:fillRect/>
          </a:stretch>
        </p:blipFill>
        <p:spPr>
          <a:xfrm rot="5900184">
            <a:off x="-280909" y="245482"/>
            <a:ext cx="2091109" cy="2091109"/>
          </a:xfrm>
          <a:prstGeom prst="rect">
            <a:avLst/>
          </a:prstGeom>
        </p:spPr>
      </p:pic>
      <p:sp>
        <p:nvSpPr>
          <p:cNvPr id="15" name="Google Shape;304;p14"/>
          <p:cNvSpPr/>
          <p:nvPr/>
        </p:nvSpPr>
        <p:spPr>
          <a:xfrm>
            <a:off x="1200120" y="240224"/>
            <a:ext cx="4169974"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a:solidFill>
                  <a:prstClr val="white"/>
                </a:solidFill>
                <a:latin typeface="Arial"/>
                <a:ea typeface="Arial"/>
                <a:cs typeface="Arial"/>
                <a:sym typeface="Arial"/>
              </a:rPr>
              <a:t>Luyện tập 2</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sp>
        <p:nvSpPr>
          <p:cNvPr id="21" name="Rectangle 20"/>
          <p:cNvSpPr/>
          <p:nvPr/>
        </p:nvSpPr>
        <p:spPr>
          <a:xfrm>
            <a:off x="945724" y="1736088"/>
            <a:ext cx="15923854" cy="916276"/>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Times New Roman" panose="02020603050405020304" pitchFamily="18" charset="0"/>
              </a:rPr>
              <a:t>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1AF341F7-F1CF-4566-740F-258666637A30}"/>
              </a:ext>
            </a:extLst>
          </p:cNvPr>
          <p:cNvSpPr/>
          <p:nvPr/>
        </p:nvSpPr>
        <p:spPr>
          <a:xfrm>
            <a:off x="2743200" y="7200809"/>
            <a:ext cx="6553200" cy="1840889"/>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Diện tích mặt cầu đó là</a:t>
            </a:r>
          </a:p>
          <a:p>
            <a:pPr>
              <a:lnSpc>
                <a:spcPct val="150000"/>
              </a:lnSpc>
              <a:spcAft>
                <a:spcPts val="800"/>
              </a:spcAft>
            </a:pP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CA2DEE6-D33E-9B7E-F901-EBCD20132F29}"/>
                  </a:ext>
                </a:extLst>
              </p:cNvPr>
              <p:cNvSpPr txBox="1"/>
              <p:nvPr/>
            </p:nvSpPr>
            <p:spPr>
              <a:xfrm>
                <a:off x="4221703" y="7954502"/>
                <a:ext cx="9781952" cy="15969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𝑆</m:t>
                      </m:r>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𝑅</m:t>
                          </m:r>
                        </m:e>
                        <m: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vi-VN" sz="4000" i="1">
                          <a:solidFill>
                            <a:schemeClr val="tx1"/>
                          </a:solidFill>
                          <a:latin typeface="Cambria Math" panose="02040503050406030204" pitchFamily="18" charset="0"/>
                          <a:ea typeface="Arial" panose="020B0604020202020204" pitchFamily="34" charset="0"/>
                          <a:cs typeface="Arial" panose="020B0604020202020204" pitchFamily="34" charset="0"/>
                        </a:rPr>
                        <m:t>=4</m:t>
                      </m:r>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35</m:t>
                                  </m:r>
                                </m:num>
                                <m:den>
                                  <m: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den>
                              </m:f>
                            </m:e>
                          </m:d>
                        </m:e>
                        <m:sup>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2</m:t>
                          </m:r>
                        </m:sup>
                      </m:sSup>
                      <m:r>
                        <a:rPr lang="en-GB" sz="4000" i="1" smtClean="0">
                          <a:solidFill>
                            <a:schemeClr val="tx1"/>
                          </a:solidFill>
                          <a:latin typeface="Cambria Math" panose="02040503050406030204" pitchFamily="18" charset="0"/>
                          <a:ea typeface="Cambria Math" panose="02040503050406030204" pitchFamily="18" charset="0"/>
                        </a:rPr>
                        <m:t>≈</m:t>
                      </m:r>
                      <m:r>
                        <a:rPr lang="vi-VN" sz="4000" b="0" i="1" smtClean="0">
                          <a:solidFill>
                            <a:schemeClr val="tx1"/>
                          </a:solidFill>
                          <a:latin typeface="Cambria Math" panose="02040503050406030204" pitchFamily="18" charset="0"/>
                          <a:ea typeface="Cambria Math" panose="02040503050406030204" pitchFamily="18" charset="0"/>
                        </a:rPr>
                        <m:t>1 560,51 (</m:t>
                      </m:r>
                      <m:sSup>
                        <m:sSupPr>
                          <m:ctrlPr>
                            <a:rPr lang="vi-VN" sz="4000" b="0" i="1" smtClean="0">
                              <a:solidFill>
                                <a:schemeClr val="tx1"/>
                              </a:solidFill>
                              <a:latin typeface="Cambria Math" panose="02040503050406030204" pitchFamily="18" charset="0"/>
                              <a:ea typeface="Cambria Math" panose="02040503050406030204" pitchFamily="18" charset="0"/>
                            </a:rPr>
                          </m:ctrlPr>
                        </m:sSupPr>
                        <m:e>
                          <m:r>
                            <a:rPr lang="vi-VN" sz="4000" b="0" i="1" smtClean="0">
                              <a:solidFill>
                                <a:schemeClr val="tx1"/>
                              </a:solidFill>
                              <a:latin typeface="Cambria Math" panose="02040503050406030204" pitchFamily="18" charset="0"/>
                              <a:ea typeface="Cambria Math" panose="02040503050406030204" pitchFamily="18" charset="0"/>
                            </a:rPr>
                            <m:t>𝑐𝑚</m:t>
                          </m:r>
                        </m:e>
                        <m:sup>
                          <m:r>
                            <a:rPr lang="vi-VN" sz="4000" b="0" i="1" smtClean="0">
                              <a:solidFill>
                                <a:schemeClr val="tx1"/>
                              </a:solidFill>
                              <a:latin typeface="Cambria Math" panose="02040503050406030204" pitchFamily="18" charset="0"/>
                              <a:ea typeface="Cambria Math" panose="02040503050406030204" pitchFamily="18" charset="0"/>
                            </a:rPr>
                            <m:t>2</m:t>
                          </m:r>
                        </m:sup>
                      </m:sSup>
                      <m:r>
                        <a:rPr lang="vi-VN" sz="4000" b="0" i="1" smtClean="0">
                          <a:solidFill>
                            <a:schemeClr val="tx1"/>
                          </a:solidFill>
                          <a:latin typeface="Cambria Math" panose="02040503050406030204" pitchFamily="18" charset="0"/>
                          <a:ea typeface="Cambria Math" panose="02040503050406030204" pitchFamily="18" charset="0"/>
                        </a:rPr>
                        <m:t>)</m:t>
                      </m:r>
                    </m:oMath>
                  </m:oMathPara>
                </a14:m>
                <a:endParaRPr lang="en-GB" sz="4000" dirty="0">
                  <a:solidFill>
                    <a:schemeClr val="tx1"/>
                  </a:solidFill>
                </a:endParaRPr>
              </a:p>
            </p:txBody>
          </p:sp>
        </mc:Choice>
        <mc:Fallback xmlns="">
          <p:sp>
            <p:nvSpPr>
              <p:cNvPr id="4" name="TextBox 3">
                <a:extLst>
                  <a:ext uri="{FF2B5EF4-FFF2-40B4-BE49-F238E27FC236}">
                    <a16:creationId xmlns:a16="http://schemas.microsoft.com/office/drawing/2014/main" id="{ECA2DEE6-D33E-9B7E-F901-EBCD20132F29}"/>
                  </a:ext>
                </a:extLst>
              </p:cNvPr>
              <p:cNvSpPr txBox="1">
                <a:spLocks noRot="1" noChangeAspect="1" noMove="1" noResize="1" noEditPoints="1" noAdjustHandles="1" noChangeArrowheads="1" noChangeShapeType="1" noTextEdit="1"/>
              </p:cNvSpPr>
              <p:nvPr/>
            </p:nvSpPr>
            <p:spPr>
              <a:xfrm>
                <a:off x="4221703" y="7954502"/>
                <a:ext cx="9781952" cy="1596976"/>
              </a:xfrm>
              <a:prstGeom prst="rect">
                <a:avLst/>
              </a:prstGeom>
              <a:blipFill>
                <a:blip r:embed="rId9"/>
                <a:stretch>
                  <a:fillRect/>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0585935-A2EC-3317-9DE2-8CF8654D64C8}"/>
              </a:ext>
            </a:extLst>
          </p:cNvPr>
          <p:cNvSpPr/>
          <p:nvPr/>
        </p:nvSpPr>
        <p:spPr>
          <a:xfrm>
            <a:off x="4038600" y="5217742"/>
            <a:ext cx="6553200"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Bán kính mặt cầu là</a:t>
            </a:r>
            <a:endParaRPr lang="en-US" sz="3800" kern="100" dirty="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920D77D-AE4F-0E6E-1251-6003B186833A}"/>
                  </a:ext>
                </a:extLst>
              </p:cNvPr>
              <p:cNvSpPr txBox="1"/>
              <p:nvPr/>
            </p:nvSpPr>
            <p:spPr>
              <a:xfrm>
                <a:off x="6120469" y="6434286"/>
                <a:ext cx="5581528" cy="116903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vi-VN" sz="4000" b="0" i="1" smtClean="0">
                          <a:latin typeface="Cambria Math" panose="02040503050406030204" pitchFamily="18" charset="0"/>
                        </a:rPr>
                        <m:t>𝑅</m:t>
                      </m:r>
                      <m:r>
                        <a:rPr lang="vi-VN" sz="4000" b="0" i="1" smtClean="0">
                          <a:latin typeface="Cambria Math" panose="02040503050406030204" pitchFamily="18" charset="0"/>
                        </a:rPr>
                        <m:t>=70 :</m:t>
                      </m:r>
                      <m:d>
                        <m:dPr>
                          <m:ctrlPr>
                            <a:rPr lang="vi-VN" sz="4000" b="0" i="1" smtClean="0">
                              <a:latin typeface="Cambria Math" panose="02040503050406030204" pitchFamily="18" charset="0"/>
                            </a:rPr>
                          </m:ctrlPr>
                        </m:dPr>
                        <m:e>
                          <m:r>
                            <a:rPr lang="vi-VN" sz="4000" b="0" i="1" smtClean="0">
                              <a:latin typeface="Cambria Math" panose="02040503050406030204" pitchFamily="18" charset="0"/>
                            </a:rPr>
                            <m:t>2</m:t>
                          </m:r>
                          <m:r>
                            <a:rPr lang="vi-VN" sz="4000" b="0" i="1" smtClean="0">
                              <a:latin typeface="Cambria Math" panose="02040503050406030204" pitchFamily="18" charset="0"/>
                              <a:ea typeface="Cambria Math" panose="02040503050406030204" pitchFamily="18" charset="0"/>
                            </a:rPr>
                            <m:t>𝜋</m:t>
                          </m:r>
                        </m:e>
                      </m:d>
                      <m:r>
                        <a:rPr lang="vi-VN" sz="4000" b="0" i="1" smtClean="0">
                          <a:latin typeface="Cambria Math" panose="02040503050406030204" pitchFamily="18" charset="0"/>
                          <a:ea typeface="Cambria Math" panose="02040503050406030204" pitchFamily="18" charset="0"/>
                        </a:rPr>
                        <m:t>=</m:t>
                      </m:r>
                      <m:f>
                        <m:fPr>
                          <m:ctrlPr>
                            <a:rPr lang="vi-VN" sz="4000" b="0" i="1" smtClean="0">
                              <a:latin typeface="Cambria Math" panose="02040503050406030204" pitchFamily="18" charset="0"/>
                              <a:ea typeface="Cambria Math" panose="02040503050406030204" pitchFamily="18" charset="0"/>
                            </a:rPr>
                          </m:ctrlPr>
                        </m:fPr>
                        <m:num>
                          <m:r>
                            <a:rPr lang="vi-VN" sz="4000" b="0" i="1" smtClean="0">
                              <a:latin typeface="Cambria Math" panose="02040503050406030204" pitchFamily="18" charset="0"/>
                              <a:ea typeface="Cambria Math" panose="02040503050406030204" pitchFamily="18" charset="0"/>
                            </a:rPr>
                            <m:t>35</m:t>
                          </m:r>
                        </m:num>
                        <m:den>
                          <m:r>
                            <a:rPr lang="vi-VN" sz="4000" b="0" i="1" smtClean="0">
                              <a:latin typeface="Cambria Math" panose="02040503050406030204" pitchFamily="18" charset="0"/>
                              <a:ea typeface="Cambria Math" panose="02040503050406030204" pitchFamily="18" charset="0"/>
                            </a:rPr>
                            <m:t>𝜋</m:t>
                          </m:r>
                        </m:den>
                      </m:f>
                      <m:r>
                        <a:rPr lang="vi-VN" sz="4000" b="0" i="1" smtClean="0">
                          <a:latin typeface="Cambria Math" panose="02040503050406030204" pitchFamily="18" charset="0"/>
                          <a:ea typeface="Cambria Math" panose="02040503050406030204" pitchFamily="18" charset="0"/>
                        </a:rPr>
                        <m:t>(</m:t>
                      </m:r>
                      <m:r>
                        <a:rPr lang="vi-VN" sz="4000" b="0" i="1" smtClean="0">
                          <a:latin typeface="Cambria Math" panose="02040503050406030204" pitchFamily="18" charset="0"/>
                          <a:ea typeface="Cambria Math" panose="02040503050406030204" pitchFamily="18" charset="0"/>
                        </a:rPr>
                        <m:t>𝑐𝑚</m:t>
                      </m:r>
                      <m:r>
                        <a:rPr lang="vi-VN" sz="4000" b="0" i="1" smtClean="0">
                          <a:latin typeface="Cambria Math" panose="02040503050406030204" pitchFamily="18" charset="0"/>
                          <a:ea typeface="Cambria Math" panose="02040503050406030204" pitchFamily="18" charset="0"/>
                        </a:rPr>
                        <m:t>)</m:t>
                      </m:r>
                    </m:oMath>
                  </m:oMathPara>
                </a14:m>
                <a:endParaRPr lang="en-GB" sz="4000" dirty="0"/>
              </a:p>
            </p:txBody>
          </p:sp>
        </mc:Choice>
        <mc:Fallback xmlns="">
          <p:sp>
            <p:nvSpPr>
              <p:cNvPr id="7" name="TextBox 6">
                <a:extLst>
                  <a:ext uri="{FF2B5EF4-FFF2-40B4-BE49-F238E27FC236}">
                    <a16:creationId xmlns:a16="http://schemas.microsoft.com/office/drawing/2014/main" id="{B920D77D-AE4F-0E6E-1251-6003B186833A}"/>
                  </a:ext>
                </a:extLst>
              </p:cNvPr>
              <p:cNvSpPr txBox="1">
                <a:spLocks noRot="1" noChangeAspect="1" noMove="1" noResize="1" noEditPoints="1" noAdjustHandles="1" noChangeArrowheads="1" noChangeShapeType="1" noTextEdit="1"/>
              </p:cNvSpPr>
              <p:nvPr/>
            </p:nvSpPr>
            <p:spPr>
              <a:xfrm>
                <a:off x="6120469" y="6434286"/>
                <a:ext cx="5581528" cy="1169038"/>
              </a:xfrm>
              <a:prstGeom prst="rect">
                <a:avLst/>
              </a:prstGeom>
              <a:blipFill>
                <a:blip r:embed="rId1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92423757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500"/>
                                        <p:tgtEl>
                                          <p:spTgt spid="24"/>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 grpId="0"/>
      <p:bldP spid="4"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4644861" y="3390900"/>
              <a:ext cx="9758890" cy="120507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III</a:t>
              </a: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 THỂ TÍCH CỦA</a:t>
              </a: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 HÌNH CẦU</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1056229285"/>
      </p:ext>
    </p:extLst>
  </p:cSld>
  <p:clrMapOvr>
    <a:masterClrMapping/>
  </p:clrMapOvr>
  <p:transition spd="med">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rot="-1169232">
            <a:off x="16331575" y="8111301"/>
            <a:ext cx="2196234" cy="2137287"/>
          </a:xfrm>
          <a:prstGeom prst="rect">
            <a:avLst/>
          </a:prstGeom>
        </p:spPr>
      </p:pic>
      <p:sp>
        <p:nvSpPr>
          <p:cNvPr id="13" name="Google Shape;322;p15"/>
          <p:cNvSpPr/>
          <p:nvPr/>
        </p:nvSpPr>
        <p:spPr>
          <a:xfrm>
            <a:off x="1655554" y="289547"/>
            <a:ext cx="2645253"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vi-VN" sz="4500" b="1" dirty="0">
                <a:solidFill>
                  <a:schemeClr val="lt1"/>
                </a:solidFill>
                <a:latin typeface="Arial"/>
                <a:ea typeface="Arial"/>
                <a:cs typeface="Arial"/>
                <a:sym typeface="Arial"/>
              </a:rPr>
              <a:t>HĐKP 4</a:t>
            </a:r>
            <a:endParaRPr sz="4500" b="1" dirty="0">
              <a:solidFill>
                <a:schemeClr val="lt1"/>
              </a:solidFill>
              <a:latin typeface="Arial"/>
              <a:ea typeface="Arial"/>
              <a:cs typeface="Arial"/>
              <a:sym typeface="Arial"/>
            </a:endParaRPr>
          </a:p>
        </p:txBody>
      </p:sp>
      <p:pic>
        <p:nvPicPr>
          <p:cNvPr id="9" name="Picture 8"/>
          <p:cNvPicPr>
            <a:picLocks noChangeAspect="1"/>
          </p:cNvPicPr>
          <p:nvPr/>
        </p:nvPicPr>
        <p:blipFill>
          <a:blip r:embed="rId3"/>
          <a:stretch>
            <a:fillRect/>
          </a:stretch>
        </p:blipFill>
        <p:spPr>
          <a:xfrm rot="6653049">
            <a:off x="-1195279" y="-998935"/>
            <a:ext cx="2797068" cy="2625899"/>
          </a:xfrm>
          <a:prstGeom prst="rect">
            <a:avLst/>
          </a:prstGeom>
        </p:spPr>
      </p:pic>
      <p:pic>
        <p:nvPicPr>
          <p:cNvPr id="25" name="Picture 6"/>
          <p:cNvPicPr>
            <a:picLocks noChangeAspect="1"/>
          </p:cNvPicPr>
          <p:nvPr/>
        </p:nvPicPr>
        <p:blipFill>
          <a:blip r:embed="rId4"/>
          <a:srcRect/>
          <a:stretch>
            <a:fillRect/>
          </a:stretch>
        </p:blipFill>
        <p:spPr>
          <a:xfrm rot="10305860" flipV="1">
            <a:off x="16674154" y="118756"/>
            <a:ext cx="1286626" cy="1343735"/>
          </a:xfrm>
          <a:prstGeom prst="rect">
            <a:avLst/>
          </a:prstGeom>
        </p:spPr>
      </p:pic>
      <p:pic>
        <p:nvPicPr>
          <p:cNvPr id="3" name="Picture 2">
            <a:extLst>
              <a:ext uri="{FF2B5EF4-FFF2-40B4-BE49-F238E27FC236}">
                <a16:creationId xmlns:a16="http://schemas.microsoft.com/office/drawing/2014/main" id="{2D746613-511F-4F89-75A9-18CFD4ABA149}"/>
              </a:ext>
            </a:extLst>
          </p:cNvPr>
          <p:cNvPicPr>
            <a:picLocks noChangeAspect="1"/>
          </p:cNvPicPr>
          <p:nvPr/>
        </p:nvPicPr>
        <p:blipFill>
          <a:blip r:embed="rId5"/>
          <a:stretch>
            <a:fillRect/>
          </a:stretch>
        </p:blipFill>
        <p:spPr>
          <a:xfrm>
            <a:off x="186322" y="8939351"/>
            <a:ext cx="1377060" cy="1156833"/>
          </a:xfrm>
          <a:prstGeom prst="rect">
            <a:avLst/>
          </a:prstGeom>
        </p:spPr>
      </p:pic>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2BB0E24-1FC2-BAAE-CBF1-DB31A3641A1E}"/>
                  </a:ext>
                </a:extLst>
              </p:cNvPr>
              <p:cNvSpPr/>
              <p:nvPr/>
            </p:nvSpPr>
            <p:spPr>
              <a:xfrm>
                <a:off x="1219200" y="211983"/>
                <a:ext cx="16535400" cy="5908412"/>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                        Cho một hình cầu bán kính R và một cốc thủy tinh có dạng hình trụ với bán kính đáy là R, chiều cao là 2R. Đặt hình cầu nằm khít trong cốc hình trụ, rồi đổ đầy nước vào cốc đó.</a:t>
                </a:r>
              </a:p>
              <a:p>
                <a:pPr>
                  <a:lnSpc>
                    <a:spcPct val="150000"/>
                  </a:lnSpc>
                </a:pPr>
                <a:r>
                  <a:rPr lang="vi-VN" sz="4000" dirty="0">
                    <a:latin typeface="Times New Roman" panose="02020603050405020304" pitchFamily="18" charset="0"/>
                    <a:ea typeface="Times New Roman" panose="02020603050405020304" pitchFamily="18" charset="0"/>
                  </a:rPr>
                  <a:t>Nhấc nhẹ hình cầu ra khỏi cốc. </a:t>
                </a:r>
              </a:p>
              <a:p>
                <a:pPr>
                  <a:lnSpc>
                    <a:spcPct val="150000"/>
                  </a:lnSpc>
                </a:pPr>
                <a:r>
                  <a:rPr lang="vi-VN" sz="4000" dirty="0">
                    <a:latin typeface="Times New Roman" panose="02020603050405020304" pitchFamily="18" charset="0"/>
                    <a:ea typeface="Times New Roman" panose="02020603050405020304" pitchFamily="18" charset="0"/>
                  </a:rPr>
                  <a:t>Đo độ cao cột nước còn lại, ta thấy </a:t>
                </a:r>
              </a:p>
              <a:p>
                <a:pPr>
                  <a:lnSpc>
                    <a:spcPct val="150000"/>
                  </a:lnSpc>
                </a:pPr>
                <a:r>
                  <a:rPr lang="vi-VN" sz="4000" dirty="0">
                    <a:latin typeface="Times New Roman" panose="02020603050405020304" pitchFamily="18" charset="0"/>
                    <a:ea typeface="Times New Roman" panose="02020603050405020304" pitchFamily="18" charset="0"/>
                  </a:rPr>
                  <a:t>độ cao này bằng </a:t>
                </a:r>
                <a14:m>
                  <m:oMath xmlns:m="http://schemas.openxmlformats.org/officeDocument/2006/math">
                    <m:f>
                      <m:fPr>
                        <m:ctrlPr>
                          <a:rPr lang="el-GR" sz="4000" i="1" smtClean="0">
                            <a:latin typeface="Cambria Math" panose="02040503050406030204" pitchFamily="18" charset="0"/>
                            <a:ea typeface="Times New Roman" panose="02020603050405020304" pitchFamily="18" charset="0"/>
                          </a:rPr>
                        </m:ctrlPr>
                      </m:fPr>
                      <m:num>
                        <m:r>
                          <a:rPr lang="vi-VN" sz="4000" b="0" i="1" smtClean="0">
                            <a:latin typeface="Cambria Math" panose="02040503050406030204" pitchFamily="18" charset="0"/>
                            <a:ea typeface="Times New Roman" panose="02020603050405020304" pitchFamily="18" charset="0"/>
                          </a:rPr>
                          <m:t>1</m:t>
                        </m:r>
                      </m:num>
                      <m:den>
                        <m:r>
                          <a:rPr lang="vi-VN" sz="4000" b="0" i="1" smtClean="0">
                            <a:latin typeface="Cambria Math" panose="02040503050406030204" pitchFamily="18" charset="0"/>
                            <a:ea typeface="Times New Roman" panose="02020603050405020304" pitchFamily="18" charset="0"/>
                          </a:rPr>
                          <m:t>3</m:t>
                        </m:r>
                      </m:den>
                    </m:f>
                  </m:oMath>
                </a14:m>
                <a:r>
                  <a:rPr lang="vi-VN" sz="4000" dirty="0">
                    <a:effectLst/>
                    <a:latin typeface="Times New Roman" panose="02020603050405020304" pitchFamily="18" charset="0"/>
                    <a:ea typeface="Times New Roman" panose="02020603050405020304" pitchFamily="18" charset="0"/>
                  </a:rPr>
                  <a:t> chiều cao của cốc.</a:t>
                </a:r>
                <a:endParaRPr lang="en-US" sz="4000" dirty="0">
                  <a:effectLst/>
                  <a:latin typeface="Times New Roman" panose="02020603050405020304" pitchFamily="18" charset="0"/>
                  <a:ea typeface="Times New Roman" panose="02020603050405020304" pitchFamily="18" charset="0"/>
                </a:endParaRPr>
              </a:p>
            </p:txBody>
          </p:sp>
        </mc:Choice>
        <mc:Fallback xmlns="">
          <p:sp>
            <p:nvSpPr>
              <p:cNvPr id="6" name="Rectangle 5">
                <a:extLst>
                  <a:ext uri="{FF2B5EF4-FFF2-40B4-BE49-F238E27FC236}">
                    <a16:creationId xmlns:a16="http://schemas.microsoft.com/office/drawing/2014/main" id="{22BB0E24-1FC2-BAAE-CBF1-DB31A3641A1E}"/>
                  </a:ext>
                </a:extLst>
              </p:cNvPr>
              <p:cNvSpPr>
                <a:spLocks noRot="1" noChangeAspect="1" noMove="1" noResize="1" noEditPoints="1" noAdjustHandles="1" noChangeArrowheads="1" noChangeShapeType="1" noTextEdit="1"/>
              </p:cNvSpPr>
              <p:nvPr/>
            </p:nvSpPr>
            <p:spPr>
              <a:xfrm>
                <a:off x="1219200" y="211983"/>
                <a:ext cx="16535400" cy="5908412"/>
              </a:xfrm>
              <a:prstGeom prst="rect">
                <a:avLst/>
              </a:prstGeom>
              <a:blipFill>
                <a:blip r:embed="rId6"/>
                <a:stretch>
                  <a:fillRect l="-1290" r="-1696" b="-1135"/>
                </a:stretch>
              </a:blipFill>
            </p:spPr>
            <p:txBody>
              <a:bodyPr/>
              <a:lstStyle/>
              <a:p>
                <a:r>
                  <a:rPr lang="en-GB">
                    <a:noFill/>
                  </a:rPr>
                  <a:t> </a:t>
                </a:r>
              </a:p>
            </p:txBody>
          </p:sp>
        </mc:Fallback>
      </mc:AlternateContent>
      <p:sp>
        <p:nvSpPr>
          <p:cNvPr id="11" name="Rectangle 10">
            <a:extLst>
              <a:ext uri="{FF2B5EF4-FFF2-40B4-BE49-F238E27FC236}">
                <a16:creationId xmlns:a16="http://schemas.microsoft.com/office/drawing/2014/main" id="{57B81609-1867-94D0-53AA-73FF2D3EEED8}"/>
              </a:ext>
            </a:extLst>
          </p:cNvPr>
          <p:cNvSpPr/>
          <p:nvPr/>
        </p:nvSpPr>
        <p:spPr>
          <a:xfrm>
            <a:off x="533400" y="5954184"/>
            <a:ext cx="8627533" cy="1828386"/>
          </a:xfrm>
          <a:prstGeom prst="rect">
            <a:avLst/>
          </a:prstGeom>
        </p:spPr>
        <p:txBody>
          <a:bodyPr wrap="square">
            <a:spAutoFit/>
          </a:bodyPr>
          <a:lstStyle/>
          <a:p>
            <a:pPr>
              <a:lnSpc>
                <a:spcPct val="150000"/>
              </a:lnSpc>
            </a:pPr>
            <a:r>
              <a:rPr lang="vi-VN" sz="4000" dirty="0">
                <a:latin typeface="Times New Roman" panose="02020603050405020304" pitchFamily="18" charset="0"/>
                <a:ea typeface="Times New Roman" panose="02020603050405020304" pitchFamily="18" charset="0"/>
              </a:rPr>
              <a:t>Cho biết thể tích của hình cầu bằng bao nhiêu phần thể tích của cốc hình trụ?</a:t>
            </a:r>
            <a:endParaRPr lang="en-US" sz="4000" dirty="0">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1FC3D949-79DE-41B0-6361-2516B9E363A0}"/>
              </a:ext>
            </a:extLst>
          </p:cNvPr>
          <p:cNvPicPr>
            <a:picLocks noChangeAspect="1"/>
          </p:cNvPicPr>
          <p:nvPr/>
        </p:nvPicPr>
        <p:blipFill>
          <a:blip r:embed="rId7"/>
          <a:stretch>
            <a:fillRect/>
          </a:stretch>
        </p:blipFill>
        <p:spPr>
          <a:xfrm>
            <a:off x="9753600" y="1968107"/>
            <a:ext cx="6605903" cy="5854917"/>
          </a:xfrm>
          <a:prstGeom prst="rect">
            <a:avLst/>
          </a:prstGeom>
        </p:spPr>
      </p:pic>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C2278A9-A45D-E757-EA3C-FE9DA8256454}"/>
                  </a:ext>
                </a:extLst>
              </p:cNvPr>
              <p:cNvSpPr/>
              <p:nvPr/>
            </p:nvSpPr>
            <p:spPr>
              <a:xfrm>
                <a:off x="2655582" y="7850127"/>
                <a:ext cx="13844903" cy="1618520"/>
              </a:xfrm>
              <a:prstGeom prst="rect">
                <a:avLst/>
              </a:prstGeom>
            </p:spPr>
            <p:txBody>
              <a:bodyPr wrap="square">
                <a:spAutoFit/>
              </a:bodyPr>
              <a:lstStyle/>
              <a:p>
                <a:pPr>
                  <a:lnSpc>
                    <a:spcPct val="150000"/>
                  </a:lnSpc>
                </a:pPr>
                <a:r>
                  <a:rPr lang="en-US" sz="4800" b="1" dirty="0">
                    <a:solidFill>
                      <a:srgbClr val="FF0000"/>
                    </a:solidFill>
                    <a:latin typeface="Times New Roman" panose="02020603050405020304" pitchFamily="18" charset="0"/>
                    <a:ea typeface="Times New Roman" panose="02020603050405020304" pitchFamily="18" charset="0"/>
                  </a:rPr>
                  <a:t>T</a:t>
                </a:r>
                <a:r>
                  <a:rPr lang="vi-VN" sz="4800" b="1" dirty="0">
                    <a:solidFill>
                      <a:srgbClr val="FF0000"/>
                    </a:solidFill>
                    <a:latin typeface="Times New Roman" panose="02020603050405020304" pitchFamily="18" charset="0"/>
                    <a:ea typeface="Times New Roman" panose="02020603050405020304" pitchFamily="18" charset="0"/>
                  </a:rPr>
                  <a:t>hể tích của hình cầu bằng </a:t>
                </a:r>
                <a14:m>
                  <m:oMath xmlns:m="http://schemas.openxmlformats.org/officeDocument/2006/math">
                    <m:f>
                      <m:fPr>
                        <m:ctrlPr>
                          <a:rPr lang="vi-VN" sz="4800" b="1" i="1" smtClean="0">
                            <a:solidFill>
                              <a:srgbClr val="FF0000"/>
                            </a:solidFill>
                            <a:latin typeface="Cambria Math" panose="02040503050406030204" pitchFamily="18" charset="0"/>
                          </a:rPr>
                        </m:ctrlPr>
                      </m:fPr>
                      <m:num>
                        <m:r>
                          <a:rPr lang="en-US" sz="4800" b="1" i="1" smtClean="0">
                            <a:solidFill>
                              <a:srgbClr val="FF0000"/>
                            </a:solidFill>
                            <a:latin typeface="Cambria Math" panose="02040503050406030204" pitchFamily="18" charset="0"/>
                          </a:rPr>
                          <m:t>𝟐</m:t>
                        </m:r>
                      </m:num>
                      <m:den>
                        <m:r>
                          <a:rPr lang="en-US" sz="4800" b="1" i="1" smtClean="0">
                            <a:solidFill>
                              <a:srgbClr val="FF0000"/>
                            </a:solidFill>
                            <a:latin typeface="Cambria Math" panose="02040503050406030204" pitchFamily="18" charset="0"/>
                          </a:rPr>
                          <m:t>𝟑</m:t>
                        </m:r>
                      </m:den>
                    </m:f>
                  </m:oMath>
                </a14:m>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thể</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tích</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hình</a:t>
                </a:r>
                <a:r>
                  <a:rPr lang="en-US" sz="4800" b="1" dirty="0">
                    <a:solidFill>
                      <a:srgbClr val="FF0000"/>
                    </a:solidFill>
                    <a:latin typeface="Times New Roman" panose="02020603050405020304" pitchFamily="18" charset="0"/>
                    <a:ea typeface="Times New Roman" panose="02020603050405020304" pitchFamily="18" charset="0"/>
                  </a:rPr>
                  <a:t> </a:t>
                </a:r>
                <a:r>
                  <a:rPr lang="en-US" sz="4800" b="1" dirty="0" err="1">
                    <a:solidFill>
                      <a:srgbClr val="FF0000"/>
                    </a:solidFill>
                    <a:latin typeface="Times New Roman" panose="02020603050405020304" pitchFamily="18" charset="0"/>
                    <a:ea typeface="Times New Roman" panose="02020603050405020304" pitchFamily="18" charset="0"/>
                  </a:rPr>
                  <a:t>trụ</a:t>
                </a:r>
                <a:endParaRPr lang="en-US" sz="4800" b="1" dirty="0">
                  <a:solidFill>
                    <a:srgbClr val="FF0000"/>
                  </a:solidFill>
                  <a:effectLst/>
                  <a:latin typeface="Times New Roman" panose="02020603050405020304" pitchFamily="18" charset="0"/>
                  <a:ea typeface="Times New Roman" panose="02020603050405020304" pitchFamily="18" charset="0"/>
                </a:endParaRPr>
              </a:p>
            </p:txBody>
          </p:sp>
        </mc:Choice>
        <mc:Fallback xmlns="">
          <p:sp>
            <p:nvSpPr>
              <p:cNvPr id="10" name="Rectangle 9">
                <a:extLst>
                  <a:ext uri="{FF2B5EF4-FFF2-40B4-BE49-F238E27FC236}">
                    <a16:creationId xmlns:a16="http://schemas.microsoft.com/office/drawing/2014/main" id="{4C2278A9-A45D-E757-EA3C-FE9DA8256454}"/>
                  </a:ext>
                </a:extLst>
              </p:cNvPr>
              <p:cNvSpPr>
                <a:spLocks noRot="1" noChangeAspect="1" noMove="1" noResize="1" noEditPoints="1" noAdjustHandles="1" noChangeArrowheads="1" noChangeShapeType="1" noTextEdit="1"/>
              </p:cNvSpPr>
              <p:nvPr/>
            </p:nvSpPr>
            <p:spPr>
              <a:xfrm>
                <a:off x="2655582" y="7850127"/>
                <a:ext cx="13844903" cy="1618520"/>
              </a:xfrm>
              <a:prstGeom prst="rect">
                <a:avLst/>
              </a:prstGeom>
              <a:blipFill>
                <a:blip r:embed="rId8"/>
                <a:stretch>
                  <a:fillRect l="-2026" b="-5283"/>
                </a:stretch>
              </a:blipFill>
            </p:spPr>
            <p:txBody>
              <a:bodyPr/>
              <a:lstStyle/>
              <a:p>
                <a:r>
                  <a:rPr lang="en-US">
                    <a:noFill/>
                  </a:rPr>
                  <a:t> </a:t>
                </a:r>
              </a:p>
            </p:txBody>
          </p:sp>
        </mc:Fallback>
      </mc:AlternateContent>
    </p:spTree>
    <p:extLst>
      <p:ext uri="{BB962C8B-B14F-4D97-AF65-F5344CB8AC3E}">
        <p14:creationId xmlns:p14="http://schemas.microsoft.com/office/powerpoint/2010/main" val="338736207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strVal val="0"/>
                                          </p:val>
                                        </p:tav>
                                        <p:tav tm="100000">
                                          <p:val>
                                            <p:strVal val="#ppt_w"/>
                                          </p:val>
                                        </p:tav>
                                      </p:tavLst>
                                    </p:anim>
                                    <p:anim calcmode="lin" valueType="num">
                                      <p:cBhvr additive="base">
                                        <p:cTn id="8" dur="500"/>
                                        <p:tgtEl>
                                          <p:spTgt spid="1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35009" y="3924299"/>
            <a:ext cx="11811000" cy="4432066"/>
            <a:chOff x="1066800" y="3009900"/>
            <a:chExt cx="16341026" cy="7756508"/>
          </a:xfrm>
        </p:grpSpPr>
        <p:sp>
          <p:nvSpPr>
            <p:cNvPr id="28" name="Google Shape;259;p11"/>
            <p:cNvSpPr/>
            <p:nvPr/>
          </p:nvSpPr>
          <p:spPr>
            <a:xfrm>
              <a:off x="1066800" y="3009900"/>
              <a:ext cx="16341026" cy="7756508"/>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1886707" y="3467888"/>
                  <a:ext cx="15029693" cy="7298520"/>
                </a:xfrm>
                <a:prstGeom prst="rect">
                  <a:avLst/>
                </a:prstGeom>
              </p:spPr>
              <p:txBody>
                <a:bodyPr wrap="square">
                  <a:spAutoFit/>
                </a:bodyPr>
                <a:lstStyle/>
                <a:p>
                  <a:pPr algn="just">
                    <a:lnSpc>
                      <a:spcPct val="200000"/>
                    </a:lnSpc>
                    <a:spcBef>
                      <a:spcPts val="300"/>
                    </a:spcBef>
                    <a:spcAft>
                      <a:spcPts val="300"/>
                    </a:spcAft>
                  </a:pPr>
                  <a:r>
                    <a:rPr lang="vi-VN" sz="4000" dirty="0">
                      <a:solidFill>
                        <a:schemeClr val="bg1"/>
                      </a:solidFill>
                      <a:latin typeface="Arial" panose="020B0604020202020204" pitchFamily="34" charset="0"/>
                      <a:ea typeface="Arial" panose="020B0604020202020204" pitchFamily="34" charset="0"/>
                      <a:cs typeface="Arial" panose="020B0604020202020204" pitchFamily="34" charset="0"/>
                    </a:rPr>
                    <a:t>Thể tích của hình cầu có bán kính R là</a:t>
                  </a:r>
                  <a:endParaRPr lang="vi-VN" sz="4800" b="0" i="1" dirty="0">
                    <a:solidFill>
                      <a:srgbClr val="FF0000"/>
                    </a:solidFill>
                    <a:latin typeface="Cambria Math" panose="02040503050406030204" pitchFamily="18" charset="0"/>
                    <a:ea typeface="Arial" panose="020B0604020202020204" pitchFamily="34" charset="0"/>
                    <a:cs typeface="Arial" panose="020B0604020202020204" pitchFamily="34" charset="0"/>
                  </a:endParaRPr>
                </a:p>
                <a:p>
                  <a:pPr algn="just">
                    <a:lnSpc>
                      <a:spcPct val="200000"/>
                    </a:lnSpc>
                    <a:spcBef>
                      <a:spcPts val="300"/>
                    </a:spcBef>
                    <a:spcAft>
                      <a:spcPts val="300"/>
                    </a:spcAft>
                  </a:pPr>
                  <a14:m>
                    <m:oMathPara xmlns:m="http://schemas.openxmlformats.org/officeDocument/2006/math">
                      <m:oMathParaPr>
                        <m:jc m:val="centerGroup"/>
                      </m:oMathParaPr>
                      <m:oMath xmlns:m="http://schemas.openxmlformats.org/officeDocument/2006/math">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𝑉</m:t>
                        </m:r>
                        <m:r>
                          <a:rPr lang="vi-VN" sz="4800" b="0" i="1" smtClean="0">
                            <a:solidFill>
                              <a:srgbClr val="FF0000"/>
                            </a:solidFill>
                            <a:latin typeface="Cambria Math" panose="02040503050406030204" pitchFamily="18" charset="0"/>
                            <a:ea typeface="Arial" panose="020B0604020202020204" pitchFamily="34" charset="0"/>
                            <a:cs typeface="Arial" panose="020B0604020202020204" pitchFamily="34" charset="0"/>
                          </a:rPr>
                          <m:t>=</m:t>
                        </m:r>
                        <m:f>
                          <m:fPr>
                            <m:ctrlPr>
                              <a:rPr lang="vi-VN" sz="4800" b="0" i="1" smtClean="0">
                                <a:solidFill>
                                  <a:srgbClr val="FF0000"/>
                                </a:solidFill>
                                <a:latin typeface="Cambria Math" panose="02040503050406030204" pitchFamily="18" charset="0"/>
                                <a:cs typeface="Arial" panose="020B0604020202020204" pitchFamily="34" charset="0"/>
                              </a:rPr>
                            </m:ctrlPr>
                          </m:fPr>
                          <m:num>
                            <m:r>
                              <a:rPr lang="vi-VN" sz="4800" b="0" i="1" smtClean="0">
                                <a:solidFill>
                                  <a:srgbClr val="FF0000"/>
                                </a:solidFill>
                                <a:latin typeface="Cambria Math" panose="02040503050406030204" pitchFamily="18" charset="0"/>
                                <a:cs typeface="Arial" panose="020B0604020202020204" pitchFamily="34" charset="0"/>
                              </a:rPr>
                              <m:t>4</m:t>
                            </m:r>
                          </m:num>
                          <m:den>
                            <m:r>
                              <a:rPr lang="vi-VN" sz="4800" b="0" i="1" smtClean="0">
                                <a:solidFill>
                                  <a:srgbClr val="FF0000"/>
                                </a:solidFill>
                                <a:latin typeface="Cambria Math" panose="02040503050406030204" pitchFamily="18" charset="0"/>
                                <a:cs typeface="Arial" panose="020B0604020202020204" pitchFamily="34" charset="0"/>
                              </a:rPr>
                              <m:t>3</m:t>
                            </m:r>
                          </m:den>
                        </m:f>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𝜋</m:t>
                        </m:r>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sSupPr>
                          <m:e>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𝑅</m:t>
                            </m:r>
                          </m:e>
                          <m:sup>
                            <m:r>
                              <a:rPr lang="vi-VN" sz="48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3</m:t>
                            </m:r>
                          </m:sup>
                        </m:sSup>
                      </m:oMath>
                    </m:oMathPara>
                  </a14:m>
                  <a:endParaRPr lang="en-US" sz="48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1886707" y="3467888"/>
                  <a:ext cx="15029693" cy="7298520"/>
                </a:xfrm>
                <a:prstGeom prst="rect">
                  <a:avLst/>
                </a:prstGeom>
                <a:blipFill>
                  <a:blip r:embed="rId2"/>
                  <a:stretch>
                    <a:fillRect l="-2020"/>
                  </a:stretch>
                </a:blipFill>
              </p:spPr>
              <p:txBody>
                <a:bodyPr/>
                <a:lstStyle/>
                <a:p>
                  <a:r>
                    <a:rPr lang="en-GB">
                      <a:noFill/>
                    </a:rPr>
                    <a:t> </a:t>
                  </a:r>
                </a:p>
              </p:txBody>
            </p:sp>
          </mc:Fallback>
        </mc:AlternateContent>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5500" b="1" dirty="0">
                  <a:solidFill>
                    <a:schemeClr val="tx2"/>
                  </a:solidFill>
                  <a:latin typeface="Arial"/>
                  <a:ea typeface="Arial"/>
                  <a:cs typeface="Arial"/>
                  <a:sym typeface="Arial"/>
                </a:rPr>
                <a:t>KẾT LUẬN</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7"/>
          <a:stretch>
            <a:fillRect/>
          </a:stretch>
        </p:blipFill>
        <p:spPr>
          <a:xfrm>
            <a:off x="1804736" y="1714500"/>
            <a:ext cx="3237257" cy="3231160"/>
          </a:xfrm>
          <a:prstGeom prst="rect">
            <a:avLst/>
          </a:prstGeom>
        </p:spPr>
      </p:pic>
      <p:pic>
        <p:nvPicPr>
          <p:cNvPr id="7" name="Picture 6"/>
          <p:cNvPicPr>
            <a:picLocks noChangeAspect="1"/>
          </p:cNvPicPr>
          <p:nvPr/>
        </p:nvPicPr>
        <p:blipFill>
          <a:blip r:embed="rId8"/>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9967781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04;p14"/>
          <p:cNvSpPr/>
          <p:nvPr/>
        </p:nvSpPr>
        <p:spPr>
          <a:xfrm>
            <a:off x="620625" y="305117"/>
            <a:ext cx="2351175" cy="1082842"/>
          </a:xfrm>
          <a:prstGeom prst="roundRect">
            <a:avLst>
              <a:gd name="adj" fmla="val 16667"/>
            </a:avLst>
          </a:prstGeom>
          <a:ln>
            <a:headEnd type="none" w="sm" len="sm"/>
            <a:tailEnd type="none" w="sm" len="sm"/>
          </a:ln>
        </p:spPr>
        <p:style>
          <a:lnRef idx="3">
            <a:schemeClr val="lt1"/>
          </a:lnRef>
          <a:fillRef idx="1">
            <a:schemeClr val="accent2"/>
          </a:fillRef>
          <a:effectRef idx="1">
            <a:schemeClr val="accent2"/>
          </a:effectRef>
          <a:fontRef idx="minor">
            <a:schemeClr val="lt1"/>
          </a:fontRef>
        </p:style>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Ví</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en-US" sz="4000" b="1" i="0" u="none" strike="noStrike" kern="1200" cap="none" spc="0" normalizeH="0" baseline="0" noProof="0" dirty="0" err="1">
                <a:ln>
                  <a:noFill/>
                </a:ln>
                <a:solidFill>
                  <a:prstClr val="white"/>
                </a:solidFill>
                <a:effectLst/>
                <a:uLnTx/>
                <a:uFillTx/>
                <a:latin typeface="Arial"/>
                <a:ea typeface="Arial"/>
                <a:cs typeface="Arial"/>
                <a:sym typeface="Arial"/>
              </a:rPr>
              <a:t>dụ</a:t>
            </a:r>
            <a:r>
              <a:rPr kumimoji="0" lang="en-US" sz="4000" b="1" i="0" u="none" strike="noStrike" kern="1200" cap="none" spc="0" normalizeH="0" baseline="0" noProof="0" dirty="0">
                <a:ln>
                  <a:noFill/>
                </a:ln>
                <a:solidFill>
                  <a:prstClr val="white"/>
                </a:solidFill>
                <a:effectLst/>
                <a:uLnTx/>
                <a:uFillTx/>
                <a:latin typeface="Arial"/>
                <a:ea typeface="Arial"/>
                <a:cs typeface="Arial"/>
                <a:sym typeface="Arial"/>
              </a:rPr>
              <a:t> </a:t>
            </a:r>
            <a:r>
              <a:rPr kumimoji="0" lang="vi-VN" sz="4000" b="1" i="0" u="none" strike="noStrike" kern="1200" cap="none" spc="0" normalizeH="0" baseline="0" noProof="0" dirty="0">
                <a:ln>
                  <a:noFill/>
                </a:ln>
                <a:solidFill>
                  <a:prstClr val="white"/>
                </a:solidFill>
                <a:effectLst/>
                <a:uLnTx/>
                <a:uFillTx/>
                <a:latin typeface="Arial"/>
                <a:ea typeface="Arial"/>
                <a:cs typeface="Arial"/>
                <a:sym typeface="Arial"/>
              </a:rPr>
              <a:t>3</a:t>
            </a:r>
            <a:endParaRPr kumimoji="0" sz="4000" b="1" i="0" u="none" strike="noStrike" kern="1200" cap="none" spc="0" normalizeH="0" baseline="0" noProof="0" dirty="0">
              <a:ln>
                <a:noFill/>
              </a:ln>
              <a:solidFill>
                <a:prstClr val="white"/>
              </a:solidFill>
              <a:effectLst/>
              <a:uLnTx/>
              <a:uFillTx/>
              <a:latin typeface="Arial"/>
              <a:ea typeface="Arial"/>
              <a:cs typeface="Arial"/>
              <a:sym typeface="Arial"/>
            </a:endParaRPr>
          </a:p>
        </p:txBody>
      </p:sp>
      <p:grpSp>
        <p:nvGrpSpPr>
          <p:cNvPr id="16" name="Google Shape;305;p14"/>
          <p:cNvGrpSpPr/>
          <p:nvPr/>
        </p:nvGrpSpPr>
        <p:grpSpPr>
          <a:xfrm>
            <a:off x="279162" y="3724766"/>
            <a:ext cx="1700394" cy="1188276"/>
            <a:chOff x="7890477" y="787864"/>
            <a:chExt cx="2022200" cy="1289304"/>
          </a:xfrm>
        </p:grpSpPr>
        <p:pic>
          <p:nvPicPr>
            <p:cNvPr id="17" name="Google Shape;306;p14"/>
            <p:cNvPicPr preferRelativeResize="0"/>
            <p:nvPr/>
          </p:nvPicPr>
          <p:blipFill rotWithShape="1">
            <a:blip r:embed="rId2">
              <a:alphaModFix/>
            </a:blip>
            <a:srcRect/>
            <a:stretch/>
          </p:blipFill>
          <p:spPr>
            <a:xfrm>
              <a:off x="7934187" y="787864"/>
              <a:ext cx="1912845" cy="1289304"/>
            </a:xfrm>
            <a:prstGeom prst="rect">
              <a:avLst/>
            </a:prstGeom>
            <a:noFill/>
            <a:ln>
              <a:noFill/>
            </a:ln>
          </p:spPr>
        </p:pic>
        <p:sp>
          <p:nvSpPr>
            <p:cNvPr id="18" name="Google Shape;307;p14"/>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14" name="Rectangle 13"/>
          <p:cNvSpPr/>
          <p:nvPr/>
        </p:nvSpPr>
        <p:spPr>
          <a:xfrm>
            <a:off x="620625" y="303833"/>
            <a:ext cx="15344299" cy="3506537"/>
          </a:xfrm>
          <a:prstGeom prst="rect">
            <a:avLst/>
          </a:prstGeom>
        </p:spPr>
        <p:txBody>
          <a:bodyPr wrap="square">
            <a:spAutoFit/>
          </a:bodyPr>
          <a:lstStyle/>
          <a:p>
            <a:pPr>
              <a:lnSpc>
                <a:spcPct val="150000"/>
              </a:lnSpc>
              <a:spcAft>
                <a:spcPts val="800"/>
              </a:spcAft>
            </a:pPr>
            <a:r>
              <a:rPr lang="en-US" sz="3800" kern="100" dirty="0">
                <a:latin typeface="Arial" panose="020B0604020202020204" pitchFamily="34" charset="0"/>
                <a:ea typeface="Times New Roman" panose="02020603050405020304" pitchFamily="18" charset="0"/>
                <a:cs typeface="Times New Roman" panose="02020603050405020304" pitchFamily="18" charset="0"/>
              </a:rPr>
              <a:t>		</a:t>
            </a:r>
            <a:r>
              <a:rPr lang="vi-VN" sz="3800" kern="100" dirty="0">
                <a:latin typeface="Arial" panose="020B0604020202020204" pitchFamily="34" charset="0"/>
                <a:ea typeface="Times New Roman" panose="02020603050405020304" pitchFamily="18" charset="0"/>
                <a:cs typeface="Times New Roman" panose="02020603050405020304" pitchFamily="18" charset="0"/>
              </a:rPr>
              <a:t>     Bạn Lan cắt một trái cam có dạng hình cầu thành hai phần như nhau, đường kính của nửa trái cam (tính cả vỏ) đo được khoảng 7 cm, biết vỏ cam dày khoảng 4mm. Hỏi thể tích phần ruột của cam đó bằng bao nhiêu? (làm tròn kết quả đến hàng phần trăm)</a:t>
            </a:r>
            <a:endParaRPr lang="en-US" sz="3800" kern="1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
          <p:cNvGrpSpPr/>
          <p:nvPr/>
        </p:nvGrpSpPr>
        <p:grpSpPr>
          <a:xfrm>
            <a:off x="-228600" y="8711176"/>
            <a:ext cx="19126200" cy="2485610"/>
            <a:chOff x="0" y="0"/>
            <a:chExt cx="6345389" cy="3559339"/>
          </a:xfrm>
        </p:grpSpPr>
        <p:sp>
          <p:nvSpPr>
            <p:cNvPr id="23" name="Freeform 3"/>
            <p:cNvSpPr/>
            <p:nvPr/>
          </p:nvSpPr>
          <p:spPr>
            <a:xfrm>
              <a:off x="0" y="0"/>
              <a:ext cx="6345389" cy="3559339"/>
            </a:xfrm>
            <a:custGeom>
              <a:avLst/>
              <a:gdLst/>
              <a:ahLst/>
              <a:cxnLst/>
              <a:rect l="l" t="t" r="r" b="b"/>
              <a:pathLst>
                <a:path w="6345389" h="3559339">
                  <a:moveTo>
                    <a:pt x="0" y="0"/>
                  </a:moveTo>
                  <a:lnTo>
                    <a:pt x="6345389" y="0"/>
                  </a:lnTo>
                  <a:lnTo>
                    <a:pt x="6345389" y="3559339"/>
                  </a:lnTo>
                  <a:lnTo>
                    <a:pt x="0" y="3559339"/>
                  </a:lnTo>
                  <a:close/>
                </a:path>
              </a:pathLst>
            </a:custGeom>
            <a:solidFill>
              <a:srgbClr val="F4DFBA"/>
            </a:solidFill>
          </p:spPr>
          <p:txBody>
            <a:bodyPr/>
            <a:lstStyle/>
            <a:p>
              <a:endParaRPr lang="en-US"/>
            </a:p>
          </p:txBody>
        </p:sp>
      </p:grpSp>
      <p:pic>
        <p:nvPicPr>
          <p:cNvPr id="25" name="Picture 24"/>
          <p:cNvPicPr>
            <a:picLocks noChangeAspect="1"/>
          </p:cNvPicPr>
          <p:nvPr/>
        </p:nvPicPr>
        <p:blipFill>
          <a:blip r:embed="rId3"/>
          <a:stretch>
            <a:fillRect/>
          </a:stretch>
        </p:blipFill>
        <p:spPr>
          <a:xfrm rot="2104771">
            <a:off x="16632102" y="7993955"/>
            <a:ext cx="1986197" cy="2040202"/>
          </a:xfrm>
          <a:prstGeom prst="rect">
            <a:avLst/>
          </a:prstGeom>
        </p:spPr>
      </p:pic>
      <p:pic>
        <p:nvPicPr>
          <p:cNvPr id="26" name="Picture 25"/>
          <p:cNvPicPr>
            <a:picLocks noChangeAspect="1"/>
          </p:cNvPicPr>
          <p:nvPr/>
        </p:nvPicPr>
        <p:blipFill>
          <a:blip r:embed="rId4"/>
          <a:stretch>
            <a:fillRect/>
          </a:stretch>
        </p:blipFill>
        <p:spPr>
          <a:xfrm>
            <a:off x="-545341" y="4312483"/>
            <a:ext cx="1408298" cy="1371719"/>
          </a:xfrm>
          <a:prstGeom prst="rect">
            <a:avLst/>
          </a:prstGeom>
        </p:spPr>
      </p:pic>
      <p:pic>
        <p:nvPicPr>
          <p:cNvPr id="27" name="Picture 26"/>
          <p:cNvPicPr>
            <a:picLocks noChangeAspect="1"/>
          </p:cNvPicPr>
          <p:nvPr/>
        </p:nvPicPr>
        <p:blipFill>
          <a:blip r:embed="rId5"/>
          <a:stretch>
            <a:fillRect/>
          </a:stretch>
        </p:blipFill>
        <p:spPr>
          <a:xfrm rot="481536">
            <a:off x="16379105" y="128744"/>
            <a:ext cx="1981200" cy="1952112"/>
          </a:xfrm>
          <a:prstGeom prst="rect">
            <a:avLst/>
          </a:prstGeom>
        </p:spPr>
      </p:pic>
      <p:sp>
        <p:nvSpPr>
          <p:cNvPr id="4" name="Rectangle 3">
            <a:extLst>
              <a:ext uri="{FF2B5EF4-FFF2-40B4-BE49-F238E27FC236}">
                <a16:creationId xmlns:a16="http://schemas.microsoft.com/office/drawing/2014/main" id="{F7E9E277-2916-5EC0-67CA-ABE2709F4382}"/>
              </a:ext>
            </a:extLst>
          </p:cNvPr>
          <p:cNvSpPr/>
          <p:nvPr/>
        </p:nvSpPr>
        <p:spPr>
          <a:xfrm>
            <a:off x="2971800" y="4186533"/>
            <a:ext cx="5373502"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Đổi 4 mm = 0,4 cm</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5EAB667-2B44-252C-F5D6-0591C78C055E}"/>
                  </a:ext>
                </a:extLst>
              </p:cNvPr>
              <p:cNvSpPr txBox="1"/>
              <p:nvPr/>
            </p:nvSpPr>
            <p:spPr>
              <a:xfrm>
                <a:off x="2785614" y="6326664"/>
                <a:ext cx="9781952" cy="20494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𝑉</m:t>
                      </m:r>
                      <m:r>
                        <a:rPr lang="vi-VN" sz="4000" b="0" i="1" smtClean="0">
                          <a:solidFill>
                            <a:schemeClr val="tx1"/>
                          </a:solidFill>
                          <a:latin typeface="Cambria Math" panose="02040503050406030204" pitchFamily="18" charset="0"/>
                          <a:ea typeface="Arial" panose="020B0604020202020204" pitchFamily="34" charset="0"/>
                          <a:cs typeface="Arial" panose="020B0604020202020204" pitchFamily="34" charset="0"/>
                        </a:rPr>
                        <m:t>=</m:t>
                      </m:r>
                      <m:f>
                        <m:fPr>
                          <m:ctrlPr>
                            <a:rPr lang="vi-VN" sz="4000" b="0" i="1" smtClean="0">
                              <a:solidFill>
                                <a:schemeClr val="tx1"/>
                              </a:solidFill>
                              <a:latin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cs typeface="Arial" panose="020B0604020202020204" pitchFamily="34" charset="0"/>
                            </a:rPr>
                            <m:t>4</m:t>
                          </m:r>
                        </m:num>
                        <m:den>
                          <m:r>
                            <a:rPr lang="vi-VN" sz="4000" b="0" i="1" smtClean="0">
                              <a:solidFill>
                                <a:schemeClr val="tx1"/>
                              </a:solidFill>
                              <a:latin typeface="Cambria Math" panose="02040503050406030204" pitchFamily="18" charset="0"/>
                              <a:cs typeface="Arial" panose="020B0604020202020204" pitchFamily="34" charset="0"/>
                            </a:rPr>
                            <m:t>3</m:t>
                          </m:r>
                        </m:den>
                      </m:f>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𝑅</m:t>
                          </m:r>
                        </m:e>
                        <m: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3</m:t>
                          </m:r>
                        </m:sup>
                      </m:s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4</m:t>
                          </m:r>
                        </m:num>
                        <m:den>
                          <m:r>
                            <a:rPr lang="vi-VN" sz="4000" i="1">
                              <a:latin typeface="Cambria Math" panose="02040503050406030204" pitchFamily="18" charset="0"/>
                              <a:cs typeface="Arial" panose="020B0604020202020204" pitchFamily="34" charset="0"/>
                            </a:rPr>
                            <m:t>3</m:t>
                          </m:r>
                        </m:den>
                      </m:f>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𝜋</m:t>
                      </m:r>
                      <m: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t>.</m:t>
                      </m:r>
                      <m:sSup>
                        <m:sSupPr>
                          <m:ctrlPr>
                            <a:rPr lang="vi-VN" sz="4000" i="1">
                              <a:solidFill>
                                <a:schemeClr val="tx1"/>
                              </a:solidFill>
                              <a:latin typeface="Cambria Math" panose="02040503050406030204" pitchFamily="18" charset="0"/>
                              <a:ea typeface="Cambria Math" panose="02040503050406030204" pitchFamily="18" charset="0"/>
                              <a:cs typeface="Arial" panose="020B0604020202020204" pitchFamily="34" charset="0"/>
                            </a:rPr>
                          </m:ctrlPr>
                        </m:sSupPr>
                        <m:e>
                          <m:d>
                            <m:dPr>
                              <m:ctrlP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f>
                                <m:fPr>
                                  <m:ctrlPr>
                                    <a:rPr lang="vi-VN" sz="400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ctrlPr>
                                </m:fPr>
                                <m:num>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7</m:t>
                                  </m:r>
                                </m:num>
                                <m:den>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2</m:t>
                                  </m:r>
                                </m:den>
                              </m:f>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−0,4</m:t>
                              </m:r>
                            </m:e>
                          </m:d>
                        </m:e>
                        <m:sup>
                          <m:r>
                            <a:rPr lang="vi-VN" sz="4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3</m:t>
                          </m:r>
                        </m:sup>
                      </m:sSup>
                    </m:oMath>
                  </m:oMathPara>
                </a14:m>
                <a:endParaRPr lang="vi-VN" sz="4000" dirty="0">
                  <a:solidFill>
                    <a:schemeClr val="tx1"/>
                  </a:solidFill>
                  <a:ea typeface="Cambria Math" panose="02040503050406030204" pitchFamily="18"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GB" sz="4000" i="1" smtClean="0">
                          <a:solidFill>
                            <a:schemeClr val="tx1"/>
                          </a:solidFill>
                          <a:latin typeface="Cambria Math" panose="02040503050406030204" pitchFamily="18" charset="0"/>
                          <a:ea typeface="Cambria Math" panose="02040503050406030204" pitchFamily="18" charset="0"/>
                        </a:rPr>
                        <m:t>≈</m:t>
                      </m:r>
                      <m:r>
                        <a:rPr lang="vi-VN" sz="4000" b="0" i="1" smtClean="0">
                          <a:solidFill>
                            <a:schemeClr val="tx1"/>
                          </a:solidFill>
                          <a:latin typeface="Cambria Math" panose="02040503050406030204" pitchFamily="18" charset="0"/>
                          <a:ea typeface="Cambria Math" panose="02040503050406030204" pitchFamily="18" charset="0"/>
                        </a:rPr>
                        <m:t>124,79 (</m:t>
                      </m:r>
                      <m:sSup>
                        <m:sSupPr>
                          <m:ctrlPr>
                            <a:rPr lang="vi-VN" sz="4000" b="0" i="1" smtClean="0">
                              <a:solidFill>
                                <a:schemeClr val="tx1"/>
                              </a:solidFill>
                              <a:latin typeface="Cambria Math" panose="02040503050406030204" pitchFamily="18" charset="0"/>
                              <a:ea typeface="Cambria Math" panose="02040503050406030204" pitchFamily="18" charset="0"/>
                            </a:rPr>
                          </m:ctrlPr>
                        </m:sSupPr>
                        <m:e>
                          <m:r>
                            <a:rPr lang="vi-VN" sz="4000" b="0" i="1" smtClean="0">
                              <a:solidFill>
                                <a:schemeClr val="tx1"/>
                              </a:solidFill>
                              <a:latin typeface="Cambria Math" panose="02040503050406030204" pitchFamily="18" charset="0"/>
                              <a:ea typeface="Cambria Math" panose="02040503050406030204" pitchFamily="18" charset="0"/>
                            </a:rPr>
                            <m:t>𝑐𝑚</m:t>
                          </m:r>
                        </m:e>
                        <m:sup>
                          <m:r>
                            <a:rPr lang="vi-VN" sz="4000" b="0" i="1" smtClean="0">
                              <a:solidFill>
                                <a:schemeClr val="tx1"/>
                              </a:solidFill>
                              <a:latin typeface="Cambria Math" panose="02040503050406030204" pitchFamily="18" charset="0"/>
                              <a:ea typeface="Cambria Math" panose="02040503050406030204" pitchFamily="18" charset="0"/>
                            </a:rPr>
                            <m:t>3</m:t>
                          </m:r>
                        </m:sup>
                      </m:sSup>
                      <m:r>
                        <a:rPr lang="vi-VN" sz="4000" b="0" i="1" smtClean="0">
                          <a:solidFill>
                            <a:schemeClr val="tx1"/>
                          </a:solidFill>
                          <a:latin typeface="Cambria Math" panose="02040503050406030204" pitchFamily="18" charset="0"/>
                          <a:ea typeface="Cambria Math" panose="02040503050406030204" pitchFamily="18" charset="0"/>
                        </a:rPr>
                        <m:t>)</m:t>
                      </m:r>
                    </m:oMath>
                  </m:oMathPara>
                </a14:m>
                <a:endParaRPr lang="en-GB" sz="4000" dirty="0">
                  <a:solidFill>
                    <a:schemeClr val="tx1"/>
                  </a:solidFill>
                </a:endParaRPr>
              </a:p>
            </p:txBody>
          </p:sp>
        </mc:Choice>
        <mc:Fallback xmlns="">
          <p:sp>
            <p:nvSpPr>
              <p:cNvPr id="6" name="TextBox 5">
                <a:extLst>
                  <a:ext uri="{FF2B5EF4-FFF2-40B4-BE49-F238E27FC236}">
                    <a16:creationId xmlns:a16="http://schemas.microsoft.com/office/drawing/2014/main" id="{75EAB667-2B44-252C-F5D6-0591C78C055E}"/>
                  </a:ext>
                </a:extLst>
              </p:cNvPr>
              <p:cNvSpPr txBox="1">
                <a:spLocks noRot="1" noChangeAspect="1" noMove="1" noResize="1" noEditPoints="1" noAdjustHandles="1" noChangeArrowheads="1" noChangeShapeType="1" noTextEdit="1"/>
              </p:cNvSpPr>
              <p:nvPr/>
            </p:nvSpPr>
            <p:spPr>
              <a:xfrm>
                <a:off x="2785614" y="6326664"/>
                <a:ext cx="9781952" cy="2049472"/>
              </a:xfrm>
              <a:prstGeom prst="rect">
                <a:avLst/>
              </a:prstGeom>
              <a:blipFill>
                <a:blip r:embed="rId6"/>
                <a:stretch>
                  <a:fillRect/>
                </a:stretch>
              </a:blipFill>
            </p:spPr>
            <p:txBody>
              <a:bodyPr/>
              <a:lstStyle/>
              <a:p>
                <a:r>
                  <a:rPr lang="en-GB">
                    <a:noFill/>
                  </a:rPr>
                  <a:t> </a:t>
                </a:r>
              </a:p>
            </p:txBody>
          </p:sp>
        </mc:Fallback>
      </mc:AlternateContent>
      <p:pic>
        <p:nvPicPr>
          <p:cNvPr id="3" name="Picture 2">
            <a:extLst>
              <a:ext uri="{FF2B5EF4-FFF2-40B4-BE49-F238E27FC236}">
                <a16:creationId xmlns:a16="http://schemas.microsoft.com/office/drawing/2014/main" id="{8A397B69-DFCC-8A3A-93E9-443AA8270628}"/>
              </a:ext>
            </a:extLst>
          </p:cNvPr>
          <p:cNvPicPr>
            <a:picLocks noChangeAspect="1"/>
          </p:cNvPicPr>
          <p:nvPr/>
        </p:nvPicPr>
        <p:blipFill>
          <a:blip r:embed="rId7"/>
          <a:stretch>
            <a:fillRect/>
          </a:stretch>
        </p:blipFill>
        <p:spPr>
          <a:xfrm>
            <a:off x="14338583" y="3055307"/>
            <a:ext cx="3354027" cy="2504535"/>
          </a:xfrm>
          <a:prstGeom prst="rect">
            <a:avLst/>
          </a:prstGeom>
        </p:spPr>
      </p:pic>
      <p:sp>
        <p:nvSpPr>
          <p:cNvPr id="8" name="Rectangle 7">
            <a:extLst>
              <a:ext uri="{FF2B5EF4-FFF2-40B4-BE49-F238E27FC236}">
                <a16:creationId xmlns:a16="http://schemas.microsoft.com/office/drawing/2014/main" id="{A454FD5A-D6C8-956A-2077-C44865A3B1CF}"/>
              </a:ext>
            </a:extLst>
          </p:cNvPr>
          <p:cNvSpPr/>
          <p:nvPr/>
        </p:nvSpPr>
        <p:spPr>
          <a:xfrm>
            <a:off x="1899548" y="5215186"/>
            <a:ext cx="9388695" cy="861133"/>
          </a:xfrm>
          <a:prstGeom prst="rect">
            <a:avLst/>
          </a:prstGeom>
        </p:spPr>
        <p:txBody>
          <a:bodyPr wrap="square">
            <a:spAutoFit/>
          </a:bodyPr>
          <a:lstStyle/>
          <a:p>
            <a:pPr>
              <a:lnSpc>
                <a:spcPct val="150000"/>
              </a:lnSpc>
              <a:spcAft>
                <a:spcPts val="800"/>
              </a:spcAft>
            </a:pPr>
            <a:r>
              <a:rPr lang="vi-VN" sz="3800" kern="100" dirty="0">
                <a:latin typeface="Arial" panose="020B0604020202020204" pitchFamily="34" charset="0"/>
                <a:ea typeface="Calibri" panose="020F0502020204030204" pitchFamily="34" charset="0"/>
                <a:cs typeface="Arial" panose="020B0604020202020204" pitchFamily="34" charset="0"/>
              </a:rPr>
              <a:t>Thể tích phần ruột của quả cam đó là</a:t>
            </a:r>
          </a:p>
        </p:txBody>
      </p:sp>
    </p:spTree>
    <p:extLst>
      <p:ext uri="{BB962C8B-B14F-4D97-AF65-F5344CB8AC3E}">
        <p14:creationId xmlns:p14="http://schemas.microsoft.com/office/powerpoint/2010/main" val="1902910269"/>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0" y="2400300"/>
            <a:ext cx="10167940" cy="2120094"/>
            <a:chOff x="3570122" y="3083563"/>
            <a:chExt cx="10167940" cy="2120094"/>
          </a:xfrm>
        </p:grpSpPr>
        <p:grpSp>
          <p:nvGrpSpPr>
            <p:cNvPr id="40" name="Group 4"/>
            <p:cNvGrpSpPr/>
            <p:nvPr/>
          </p:nvGrpSpPr>
          <p:grpSpPr>
            <a:xfrm>
              <a:off x="3570122" y="3083563"/>
              <a:ext cx="10167940" cy="2120094"/>
              <a:chOff x="530603" y="155989"/>
              <a:chExt cx="6400205" cy="1993384"/>
            </a:xfrm>
          </p:grpSpPr>
          <p:sp>
            <p:nvSpPr>
              <p:cNvPr id="42" name="Freeform 5"/>
              <p:cNvSpPr/>
              <p:nvPr/>
            </p:nvSpPr>
            <p:spPr>
              <a:xfrm>
                <a:off x="530603" y="155989"/>
                <a:ext cx="6379220" cy="1993383"/>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551588" y="155990"/>
                <a:ext cx="6379220" cy="1993383"/>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652064" y="3222458"/>
              <a:ext cx="9970718" cy="150829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7000" b="1" dirty="0">
                  <a:solidFill>
                    <a:prstClr val="black"/>
                  </a:solidFill>
                  <a:latin typeface="Cambria Math" panose="02040503050406030204" pitchFamily="18" charset="0"/>
                  <a:ea typeface="Cambria Math" panose="02040503050406030204" pitchFamily="18" charset="0"/>
                  <a:cs typeface="Arial" panose="020B0604020202020204" pitchFamily="34" charset="0"/>
                </a:rPr>
                <a:t>TRẮC NGHIỆM CỦNG CỐ</a:t>
              </a:r>
              <a:endParaRPr kumimoji="0" lang="en-US" sz="70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4352017" y="5411258"/>
            <a:ext cx="9717386" cy="4877747"/>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871655943"/>
      </p:ext>
    </p:extLst>
  </p:cSld>
  <p:clrMapOvr>
    <a:masterClrMapping/>
  </p:clrMapOvr>
  <p:transition spd="med">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6"/>
            <a:ext cx="14286280" cy="4426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Rounded Corners 50">
            <a:extLst>
              <a:ext uri="{FF2B5EF4-FFF2-40B4-BE49-F238E27FC236}">
                <a16:creationId xmlns:a16="http://schemas.microsoft.com/office/drawing/2014/main" id="{45E844F2-37E7-4DB0-8326-D2F2054436CD}"/>
              </a:ext>
            </a:extLst>
          </p:cNvPr>
          <p:cNvSpPr/>
          <p:nvPr/>
        </p:nvSpPr>
        <p:spPr>
          <a:xfrm>
            <a:off x="12524684" y="4855885"/>
            <a:ext cx="472144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r>
              <a:rPr lang="vi-VN" sz="4800" dirty="0">
                <a:solidFill>
                  <a:prstClr val="white"/>
                </a:solidFill>
                <a:latin typeface="Arial" panose="020B0604020202020204" pitchFamily="34" charset="0"/>
                <a:cs typeface="Arial" panose="020B0604020202020204" pitchFamily="34" charset="0"/>
              </a:rPr>
              <a:t>37,68</a:t>
            </a:r>
          </a:p>
        </p:txBody>
      </p:sp>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1"/>
            <a:ext cx="472144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r>
              <a:rPr lang="vi-VN" sz="4800" dirty="0">
                <a:solidFill>
                  <a:prstClr val="white"/>
                </a:solidFill>
                <a:latin typeface="Arial" panose="020B0604020202020204" pitchFamily="34" charset="0"/>
                <a:cs typeface="Arial" panose="020B0604020202020204" pitchFamily="34" charset="0"/>
              </a:rPr>
              <a:t>103,04</a:t>
            </a:r>
          </a:p>
        </p:txBody>
      </p:sp>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4180619" y="71949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C</a:t>
            </a:r>
          </a:p>
        </p:txBody>
      </p:sp>
      <p:sp>
        <p:nvSpPr>
          <p:cNvPr id="57" name="Oval 56">
            <a:extLst>
              <a:ext uri="{FF2B5EF4-FFF2-40B4-BE49-F238E27FC236}">
                <a16:creationId xmlns:a16="http://schemas.microsoft.com/office/drawing/2014/main" id="{A48DBC7F-4ED8-4E83-99CD-39EDC79DA874}"/>
              </a:ext>
            </a:extLst>
          </p:cNvPr>
          <p:cNvSpPr/>
          <p:nvPr/>
        </p:nvSpPr>
        <p:spPr>
          <a:xfrm>
            <a:off x="11619317" y="51866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r>
              <a:rPr lang="en-US" sz="3600" dirty="0">
                <a:solidFill>
                  <a:prstClr val="black"/>
                </a:solidFill>
                <a:latin typeface="Aharoni" panose="02010803020104030203" pitchFamily="2" charset="-79"/>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5389895" y="951532"/>
            <a:ext cx="11069306" cy="1824923"/>
          </a:xfrm>
          <a:prstGeom prst="rect">
            <a:avLst/>
          </a:prstGeom>
          <a:noFill/>
        </p:spPr>
        <p:txBody>
          <a:bodyPr wrap="square" rtlCol="0">
            <a:spAutoFit/>
          </a:bodyPr>
          <a:lstStyle/>
          <a:p>
            <a:pPr algn="just" defTabSz="1371566">
              <a:lnSpc>
                <a:spcPct val="150000"/>
              </a:lnSpc>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1</a:t>
            </a:r>
            <a:r>
              <a:rPr lang="vi-VN" sz="4000" b="1" dirty="0">
                <a:solidFill>
                  <a:prstClr val="black"/>
                </a:solidFill>
                <a:latin typeface="Arial" panose="020B0604020202020204" pitchFamily="34" charset="0"/>
                <a:cs typeface="Arial" panose="020B0604020202020204" pitchFamily="34" charset="0"/>
              </a:rPr>
              <a:t>: Diện tích mặt cầu có bán kính 3 cm là bao nhiêu xăng ti met vuông?</a:t>
            </a:r>
            <a:endParaRPr lang="en-US" sz="4000" dirty="0">
              <a:solidFill>
                <a:prstClr val="black"/>
              </a:solidFill>
              <a:latin typeface="Arial" panose="020B0604020202020204" pitchFamily="34" charset="0"/>
              <a:cs typeface="Arial" panose="020B0604020202020204" pitchFamily="34"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endParaRPr lang="en-US" sz="2700" dirty="0">
              <a:solidFill>
                <a:prstClr val="white"/>
              </a:solidFill>
              <a:latin typeface="Calibri" panose="020F0502020204030204"/>
            </a:endParaRPr>
          </a:p>
        </p:txBody>
      </p:sp>
      <p:sp>
        <p:nvSpPr>
          <p:cNvPr id="42" name="Rectangle: Rounded Corners 41">
            <a:extLst>
              <a:ext uri="{FF2B5EF4-FFF2-40B4-BE49-F238E27FC236}">
                <a16:creationId xmlns:a16="http://schemas.microsoft.com/office/drawing/2014/main" id="{17DC954F-049A-4CB6-9277-A19C240C2D3E}"/>
              </a:ext>
            </a:extLst>
          </p:cNvPr>
          <p:cNvSpPr/>
          <p:nvPr/>
        </p:nvSpPr>
        <p:spPr>
          <a:xfrm>
            <a:off x="5105082" y="4950541"/>
            <a:ext cx="4721440" cy="1122218"/>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r>
              <a:rPr lang="vi-VN" sz="4800" dirty="0">
                <a:solidFill>
                  <a:prstClr val="white"/>
                </a:solidFill>
                <a:latin typeface="Arial" panose="020B0604020202020204" pitchFamily="34" charset="0"/>
                <a:cs typeface="Arial" panose="020B0604020202020204" pitchFamily="34" charset="0"/>
              </a:rPr>
              <a:t>36</a:t>
            </a:r>
            <a:endParaRPr lang="vi-VN" sz="4800" dirty="0">
              <a:solidFill>
                <a:prstClr val="black"/>
              </a:solidFill>
              <a:latin typeface="Arial" panose="020B0604020202020204" pitchFamily="34" charset="0"/>
            </a:endParaRPr>
          </a:p>
        </p:txBody>
      </p:sp>
      <p:sp>
        <p:nvSpPr>
          <p:cNvPr id="43" name="Rectangle: Rounded Corners 42">
            <a:extLst>
              <a:ext uri="{FF2B5EF4-FFF2-40B4-BE49-F238E27FC236}">
                <a16:creationId xmlns:a16="http://schemas.microsoft.com/office/drawing/2014/main" id="{5539E4C0-AC94-4D8B-9070-D122DDCE4A7E}"/>
              </a:ext>
            </a:extLst>
          </p:cNvPr>
          <p:cNvSpPr/>
          <p:nvPr/>
        </p:nvSpPr>
        <p:spPr>
          <a:xfrm>
            <a:off x="5148330" y="7015005"/>
            <a:ext cx="472144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r>
              <a:rPr lang="vi-VN" sz="4800" dirty="0">
                <a:solidFill>
                  <a:prstClr val="white"/>
                </a:solidFill>
                <a:latin typeface="Arial" panose="020B0604020202020204" pitchFamily="34" charset="0"/>
                <a:cs typeface="Arial" panose="020B0604020202020204" pitchFamily="34" charset="0"/>
              </a:rPr>
              <a:t>113,04</a:t>
            </a:r>
            <a:endParaRPr lang="en-US" sz="4800" b="1" dirty="0">
              <a:solidFill>
                <a:prstClr val="white"/>
              </a:solidFill>
              <a:latin typeface="Arial" panose="020B0604020202020204" pitchFamily="34" charset="0"/>
              <a:cs typeface="Arial" panose="020B0604020202020204" pitchFamily="34" charset="0"/>
            </a:endParaRPr>
          </a:p>
        </p:txBody>
      </p:sp>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90996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9252" y="-420779"/>
            <a:ext cx="15089120" cy="49168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2" y="7018762"/>
                <a:ext cx="5029518" cy="1669989"/>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14:m>
                  <m:oMath xmlns:m="http://schemas.openxmlformats.org/officeDocument/2006/math">
                    <m:f>
                      <m:fPr>
                        <m:ctrlPr>
                          <a:rPr lang="en-US" sz="4800" i="1">
                            <a:solidFill>
                              <a:prstClr val="white"/>
                            </a:solidFill>
                            <a:latin typeface="Cambria Math" panose="02040503050406030204" pitchFamily="18" charset="0"/>
                            <a:cs typeface="Arial" panose="020B0604020202020204" pitchFamily="34" charset="0"/>
                          </a:rPr>
                        </m:ctrlPr>
                      </m:fPr>
                      <m:num>
                        <m:r>
                          <a:rPr lang="en-US" sz="4800" i="1">
                            <a:solidFill>
                              <a:prstClr val="white"/>
                            </a:solidFill>
                            <a:latin typeface="Cambria Math" panose="02040503050406030204" pitchFamily="18" charset="0"/>
                            <a:cs typeface="Arial" panose="020B0604020202020204" pitchFamily="34" charset="0"/>
                          </a:rPr>
                          <m:t>50</m:t>
                        </m:r>
                      </m:num>
                      <m:den>
                        <m:r>
                          <a:rPr lang="en-US" sz="4800" i="1">
                            <a:solidFill>
                              <a:prstClr val="white"/>
                            </a:solidFill>
                            <a:latin typeface="Cambria Math" panose="02040503050406030204" pitchFamily="18" charset="0"/>
                            <a:cs typeface="Arial" panose="020B0604020202020204" pitchFamily="34" charset="0"/>
                          </a:rPr>
                          <m:t>3</m:t>
                        </m:r>
                      </m:den>
                    </m:f>
                    <m:r>
                      <a:rPr lang="en-US" sz="4800" i="1">
                        <a:solidFill>
                          <a:prstClr val="white"/>
                        </a:solidFill>
                        <a:latin typeface="Cambria Math" panose="02040503050406030204" pitchFamily="18" charset="0"/>
                        <a:cs typeface="Arial" panose="020B0604020202020204" pitchFamily="34" charset="0"/>
                      </a:rPr>
                      <m:t> </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i="1">
                            <a:solidFill>
                              <a:prstClr val="white"/>
                            </a:solidFill>
                            <a:latin typeface="Cambria Math" panose="02040503050406030204" pitchFamily="18" charset="0"/>
                            <a:cs typeface="Arial" panose="020B0604020202020204" pitchFamily="34" charset="0"/>
                          </a:rPr>
                          <m:t>𝑐𝑚</m:t>
                        </m:r>
                      </m:e>
                      <m:sup>
                        <m:r>
                          <a:rPr lang="en-US" sz="4800" i="1">
                            <a:solidFill>
                              <a:prstClr val="white"/>
                            </a:solidFill>
                            <a:latin typeface="Cambria Math" panose="02040503050406030204" pitchFamily="18" charset="0"/>
                            <a:cs typeface="Arial" panose="020B0604020202020204" pitchFamily="34" charset="0"/>
                          </a:rPr>
                          <m:t>2</m:t>
                        </m:r>
                      </m:sup>
                    </m:sSup>
                  </m:oMath>
                </a14:m>
                <a:endParaRPr lang="en-US" sz="4800" dirty="0">
                  <a:solidFill>
                    <a:prstClr val="white"/>
                  </a:solidFill>
                  <a:latin typeface="Arial" panose="020B0604020202020204" pitchFamily="34" charset="0"/>
                  <a:cs typeface="Arial" panose="020B0604020202020204" pitchFamily="34"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2" y="7018762"/>
                <a:ext cx="5029518" cy="1669989"/>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524684" y="6997720"/>
                <a:ext cx="4884064" cy="1665285"/>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r>
                  <a:rPr lang="en-US" sz="4800" dirty="0">
                    <a:solidFill>
                      <a:prstClr val="white"/>
                    </a:solidFill>
                    <a:cs typeface="Arial" panose="020B0604020202020204" pitchFamily="34" charset="0"/>
                  </a:rPr>
                  <a:t> </a:t>
                </a:r>
                <a14:m>
                  <m:oMath xmlns:m="http://schemas.openxmlformats.org/officeDocument/2006/math">
                    <m:f>
                      <m:fPr>
                        <m:ctrlPr>
                          <a:rPr lang="en-US" sz="4800" i="1">
                            <a:solidFill>
                              <a:prstClr val="white"/>
                            </a:solidFill>
                            <a:latin typeface="Cambria Math" panose="02040503050406030204" pitchFamily="18" charset="0"/>
                            <a:cs typeface="Arial" panose="020B0604020202020204" pitchFamily="34" charset="0"/>
                          </a:rPr>
                        </m:ctrlPr>
                      </m:fPr>
                      <m:num>
                        <m:r>
                          <a:rPr lang="en-US" sz="4800" i="1">
                            <a:solidFill>
                              <a:prstClr val="white"/>
                            </a:solidFill>
                            <a:latin typeface="Cambria Math" panose="02040503050406030204" pitchFamily="18" charset="0"/>
                            <a:cs typeface="Arial" panose="020B0604020202020204" pitchFamily="34" charset="0"/>
                          </a:rPr>
                          <m:t>50</m:t>
                        </m:r>
                        <m:r>
                          <a:rPr lang="en-US" sz="4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800" i="1">
                            <a:solidFill>
                              <a:prstClr val="white"/>
                            </a:solidFill>
                            <a:latin typeface="Cambria Math" panose="02040503050406030204" pitchFamily="18" charset="0"/>
                            <a:cs typeface="Arial" panose="020B0604020202020204" pitchFamily="34" charset="0"/>
                          </a:rPr>
                          <m:t>3</m:t>
                        </m:r>
                      </m:den>
                    </m:f>
                    <m:r>
                      <a:rPr lang="en-US" sz="4800" i="1">
                        <a:solidFill>
                          <a:prstClr val="white"/>
                        </a:solidFill>
                        <a:latin typeface="Cambria Math" panose="02040503050406030204" pitchFamily="18" charset="0"/>
                        <a:cs typeface="Arial" panose="020B0604020202020204" pitchFamily="34" charset="0"/>
                      </a:rPr>
                      <m:t> </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a14:m>
                <a:endParaRPr lang="en-US" sz="4800" dirty="0">
                  <a:solidFill>
                    <a:prstClr val="black"/>
                  </a:solidFill>
                  <a:latin typeface="Calibri" panose="020F0502020204030204"/>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524684" y="6997720"/>
                <a:ext cx="4884064" cy="1665285"/>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619317" y="7175506"/>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6" name="Oval 55">
            <a:extLst>
              <a:ext uri="{FF2B5EF4-FFF2-40B4-BE49-F238E27FC236}">
                <a16:creationId xmlns:a16="http://schemas.microsoft.com/office/drawing/2014/main" id="{41658C25-7390-4556-BC5E-B66395E333EE}"/>
              </a:ext>
            </a:extLst>
          </p:cNvPr>
          <p:cNvSpPr/>
          <p:nvPr/>
        </p:nvSpPr>
        <p:spPr>
          <a:xfrm>
            <a:off x="11619317" y="511543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571FB0A-124C-4001-A982-10355E214208}"/>
                  </a:ext>
                </a:extLst>
              </p:cNvPr>
              <p:cNvSpPr txBox="1"/>
              <p:nvPr/>
            </p:nvSpPr>
            <p:spPr>
              <a:xfrm>
                <a:off x="5389894" y="1253099"/>
                <a:ext cx="10320528" cy="1337354"/>
              </a:xfrm>
              <a:prstGeom prst="rect">
                <a:avLst/>
              </a:prstGeom>
              <a:noFill/>
            </p:spPr>
            <p:txBody>
              <a:bodyPr wrap="square" rtlCol="0">
                <a:spAutoFit/>
              </a:bodyPr>
              <a:lstStyle/>
              <a:p>
                <a:pPr algn="ctr" defTabSz="1828756">
                  <a:defRPr/>
                </a:pPr>
                <a:r>
                  <a:rPr lang="en-US" sz="4000" b="1" dirty="0">
                    <a:solidFill>
                      <a:prstClr val="black"/>
                    </a:solidFill>
                    <a:latin typeface="Arial" panose="020B0604020202020204" pitchFamily="34" charset="0"/>
                    <a:cs typeface="Arial" panose="020B0604020202020204" pitchFamily="34" charset="0"/>
                  </a:rPr>
                  <a:t>Câu 2</a:t>
                </a:r>
                <a:r>
                  <a:rPr lang="vi-VN" sz="4000" b="1" dirty="0">
                    <a:solidFill>
                      <a:prstClr val="black"/>
                    </a:solidFill>
                    <a:latin typeface="Arial" panose="020B0604020202020204" pitchFamily="34" charset="0"/>
                    <a:cs typeface="Arial" panose="020B0604020202020204" pitchFamily="34" charset="0"/>
                  </a:rPr>
                  <a:t>: Thể tích của hình cầu có diện tích mặt cầu là </a:t>
                </a:r>
                <a14:m>
                  <m:oMath xmlns:m="http://schemas.openxmlformats.org/officeDocument/2006/math">
                    <m:r>
                      <a:rPr lang="vi-VN" sz="4000" b="1" i="1" smtClean="0">
                        <a:solidFill>
                          <a:prstClr val="black"/>
                        </a:solidFill>
                        <a:latin typeface="Cambria Math" panose="02040503050406030204" pitchFamily="18" charset="0"/>
                        <a:cs typeface="Arial" panose="020B0604020202020204" pitchFamily="34" charset="0"/>
                      </a:rPr>
                      <m:t>𝟏𝟎𝟎</m:t>
                    </m:r>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𝝅</m:t>
                    </m:r>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sSup>
                      <m:sSupPr>
                        <m:ctrlP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ctrlPr>
                      </m:sSupPr>
                      <m:e>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𝒄𝒎</m:t>
                        </m:r>
                      </m:e>
                      <m:sup>
                        <m:r>
                          <a:rPr lang="vi-VN" sz="4000" b="1"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𝟐</m:t>
                        </m:r>
                      </m:sup>
                    </m:sSup>
                  </m:oMath>
                </a14:m>
                <a:r>
                  <a:rPr lang="vi-VN" sz="4000" dirty="0">
                    <a:cs typeface="Times New Roman" panose="02020603050405020304" pitchFamily="18" charset="0"/>
                  </a:rPr>
                  <a:t> </a:t>
                </a:r>
                <a:r>
                  <a:rPr lang="vi-VN" sz="4000" b="1" dirty="0">
                    <a:cs typeface="Times New Roman" panose="02020603050405020304" pitchFamily="18" charset="0"/>
                  </a:rPr>
                  <a:t>là</a:t>
                </a:r>
                <a:r>
                  <a:rPr lang="en-US" sz="4000" b="1" dirty="0">
                    <a:cs typeface="Times New Roman" panose="02020603050405020304" pitchFamily="18" charset="0"/>
                  </a:rPr>
                  <a:t> ?</a:t>
                </a:r>
              </a:p>
            </p:txBody>
          </p:sp>
        </mc:Choice>
        <mc:Fallback xmlns="">
          <p:sp>
            <p:nvSpPr>
              <p:cNvPr id="60" name="TextBox 59">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5389894" y="1253099"/>
                <a:ext cx="10320528" cy="1337354"/>
              </a:xfrm>
              <a:prstGeom prst="rect">
                <a:avLst/>
              </a:prstGeom>
              <a:blipFill>
                <a:blip r:embed="rId8"/>
                <a:stretch>
                  <a:fillRect l="-650" t="-8219" r="-2067" b="-19178"/>
                </a:stretch>
              </a:blipFill>
            </p:spPr>
            <p:txBody>
              <a:bodyPr/>
              <a:lstStyle/>
              <a:p>
                <a:r>
                  <a:rPr lang="en-GB">
                    <a:noFill/>
                  </a:rPr>
                  <a:t> </a:t>
                </a:r>
              </a:p>
            </p:txBody>
          </p:sp>
        </mc:Fallback>
      </mc:AlternateContent>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063798" y="4931674"/>
                <a:ext cx="4721440" cy="1571019"/>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f>
                        <m:fPr>
                          <m:ctrlPr>
                            <a:rPr lang="en-US" sz="4800" i="1" smtClean="0">
                              <a:solidFill>
                                <a:prstClr val="white"/>
                              </a:solidFill>
                              <a:latin typeface="Cambria Math" panose="02040503050406030204" pitchFamily="18" charset="0"/>
                              <a:cs typeface="Arial" panose="020B0604020202020204" pitchFamily="34" charset="0"/>
                            </a:rPr>
                          </m:ctrlPr>
                        </m:fPr>
                        <m:num>
                          <m:r>
                            <a:rPr lang="en-US" sz="4800" b="0" i="1" smtClean="0">
                              <a:solidFill>
                                <a:prstClr val="white"/>
                              </a:solidFill>
                              <a:latin typeface="Cambria Math" panose="02040503050406030204" pitchFamily="18" charset="0"/>
                              <a:cs typeface="Arial" panose="020B0604020202020204" pitchFamily="34" charset="0"/>
                            </a:rPr>
                            <m:t>500</m:t>
                          </m:r>
                        </m:num>
                        <m:den>
                          <m:r>
                            <a:rPr lang="en-US" sz="4800" b="0" i="1" smtClean="0">
                              <a:solidFill>
                                <a:prstClr val="white"/>
                              </a:solidFill>
                              <a:latin typeface="Cambria Math" panose="02040503050406030204" pitchFamily="18" charset="0"/>
                              <a:cs typeface="Arial" panose="020B0604020202020204" pitchFamily="34" charset="0"/>
                            </a:rPr>
                            <m:t>3</m:t>
                          </m:r>
                        </m:den>
                      </m:f>
                      <m:r>
                        <a:rPr lang="en-US" sz="4800" b="0" i="1" smtClean="0">
                          <a:solidFill>
                            <a:prstClr val="white"/>
                          </a:solidFill>
                          <a:latin typeface="Cambria Math" panose="02040503050406030204" pitchFamily="18" charset="0"/>
                          <a:cs typeface="Arial" panose="020B0604020202020204" pitchFamily="34" charset="0"/>
                        </a:rPr>
                        <m:t> </m:t>
                      </m:r>
                      <m:sSup>
                        <m:sSupPr>
                          <m:ctrlPr>
                            <a:rPr lang="en-US" sz="4800" b="0" i="1" smtClean="0">
                              <a:solidFill>
                                <a:prstClr val="white"/>
                              </a:solidFill>
                              <a:latin typeface="Cambria Math" panose="02040503050406030204" pitchFamily="18" charset="0"/>
                              <a:cs typeface="Arial" panose="020B0604020202020204" pitchFamily="34" charset="0"/>
                            </a:rPr>
                          </m:ctrlPr>
                        </m:sSupPr>
                        <m:e>
                          <m:r>
                            <a:rPr lang="en-US" sz="4800" b="0" i="1" smtClean="0">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2</m:t>
                          </m:r>
                        </m:sup>
                      </m:sSup>
                    </m:oMath>
                  </m:oMathPara>
                </a14:m>
                <a:endParaRPr lang="vi-VN" sz="4800" dirty="0">
                  <a:solidFill>
                    <a:prstClr val="black"/>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063798" y="4931674"/>
                <a:ext cx="4721440" cy="1571019"/>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524684" y="4950540"/>
                <a:ext cx="4721440" cy="1478367"/>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371566"/>
                <a14:m>
                  <m:oMathPara xmlns:m="http://schemas.openxmlformats.org/officeDocument/2006/math">
                    <m:oMathParaPr>
                      <m:jc m:val="centerGroup"/>
                    </m:oMathParaPr>
                    <m:oMath xmlns:m="http://schemas.openxmlformats.org/officeDocument/2006/math">
                      <m:f>
                        <m:fPr>
                          <m:ctrlPr>
                            <a:rPr lang="en-US" sz="4800" i="1" smtClean="0">
                              <a:solidFill>
                                <a:prstClr val="white"/>
                              </a:solidFill>
                              <a:latin typeface="Cambria Math" panose="02040503050406030204" pitchFamily="18" charset="0"/>
                              <a:cs typeface="Arial" panose="020B0604020202020204" pitchFamily="34" charset="0"/>
                            </a:rPr>
                          </m:ctrlPr>
                        </m:fPr>
                        <m:num>
                          <m:r>
                            <a:rPr lang="en-US" sz="4800" i="1">
                              <a:solidFill>
                                <a:prstClr val="white"/>
                              </a:solidFill>
                              <a:latin typeface="Cambria Math" panose="02040503050406030204" pitchFamily="18" charset="0"/>
                              <a:cs typeface="Arial" panose="020B0604020202020204" pitchFamily="34" charset="0"/>
                            </a:rPr>
                            <m:t>500</m:t>
                          </m:r>
                          <m:r>
                            <a:rPr lang="en-US" sz="4800" i="1" smtClean="0">
                              <a:solidFill>
                                <a:prstClr val="white"/>
                              </a:solidFill>
                              <a:latin typeface="Cambria Math" panose="02040503050406030204" pitchFamily="18" charset="0"/>
                              <a:ea typeface="Cambria Math" panose="02040503050406030204" pitchFamily="18" charset="0"/>
                              <a:cs typeface="Arial" panose="020B0604020202020204" pitchFamily="34" charset="0"/>
                            </a:rPr>
                            <m:t>𝜋</m:t>
                          </m:r>
                        </m:num>
                        <m:den>
                          <m:r>
                            <a:rPr lang="en-US" sz="4800" i="1">
                              <a:solidFill>
                                <a:prstClr val="white"/>
                              </a:solidFill>
                              <a:latin typeface="Cambria Math" panose="02040503050406030204" pitchFamily="18" charset="0"/>
                              <a:cs typeface="Arial" panose="020B0604020202020204" pitchFamily="34" charset="0"/>
                            </a:rPr>
                            <m:t>3</m:t>
                          </m:r>
                        </m:den>
                      </m:f>
                      <m:r>
                        <a:rPr lang="en-US" sz="4800" i="1">
                          <a:solidFill>
                            <a:prstClr val="white"/>
                          </a:solidFill>
                          <a:latin typeface="Cambria Math" panose="02040503050406030204" pitchFamily="18" charset="0"/>
                          <a:cs typeface="Arial" panose="020B0604020202020204" pitchFamily="34" charset="0"/>
                        </a:rPr>
                        <m:t> </m:t>
                      </m:r>
                      <m:sSup>
                        <m:sSupPr>
                          <m:ctrlPr>
                            <a:rPr lang="en-US" sz="4800" i="1">
                              <a:solidFill>
                                <a:prstClr val="white"/>
                              </a:solidFill>
                              <a:latin typeface="Cambria Math" panose="02040503050406030204" pitchFamily="18" charset="0"/>
                              <a:cs typeface="Arial" panose="020B0604020202020204" pitchFamily="34" charset="0"/>
                            </a:rPr>
                          </m:ctrlPr>
                        </m:sSupPr>
                        <m:e>
                          <m:r>
                            <a:rPr lang="en-US" sz="4800" i="1">
                              <a:solidFill>
                                <a:prstClr val="white"/>
                              </a:solidFill>
                              <a:latin typeface="Cambria Math" panose="02040503050406030204" pitchFamily="18" charset="0"/>
                              <a:cs typeface="Arial" panose="020B0604020202020204" pitchFamily="34" charset="0"/>
                            </a:rPr>
                            <m:t>𝑐𝑚</m:t>
                          </m:r>
                        </m:e>
                        <m:sup>
                          <m:r>
                            <a:rPr lang="en-US" sz="4800" b="0" i="1" smtClean="0">
                              <a:solidFill>
                                <a:prstClr val="white"/>
                              </a:solidFill>
                              <a:latin typeface="Cambria Math" panose="02040503050406030204" pitchFamily="18" charset="0"/>
                              <a:cs typeface="Arial" panose="020B0604020202020204" pitchFamily="34" charset="0"/>
                            </a:rPr>
                            <m:t>3</m:t>
                          </m:r>
                        </m:sup>
                      </m:sSup>
                    </m:oMath>
                  </m:oMathPara>
                </a14:m>
                <a:endParaRPr lang="en-US" sz="4800" b="1" dirty="0">
                  <a:solidFill>
                    <a:prstClr val="white"/>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524684" y="4950540"/>
                <a:ext cx="4721440" cy="1478367"/>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147990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6"/>
            <a:ext cx="14286280" cy="442652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1" y="7018762"/>
                <a:ext cx="5901498" cy="12432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r>
                  <a:rPr lang="vi-VN" sz="3600" dirty="0">
                    <a:solidFill>
                      <a:prstClr val="black"/>
                    </a:solidFill>
                    <a:latin typeface="Arial" panose="020B0604020202020204" pitchFamily="34" charset="0"/>
                  </a:rPr>
                  <a:t> </a:t>
                </a:r>
                <a14:m>
                  <m:oMath xmlns:m="http://schemas.openxmlformats.org/officeDocument/2006/math">
                    <m:r>
                      <a:rPr lang="en-US" sz="4000" i="1" dirty="0" smtClean="0">
                        <a:solidFill>
                          <a:schemeClr val="bg1"/>
                        </a:solidFill>
                        <a:latin typeface="Cambria Math" panose="02040503050406030204" pitchFamily="18" charset="0"/>
                        <a:cs typeface="Arial" panose="020B0604020202020204" pitchFamily="34" charset="0"/>
                      </a:rPr>
                      <m:t>4</m:t>
                    </m:r>
                    <m:r>
                      <a:rPr lang="en-US" sz="4000" i="1">
                        <a:solidFill>
                          <a:schemeClr val="bg1"/>
                        </a:solidFill>
                        <a:latin typeface="Cambria Math" panose="02040503050406030204" pitchFamily="18" charset="0"/>
                        <a:cs typeface="Arial" panose="020B0604020202020204" pitchFamily="34" charset="0"/>
                      </a:rPr>
                      <m:t>00</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ctrlPr>
                      </m:sSupPr>
                      <m:e>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1" y="7018762"/>
                <a:ext cx="5901498" cy="1243200"/>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715516" y="4928393"/>
                <a:ext cx="5422376" cy="1208434"/>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p>
              <a:p>
                <a:pPr algn="ctr" defTabSz="1828756">
                  <a:lnSpc>
                    <a:spcPct val="115000"/>
                  </a:lnSpc>
                </a:pPr>
                <a14:m>
                  <m:oMathPara xmlns:m="http://schemas.openxmlformats.org/officeDocument/2006/math">
                    <m:oMathParaPr>
                      <m:jc m:val="centerGroup"/>
                    </m:oMathParaPr>
                    <m:oMath xmlns:m="http://schemas.openxmlformats.org/officeDocument/2006/math">
                      <m:r>
                        <a:rPr lang="en-US" sz="3600" i="1">
                          <a:solidFill>
                            <a:schemeClr val="bg1"/>
                          </a:solidFill>
                          <a:latin typeface="Cambria Math" panose="02040503050406030204" pitchFamily="18" charset="0"/>
                          <a:cs typeface="Arial" panose="020B0604020202020204" pitchFamily="34" charset="0"/>
                        </a:rPr>
                        <m:t>10</m:t>
                      </m:r>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ctrlPr>
                        </m:sSupPr>
                        <m:e>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3600" i="1">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3600" dirty="0">
                  <a:solidFill>
                    <a:prstClr val="black"/>
                  </a:solidFill>
                  <a:latin typeface="Arial" panose="020B0604020202020204" pitchFamily="34" charset="0"/>
                  <a:cs typeface="Arial" panose="020B0604020202020204" pitchFamily="34" charset="0"/>
                </a:endParaRPr>
              </a:p>
              <a:p>
                <a:pPr algn="ctr" defTabSz="1828756">
                  <a:lnSpc>
                    <a:spcPct val="115000"/>
                  </a:lnSpc>
                </a:pPr>
                <a:endParaRPr lang="en-US" sz="3600" dirty="0">
                  <a:solidFill>
                    <a:prstClr val="white"/>
                  </a:solidFill>
                  <a:latin typeface="Calibri" panose="020F0502020204030204"/>
                  <a:cs typeface="Arial" panose="020B0604020202020204" pitchFamily="34"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715516" y="4928393"/>
                <a:ext cx="5422376" cy="1208434"/>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11540817" y="7186839"/>
            <a:ext cx="748374" cy="737358"/>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rial" panose="020B0604020202020204" pitchFamily="34" charset="0"/>
                <a:cs typeface="Arial" panose="020B0604020202020204" pitchFamily="34" charset="0"/>
              </a:rPr>
              <a:t>D</a:t>
            </a:r>
          </a:p>
        </p:txBody>
      </p:sp>
      <p:sp>
        <p:nvSpPr>
          <p:cNvPr id="55" name="Oval 54">
            <a:extLst>
              <a:ext uri="{FF2B5EF4-FFF2-40B4-BE49-F238E27FC236}">
                <a16:creationId xmlns:a16="http://schemas.microsoft.com/office/drawing/2014/main" id="{662BFBA0-1A4A-4442-A43D-981C1EFFE20B}"/>
              </a:ext>
            </a:extLst>
          </p:cNvPr>
          <p:cNvSpPr/>
          <p:nvPr/>
        </p:nvSpPr>
        <p:spPr>
          <a:xfrm>
            <a:off x="11540819" y="5143500"/>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6" name="Oval 55">
            <a:extLst>
              <a:ext uri="{FF2B5EF4-FFF2-40B4-BE49-F238E27FC236}">
                <a16:creationId xmlns:a16="http://schemas.microsoft.com/office/drawing/2014/main" id="{41658C25-7390-4556-BC5E-B66395E333EE}"/>
              </a:ext>
            </a:extLst>
          </p:cNvPr>
          <p:cNvSpPr/>
          <p:nvPr/>
        </p:nvSpPr>
        <p:spPr>
          <a:xfrm>
            <a:off x="4065003" y="50955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rial" panose="020B0604020202020204" pitchFamily="34" charset="0"/>
                <a:cs typeface="Arial" panose="020B0604020202020204" pitchFamily="34" charset="0"/>
              </a:rPr>
              <a:t>A</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58" name="TextBox 57">
            <a:extLst>
              <a:ext uri="{FF2B5EF4-FFF2-40B4-BE49-F238E27FC236}">
                <a16:creationId xmlns:a16="http://schemas.microsoft.com/office/drawing/2014/main"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defRPr/>
            </a:pPr>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4425606" y="1728265"/>
            <a:ext cx="10671242" cy="1323439"/>
          </a:xfrm>
          <a:prstGeom prst="rect">
            <a:avLst/>
          </a:prstGeom>
          <a:noFill/>
        </p:spPr>
        <p:txBody>
          <a:bodyPr wrap="square" rtlCol="0">
            <a:spAutoFit/>
          </a:bodyPr>
          <a:lstStyle/>
          <a:p>
            <a:pPr algn="ctr" defTabSz="1828756">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3: </a:t>
            </a:r>
            <a:r>
              <a:rPr lang="en-US" sz="4000" b="1" dirty="0" err="1">
                <a:solidFill>
                  <a:prstClr val="black"/>
                </a:solidFill>
                <a:latin typeface="Arial" panose="020B0604020202020204" pitchFamily="34" charset="0"/>
                <a:cs typeface="Arial" panose="020B0604020202020204" pitchFamily="34" charset="0"/>
              </a:rPr>
              <a:t>Diện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tích</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mặt</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cầu</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có</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đường</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kính</a:t>
            </a:r>
            <a:r>
              <a:rPr lang="en-US" sz="4000" b="1" dirty="0">
                <a:solidFill>
                  <a:prstClr val="black"/>
                </a:solidFill>
                <a:latin typeface="Arial" panose="020B0604020202020204" pitchFamily="34" charset="0"/>
                <a:cs typeface="Arial" panose="020B0604020202020204" pitchFamily="34" charset="0"/>
              </a:rPr>
              <a:t> 10 cm </a:t>
            </a:r>
            <a:r>
              <a:rPr lang="en-US" sz="4000" b="1" dirty="0" err="1">
                <a:solidFill>
                  <a:prstClr val="black"/>
                </a:solidFill>
                <a:latin typeface="Arial" panose="020B0604020202020204" pitchFamily="34" charset="0"/>
                <a:cs typeface="Arial" panose="020B0604020202020204" pitchFamily="34" charset="0"/>
              </a:rPr>
              <a:t>là</a:t>
            </a:r>
            <a:r>
              <a:rPr lang="en-US" sz="4000" b="1" dirty="0">
                <a:solidFill>
                  <a:prstClr val="black"/>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 </a:t>
            </a:r>
            <a:endParaRPr lang="en-US" sz="4000" i="1" dirty="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12627791" y="6994411"/>
                <a:ext cx="5510102" cy="1122218"/>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r>
                  <a:rPr lang="vi-VN" sz="4800" dirty="0">
                    <a:solidFill>
                      <a:prstClr val="white"/>
                    </a:solidFill>
                    <a:latin typeface="Arial" panose="020B0604020202020204" pitchFamily="34" charset="0"/>
                  </a:rPr>
                  <a:t>  </a:t>
                </a:r>
                <a14:m>
                  <m:oMath xmlns:m="http://schemas.openxmlformats.org/officeDocument/2006/math">
                    <m:r>
                      <a:rPr lang="en-US" sz="4000" b="0" i="0" smtClean="0">
                        <a:solidFill>
                          <a:schemeClr val="bg1"/>
                        </a:solidFill>
                        <a:latin typeface="Cambria Math" panose="02040503050406030204" pitchFamily="18" charset="0"/>
                        <a:cs typeface="Arial" panose="020B0604020202020204" pitchFamily="34" charset="0"/>
                      </a:rPr>
                      <m:t>5</m:t>
                    </m:r>
                    <m:r>
                      <a:rPr lang="en-US" sz="4000" i="1">
                        <a:solidFill>
                          <a:schemeClr val="bg1"/>
                        </a:solidFill>
                        <a:latin typeface="Cambria Math" panose="02040503050406030204" pitchFamily="18" charset="0"/>
                        <a:cs typeface="Arial" panose="020B0604020202020204" pitchFamily="34" charset="0"/>
                      </a:rPr>
                      <m:t>0</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ctrlPr>
                      </m:sSupPr>
                      <m:e>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4000" i="1">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a14:m>
                <a:endParaRPr lang="en-US" sz="4000" dirty="0">
                  <a:solidFill>
                    <a:schemeClr val="bg1"/>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12627791" y="6994411"/>
                <a:ext cx="5510102" cy="112221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5071303" y="4928392"/>
                <a:ext cx="5901498" cy="12432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3600" b="0" i="1" smtClean="0">
                          <a:solidFill>
                            <a:schemeClr val="bg1"/>
                          </a:solidFill>
                          <a:latin typeface="Cambria Math" panose="02040503050406030204" pitchFamily="18" charset="0"/>
                          <a:cs typeface="Arial" panose="020B0604020202020204" pitchFamily="34" charset="0"/>
                        </a:rPr>
                        <m:t>100</m:t>
                      </m:r>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𝜋</m:t>
                      </m:r>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 </m:t>
                      </m:r>
                      <m:sSup>
                        <m:sSupPr>
                          <m:ctrlP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ctrlPr>
                        </m:sSupPr>
                        <m:e>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𝑐𝑚</m:t>
                          </m:r>
                        </m:e>
                        <m:sup>
                          <m:r>
                            <a:rPr lang="en-US" sz="3600" b="0" i="1" smtClean="0">
                              <a:solidFill>
                                <a:schemeClr val="bg1"/>
                              </a:solidFill>
                              <a:latin typeface="Cambria Math" panose="02040503050406030204" pitchFamily="18" charset="0"/>
                              <a:ea typeface="Cambria Math" panose="02040503050406030204" pitchFamily="18" charset="0"/>
                              <a:cs typeface="Arial" panose="020B0604020202020204" pitchFamily="34" charset="0"/>
                            </a:rPr>
                            <m:t>2</m:t>
                          </m:r>
                        </m:sup>
                      </m:sSup>
                    </m:oMath>
                  </m:oMathPara>
                </a14:m>
                <a:endParaRPr lang="en-US" sz="3600" dirty="0">
                  <a:solidFill>
                    <a:schemeClr val="bg1"/>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5071303" y="4928392"/>
                <a:ext cx="5901498" cy="12432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Tree>
    <p:extLst>
      <p:ext uri="{BB962C8B-B14F-4D97-AF65-F5344CB8AC3E}">
        <p14:creationId xmlns:p14="http://schemas.microsoft.com/office/powerpoint/2010/main" val="329609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sp>
        <p:nvSpPr>
          <p:cNvPr id="6" name="Rectangle 5"/>
          <p:cNvSpPr/>
          <p:nvPr/>
        </p:nvSpPr>
        <p:spPr>
          <a:xfrm>
            <a:off x="1460355" y="3153686"/>
            <a:ext cx="15595889" cy="4820487"/>
          </a:xfrm>
          <a:prstGeom prst="rect">
            <a:avLst/>
          </a:prstGeom>
        </p:spPr>
        <p:txBody>
          <a:bodyPr wrap="square">
            <a:spAutoFit/>
          </a:bodyPr>
          <a:lstStyle/>
          <a:p>
            <a:pPr algn="ctr">
              <a:lnSpc>
                <a:spcPct val="200000"/>
              </a:lnSpc>
              <a:spcBef>
                <a:spcPts val="300"/>
              </a:spcBef>
              <a:spcAft>
                <a:spcPts val="300"/>
              </a:spcAft>
            </a:pP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Trái</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đất</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và</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các</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hành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tinh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xung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quanh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dù</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kích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thước</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khác</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nhau</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nhưng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đều</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có</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chung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hình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dạng</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Đó</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là</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hình</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 </a:t>
            </a:r>
            <a:r>
              <a:rPr lang="en-US" sz="5400" b="1" dirty="0" err="1">
                <a:solidFill>
                  <a:srgbClr val="7030A0"/>
                </a:solidFill>
                <a:latin typeface="Arial" panose="020B0604020202020204" pitchFamily="34" charset="0"/>
                <a:ea typeface="Calibri" panose="020F0502020204030204" pitchFamily="34" charset="0"/>
                <a:cs typeface="Arial" panose="020B0604020202020204" pitchFamily="34" charset="0"/>
              </a:rPr>
              <a:t>gì</a:t>
            </a:r>
            <a:r>
              <a:rPr lang="en-US" sz="5400" b="1" dirty="0">
                <a:solidFill>
                  <a:srgbClr val="7030A0"/>
                </a:solidFill>
                <a:latin typeface="Arial" panose="020B0604020202020204" pitchFamily="34" charset="0"/>
                <a:ea typeface="Calibri" panose="020F0502020204030204" pitchFamily="34" charset="0"/>
                <a:cs typeface="Arial" panose="020B0604020202020204" pitchFamily="34" charset="0"/>
              </a:rPr>
              <a:t>?</a:t>
            </a:r>
          </a:p>
        </p:txBody>
      </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circle(in)">
                                      <p:cBhvr>
                                        <p:cTn id="18"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644F5-A545-4B7D-8AD9-ECDF06C2151F}"/>
              </a:ext>
            </a:extLst>
          </p:cNvPr>
          <p:cNvSpPr/>
          <p:nvPr/>
        </p:nvSpPr>
        <p:spPr>
          <a:xfrm>
            <a:off x="1041879" y="208725"/>
            <a:ext cx="1570382" cy="9869558"/>
          </a:xfrm>
          <a:prstGeom prst="rect">
            <a:avLst/>
          </a:prstGeom>
          <a:gradFill>
            <a:gsLst>
              <a:gs pos="61052">
                <a:schemeClr val="accent2">
                  <a:lumMod val="75000"/>
                </a:schemeClr>
              </a:gs>
              <a:gs pos="4000">
                <a:schemeClr val="accent5">
                  <a:lumMod val="75000"/>
                </a:schemeClr>
              </a:gs>
              <a:gs pos="29000">
                <a:schemeClr val="accent6">
                  <a:lumMod val="97000"/>
                  <a:lumOff val="3000"/>
                </a:schemeClr>
              </a:gs>
              <a:gs pos="100000">
                <a:srgbClr val="00B0F0"/>
              </a:gs>
            </a:gsLst>
            <a:lin ang="162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302FAFA8-98F9-4E23-85CB-9D5C1B83B83F}"/>
              </a:ext>
            </a:extLst>
          </p:cNvPr>
          <p:cNvSpPr/>
          <p:nvPr/>
        </p:nvSpPr>
        <p:spPr>
          <a:xfrm>
            <a:off x="879252" y="-41566"/>
            <a:ext cx="1890000" cy="10314000"/>
          </a:xfrm>
          <a:prstGeom prst="rect">
            <a:avLst/>
          </a:prstGeom>
          <a:ln/>
          <a:effectLst>
            <a:outerShdw blurRad="57150" dist="19050" dir="5400000" algn="ctr" rotWithShape="0">
              <a:srgbClr val="000000">
                <a:alpha val="63000"/>
              </a:srgbClr>
            </a:outerShdw>
            <a:softEdge rad="127000"/>
          </a:effectLst>
        </p:spPr>
        <p:style>
          <a:lnRef idx="0">
            <a:schemeClr val="accent4"/>
          </a:lnRef>
          <a:fillRef idx="3">
            <a:schemeClr val="accent4"/>
          </a:fillRef>
          <a:effectRef idx="3">
            <a:schemeClr val="accent4"/>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p:sp>
        <p:nvSpPr>
          <p:cNvPr id="8" name="Text Box 118">
            <a:extLst>
              <a:ext uri="{FF2B5EF4-FFF2-40B4-BE49-F238E27FC236}">
                <a16:creationId xmlns:a16="http://schemas.microsoft.com/office/drawing/2014/main" id="{BD631ECB-50FF-4ED1-BB51-68D8EADDE579}"/>
              </a:ext>
            </a:extLst>
          </p:cNvPr>
          <p:cNvSpPr txBox="1">
            <a:spLocks noChangeArrowheads="1"/>
          </p:cNvSpPr>
          <p:nvPr/>
        </p:nvSpPr>
        <p:spPr bwMode="auto">
          <a:xfrm>
            <a:off x="4180616" y="8739324"/>
            <a:ext cx="101550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Hoan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hô</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đúng</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10" name="Text Box 121">
            <a:extLst>
              <a:ext uri="{FF2B5EF4-FFF2-40B4-BE49-F238E27FC236}">
                <a16:creationId xmlns:a16="http://schemas.microsoft.com/office/drawing/2014/main" id="{E55C4547-FB12-4C49-9D1B-28805DDF5494}"/>
              </a:ext>
            </a:extLst>
          </p:cNvPr>
          <p:cNvSpPr txBox="1">
            <a:spLocks noChangeArrowheads="1"/>
          </p:cNvSpPr>
          <p:nvPr/>
        </p:nvSpPr>
        <p:spPr bwMode="auto">
          <a:xfrm>
            <a:off x="4180619" y="8688752"/>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11" name="Picture 2" descr="Khung viền PowerPoint đẹp">
            <a:extLst>
              <a:ext uri="{FF2B5EF4-FFF2-40B4-BE49-F238E27FC236}">
                <a16:creationId xmlns:a16="http://schemas.microsoft.com/office/drawing/2014/main" id="{925DAF4E-A91E-4B67-9DD0-C1AB59B6E0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9468" y="-78097"/>
            <a:ext cx="15831638" cy="49053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Picture1">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9286" y="881168"/>
            <a:ext cx="1040608" cy="1040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a:extLst>
                  <a:ext uri="{FF2B5EF4-FFF2-40B4-BE49-F238E27FC236}">
                    <a16:creationId xmlns:a16="http://schemas.microsoft.com/office/drawing/2014/main" id="{45E844F2-37E7-4DB0-8326-D2F2054436CD}"/>
                  </a:ext>
                </a:extLst>
              </p:cNvPr>
              <p:cNvSpPr/>
              <p:nvPr/>
            </p:nvSpPr>
            <p:spPr>
              <a:xfrm>
                <a:off x="5105080" y="7018763"/>
                <a:ext cx="5510100"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14:m>
                  <m:oMath xmlns:m="http://schemas.openxmlformats.org/officeDocument/2006/math">
                    <m:r>
                      <a:rPr lang="en-US" sz="4800" i="1">
                        <a:solidFill>
                          <a:schemeClr val="bg1"/>
                        </a:solidFill>
                        <a:latin typeface="Cambria Math" panose="02040503050406030204" pitchFamily="18" charset="0"/>
                        <a:cs typeface="Arial" panose="020B0604020202020204" pitchFamily="34" charset="0"/>
                      </a:rPr>
                      <m:t>1</m:t>
                    </m:r>
                    <m:r>
                      <a:rPr lang="en-US" sz="4800" b="0" i="1" smtClean="0">
                        <a:solidFill>
                          <a:schemeClr val="bg1"/>
                        </a:solidFill>
                        <a:latin typeface="Cambria Math" panose="02040503050406030204" pitchFamily="18" charset="0"/>
                        <a:cs typeface="Arial" panose="020B0604020202020204" pitchFamily="34" charset="0"/>
                      </a:rPr>
                      <m:t>6</m:t>
                    </m:r>
                    <m:r>
                      <a:rPr lang="en-US" sz="4800" i="1">
                        <a:solidFill>
                          <a:schemeClr val="bg1"/>
                        </a:solidFill>
                        <a:latin typeface="Cambria Math" panose="02040503050406030204" pitchFamily="18" charset="0"/>
                        <a:cs typeface="Arial" panose="020B0604020202020204" pitchFamily="34" charset="0"/>
                      </a:rPr>
                      <m:t>8 </m:t>
                    </m:r>
                    <m:sSup>
                      <m:sSupPr>
                        <m:ctrlPr>
                          <a:rPr lang="en-US" sz="4800" i="1">
                            <a:solidFill>
                              <a:schemeClr val="bg1"/>
                            </a:solidFill>
                            <a:latin typeface="Cambria Math" panose="02040503050406030204" pitchFamily="18" charset="0"/>
                            <a:cs typeface="Arial" panose="020B0604020202020204" pitchFamily="34" charset="0"/>
                          </a:rPr>
                        </m:ctrlPr>
                      </m:sSupPr>
                      <m:e>
                        <m:r>
                          <a:rPr lang="en-US" sz="4800" i="1">
                            <a:solidFill>
                              <a:schemeClr val="bg1"/>
                            </a:solidFill>
                            <a:latin typeface="Cambria Math" panose="02040503050406030204" pitchFamily="18" charset="0"/>
                            <a:cs typeface="Arial" panose="020B0604020202020204" pitchFamily="34" charset="0"/>
                          </a:rPr>
                          <m:t>𝑐𝑚</m:t>
                        </m:r>
                      </m:e>
                      <m:sup>
                        <m:r>
                          <a:rPr lang="en-US" sz="4800" b="0" i="1" smtClean="0">
                            <a:solidFill>
                              <a:schemeClr val="bg1"/>
                            </a:solidFill>
                            <a:latin typeface="Cambria Math" panose="02040503050406030204" pitchFamily="18" charset="0"/>
                            <a:cs typeface="Arial" panose="020B0604020202020204" pitchFamily="34" charset="0"/>
                          </a:rPr>
                          <m:t>2</m:t>
                        </m:r>
                      </m:sup>
                    </m:sSup>
                  </m:oMath>
                </a14:m>
                <a:r>
                  <a:rPr lang="en-US" sz="4800" dirty="0">
                    <a:solidFill>
                      <a:prstClr val="white"/>
                    </a:solidFill>
                    <a:latin typeface="Calibri" panose="020F0502020204030204"/>
                  </a:rPr>
                  <a:t> </a:t>
                </a:r>
              </a:p>
            </p:txBody>
          </p:sp>
        </mc:Choice>
        <mc:Fallback xmlns="">
          <p:sp>
            <p:nvSpPr>
              <p:cNvPr id="51" name="Rectangle: Rounded Corners 5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5105080" y="7018763"/>
                <a:ext cx="5510100" cy="1122218"/>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2" name="Rectangle: Rounded Corners 51">
                <a:extLst>
                  <a:ext uri="{FF2B5EF4-FFF2-40B4-BE49-F238E27FC236}">
                    <a16:creationId xmlns:a16="http://schemas.microsoft.com/office/drawing/2014/main" id="{2C8D4153-E005-4F09-8ACD-294368F2B324}"/>
                  </a:ext>
                </a:extLst>
              </p:cNvPr>
              <p:cNvSpPr/>
              <p:nvPr/>
            </p:nvSpPr>
            <p:spPr>
              <a:xfrm>
                <a:off x="12715518" y="4928393"/>
                <a:ext cx="5254432"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r>
                  <a:rPr lang="en-US" sz="4800" dirty="0">
                    <a:solidFill>
                      <a:prstClr val="black"/>
                    </a:solidFill>
                    <a:latin typeface="Calibri" panose="020F0502020204030204"/>
                  </a:rPr>
                  <a:t>  </a:t>
                </a:r>
                <a14:m>
                  <m:oMath xmlns:m="http://schemas.openxmlformats.org/officeDocument/2006/math">
                    <m:r>
                      <a:rPr lang="en-US" sz="3600" i="1">
                        <a:solidFill>
                          <a:schemeClr val="bg1"/>
                        </a:solidFill>
                        <a:latin typeface="Cambria Math" panose="02040503050406030204" pitchFamily="18" charset="0"/>
                        <a:cs typeface="Arial" panose="020B0604020202020204" pitchFamily="34" charset="0"/>
                      </a:rPr>
                      <m:t>618 </m:t>
                    </m:r>
                    <m:sSup>
                      <m:sSupPr>
                        <m:ctrlPr>
                          <a:rPr lang="en-US" sz="3600" i="1">
                            <a:solidFill>
                              <a:schemeClr val="bg1"/>
                            </a:solidFill>
                            <a:latin typeface="Cambria Math" panose="02040503050406030204" pitchFamily="18" charset="0"/>
                            <a:cs typeface="Arial" panose="020B0604020202020204" pitchFamily="34" charset="0"/>
                          </a:rPr>
                        </m:ctrlPr>
                      </m:sSupPr>
                      <m:e>
                        <m:r>
                          <a:rPr lang="en-US" sz="3600" i="1">
                            <a:solidFill>
                              <a:schemeClr val="bg1"/>
                            </a:solidFill>
                            <a:latin typeface="Cambria Math" panose="02040503050406030204" pitchFamily="18" charset="0"/>
                            <a:cs typeface="Arial" panose="020B0604020202020204" pitchFamily="34" charset="0"/>
                          </a:rPr>
                          <m:t>𝑐𝑚</m:t>
                        </m:r>
                      </m:e>
                      <m:sup>
                        <m:r>
                          <a:rPr lang="en-US" sz="3600" b="0" i="1" smtClean="0">
                            <a:solidFill>
                              <a:schemeClr val="bg1"/>
                            </a:solidFill>
                            <a:latin typeface="Cambria Math" panose="02040503050406030204" pitchFamily="18" charset="0"/>
                            <a:cs typeface="Arial" panose="020B0604020202020204" pitchFamily="34" charset="0"/>
                          </a:rPr>
                          <m:t>2</m:t>
                        </m:r>
                      </m:sup>
                    </m:sSup>
                  </m:oMath>
                </a14:m>
                <a:endParaRPr lang="en-US" sz="3600" dirty="0">
                  <a:solidFill>
                    <a:prstClr val="black"/>
                  </a:solidFill>
                  <a:latin typeface="Arial" panose="020B0604020202020204" pitchFamily="34" charset="0"/>
                  <a:cs typeface="Arial" panose="020B0604020202020204" pitchFamily="34" charset="0"/>
                </a:endParaRPr>
              </a:p>
            </p:txBody>
          </p:sp>
        </mc:Choice>
        <mc:Fallback xmlns="">
          <p:sp>
            <p:nvSpPr>
              <p:cNvPr id="52" name="Rectangle: Rounded Corners 51">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12715518" y="4928393"/>
                <a:ext cx="5254432" cy="1122218"/>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54" name="Oval 53">
            <a:extLst>
              <a:ext uri="{FF2B5EF4-FFF2-40B4-BE49-F238E27FC236}">
                <a16:creationId xmlns:a16="http://schemas.microsoft.com/office/drawing/2014/main" id="{010ED24C-E510-4DE5-B89F-239AE671A059}"/>
              </a:ext>
            </a:extLst>
          </p:cNvPr>
          <p:cNvSpPr/>
          <p:nvPr/>
        </p:nvSpPr>
        <p:spPr>
          <a:xfrm>
            <a:off x="4121217" y="5211454"/>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b="1" dirty="0">
                <a:solidFill>
                  <a:prstClr val="black"/>
                </a:solidFill>
                <a:latin typeface="Aharoni" panose="02010803020104030203" pitchFamily="2" charset="-79"/>
                <a:cs typeface="Aharoni" panose="02010803020104030203" pitchFamily="2" charset="-79"/>
              </a:rPr>
              <a:t>A</a:t>
            </a:r>
          </a:p>
        </p:txBody>
      </p:sp>
      <p:sp>
        <p:nvSpPr>
          <p:cNvPr id="55" name="Oval 54">
            <a:extLst>
              <a:ext uri="{FF2B5EF4-FFF2-40B4-BE49-F238E27FC236}">
                <a16:creationId xmlns:a16="http://schemas.microsoft.com/office/drawing/2014/main" id="{662BFBA0-1A4A-4442-A43D-981C1EFFE20B}"/>
              </a:ext>
            </a:extLst>
          </p:cNvPr>
          <p:cNvSpPr/>
          <p:nvPr/>
        </p:nvSpPr>
        <p:spPr>
          <a:xfrm>
            <a:off x="11540819" y="5143500"/>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B</a:t>
            </a:r>
          </a:p>
        </p:txBody>
      </p:sp>
      <p:sp>
        <p:nvSpPr>
          <p:cNvPr id="56" name="Oval 55">
            <a:extLst>
              <a:ext uri="{FF2B5EF4-FFF2-40B4-BE49-F238E27FC236}">
                <a16:creationId xmlns:a16="http://schemas.microsoft.com/office/drawing/2014/main" id="{41658C25-7390-4556-BC5E-B66395E333EE}"/>
              </a:ext>
            </a:extLst>
          </p:cNvPr>
          <p:cNvSpPr/>
          <p:nvPr/>
        </p:nvSpPr>
        <p:spPr>
          <a:xfrm>
            <a:off x="11540819" y="716052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D</a:t>
            </a:r>
          </a:p>
        </p:txBody>
      </p:sp>
      <p:sp>
        <p:nvSpPr>
          <p:cNvPr id="57" name="Oval 56">
            <a:extLst>
              <a:ext uri="{FF2B5EF4-FFF2-40B4-BE49-F238E27FC236}">
                <a16:creationId xmlns:a16="http://schemas.microsoft.com/office/drawing/2014/main" id="{A48DBC7F-4ED8-4E83-99CD-39EDC79DA874}"/>
              </a:ext>
            </a:extLst>
          </p:cNvPr>
          <p:cNvSpPr/>
          <p:nvPr/>
        </p:nvSpPr>
        <p:spPr>
          <a:xfrm>
            <a:off x="4108637" y="7267252"/>
            <a:ext cx="748374" cy="766644"/>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algn="ctr" defTabSz="1371566">
              <a:defRPr/>
            </a:pPr>
            <a:r>
              <a:rPr lang="en-US" sz="3600" dirty="0">
                <a:solidFill>
                  <a:prstClr val="black"/>
                </a:solidFill>
                <a:latin typeface="Aharoni" panose="02010803020104030203" pitchFamily="2" charset="-79"/>
                <a:cs typeface="Aharoni" panose="02010803020104030203" pitchFamily="2" charset="-79"/>
              </a:rPr>
              <a:t>C</a:t>
            </a:r>
          </a:p>
        </p:txBody>
      </p:sp>
      <p:sp>
        <p:nvSpPr>
          <p:cNvPr id="58" name="TextBox 57">
            <a:extLst>
              <a:ext uri="{FF2B5EF4-FFF2-40B4-BE49-F238E27FC236}">
                <a16:creationId xmlns:a16="http://schemas.microsoft.com/office/drawing/2014/main" id="{FA95EC97-75F5-494A-97D4-29680E26C24F}"/>
              </a:ext>
            </a:extLst>
          </p:cNvPr>
          <p:cNvSpPr txBox="1"/>
          <p:nvPr/>
        </p:nvSpPr>
        <p:spPr>
          <a:xfrm>
            <a:off x="5569529" y="1246911"/>
            <a:ext cx="7689274" cy="507831"/>
          </a:xfrm>
          <a:prstGeom prst="rect">
            <a:avLst/>
          </a:prstGeom>
          <a:noFill/>
        </p:spPr>
        <p:txBody>
          <a:bodyPr wrap="square" rtlCol="0">
            <a:spAutoFit/>
          </a:bodyPr>
          <a:lstStyle/>
          <a:p>
            <a:pPr defTabSz="1371566">
              <a:defRPr/>
            </a:pPr>
            <a:endParaRPr lang="en-US" sz="2700" dirty="0">
              <a:solidFill>
                <a:prstClr val="black"/>
              </a:solidFill>
              <a:latin typeface="Calibri" panose="020F0502020204030204"/>
            </a:endParaRPr>
          </a:p>
        </p:txBody>
      </p:sp>
      <p:sp>
        <p:nvSpPr>
          <p:cNvPr id="60" name="TextBox 59">
            <a:extLst>
              <a:ext uri="{FF2B5EF4-FFF2-40B4-BE49-F238E27FC236}">
                <a16:creationId xmlns:a16="http://schemas.microsoft.com/office/drawing/2014/main" id="{3571FB0A-124C-4001-A982-10355E214208}"/>
              </a:ext>
            </a:extLst>
          </p:cNvPr>
          <p:cNvSpPr txBox="1"/>
          <p:nvPr/>
        </p:nvSpPr>
        <p:spPr>
          <a:xfrm>
            <a:off x="4604265" y="745207"/>
            <a:ext cx="10320528" cy="3785652"/>
          </a:xfrm>
          <a:prstGeom prst="rect">
            <a:avLst/>
          </a:prstGeom>
          <a:noFill/>
        </p:spPr>
        <p:txBody>
          <a:bodyPr wrap="square" rtlCol="0">
            <a:spAutoFit/>
          </a:bodyPr>
          <a:lstStyle/>
          <a:p>
            <a:pPr algn="ctr" defTabSz="1828756">
              <a:defRPr/>
            </a:pPr>
            <a:r>
              <a:rPr lang="en-US" sz="4000" b="1" dirty="0" err="1">
                <a:solidFill>
                  <a:prstClr val="black"/>
                </a:solidFill>
                <a:latin typeface="Arial" panose="020B0604020202020204" pitchFamily="34" charset="0"/>
                <a:cs typeface="Arial" panose="020B0604020202020204" pitchFamily="34" charset="0"/>
              </a:rPr>
              <a:t>Câu</a:t>
            </a:r>
            <a:r>
              <a:rPr lang="en-US" sz="4000" b="1" dirty="0">
                <a:solidFill>
                  <a:prstClr val="black"/>
                </a:solidFill>
                <a:latin typeface="Arial" panose="020B0604020202020204" pitchFamily="34" charset="0"/>
                <a:cs typeface="Arial" panose="020B0604020202020204" pitchFamily="34" charset="0"/>
              </a:rPr>
              <a:t> 4:</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tennis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trụ</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chứa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vừa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khít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quả</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tennis </a:t>
            </a:r>
            <a:r>
              <a:rPr lang="en-US" sz="4000" dirty="0" err="1">
                <a:solidFill>
                  <a:prstClr val="black"/>
                </a:solidFill>
                <a:latin typeface="Arial" panose="020B0604020202020204" pitchFamily="34" charset="0"/>
                <a:cs typeface="Arial" panose="020B0604020202020204" pitchFamily="34" charset="0"/>
              </a:rPr>
              <a:t>xếp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dọc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Các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quả</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tennis </a:t>
            </a:r>
            <a:r>
              <a:rPr lang="en-US" sz="4000" dirty="0" err="1">
                <a:solidFill>
                  <a:prstClr val="black"/>
                </a:solidFill>
                <a:latin typeface="Arial" panose="020B0604020202020204" pitchFamily="34" charset="0"/>
                <a:cs typeface="Arial" panose="020B0604020202020204" pitchFamily="34" charset="0"/>
              </a:rPr>
              <a:t>có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dạng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cầu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kính</a:t>
            </a:r>
            <a:r>
              <a:rPr lang="en-US" sz="4000" dirty="0">
                <a:solidFill>
                  <a:prstClr val="black"/>
                </a:solidFill>
                <a:latin typeface="Arial" panose="020B0604020202020204" pitchFamily="34" charset="0"/>
                <a:cs typeface="Arial" panose="020B0604020202020204" pitchFamily="34" charset="0"/>
              </a:rPr>
              <a:t> 6,4 cm. </a:t>
            </a:r>
            <a:r>
              <a:rPr lang="en-US" sz="4000" dirty="0" err="1">
                <a:solidFill>
                  <a:prstClr val="black"/>
                </a:solidFill>
                <a:latin typeface="Arial" panose="020B0604020202020204" pitchFamily="34" charset="0"/>
                <a:cs typeface="Arial" panose="020B0604020202020204" pitchFamily="34" charset="0"/>
              </a:rPr>
              <a:t>Tính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thể</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bóng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bỏ</a:t>
            </a:r>
            <a:r>
              <a:rPr lang="en-US" sz="4000" dirty="0">
                <a:solidFill>
                  <a:prstClr val="black"/>
                </a:solidFill>
                <a:latin typeface="Arial" panose="020B0604020202020204" pitchFamily="34" charset="0"/>
                <a:cs typeface="Arial" panose="020B0604020202020204" pitchFamily="34" charset="0"/>
              </a:rPr>
              <a:t> qua </a:t>
            </a:r>
            <a:r>
              <a:rPr lang="en-US" sz="4000" dirty="0" err="1">
                <a:solidFill>
                  <a:prstClr val="black"/>
                </a:solidFill>
                <a:latin typeface="Arial" panose="020B0604020202020204" pitchFamily="34" charset="0"/>
                <a:cs typeface="Arial" panose="020B0604020202020204" pitchFamily="34" charset="0"/>
              </a:rPr>
              <a:t>bề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vỏ</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hộp</a:t>
            </a:r>
            <a:r>
              <a:rPr lang="en-US" sz="4000" dirty="0">
                <a:solidFill>
                  <a:prstClr val="black"/>
                </a:solidFill>
                <a:latin typeface="Arial" panose="020B0604020202020204" pitchFamily="34" charset="0"/>
                <a:cs typeface="Arial" panose="020B0604020202020204" pitchFamily="34" charset="0"/>
              </a:rPr>
              <a:t>)</a:t>
            </a:r>
            <a:endParaRPr lang="en-US" sz="4000" i="1" dirty="0">
              <a:cs typeface="Times New Roman" panose="02020603050405020304" pitchFamily="18" charset="0"/>
            </a:endParaRPr>
          </a:p>
        </p:txBody>
      </p:sp>
      <p:sp>
        <p:nvSpPr>
          <p:cNvPr id="79" name="Circle: Hollow 78">
            <a:extLst>
              <a:ext uri="{FF2B5EF4-FFF2-40B4-BE49-F238E27FC236}">
                <a16:creationId xmlns:a16="http://schemas.microsoft.com/office/drawing/2014/main" id="{66F09241-27F7-44D9-8FF4-14CC1B72E454}"/>
              </a:ext>
            </a:extLst>
          </p:cNvPr>
          <p:cNvSpPr/>
          <p:nvPr/>
        </p:nvSpPr>
        <p:spPr>
          <a:xfrm>
            <a:off x="-86672" y="208725"/>
            <a:ext cx="3734972" cy="3707342"/>
          </a:xfrm>
          <a:prstGeom prst="donut">
            <a:avLst>
              <a:gd name="adj" fmla="val 24051"/>
            </a:avLst>
          </a:prstGeom>
          <a:gradFill>
            <a:gsLst>
              <a:gs pos="0">
                <a:srgbClr val="00B0F0"/>
              </a:gs>
              <a:gs pos="48000">
                <a:schemeClr val="accent4">
                  <a:lumMod val="75000"/>
                </a:schemeClr>
              </a:gs>
              <a:gs pos="100000">
                <a:schemeClr val="accent1">
                  <a:lumMod val="75000"/>
                </a:schemeClr>
              </a:gs>
            </a:gsLst>
            <a:lin ang="30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black"/>
              </a:solidFill>
              <a:latin typeface="Calibri" panose="020F0502020204030204"/>
            </a:endParaRPr>
          </a:p>
        </p:txBody>
      </p:sp>
      <p:sp>
        <p:nvSpPr>
          <p:cNvPr id="81" name="Sun 80">
            <a:extLst>
              <a:ext uri="{FF2B5EF4-FFF2-40B4-BE49-F238E27FC236}">
                <a16:creationId xmlns:a16="http://schemas.microsoft.com/office/drawing/2014/main" id="{A804B890-DEB8-4354-A83B-44DBE5FD0D93}"/>
              </a:ext>
            </a:extLst>
          </p:cNvPr>
          <p:cNvSpPr/>
          <p:nvPr/>
        </p:nvSpPr>
        <p:spPr>
          <a:xfrm>
            <a:off x="-114772" y="208725"/>
            <a:ext cx="3791168" cy="3707342"/>
          </a:xfrm>
          <a:prstGeom prst="sun">
            <a:avLst/>
          </a:prstGeom>
          <a:solidFill>
            <a:schemeClr val="accent4">
              <a:lumMod val="60000"/>
              <a:lumOff val="40000"/>
            </a:schemeClr>
          </a:solidFill>
          <a:ln>
            <a:solidFill>
              <a:srgbClr val="FFFF00">
                <a:alpha val="9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dirty="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5105081" y="4950541"/>
                <a:ext cx="5510102" cy="1122218"/>
              </a:xfrm>
              <a:prstGeom prst="roundRect">
                <a:avLst/>
              </a:prstGeom>
              <a:solidFill>
                <a:schemeClr val="accent1">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defTabSz="1828756"/>
                <a14:m>
                  <m:oMathPara xmlns:m="http://schemas.openxmlformats.org/officeDocument/2006/math">
                    <m:oMathParaPr>
                      <m:jc m:val="centerGroup"/>
                    </m:oMathParaPr>
                    <m:oMath xmlns:m="http://schemas.openxmlformats.org/officeDocument/2006/math">
                      <m:r>
                        <a:rPr lang="en-US" sz="3600" i="1" smtClean="0">
                          <a:solidFill>
                            <a:schemeClr val="bg1"/>
                          </a:solidFill>
                          <a:latin typeface="Cambria Math" panose="02040503050406030204" pitchFamily="18" charset="0"/>
                          <a:cs typeface="Arial" panose="020B0604020202020204" pitchFamily="34" charset="0"/>
                        </a:rPr>
                        <m:t>1</m:t>
                      </m:r>
                      <m:r>
                        <a:rPr lang="en-US" sz="3600" b="0" i="1" smtClean="0">
                          <a:solidFill>
                            <a:schemeClr val="bg1"/>
                          </a:solidFill>
                          <a:latin typeface="Cambria Math" panose="02040503050406030204" pitchFamily="18" charset="0"/>
                          <a:cs typeface="Arial" panose="020B0604020202020204" pitchFamily="34" charset="0"/>
                        </a:rPr>
                        <m:t>6</m:t>
                      </m:r>
                      <m:r>
                        <a:rPr lang="en-US" sz="3600" i="1">
                          <a:solidFill>
                            <a:schemeClr val="bg1"/>
                          </a:solidFill>
                          <a:latin typeface="Cambria Math" panose="02040503050406030204" pitchFamily="18" charset="0"/>
                          <a:cs typeface="Arial" panose="020B0604020202020204" pitchFamily="34" charset="0"/>
                        </a:rPr>
                        <m:t>8 </m:t>
                      </m:r>
                      <m:sSup>
                        <m:sSupPr>
                          <m:ctrlPr>
                            <a:rPr lang="en-US" sz="3600" i="1">
                              <a:solidFill>
                                <a:schemeClr val="bg1"/>
                              </a:solidFill>
                              <a:latin typeface="Cambria Math" panose="02040503050406030204" pitchFamily="18" charset="0"/>
                              <a:cs typeface="Arial" panose="020B0604020202020204" pitchFamily="34" charset="0"/>
                            </a:rPr>
                          </m:ctrlPr>
                        </m:sSupPr>
                        <m:e>
                          <m:r>
                            <a:rPr lang="en-US" sz="3600" i="1">
                              <a:solidFill>
                                <a:schemeClr val="bg1"/>
                              </a:solidFill>
                              <a:latin typeface="Cambria Math" panose="02040503050406030204" pitchFamily="18" charset="0"/>
                              <a:cs typeface="Arial" panose="020B0604020202020204" pitchFamily="34" charset="0"/>
                            </a:rPr>
                            <m:t>𝑐𝑚</m:t>
                          </m:r>
                        </m:e>
                        <m:sup>
                          <m:r>
                            <a:rPr lang="en-US" sz="3600" i="1">
                              <a:solidFill>
                                <a:schemeClr val="bg1"/>
                              </a:solidFill>
                              <a:latin typeface="Cambria Math" panose="02040503050406030204" pitchFamily="18" charset="0"/>
                              <a:cs typeface="Arial" panose="020B0604020202020204" pitchFamily="34" charset="0"/>
                            </a:rPr>
                            <m:t>3</m:t>
                          </m:r>
                        </m:sup>
                      </m:sSup>
                    </m:oMath>
                  </m:oMathPara>
                </a14:m>
                <a:endParaRPr lang="en-US" sz="3600" dirty="0">
                  <a:solidFill>
                    <a:prstClr val="black"/>
                  </a:solidFill>
                  <a:latin typeface="Arial" panose="020B0604020202020204" pitchFamily="34" charset="0"/>
                  <a:cs typeface="Arial" panose="020B0604020202020204" pitchFamily="34"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5105081" y="4950541"/>
                <a:ext cx="5510102" cy="112221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12715518" y="6865247"/>
                <a:ext cx="5254432" cy="112221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defTabSz="1828756">
                  <a:lnSpc>
                    <a:spcPct val="115000"/>
                  </a:lnSpc>
                </a:pPr>
                <a14:m>
                  <m:oMathPara xmlns:m="http://schemas.openxmlformats.org/officeDocument/2006/math">
                    <m:oMathParaPr>
                      <m:jc m:val="centerGroup"/>
                    </m:oMathParaPr>
                    <m:oMath xmlns:m="http://schemas.openxmlformats.org/officeDocument/2006/math">
                      <m:r>
                        <a:rPr lang="en-US" sz="3600" b="0" i="1" smtClean="0">
                          <a:solidFill>
                            <a:schemeClr val="bg1"/>
                          </a:solidFill>
                          <a:latin typeface="Cambria Math" panose="02040503050406030204" pitchFamily="18" charset="0"/>
                          <a:cs typeface="Arial" panose="020B0604020202020204" pitchFamily="34" charset="0"/>
                        </a:rPr>
                        <m:t>618 </m:t>
                      </m:r>
                      <m:sSup>
                        <m:sSupPr>
                          <m:ctrlPr>
                            <a:rPr lang="en-US" sz="3600" b="0" i="1" smtClean="0">
                              <a:solidFill>
                                <a:schemeClr val="bg1"/>
                              </a:solidFill>
                              <a:latin typeface="Cambria Math" panose="02040503050406030204" pitchFamily="18" charset="0"/>
                              <a:cs typeface="Arial" panose="020B0604020202020204" pitchFamily="34" charset="0"/>
                            </a:rPr>
                          </m:ctrlPr>
                        </m:sSupPr>
                        <m:e>
                          <m:r>
                            <a:rPr lang="en-US" sz="3600" b="0" i="1" smtClean="0">
                              <a:solidFill>
                                <a:schemeClr val="bg1"/>
                              </a:solidFill>
                              <a:latin typeface="Cambria Math" panose="02040503050406030204" pitchFamily="18" charset="0"/>
                              <a:cs typeface="Arial" panose="020B0604020202020204" pitchFamily="34" charset="0"/>
                            </a:rPr>
                            <m:t>𝑐𝑚</m:t>
                          </m:r>
                        </m:e>
                        <m:sup>
                          <m:r>
                            <a:rPr lang="en-US" sz="3600" b="0" i="1" smtClean="0">
                              <a:solidFill>
                                <a:schemeClr val="bg1"/>
                              </a:solidFill>
                              <a:latin typeface="Cambria Math" panose="02040503050406030204" pitchFamily="18" charset="0"/>
                              <a:cs typeface="Arial" panose="020B0604020202020204" pitchFamily="34" charset="0"/>
                            </a:rPr>
                            <m:t>3</m:t>
                          </m:r>
                        </m:sup>
                      </m:sSup>
                    </m:oMath>
                  </m:oMathPara>
                </a14:m>
                <a:endParaRPr lang="en-US" sz="3600" dirty="0">
                  <a:solidFill>
                    <a:prstClr val="black"/>
                  </a:solidFill>
                  <a:latin typeface="Arial" panose="020B0604020202020204" pitchFamily="34" charset="0"/>
                  <a:cs typeface="Arial" panose="020B0604020202020204" pitchFamily="34"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12715518" y="6865247"/>
                <a:ext cx="5254432" cy="1122218"/>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GB">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4263423" y="8714498"/>
            <a:ext cx="976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4108639" y="8638184"/>
            <a:ext cx="96012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defTabSz="1371566">
              <a:spcBef>
                <a:spcPct val="50000"/>
              </a:spcBef>
              <a:defRPr/>
            </a:pPr>
            <a:r>
              <a:rPr lang="en-US" altLang="en-US" sz="6000" b="1" dirty="0" err="1">
                <a:ln/>
                <a:solidFill>
                  <a:srgbClr val="FF0000"/>
                </a:solidFill>
                <a:effectLst>
                  <a:reflection blurRad="6350" stA="55000" endA="300" endPos="45500" dir="5400000" sy="-100000" algn="bl" rotWithShape="0"/>
                </a:effectLst>
                <a:latin typeface="Calibri" panose="020F0502020204030204"/>
              </a:rPr>
              <a:t>Tiếc</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quá</a:t>
            </a:r>
            <a:r>
              <a:rPr lang="en-US" altLang="en-US" sz="6000" b="1" dirty="0">
                <a:ln/>
                <a:solidFill>
                  <a:srgbClr val="FF0000"/>
                </a:solidFill>
                <a:effectLst>
                  <a:reflection blurRad="6350" stA="55000" endA="300" endPos="45500" dir="5400000" sy="-100000" algn="bl" rotWithShape="0"/>
                </a:effectLst>
                <a:latin typeface="Calibri" panose="020F0502020204030204"/>
              </a:rPr>
              <a:t> …! </a:t>
            </a:r>
            <a:r>
              <a:rPr lang="en-US" altLang="en-US" sz="6000" b="1" dirty="0" err="1">
                <a:ln/>
                <a:solidFill>
                  <a:srgbClr val="FF0000"/>
                </a:solidFill>
                <a:effectLst>
                  <a:reflection blurRad="6350" stA="55000" endA="300" endPos="45500" dir="5400000" sy="-100000" algn="bl" rotWithShape="0"/>
                </a:effectLst>
                <a:latin typeface="Calibri" panose="020F0502020204030204"/>
              </a:rPr>
              <a:t>Bạn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chọn</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sai</a:t>
            </a:r>
            <a:r>
              <a:rPr lang="en-US" altLang="en-US" sz="6000" b="1" dirty="0">
                <a:ln/>
                <a:solidFill>
                  <a:srgbClr val="FF0000"/>
                </a:solidFill>
                <a:effectLst>
                  <a:reflection blurRad="6350" stA="55000" endA="300" endPos="45500" dir="5400000" sy="-100000" algn="bl" rotWithShape="0"/>
                </a:effectLst>
                <a:latin typeface="Calibri" panose="020F0502020204030204"/>
              </a:rPr>
              <a:t> </a:t>
            </a:r>
            <a:r>
              <a:rPr lang="en-US" altLang="en-US" sz="6000" b="1" dirty="0" err="1">
                <a:ln/>
                <a:solidFill>
                  <a:srgbClr val="FF0000"/>
                </a:solidFill>
                <a:effectLst>
                  <a:reflection blurRad="6350" stA="55000" endA="300" endPos="45500" dir="5400000" sy="-100000" algn="bl" rotWithShape="0"/>
                </a:effectLst>
                <a:latin typeface="Calibri" panose="020F0502020204030204"/>
              </a:rPr>
              <a:t>rồi</a:t>
            </a:r>
            <a:r>
              <a:rPr lang="en-US" altLang="en-US" sz="6000" b="1" dirty="0">
                <a:ln/>
                <a:solidFill>
                  <a:srgbClr val="FF0000"/>
                </a:solidFill>
                <a:effectLst>
                  <a:reflection blurRad="6350" stA="55000" endA="300" endPos="45500" dir="5400000" sy="-100000" algn="bl" rotWithShape="0"/>
                </a:effectLst>
                <a:latin typeface="Calibri" panose="020F0502020204030204"/>
              </a:rPr>
              <a:t> !</a:t>
            </a:r>
          </a:p>
        </p:txBody>
      </p:sp>
      <p:pic>
        <p:nvPicPr>
          <p:cNvPr id="2" name="Picture 1">
            <a:extLst>
              <a:ext uri="{FF2B5EF4-FFF2-40B4-BE49-F238E27FC236}">
                <a16:creationId xmlns:a16="http://schemas.microsoft.com/office/drawing/2014/main" id="{31A2E7A7-485E-59EA-D2DD-F380B22B2BB3}"/>
              </a:ext>
            </a:extLst>
          </p:cNvPr>
          <p:cNvPicPr>
            <a:picLocks noChangeAspect="1"/>
          </p:cNvPicPr>
          <p:nvPr/>
        </p:nvPicPr>
        <p:blipFill>
          <a:blip r:embed="rId10"/>
          <a:stretch>
            <a:fillRect/>
          </a:stretch>
        </p:blipFill>
        <p:spPr>
          <a:xfrm>
            <a:off x="15880758" y="784079"/>
            <a:ext cx="1714529" cy="3340680"/>
          </a:xfrm>
          <a:prstGeom prst="rect">
            <a:avLst/>
          </a:prstGeom>
        </p:spPr>
      </p:pic>
    </p:spTree>
    <p:extLst>
      <p:ext uri="{BB962C8B-B14F-4D97-AF65-F5344CB8AC3E}">
        <p14:creationId xmlns:p14="http://schemas.microsoft.com/office/powerpoint/2010/main" val="75625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p:cTn id="7" dur="500" fill="hold"/>
                                        <p:tgtEl>
                                          <p:spTgt spid="79"/>
                                        </p:tgtEl>
                                        <p:attrNameLst>
                                          <p:attrName>ppt_w</p:attrName>
                                        </p:attrNameLst>
                                      </p:cBhvr>
                                      <p:tavLst>
                                        <p:tav tm="0">
                                          <p:val>
                                            <p:fltVal val="0"/>
                                          </p:val>
                                        </p:tav>
                                        <p:tav tm="100000">
                                          <p:val>
                                            <p:strVal val="#ppt_w"/>
                                          </p:val>
                                        </p:tav>
                                      </p:tavLst>
                                    </p:anim>
                                    <p:anim calcmode="lin" valueType="num">
                                      <p:cBhvr>
                                        <p:cTn id="8" dur="500" fill="hold"/>
                                        <p:tgtEl>
                                          <p:spTgt spid="79"/>
                                        </p:tgtEl>
                                        <p:attrNameLst>
                                          <p:attrName>ppt_h</p:attrName>
                                        </p:attrNameLst>
                                      </p:cBhvr>
                                      <p:tavLst>
                                        <p:tav tm="0">
                                          <p:val>
                                            <p:fltVal val="0"/>
                                          </p:val>
                                        </p:tav>
                                        <p:tav tm="100000">
                                          <p:val>
                                            <p:strVal val="#ppt_h"/>
                                          </p:val>
                                        </p:tav>
                                      </p:tavLst>
                                    </p:anim>
                                    <p:animEffect transition="in" filter="fade">
                                      <p:cBhvr>
                                        <p:cTn id="9" dur="500"/>
                                        <p:tgtEl>
                                          <p:spTgt spid="79"/>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79"/>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5"/>
                                        </p:tgtEl>
                                        <p:attrNameLst>
                                          <p:attrName>ppt_y</p:attrName>
                                        </p:attrNameLst>
                                      </p:cBhvr>
                                      <p:tavLst>
                                        <p:tav tm="0">
                                          <p:val>
                                            <p:strVal val="#ppt_y"/>
                                          </p:val>
                                        </p:tav>
                                        <p:tav tm="100000">
                                          <p:val>
                                            <p:strVal val="#ppt_y+#ppt_h*1.125000"/>
                                          </p:val>
                                        </p:tav>
                                      </p:tavLst>
                                    </p:anim>
                                    <p:animEffect transition="out" filter="wipe(down)">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75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randombar(horizontal)">
                                      <p:cBhvr>
                                        <p:cTn id="22" dur="500"/>
                                        <p:tgtEl>
                                          <p:spTgt spid="6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750"/>
                                        <p:tgtEl>
                                          <p:spTgt spid="5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750"/>
                                        <p:tgtEl>
                                          <p:spTgt spid="5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750"/>
                                        <p:tgtEl>
                                          <p:spTgt spid="5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750"/>
                                        <p:tgtEl>
                                          <p:spTgt spid="55"/>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75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2"/>
                                        </p:tgtEl>
                                        <p:attrNameLst>
                                          <p:attrName>style.visibility</p:attrName>
                                        </p:attrNameLst>
                                      </p:cBhvr>
                                      <p:to>
                                        <p:strVal val="visible"/>
                                      </p:to>
                                    </p:set>
                                    <p:animEffect transition="in" filter="fade">
                                      <p:cBhvr>
                                        <p:cTn id="40" dur="750"/>
                                        <p:tgtEl>
                                          <p:spTgt spid="5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750"/>
                                        <p:tgtEl>
                                          <p:spTgt spid="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75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7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54"/>
                    </p:tgtEl>
                  </p:cond>
                </p:stCondLst>
                <p:endSync evt="end" delay="0">
                  <p:rtn val="all"/>
                </p:endSync>
                <p:childTnLst>
                  <p:par>
                    <p:cTn id="51" fill="hold">
                      <p:stCondLst>
                        <p:cond delay="0"/>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42"/>
                                        </p:tgtEl>
                                        <p:attrNameLst>
                                          <p:attrName>ppt_w</p:attrName>
                                        </p:attrNameLst>
                                      </p:cBhvr>
                                      <p:tavLst>
                                        <p:tav tm="0">
                                          <p:val>
                                            <p:strVal val="ppt_w"/>
                                          </p:val>
                                        </p:tav>
                                        <p:tav tm="100000">
                                          <p:val>
                                            <p:fltVal val="0"/>
                                          </p:val>
                                        </p:tav>
                                      </p:tavLst>
                                    </p:anim>
                                    <p:anim calcmode="lin" valueType="num">
                                      <p:cBhvr>
                                        <p:cTn id="55" dur="500"/>
                                        <p:tgtEl>
                                          <p:spTgt spid="42"/>
                                        </p:tgtEl>
                                        <p:attrNameLst>
                                          <p:attrName>ppt_h</p:attrName>
                                        </p:attrNameLst>
                                      </p:cBhvr>
                                      <p:tavLst>
                                        <p:tav tm="0">
                                          <p:val>
                                            <p:strVal val="ppt_h"/>
                                          </p:val>
                                        </p:tav>
                                        <p:tav tm="100000">
                                          <p:val>
                                            <p:fltVal val="0"/>
                                          </p:val>
                                        </p:tav>
                                      </p:tavLst>
                                    </p:anim>
                                    <p:animEffect transition="out" filter="fade">
                                      <p:cBhvr>
                                        <p:cTn id="56" dur="500"/>
                                        <p:tgtEl>
                                          <p:spTgt spid="42"/>
                                        </p:tgtEl>
                                      </p:cBhvr>
                                    </p:animEffect>
                                    <p:set>
                                      <p:cBhvr>
                                        <p:cTn id="57"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bomb.wav"/>
                                        </p:tgtEl>
                                      </p:cMediaNode>
                                    </p:audio>
                                  </p:subTnLst>
                                </p:cTn>
                              </p:par>
                            </p:childTnLst>
                          </p:cTn>
                        </p:par>
                        <p:par>
                          <p:cTn id="58" fill="hold">
                            <p:stCondLst>
                              <p:cond delay="500"/>
                            </p:stCondLst>
                            <p:childTnLst>
                              <p:par>
                                <p:cTn id="59" presetID="42" presetClass="entr" presetSubtype="0" fill="hold" grpId="0" nodeType="after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250"/>
                                        <p:tgtEl>
                                          <p:spTgt spid="44"/>
                                        </p:tgtEl>
                                      </p:cBhvr>
                                    </p:animEffect>
                                    <p:anim calcmode="lin" valueType="num">
                                      <p:cBhvr>
                                        <p:cTn id="62" dur="250" fill="hold"/>
                                        <p:tgtEl>
                                          <p:spTgt spid="44"/>
                                        </p:tgtEl>
                                        <p:attrNameLst>
                                          <p:attrName>ppt_x</p:attrName>
                                        </p:attrNameLst>
                                      </p:cBhvr>
                                      <p:tavLst>
                                        <p:tav tm="0">
                                          <p:val>
                                            <p:strVal val="#ppt_x"/>
                                          </p:val>
                                        </p:tav>
                                        <p:tav tm="100000">
                                          <p:val>
                                            <p:strVal val="#ppt_x"/>
                                          </p:val>
                                        </p:tav>
                                      </p:tavLst>
                                    </p:anim>
                                    <p:anim calcmode="lin" valueType="num">
                                      <p:cBhvr>
                                        <p:cTn id="63" dur="250" fill="hold"/>
                                        <p:tgtEl>
                                          <p:spTgt spid="44"/>
                                        </p:tgtEl>
                                        <p:attrNameLst>
                                          <p:attrName>ppt_y</p:attrName>
                                        </p:attrNameLst>
                                      </p:cBhvr>
                                      <p:tavLst>
                                        <p:tav tm="0">
                                          <p:val>
                                            <p:strVal val="#ppt_y+.1"/>
                                          </p:val>
                                        </p:tav>
                                        <p:tav tm="100000">
                                          <p:val>
                                            <p:strVal val="#ppt_y"/>
                                          </p:val>
                                        </p:tav>
                                      </p:tavLst>
                                    </p:anim>
                                  </p:childTnLst>
                                </p:cTn>
                              </p:par>
                            </p:childTnLst>
                          </p:cTn>
                        </p:par>
                        <p:par>
                          <p:cTn id="64" fill="hold">
                            <p:stCondLst>
                              <p:cond delay="750"/>
                            </p:stCondLst>
                            <p:childTnLst>
                              <p:par>
                                <p:cTn id="65" presetID="53" presetClass="exit" presetSubtype="32" fill="hold" grpId="1" nodeType="afterEffect">
                                  <p:stCondLst>
                                    <p:cond delay="2250"/>
                                  </p:stCondLst>
                                  <p:childTnLst>
                                    <p:anim calcmode="lin" valueType="num">
                                      <p:cBhvr>
                                        <p:cTn id="66" dur="5000"/>
                                        <p:tgtEl>
                                          <p:spTgt spid="44"/>
                                        </p:tgtEl>
                                        <p:attrNameLst>
                                          <p:attrName>ppt_w</p:attrName>
                                        </p:attrNameLst>
                                      </p:cBhvr>
                                      <p:tavLst>
                                        <p:tav tm="0">
                                          <p:val>
                                            <p:strVal val="ppt_w"/>
                                          </p:val>
                                        </p:tav>
                                        <p:tav tm="100000">
                                          <p:val>
                                            <p:fltVal val="0"/>
                                          </p:val>
                                        </p:tav>
                                      </p:tavLst>
                                    </p:anim>
                                    <p:anim calcmode="lin" valueType="num">
                                      <p:cBhvr>
                                        <p:cTn id="67" dur="5000"/>
                                        <p:tgtEl>
                                          <p:spTgt spid="44"/>
                                        </p:tgtEl>
                                        <p:attrNameLst>
                                          <p:attrName>ppt_h</p:attrName>
                                        </p:attrNameLst>
                                      </p:cBhvr>
                                      <p:tavLst>
                                        <p:tav tm="0">
                                          <p:val>
                                            <p:strVal val="ppt_h"/>
                                          </p:val>
                                        </p:tav>
                                        <p:tav tm="100000">
                                          <p:val>
                                            <p:fltVal val="0"/>
                                          </p:val>
                                        </p:tav>
                                      </p:tavLst>
                                    </p:anim>
                                    <p:animEffect transition="out" filter="fade">
                                      <p:cBhvr>
                                        <p:cTn id="68" dur="5000"/>
                                        <p:tgtEl>
                                          <p:spTgt spid="44"/>
                                        </p:tgtEl>
                                      </p:cBhvr>
                                    </p:animEffect>
                                    <p:set>
                                      <p:cBhvr>
                                        <p:cTn id="69"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0" restart="whenNotActive" fill="hold" evtFilter="cancelBubble" nodeType="interactiveSeq">
                <p:stCondLst>
                  <p:cond evt="onClick" delay="0">
                    <p:tgtEl>
                      <p:spTgt spid="57"/>
                    </p:tgtEl>
                  </p:cond>
                </p:stCondLst>
                <p:endSync evt="end" delay="0">
                  <p:rtn val="all"/>
                </p:endSync>
                <p:childTnLst>
                  <p:par>
                    <p:cTn id="71" fill="hold">
                      <p:stCondLst>
                        <p:cond delay="0"/>
                      </p:stCondLst>
                      <p:childTnLst>
                        <p:par>
                          <p:cTn id="72" fill="hold">
                            <p:stCondLst>
                              <p:cond delay="0"/>
                            </p:stCondLst>
                            <p:childTnLst>
                              <p:par>
                                <p:cTn id="73" presetID="53" presetClass="exit" presetSubtype="32" fill="hold" grpId="1" nodeType="clickEffect">
                                  <p:stCondLst>
                                    <p:cond delay="0"/>
                                  </p:stCondLst>
                                  <p:childTnLst>
                                    <p:anim calcmode="lin" valueType="num">
                                      <p:cBhvr>
                                        <p:cTn id="74" dur="500"/>
                                        <p:tgtEl>
                                          <p:spTgt spid="51"/>
                                        </p:tgtEl>
                                        <p:attrNameLst>
                                          <p:attrName>ppt_w</p:attrName>
                                        </p:attrNameLst>
                                      </p:cBhvr>
                                      <p:tavLst>
                                        <p:tav tm="0">
                                          <p:val>
                                            <p:strVal val="ppt_w"/>
                                          </p:val>
                                        </p:tav>
                                        <p:tav tm="100000">
                                          <p:val>
                                            <p:fltVal val="0"/>
                                          </p:val>
                                        </p:tav>
                                      </p:tavLst>
                                    </p:anim>
                                    <p:anim calcmode="lin" valueType="num">
                                      <p:cBhvr>
                                        <p:cTn id="75" dur="500"/>
                                        <p:tgtEl>
                                          <p:spTgt spid="51"/>
                                        </p:tgtEl>
                                        <p:attrNameLst>
                                          <p:attrName>ppt_h</p:attrName>
                                        </p:attrNameLst>
                                      </p:cBhvr>
                                      <p:tavLst>
                                        <p:tav tm="0">
                                          <p:val>
                                            <p:strVal val="ppt_h"/>
                                          </p:val>
                                        </p:tav>
                                        <p:tav tm="100000">
                                          <p:val>
                                            <p:fltVal val="0"/>
                                          </p:val>
                                        </p:tav>
                                      </p:tavLst>
                                    </p:anim>
                                    <p:animEffect transition="out" filter="fade">
                                      <p:cBhvr>
                                        <p:cTn id="76" dur="500"/>
                                        <p:tgtEl>
                                          <p:spTgt spid="51"/>
                                        </p:tgtEl>
                                      </p:cBhvr>
                                    </p:animEffect>
                                    <p:set>
                                      <p:cBhvr>
                                        <p:cTn id="77"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 name="bomb.wav"/>
                                        </p:tgtEl>
                                      </p:cMediaNode>
                                    </p:audio>
                                  </p:sub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250"/>
                                        <p:tgtEl>
                                          <p:spTgt spid="10"/>
                                        </p:tgtEl>
                                      </p:cBhvr>
                                    </p:animEffect>
                                    <p:anim calcmode="lin" valueType="num">
                                      <p:cBhvr>
                                        <p:cTn id="82" dur="250" fill="hold"/>
                                        <p:tgtEl>
                                          <p:spTgt spid="10"/>
                                        </p:tgtEl>
                                        <p:attrNameLst>
                                          <p:attrName>ppt_x</p:attrName>
                                        </p:attrNameLst>
                                      </p:cBhvr>
                                      <p:tavLst>
                                        <p:tav tm="0">
                                          <p:val>
                                            <p:strVal val="#ppt_x"/>
                                          </p:val>
                                        </p:tav>
                                        <p:tav tm="100000">
                                          <p:val>
                                            <p:strVal val="#ppt_x"/>
                                          </p:val>
                                        </p:tav>
                                      </p:tavLst>
                                    </p:anim>
                                    <p:anim calcmode="lin" valueType="num">
                                      <p:cBhvr>
                                        <p:cTn id="83" dur="250" fill="hold"/>
                                        <p:tgtEl>
                                          <p:spTgt spid="10"/>
                                        </p:tgtEl>
                                        <p:attrNameLst>
                                          <p:attrName>ppt_y</p:attrName>
                                        </p:attrNameLst>
                                      </p:cBhvr>
                                      <p:tavLst>
                                        <p:tav tm="0">
                                          <p:val>
                                            <p:strVal val="#ppt_y+.1"/>
                                          </p:val>
                                        </p:tav>
                                        <p:tav tm="100000">
                                          <p:val>
                                            <p:strVal val="#ppt_y"/>
                                          </p:val>
                                        </p:tav>
                                      </p:tavLst>
                                    </p:anim>
                                  </p:childTnLst>
                                </p:cTn>
                              </p:par>
                            </p:childTnLst>
                          </p:cTn>
                        </p:par>
                        <p:par>
                          <p:cTn id="84" fill="hold">
                            <p:stCondLst>
                              <p:cond delay="750"/>
                            </p:stCondLst>
                            <p:childTnLst>
                              <p:par>
                                <p:cTn id="85" presetID="53" presetClass="exit" presetSubtype="32" fill="hold" grpId="1" nodeType="afterEffect">
                                  <p:stCondLst>
                                    <p:cond delay="2250"/>
                                  </p:stCondLst>
                                  <p:childTnLst>
                                    <p:anim calcmode="lin" valueType="num">
                                      <p:cBhvr>
                                        <p:cTn id="86" dur="5000"/>
                                        <p:tgtEl>
                                          <p:spTgt spid="10"/>
                                        </p:tgtEl>
                                        <p:attrNameLst>
                                          <p:attrName>ppt_w</p:attrName>
                                        </p:attrNameLst>
                                      </p:cBhvr>
                                      <p:tavLst>
                                        <p:tav tm="0">
                                          <p:val>
                                            <p:strVal val="ppt_w"/>
                                          </p:val>
                                        </p:tav>
                                        <p:tav tm="100000">
                                          <p:val>
                                            <p:fltVal val="0"/>
                                          </p:val>
                                        </p:tav>
                                      </p:tavLst>
                                    </p:anim>
                                    <p:anim calcmode="lin" valueType="num">
                                      <p:cBhvr>
                                        <p:cTn id="87" dur="5000"/>
                                        <p:tgtEl>
                                          <p:spTgt spid="10"/>
                                        </p:tgtEl>
                                        <p:attrNameLst>
                                          <p:attrName>ppt_h</p:attrName>
                                        </p:attrNameLst>
                                      </p:cBhvr>
                                      <p:tavLst>
                                        <p:tav tm="0">
                                          <p:val>
                                            <p:strVal val="ppt_h"/>
                                          </p:val>
                                        </p:tav>
                                        <p:tav tm="100000">
                                          <p:val>
                                            <p:fltVal val="0"/>
                                          </p:val>
                                        </p:tav>
                                      </p:tavLst>
                                    </p:anim>
                                    <p:animEffect transition="out" filter="fade">
                                      <p:cBhvr>
                                        <p:cTn id="88" dur="5000"/>
                                        <p:tgtEl>
                                          <p:spTgt spid="10"/>
                                        </p:tgtEl>
                                      </p:cBhvr>
                                    </p:animEffect>
                                    <p:set>
                                      <p:cBhvr>
                                        <p:cTn id="89"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0" restart="whenNotActive" fill="hold" evtFilter="cancelBubble" nodeType="interactiveSeq">
                <p:stCondLst>
                  <p:cond evt="onClick" delay="0">
                    <p:tgtEl>
                      <p:spTgt spid="5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52"/>
                                        </p:tgtEl>
                                        <p:attrNameLst>
                                          <p:attrName>ppt_w</p:attrName>
                                        </p:attrNameLst>
                                      </p:cBhvr>
                                      <p:tavLst>
                                        <p:tav tm="0">
                                          <p:val>
                                            <p:strVal val="ppt_w"/>
                                          </p:val>
                                        </p:tav>
                                        <p:tav tm="100000">
                                          <p:val>
                                            <p:fltVal val="0"/>
                                          </p:val>
                                        </p:tav>
                                      </p:tavLst>
                                    </p:anim>
                                    <p:anim calcmode="lin" valueType="num">
                                      <p:cBhvr>
                                        <p:cTn id="95" dur="500"/>
                                        <p:tgtEl>
                                          <p:spTgt spid="52"/>
                                        </p:tgtEl>
                                        <p:attrNameLst>
                                          <p:attrName>ppt_h</p:attrName>
                                        </p:attrNameLst>
                                      </p:cBhvr>
                                      <p:tavLst>
                                        <p:tav tm="0">
                                          <p:val>
                                            <p:strVal val="ppt_h"/>
                                          </p:val>
                                        </p:tav>
                                        <p:tav tm="100000">
                                          <p:val>
                                            <p:fltVal val="0"/>
                                          </p:val>
                                        </p:tav>
                                      </p:tavLst>
                                    </p:anim>
                                    <p:animEffect transition="out" filter="fade">
                                      <p:cBhvr>
                                        <p:cTn id="96" dur="500"/>
                                        <p:tgtEl>
                                          <p:spTgt spid="52"/>
                                        </p:tgtEl>
                                      </p:cBhvr>
                                    </p:animEffect>
                                    <p:set>
                                      <p:cBhvr>
                                        <p:cTn id="97"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bomb.wav"/>
                                        </p:tgtEl>
                                      </p:cMediaNode>
                                    </p:audio>
                                  </p:subTnLst>
                                </p:cTn>
                              </p:par>
                              <p:par>
                                <p:cTn id="98" presetID="42" presetClass="entr" presetSubtype="0" fill="hold" grpId="0" nodeType="withEffect">
                                  <p:stCondLst>
                                    <p:cond delay="0"/>
                                  </p:stCondLst>
                                  <p:childTnLst>
                                    <p:set>
                                      <p:cBhvr>
                                        <p:cTn id="99" dur="1" fill="hold">
                                          <p:stCondLst>
                                            <p:cond delay="0"/>
                                          </p:stCondLst>
                                        </p:cTn>
                                        <p:tgtEl>
                                          <p:spTgt spid="46"/>
                                        </p:tgtEl>
                                        <p:attrNameLst>
                                          <p:attrName>style.visibility</p:attrName>
                                        </p:attrNameLst>
                                      </p:cBhvr>
                                      <p:to>
                                        <p:strVal val="visible"/>
                                      </p:to>
                                    </p:set>
                                    <p:animEffect transition="in" filter="fade">
                                      <p:cBhvr>
                                        <p:cTn id="100" dur="1000"/>
                                        <p:tgtEl>
                                          <p:spTgt spid="46"/>
                                        </p:tgtEl>
                                      </p:cBhvr>
                                    </p:animEffect>
                                    <p:anim calcmode="lin" valueType="num">
                                      <p:cBhvr>
                                        <p:cTn id="101" dur="1000" fill="hold"/>
                                        <p:tgtEl>
                                          <p:spTgt spid="46"/>
                                        </p:tgtEl>
                                        <p:attrNameLst>
                                          <p:attrName>ppt_x</p:attrName>
                                        </p:attrNameLst>
                                      </p:cBhvr>
                                      <p:tavLst>
                                        <p:tav tm="0">
                                          <p:val>
                                            <p:strVal val="#ppt_x"/>
                                          </p:val>
                                        </p:tav>
                                        <p:tav tm="100000">
                                          <p:val>
                                            <p:strVal val="#ppt_x"/>
                                          </p:val>
                                        </p:tav>
                                      </p:tavLst>
                                    </p:anim>
                                    <p:anim calcmode="lin" valueType="num">
                                      <p:cBhvr>
                                        <p:cTn id="102" dur="1000" fill="hold"/>
                                        <p:tgtEl>
                                          <p:spTgt spid="46"/>
                                        </p:tgtEl>
                                        <p:attrNameLst>
                                          <p:attrName>ppt_y</p:attrName>
                                        </p:attrNameLst>
                                      </p:cBhvr>
                                      <p:tavLst>
                                        <p:tav tm="0">
                                          <p:val>
                                            <p:strVal val="#ppt_y+.1"/>
                                          </p:val>
                                        </p:tav>
                                        <p:tav tm="100000">
                                          <p:val>
                                            <p:strVal val="#ppt_y"/>
                                          </p:val>
                                        </p:tav>
                                      </p:tavLst>
                                    </p:anim>
                                  </p:childTnLst>
                                </p:cTn>
                              </p:par>
                            </p:childTnLst>
                          </p:cTn>
                        </p:par>
                        <p:par>
                          <p:cTn id="103" fill="hold">
                            <p:stCondLst>
                              <p:cond delay="1000"/>
                            </p:stCondLst>
                            <p:childTnLst>
                              <p:par>
                                <p:cTn id="104" presetID="53" presetClass="exit" presetSubtype="32" fill="hold" grpId="1" nodeType="afterEffect">
                                  <p:stCondLst>
                                    <p:cond delay="1000"/>
                                  </p:stCondLst>
                                  <p:childTnLst>
                                    <p:anim calcmode="lin" valueType="num">
                                      <p:cBhvr>
                                        <p:cTn id="105" dur="5000"/>
                                        <p:tgtEl>
                                          <p:spTgt spid="46"/>
                                        </p:tgtEl>
                                        <p:attrNameLst>
                                          <p:attrName>ppt_w</p:attrName>
                                        </p:attrNameLst>
                                      </p:cBhvr>
                                      <p:tavLst>
                                        <p:tav tm="0">
                                          <p:val>
                                            <p:strVal val="ppt_w"/>
                                          </p:val>
                                        </p:tav>
                                        <p:tav tm="100000">
                                          <p:val>
                                            <p:fltVal val="0"/>
                                          </p:val>
                                        </p:tav>
                                      </p:tavLst>
                                    </p:anim>
                                    <p:anim calcmode="lin" valueType="num">
                                      <p:cBhvr>
                                        <p:cTn id="106" dur="5000"/>
                                        <p:tgtEl>
                                          <p:spTgt spid="46"/>
                                        </p:tgtEl>
                                        <p:attrNameLst>
                                          <p:attrName>ppt_h</p:attrName>
                                        </p:attrNameLst>
                                      </p:cBhvr>
                                      <p:tavLst>
                                        <p:tav tm="0">
                                          <p:val>
                                            <p:strVal val="ppt_h"/>
                                          </p:val>
                                        </p:tav>
                                        <p:tav tm="100000">
                                          <p:val>
                                            <p:fltVal val="0"/>
                                          </p:val>
                                        </p:tav>
                                      </p:tavLst>
                                    </p:anim>
                                    <p:animEffect transition="out" filter="fade">
                                      <p:cBhvr>
                                        <p:cTn id="107" dur="5000"/>
                                        <p:tgtEl>
                                          <p:spTgt spid="46"/>
                                        </p:tgtEl>
                                      </p:cBhvr>
                                    </p:animEffect>
                                    <p:set>
                                      <p:cBhvr>
                                        <p:cTn id="108"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09" restart="whenNotActive" fill="hold" evtFilter="cancelBubble" nodeType="interactiveSeq">
                <p:stCondLst>
                  <p:cond evt="onClick" delay="0">
                    <p:tgtEl>
                      <p:spTgt spid="56"/>
                    </p:tgtEl>
                  </p:cond>
                </p:stCondLst>
                <p:endSync evt="end" delay="0">
                  <p:rtn val="all"/>
                </p:endSync>
                <p:childTnLst>
                  <p:par>
                    <p:cTn id="110" fill="hold">
                      <p:stCondLst>
                        <p:cond delay="0"/>
                      </p:stCondLst>
                      <p:childTnLst>
                        <p:par>
                          <p:cTn id="111" fill="hold">
                            <p:stCondLst>
                              <p:cond delay="0"/>
                            </p:stCondLst>
                            <p:childTnLst>
                              <p:par>
                                <p:cTn id="112" presetID="21" presetClass="emph" presetSubtype="0" fill="hold" grpId="1" nodeType="clickEffect">
                                  <p:stCondLst>
                                    <p:cond delay="0"/>
                                  </p:stCondLst>
                                  <p:childTnLst>
                                    <p:animClr clrSpc="hsl" dir="cw">
                                      <p:cBhvr override="childStyle">
                                        <p:cTn id="113" dur="500" fill="hold"/>
                                        <p:tgtEl>
                                          <p:spTgt spid="43"/>
                                        </p:tgtEl>
                                        <p:attrNameLst>
                                          <p:attrName>style.color</p:attrName>
                                        </p:attrNameLst>
                                      </p:cBhvr>
                                      <p:by>
                                        <p:hsl h="7200000" s="0" l="0"/>
                                      </p:by>
                                    </p:animClr>
                                    <p:animClr clrSpc="hsl" dir="cw">
                                      <p:cBhvr>
                                        <p:cTn id="114" dur="500" fill="hold"/>
                                        <p:tgtEl>
                                          <p:spTgt spid="43"/>
                                        </p:tgtEl>
                                        <p:attrNameLst>
                                          <p:attrName>fillcolor</p:attrName>
                                        </p:attrNameLst>
                                      </p:cBhvr>
                                      <p:by>
                                        <p:hsl h="7200000" s="0" l="0"/>
                                      </p:by>
                                    </p:animClr>
                                    <p:animClr clrSpc="hsl" dir="cw">
                                      <p:cBhvr>
                                        <p:cTn id="115" dur="500" fill="hold"/>
                                        <p:tgtEl>
                                          <p:spTgt spid="43"/>
                                        </p:tgtEl>
                                        <p:attrNameLst>
                                          <p:attrName>stroke.color</p:attrName>
                                        </p:attrNameLst>
                                      </p:cBhvr>
                                      <p:by>
                                        <p:hsl h="7200000" s="0" l="0"/>
                                      </p:by>
                                    </p:animClr>
                                    <p:set>
                                      <p:cBhvr>
                                        <p:cTn id="116" dur="500" fill="hold"/>
                                        <p:tgtEl>
                                          <p:spTgt spid="43"/>
                                        </p:tgtEl>
                                        <p:attrNameLst>
                                          <p:attrName>fill.type</p:attrName>
                                        </p:attrNameLst>
                                      </p:cBhvr>
                                      <p:to>
                                        <p:strVal val="solid"/>
                                      </p:to>
                                    </p:set>
                                  </p:childTnLst>
                                  <p:subTnLst>
                                    <p:audio>
                                      <p:cMediaNode>
                                        <p:cTn display="0" masterRel="sameClick">
                                          <p:stCondLst>
                                            <p:cond evt="begin" delay="0">
                                              <p:tn val="112"/>
                                            </p:cond>
                                          </p:stCondLst>
                                          <p:endCondLst>
                                            <p:cond evt="onStopAudio" delay="0">
                                              <p:tgtEl>
                                                <p:sldTgt/>
                                              </p:tgtEl>
                                            </p:cond>
                                          </p:endCondLst>
                                        </p:cTn>
                                        <p:tgtEl>
                                          <p:sndTgt r:embed="rId3" name="applause.wav"/>
                                        </p:tgtEl>
                                      </p:cMediaNode>
                                    </p:audio>
                                  </p:subTnLst>
                                </p:cTn>
                              </p:par>
                            </p:childTnLst>
                          </p:cTn>
                        </p:par>
                        <p:par>
                          <p:cTn id="117" fill="hold">
                            <p:stCondLst>
                              <p:cond delay="500"/>
                            </p:stCondLst>
                            <p:childTnLst>
                              <p:par>
                                <p:cTn id="118" presetID="42" presetClass="entr" presetSubtype="0" fill="hold" grpId="0" nodeType="after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fade">
                                      <p:cBhvr>
                                        <p:cTn id="120" dur="10"/>
                                        <p:tgtEl>
                                          <p:spTgt spid="8"/>
                                        </p:tgtEl>
                                      </p:cBhvr>
                                    </p:animEffect>
                                    <p:anim calcmode="lin" valueType="num">
                                      <p:cBhvr>
                                        <p:cTn id="121" dur="10" fill="hold"/>
                                        <p:tgtEl>
                                          <p:spTgt spid="8"/>
                                        </p:tgtEl>
                                        <p:attrNameLst>
                                          <p:attrName>ppt_x</p:attrName>
                                        </p:attrNameLst>
                                      </p:cBhvr>
                                      <p:tavLst>
                                        <p:tav tm="0">
                                          <p:val>
                                            <p:strVal val="#ppt_x"/>
                                          </p:val>
                                        </p:tav>
                                        <p:tav tm="100000">
                                          <p:val>
                                            <p:strVal val="#ppt_x"/>
                                          </p:val>
                                        </p:tav>
                                      </p:tavLst>
                                    </p:anim>
                                    <p:anim calcmode="lin" valueType="num">
                                      <p:cBhvr>
                                        <p:cTn id="122"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childTnLst>
        </p:cTn>
      </p:par>
    </p:tnLst>
    <p:bldLst>
      <p:bldP spid="5" grpId="0" animBg="1"/>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60" grpId="0"/>
      <p:bldP spid="79" grpId="0" animBg="1"/>
      <p:bldP spid="79" grpId="1" animBg="1"/>
      <p:bldP spid="42" grpId="0" animBg="1"/>
      <p:bldP spid="42" grpId="1" animBg="1"/>
      <p:bldP spid="43" grpId="0" animBg="1"/>
      <p:bldP spid="43" grpId="1" animBg="1"/>
      <p:bldP spid="44" grpId="0"/>
      <p:bldP spid="44" grpId="1"/>
      <p:bldP spid="46" grpId="0"/>
      <p:bldP spid="4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a:ea typeface="Arial"/>
                  <a:cs typeface="Arial"/>
                  <a:sym typeface="Arial"/>
                </a:rPr>
                <a:t>Ghi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nhớ</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kiến</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thức</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trọng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tâm</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endParaRPr sz="4000" dirty="0">
                <a:solidFill>
                  <a:schemeClr val="dk1"/>
                </a:solidFill>
                <a:latin typeface="Arial"/>
                <a:ea typeface="Arial"/>
                <a:cs typeface="Arial"/>
                <a:sym typeface="Arial"/>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238706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a:ea typeface="Arial"/>
                  <a:cs typeface="Arial"/>
                  <a:sym typeface="Arial"/>
                </a:rPr>
                <a:t>Hoàn </a:t>
              </a:r>
              <a:r>
                <a:rPr lang="en-US" sz="4000" dirty="0" err="1">
                  <a:solidFill>
                    <a:schemeClr val="dk1"/>
                  </a:solidFill>
                  <a:latin typeface="Arial"/>
                  <a:ea typeface="Arial"/>
                  <a:cs typeface="Arial"/>
                  <a:sym typeface="Arial"/>
                </a:rPr>
                <a:t>thành</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bài</a:t>
              </a:r>
              <a:r>
                <a:rPr lang="en-US" sz="4000" dirty="0">
                  <a:solidFill>
                    <a:schemeClr val="dk1"/>
                  </a:solidFill>
                  <a:latin typeface="Arial"/>
                  <a:ea typeface="Arial"/>
                  <a:cs typeface="Arial"/>
                  <a:sym typeface="Arial"/>
                </a:rPr>
                <a:t> </a:t>
              </a:r>
              <a:r>
                <a:rPr lang="en-US" sz="4000" dirty="0" err="1">
                  <a:solidFill>
                    <a:schemeClr val="dk1"/>
                  </a:solidFill>
                  <a:latin typeface="Arial"/>
                  <a:ea typeface="Arial"/>
                  <a:cs typeface="Arial"/>
                  <a:sym typeface="Arial"/>
                </a:rPr>
                <a:t>tập</a:t>
              </a:r>
              <a:r>
                <a:rPr lang="en-US" sz="4000" dirty="0">
                  <a:solidFill>
                    <a:schemeClr val="dk1"/>
                  </a:solidFill>
                  <a:latin typeface="Arial"/>
                  <a:ea typeface="Arial"/>
                  <a:cs typeface="Arial"/>
                  <a:sym typeface="Arial"/>
                </a:rPr>
                <a:t> 1 </a:t>
              </a:r>
              <a:r>
                <a:rPr lang="en-US" sz="4000" dirty="0" err="1">
                  <a:solidFill>
                    <a:schemeClr val="dk1"/>
                  </a:solidFill>
                  <a:latin typeface="Arial"/>
                  <a:ea typeface="Arial"/>
                  <a:cs typeface="Arial"/>
                  <a:sym typeface="Arial"/>
                </a:rPr>
                <a:t>tơi</a:t>
              </a:r>
              <a:r>
                <a:rPr lang="en-US" sz="4000" dirty="0">
                  <a:solidFill>
                    <a:schemeClr val="dk1"/>
                  </a:solidFill>
                  <a:latin typeface="Arial"/>
                  <a:ea typeface="Arial"/>
                  <a:cs typeface="Arial"/>
                  <a:sym typeface="Arial"/>
                </a:rPr>
                <a:t> 4 </a:t>
              </a:r>
              <a:r>
                <a:rPr lang="en-US" sz="4000" dirty="0" err="1">
                  <a:solidFill>
                    <a:schemeClr val="dk1"/>
                  </a:solidFill>
                  <a:latin typeface="Arial"/>
                  <a:ea typeface="Arial"/>
                  <a:cs typeface="Arial"/>
                  <a:sym typeface="Arial"/>
                </a:rPr>
                <a:t>trong</a:t>
              </a:r>
              <a:r>
                <a:rPr lang="en-US" sz="4000" dirty="0">
                  <a:solidFill>
                    <a:schemeClr val="dk1"/>
                  </a:solidFill>
                  <a:latin typeface="Arial"/>
                  <a:ea typeface="Arial"/>
                  <a:cs typeface="Arial"/>
                  <a:sym typeface="Arial"/>
                </a:rPr>
                <a:t> SGK </a:t>
              </a:r>
              <a:r>
                <a:rPr lang="en-US" sz="4000" dirty="0" err="1">
                  <a:solidFill>
                    <a:schemeClr val="dk1"/>
                  </a:solidFill>
                  <a:latin typeface="Arial"/>
                  <a:ea typeface="Arial"/>
                  <a:cs typeface="Arial"/>
                  <a:sym typeface="Arial"/>
                </a:rPr>
                <a:t>trang</a:t>
              </a:r>
              <a:r>
                <a:rPr lang="en-US" sz="4000" dirty="0">
                  <a:solidFill>
                    <a:schemeClr val="dk1"/>
                  </a:solidFill>
                  <a:latin typeface="Arial"/>
                  <a:ea typeface="Arial"/>
                  <a:cs typeface="Arial"/>
                  <a:sym typeface="Arial"/>
                </a:rPr>
                <a:t> 108.</a:t>
              </a:r>
              <a:endParaRPr sz="4000" dirty="0">
                <a:solidFill>
                  <a:schemeClr val="dk1"/>
                </a:solidFill>
                <a:latin typeface="Arial"/>
                <a:ea typeface="Arial"/>
                <a:cs typeface="Arial"/>
                <a:sym typeface="Arial"/>
              </a:endParaRPr>
            </a:p>
          </p:txBody>
        </p:sp>
      </p:grpSp>
      <p:grpSp>
        <p:nvGrpSpPr>
          <p:cNvPr id="23" name="Google Shape;1105;p63"/>
          <p:cNvGrpSpPr/>
          <p:nvPr/>
        </p:nvGrpSpPr>
        <p:grpSpPr>
          <a:xfrm>
            <a:off x="11751630" y="3484309"/>
            <a:ext cx="5469100" cy="4554790"/>
            <a:chOff x="12263298" y="3009914"/>
            <a:chExt cx="4957847" cy="4565119"/>
          </a:xfrm>
        </p:grpSpPr>
        <p:sp>
          <p:nvSpPr>
            <p:cNvPr id="24" name="Google Shape;1106;p63"/>
            <p:cNvSpPr/>
            <p:nvPr/>
          </p:nvSpPr>
          <p:spPr>
            <a:xfrm rot="10800000">
              <a:off x="12263298" y="3009914"/>
              <a:ext cx="4957847" cy="4565119"/>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322" y="3507686"/>
              <a:ext cx="4539800" cy="272995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3800" dirty="0" err="1">
                  <a:solidFill>
                    <a:schemeClr val="dk1"/>
                  </a:solidFill>
                  <a:latin typeface="Arial"/>
                  <a:ea typeface="Arial"/>
                  <a:cs typeface="Arial"/>
                  <a:sym typeface="Arial"/>
                </a:rPr>
                <a:t>Chuẩn</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bị</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bài</a:t>
              </a:r>
              <a:r>
                <a:rPr lang="en-US" sz="3800" dirty="0">
                  <a:solidFill>
                    <a:schemeClr val="dk1"/>
                  </a:solidFill>
                  <a:latin typeface="Arial"/>
                  <a:ea typeface="Arial"/>
                  <a:cs typeface="Arial"/>
                  <a:sym typeface="Arial"/>
                </a:rPr>
                <a:t> </a:t>
              </a:r>
              <a:r>
                <a:rPr lang="en-US" sz="3800" dirty="0" err="1">
                  <a:solidFill>
                    <a:schemeClr val="dk1"/>
                  </a:solidFill>
                  <a:latin typeface="Arial"/>
                  <a:ea typeface="Arial"/>
                  <a:cs typeface="Arial"/>
                  <a:sym typeface="Arial"/>
                </a:rPr>
                <a:t>mới</a:t>
              </a:r>
              <a:r>
                <a:rPr lang="en-US" sz="3800" dirty="0">
                  <a:solidFill>
                    <a:schemeClr val="dk1"/>
                  </a:solidFill>
                  <a:latin typeface="Arial"/>
                  <a:ea typeface="Arial"/>
                  <a:cs typeface="Arial"/>
                  <a:sym typeface="Arial"/>
                </a:rPr>
                <a:t>: </a:t>
              </a:r>
              <a:r>
                <a:rPr lang="en-US" sz="3800" b="1" i="1" dirty="0">
                  <a:solidFill>
                    <a:schemeClr val="dk1"/>
                  </a:solidFill>
                  <a:latin typeface="Arial"/>
                  <a:ea typeface="Arial"/>
                  <a:cs typeface="Arial"/>
                  <a:sym typeface="Arial"/>
                </a:rPr>
                <a:t>“BÀI TẬP CUỐI CHƯƠNG 10”.</a:t>
              </a:r>
              <a:endParaRPr sz="3800" b="1" i="1" dirty="0">
                <a:solidFill>
                  <a:schemeClr val="dk1"/>
                </a:solidFill>
                <a:latin typeface="Calibri"/>
                <a:ea typeface="Calibri"/>
                <a:cs typeface="Calibri"/>
                <a:sym typeface="Calibri"/>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364711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a:ea typeface="Arial"/>
                <a:cs typeface="Arial"/>
                <a:sym typeface="Arial"/>
              </a:rPr>
              <a:t>CHƯƠNG </a:t>
            </a:r>
            <a:r>
              <a:rPr lang="en-US" sz="7700" b="1" dirty="0">
                <a:solidFill>
                  <a:schemeClr val="lt1"/>
                </a:solidFill>
                <a:latin typeface="Arial"/>
                <a:ea typeface="Arial"/>
                <a:cs typeface="Arial"/>
                <a:sym typeface="Arial"/>
              </a:rPr>
              <a:t>10</a:t>
            </a:r>
            <a:r>
              <a:rPr lang="vi-VN" sz="7700" b="1" dirty="0">
                <a:solidFill>
                  <a:schemeClr val="lt1"/>
                </a:solidFill>
                <a:latin typeface="Arial"/>
                <a:ea typeface="Arial"/>
                <a:cs typeface="Arial"/>
                <a:sym typeface="Arial"/>
              </a:rPr>
              <a:t>: </a:t>
            </a:r>
            <a:r>
              <a:rPr lang="en-US" sz="7700" b="1" dirty="0">
                <a:solidFill>
                  <a:schemeClr val="lt1"/>
                </a:solidFill>
                <a:latin typeface="Arial"/>
                <a:ea typeface="Arial"/>
                <a:cs typeface="Arial"/>
                <a:sym typeface="Arial"/>
              </a:rPr>
              <a:t>HÌNH HỌC TRỰC QUAN</a:t>
            </a:r>
            <a:endParaRPr sz="7700" dirty="0">
              <a:solidFill>
                <a:schemeClr val="lt1"/>
              </a:solidFill>
              <a:latin typeface="Calibri"/>
              <a:ea typeface="Calibri"/>
              <a:cs typeface="Calibri"/>
              <a:sym typeface="Calibri"/>
            </a:endParaRPr>
          </a:p>
        </p:txBody>
      </p:sp>
      <p:sp>
        <p:nvSpPr>
          <p:cNvPr id="21" name="Google Shape;133;p3"/>
          <p:cNvSpPr/>
          <p:nvPr/>
        </p:nvSpPr>
        <p:spPr>
          <a:xfrm>
            <a:off x="3610753" y="5096026"/>
            <a:ext cx="11523694" cy="1823536"/>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HÌNH CẦU</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5544545" y="3090518"/>
            <a:ext cx="4132856" cy="1002710"/>
          </a:xfrm>
          <a:prstGeom prst="rect">
            <a:avLst/>
          </a:prstGeom>
        </p:spPr>
        <p:txBody>
          <a:bodyPr wrap="square">
            <a:spAutoFit/>
          </a:bodyPr>
          <a:lstStyle/>
          <a:p>
            <a:pPr algn="just">
              <a:lnSpc>
                <a:spcPct val="150000"/>
              </a:lnSpc>
              <a:tabLst>
                <a:tab pos="360045" algn="l"/>
                <a:tab pos="720090" algn="l"/>
              </a:tabLst>
            </a:pPr>
            <a:r>
              <a:rPr lang="nl-NL" sz="4500" b="1" dirty="0">
                <a:latin typeface="Arial" panose="020B0604020202020204" pitchFamily="34" charset="0"/>
                <a:ea typeface="Calibri" panose="020F0502020204030204" pitchFamily="34" charset="0"/>
                <a:cs typeface="Arial" panose="020B0604020202020204" pitchFamily="34" charset="0"/>
              </a:rPr>
              <a:t>HÌNH CẦU</a:t>
            </a:r>
            <a:endParaRPr lang="en-US" sz="45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5544544" y="5501593"/>
            <a:ext cx="5891356"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DIỆN TÍCH MẶT CẦU</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4136167" y="3090518"/>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4118111" y="5220240"/>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lang="en-US" sz="5000" b="1" dirty="0">
                  <a:latin typeface="Arial" panose="020B0604020202020204" pitchFamily="34" charset="0"/>
                  <a:cs typeface="Arial" panose="020B0604020202020204" pitchFamily="34" charset="0"/>
                </a:rPr>
                <a:t>II</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 name="Rectangle 1">
            <a:extLst>
              <a:ext uri="{FF2B5EF4-FFF2-40B4-BE49-F238E27FC236}">
                <a16:creationId xmlns:a16="http://schemas.microsoft.com/office/drawing/2014/main" id="{A169B827-72AC-3E86-11AB-EDA7B53CA8B3}"/>
              </a:ext>
            </a:extLst>
          </p:cNvPr>
          <p:cNvSpPr/>
          <p:nvPr/>
        </p:nvSpPr>
        <p:spPr>
          <a:xfrm>
            <a:off x="5562600" y="7965835"/>
            <a:ext cx="5827236" cy="784830"/>
          </a:xfrm>
          <a:prstGeom prst="rect">
            <a:avLst/>
          </a:prstGeom>
        </p:spPr>
        <p:txBody>
          <a:bodyPr wrap="none">
            <a:spAutoFit/>
          </a:bodyPr>
          <a:lstStyle/>
          <a:p>
            <a:r>
              <a:rPr lang="en-US" sz="4500" b="1" dirty="0">
                <a:latin typeface="Arial" panose="020B0604020202020204" pitchFamily="34" charset="0"/>
                <a:cs typeface="Arial" panose="020B0604020202020204" pitchFamily="34" charset="0"/>
              </a:rPr>
              <a:t>THỂ TÍCH HÌNH CẦU</a:t>
            </a:r>
          </a:p>
        </p:txBody>
      </p:sp>
      <p:grpSp>
        <p:nvGrpSpPr>
          <p:cNvPr id="3" name="Group 2">
            <a:extLst>
              <a:ext uri="{FF2B5EF4-FFF2-40B4-BE49-F238E27FC236}">
                <a16:creationId xmlns:a16="http://schemas.microsoft.com/office/drawing/2014/main" id="{C9D56CF3-AC64-FC51-305A-6252D774B696}"/>
              </a:ext>
            </a:extLst>
          </p:cNvPr>
          <p:cNvGrpSpPr/>
          <p:nvPr/>
        </p:nvGrpSpPr>
        <p:grpSpPr>
          <a:xfrm>
            <a:off x="4136167" y="7684482"/>
            <a:ext cx="1236936" cy="1155973"/>
            <a:chOff x="2315060" y="3149849"/>
            <a:chExt cx="1236936" cy="1155973"/>
          </a:xfrm>
        </p:grpSpPr>
        <p:pic>
          <p:nvPicPr>
            <p:cNvPr id="4" name="Picture 2">
              <a:extLst>
                <a:ext uri="{FF2B5EF4-FFF2-40B4-BE49-F238E27FC236}">
                  <a16:creationId xmlns:a16="http://schemas.microsoft.com/office/drawing/2014/main" id="{21E5324B-07B9-EBDB-0BC6-29938E16ECDD}"/>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8" name="TextBox 15">
              <a:extLst>
                <a:ext uri="{FF2B5EF4-FFF2-40B4-BE49-F238E27FC236}">
                  <a16:creationId xmlns:a16="http://schemas.microsoft.com/office/drawing/2014/main" id="{7615F83D-4885-E65A-E07C-DFEE20452511}"/>
                </a:ext>
              </a:extLst>
            </p:cNvPr>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III</a:t>
              </a: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7413788" y="3390900"/>
              <a:ext cx="4221027" cy="120507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vi-VN" sz="5500" b="1" dirty="0">
                  <a:solidFill>
                    <a:prstClr val="black"/>
                  </a:solidFill>
                  <a:latin typeface="Arial" panose="020B0604020202020204" pitchFamily="34" charset="0"/>
                  <a:ea typeface="Calibri" panose="020F0502020204030204" pitchFamily="34" charset="0"/>
                  <a:cs typeface="Arial" panose="020B0604020202020204" pitchFamily="34" charset="0"/>
                </a:rPr>
                <a:t>I</a:t>
              </a: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 HÌNH CẦU</a:t>
              </a:r>
              <a:endParaRPr kumimoji="0" lang="en-US" sz="5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4"/>
          <a:srcRect/>
          <a:stretch>
            <a:fillRect/>
          </a:stretch>
        </p:blipFill>
        <p:spPr>
          <a:xfrm rot="2782518">
            <a:off x="16011183" y="-450072"/>
            <a:ext cx="1749946" cy="1827620"/>
          </a:xfrm>
          <a:prstGeom prst="rect">
            <a:avLst/>
          </a:prstGeom>
        </p:spPr>
      </p:pic>
      <p:sp>
        <p:nvSpPr>
          <p:cNvPr id="16" name="Google Shape;169;p5"/>
          <p:cNvSpPr/>
          <p:nvPr/>
        </p:nvSpPr>
        <p:spPr>
          <a:xfrm>
            <a:off x="38100" y="190500"/>
            <a:ext cx="5905500" cy="947748"/>
          </a:xfrm>
          <a:prstGeom prst="roundRect">
            <a:avLst>
              <a:gd name="adj" fmla="val 16667"/>
            </a:avLst>
          </a:prstGeom>
          <a:solidFill>
            <a:srgbClr val="76923C"/>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dirty="0">
                <a:solidFill>
                  <a:schemeClr val="lt1"/>
                </a:solidFill>
                <a:latin typeface="Arial"/>
                <a:ea typeface="Arial"/>
                <a:cs typeface="Arial"/>
                <a:sym typeface="Arial"/>
              </a:rPr>
              <a:t> 1. </a:t>
            </a:r>
            <a:r>
              <a:rPr lang="en-US" sz="4000" b="1" dirty="0" err="1">
                <a:solidFill>
                  <a:schemeClr val="lt1"/>
                </a:solidFill>
                <a:latin typeface="Arial"/>
                <a:ea typeface="Arial"/>
                <a:cs typeface="Arial"/>
                <a:sym typeface="Arial"/>
              </a:rPr>
              <a:t>Nhận</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biết</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hình</a:t>
            </a:r>
            <a:r>
              <a:rPr lang="en-US" sz="4000" b="1" dirty="0">
                <a:solidFill>
                  <a:schemeClr val="lt1"/>
                </a:solidFill>
                <a:latin typeface="Arial"/>
                <a:ea typeface="Arial"/>
                <a:cs typeface="Arial"/>
                <a:sym typeface="Arial"/>
              </a:rPr>
              <a:t> </a:t>
            </a:r>
            <a:r>
              <a:rPr lang="en-US" sz="4000" b="1" dirty="0" err="1">
                <a:solidFill>
                  <a:schemeClr val="lt1"/>
                </a:solidFill>
                <a:latin typeface="Arial"/>
                <a:ea typeface="Arial"/>
                <a:cs typeface="Arial"/>
                <a:sym typeface="Arial"/>
              </a:rPr>
              <a:t>cầu</a:t>
            </a:r>
            <a:endParaRPr sz="4000" b="1" dirty="0">
              <a:solidFill>
                <a:schemeClr val="lt1"/>
              </a:solidFill>
              <a:latin typeface="Arial"/>
              <a:ea typeface="Arial"/>
              <a:cs typeface="Arial"/>
              <a:sym typeface="Arial"/>
            </a:endParaRPr>
          </a:p>
        </p:txBody>
      </p:sp>
      <p:pic>
        <p:nvPicPr>
          <p:cNvPr id="37" name="Picture 36"/>
          <p:cNvPicPr>
            <a:picLocks noChangeAspect="1"/>
          </p:cNvPicPr>
          <p:nvPr/>
        </p:nvPicPr>
        <p:blipFill>
          <a:blip r:embed="rId5"/>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342899" y="1097338"/>
            <a:ext cx="17542313" cy="3686266"/>
          </a:xfrm>
          <a:prstGeom prst="rect">
            <a:avLst/>
          </a:prstGeom>
          <a:noFill/>
        </p:spPr>
        <p:txBody>
          <a:bodyPr wrap="square">
            <a:spAutoFit/>
          </a:bodyPr>
          <a:lstStyle/>
          <a:p>
            <a:pPr algn="just">
              <a:lnSpc>
                <a:spcPct val="150000"/>
              </a:lnSpc>
              <a:spcAft>
                <a:spcPts val="800"/>
              </a:spcAft>
            </a:pPr>
            <a:r>
              <a:rPr lang="en-US" sz="4000" kern="100" dirty="0" err="1">
                <a:latin typeface="Arial" panose="020B0604020202020204" pitchFamily="34" charset="0"/>
                <a:ea typeface="Calibri" panose="020F0502020204030204" pitchFamily="34" charset="0"/>
                <a:cs typeface="Times New Roman" panose="02020603050405020304" pitchFamily="18" charset="0"/>
              </a:rPr>
              <a:t>Cắt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miếng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dạng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nửa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tròn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kính</a:t>
            </a:r>
            <a:r>
              <a:rPr lang="en-US" sz="4000" kern="100" dirty="0">
                <a:latin typeface="Arial" panose="020B0604020202020204" pitchFamily="34" charset="0"/>
                <a:ea typeface="Calibri" panose="020F0502020204030204" pitchFamily="34" charset="0"/>
                <a:cs typeface="Times New Roman" panose="02020603050405020304" pitchFamily="18" charset="0"/>
              </a:rPr>
              <a:t> AB = 2R, </a:t>
            </a:r>
            <a:r>
              <a:rPr lang="en-US" sz="4000" kern="100" dirty="0" err="1">
                <a:latin typeface="Arial" panose="020B0604020202020204" pitchFamily="34" charset="0"/>
                <a:ea typeface="Calibri" panose="020F0502020204030204" pitchFamily="34" charset="0"/>
                <a:cs typeface="Times New Roman" panose="02020603050405020304" pitchFamily="18" charset="0"/>
              </a:rPr>
              <a:t>tâm</a:t>
            </a:r>
            <a:r>
              <a:rPr lang="en-US" sz="4000" kern="100" dirty="0">
                <a:latin typeface="Arial" panose="020B0604020202020204" pitchFamily="34" charset="0"/>
                <a:ea typeface="Calibri" panose="020F0502020204030204" pitchFamily="34" charset="0"/>
                <a:cs typeface="Times New Roman" panose="02020603050405020304" pitchFamily="18" charset="0"/>
              </a:rPr>
              <a:t> O). Khi quay </a:t>
            </a:r>
            <a:r>
              <a:rPr lang="en-US" sz="4000" kern="100" dirty="0" err="1">
                <a:latin typeface="Arial" panose="020B0604020202020204" pitchFamily="34" charset="0"/>
                <a:ea typeface="Calibri" panose="020F0502020204030204" pitchFamily="34" charset="0"/>
                <a:cs typeface="Times New Roman" panose="02020603050405020304" pitchFamily="18" charset="0"/>
              </a:rPr>
              <a:t>miếng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vòng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quanh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thẳng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cố</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định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chứa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kính</a:t>
            </a:r>
            <a:r>
              <a:rPr lang="en-US" sz="4000" kern="100" dirty="0">
                <a:latin typeface="Arial" panose="020B0604020202020204" pitchFamily="34" charset="0"/>
                <a:ea typeface="Calibri" panose="020F0502020204030204" pitchFamily="34" charset="0"/>
                <a:cs typeface="Times New Roman" panose="02020603050405020304" pitchFamily="18" charset="0"/>
              </a:rPr>
              <a:t> AB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 </a:t>
            </a:r>
            <a:r>
              <a:rPr lang="en-US" sz="4000" kern="100" dirty="0" err="1">
                <a:latin typeface="Arial" panose="020B0604020202020204" pitchFamily="34" charset="0"/>
                <a:ea typeface="Calibri" panose="020F0502020204030204" pitchFamily="34" charset="0"/>
                <a:cs typeface="Times New Roman" panose="02020603050405020304" pitchFamily="18" charset="0"/>
              </a:rPr>
              <a:t>miếng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bìa</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tạo</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nên</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một</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như</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b.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đó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có</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dạng</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hình</a:t>
            </a:r>
            <a:r>
              <a:rPr lang="en-US" sz="4000" kern="100" dirty="0">
                <a:latin typeface="Arial" panose="020B0604020202020204" pitchFamily="34" charset="0"/>
                <a:ea typeface="Calibri" panose="020F0502020204030204" pitchFamily="34" charset="0"/>
                <a:cs typeface="Times New Roman" panose="02020603050405020304" pitchFamily="18" charset="0"/>
              </a:rPr>
              <a:t> </a:t>
            </a:r>
            <a:r>
              <a:rPr lang="en-US" sz="4000" kern="100" dirty="0" err="1">
                <a:latin typeface="Arial" panose="020B0604020202020204" pitchFamily="34" charset="0"/>
                <a:ea typeface="Calibri" panose="020F0502020204030204" pitchFamily="34" charset="0"/>
                <a:cs typeface="Times New Roman" panose="02020603050405020304" pitchFamily="18" charset="0"/>
              </a:rPr>
              <a:t>gì</a:t>
            </a:r>
            <a:r>
              <a:rPr lang="en-US" sz="4000" kern="100" dirty="0">
                <a:latin typeface="Arial" panose="020B0604020202020204" pitchFamily="34" charset="0"/>
                <a:ea typeface="Calibri" panose="020F0502020204030204" pitchFamily="34" charset="0"/>
                <a:cs typeface="Times New Roman" panose="02020603050405020304" pitchFamily="18" charset="0"/>
              </a:rPr>
              <a:t>?</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861779BE-696E-2595-8884-EE9622B02E9E}"/>
              </a:ext>
            </a:extLst>
          </p:cNvPr>
          <p:cNvSpPr txBox="1"/>
          <p:nvPr/>
        </p:nvSpPr>
        <p:spPr>
          <a:xfrm>
            <a:off x="5779472" y="4747007"/>
            <a:ext cx="533400" cy="394506"/>
          </a:xfrm>
          <a:prstGeom prst="rect">
            <a:avLst/>
          </a:prstGeom>
          <a:solidFill>
            <a:srgbClr val="FFFFFF"/>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27DC7660-93FD-3E9C-154A-13D740F2AC99}"/>
              </a:ext>
            </a:extLst>
          </p:cNvPr>
          <p:cNvSpPr txBox="1"/>
          <p:nvPr/>
        </p:nvSpPr>
        <p:spPr>
          <a:xfrm>
            <a:off x="8001000" y="4762500"/>
            <a:ext cx="533400" cy="394506"/>
          </a:xfrm>
          <a:prstGeom prst="rect">
            <a:avLst/>
          </a:prstGeom>
          <a:solidFill>
            <a:srgbClr val="FFFFFF"/>
          </a:solidFill>
        </p:spPr>
        <p:txBody>
          <a:bodyPr wrap="square" rtlCol="0">
            <a:spAutoFit/>
          </a:bodyPr>
          <a:lstStyle/>
          <a:p>
            <a:endParaRPr lang="en-GB" dirty="0"/>
          </a:p>
        </p:txBody>
      </p:sp>
      <p:pic>
        <p:nvPicPr>
          <p:cNvPr id="10" name="Picture 9">
            <a:extLst>
              <a:ext uri="{FF2B5EF4-FFF2-40B4-BE49-F238E27FC236}">
                <a16:creationId xmlns:a16="http://schemas.microsoft.com/office/drawing/2014/main" id="{35FF2D55-5B36-A041-D842-7325CD003802}"/>
              </a:ext>
            </a:extLst>
          </p:cNvPr>
          <p:cNvPicPr>
            <a:picLocks noChangeAspect="1"/>
          </p:cNvPicPr>
          <p:nvPr/>
        </p:nvPicPr>
        <p:blipFill>
          <a:blip r:embed="rId8"/>
          <a:stretch>
            <a:fillRect/>
          </a:stretch>
        </p:blipFill>
        <p:spPr>
          <a:xfrm>
            <a:off x="2064911" y="4730912"/>
            <a:ext cx="3000464" cy="5553099"/>
          </a:xfrm>
          <a:prstGeom prst="rect">
            <a:avLst/>
          </a:prstGeom>
        </p:spPr>
      </p:pic>
      <p:pic>
        <p:nvPicPr>
          <p:cNvPr id="11" name="Picture 10">
            <a:extLst>
              <a:ext uri="{FF2B5EF4-FFF2-40B4-BE49-F238E27FC236}">
                <a16:creationId xmlns:a16="http://schemas.microsoft.com/office/drawing/2014/main" id="{01C6E1F5-6AE8-0263-AFCF-3C8E6AA000D9}"/>
              </a:ext>
            </a:extLst>
          </p:cNvPr>
          <p:cNvPicPr>
            <a:picLocks noChangeAspect="1"/>
          </p:cNvPicPr>
          <p:nvPr/>
        </p:nvPicPr>
        <p:blipFill>
          <a:blip r:embed="rId9"/>
          <a:stretch>
            <a:fillRect/>
          </a:stretch>
        </p:blipFill>
        <p:spPr>
          <a:xfrm>
            <a:off x="7640497" y="4577756"/>
            <a:ext cx="5008723" cy="5678093"/>
          </a:xfrm>
          <a:prstGeom prst="rect">
            <a:avLst/>
          </a:prstGeom>
        </p:spPr>
      </p:pic>
      <p:sp>
        <p:nvSpPr>
          <p:cNvPr id="12" name="TextBox 11">
            <a:extLst>
              <a:ext uri="{FF2B5EF4-FFF2-40B4-BE49-F238E27FC236}">
                <a16:creationId xmlns:a16="http://schemas.microsoft.com/office/drawing/2014/main" id="{958978D2-0CE2-788C-3EBC-423E696FCAC2}"/>
              </a:ext>
            </a:extLst>
          </p:cNvPr>
          <p:cNvSpPr txBox="1"/>
          <p:nvPr/>
        </p:nvSpPr>
        <p:spPr>
          <a:xfrm>
            <a:off x="13204928" y="5506461"/>
            <a:ext cx="4680284" cy="707886"/>
          </a:xfrm>
          <a:prstGeom prst="rect">
            <a:avLst/>
          </a:prstGeom>
          <a:noFill/>
        </p:spPr>
        <p:txBody>
          <a:bodyPr wrap="square">
            <a:spAutoFit/>
          </a:bodyPr>
          <a:lstStyle/>
          <a:p>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Đáp</a:t>
            </a:r>
            <a:r>
              <a:rPr lang="en-US" sz="4000" b="1" i="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án</a:t>
            </a:r>
            <a:r>
              <a:rPr lang="en-US" sz="4000" b="1" i="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Hình</a:t>
            </a:r>
            <a:r>
              <a:rPr lang="en-US" sz="4000" b="1" i="1" dirty="0">
                <a:solidFill>
                  <a:srgbClr val="FF0000"/>
                </a:solidFill>
                <a:latin typeface="Arial" panose="020B0604020202020204" pitchFamily="34" charset="0"/>
                <a:ea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ea typeface="Arial" panose="020B0604020202020204" pitchFamily="34" charset="0"/>
                <a:cs typeface="Arial" panose="020B0604020202020204" pitchFamily="34" charset="0"/>
              </a:rPr>
              <a:t>cầu</a:t>
            </a:r>
            <a:endParaRPr lang="en-US" sz="4000" b="1" i="1" dirty="0">
              <a:solidFill>
                <a:srgbClr val="FF0000"/>
              </a:solidFill>
              <a:latin typeface="Arial" panose="020B0604020202020204" pitchFamily="34" charset="0"/>
              <a:cs typeface="Arial" panose="020B0604020202020204" pitchFamily="34" charset="0"/>
            </a:endParaRPr>
          </a:p>
        </p:txBody>
      </p:sp>
      <p:pic>
        <p:nvPicPr>
          <p:cNvPr id="13" name="[GSP 5.0] Tạo Hình Cầu">
            <a:hlinkClick r:id="" action="ppaction://media"/>
            <a:extLst>
              <a:ext uri="{FF2B5EF4-FFF2-40B4-BE49-F238E27FC236}">
                <a16:creationId xmlns:a16="http://schemas.microsoft.com/office/drawing/2014/main" id="{6636484B-842B-2F39-48D4-D90B661E98E5}"/>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949417" y="4023683"/>
            <a:ext cx="11018760" cy="6198053"/>
          </a:xfrm>
          <a:prstGeom prst="rect">
            <a:avLst/>
          </a:prstGeom>
        </p:spPr>
      </p:pic>
      <p:sp>
        <p:nvSpPr>
          <p:cNvPr id="14" name="TextBox 13">
            <a:extLst>
              <a:ext uri="{FF2B5EF4-FFF2-40B4-BE49-F238E27FC236}">
                <a16:creationId xmlns:a16="http://schemas.microsoft.com/office/drawing/2014/main" id="{E207F60D-9B0A-ABDC-ABB0-C5730F35C22D}"/>
              </a:ext>
            </a:extLst>
          </p:cNvPr>
          <p:cNvSpPr txBox="1"/>
          <p:nvPr/>
        </p:nvSpPr>
        <p:spPr>
          <a:xfrm>
            <a:off x="11125200" y="4023683"/>
            <a:ext cx="1524020" cy="1313994"/>
          </a:xfrm>
          <a:prstGeom prst="rect">
            <a:avLst/>
          </a:prstGeom>
          <a:solidFill>
            <a:srgbClr val="FFFFFF"/>
          </a:solidFill>
        </p:spPr>
        <p:txBody>
          <a:bodyPr wrap="square" rtlCol="0">
            <a:spAutoFit/>
          </a:bodyPr>
          <a:lstStyle/>
          <a:p>
            <a:endParaRPr lang="en-GB"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3"/>
                </p:tgtEl>
              </p:cMediaNode>
            </p:video>
          </p:childTnLst>
        </p:cTn>
      </p:par>
    </p:tnLst>
    <p:bldLst>
      <p:bldP spid="16" grpId="0" animBg="1"/>
      <p:bldP spid="3" grpId="0"/>
      <p:bldP spid="12" grpId="0"/>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2363532"/>
            </a:xfrm>
            <a:prstGeom prst="rect">
              <a:avLst/>
            </a:prstGeom>
          </p:spPr>
          <p:txBody>
            <a:bodyPr wrap="square">
              <a:spAutoFit/>
            </a:bodyPr>
            <a:lstStyle/>
            <a:p>
              <a:pPr algn="just">
                <a:lnSpc>
                  <a:spcPct val="200000"/>
                </a:lnSpc>
                <a:spcBef>
                  <a:spcPts val="300"/>
                </a:spcBef>
                <a:spcAft>
                  <a:spcPts val="300"/>
                </a:spcAft>
              </a:pPr>
              <a:r>
                <a:rPr lang="da-DK" sz="4000" dirty="0">
                  <a:solidFill>
                    <a:schemeClr val="bg1"/>
                  </a:solidFill>
                  <a:latin typeface="Arial" panose="020B0604020202020204" pitchFamily="34" charset="0"/>
                  <a:ea typeface="Times New Roman" panose="02020603050405020304" pitchFamily="18" charset="0"/>
                  <a:cs typeface="Arial" panose="020B0604020202020204" pitchFamily="34" charset="0"/>
                </a:rPr>
                <a:t>Hình được tạo ra khi quay một nửa hình tròn một vòng xung quanh đường thẳng cố định chứa đường kính của nó là hình cầu.</a:t>
              </a:r>
              <a:endParaRPr lang="en-US" sz="4000" dirty="0">
                <a:solidFill>
                  <a:schemeClr val="bg1"/>
                </a:solidFill>
                <a:latin typeface="Arial" panose="020B0604020202020204" pitchFamily="34" charset="0"/>
                <a:ea typeface="Arial" panose="020B0604020202020204" pitchFamily="34" charset="0"/>
                <a:cs typeface="Arial" panose="020B0604020202020204" pitchFamily="34" charset="0"/>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48367"/>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p:cNvPicPr>
            <a:picLocks noChangeAspect="1"/>
          </p:cNvPicPr>
          <p:nvPr/>
        </p:nvPicPr>
        <p:blipFill>
          <a:blip r:embed="rId3"/>
          <a:srcRect/>
          <a:stretch>
            <a:fillRect/>
          </a:stretch>
        </p:blipFill>
        <p:spPr>
          <a:xfrm>
            <a:off x="16764000" y="-38100"/>
            <a:ext cx="1209072" cy="1300077"/>
          </a:xfrm>
          <a:prstGeom prst="rect">
            <a:avLst/>
          </a:prstGeom>
        </p:spPr>
      </p:pic>
      <p:sp>
        <p:nvSpPr>
          <p:cNvPr id="15" name="Google Shape;304;p14"/>
          <p:cNvSpPr/>
          <p:nvPr/>
        </p:nvSpPr>
        <p:spPr>
          <a:xfrm>
            <a:off x="180145" y="296256"/>
            <a:ext cx="2351175" cy="1082842"/>
          </a:xfrm>
          <a:prstGeom prst="roundRect">
            <a:avLst>
              <a:gd name="adj" fmla="val 16667"/>
            </a:avLst>
          </a:prstGeom>
          <a:solidFill>
            <a:srgbClr val="5F497A"/>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300" b="1" dirty="0" err="1">
                <a:solidFill>
                  <a:prstClr val="white"/>
                </a:solidFill>
                <a:latin typeface="Arial"/>
                <a:ea typeface="Arial"/>
                <a:cs typeface="Arial"/>
                <a:sym typeface="Arial"/>
              </a:rPr>
              <a:t>Chú</a:t>
            </a:r>
            <a:r>
              <a:rPr lang="en-US" sz="4300" b="1" dirty="0">
                <a:solidFill>
                  <a:prstClr val="white"/>
                </a:solidFill>
                <a:latin typeface="Arial"/>
                <a:ea typeface="Arial"/>
                <a:cs typeface="Arial"/>
                <a:sym typeface="Arial"/>
              </a:rPr>
              <a:t> ý</a:t>
            </a:r>
            <a:endParaRPr kumimoji="0" sz="4300" b="1" i="0" u="none" strike="noStrike" kern="1200" cap="none" spc="0" normalizeH="0" baseline="0" noProof="0" dirty="0">
              <a:ln>
                <a:noFill/>
              </a:ln>
              <a:solidFill>
                <a:prstClr val="white"/>
              </a:solidFill>
              <a:effectLst/>
              <a:uLnTx/>
              <a:uFillTx/>
              <a:latin typeface="Arial"/>
              <a:ea typeface="Arial"/>
              <a:cs typeface="Arial"/>
              <a:sym typeface="Arial"/>
            </a:endParaRPr>
          </a:p>
        </p:txBody>
      </p:sp>
      <p:pic>
        <p:nvPicPr>
          <p:cNvPr id="25" name="Picture 24"/>
          <p:cNvPicPr>
            <a:picLocks noChangeAspect="1"/>
          </p:cNvPicPr>
          <p:nvPr/>
        </p:nvPicPr>
        <p:blipFill>
          <a:blip r:embed="rId4"/>
          <a:stretch>
            <a:fillRect/>
          </a:stretch>
        </p:blipFill>
        <p:spPr>
          <a:xfrm>
            <a:off x="15621000" y="8647732"/>
            <a:ext cx="2057400" cy="1216947"/>
          </a:xfrm>
          <a:prstGeom prst="rect">
            <a:avLst/>
          </a:prstGeom>
        </p:spPr>
      </p:pic>
      <p:grpSp>
        <p:nvGrpSpPr>
          <p:cNvPr id="51" name="Group 50">
            <a:extLst>
              <a:ext uri="{FF2B5EF4-FFF2-40B4-BE49-F238E27FC236}">
                <a16:creationId xmlns:a16="http://schemas.microsoft.com/office/drawing/2014/main" id="{0F1166B8-AA60-22B9-9E7E-704696E8EAA6}"/>
              </a:ext>
            </a:extLst>
          </p:cNvPr>
          <p:cNvGrpSpPr/>
          <p:nvPr/>
        </p:nvGrpSpPr>
        <p:grpSpPr>
          <a:xfrm>
            <a:off x="381000" y="2415770"/>
            <a:ext cx="5037138" cy="5455459"/>
            <a:chOff x="946150" y="1057275"/>
            <a:chExt cx="5037138" cy="5455459"/>
          </a:xfrm>
        </p:grpSpPr>
        <p:graphicFrame>
          <p:nvGraphicFramePr>
            <p:cNvPr id="52" name="Object 51">
              <a:extLst>
                <a:ext uri="{FF2B5EF4-FFF2-40B4-BE49-F238E27FC236}">
                  <a16:creationId xmlns:a16="http://schemas.microsoft.com/office/drawing/2014/main" id="{71B313B8-2810-1E81-0E24-D39EBF9A47C1}"/>
                </a:ext>
              </a:extLst>
            </p:cNvPr>
            <p:cNvGraphicFramePr>
              <a:graphicFrameLocks noChangeAspect="1"/>
            </p:cNvGraphicFramePr>
            <p:nvPr>
              <p:extLst>
                <p:ext uri="{D42A27DB-BD31-4B8C-83A1-F6EECF244321}">
                  <p14:modId xmlns:p14="http://schemas.microsoft.com/office/powerpoint/2010/main" val="3284041991"/>
                </p:ext>
              </p:extLst>
            </p:nvPr>
          </p:nvGraphicFramePr>
          <p:xfrm>
            <a:off x="3330900" y="6085697"/>
            <a:ext cx="425450" cy="427037"/>
          </p:xfrm>
          <a:graphic>
            <a:graphicData uri="http://schemas.openxmlformats.org/presentationml/2006/ole">
              <mc:AlternateContent xmlns:mc="http://schemas.openxmlformats.org/markup-compatibility/2006">
                <mc:Choice xmlns:v="urn:schemas-microsoft-com:vml" Requires="v">
                  <p:oleObj spid="_x0000_s1026" name="Equation" r:id="rId5" imgW="164880" imgH="164880" progId="Equation.DSMT4">
                    <p:embed/>
                  </p:oleObj>
                </mc:Choice>
                <mc:Fallback>
                  <p:oleObj name="Equation" r:id="rId5" imgW="164880" imgH="164880" progId="Equation.DSMT4">
                    <p:embed/>
                    <p:pic>
                      <p:nvPicPr>
                        <p:cNvPr id="52" name="Object 51">
                          <a:extLst>
                            <a:ext uri="{FF2B5EF4-FFF2-40B4-BE49-F238E27FC236}">
                              <a16:creationId xmlns:a16="http://schemas.microsoft.com/office/drawing/2014/main" id="{71B313B8-2810-1E81-0E24-D39EBF9A47C1}"/>
                            </a:ext>
                          </a:extLst>
                        </p:cNvPr>
                        <p:cNvPicPr/>
                        <p:nvPr/>
                      </p:nvPicPr>
                      <p:blipFill>
                        <a:blip r:embed="rId6"/>
                        <a:stretch>
                          <a:fillRect/>
                        </a:stretch>
                      </p:blipFill>
                      <p:spPr>
                        <a:xfrm>
                          <a:off x="3330900" y="6085697"/>
                          <a:ext cx="425450" cy="427037"/>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713B3BF1-E373-8331-9C60-A8B02E18BABB}"/>
                </a:ext>
              </a:extLst>
            </p:cNvPr>
            <p:cNvGraphicFramePr>
              <a:graphicFrameLocks noChangeAspect="1"/>
            </p:cNvGraphicFramePr>
            <p:nvPr>
              <p:extLst>
                <p:ext uri="{D42A27DB-BD31-4B8C-83A1-F6EECF244321}">
                  <p14:modId xmlns:p14="http://schemas.microsoft.com/office/powerpoint/2010/main" val="2326916441"/>
                </p:ext>
              </p:extLst>
            </p:nvPr>
          </p:nvGraphicFramePr>
          <p:xfrm>
            <a:off x="3527750" y="3318333"/>
            <a:ext cx="393700" cy="427037"/>
          </p:xfrm>
          <a:graphic>
            <a:graphicData uri="http://schemas.openxmlformats.org/presentationml/2006/ole">
              <mc:AlternateContent xmlns:mc="http://schemas.openxmlformats.org/markup-compatibility/2006">
                <mc:Choice xmlns:v="urn:schemas-microsoft-com:vml" Requires="v">
                  <p:oleObj spid="_x0000_s1027" name="Equation" r:id="rId7" imgW="152280" imgH="164880" progId="Equation.DSMT4">
                    <p:embed/>
                  </p:oleObj>
                </mc:Choice>
                <mc:Fallback>
                  <p:oleObj name="Equation" r:id="rId7" imgW="152280" imgH="164880" progId="Equation.DSMT4">
                    <p:embed/>
                    <p:pic>
                      <p:nvPicPr>
                        <p:cNvPr id="53" name="Object 52">
                          <a:extLst>
                            <a:ext uri="{FF2B5EF4-FFF2-40B4-BE49-F238E27FC236}">
                              <a16:creationId xmlns:a16="http://schemas.microsoft.com/office/drawing/2014/main" id="{713B3BF1-E373-8331-9C60-A8B02E18BABB}"/>
                            </a:ext>
                          </a:extLst>
                        </p:cNvPr>
                        <p:cNvPicPr/>
                        <p:nvPr/>
                      </p:nvPicPr>
                      <p:blipFill>
                        <a:blip r:embed="rId8"/>
                        <a:stretch>
                          <a:fillRect/>
                        </a:stretch>
                      </p:blipFill>
                      <p:spPr>
                        <a:xfrm>
                          <a:off x="3527750" y="3318333"/>
                          <a:ext cx="393700" cy="427037"/>
                        </a:xfrm>
                        <a:prstGeom prst="rect">
                          <a:avLst/>
                        </a:prstGeom>
                      </p:spPr>
                    </p:pic>
                  </p:oleObj>
                </mc:Fallback>
              </mc:AlternateContent>
            </a:graphicData>
          </a:graphic>
        </p:graphicFrame>
        <p:sp>
          <p:nvSpPr>
            <p:cNvPr id="54" name="Oval 331">
              <a:extLst>
                <a:ext uri="{FF2B5EF4-FFF2-40B4-BE49-F238E27FC236}">
                  <a16:creationId xmlns:a16="http://schemas.microsoft.com/office/drawing/2014/main" id="{1613CE41-E3C6-FB47-91C5-6CDB3A838EC9}"/>
                </a:ext>
              </a:extLst>
            </p:cNvPr>
            <p:cNvSpPr>
              <a:spLocks noChangeArrowheads="1"/>
            </p:cNvSpPr>
            <p:nvPr/>
          </p:nvSpPr>
          <p:spPr bwMode="auto">
            <a:xfrm>
              <a:off x="969963" y="1071563"/>
              <a:ext cx="4999038" cy="4987925"/>
            </a:xfrm>
            <a:prstGeom prst="ellipse">
              <a:avLst/>
            </a:prstGeom>
            <a:noFill/>
            <a:ln w="47625" cap="flat">
              <a:solidFill>
                <a:srgbClr val="C610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5" name="Group 338">
              <a:extLst>
                <a:ext uri="{FF2B5EF4-FFF2-40B4-BE49-F238E27FC236}">
                  <a16:creationId xmlns:a16="http://schemas.microsoft.com/office/drawing/2014/main" id="{02C85182-67F0-5F26-0AB8-9742B86DF6D8}"/>
                </a:ext>
              </a:extLst>
            </p:cNvPr>
            <p:cNvGrpSpPr>
              <a:grpSpLocks/>
            </p:cNvGrpSpPr>
            <p:nvPr/>
          </p:nvGrpSpPr>
          <p:grpSpPr bwMode="auto">
            <a:xfrm>
              <a:off x="946150" y="2552700"/>
              <a:ext cx="5037138" cy="1055688"/>
              <a:chOff x="596" y="1608"/>
              <a:chExt cx="3173" cy="665"/>
            </a:xfrm>
          </p:grpSpPr>
          <p:sp>
            <p:nvSpPr>
              <p:cNvPr id="67" name="Freeform 336">
                <a:extLst>
                  <a:ext uri="{FF2B5EF4-FFF2-40B4-BE49-F238E27FC236}">
                    <a16:creationId xmlns:a16="http://schemas.microsoft.com/office/drawing/2014/main" id="{1C916E76-5088-70B5-D62E-B4B5AA5A2368}"/>
                  </a:ext>
                </a:extLst>
              </p:cNvPr>
              <p:cNvSpPr>
                <a:spLocks noEditPoints="1"/>
              </p:cNvSpPr>
              <p:nvPr/>
            </p:nvSpPr>
            <p:spPr bwMode="auto">
              <a:xfrm>
                <a:off x="602" y="1608"/>
                <a:ext cx="3167" cy="652"/>
              </a:xfrm>
              <a:custGeom>
                <a:avLst/>
                <a:gdLst>
                  <a:gd name="T0" fmla="*/ 34 w 3167"/>
                  <a:gd name="T1" fmla="*/ 560 h 652"/>
                  <a:gd name="T2" fmla="*/ 70 w 3167"/>
                  <a:gd name="T3" fmla="*/ 459 h 652"/>
                  <a:gd name="T4" fmla="*/ 142 w 3167"/>
                  <a:gd name="T5" fmla="*/ 407 h 652"/>
                  <a:gd name="T6" fmla="*/ 101 w 3167"/>
                  <a:gd name="T7" fmla="*/ 449 h 652"/>
                  <a:gd name="T8" fmla="*/ 58 w 3167"/>
                  <a:gd name="T9" fmla="*/ 477 h 652"/>
                  <a:gd name="T10" fmla="*/ 186 w 3167"/>
                  <a:gd name="T11" fmla="*/ 347 h 652"/>
                  <a:gd name="T12" fmla="*/ 420 w 3167"/>
                  <a:gd name="T13" fmla="*/ 212 h 652"/>
                  <a:gd name="T14" fmla="*/ 410 w 3167"/>
                  <a:gd name="T15" fmla="*/ 236 h 652"/>
                  <a:gd name="T16" fmla="*/ 358 w 3167"/>
                  <a:gd name="T17" fmla="*/ 261 h 652"/>
                  <a:gd name="T18" fmla="*/ 607 w 3167"/>
                  <a:gd name="T19" fmla="*/ 142 h 652"/>
                  <a:gd name="T20" fmla="*/ 505 w 3167"/>
                  <a:gd name="T21" fmla="*/ 177 h 652"/>
                  <a:gd name="T22" fmla="*/ 786 w 3167"/>
                  <a:gd name="T23" fmla="*/ 111 h 652"/>
                  <a:gd name="T24" fmla="*/ 682 w 3167"/>
                  <a:gd name="T25" fmla="*/ 138 h 652"/>
                  <a:gd name="T26" fmla="*/ 890 w 3167"/>
                  <a:gd name="T27" fmla="*/ 69 h 652"/>
                  <a:gd name="T28" fmla="*/ 946 w 3167"/>
                  <a:gd name="T29" fmla="*/ 77 h 652"/>
                  <a:gd name="T30" fmla="*/ 894 w 3167"/>
                  <a:gd name="T31" fmla="*/ 87 h 652"/>
                  <a:gd name="T32" fmla="*/ 856 w 3167"/>
                  <a:gd name="T33" fmla="*/ 95 h 652"/>
                  <a:gd name="T34" fmla="*/ 1065 w 3167"/>
                  <a:gd name="T35" fmla="*/ 39 h 652"/>
                  <a:gd name="T36" fmla="*/ 1139 w 3167"/>
                  <a:gd name="T37" fmla="*/ 47 h 652"/>
                  <a:gd name="T38" fmla="*/ 1102 w 3167"/>
                  <a:gd name="T39" fmla="*/ 52 h 652"/>
                  <a:gd name="T40" fmla="*/ 1050 w 3167"/>
                  <a:gd name="T41" fmla="*/ 59 h 652"/>
                  <a:gd name="T42" fmla="*/ 1209 w 3167"/>
                  <a:gd name="T43" fmla="*/ 21 h 652"/>
                  <a:gd name="T44" fmla="*/ 1317 w 3167"/>
                  <a:gd name="T45" fmla="*/ 11 h 652"/>
                  <a:gd name="T46" fmla="*/ 1276 w 3167"/>
                  <a:gd name="T47" fmla="*/ 33 h 652"/>
                  <a:gd name="T48" fmla="*/ 1211 w 3167"/>
                  <a:gd name="T49" fmla="*/ 39 h 652"/>
                  <a:gd name="T50" fmla="*/ 1483 w 3167"/>
                  <a:gd name="T51" fmla="*/ 2 h 652"/>
                  <a:gd name="T52" fmla="*/ 1467 w 3167"/>
                  <a:gd name="T53" fmla="*/ 21 h 652"/>
                  <a:gd name="T54" fmla="*/ 1389 w 3167"/>
                  <a:gd name="T55" fmla="*/ 7 h 652"/>
                  <a:gd name="T56" fmla="*/ 1677 w 3167"/>
                  <a:gd name="T57" fmla="*/ 19 h 652"/>
                  <a:gd name="T58" fmla="*/ 1569 w 3167"/>
                  <a:gd name="T59" fmla="*/ 19 h 652"/>
                  <a:gd name="T60" fmla="*/ 1815 w 3167"/>
                  <a:gd name="T61" fmla="*/ 6 h 652"/>
                  <a:gd name="T62" fmla="*/ 1849 w 3167"/>
                  <a:gd name="T63" fmla="*/ 26 h 652"/>
                  <a:gd name="T64" fmla="*/ 1762 w 3167"/>
                  <a:gd name="T65" fmla="*/ 21 h 652"/>
                  <a:gd name="T66" fmla="*/ 1937 w 3167"/>
                  <a:gd name="T67" fmla="*/ 14 h 652"/>
                  <a:gd name="T68" fmla="*/ 2038 w 3167"/>
                  <a:gd name="T69" fmla="*/ 24 h 652"/>
                  <a:gd name="T70" fmla="*/ 1988 w 3167"/>
                  <a:gd name="T71" fmla="*/ 37 h 652"/>
                  <a:gd name="T72" fmla="*/ 1935 w 3167"/>
                  <a:gd name="T73" fmla="*/ 32 h 652"/>
                  <a:gd name="T74" fmla="*/ 2112 w 3167"/>
                  <a:gd name="T75" fmla="*/ 33 h 652"/>
                  <a:gd name="T76" fmla="*/ 2216 w 3167"/>
                  <a:gd name="T77" fmla="*/ 49 h 652"/>
                  <a:gd name="T78" fmla="*/ 2196 w 3167"/>
                  <a:gd name="T79" fmla="*/ 64 h 652"/>
                  <a:gd name="T80" fmla="*/ 2161 w 3167"/>
                  <a:gd name="T81" fmla="*/ 59 h 652"/>
                  <a:gd name="T82" fmla="*/ 2107 w 3167"/>
                  <a:gd name="T83" fmla="*/ 51 h 652"/>
                  <a:gd name="T84" fmla="*/ 2339 w 3167"/>
                  <a:gd name="T85" fmla="*/ 73 h 652"/>
                  <a:gd name="T86" fmla="*/ 2370 w 3167"/>
                  <a:gd name="T87" fmla="*/ 98 h 652"/>
                  <a:gd name="T88" fmla="*/ 2335 w 3167"/>
                  <a:gd name="T89" fmla="*/ 90 h 652"/>
                  <a:gd name="T90" fmla="*/ 2284 w 3167"/>
                  <a:gd name="T91" fmla="*/ 80 h 652"/>
                  <a:gd name="T92" fmla="*/ 2514 w 3167"/>
                  <a:gd name="T93" fmla="*/ 116 h 652"/>
                  <a:gd name="T94" fmla="*/ 2492 w 3167"/>
                  <a:gd name="T95" fmla="*/ 128 h 652"/>
                  <a:gd name="T96" fmla="*/ 2464 w 3167"/>
                  <a:gd name="T97" fmla="*/ 102 h 652"/>
                  <a:gd name="T98" fmla="*/ 2732 w 3167"/>
                  <a:gd name="T99" fmla="*/ 210 h 652"/>
                  <a:gd name="T100" fmla="*/ 2631 w 3167"/>
                  <a:gd name="T101" fmla="*/ 173 h 652"/>
                  <a:gd name="T102" fmla="*/ 2847 w 3167"/>
                  <a:gd name="T103" fmla="*/ 245 h 652"/>
                  <a:gd name="T104" fmla="*/ 2891 w 3167"/>
                  <a:gd name="T105" fmla="*/ 290 h 652"/>
                  <a:gd name="T106" fmla="*/ 2856 w 3167"/>
                  <a:gd name="T107" fmla="*/ 270 h 652"/>
                  <a:gd name="T108" fmla="*/ 2822 w 3167"/>
                  <a:gd name="T109" fmla="*/ 252 h 652"/>
                  <a:gd name="T110" fmla="*/ 2961 w 3167"/>
                  <a:gd name="T111" fmla="*/ 315 h 652"/>
                  <a:gd name="T112" fmla="*/ 3032 w 3167"/>
                  <a:gd name="T113" fmla="*/ 397 h 652"/>
                  <a:gd name="T114" fmla="*/ 2977 w 3167"/>
                  <a:gd name="T115" fmla="*/ 348 h 652"/>
                  <a:gd name="T116" fmla="*/ 3113 w 3167"/>
                  <a:gd name="T117" fmla="*/ 463 h 652"/>
                  <a:gd name="T118" fmla="*/ 3116 w 3167"/>
                  <a:gd name="T119" fmla="*/ 501 h 652"/>
                  <a:gd name="T120" fmla="*/ 3162 w 3167"/>
                  <a:gd name="T121" fmla="*/ 606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67" h="652">
                    <a:moveTo>
                      <a:pt x="0" y="648"/>
                    </a:moveTo>
                    <a:lnTo>
                      <a:pt x="17" y="554"/>
                    </a:lnTo>
                    <a:lnTo>
                      <a:pt x="23" y="541"/>
                    </a:lnTo>
                    <a:lnTo>
                      <a:pt x="39" y="548"/>
                    </a:lnTo>
                    <a:lnTo>
                      <a:pt x="34" y="560"/>
                    </a:lnTo>
                    <a:lnTo>
                      <a:pt x="34" y="558"/>
                    </a:lnTo>
                    <a:lnTo>
                      <a:pt x="18" y="652"/>
                    </a:lnTo>
                    <a:lnTo>
                      <a:pt x="0" y="648"/>
                    </a:lnTo>
                    <a:close/>
                    <a:moveTo>
                      <a:pt x="58" y="477"/>
                    </a:moveTo>
                    <a:lnTo>
                      <a:pt x="70" y="459"/>
                    </a:lnTo>
                    <a:lnTo>
                      <a:pt x="88" y="437"/>
                    </a:lnTo>
                    <a:lnTo>
                      <a:pt x="105" y="418"/>
                    </a:lnTo>
                    <a:lnTo>
                      <a:pt x="123" y="400"/>
                    </a:lnTo>
                    <a:lnTo>
                      <a:pt x="130" y="394"/>
                    </a:lnTo>
                    <a:lnTo>
                      <a:pt x="142" y="407"/>
                    </a:lnTo>
                    <a:lnTo>
                      <a:pt x="135" y="413"/>
                    </a:lnTo>
                    <a:lnTo>
                      <a:pt x="135" y="413"/>
                    </a:lnTo>
                    <a:lnTo>
                      <a:pt x="118" y="431"/>
                    </a:lnTo>
                    <a:lnTo>
                      <a:pt x="118" y="430"/>
                    </a:lnTo>
                    <a:lnTo>
                      <a:pt x="101" y="449"/>
                    </a:lnTo>
                    <a:lnTo>
                      <a:pt x="101" y="449"/>
                    </a:lnTo>
                    <a:lnTo>
                      <a:pt x="84" y="470"/>
                    </a:lnTo>
                    <a:lnTo>
                      <a:pt x="85" y="470"/>
                    </a:lnTo>
                    <a:lnTo>
                      <a:pt x="73" y="487"/>
                    </a:lnTo>
                    <a:lnTo>
                      <a:pt x="58" y="477"/>
                    </a:lnTo>
                    <a:close/>
                    <a:moveTo>
                      <a:pt x="186" y="347"/>
                    </a:moveTo>
                    <a:lnTo>
                      <a:pt x="276" y="287"/>
                    </a:lnTo>
                    <a:lnTo>
                      <a:pt x="286" y="302"/>
                    </a:lnTo>
                    <a:lnTo>
                      <a:pt x="196" y="362"/>
                    </a:lnTo>
                    <a:lnTo>
                      <a:pt x="186" y="347"/>
                    </a:lnTo>
                    <a:close/>
                    <a:moveTo>
                      <a:pt x="339" y="251"/>
                    </a:moveTo>
                    <a:lnTo>
                      <a:pt x="350" y="245"/>
                    </a:lnTo>
                    <a:lnTo>
                      <a:pt x="367" y="237"/>
                    </a:lnTo>
                    <a:lnTo>
                      <a:pt x="402" y="220"/>
                    </a:lnTo>
                    <a:lnTo>
                      <a:pt x="420" y="212"/>
                    </a:lnTo>
                    <a:lnTo>
                      <a:pt x="438" y="205"/>
                    </a:lnTo>
                    <a:lnTo>
                      <a:pt x="445" y="221"/>
                    </a:lnTo>
                    <a:lnTo>
                      <a:pt x="427" y="229"/>
                    </a:lnTo>
                    <a:lnTo>
                      <a:pt x="427" y="229"/>
                    </a:lnTo>
                    <a:lnTo>
                      <a:pt x="410" y="236"/>
                    </a:lnTo>
                    <a:lnTo>
                      <a:pt x="410" y="236"/>
                    </a:lnTo>
                    <a:lnTo>
                      <a:pt x="375" y="253"/>
                    </a:lnTo>
                    <a:lnTo>
                      <a:pt x="375" y="253"/>
                    </a:lnTo>
                    <a:lnTo>
                      <a:pt x="358" y="261"/>
                    </a:lnTo>
                    <a:lnTo>
                      <a:pt x="358" y="261"/>
                    </a:lnTo>
                    <a:lnTo>
                      <a:pt x="348" y="267"/>
                    </a:lnTo>
                    <a:lnTo>
                      <a:pt x="339" y="251"/>
                    </a:lnTo>
                    <a:close/>
                    <a:moveTo>
                      <a:pt x="505" y="177"/>
                    </a:moveTo>
                    <a:lnTo>
                      <a:pt x="507" y="177"/>
                    </a:lnTo>
                    <a:lnTo>
                      <a:pt x="607" y="142"/>
                    </a:lnTo>
                    <a:lnTo>
                      <a:pt x="613" y="159"/>
                    </a:lnTo>
                    <a:lnTo>
                      <a:pt x="513" y="194"/>
                    </a:lnTo>
                    <a:lnTo>
                      <a:pt x="513" y="193"/>
                    </a:lnTo>
                    <a:lnTo>
                      <a:pt x="511" y="194"/>
                    </a:lnTo>
                    <a:lnTo>
                      <a:pt x="505" y="177"/>
                    </a:lnTo>
                    <a:close/>
                    <a:moveTo>
                      <a:pt x="677" y="121"/>
                    </a:moveTo>
                    <a:lnTo>
                      <a:pt x="716" y="110"/>
                    </a:lnTo>
                    <a:lnTo>
                      <a:pt x="734" y="105"/>
                    </a:lnTo>
                    <a:lnTo>
                      <a:pt x="781" y="93"/>
                    </a:lnTo>
                    <a:lnTo>
                      <a:pt x="786" y="111"/>
                    </a:lnTo>
                    <a:lnTo>
                      <a:pt x="738" y="122"/>
                    </a:lnTo>
                    <a:lnTo>
                      <a:pt x="738" y="122"/>
                    </a:lnTo>
                    <a:lnTo>
                      <a:pt x="721" y="127"/>
                    </a:lnTo>
                    <a:lnTo>
                      <a:pt x="721" y="127"/>
                    </a:lnTo>
                    <a:lnTo>
                      <a:pt x="682" y="138"/>
                    </a:lnTo>
                    <a:lnTo>
                      <a:pt x="677" y="121"/>
                    </a:lnTo>
                    <a:close/>
                    <a:moveTo>
                      <a:pt x="852" y="77"/>
                    </a:moveTo>
                    <a:lnTo>
                      <a:pt x="856" y="76"/>
                    </a:lnTo>
                    <a:lnTo>
                      <a:pt x="873" y="73"/>
                    </a:lnTo>
                    <a:lnTo>
                      <a:pt x="890" y="69"/>
                    </a:lnTo>
                    <a:lnTo>
                      <a:pt x="925" y="62"/>
                    </a:lnTo>
                    <a:lnTo>
                      <a:pt x="943" y="59"/>
                    </a:lnTo>
                    <a:lnTo>
                      <a:pt x="958" y="56"/>
                    </a:lnTo>
                    <a:lnTo>
                      <a:pt x="961" y="74"/>
                    </a:lnTo>
                    <a:lnTo>
                      <a:pt x="946" y="77"/>
                    </a:lnTo>
                    <a:lnTo>
                      <a:pt x="946" y="76"/>
                    </a:lnTo>
                    <a:lnTo>
                      <a:pt x="929" y="80"/>
                    </a:lnTo>
                    <a:lnTo>
                      <a:pt x="929" y="80"/>
                    </a:lnTo>
                    <a:lnTo>
                      <a:pt x="894" y="87"/>
                    </a:lnTo>
                    <a:lnTo>
                      <a:pt x="894" y="87"/>
                    </a:lnTo>
                    <a:lnTo>
                      <a:pt x="877" y="90"/>
                    </a:lnTo>
                    <a:lnTo>
                      <a:pt x="877" y="90"/>
                    </a:lnTo>
                    <a:lnTo>
                      <a:pt x="859" y="94"/>
                    </a:lnTo>
                    <a:lnTo>
                      <a:pt x="859" y="94"/>
                    </a:lnTo>
                    <a:lnTo>
                      <a:pt x="856" y="95"/>
                    </a:lnTo>
                    <a:lnTo>
                      <a:pt x="852" y="77"/>
                    </a:lnTo>
                    <a:close/>
                    <a:moveTo>
                      <a:pt x="1030" y="44"/>
                    </a:moveTo>
                    <a:lnTo>
                      <a:pt x="1030" y="44"/>
                    </a:lnTo>
                    <a:lnTo>
                      <a:pt x="1047" y="41"/>
                    </a:lnTo>
                    <a:lnTo>
                      <a:pt x="1065" y="39"/>
                    </a:lnTo>
                    <a:lnTo>
                      <a:pt x="1100" y="34"/>
                    </a:lnTo>
                    <a:lnTo>
                      <a:pt x="1117" y="32"/>
                    </a:lnTo>
                    <a:lnTo>
                      <a:pt x="1135" y="29"/>
                    </a:lnTo>
                    <a:lnTo>
                      <a:pt x="1137" y="29"/>
                    </a:lnTo>
                    <a:lnTo>
                      <a:pt x="1139" y="47"/>
                    </a:lnTo>
                    <a:lnTo>
                      <a:pt x="1137" y="47"/>
                    </a:lnTo>
                    <a:lnTo>
                      <a:pt x="1137" y="47"/>
                    </a:lnTo>
                    <a:lnTo>
                      <a:pt x="1119" y="50"/>
                    </a:lnTo>
                    <a:lnTo>
                      <a:pt x="1119" y="50"/>
                    </a:lnTo>
                    <a:lnTo>
                      <a:pt x="1102" y="52"/>
                    </a:lnTo>
                    <a:lnTo>
                      <a:pt x="1102" y="52"/>
                    </a:lnTo>
                    <a:lnTo>
                      <a:pt x="1067" y="57"/>
                    </a:lnTo>
                    <a:lnTo>
                      <a:pt x="1067" y="57"/>
                    </a:lnTo>
                    <a:lnTo>
                      <a:pt x="1050" y="59"/>
                    </a:lnTo>
                    <a:lnTo>
                      <a:pt x="1050" y="59"/>
                    </a:lnTo>
                    <a:lnTo>
                      <a:pt x="1033" y="62"/>
                    </a:lnTo>
                    <a:lnTo>
                      <a:pt x="1033" y="62"/>
                    </a:lnTo>
                    <a:lnTo>
                      <a:pt x="1032" y="62"/>
                    </a:lnTo>
                    <a:lnTo>
                      <a:pt x="1030" y="44"/>
                    </a:lnTo>
                    <a:close/>
                    <a:moveTo>
                      <a:pt x="1209" y="21"/>
                    </a:moveTo>
                    <a:lnTo>
                      <a:pt x="1222" y="20"/>
                    </a:lnTo>
                    <a:lnTo>
                      <a:pt x="1257" y="16"/>
                    </a:lnTo>
                    <a:lnTo>
                      <a:pt x="1274" y="15"/>
                    </a:lnTo>
                    <a:lnTo>
                      <a:pt x="1291" y="13"/>
                    </a:lnTo>
                    <a:lnTo>
                      <a:pt x="1317" y="11"/>
                    </a:lnTo>
                    <a:lnTo>
                      <a:pt x="1318" y="29"/>
                    </a:lnTo>
                    <a:lnTo>
                      <a:pt x="1293" y="31"/>
                    </a:lnTo>
                    <a:lnTo>
                      <a:pt x="1293" y="31"/>
                    </a:lnTo>
                    <a:lnTo>
                      <a:pt x="1276" y="33"/>
                    </a:lnTo>
                    <a:lnTo>
                      <a:pt x="1276" y="33"/>
                    </a:lnTo>
                    <a:lnTo>
                      <a:pt x="1258" y="34"/>
                    </a:lnTo>
                    <a:lnTo>
                      <a:pt x="1258" y="34"/>
                    </a:lnTo>
                    <a:lnTo>
                      <a:pt x="1223" y="38"/>
                    </a:lnTo>
                    <a:lnTo>
                      <a:pt x="1224" y="38"/>
                    </a:lnTo>
                    <a:lnTo>
                      <a:pt x="1211" y="39"/>
                    </a:lnTo>
                    <a:lnTo>
                      <a:pt x="1209" y="21"/>
                    </a:lnTo>
                    <a:close/>
                    <a:moveTo>
                      <a:pt x="1389" y="7"/>
                    </a:moveTo>
                    <a:lnTo>
                      <a:pt x="1448" y="4"/>
                    </a:lnTo>
                    <a:lnTo>
                      <a:pt x="1466" y="3"/>
                    </a:lnTo>
                    <a:lnTo>
                      <a:pt x="1483" y="2"/>
                    </a:lnTo>
                    <a:lnTo>
                      <a:pt x="1497" y="2"/>
                    </a:lnTo>
                    <a:lnTo>
                      <a:pt x="1497" y="20"/>
                    </a:lnTo>
                    <a:lnTo>
                      <a:pt x="1484" y="20"/>
                    </a:lnTo>
                    <a:lnTo>
                      <a:pt x="1484" y="20"/>
                    </a:lnTo>
                    <a:lnTo>
                      <a:pt x="1467" y="21"/>
                    </a:lnTo>
                    <a:lnTo>
                      <a:pt x="1467" y="21"/>
                    </a:lnTo>
                    <a:lnTo>
                      <a:pt x="1449" y="22"/>
                    </a:lnTo>
                    <a:lnTo>
                      <a:pt x="1449" y="22"/>
                    </a:lnTo>
                    <a:lnTo>
                      <a:pt x="1390" y="25"/>
                    </a:lnTo>
                    <a:lnTo>
                      <a:pt x="1389" y="7"/>
                    </a:lnTo>
                    <a:close/>
                    <a:moveTo>
                      <a:pt x="1569" y="1"/>
                    </a:moveTo>
                    <a:lnTo>
                      <a:pt x="1623" y="0"/>
                    </a:lnTo>
                    <a:lnTo>
                      <a:pt x="1640" y="1"/>
                    </a:lnTo>
                    <a:lnTo>
                      <a:pt x="1678" y="1"/>
                    </a:lnTo>
                    <a:lnTo>
                      <a:pt x="1677" y="19"/>
                    </a:lnTo>
                    <a:lnTo>
                      <a:pt x="1640" y="19"/>
                    </a:lnTo>
                    <a:lnTo>
                      <a:pt x="1640" y="19"/>
                    </a:lnTo>
                    <a:lnTo>
                      <a:pt x="1623" y="18"/>
                    </a:lnTo>
                    <a:lnTo>
                      <a:pt x="1623" y="18"/>
                    </a:lnTo>
                    <a:lnTo>
                      <a:pt x="1569" y="19"/>
                    </a:lnTo>
                    <a:lnTo>
                      <a:pt x="1569" y="1"/>
                    </a:lnTo>
                    <a:close/>
                    <a:moveTo>
                      <a:pt x="1750" y="3"/>
                    </a:moveTo>
                    <a:lnTo>
                      <a:pt x="1762" y="3"/>
                    </a:lnTo>
                    <a:lnTo>
                      <a:pt x="1797" y="5"/>
                    </a:lnTo>
                    <a:lnTo>
                      <a:pt x="1815" y="6"/>
                    </a:lnTo>
                    <a:lnTo>
                      <a:pt x="1850" y="8"/>
                    </a:lnTo>
                    <a:lnTo>
                      <a:pt x="1858" y="8"/>
                    </a:lnTo>
                    <a:lnTo>
                      <a:pt x="1857" y="26"/>
                    </a:lnTo>
                    <a:lnTo>
                      <a:pt x="1849" y="26"/>
                    </a:lnTo>
                    <a:lnTo>
                      <a:pt x="1849" y="26"/>
                    </a:lnTo>
                    <a:lnTo>
                      <a:pt x="1814" y="24"/>
                    </a:lnTo>
                    <a:lnTo>
                      <a:pt x="1814" y="24"/>
                    </a:lnTo>
                    <a:lnTo>
                      <a:pt x="1796" y="23"/>
                    </a:lnTo>
                    <a:lnTo>
                      <a:pt x="1796" y="23"/>
                    </a:lnTo>
                    <a:lnTo>
                      <a:pt x="1762" y="21"/>
                    </a:lnTo>
                    <a:lnTo>
                      <a:pt x="1762" y="21"/>
                    </a:lnTo>
                    <a:lnTo>
                      <a:pt x="1749" y="21"/>
                    </a:lnTo>
                    <a:lnTo>
                      <a:pt x="1750" y="3"/>
                    </a:lnTo>
                    <a:close/>
                    <a:moveTo>
                      <a:pt x="1930" y="14"/>
                    </a:moveTo>
                    <a:lnTo>
                      <a:pt x="1937" y="14"/>
                    </a:lnTo>
                    <a:lnTo>
                      <a:pt x="1954" y="16"/>
                    </a:lnTo>
                    <a:lnTo>
                      <a:pt x="1972" y="17"/>
                    </a:lnTo>
                    <a:lnTo>
                      <a:pt x="1989" y="19"/>
                    </a:lnTo>
                    <a:lnTo>
                      <a:pt x="2007" y="21"/>
                    </a:lnTo>
                    <a:lnTo>
                      <a:pt x="2038" y="24"/>
                    </a:lnTo>
                    <a:lnTo>
                      <a:pt x="2036" y="42"/>
                    </a:lnTo>
                    <a:lnTo>
                      <a:pt x="2005" y="39"/>
                    </a:lnTo>
                    <a:lnTo>
                      <a:pt x="2005" y="39"/>
                    </a:lnTo>
                    <a:lnTo>
                      <a:pt x="1988" y="37"/>
                    </a:lnTo>
                    <a:lnTo>
                      <a:pt x="1988" y="37"/>
                    </a:lnTo>
                    <a:lnTo>
                      <a:pt x="1970" y="35"/>
                    </a:lnTo>
                    <a:lnTo>
                      <a:pt x="1970" y="35"/>
                    </a:lnTo>
                    <a:lnTo>
                      <a:pt x="1953" y="34"/>
                    </a:lnTo>
                    <a:lnTo>
                      <a:pt x="1953" y="34"/>
                    </a:lnTo>
                    <a:lnTo>
                      <a:pt x="1935" y="32"/>
                    </a:lnTo>
                    <a:lnTo>
                      <a:pt x="1936" y="32"/>
                    </a:lnTo>
                    <a:lnTo>
                      <a:pt x="1928" y="32"/>
                    </a:lnTo>
                    <a:lnTo>
                      <a:pt x="1930" y="14"/>
                    </a:lnTo>
                    <a:close/>
                    <a:moveTo>
                      <a:pt x="2109" y="33"/>
                    </a:moveTo>
                    <a:lnTo>
                      <a:pt x="2112" y="33"/>
                    </a:lnTo>
                    <a:lnTo>
                      <a:pt x="2147" y="38"/>
                    </a:lnTo>
                    <a:lnTo>
                      <a:pt x="2164" y="41"/>
                    </a:lnTo>
                    <a:lnTo>
                      <a:pt x="2182" y="44"/>
                    </a:lnTo>
                    <a:lnTo>
                      <a:pt x="2199" y="46"/>
                    </a:lnTo>
                    <a:lnTo>
                      <a:pt x="2216" y="49"/>
                    </a:lnTo>
                    <a:lnTo>
                      <a:pt x="2217" y="49"/>
                    </a:lnTo>
                    <a:lnTo>
                      <a:pt x="2214" y="67"/>
                    </a:lnTo>
                    <a:lnTo>
                      <a:pt x="2213" y="67"/>
                    </a:lnTo>
                    <a:lnTo>
                      <a:pt x="2213" y="67"/>
                    </a:lnTo>
                    <a:lnTo>
                      <a:pt x="2196" y="64"/>
                    </a:lnTo>
                    <a:lnTo>
                      <a:pt x="2196" y="64"/>
                    </a:lnTo>
                    <a:lnTo>
                      <a:pt x="2179" y="61"/>
                    </a:lnTo>
                    <a:lnTo>
                      <a:pt x="2179" y="61"/>
                    </a:lnTo>
                    <a:lnTo>
                      <a:pt x="2161" y="59"/>
                    </a:lnTo>
                    <a:lnTo>
                      <a:pt x="2161" y="59"/>
                    </a:lnTo>
                    <a:lnTo>
                      <a:pt x="2144" y="56"/>
                    </a:lnTo>
                    <a:lnTo>
                      <a:pt x="2144" y="56"/>
                    </a:lnTo>
                    <a:lnTo>
                      <a:pt x="2109" y="51"/>
                    </a:lnTo>
                    <a:lnTo>
                      <a:pt x="2109" y="51"/>
                    </a:lnTo>
                    <a:lnTo>
                      <a:pt x="2107" y="51"/>
                    </a:lnTo>
                    <a:lnTo>
                      <a:pt x="2109" y="33"/>
                    </a:lnTo>
                    <a:close/>
                    <a:moveTo>
                      <a:pt x="2288" y="62"/>
                    </a:moveTo>
                    <a:lnTo>
                      <a:pt x="2304" y="65"/>
                    </a:lnTo>
                    <a:lnTo>
                      <a:pt x="2321" y="69"/>
                    </a:lnTo>
                    <a:lnTo>
                      <a:pt x="2339" y="73"/>
                    </a:lnTo>
                    <a:lnTo>
                      <a:pt x="2356" y="76"/>
                    </a:lnTo>
                    <a:lnTo>
                      <a:pt x="2374" y="80"/>
                    </a:lnTo>
                    <a:lnTo>
                      <a:pt x="2394" y="85"/>
                    </a:lnTo>
                    <a:lnTo>
                      <a:pt x="2390" y="102"/>
                    </a:lnTo>
                    <a:lnTo>
                      <a:pt x="2370" y="98"/>
                    </a:lnTo>
                    <a:lnTo>
                      <a:pt x="2370" y="98"/>
                    </a:lnTo>
                    <a:lnTo>
                      <a:pt x="2352" y="94"/>
                    </a:lnTo>
                    <a:lnTo>
                      <a:pt x="2353" y="94"/>
                    </a:lnTo>
                    <a:lnTo>
                      <a:pt x="2335" y="90"/>
                    </a:lnTo>
                    <a:lnTo>
                      <a:pt x="2335" y="90"/>
                    </a:lnTo>
                    <a:lnTo>
                      <a:pt x="2318" y="86"/>
                    </a:lnTo>
                    <a:lnTo>
                      <a:pt x="2318" y="87"/>
                    </a:lnTo>
                    <a:lnTo>
                      <a:pt x="2300" y="83"/>
                    </a:lnTo>
                    <a:lnTo>
                      <a:pt x="2300" y="83"/>
                    </a:lnTo>
                    <a:lnTo>
                      <a:pt x="2284" y="80"/>
                    </a:lnTo>
                    <a:lnTo>
                      <a:pt x="2288" y="62"/>
                    </a:lnTo>
                    <a:close/>
                    <a:moveTo>
                      <a:pt x="2464" y="102"/>
                    </a:moveTo>
                    <a:lnTo>
                      <a:pt x="2479" y="106"/>
                    </a:lnTo>
                    <a:lnTo>
                      <a:pt x="2496" y="111"/>
                    </a:lnTo>
                    <a:lnTo>
                      <a:pt x="2514" y="116"/>
                    </a:lnTo>
                    <a:lnTo>
                      <a:pt x="2568" y="134"/>
                    </a:lnTo>
                    <a:lnTo>
                      <a:pt x="2562" y="151"/>
                    </a:lnTo>
                    <a:lnTo>
                      <a:pt x="2509" y="133"/>
                    </a:lnTo>
                    <a:lnTo>
                      <a:pt x="2509" y="133"/>
                    </a:lnTo>
                    <a:lnTo>
                      <a:pt x="2492" y="128"/>
                    </a:lnTo>
                    <a:lnTo>
                      <a:pt x="2492" y="128"/>
                    </a:lnTo>
                    <a:lnTo>
                      <a:pt x="2474" y="123"/>
                    </a:lnTo>
                    <a:lnTo>
                      <a:pt x="2474" y="123"/>
                    </a:lnTo>
                    <a:lnTo>
                      <a:pt x="2459" y="119"/>
                    </a:lnTo>
                    <a:lnTo>
                      <a:pt x="2464" y="102"/>
                    </a:lnTo>
                    <a:close/>
                    <a:moveTo>
                      <a:pt x="2636" y="156"/>
                    </a:moveTo>
                    <a:lnTo>
                      <a:pt x="2689" y="174"/>
                    </a:lnTo>
                    <a:lnTo>
                      <a:pt x="2707" y="181"/>
                    </a:lnTo>
                    <a:lnTo>
                      <a:pt x="2738" y="194"/>
                    </a:lnTo>
                    <a:lnTo>
                      <a:pt x="2732" y="210"/>
                    </a:lnTo>
                    <a:lnTo>
                      <a:pt x="2700" y="197"/>
                    </a:lnTo>
                    <a:lnTo>
                      <a:pt x="2700" y="197"/>
                    </a:lnTo>
                    <a:lnTo>
                      <a:pt x="2683" y="190"/>
                    </a:lnTo>
                    <a:lnTo>
                      <a:pt x="2683" y="191"/>
                    </a:lnTo>
                    <a:lnTo>
                      <a:pt x="2631" y="173"/>
                    </a:lnTo>
                    <a:lnTo>
                      <a:pt x="2636" y="156"/>
                    </a:lnTo>
                    <a:close/>
                    <a:moveTo>
                      <a:pt x="2805" y="223"/>
                    </a:moveTo>
                    <a:lnTo>
                      <a:pt x="2812" y="227"/>
                    </a:lnTo>
                    <a:lnTo>
                      <a:pt x="2830" y="236"/>
                    </a:lnTo>
                    <a:lnTo>
                      <a:pt x="2847" y="245"/>
                    </a:lnTo>
                    <a:lnTo>
                      <a:pt x="2865" y="254"/>
                    </a:lnTo>
                    <a:lnTo>
                      <a:pt x="2882" y="264"/>
                    </a:lnTo>
                    <a:lnTo>
                      <a:pt x="2900" y="274"/>
                    </a:lnTo>
                    <a:lnTo>
                      <a:pt x="2901" y="275"/>
                    </a:lnTo>
                    <a:lnTo>
                      <a:pt x="2891" y="290"/>
                    </a:lnTo>
                    <a:lnTo>
                      <a:pt x="2891" y="290"/>
                    </a:lnTo>
                    <a:lnTo>
                      <a:pt x="2891" y="290"/>
                    </a:lnTo>
                    <a:lnTo>
                      <a:pt x="2873" y="280"/>
                    </a:lnTo>
                    <a:lnTo>
                      <a:pt x="2874" y="280"/>
                    </a:lnTo>
                    <a:lnTo>
                      <a:pt x="2856" y="270"/>
                    </a:lnTo>
                    <a:lnTo>
                      <a:pt x="2856" y="270"/>
                    </a:lnTo>
                    <a:lnTo>
                      <a:pt x="2839" y="261"/>
                    </a:lnTo>
                    <a:lnTo>
                      <a:pt x="2839" y="261"/>
                    </a:lnTo>
                    <a:lnTo>
                      <a:pt x="2821" y="252"/>
                    </a:lnTo>
                    <a:lnTo>
                      <a:pt x="2822" y="252"/>
                    </a:lnTo>
                    <a:lnTo>
                      <a:pt x="2804" y="243"/>
                    </a:lnTo>
                    <a:lnTo>
                      <a:pt x="2804" y="243"/>
                    </a:lnTo>
                    <a:lnTo>
                      <a:pt x="2797" y="240"/>
                    </a:lnTo>
                    <a:lnTo>
                      <a:pt x="2805" y="223"/>
                    </a:lnTo>
                    <a:close/>
                    <a:moveTo>
                      <a:pt x="2961" y="315"/>
                    </a:moveTo>
                    <a:lnTo>
                      <a:pt x="2988" y="334"/>
                    </a:lnTo>
                    <a:lnTo>
                      <a:pt x="3006" y="348"/>
                    </a:lnTo>
                    <a:lnTo>
                      <a:pt x="3024" y="363"/>
                    </a:lnTo>
                    <a:lnTo>
                      <a:pt x="3045" y="385"/>
                    </a:lnTo>
                    <a:lnTo>
                      <a:pt x="3032" y="397"/>
                    </a:lnTo>
                    <a:lnTo>
                      <a:pt x="3011" y="376"/>
                    </a:lnTo>
                    <a:lnTo>
                      <a:pt x="3012" y="376"/>
                    </a:lnTo>
                    <a:lnTo>
                      <a:pt x="2995" y="362"/>
                    </a:lnTo>
                    <a:lnTo>
                      <a:pt x="2995" y="362"/>
                    </a:lnTo>
                    <a:lnTo>
                      <a:pt x="2977" y="348"/>
                    </a:lnTo>
                    <a:lnTo>
                      <a:pt x="2978" y="348"/>
                    </a:lnTo>
                    <a:lnTo>
                      <a:pt x="2951" y="330"/>
                    </a:lnTo>
                    <a:lnTo>
                      <a:pt x="2961" y="315"/>
                    </a:lnTo>
                    <a:close/>
                    <a:moveTo>
                      <a:pt x="3096" y="438"/>
                    </a:moveTo>
                    <a:lnTo>
                      <a:pt x="3113" y="463"/>
                    </a:lnTo>
                    <a:lnTo>
                      <a:pt x="3132" y="493"/>
                    </a:lnTo>
                    <a:lnTo>
                      <a:pt x="3143" y="537"/>
                    </a:lnTo>
                    <a:lnTo>
                      <a:pt x="3126" y="541"/>
                    </a:lnTo>
                    <a:lnTo>
                      <a:pt x="3115" y="499"/>
                    </a:lnTo>
                    <a:lnTo>
                      <a:pt x="3116" y="501"/>
                    </a:lnTo>
                    <a:lnTo>
                      <a:pt x="3098" y="472"/>
                    </a:lnTo>
                    <a:lnTo>
                      <a:pt x="3098" y="473"/>
                    </a:lnTo>
                    <a:lnTo>
                      <a:pt x="3081" y="448"/>
                    </a:lnTo>
                    <a:lnTo>
                      <a:pt x="3096" y="438"/>
                    </a:lnTo>
                    <a:close/>
                    <a:moveTo>
                      <a:pt x="3162" y="606"/>
                    </a:moveTo>
                    <a:lnTo>
                      <a:pt x="3167" y="624"/>
                    </a:lnTo>
                    <a:lnTo>
                      <a:pt x="3149" y="628"/>
                    </a:lnTo>
                    <a:lnTo>
                      <a:pt x="3145" y="611"/>
                    </a:lnTo>
                    <a:lnTo>
                      <a:pt x="3162" y="606"/>
                    </a:lnTo>
                    <a:close/>
                  </a:path>
                </a:pathLst>
              </a:custGeom>
              <a:solidFill>
                <a:srgbClr val="FFFFFF"/>
              </a:solidFill>
              <a:ln w="1588" cap="flat">
                <a:solidFill>
                  <a:srgbClr val="C610CA"/>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337">
                <a:extLst>
                  <a:ext uri="{FF2B5EF4-FFF2-40B4-BE49-F238E27FC236}">
                    <a16:creationId xmlns:a16="http://schemas.microsoft.com/office/drawing/2014/main" id="{5A6E2A05-B098-5E9C-F6DE-6114A3636967}"/>
                  </a:ext>
                </a:extLst>
              </p:cNvPr>
              <p:cNvSpPr>
                <a:spLocks noChangeArrowheads="1"/>
              </p:cNvSpPr>
              <p:nvPr/>
            </p:nvSpPr>
            <p:spPr bwMode="auto">
              <a:xfrm>
                <a:off x="596" y="2243"/>
                <a:ext cx="30"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6" name="Freeform 340">
              <a:extLst>
                <a:ext uri="{FF2B5EF4-FFF2-40B4-BE49-F238E27FC236}">
                  <a16:creationId xmlns:a16="http://schemas.microsoft.com/office/drawing/2014/main" id="{4BC9F023-4619-0BD3-D802-05296A256B1A}"/>
                </a:ext>
              </a:extLst>
            </p:cNvPr>
            <p:cNvSpPr>
              <a:spLocks noEditPoints="1"/>
            </p:cNvSpPr>
            <p:nvPr/>
          </p:nvSpPr>
          <p:spPr bwMode="auto">
            <a:xfrm>
              <a:off x="3435350" y="1071563"/>
              <a:ext cx="68263" cy="4987925"/>
            </a:xfrm>
            <a:custGeom>
              <a:avLst/>
              <a:gdLst>
                <a:gd name="T0" fmla="*/ 19 w 43"/>
                <a:gd name="T1" fmla="*/ 108 h 3142"/>
                <a:gd name="T2" fmla="*/ 0 w 43"/>
                <a:gd name="T3" fmla="*/ 0 h 3142"/>
                <a:gd name="T4" fmla="*/ 20 w 43"/>
                <a:gd name="T5" fmla="*/ 180 h 3142"/>
                <a:gd name="T6" fmla="*/ 3 w 43"/>
                <a:gd name="T7" fmla="*/ 287 h 3142"/>
                <a:gd name="T8" fmla="*/ 20 w 43"/>
                <a:gd name="T9" fmla="*/ 180 h 3142"/>
                <a:gd name="T10" fmla="*/ 22 w 43"/>
                <a:gd name="T11" fmla="*/ 467 h 3142"/>
                <a:gd name="T12" fmla="*/ 3 w 43"/>
                <a:gd name="T13" fmla="*/ 359 h 3142"/>
                <a:gd name="T14" fmla="*/ 23 w 43"/>
                <a:gd name="T15" fmla="*/ 539 h 3142"/>
                <a:gd name="T16" fmla="*/ 6 w 43"/>
                <a:gd name="T17" fmla="*/ 647 h 3142"/>
                <a:gd name="T18" fmla="*/ 23 w 43"/>
                <a:gd name="T19" fmla="*/ 539 h 3142"/>
                <a:gd name="T20" fmla="*/ 25 w 43"/>
                <a:gd name="T21" fmla="*/ 827 h 3142"/>
                <a:gd name="T22" fmla="*/ 6 w 43"/>
                <a:gd name="T23" fmla="*/ 719 h 3142"/>
                <a:gd name="T24" fmla="*/ 25 w 43"/>
                <a:gd name="T25" fmla="*/ 899 h 3142"/>
                <a:gd name="T26" fmla="*/ 8 w 43"/>
                <a:gd name="T27" fmla="*/ 1007 h 3142"/>
                <a:gd name="T28" fmla="*/ 25 w 43"/>
                <a:gd name="T29" fmla="*/ 899 h 3142"/>
                <a:gd name="T30" fmla="*/ 28 w 43"/>
                <a:gd name="T31" fmla="*/ 1186 h 3142"/>
                <a:gd name="T32" fmla="*/ 9 w 43"/>
                <a:gd name="T33" fmla="*/ 1079 h 3142"/>
                <a:gd name="T34" fmla="*/ 28 w 43"/>
                <a:gd name="T35" fmla="*/ 1258 h 3142"/>
                <a:gd name="T36" fmla="*/ 11 w 43"/>
                <a:gd name="T37" fmla="*/ 1366 h 3142"/>
                <a:gd name="T38" fmla="*/ 28 w 43"/>
                <a:gd name="T39" fmla="*/ 1258 h 3142"/>
                <a:gd name="T40" fmla="*/ 30 w 43"/>
                <a:gd name="T41" fmla="*/ 1546 h 3142"/>
                <a:gd name="T42" fmla="*/ 12 w 43"/>
                <a:gd name="T43" fmla="*/ 1438 h 3142"/>
                <a:gd name="T44" fmla="*/ 31 w 43"/>
                <a:gd name="T45" fmla="*/ 1618 h 3142"/>
                <a:gd name="T46" fmla="*/ 14 w 43"/>
                <a:gd name="T47" fmla="*/ 1726 h 3142"/>
                <a:gd name="T48" fmla="*/ 31 w 43"/>
                <a:gd name="T49" fmla="*/ 1618 h 3142"/>
                <a:gd name="T50" fmla="*/ 33 w 43"/>
                <a:gd name="T51" fmla="*/ 1905 h 3142"/>
                <a:gd name="T52" fmla="*/ 14 w 43"/>
                <a:gd name="T53" fmla="*/ 1798 h 3142"/>
                <a:gd name="T54" fmla="*/ 34 w 43"/>
                <a:gd name="T55" fmla="*/ 1977 h 3142"/>
                <a:gd name="T56" fmla="*/ 16 w 43"/>
                <a:gd name="T57" fmla="*/ 2085 h 3142"/>
                <a:gd name="T58" fmla="*/ 34 w 43"/>
                <a:gd name="T59" fmla="*/ 1977 h 3142"/>
                <a:gd name="T60" fmla="*/ 36 w 43"/>
                <a:gd name="T61" fmla="*/ 2265 h 3142"/>
                <a:gd name="T62" fmla="*/ 17 w 43"/>
                <a:gd name="T63" fmla="*/ 2157 h 3142"/>
                <a:gd name="T64" fmla="*/ 36 w 43"/>
                <a:gd name="T65" fmla="*/ 2337 h 3142"/>
                <a:gd name="T66" fmla="*/ 19 w 43"/>
                <a:gd name="T67" fmla="*/ 2445 h 3142"/>
                <a:gd name="T68" fmla="*/ 36 w 43"/>
                <a:gd name="T69" fmla="*/ 2337 h 3142"/>
                <a:gd name="T70" fmla="*/ 39 w 43"/>
                <a:gd name="T71" fmla="*/ 2624 h 3142"/>
                <a:gd name="T72" fmla="*/ 20 w 43"/>
                <a:gd name="T73" fmla="*/ 2517 h 3142"/>
                <a:gd name="T74" fmla="*/ 39 w 43"/>
                <a:gd name="T75" fmla="*/ 2696 h 3142"/>
                <a:gd name="T76" fmla="*/ 22 w 43"/>
                <a:gd name="T77" fmla="*/ 2804 h 3142"/>
                <a:gd name="T78" fmla="*/ 39 w 43"/>
                <a:gd name="T79" fmla="*/ 2696 h 3142"/>
                <a:gd name="T80" fmla="*/ 41 w 43"/>
                <a:gd name="T81" fmla="*/ 2984 h 3142"/>
                <a:gd name="T82" fmla="*/ 23 w 43"/>
                <a:gd name="T83" fmla="*/ 2876 h 3142"/>
                <a:gd name="T84" fmla="*/ 42 w 43"/>
                <a:gd name="T85" fmla="*/ 3056 h 3142"/>
                <a:gd name="T86" fmla="*/ 25 w 43"/>
                <a:gd name="T87" fmla="*/ 3142 h 3142"/>
                <a:gd name="T88" fmla="*/ 42 w 43"/>
                <a:gd name="T89" fmla="*/ 3056 h 3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 h="3142">
                  <a:moveTo>
                    <a:pt x="18" y="0"/>
                  </a:moveTo>
                  <a:lnTo>
                    <a:pt x="19" y="108"/>
                  </a:lnTo>
                  <a:lnTo>
                    <a:pt x="1" y="108"/>
                  </a:lnTo>
                  <a:lnTo>
                    <a:pt x="0" y="0"/>
                  </a:lnTo>
                  <a:lnTo>
                    <a:pt x="18" y="0"/>
                  </a:lnTo>
                  <a:close/>
                  <a:moveTo>
                    <a:pt x="20" y="180"/>
                  </a:moveTo>
                  <a:lnTo>
                    <a:pt x="21" y="287"/>
                  </a:lnTo>
                  <a:lnTo>
                    <a:pt x="3" y="287"/>
                  </a:lnTo>
                  <a:lnTo>
                    <a:pt x="2" y="180"/>
                  </a:lnTo>
                  <a:lnTo>
                    <a:pt x="20" y="180"/>
                  </a:lnTo>
                  <a:close/>
                  <a:moveTo>
                    <a:pt x="21" y="359"/>
                  </a:moveTo>
                  <a:lnTo>
                    <a:pt x="22" y="467"/>
                  </a:lnTo>
                  <a:lnTo>
                    <a:pt x="4" y="467"/>
                  </a:lnTo>
                  <a:lnTo>
                    <a:pt x="3" y="359"/>
                  </a:lnTo>
                  <a:lnTo>
                    <a:pt x="21" y="359"/>
                  </a:lnTo>
                  <a:close/>
                  <a:moveTo>
                    <a:pt x="23" y="539"/>
                  </a:moveTo>
                  <a:lnTo>
                    <a:pt x="24" y="647"/>
                  </a:lnTo>
                  <a:lnTo>
                    <a:pt x="6" y="647"/>
                  </a:lnTo>
                  <a:lnTo>
                    <a:pt x="5" y="539"/>
                  </a:lnTo>
                  <a:lnTo>
                    <a:pt x="23" y="539"/>
                  </a:lnTo>
                  <a:close/>
                  <a:moveTo>
                    <a:pt x="24" y="719"/>
                  </a:moveTo>
                  <a:lnTo>
                    <a:pt x="25" y="827"/>
                  </a:lnTo>
                  <a:lnTo>
                    <a:pt x="7" y="827"/>
                  </a:lnTo>
                  <a:lnTo>
                    <a:pt x="6" y="719"/>
                  </a:lnTo>
                  <a:lnTo>
                    <a:pt x="24" y="719"/>
                  </a:lnTo>
                  <a:close/>
                  <a:moveTo>
                    <a:pt x="25" y="899"/>
                  </a:moveTo>
                  <a:lnTo>
                    <a:pt x="26" y="1006"/>
                  </a:lnTo>
                  <a:lnTo>
                    <a:pt x="8" y="1007"/>
                  </a:lnTo>
                  <a:lnTo>
                    <a:pt x="7" y="899"/>
                  </a:lnTo>
                  <a:lnTo>
                    <a:pt x="25" y="899"/>
                  </a:lnTo>
                  <a:close/>
                  <a:moveTo>
                    <a:pt x="27" y="1078"/>
                  </a:moveTo>
                  <a:lnTo>
                    <a:pt x="28" y="1186"/>
                  </a:lnTo>
                  <a:lnTo>
                    <a:pt x="10" y="1186"/>
                  </a:lnTo>
                  <a:lnTo>
                    <a:pt x="9" y="1079"/>
                  </a:lnTo>
                  <a:lnTo>
                    <a:pt x="27" y="1078"/>
                  </a:lnTo>
                  <a:close/>
                  <a:moveTo>
                    <a:pt x="28" y="1258"/>
                  </a:moveTo>
                  <a:lnTo>
                    <a:pt x="29" y="1366"/>
                  </a:lnTo>
                  <a:lnTo>
                    <a:pt x="11" y="1366"/>
                  </a:lnTo>
                  <a:lnTo>
                    <a:pt x="10" y="1258"/>
                  </a:lnTo>
                  <a:lnTo>
                    <a:pt x="28" y="1258"/>
                  </a:lnTo>
                  <a:close/>
                  <a:moveTo>
                    <a:pt x="30" y="1438"/>
                  </a:moveTo>
                  <a:lnTo>
                    <a:pt x="30" y="1546"/>
                  </a:lnTo>
                  <a:lnTo>
                    <a:pt x="12" y="1546"/>
                  </a:lnTo>
                  <a:lnTo>
                    <a:pt x="12" y="1438"/>
                  </a:lnTo>
                  <a:lnTo>
                    <a:pt x="30" y="1438"/>
                  </a:lnTo>
                  <a:close/>
                  <a:moveTo>
                    <a:pt x="31" y="1618"/>
                  </a:moveTo>
                  <a:lnTo>
                    <a:pt x="32" y="1725"/>
                  </a:lnTo>
                  <a:lnTo>
                    <a:pt x="14" y="1726"/>
                  </a:lnTo>
                  <a:lnTo>
                    <a:pt x="13" y="1618"/>
                  </a:lnTo>
                  <a:lnTo>
                    <a:pt x="31" y="1618"/>
                  </a:lnTo>
                  <a:close/>
                  <a:moveTo>
                    <a:pt x="32" y="1797"/>
                  </a:moveTo>
                  <a:lnTo>
                    <a:pt x="33" y="1905"/>
                  </a:lnTo>
                  <a:lnTo>
                    <a:pt x="15" y="1905"/>
                  </a:lnTo>
                  <a:lnTo>
                    <a:pt x="14" y="1798"/>
                  </a:lnTo>
                  <a:lnTo>
                    <a:pt x="32" y="1797"/>
                  </a:lnTo>
                  <a:close/>
                  <a:moveTo>
                    <a:pt x="34" y="1977"/>
                  </a:moveTo>
                  <a:lnTo>
                    <a:pt x="34" y="2085"/>
                  </a:lnTo>
                  <a:lnTo>
                    <a:pt x="16" y="2085"/>
                  </a:lnTo>
                  <a:lnTo>
                    <a:pt x="16" y="1977"/>
                  </a:lnTo>
                  <a:lnTo>
                    <a:pt x="34" y="1977"/>
                  </a:lnTo>
                  <a:close/>
                  <a:moveTo>
                    <a:pt x="35" y="2157"/>
                  </a:moveTo>
                  <a:lnTo>
                    <a:pt x="36" y="2265"/>
                  </a:lnTo>
                  <a:lnTo>
                    <a:pt x="18" y="2265"/>
                  </a:lnTo>
                  <a:lnTo>
                    <a:pt x="17" y="2157"/>
                  </a:lnTo>
                  <a:lnTo>
                    <a:pt x="35" y="2157"/>
                  </a:lnTo>
                  <a:close/>
                  <a:moveTo>
                    <a:pt x="36" y="2337"/>
                  </a:moveTo>
                  <a:lnTo>
                    <a:pt x="37" y="2445"/>
                  </a:lnTo>
                  <a:lnTo>
                    <a:pt x="19" y="2445"/>
                  </a:lnTo>
                  <a:lnTo>
                    <a:pt x="18" y="2337"/>
                  </a:lnTo>
                  <a:lnTo>
                    <a:pt x="36" y="2337"/>
                  </a:lnTo>
                  <a:close/>
                  <a:moveTo>
                    <a:pt x="38" y="2516"/>
                  </a:moveTo>
                  <a:lnTo>
                    <a:pt x="39" y="2624"/>
                  </a:lnTo>
                  <a:lnTo>
                    <a:pt x="21" y="2624"/>
                  </a:lnTo>
                  <a:lnTo>
                    <a:pt x="20" y="2517"/>
                  </a:lnTo>
                  <a:lnTo>
                    <a:pt x="38" y="2516"/>
                  </a:lnTo>
                  <a:close/>
                  <a:moveTo>
                    <a:pt x="39" y="2696"/>
                  </a:moveTo>
                  <a:lnTo>
                    <a:pt x="40" y="2804"/>
                  </a:lnTo>
                  <a:lnTo>
                    <a:pt x="22" y="2804"/>
                  </a:lnTo>
                  <a:lnTo>
                    <a:pt x="21" y="2696"/>
                  </a:lnTo>
                  <a:lnTo>
                    <a:pt x="39" y="2696"/>
                  </a:lnTo>
                  <a:close/>
                  <a:moveTo>
                    <a:pt x="41" y="2876"/>
                  </a:moveTo>
                  <a:lnTo>
                    <a:pt x="41" y="2984"/>
                  </a:lnTo>
                  <a:lnTo>
                    <a:pt x="23" y="2984"/>
                  </a:lnTo>
                  <a:lnTo>
                    <a:pt x="23" y="2876"/>
                  </a:lnTo>
                  <a:lnTo>
                    <a:pt x="41" y="2876"/>
                  </a:lnTo>
                  <a:close/>
                  <a:moveTo>
                    <a:pt x="42" y="3056"/>
                  </a:moveTo>
                  <a:lnTo>
                    <a:pt x="43" y="3142"/>
                  </a:lnTo>
                  <a:lnTo>
                    <a:pt x="25" y="3142"/>
                  </a:lnTo>
                  <a:lnTo>
                    <a:pt x="24" y="3056"/>
                  </a:lnTo>
                  <a:lnTo>
                    <a:pt x="42" y="3056"/>
                  </a:lnTo>
                  <a:close/>
                </a:path>
              </a:pathLst>
            </a:custGeom>
            <a:solidFill>
              <a:srgbClr val="FFFFFF"/>
            </a:solidFill>
            <a:ln w="1588" cap="flat">
              <a:solidFill>
                <a:srgbClr val="C610CA"/>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sp>
          <p:nvSpPr>
            <p:cNvPr id="57" name="Oval 341">
              <a:extLst>
                <a:ext uri="{FF2B5EF4-FFF2-40B4-BE49-F238E27FC236}">
                  <a16:creationId xmlns:a16="http://schemas.microsoft.com/office/drawing/2014/main" id="{6D1B3002-DF29-86EE-77D8-32220E393F43}"/>
                </a:ext>
              </a:extLst>
            </p:cNvPr>
            <p:cNvSpPr>
              <a:spLocks noChangeArrowheads="1"/>
            </p:cNvSpPr>
            <p:nvPr/>
          </p:nvSpPr>
          <p:spPr bwMode="auto">
            <a:xfrm>
              <a:off x="3475038" y="6045200"/>
              <a:ext cx="28575" cy="28575"/>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342">
              <a:extLst>
                <a:ext uri="{FF2B5EF4-FFF2-40B4-BE49-F238E27FC236}">
                  <a16:creationId xmlns:a16="http://schemas.microsoft.com/office/drawing/2014/main" id="{E1D88190-A0E7-0062-353B-11D425FFB6FC}"/>
                </a:ext>
              </a:extLst>
            </p:cNvPr>
            <p:cNvSpPr>
              <a:spLocks noChangeArrowheads="1"/>
            </p:cNvSpPr>
            <p:nvPr/>
          </p:nvSpPr>
          <p:spPr bwMode="auto">
            <a:xfrm>
              <a:off x="3436938" y="1057275"/>
              <a:ext cx="28575" cy="28575"/>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59" name="Group 345">
              <a:extLst>
                <a:ext uri="{FF2B5EF4-FFF2-40B4-BE49-F238E27FC236}">
                  <a16:creationId xmlns:a16="http://schemas.microsoft.com/office/drawing/2014/main" id="{C70AFB31-58B5-F0EF-3078-6EAD1A2D400C}"/>
                </a:ext>
              </a:extLst>
            </p:cNvPr>
            <p:cNvGrpSpPr>
              <a:grpSpLocks/>
            </p:cNvGrpSpPr>
            <p:nvPr/>
          </p:nvGrpSpPr>
          <p:grpSpPr bwMode="auto">
            <a:xfrm>
              <a:off x="3430588" y="3527425"/>
              <a:ext cx="77788" cy="76200"/>
              <a:chOff x="2161" y="2222"/>
              <a:chExt cx="49" cy="48"/>
            </a:xfrm>
          </p:grpSpPr>
          <p:sp>
            <p:nvSpPr>
              <p:cNvPr id="65" name="Oval 343">
                <a:extLst>
                  <a:ext uri="{FF2B5EF4-FFF2-40B4-BE49-F238E27FC236}">
                    <a16:creationId xmlns:a16="http://schemas.microsoft.com/office/drawing/2014/main" id="{C00DB112-6270-52DE-2917-059C5E29A71E}"/>
                  </a:ext>
                </a:extLst>
              </p:cNvPr>
              <p:cNvSpPr>
                <a:spLocks noChangeArrowheads="1"/>
              </p:cNvSpPr>
              <p:nvPr/>
            </p:nvSpPr>
            <p:spPr bwMode="auto">
              <a:xfrm>
                <a:off x="2162" y="2222"/>
                <a:ext cx="48" cy="48"/>
              </a:xfrm>
              <a:prstGeom prst="ellipse">
                <a:avLst/>
              </a:prstGeom>
              <a:solidFill>
                <a:srgbClr val="FF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Oval 344">
                <a:extLst>
                  <a:ext uri="{FF2B5EF4-FFF2-40B4-BE49-F238E27FC236}">
                    <a16:creationId xmlns:a16="http://schemas.microsoft.com/office/drawing/2014/main" id="{34867527-9923-399A-87C0-D9663F1E84F1}"/>
                  </a:ext>
                </a:extLst>
              </p:cNvPr>
              <p:cNvSpPr>
                <a:spLocks noChangeArrowheads="1"/>
              </p:cNvSpPr>
              <p:nvPr/>
            </p:nvSpPr>
            <p:spPr bwMode="auto">
              <a:xfrm>
                <a:off x="2161" y="2222"/>
                <a:ext cx="49" cy="48"/>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60" name="Group 335">
              <a:extLst>
                <a:ext uri="{FF2B5EF4-FFF2-40B4-BE49-F238E27FC236}">
                  <a16:creationId xmlns:a16="http://schemas.microsoft.com/office/drawing/2014/main" id="{C374BC2B-52A6-5DFB-06DD-911DD284F4F9}"/>
                </a:ext>
              </a:extLst>
            </p:cNvPr>
            <p:cNvGrpSpPr>
              <a:grpSpLocks/>
            </p:cNvGrpSpPr>
            <p:nvPr/>
          </p:nvGrpSpPr>
          <p:grpSpPr bwMode="auto">
            <a:xfrm>
              <a:off x="946150" y="3546475"/>
              <a:ext cx="5022850" cy="1017588"/>
              <a:chOff x="596" y="2234"/>
              <a:chExt cx="3164" cy="641"/>
            </a:xfrm>
          </p:grpSpPr>
          <p:sp>
            <p:nvSpPr>
              <p:cNvPr id="63" name="Freeform 333">
                <a:extLst>
                  <a:ext uri="{FF2B5EF4-FFF2-40B4-BE49-F238E27FC236}">
                    <a16:creationId xmlns:a16="http://schemas.microsoft.com/office/drawing/2014/main" id="{68F3D403-4135-3808-024A-50A998654F29}"/>
                  </a:ext>
                </a:extLst>
              </p:cNvPr>
              <p:cNvSpPr>
                <a:spLocks/>
              </p:cNvSpPr>
              <p:nvPr/>
            </p:nvSpPr>
            <p:spPr bwMode="auto">
              <a:xfrm>
                <a:off x="611" y="2234"/>
                <a:ext cx="3149" cy="641"/>
              </a:xfrm>
              <a:custGeom>
                <a:avLst/>
                <a:gdLst>
                  <a:gd name="T0" fmla="*/ 18 w 3149"/>
                  <a:gd name="T1" fmla="*/ 117 h 641"/>
                  <a:gd name="T2" fmla="*/ 53 w 3149"/>
                  <a:gd name="T3" fmla="*/ 184 h 641"/>
                  <a:gd name="T4" fmla="*/ 88 w 3149"/>
                  <a:gd name="T5" fmla="*/ 229 h 641"/>
                  <a:gd name="T6" fmla="*/ 141 w 3149"/>
                  <a:gd name="T7" fmla="*/ 281 h 641"/>
                  <a:gd name="T8" fmla="*/ 176 w 3149"/>
                  <a:gd name="T9" fmla="*/ 310 h 641"/>
                  <a:gd name="T10" fmla="*/ 281 w 3149"/>
                  <a:gd name="T11" fmla="*/ 379 h 641"/>
                  <a:gd name="T12" fmla="*/ 316 w 3149"/>
                  <a:gd name="T13" fmla="*/ 398 h 641"/>
                  <a:gd name="T14" fmla="*/ 351 w 3149"/>
                  <a:gd name="T15" fmla="*/ 416 h 641"/>
                  <a:gd name="T16" fmla="*/ 403 w 3149"/>
                  <a:gd name="T17" fmla="*/ 440 h 641"/>
                  <a:gd name="T18" fmla="*/ 491 w 3149"/>
                  <a:gd name="T19" fmla="*/ 475 h 641"/>
                  <a:gd name="T20" fmla="*/ 665 w 3149"/>
                  <a:gd name="T21" fmla="*/ 531 h 641"/>
                  <a:gd name="T22" fmla="*/ 735 w 3149"/>
                  <a:gd name="T23" fmla="*/ 549 h 641"/>
                  <a:gd name="T24" fmla="*/ 787 w 3149"/>
                  <a:gd name="T25" fmla="*/ 561 h 641"/>
                  <a:gd name="T26" fmla="*/ 840 w 3149"/>
                  <a:gd name="T27" fmla="*/ 573 h 641"/>
                  <a:gd name="T28" fmla="*/ 874 w 3149"/>
                  <a:gd name="T29" fmla="*/ 579 h 641"/>
                  <a:gd name="T30" fmla="*/ 909 w 3149"/>
                  <a:gd name="T31" fmla="*/ 586 h 641"/>
                  <a:gd name="T32" fmla="*/ 944 w 3149"/>
                  <a:gd name="T33" fmla="*/ 592 h 641"/>
                  <a:gd name="T34" fmla="*/ 979 w 3149"/>
                  <a:gd name="T35" fmla="*/ 598 h 641"/>
                  <a:gd name="T36" fmla="*/ 1014 w 3149"/>
                  <a:gd name="T37" fmla="*/ 603 h 641"/>
                  <a:gd name="T38" fmla="*/ 1049 w 3149"/>
                  <a:gd name="T39" fmla="*/ 608 h 641"/>
                  <a:gd name="T40" fmla="*/ 1084 w 3149"/>
                  <a:gd name="T41" fmla="*/ 612 h 641"/>
                  <a:gd name="T42" fmla="*/ 1136 w 3149"/>
                  <a:gd name="T43" fmla="*/ 619 h 641"/>
                  <a:gd name="T44" fmla="*/ 1206 w 3149"/>
                  <a:gd name="T45" fmla="*/ 625 h 641"/>
                  <a:gd name="T46" fmla="*/ 1293 w 3149"/>
                  <a:gd name="T47" fmla="*/ 632 h 641"/>
                  <a:gd name="T48" fmla="*/ 1380 w 3149"/>
                  <a:gd name="T49" fmla="*/ 637 h 641"/>
                  <a:gd name="T50" fmla="*/ 1415 w 3149"/>
                  <a:gd name="T51" fmla="*/ 638 h 641"/>
                  <a:gd name="T52" fmla="*/ 1571 w 3149"/>
                  <a:gd name="T53" fmla="*/ 641 h 641"/>
                  <a:gd name="T54" fmla="*/ 1693 w 3149"/>
                  <a:gd name="T55" fmla="*/ 638 h 641"/>
                  <a:gd name="T56" fmla="*/ 1745 w 3149"/>
                  <a:gd name="T57" fmla="*/ 636 h 641"/>
                  <a:gd name="T58" fmla="*/ 1815 w 3149"/>
                  <a:gd name="T59" fmla="*/ 632 h 641"/>
                  <a:gd name="T60" fmla="*/ 1902 w 3149"/>
                  <a:gd name="T61" fmla="*/ 625 h 641"/>
                  <a:gd name="T62" fmla="*/ 1954 w 3149"/>
                  <a:gd name="T63" fmla="*/ 620 h 641"/>
                  <a:gd name="T64" fmla="*/ 2006 w 3149"/>
                  <a:gd name="T65" fmla="*/ 614 h 641"/>
                  <a:gd name="T66" fmla="*/ 2058 w 3149"/>
                  <a:gd name="T67" fmla="*/ 607 h 641"/>
                  <a:gd name="T68" fmla="*/ 2093 w 3149"/>
                  <a:gd name="T69" fmla="*/ 602 h 641"/>
                  <a:gd name="T70" fmla="*/ 2145 w 3149"/>
                  <a:gd name="T71" fmla="*/ 594 h 641"/>
                  <a:gd name="T72" fmla="*/ 2180 w 3149"/>
                  <a:gd name="T73" fmla="*/ 588 h 641"/>
                  <a:gd name="T74" fmla="*/ 2215 w 3149"/>
                  <a:gd name="T75" fmla="*/ 582 h 641"/>
                  <a:gd name="T76" fmla="*/ 2267 w 3149"/>
                  <a:gd name="T77" fmla="*/ 572 h 641"/>
                  <a:gd name="T78" fmla="*/ 2302 w 3149"/>
                  <a:gd name="T79" fmla="*/ 565 h 641"/>
                  <a:gd name="T80" fmla="*/ 2354 w 3149"/>
                  <a:gd name="T81" fmla="*/ 553 h 641"/>
                  <a:gd name="T82" fmla="*/ 2388 w 3149"/>
                  <a:gd name="T83" fmla="*/ 545 h 641"/>
                  <a:gd name="T84" fmla="*/ 2423 w 3149"/>
                  <a:gd name="T85" fmla="*/ 536 h 641"/>
                  <a:gd name="T86" fmla="*/ 2527 w 3149"/>
                  <a:gd name="T87" fmla="*/ 506 h 641"/>
                  <a:gd name="T88" fmla="*/ 2562 w 3149"/>
                  <a:gd name="T89" fmla="*/ 495 h 641"/>
                  <a:gd name="T90" fmla="*/ 2666 w 3149"/>
                  <a:gd name="T91" fmla="*/ 458 h 641"/>
                  <a:gd name="T92" fmla="*/ 2718 w 3149"/>
                  <a:gd name="T93" fmla="*/ 437 h 641"/>
                  <a:gd name="T94" fmla="*/ 2753 w 3149"/>
                  <a:gd name="T95" fmla="*/ 421 h 641"/>
                  <a:gd name="T96" fmla="*/ 2805 w 3149"/>
                  <a:gd name="T97" fmla="*/ 396 h 641"/>
                  <a:gd name="T98" fmla="*/ 2857 w 3149"/>
                  <a:gd name="T99" fmla="*/ 368 h 641"/>
                  <a:gd name="T100" fmla="*/ 2996 w 3149"/>
                  <a:gd name="T101" fmla="*/ 274 h 641"/>
                  <a:gd name="T102" fmla="*/ 3030 w 3149"/>
                  <a:gd name="T103" fmla="*/ 242 h 641"/>
                  <a:gd name="T104" fmla="*/ 3065 w 3149"/>
                  <a:gd name="T105" fmla="*/ 206 h 641"/>
                  <a:gd name="T106" fmla="*/ 3099 w 3149"/>
                  <a:gd name="T107" fmla="*/ 159 h 641"/>
                  <a:gd name="T108" fmla="*/ 3149 w 3149"/>
                  <a:gd name="T109"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9" h="641">
                    <a:moveTo>
                      <a:pt x="0" y="24"/>
                    </a:moveTo>
                    <a:lnTo>
                      <a:pt x="18" y="117"/>
                    </a:lnTo>
                    <a:lnTo>
                      <a:pt x="36" y="155"/>
                    </a:lnTo>
                    <a:lnTo>
                      <a:pt x="53" y="184"/>
                    </a:lnTo>
                    <a:lnTo>
                      <a:pt x="71" y="208"/>
                    </a:lnTo>
                    <a:lnTo>
                      <a:pt x="88" y="229"/>
                    </a:lnTo>
                    <a:lnTo>
                      <a:pt x="106" y="248"/>
                    </a:lnTo>
                    <a:lnTo>
                      <a:pt x="141" y="281"/>
                    </a:lnTo>
                    <a:lnTo>
                      <a:pt x="159" y="296"/>
                    </a:lnTo>
                    <a:lnTo>
                      <a:pt x="176" y="310"/>
                    </a:lnTo>
                    <a:lnTo>
                      <a:pt x="264" y="369"/>
                    </a:lnTo>
                    <a:lnTo>
                      <a:pt x="281" y="379"/>
                    </a:lnTo>
                    <a:lnTo>
                      <a:pt x="299" y="389"/>
                    </a:lnTo>
                    <a:lnTo>
                      <a:pt x="316" y="398"/>
                    </a:lnTo>
                    <a:lnTo>
                      <a:pt x="334" y="407"/>
                    </a:lnTo>
                    <a:lnTo>
                      <a:pt x="351" y="416"/>
                    </a:lnTo>
                    <a:lnTo>
                      <a:pt x="368" y="424"/>
                    </a:lnTo>
                    <a:lnTo>
                      <a:pt x="403" y="440"/>
                    </a:lnTo>
                    <a:lnTo>
                      <a:pt x="421" y="447"/>
                    </a:lnTo>
                    <a:lnTo>
                      <a:pt x="491" y="475"/>
                    </a:lnTo>
                    <a:lnTo>
                      <a:pt x="508" y="481"/>
                    </a:lnTo>
                    <a:lnTo>
                      <a:pt x="665" y="531"/>
                    </a:lnTo>
                    <a:lnTo>
                      <a:pt x="683" y="536"/>
                    </a:lnTo>
                    <a:lnTo>
                      <a:pt x="735" y="549"/>
                    </a:lnTo>
                    <a:lnTo>
                      <a:pt x="752" y="553"/>
                    </a:lnTo>
                    <a:lnTo>
                      <a:pt x="787" y="561"/>
                    </a:lnTo>
                    <a:lnTo>
                      <a:pt x="805" y="565"/>
                    </a:lnTo>
                    <a:lnTo>
                      <a:pt x="840" y="573"/>
                    </a:lnTo>
                    <a:lnTo>
                      <a:pt x="857" y="576"/>
                    </a:lnTo>
                    <a:lnTo>
                      <a:pt x="874" y="579"/>
                    </a:lnTo>
                    <a:lnTo>
                      <a:pt x="892" y="583"/>
                    </a:lnTo>
                    <a:lnTo>
                      <a:pt x="909" y="586"/>
                    </a:lnTo>
                    <a:lnTo>
                      <a:pt x="927" y="589"/>
                    </a:lnTo>
                    <a:lnTo>
                      <a:pt x="944" y="592"/>
                    </a:lnTo>
                    <a:lnTo>
                      <a:pt x="962" y="595"/>
                    </a:lnTo>
                    <a:lnTo>
                      <a:pt x="979" y="598"/>
                    </a:lnTo>
                    <a:lnTo>
                      <a:pt x="997" y="600"/>
                    </a:lnTo>
                    <a:lnTo>
                      <a:pt x="1014" y="603"/>
                    </a:lnTo>
                    <a:lnTo>
                      <a:pt x="1031" y="605"/>
                    </a:lnTo>
                    <a:lnTo>
                      <a:pt x="1049" y="608"/>
                    </a:lnTo>
                    <a:lnTo>
                      <a:pt x="1066" y="610"/>
                    </a:lnTo>
                    <a:lnTo>
                      <a:pt x="1084" y="612"/>
                    </a:lnTo>
                    <a:lnTo>
                      <a:pt x="1101" y="614"/>
                    </a:lnTo>
                    <a:lnTo>
                      <a:pt x="1136" y="619"/>
                    </a:lnTo>
                    <a:lnTo>
                      <a:pt x="1153" y="620"/>
                    </a:lnTo>
                    <a:lnTo>
                      <a:pt x="1206" y="625"/>
                    </a:lnTo>
                    <a:lnTo>
                      <a:pt x="1223" y="627"/>
                    </a:lnTo>
                    <a:lnTo>
                      <a:pt x="1293" y="632"/>
                    </a:lnTo>
                    <a:lnTo>
                      <a:pt x="1310" y="633"/>
                    </a:lnTo>
                    <a:lnTo>
                      <a:pt x="1380" y="637"/>
                    </a:lnTo>
                    <a:lnTo>
                      <a:pt x="1397" y="638"/>
                    </a:lnTo>
                    <a:lnTo>
                      <a:pt x="1415" y="638"/>
                    </a:lnTo>
                    <a:lnTo>
                      <a:pt x="1554" y="641"/>
                    </a:lnTo>
                    <a:lnTo>
                      <a:pt x="1571" y="641"/>
                    </a:lnTo>
                    <a:lnTo>
                      <a:pt x="1676" y="639"/>
                    </a:lnTo>
                    <a:lnTo>
                      <a:pt x="1693" y="638"/>
                    </a:lnTo>
                    <a:lnTo>
                      <a:pt x="1728" y="637"/>
                    </a:lnTo>
                    <a:lnTo>
                      <a:pt x="1745" y="636"/>
                    </a:lnTo>
                    <a:lnTo>
                      <a:pt x="1797" y="633"/>
                    </a:lnTo>
                    <a:lnTo>
                      <a:pt x="1815" y="632"/>
                    </a:lnTo>
                    <a:lnTo>
                      <a:pt x="1884" y="626"/>
                    </a:lnTo>
                    <a:lnTo>
                      <a:pt x="1902" y="625"/>
                    </a:lnTo>
                    <a:lnTo>
                      <a:pt x="1937" y="621"/>
                    </a:lnTo>
                    <a:lnTo>
                      <a:pt x="1954" y="620"/>
                    </a:lnTo>
                    <a:lnTo>
                      <a:pt x="1989" y="616"/>
                    </a:lnTo>
                    <a:lnTo>
                      <a:pt x="2006" y="614"/>
                    </a:lnTo>
                    <a:lnTo>
                      <a:pt x="2041" y="609"/>
                    </a:lnTo>
                    <a:lnTo>
                      <a:pt x="2058" y="607"/>
                    </a:lnTo>
                    <a:lnTo>
                      <a:pt x="2076" y="605"/>
                    </a:lnTo>
                    <a:lnTo>
                      <a:pt x="2093" y="602"/>
                    </a:lnTo>
                    <a:lnTo>
                      <a:pt x="2128" y="597"/>
                    </a:lnTo>
                    <a:lnTo>
                      <a:pt x="2145" y="594"/>
                    </a:lnTo>
                    <a:lnTo>
                      <a:pt x="2163" y="591"/>
                    </a:lnTo>
                    <a:lnTo>
                      <a:pt x="2180" y="588"/>
                    </a:lnTo>
                    <a:lnTo>
                      <a:pt x="2197" y="585"/>
                    </a:lnTo>
                    <a:lnTo>
                      <a:pt x="2215" y="582"/>
                    </a:lnTo>
                    <a:lnTo>
                      <a:pt x="2232" y="579"/>
                    </a:lnTo>
                    <a:lnTo>
                      <a:pt x="2267" y="572"/>
                    </a:lnTo>
                    <a:lnTo>
                      <a:pt x="2284" y="569"/>
                    </a:lnTo>
                    <a:lnTo>
                      <a:pt x="2302" y="565"/>
                    </a:lnTo>
                    <a:lnTo>
                      <a:pt x="2319" y="561"/>
                    </a:lnTo>
                    <a:lnTo>
                      <a:pt x="2354" y="553"/>
                    </a:lnTo>
                    <a:lnTo>
                      <a:pt x="2371" y="549"/>
                    </a:lnTo>
                    <a:lnTo>
                      <a:pt x="2388" y="545"/>
                    </a:lnTo>
                    <a:lnTo>
                      <a:pt x="2406" y="541"/>
                    </a:lnTo>
                    <a:lnTo>
                      <a:pt x="2423" y="536"/>
                    </a:lnTo>
                    <a:lnTo>
                      <a:pt x="2441" y="531"/>
                    </a:lnTo>
                    <a:lnTo>
                      <a:pt x="2527" y="506"/>
                    </a:lnTo>
                    <a:lnTo>
                      <a:pt x="2545" y="501"/>
                    </a:lnTo>
                    <a:lnTo>
                      <a:pt x="2562" y="495"/>
                    </a:lnTo>
                    <a:lnTo>
                      <a:pt x="2649" y="465"/>
                    </a:lnTo>
                    <a:lnTo>
                      <a:pt x="2666" y="458"/>
                    </a:lnTo>
                    <a:lnTo>
                      <a:pt x="2701" y="444"/>
                    </a:lnTo>
                    <a:lnTo>
                      <a:pt x="2718" y="437"/>
                    </a:lnTo>
                    <a:lnTo>
                      <a:pt x="2736" y="429"/>
                    </a:lnTo>
                    <a:lnTo>
                      <a:pt x="2753" y="421"/>
                    </a:lnTo>
                    <a:lnTo>
                      <a:pt x="2788" y="405"/>
                    </a:lnTo>
                    <a:lnTo>
                      <a:pt x="2805" y="396"/>
                    </a:lnTo>
                    <a:lnTo>
                      <a:pt x="2822" y="387"/>
                    </a:lnTo>
                    <a:lnTo>
                      <a:pt x="2857" y="368"/>
                    </a:lnTo>
                    <a:lnTo>
                      <a:pt x="2874" y="358"/>
                    </a:lnTo>
                    <a:lnTo>
                      <a:pt x="2996" y="274"/>
                    </a:lnTo>
                    <a:lnTo>
                      <a:pt x="3013" y="259"/>
                    </a:lnTo>
                    <a:lnTo>
                      <a:pt x="3030" y="242"/>
                    </a:lnTo>
                    <a:lnTo>
                      <a:pt x="3048" y="225"/>
                    </a:lnTo>
                    <a:lnTo>
                      <a:pt x="3065" y="206"/>
                    </a:lnTo>
                    <a:lnTo>
                      <a:pt x="3082" y="184"/>
                    </a:lnTo>
                    <a:lnTo>
                      <a:pt x="3099" y="159"/>
                    </a:lnTo>
                    <a:lnTo>
                      <a:pt x="3116" y="130"/>
                    </a:lnTo>
                    <a:lnTo>
                      <a:pt x="3149" y="0"/>
                    </a:lnTo>
                  </a:path>
                </a:pathLst>
              </a:custGeom>
              <a:noFill/>
              <a:ln w="28575" cap="flat">
                <a:solidFill>
                  <a:srgbClr val="C610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4" name="Rectangle 334">
                <a:extLst>
                  <a:ext uri="{FF2B5EF4-FFF2-40B4-BE49-F238E27FC236}">
                    <a16:creationId xmlns:a16="http://schemas.microsoft.com/office/drawing/2014/main" id="{8EF68613-FE38-CB55-5ECC-6DBE112AB96A}"/>
                  </a:ext>
                </a:extLst>
              </p:cNvPr>
              <p:cNvSpPr>
                <a:spLocks noChangeArrowheads="1"/>
              </p:cNvSpPr>
              <p:nvPr/>
            </p:nvSpPr>
            <p:spPr bwMode="auto">
              <a:xfrm>
                <a:off x="596" y="2243"/>
                <a:ext cx="30" cy="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aphicFrame>
          <p:nvGraphicFramePr>
            <p:cNvPr id="61" name="Object 60">
              <a:extLst>
                <a:ext uri="{FF2B5EF4-FFF2-40B4-BE49-F238E27FC236}">
                  <a16:creationId xmlns:a16="http://schemas.microsoft.com/office/drawing/2014/main" id="{539E8CF1-5FBE-7B38-B3E9-00CBF5FFBF80}"/>
                </a:ext>
              </a:extLst>
            </p:cNvPr>
            <p:cNvGraphicFramePr>
              <a:graphicFrameLocks noChangeAspect="1"/>
            </p:cNvGraphicFramePr>
            <p:nvPr>
              <p:extLst>
                <p:ext uri="{D42A27DB-BD31-4B8C-83A1-F6EECF244321}">
                  <p14:modId xmlns:p14="http://schemas.microsoft.com/office/powerpoint/2010/main" val="3594303780"/>
                </p:ext>
              </p:extLst>
            </p:nvPr>
          </p:nvGraphicFramePr>
          <p:xfrm>
            <a:off x="2399414" y="3441548"/>
            <a:ext cx="393700" cy="458787"/>
          </p:xfrm>
          <a:graphic>
            <a:graphicData uri="http://schemas.openxmlformats.org/presentationml/2006/ole">
              <mc:AlternateContent xmlns:mc="http://schemas.openxmlformats.org/markup-compatibility/2006">
                <mc:Choice xmlns:v="urn:schemas-microsoft-com:vml" Requires="v">
                  <p:oleObj spid="_x0000_s1028" name="Equation" r:id="rId9" imgW="152280" imgH="177480" progId="Equation.DSMT4">
                    <p:embed/>
                  </p:oleObj>
                </mc:Choice>
                <mc:Fallback>
                  <p:oleObj name="Equation" r:id="rId9" imgW="152280" imgH="177480" progId="Equation.DSMT4">
                    <p:embed/>
                    <p:pic>
                      <p:nvPicPr>
                        <p:cNvPr id="61" name="Object 60">
                          <a:extLst>
                            <a:ext uri="{FF2B5EF4-FFF2-40B4-BE49-F238E27FC236}">
                              <a16:creationId xmlns:a16="http://schemas.microsoft.com/office/drawing/2014/main" id="{539E8CF1-5FBE-7B38-B3E9-00CBF5FFBF80}"/>
                            </a:ext>
                          </a:extLst>
                        </p:cNvPr>
                        <p:cNvPicPr/>
                        <p:nvPr/>
                      </p:nvPicPr>
                      <p:blipFill>
                        <a:blip r:embed="rId10"/>
                        <a:stretch>
                          <a:fillRect/>
                        </a:stretch>
                      </p:blipFill>
                      <p:spPr>
                        <a:xfrm>
                          <a:off x="2399414" y="3441548"/>
                          <a:ext cx="393700" cy="458787"/>
                        </a:xfrm>
                        <a:prstGeom prst="rect">
                          <a:avLst/>
                        </a:prstGeom>
                      </p:spPr>
                    </p:pic>
                  </p:oleObj>
                </mc:Fallback>
              </mc:AlternateContent>
            </a:graphicData>
          </a:graphic>
        </p:graphicFrame>
        <p:sp>
          <p:nvSpPr>
            <p:cNvPr id="62" name="Freeform 339">
              <a:extLst>
                <a:ext uri="{FF2B5EF4-FFF2-40B4-BE49-F238E27FC236}">
                  <a16:creationId xmlns:a16="http://schemas.microsoft.com/office/drawing/2014/main" id="{67CF636C-2CC1-6333-8534-439ED73B6F25}"/>
                </a:ext>
              </a:extLst>
            </p:cNvPr>
            <p:cNvSpPr>
              <a:spLocks noEditPoints="1"/>
            </p:cNvSpPr>
            <p:nvPr/>
          </p:nvSpPr>
          <p:spPr bwMode="auto">
            <a:xfrm>
              <a:off x="1841500" y="3552825"/>
              <a:ext cx="1633538" cy="795338"/>
            </a:xfrm>
            <a:custGeom>
              <a:avLst/>
              <a:gdLst>
                <a:gd name="T0" fmla="*/ 0 w 1029"/>
                <a:gd name="T1" fmla="*/ 485 h 501"/>
                <a:gd name="T2" fmla="*/ 97 w 1029"/>
                <a:gd name="T3" fmla="*/ 438 h 501"/>
                <a:gd name="T4" fmla="*/ 105 w 1029"/>
                <a:gd name="T5" fmla="*/ 455 h 501"/>
                <a:gd name="T6" fmla="*/ 8 w 1029"/>
                <a:gd name="T7" fmla="*/ 501 h 501"/>
                <a:gd name="T8" fmla="*/ 0 w 1029"/>
                <a:gd name="T9" fmla="*/ 485 h 501"/>
                <a:gd name="T10" fmla="*/ 163 w 1029"/>
                <a:gd name="T11" fmla="*/ 407 h 501"/>
                <a:gd name="T12" fmla="*/ 260 w 1029"/>
                <a:gd name="T13" fmla="*/ 361 h 501"/>
                <a:gd name="T14" fmla="*/ 268 w 1029"/>
                <a:gd name="T15" fmla="*/ 377 h 501"/>
                <a:gd name="T16" fmla="*/ 170 w 1029"/>
                <a:gd name="T17" fmla="*/ 424 h 501"/>
                <a:gd name="T18" fmla="*/ 163 w 1029"/>
                <a:gd name="T19" fmla="*/ 407 h 501"/>
                <a:gd name="T20" fmla="*/ 325 w 1029"/>
                <a:gd name="T21" fmla="*/ 330 h 501"/>
                <a:gd name="T22" fmla="*/ 423 w 1029"/>
                <a:gd name="T23" fmla="*/ 284 h 501"/>
                <a:gd name="T24" fmla="*/ 431 w 1029"/>
                <a:gd name="T25" fmla="*/ 300 h 501"/>
                <a:gd name="T26" fmla="*/ 333 w 1029"/>
                <a:gd name="T27" fmla="*/ 347 h 501"/>
                <a:gd name="T28" fmla="*/ 325 w 1029"/>
                <a:gd name="T29" fmla="*/ 330 h 501"/>
                <a:gd name="T30" fmla="*/ 488 w 1029"/>
                <a:gd name="T31" fmla="*/ 253 h 501"/>
                <a:gd name="T32" fmla="*/ 586 w 1029"/>
                <a:gd name="T33" fmla="*/ 207 h 501"/>
                <a:gd name="T34" fmla="*/ 593 w 1029"/>
                <a:gd name="T35" fmla="*/ 223 h 501"/>
                <a:gd name="T36" fmla="*/ 496 w 1029"/>
                <a:gd name="T37" fmla="*/ 269 h 501"/>
                <a:gd name="T38" fmla="*/ 488 w 1029"/>
                <a:gd name="T39" fmla="*/ 253 h 501"/>
                <a:gd name="T40" fmla="*/ 651 w 1029"/>
                <a:gd name="T41" fmla="*/ 176 h 501"/>
                <a:gd name="T42" fmla="*/ 748 w 1029"/>
                <a:gd name="T43" fmla="*/ 130 h 501"/>
                <a:gd name="T44" fmla="*/ 756 w 1029"/>
                <a:gd name="T45" fmla="*/ 146 h 501"/>
                <a:gd name="T46" fmla="*/ 658 w 1029"/>
                <a:gd name="T47" fmla="*/ 192 h 501"/>
                <a:gd name="T48" fmla="*/ 651 w 1029"/>
                <a:gd name="T49" fmla="*/ 176 h 501"/>
                <a:gd name="T50" fmla="*/ 813 w 1029"/>
                <a:gd name="T51" fmla="*/ 99 h 501"/>
                <a:gd name="T52" fmla="*/ 911 w 1029"/>
                <a:gd name="T53" fmla="*/ 52 h 501"/>
                <a:gd name="T54" fmla="*/ 919 w 1029"/>
                <a:gd name="T55" fmla="*/ 69 h 501"/>
                <a:gd name="T56" fmla="*/ 821 w 1029"/>
                <a:gd name="T57" fmla="*/ 115 h 501"/>
                <a:gd name="T58" fmla="*/ 813 w 1029"/>
                <a:gd name="T59" fmla="*/ 99 h 501"/>
                <a:gd name="T60" fmla="*/ 976 w 1029"/>
                <a:gd name="T61" fmla="*/ 22 h 501"/>
                <a:gd name="T62" fmla="*/ 1022 w 1029"/>
                <a:gd name="T63" fmla="*/ 0 h 501"/>
                <a:gd name="T64" fmla="*/ 1029 w 1029"/>
                <a:gd name="T65" fmla="*/ 16 h 501"/>
                <a:gd name="T66" fmla="*/ 984 w 1029"/>
                <a:gd name="T67" fmla="*/ 38 h 501"/>
                <a:gd name="T68" fmla="*/ 976 w 1029"/>
                <a:gd name="T69" fmla="*/ 22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9" h="501">
                  <a:moveTo>
                    <a:pt x="0" y="485"/>
                  </a:moveTo>
                  <a:lnTo>
                    <a:pt x="97" y="438"/>
                  </a:lnTo>
                  <a:lnTo>
                    <a:pt x="105" y="455"/>
                  </a:lnTo>
                  <a:lnTo>
                    <a:pt x="8" y="501"/>
                  </a:lnTo>
                  <a:lnTo>
                    <a:pt x="0" y="485"/>
                  </a:lnTo>
                  <a:close/>
                  <a:moveTo>
                    <a:pt x="163" y="407"/>
                  </a:moveTo>
                  <a:lnTo>
                    <a:pt x="260" y="361"/>
                  </a:lnTo>
                  <a:lnTo>
                    <a:pt x="268" y="377"/>
                  </a:lnTo>
                  <a:lnTo>
                    <a:pt x="170" y="424"/>
                  </a:lnTo>
                  <a:lnTo>
                    <a:pt x="163" y="407"/>
                  </a:lnTo>
                  <a:close/>
                  <a:moveTo>
                    <a:pt x="325" y="330"/>
                  </a:moveTo>
                  <a:lnTo>
                    <a:pt x="423" y="284"/>
                  </a:lnTo>
                  <a:lnTo>
                    <a:pt x="431" y="300"/>
                  </a:lnTo>
                  <a:lnTo>
                    <a:pt x="333" y="347"/>
                  </a:lnTo>
                  <a:lnTo>
                    <a:pt x="325" y="330"/>
                  </a:lnTo>
                  <a:close/>
                  <a:moveTo>
                    <a:pt x="488" y="253"/>
                  </a:moveTo>
                  <a:lnTo>
                    <a:pt x="586" y="207"/>
                  </a:lnTo>
                  <a:lnTo>
                    <a:pt x="593" y="223"/>
                  </a:lnTo>
                  <a:lnTo>
                    <a:pt x="496" y="269"/>
                  </a:lnTo>
                  <a:lnTo>
                    <a:pt x="488" y="253"/>
                  </a:lnTo>
                  <a:close/>
                  <a:moveTo>
                    <a:pt x="651" y="176"/>
                  </a:moveTo>
                  <a:lnTo>
                    <a:pt x="748" y="130"/>
                  </a:lnTo>
                  <a:lnTo>
                    <a:pt x="756" y="146"/>
                  </a:lnTo>
                  <a:lnTo>
                    <a:pt x="658" y="192"/>
                  </a:lnTo>
                  <a:lnTo>
                    <a:pt x="651" y="176"/>
                  </a:lnTo>
                  <a:close/>
                  <a:moveTo>
                    <a:pt x="813" y="99"/>
                  </a:moveTo>
                  <a:lnTo>
                    <a:pt x="911" y="52"/>
                  </a:lnTo>
                  <a:lnTo>
                    <a:pt x="919" y="69"/>
                  </a:lnTo>
                  <a:lnTo>
                    <a:pt x="821" y="115"/>
                  </a:lnTo>
                  <a:lnTo>
                    <a:pt x="813" y="99"/>
                  </a:lnTo>
                  <a:close/>
                  <a:moveTo>
                    <a:pt x="976" y="22"/>
                  </a:moveTo>
                  <a:lnTo>
                    <a:pt x="1022" y="0"/>
                  </a:lnTo>
                  <a:lnTo>
                    <a:pt x="1029" y="16"/>
                  </a:lnTo>
                  <a:lnTo>
                    <a:pt x="984" y="38"/>
                  </a:lnTo>
                  <a:lnTo>
                    <a:pt x="976" y="22"/>
                  </a:lnTo>
                  <a:close/>
                </a:path>
              </a:pathLst>
            </a:custGeom>
            <a:solidFill>
              <a:srgbClr val="FFFFFF"/>
            </a:solidFill>
            <a:ln w="1588" cap="flat">
              <a:solidFill>
                <a:srgbClr val="C610CA"/>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graphicFrame>
        <p:nvGraphicFramePr>
          <p:cNvPr id="69" name="Object 68">
            <a:extLst>
              <a:ext uri="{FF2B5EF4-FFF2-40B4-BE49-F238E27FC236}">
                <a16:creationId xmlns:a16="http://schemas.microsoft.com/office/drawing/2014/main" id="{75A2311F-C1C5-3D09-9AE9-B4C16A39AB70}"/>
              </a:ext>
            </a:extLst>
          </p:cNvPr>
          <p:cNvGraphicFramePr>
            <a:graphicFrameLocks noChangeAspect="1"/>
          </p:cNvGraphicFramePr>
          <p:nvPr>
            <p:extLst>
              <p:ext uri="{D42A27DB-BD31-4B8C-83A1-F6EECF244321}">
                <p14:modId xmlns:p14="http://schemas.microsoft.com/office/powerpoint/2010/main" val="346753498"/>
              </p:ext>
            </p:extLst>
          </p:nvPr>
        </p:nvGraphicFramePr>
        <p:xfrm>
          <a:off x="2684292" y="1838151"/>
          <a:ext cx="766708" cy="540159"/>
        </p:xfrm>
        <a:graphic>
          <a:graphicData uri="http://schemas.openxmlformats.org/presentationml/2006/ole">
            <mc:AlternateContent xmlns:mc="http://schemas.openxmlformats.org/markup-compatibility/2006">
              <mc:Choice xmlns:v="urn:schemas-microsoft-com:vml" Requires="v">
                <p:oleObj spid="_x0000_s1029" name="Equation" r:id="rId11" imgW="152280" imgH="164880" progId="Equation.DSMT4">
                  <p:embed/>
                </p:oleObj>
              </mc:Choice>
              <mc:Fallback>
                <p:oleObj name="Equation" r:id="rId11" imgW="152280" imgH="164880" progId="Equation.DSMT4">
                  <p:embed/>
                  <p:pic>
                    <p:nvPicPr>
                      <p:cNvPr id="69" name="Object 68">
                        <a:extLst>
                          <a:ext uri="{FF2B5EF4-FFF2-40B4-BE49-F238E27FC236}">
                            <a16:creationId xmlns:a16="http://schemas.microsoft.com/office/drawing/2014/main" id="{75A2311F-C1C5-3D09-9AE9-B4C16A39AB70}"/>
                          </a:ext>
                        </a:extLst>
                      </p:cNvPr>
                      <p:cNvPicPr/>
                      <p:nvPr/>
                    </p:nvPicPr>
                    <p:blipFill>
                      <a:blip r:embed="rId12"/>
                      <a:stretch>
                        <a:fillRect/>
                      </a:stretch>
                    </p:blipFill>
                    <p:spPr>
                      <a:xfrm>
                        <a:off x="2684292" y="1838151"/>
                        <a:ext cx="766708" cy="540159"/>
                      </a:xfrm>
                      <a:prstGeom prst="rect">
                        <a:avLst/>
                      </a:prstGeom>
                    </p:spPr>
                  </p:pic>
                </p:oleObj>
              </mc:Fallback>
            </mc:AlternateContent>
          </a:graphicData>
        </a:graphic>
      </p:graphicFrame>
      <p:sp>
        <p:nvSpPr>
          <p:cNvPr id="74" name="TextBox 73">
            <a:extLst>
              <a:ext uri="{FF2B5EF4-FFF2-40B4-BE49-F238E27FC236}">
                <a16:creationId xmlns:a16="http://schemas.microsoft.com/office/drawing/2014/main" id="{8A6960E7-2768-9BC1-7A07-FE4F06B47B79}"/>
              </a:ext>
            </a:extLst>
          </p:cNvPr>
          <p:cNvSpPr txBox="1"/>
          <p:nvPr/>
        </p:nvSpPr>
        <p:spPr>
          <a:xfrm>
            <a:off x="5403125" y="903340"/>
            <a:ext cx="12681693" cy="3671583"/>
          </a:xfrm>
          <a:prstGeom prst="rect">
            <a:avLst/>
          </a:prstGeom>
          <a:noFill/>
        </p:spPr>
        <p:txBody>
          <a:bodyPr wrap="square">
            <a:spAutoFit/>
          </a:bodyPr>
          <a:lstStyle/>
          <a:p>
            <a:pPr marL="571500" indent="-571500" algn="just">
              <a:lnSpc>
                <a:spcPct val="150000"/>
              </a:lnSpc>
              <a:buFontTx/>
              <a:buChar char="-"/>
            </a:pPr>
            <a:r>
              <a:rPr lang="en-US" sz="4000" b="1" i="1" dirty="0" err="1">
                <a:solidFill>
                  <a:srgbClr val="FF0000"/>
                </a:solidFill>
                <a:latin typeface="Arial" panose="020B0604020202020204" pitchFamily="34" charset="0"/>
                <a:cs typeface="Arial" panose="020B0604020202020204" pitchFamily="34" charset="0"/>
              </a:rPr>
              <a:t>Nửa</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đường</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tròn</a:t>
            </a:r>
            <a:r>
              <a:rPr lang="en-US" sz="4000" b="1" i="1" dirty="0">
                <a:solidFill>
                  <a:srgbClr val="FF0000"/>
                </a:solidFill>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quét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nên</a:t>
            </a:r>
            <a:r>
              <a:rPr lang="en-US" sz="4000" dirty="0">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mặt</a:t>
            </a:r>
            <a:r>
              <a:rPr lang="en-US" sz="4000" b="1" i="1" dirty="0">
                <a:solidFill>
                  <a:srgbClr val="FF0000"/>
                </a:solidFill>
                <a:latin typeface="Arial" panose="020B0604020202020204" pitchFamily="34" charset="0"/>
                <a:cs typeface="Arial" panose="020B0604020202020204" pitchFamily="34" charset="0"/>
              </a:rPr>
              <a:t> </a:t>
            </a:r>
            <a:r>
              <a:rPr lang="en-US" sz="4000" b="1" i="1" dirty="0" err="1">
                <a:solidFill>
                  <a:srgbClr val="FF0000"/>
                </a:solidFill>
                <a:latin typeface="Arial" panose="020B0604020202020204" pitchFamily="34" charset="0"/>
                <a:cs typeface="Arial" panose="020B0604020202020204" pitchFamily="34" charset="0"/>
              </a:rPr>
              <a:t>cầu</a:t>
            </a:r>
            <a:r>
              <a:rPr lang="en-US" sz="4000" b="1" i="1" dirty="0">
                <a:solidFill>
                  <a:srgbClr val="FF0000"/>
                </a:solidFill>
                <a:latin typeface="Arial" panose="020B0604020202020204" pitchFamily="34" charset="0"/>
                <a:cs typeface="Arial" panose="020B0604020202020204" pitchFamily="34" charset="0"/>
              </a:rPr>
              <a:t>. </a:t>
            </a:r>
          </a:p>
          <a:p>
            <a:pPr algn="just">
              <a:lnSpc>
                <a:spcPct val="150000"/>
              </a:lnSpc>
            </a:pPr>
            <a:r>
              <a:rPr lang="en-US" sz="4000" dirty="0" err="1">
                <a:latin typeface="Arial" panose="020B0604020202020204" pitchFamily="34" charset="0"/>
                <a:cs typeface="Arial" panose="020B0604020202020204" pitchFamily="34" charset="0"/>
              </a:rPr>
              <a:t>Mặt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khi</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nó</a:t>
            </a:r>
            <a:r>
              <a:rPr lang="en-US" sz="4000" dirty="0">
                <a:latin typeface="Arial" panose="020B0604020202020204" pitchFamily="34" charset="0"/>
                <a:cs typeface="Arial" panose="020B0604020202020204" pitchFamily="34" charset="0"/>
              </a:rPr>
              <a:t>.</a:t>
            </a:r>
          </a:p>
        </p:txBody>
      </p:sp>
      <p:sp>
        <p:nvSpPr>
          <p:cNvPr id="76" name="TextBox 75">
            <a:extLst>
              <a:ext uri="{FF2B5EF4-FFF2-40B4-BE49-F238E27FC236}">
                <a16:creationId xmlns:a16="http://schemas.microsoft.com/office/drawing/2014/main" id="{BA5E921D-62A0-D97B-843B-34A807DE7152}"/>
              </a:ext>
            </a:extLst>
          </p:cNvPr>
          <p:cNvSpPr txBox="1"/>
          <p:nvPr/>
        </p:nvSpPr>
        <p:spPr>
          <a:xfrm>
            <a:off x="5394043" y="4440870"/>
            <a:ext cx="12681693" cy="901593"/>
          </a:xfrm>
          <a:prstGeom prst="rect">
            <a:avLst/>
          </a:prstGeom>
          <a:noFill/>
        </p:spPr>
        <p:txBody>
          <a:bodyPr wrap="square">
            <a:spAutoFit/>
          </a:bodyPr>
          <a:lstStyle/>
          <a:p>
            <a:pPr marL="571500" indent="-571500" algn="just">
              <a:lnSpc>
                <a:spcPct val="150000"/>
              </a:lnSpc>
              <a:buFontTx/>
              <a:buChar char="-"/>
            </a:pP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tâm</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hình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hay</a:t>
            </a:r>
            <a:r>
              <a:rPr lang="en-US" sz="4000" b="1"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tâm</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mặt</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p>
        </p:txBody>
      </p:sp>
      <p:sp>
        <p:nvSpPr>
          <p:cNvPr id="77" name="TextBox 76">
            <a:extLst>
              <a:ext uri="{FF2B5EF4-FFF2-40B4-BE49-F238E27FC236}">
                <a16:creationId xmlns:a16="http://schemas.microsoft.com/office/drawing/2014/main" id="{DAB74861-255B-5DB3-D665-0EE0106D652C}"/>
              </a:ext>
            </a:extLst>
          </p:cNvPr>
          <p:cNvSpPr txBox="1"/>
          <p:nvPr/>
        </p:nvSpPr>
        <p:spPr>
          <a:xfrm>
            <a:off x="5418138" y="5471761"/>
            <a:ext cx="12681693" cy="1824923"/>
          </a:xfrm>
          <a:prstGeom prst="rect">
            <a:avLst/>
          </a:prstGeom>
          <a:noFill/>
        </p:spPr>
        <p:txBody>
          <a:bodyPr wrap="square">
            <a:spAutoFit/>
          </a:bodyPr>
          <a:lstStyle/>
          <a:p>
            <a:pPr marL="571500" indent="-571500" algn="just">
              <a:lnSpc>
                <a:spcPct val="150000"/>
              </a:lnSpc>
              <a:buFontTx/>
              <a:buChar char="-"/>
            </a:pPr>
            <a:r>
              <a:rPr lang="en-US" sz="4000" dirty="0" err="1">
                <a:latin typeface="Arial" panose="020B0604020202020204" pitchFamily="34" charset="0"/>
                <a:cs typeface="Arial" panose="020B0604020202020204" pitchFamily="34" charset="0"/>
              </a:rPr>
              <a:t>Đoạn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đường</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hình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hay</a:t>
            </a:r>
            <a:r>
              <a:rPr lang="en-US" sz="4000" b="1"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đường</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mặt</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p>
        </p:txBody>
      </p:sp>
      <p:sp>
        <p:nvSpPr>
          <p:cNvPr id="78" name="TextBox 77">
            <a:extLst>
              <a:ext uri="{FF2B5EF4-FFF2-40B4-BE49-F238E27FC236}">
                <a16:creationId xmlns:a16="http://schemas.microsoft.com/office/drawing/2014/main" id="{E19C83A5-FD32-9693-78E0-EDA72340A6FD}"/>
              </a:ext>
            </a:extLst>
          </p:cNvPr>
          <p:cNvSpPr txBox="1"/>
          <p:nvPr/>
        </p:nvSpPr>
        <p:spPr>
          <a:xfrm>
            <a:off x="5418138" y="7517608"/>
            <a:ext cx="12681693" cy="1824923"/>
          </a:xfrm>
          <a:prstGeom prst="rect">
            <a:avLst/>
          </a:prstGeom>
          <a:noFill/>
        </p:spPr>
        <p:txBody>
          <a:bodyPr wrap="square">
            <a:spAutoFit/>
          </a:bodyPr>
          <a:lstStyle/>
          <a:p>
            <a:pPr marL="571500" indent="-571500" algn="just">
              <a:lnSpc>
                <a:spcPct val="150000"/>
              </a:lnSpc>
              <a:buFontTx/>
              <a:buChar char="-"/>
            </a:pPr>
            <a:r>
              <a:rPr lang="en-US" sz="4000" dirty="0">
                <a:latin typeface="Arial" panose="020B0604020202020204" pitchFamily="34" charset="0"/>
                <a:cs typeface="Arial" panose="020B0604020202020204" pitchFamily="34" charset="0"/>
              </a:rPr>
              <a:t>R </a:t>
            </a:r>
            <a:r>
              <a:rPr lang="en-US" sz="4000" dirty="0" err="1">
                <a:latin typeface="Arial" panose="020B0604020202020204" pitchFamily="34" charset="0"/>
                <a:cs typeface="Arial" panose="020B0604020202020204" pitchFamily="34" charset="0"/>
              </a:rPr>
              <a:t>là</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bán</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hình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hay</a:t>
            </a:r>
            <a:r>
              <a:rPr lang="en-US" sz="4000" b="1"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bán</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kính</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của</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mặt</a:t>
            </a:r>
            <a:r>
              <a:rPr lang="en-US" sz="4000" i="1" dirty="0">
                <a:solidFill>
                  <a:srgbClr val="FF0000"/>
                </a:solidFill>
                <a:latin typeface="Arial" panose="020B0604020202020204" pitchFamily="34" charset="0"/>
                <a:cs typeface="Arial" panose="020B0604020202020204" pitchFamily="34" charset="0"/>
              </a:rPr>
              <a:t> </a:t>
            </a:r>
            <a:r>
              <a:rPr lang="en-US" sz="4000" i="1" dirty="0" err="1">
                <a:solidFill>
                  <a:srgbClr val="FF0000"/>
                </a:solidFill>
                <a:latin typeface="Arial" panose="020B0604020202020204" pitchFamily="34" charset="0"/>
                <a:cs typeface="Arial" panose="020B0604020202020204" pitchFamily="34" charset="0"/>
              </a:rPr>
              <a:t>cầu</a:t>
            </a:r>
            <a:r>
              <a:rPr lang="en-US" sz="40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par>
                                <p:cTn id="13" presetID="16" presetClass="entr" presetSubtype="21"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barn(inVertical)">
                                      <p:cBhvr>
                                        <p:cTn id="20" dur="5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barn(inVertical)">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barn(inVertical)">
                                      <p:cBhvr>
                                        <p:cTn id="35"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P spid="77" grpId="0"/>
      <p:bldP spid="7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3434</TotalTime>
  <Words>1566</Words>
  <Application>Microsoft Office PowerPoint</Application>
  <PresentationFormat>Custom</PresentationFormat>
  <Paragraphs>165</Paragraphs>
  <Slides>32</Slides>
  <Notes>0</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Calibri</vt:lpstr>
      <vt:lpstr>Cambria Math</vt:lpstr>
      <vt:lpstr>Arial</vt:lpstr>
      <vt:lpstr>Times New Roman</vt:lpstr>
      <vt:lpstr>Aharoni</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thanh khong</cp:lastModifiedBy>
  <cp:revision>1</cp:revision>
  <dcterms:created xsi:type="dcterms:W3CDTF">2006-08-16T00:00:00Z</dcterms:created>
  <dcterms:modified xsi:type="dcterms:W3CDTF">2025-05-15T05:17:34Z</dcterms:modified>
  <dc:identifier>DAFWAZhnXwQ</dc:identifier>
</cp:coreProperties>
</file>