
<file path=[Content_Types].xml><?xml version="1.0" encoding="utf-8"?>
<Types xmlns="http://schemas.openxmlformats.org/package/2006/content-types">
  <Default Extension="fntdata" ContentType="application/x-fontdata"/>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Lst>
  <p:notesMasterIdLst>
    <p:notesMasterId r:id="rId68"/>
  </p:notesMasterIdLst>
  <p:sldIdLst>
    <p:sldId id="256" r:id="rId3"/>
    <p:sldId id="314" r:id="rId4"/>
    <p:sldId id="259" r:id="rId5"/>
    <p:sldId id="263" r:id="rId6"/>
    <p:sldId id="267" r:id="rId7"/>
    <p:sldId id="257" r:id="rId8"/>
    <p:sldId id="319" r:id="rId9"/>
    <p:sldId id="320" r:id="rId10"/>
    <p:sldId id="321" r:id="rId11"/>
    <p:sldId id="322" r:id="rId12"/>
    <p:sldId id="262" r:id="rId13"/>
    <p:sldId id="281" r:id="rId14"/>
    <p:sldId id="260" r:id="rId15"/>
    <p:sldId id="323" r:id="rId16"/>
    <p:sldId id="261" r:id="rId17"/>
    <p:sldId id="326" r:id="rId18"/>
    <p:sldId id="318" r:id="rId19"/>
    <p:sldId id="327" r:id="rId20"/>
    <p:sldId id="283" r:id="rId21"/>
    <p:sldId id="275" r:id="rId22"/>
    <p:sldId id="258" r:id="rId23"/>
    <p:sldId id="266" r:id="rId24"/>
    <p:sldId id="282" r:id="rId25"/>
    <p:sldId id="278" r:id="rId26"/>
    <p:sldId id="328" r:id="rId27"/>
    <p:sldId id="329" r:id="rId28"/>
    <p:sldId id="330" r:id="rId29"/>
    <p:sldId id="269" r:id="rId30"/>
    <p:sldId id="331" r:id="rId31"/>
    <p:sldId id="285" r:id="rId32"/>
    <p:sldId id="332" r:id="rId33"/>
    <p:sldId id="333" r:id="rId34"/>
    <p:sldId id="264" r:id="rId35"/>
    <p:sldId id="334" r:id="rId36"/>
    <p:sldId id="335" r:id="rId37"/>
    <p:sldId id="336" r:id="rId38"/>
    <p:sldId id="337" r:id="rId39"/>
    <p:sldId id="288" r:id="rId40"/>
    <p:sldId id="338" r:id="rId41"/>
    <p:sldId id="339" r:id="rId42"/>
    <p:sldId id="340" r:id="rId43"/>
    <p:sldId id="341" r:id="rId44"/>
    <p:sldId id="342" r:id="rId45"/>
    <p:sldId id="343" r:id="rId46"/>
    <p:sldId id="265" r:id="rId47"/>
    <p:sldId id="344" r:id="rId48"/>
    <p:sldId id="345" r:id="rId49"/>
    <p:sldId id="346" r:id="rId50"/>
    <p:sldId id="347" r:id="rId51"/>
    <p:sldId id="348" r:id="rId52"/>
    <p:sldId id="349" r:id="rId53"/>
    <p:sldId id="350" r:id="rId54"/>
    <p:sldId id="351" r:id="rId55"/>
    <p:sldId id="268" r:id="rId56"/>
    <p:sldId id="352" r:id="rId57"/>
    <p:sldId id="353" r:id="rId58"/>
    <p:sldId id="354" r:id="rId59"/>
    <p:sldId id="276" r:id="rId60"/>
    <p:sldId id="355" r:id="rId61"/>
    <p:sldId id="356" r:id="rId62"/>
    <p:sldId id="358" r:id="rId63"/>
    <p:sldId id="359" r:id="rId64"/>
    <p:sldId id="360" r:id="rId65"/>
    <p:sldId id="357" r:id="rId66"/>
    <p:sldId id="293" r:id="rId67"/>
  </p:sldIdLst>
  <p:sldSz cx="9144000" cy="5143500" type="screen16x9"/>
  <p:notesSz cx="6858000" cy="9144000"/>
  <p:embeddedFontLst>
    <p:embeddedFont>
      <p:font typeface="Archivo Black" panose="020B0604020202020204" charset="0"/>
      <p:regular r:id="rId69"/>
    </p:embeddedFont>
    <p:embeddedFont>
      <p:font typeface="Cambria Math" panose="02040503050406030204" pitchFamily="18" charset="0"/>
      <p:regular r:id="rId70"/>
    </p:embeddedFont>
    <p:embeddedFont>
      <p:font typeface="DengXian" panose="02010600030101010101" pitchFamily="2" charset="-122"/>
      <p:regular r:id="rId71"/>
      <p:bold r:id="rId72"/>
    </p:embeddedFont>
    <p:embeddedFont>
      <p:font typeface="Exo 2 Black" panose="020B0604020202020204" charset="0"/>
      <p:bold r:id="rId73"/>
      <p:boldItalic r:id="rId74"/>
    </p:embeddedFont>
    <p:embeddedFont>
      <p:font typeface="Montserrat Medium" panose="00000600000000000000" pitchFamily="2" charset="0"/>
      <p:regular r:id="rId75"/>
      <p:bold r:id="rId76"/>
      <p:italic r:id="rId77"/>
      <p:boldItalic r:id="rId78"/>
    </p:embeddedFont>
    <p:embeddedFont>
      <p:font typeface="Orbitron Medium" panose="020B0604020202020204" charset="0"/>
      <p:regular r:id="rId79"/>
      <p:bold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7245"/>
    <a:srgbClr val="00487E"/>
    <a:srgbClr val="FFE1E1"/>
    <a:srgbClr val="FFEFEF"/>
    <a:srgbClr val="B7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002BF4-C902-4752-AE14-9B21292F18C8}">
  <a:tblStyle styleId="{05002BF4-C902-4752-AE14-9B21292F18C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3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4.fntdata"/><Relationship Id="rId80" Type="http://schemas.openxmlformats.org/officeDocument/2006/relationships/font" Target="fonts/font1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8.fntdata"/><Relationship Id="rId7" Type="http://schemas.openxmlformats.org/officeDocument/2006/relationships/slide" Target="slides/slide5.xml"/><Relationship Id="rId71" Type="http://schemas.openxmlformats.org/officeDocument/2006/relationships/font" Target="fonts/font3.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 name="Google Shape;10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12468a04dee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12468a04dee_0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1"/>
        <p:cNvGrpSpPr/>
        <p:nvPr/>
      </p:nvGrpSpPr>
      <p:grpSpPr>
        <a:xfrm>
          <a:off x="0" y="0"/>
          <a:ext cx="0" cy="0"/>
          <a:chOff x="0" y="0"/>
          <a:chExt cx="0" cy="0"/>
        </a:xfrm>
      </p:grpSpPr>
      <p:sp>
        <p:nvSpPr>
          <p:cNvPr id="2752" name="Google Shape;2752;g12468a04dee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3" name="Google Shape;2753;g12468a04dee_0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12468a04dee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12468a04dee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12468a04dee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12468a04dee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4422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7" name="Google Shape;133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7" name="Google Shape;133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9271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6"/>
        <p:cNvGrpSpPr/>
        <p:nvPr/>
      </p:nvGrpSpPr>
      <p:grpSpPr>
        <a:xfrm>
          <a:off x="0" y="0"/>
          <a:ext cx="0" cy="0"/>
          <a:chOff x="0" y="0"/>
          <a:chExt cx="0" cy="0"/>
        </a:xfrm>
      </p:grpSpPr>
      <p:sp>
        <p:nvSpPr>
          <p:cNvPr id="2927" name="Google Shape;2927;g12468a04dee_0_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8" name="Google Shape;2928;g12468a04dee_0_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e4957916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e4957916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g12468a04dee_0_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5" name="Google Shape;1705;g12468a04dee_0_1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12468a04de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12468a04de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2474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12468a04de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12468a04de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2"/>
        <p:cNvGrpSpPr/>
        <p:nvPr/>
      </p:nvGrpSpPr>
      <p:grpSpPr>
        <a:xfrm>
          <a:off x="0" y="0"/>
          <a:ext cx="0" cy="0"/>
          <a:chOff x="0" y="0"/>
          <a:chExt cx="0" cy="0"/>
        </a:xfrm>
      </p:grpSpPr>
      <p:sp>
        <p:nvSpPr>
          <p:cNvPr id="2433" name="Google Shape;2433;g12468a04dee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4" name="Google Shape;2434;g12468a04dee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2"/>
        <p:cNvGrpSpPr/>
        <p:nvPr/>
      </p:nvGrpSpPr>
      <p:grpSpPr>
        <a:xfrm>
          <a:off x="0" y="0"/>
          <a:ext cx="0" cy="0"/>
          <a:chOff x="0" y="0"/>
          <a:chExt cx="0" cy="0"/>
        </a:xfrm>
      </p:grpSpPr>
      <p:sp>
        <p:nvSpPr>
          <p:cNvPr id="2433" name="Google Shape;2433;g12468a04dee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4" name="Google Shape;2434;g12468a04dee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4343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2"/>
        <p:cNvGrpSpPr/>
        <p:nvPr/>
      </p:nvGrpSpPr>
      <p:grpSpPr>
        <a:xfrm>
          <a:off x="0" y="0"/>
          <a:ext cx="0" cy="0"/>
          <a:chOff x="0" y="0"/>
          <a:chExt cx="0" cy="0"/>
        </a:xfrm>
      </p:grpSpPr>
      <p:sp>
        <p:nvSpPr>
          <p:cNvPr id="2433" name="Google Shape;2433;g12468a04dee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4" name="Google Shape;2434;g12468a04dee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9701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g12468a04dee_0_1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0" name="Google Shape;1920;g12468a04dee_0_1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g12468a04dee_0_1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0" name="Google Shape;1920;g12468a04dee_0_1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519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2"/>
        <p:cNvGrpSpPr/>
        <p:nvPr/>
      </p:nvGrpSpPr>
      <p:grpSpPr>
        <a:xfrm>
          <a:off x="0" y="0"/>
          <a:ext cx="0" cy="0"/>
          <a:chOff x="0" y="0"/>
          <a:chExt cx="0" cy="0"/>
        </a:xfrm>
      </p:grpSpPr>
      <p:sp>
        <p:nvSpPr>
          <p:cNvPr id="3163" name="Google Shape;3163;g12468a04dee_0_1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4" name="Google Shape;3164;g12468a04dee_0_1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12468a04dee_0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12468a04dee_0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12468a04dee_0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12468a04dee_0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5495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12468a04dee_0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12468a04dee_0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3464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124410d3e4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124410d3e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7183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9332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3"/>
        <p:cNvGrpSpPr/>
        <p:nvPr/>
      </p:nvGrpSpPr>
      <p:grpSpPr>
        <a:xfrm>
          <a:off x="0" y="0"/>
          <a:ext cx="0" cy="0"/>
          <a:chOff x="0" y="0"/>
          <a:chExt cx="0" cy="0"/>
        </a:xfrm>
      </p:grpSpPr>
      <p:sp>
        <p:nvSpPr>
          <p:cNvPr id="3274" name="Google Shape;3274;g12468a04dee_0_1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5" name="Google Shape;3275;g12468a04dee_0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009673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Chọn đáp</a:t>
            </a:r>
            <a:r>
              <a:rPr lang="en-US" baseline="0"/>
              <a:t> án bằng cách tích trực tiếp vào ô A, B, C, D</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90E15-EA33-48B3-A867-E7A4573D3F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3999136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Chọn đáp</a:t>
            </a:r>
            <a:r>
              <a:rPr lang="en-US" baseline="0"/>
              <a:t> án bằng cách tích trực tiếp vào ô A, B, C, D</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90E15-EA33-48B3-A867-E7A4573D3F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7157596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Chọn đáp</a:t>
            </a:r>
            <a:r>
              <a:rPr lang="en-US" baseline="0"/>
              <a:t> án bằng cách tích trực tiếp vào ô A, B, C, D</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90E15-EA33-48B3-A867-E7A4573D3F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467003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Chọn đáp</a:t>
            </a:r>
            <a:r>
              <a:rPr lang="en-US" baseline="0"/>
              <a:t> án bằng cách tích trực tiếp vào ô A, B, C, D</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90E15-EA33-48B3-A867-E7A4573D3F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7000304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Chọn đáp</a:t>
            </a:r>
            <a:r>
              <a:rPr lang="en-US" baseline="0"/>
              <a:t> án bằng cách tích trực tiếp vào ô A, B, C, D</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90E15-EA33-48B3-A867-E7A4573D3F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4569565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12468a04dee_0_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12468a04dee_0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12468a04dee_0_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12468a04dee_0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71927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12468a04dee_0_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12468a04dee_0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0813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12468a04dee_0_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12468a04dee_0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11241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60771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850901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73195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875130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3"/>
        <p:cNvGrpSpPr/>
        <p:nvPr/>
      </p:nvGrpSpPr>
      <p:grpSpPr>
        <a:xfrm>
          <a:off x="0" y="0"/>
          <a:ext cx="0" cy="0"/>
          <a:chOff x="0" y="0"/>
          <a:chExt cx="0" cy="0"/>
        </a:xfrm>
      </p:grpSpPr>
      <p:sp>
        <p:nvSpPr>
          <p:cNvPr id="3274" name="Google Shape;3274;g12468a04dee_0_1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5" name="Google Shape;3275;g12468a04dee_0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96630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12468a04dee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12468a04dee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12468a04dee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12468a04dee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6560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e4957916e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e4957916e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98835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396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12468a04dee_0_1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3" name="Google Shape;2323;g12468a04dee_0_1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12468a04dee_0_1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3" name="Google Shape;2323;g12468a04dee_0_1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2852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12468a04dee_0_1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3" name="Google Shape;2323;g12468a04dee_0_1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27936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12468a04de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12468a04de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1514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2"/>
        <p:cNvGrpSpPr/>
        <p:nvPr/>
      </p:nvGrpSpPr>
      <p:grpSpPr>
        <a:xfrm>
          <a:off x="0" y="0"/>
          <a:ext cx="0" cy="0"/>
          <a:chOff x="0" y="0"/>
          <a:chExt cx="0" cy="0"/>
        </a:xfrm>
      </p:grpSpPr>
      <p:sp>
        <p:nvSpPr>
          <p:cNvPr id="4503" name="Google Shape;4503;g124695f8a4c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4" name="Google Shape;4504;g124695f8a4c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2468a04dee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2468a04dee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2468a04dee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2468a04dee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784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2468a04dee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2468a04dee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6240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2468a04dee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2468a04dee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5341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322400" y="1047900"/>
            <a:ext cx="6499200" cy="25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1322400" y="3633900"/>
            <a:ext cx="6499200" cy="461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Medium"/>
              <a:buNone/>
              <a:defRPr sz="18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2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22"/>
        <p:cNvGrpSpPr/>
        <p:nvPr/>
      </p:nvGrpSpPr>
      <p:grpSpPr>
        <a:xfrm>
          <a:off x="0" y="0"/>
          <a:ext cx="0" cy="0"/>
          <a:chOff x="0" y="0"/>
          <a:chExt cx="0" cy="0"/>
        </a:xfrm>
      </p:grpSpPr>
      <p:sp>
        <p:nvSpPr>
          <p:cNvPr id="223" name="Google Shape;223;p1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3"/>
          <p:cNvSpPr txBox="1">
            <a:spLocks noGrp="1"/>
          </p:cNvSpPr>
          <p:nvPr>
            <p:ph type="title"/>
          </p:nvPr>
        </p:nvSpPr>
        <p:spPr>
          <a:xfrm>
            <a:off x="3623247" y="1418125"/>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6" name="Google Shape;226;p13"/>
          <p:cNvSpPr txBox="1">
            <a:spLocks noGrp="1"/>
          </p:cNvSpPr>
          <p:nvPr>
            <p:ph type="title" idx="2" hasCustomPrompt="1"/>
          </p:nvPr>
        </p:nvSpPr>
        <p:spPr>
          <a:xfrm>
            <a:off x="2903250" y="1364125"/>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27" name="Google Shape;227;p13"/>
          <p:cNvSpPr txBox="1">
            <a:spLocks noGrp="1"/>
          </p:cNvSpPr>
          <p:nvPr>
            <p:ph type="subTitle" idx="1"/>
          </p:nvPr>
        </p:nvSpPr>
        <p:spPr>
          <a:xfrm>
            <a:off x="3623247" y="1756525"/>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28" name="Google Shape;228;p13"/>
          <p:cNvSpPr txBox="1">
            <a:spLocks noGrp="1"/>
          </p:cNvSpPr>
          <p:nvPr>
            <p:ph type="title" idx="3"/>
          </p:nvPr>
        </p:nvSpPr>
        <p:spPr>
          <a:xfrm>
            <a:off x="3623247" y="2589613"/>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9" name="Google Shape;229;p13"/>
          <p:cNvSpPr txBox="1">
            <a:spLocks noGrp="1"/>
          </p:cNvSpPr>
          <p:nvPr>
            <p:ph type="title" idx="4" hasCustomPrompt="1"/>
          </p:nvPr>
        </p:nvSpPr>
        <p:spPr>
          <a:xfrm>
            <a:off x="2903250" y="2535675"/>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30" name="Google Shape;230;p13"/>
          <p:cNvSpPr txBox="1">
            <a:spLocks noGrp="1"/>
          </p:cNvSpPr>
          <p:nvPr>
            <p:ph type="subTitle" idx="5"/>
          </p:nvPr>
        </p:nvSpPr>
        <p:spPr>
          <a:xfrm>
            <a:off x="3623247" y="2928013"/>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31" name="Google Shape;231;p13"/>
          <p:cNvSpPr txBox="1">
            <a:spLocks noGrp="1"/>
          </p:cNvSpPr>
          <p:nvPr>
            <p:ph type="title" idx="6"/>
          </p:nvPr>
        </p:nvSpPr>
        <p:spPr>
          <a:xfrm>
            <a:off x="3623247" y="3761100"/>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2" name="Google Shape;232;p13"/>
          <p:cNvSpPr txBox="1">
            <a:spLocks noGrp="1"/>
          </p:cNvSpPr>
          <p:nvPr>
            <p:ph type="title" idx="7" hasCustomPrompt="1"/>
          </p:nvPr>
        </p:nvSpPr>
        <p:spPr>
          <a:xfrm>
            <a:off x="2903250" y="3707100"/>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33" name="Google Shape;233;p13"/>
          <p:cNvSpPr txBox="1">
            <a:spLocks noGrp="1"/>
          </p:cNvSpPr>
          <p:nvPr>
            <p:ph type="subTitle" idx="8"/>
          </p:nvPr>
        </p:nvSpPr>
        <p:spPr>
          <a:xfrm>
            <a:off x="3623247" y="4099500"/>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34" name="Google Shape;234;p13"/>
          <p:cNvSpPr txBox="1">
            <a:spLocks noGrp="1"/>
          </p:cNvSpPr>
          <p:nvPr>
            <p:ph type="title" idx="9"/>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
    <p:bg>
      <p:bgPr>
        <a:solidFill>
          <a:schemeClr val="lt2"/>
        </a:solidFill>
        <a:effectLst/>
      </p:bgPr>
    </p:bg>
    <p:spTree>
      <p:nvGrpSpPr>
        <p:cNvPr id="1" name="Shape 235"/>
        <p:cNvGrpSpPr/>
        <p:nvPr/>
      </p:nvGrpSpPr>
      <p:grpSpPr>
        <a:xfrm>
          <a:off x="0" y="0"/>
          <a:ext cx="0" cy="0"/>
          <a:chOff x="0" y="0"/>
          <a:chExt cx="0" cy="0"/>
        </a:xfrm>
      </p:grpSpPr>
      <p:sp>
        <p:nvSpPr>
          <p:cNvPr id="236" name="Google Shape;236;p1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txBox="1">
            <a:spLocks noGrp="1"/>
          </p:cNvSpPr>
          <p:nvPr>
            <p:ph type="title"/>
          </p:nvPr>
        </p:nvSpPr>
        <p:spPr>
          <a:xfrm>
            <a:off x="1636050" y="3233550"/>
            <a:ext cx="5871900" cy="58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39" name="Google Shape;239;p14"/>
          <p:cNvSpPr txBox="1">
            <a:spLocks noGrp="1"/>
          </p:cNvSpPr>
          <p:nvPr>
            <p:ph type="subTitle" idx="1"/>
          </p:nvPr>
        </p:nvSpPr>
        <p:spPr>
          <a:xfrm>
            <a:off x="1636050" y="1324950"/>
            <a:ext cx="5871900" cy="1908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500"/>
              <a:buFont typeface="Montserrat Medium"/>
              <a:buNone/>
              <a:defRPr sz="28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2500"/>
              <a:buNone/>
              <a:defRPr sz="2500">
                <a:solidFill>
                  <a:schemeClr val="dk1"/>
                </a:solidFill>
              </a:defRPr>
            </a:lvl2pPr>
            <a:lvl3pPr lvl="2" algn="ctr" rtl="0">
              <a:lnSpc>
                <a:spcPct val="100000"/>
              </a:lnSpc>
              <a:spcBef>
                <a:spcPts val="0"/>
              </a:spcBef>
              <a:spcAft>
                <a:spcPts val="0"/>
              </a:spcAft>
              <a:buClr>
                <a:schemeClr val="dk1"/>
              </a:buClr>
              <a:buSzPts val="2500"/>
              <a:buNone/>
              <a:defRPr sz="2500">
                <a:solidFill>
                  <a:schemeClr val="dk1"/>
                </a:solidFill>
              </a:defRPr>
            </a:lvl3pPr>
            <a:lvl4pPr lvl="3" algn="ctr" rtl="0">
              <a:lnSpc>
                <a:spcPct val="100000"/>
              </a:lnSpc>
              <a:spcBef>
                <a:spcPts val="0"/>
              </a:spcBef>
              <a:spcAft>
                <a:spcPts val="0"/>
              </a:spcAft>
              <a:buClr>
                <a:schemeClr val="dk1"/>
              </a:buClr>
              <a:buSzPts val="2500"/>
              <a:buNone/>
              <a:defRPr sz="2500">
                <a:solidFill>
                  <a:schemeClr val="dk1"/>
                </a:solidFill>
              </a:defRPr>
            </a:lvl4pPr>
            <a:lvl5pPr lvl="4" algn="ctr" rtl="0">
              <a:lnSpc>
                <a:spcPct val="100000"/>
              </a:lnSpc>
              <a:spcBef>
                <a:spcPts val="0"/>
              </a:spcBef>
              <a:spcAft>
                <a:spcPts val="0"/>
              </a:spcAft>
              <a:buClr>
                <a:schemeClr val="dk1"/>
              </a:buClr>
              <a:buSzPts val="2500"/>
              <a:buNone/>
              <a:defRPr sz="2500">
                <a:solidFill>
                  <a:schemeClr val="dk1"/>
                </a:solidFill>
              </a:defRPr>
            </a:lvl5pPr>
            <a:lvl6pPr lvl="5" algn="ctr" rtl="0">
              <a:lnSpc>
                <a:spcPct val="100000"/>
              </a:lnSpc>
              <a:spcBef>
                <a:spcPts val="0"/>
              </a:spcBef>
              <a:spcAft>
                <a:spcPts val="0"/>
              </a:spcAft>
              <a:buClr>
                <a:schemeClr val="dk1"/>
              </a:buClr>
              <a:buSzPts val="2500"/>
              <a:buNone/>
              <a:defRPr sz="2500">
                <a:solidFill>
                  <a:schemeClr val="dk1"/>
                </a:solidFill>
              </a:defRPr>
            </a:lvl6pPr>
            <a:lvl7pPr lvl="6" algn="ctr" rtl="0">
              <a:lnSpc>
                <a:spcPct val="100000"/>
              </a:lnSpc>
              <a:spcBef>
                <a:spcPts val="0"/>
              </a:spcBef>
              <a:spcAft>
                <a:spcPts val="0"/>
              </a:spcAft>
              <a:buClr>
                <a:schemeClr val="dk1"/>
              </a:buClr>
              <a:buSzPts val="2500"/>
              <a:buNone/>
              <a:defRPr sz="2500">
                <a:solidFill>
                  <a:schemeClr val="dk1"/>
                </a:solidFill>
              </a:defRPr>
            </a:lvl7pPr>
            <a:lvl8pPr lvl="7" algn="ctr" rtl="0">
              <a:lnSpc>
                <a:spcPct val="100000"/>
              </a:lnSpc>
              <a:spcBef>
                <a:spcPts val="0"/>
              </a:spcBef>
              <a:spcAft>
                <a:spcPts val="0"/>
              </a:spcAft>
              <a:buClr>
                <a:schemeClr val="dk1"/>
              </a:buClr>
              <a:buSzPts val="2500"/>
              <a:buNone/>
              <a:defRPr sz="2500">
                <a:solidFill>
                  <a:schemeClr val="dk1"/>
                </a:solidFill>
              </a:defRPr>
            </a:lvl8pPr>
            <a:lvl9pPr lvl="8" algn="ctr" rtl="0">
              <a:lnSpc>
                <a:spcPct val="100000"/>
              </a:lnSpc>
              <a:spcBef>
                <a:spcPts val="0"/>
              </a:spcBef>
              <a:spcAft>
                <a:spcPts val="0"/>
              </a:spcAft>
              <a:buClr>
                <a:schemeClr val="dk1"/>
              </a:buClr>
              <a:buSzPts val="2500"/>
              <a:buNone/>
              <a:defRPr sz="25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6">
    <p:spTree>
      <p:nvGrpSpPr>
        <p:cNvPr id="1" name="Shape 240"/>
        <p:cNvGrpSpPr/>
        <p:nvPr/>
      </p:nvGrpSpPr>
      <p:grpSpPr>
        <a:xfrm>
          <a:off x="0" y="0"/>
          <a:ext cx="0" cy="0"/>
          <a:chOff x="0" y="0"/>
          <a:chExt cx="0" cy="0"/>
        </a:xfrm>
      </p:grpSpPr>
      <p:sp>
        <p:nvSpPr>
          <p:cNvPr id="241" name="Google Shape;241;p1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44" name="Google Shape;244;p15"/>
          <p:cNvGrpSpPr/>
          <p:nvPr/>
        </p:nvGrpSpPr>
        <p:grpSpPr>
          <a:xfrm>
            <a:off x="76202" y="1712157"/>
            <a:ext cx="214917" cy="230335"/>
            <a:chOff x="424275" y="4593075"/>
            <a:chExt cx="307025" cy="329050"/>
          </a:xfrm>
        </p:grpSpPr>
        <p:sp>
          <p:nvSpPr>
            <p:cNvPr id="245" name="Google Shape;245;p1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15"/>
          <p:cNvGrpSpPr/>
          <p:nvPr/>
        </p:nvGrpSpPr>
        <p:grpSpPr>
          <a:xfrm>
            <a:off x="8715845" y="1811855"/>
            <a:ext cx="214918" cy="250565"/>
            <a:chOff x="6571050" y="2495000"/>
            <a:chExt cx="307025" cy="357950"/>
          </a:xfrm>
        </p:grpSpPr>
        <p:sp>
          <p:nvSpPr>
            <p:cNvPr id="249" name="Google Shape;249;p1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15"/>
          <p:cNvGrpSpPr/>
          <p:nvPr/>
        </p:nvGrpSpPr>
        <p:grpSpPr>
          <a:xfrm>
            <a:off x="8715860" y="2291035"/>
            <a:ext cx="346832" cy="1809080"/>
            <a:chOff x="4713875" y="2486650"/>
            <a:chExt cx="495475" cy="2584400"/>
          </a:xfrm>
        </p:grpSpPr>
        <p:sp>
          <p:nvSpPr>
            <p:cNvPr id="253" name="Google Shape;253;p1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15"/>
          <p:cNvGrpSpPr/>
          <p:nvPr/>
        </p:nvGrpSpPr>
        <p:grpSpPr>
          <a:xfrm>
            <a:off x="76202" y="845765"/>
            <a:ext cx="327163" cy="637788"/>
            <a:chOff x="2114275" y="3036050"/>
            <a:chExt cx="467375" cy="911125"/>
          </a:xfrm>
        </p:grpSpPr>
        <p:sp>
          <p:nvSpPr>
            <p:cNvPr id="269" name="Google Shape;269;p15"/>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5"/>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15"/>
          <p:cNvGrpSpPr/>
          <p:nvPr/>
        </p:nvGrpSpPr>
        <p:grpSpPr>
          <a:xfrm>
            <a:off x="76192" y="76210"/>
            <a:ext cx="1100050" cy="540977"/>
            <a:chOff x="823225" y="4003400"/>
            <a:chExt cx="1571500" cy="772825"/>
          </a:xfrm>
        </p:grpSpPr>
        <p:sp>
          <p:nvSpPr>
            <p:cNvPr id="273" name="Google Shape;273;p15"/>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15"/>
          <p:cNvGrpSpPr/>
          <p:nvPr/>
        </p:nvGrpSpPr>
        <p:grpSpPr>
          <a:xfrm>
            <a:off x="7495925" y="4328730"/>
            <a:ext cx="1552163" cy="755352"/>
            <a:chOff x="359700" y="4031500"/>
            <a:chExt cx="2217375" cy="1079075"/>
          </a:xfrm>
        </p:grpSpPr>
        <p:sp>
          <p:nvSpPr>
            <p:cNvPr id="276" name="Google Shape;276;p15"/>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2">
    <p:bg>
      <p:bgPr>
        <a:solidFill>
          <a:schemeClr val="lt2"/>
        </a:solidFill>
        <a:effectLst/>
      </p:bgPr>
    </p:bg>
    <p:spTree>
      <p:nvGrpSpPr>
        <p:cNvPr id="1" name="Shape 278"/>
        <p:cNvGrpSpPr/>
        <p:nvPr/>
      </p:nvGrpSpPr>
      <p:grpSpPr>
        <a:xfrm>
          <a:off x="0" y="0"/>
          <a:ext cx="0" cy="0"/>
          <a:chOff x="0" y="0"/>
          <a:chExt cx="0" cy="0"/>
        </a:xfrm>
      </p:grpSpPr>
      <p:sp>
        <p:nvSpPr>
          <p:cNvPr id="279" name="Google Shape;279;p1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6"/>
          <p:cNvSpPr txBox="1">
            <a:spLocks noGrp="1"/>
          </p:cNvSpPr>
          <p:nvPr>
            <p:ph type="subTitle" idx="1"/>
          </p:nvPr>
        </p:nvSpPr>
        <p:spPr>
          <a:xfrm>
            <a:off x="1683000" y="3095100"/>
            <a:ext cx="57780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82" name="Google Shape;282;p16"/>
          <p:cNvSpPr txBox="1">
            <a:spLocks noGrp="1"/>
          </p:cNvSpPr>
          <p:nvPr>
            <p:ph type="title"/>
          </p:nvPr>
        </p:nvSpPr>
        <p:spPr>
          <a:xfrm>
            <a:off x="1683000" y="1371300"/>
            <a:ext cx="5778000" cy="172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0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2_1_1_1">
    <p:spTree>
      <p:nvGrpSpPr>
        <p:cNvPr id="1" name="Shape 324"/>
        <p:cNvGrpSpPr/>
        <p:nvPr/>
      </p:nvGrpSpPr>
      <p:grpSpPr>
        <a:xfrm>
          <a:off x="0" y="0"/>
          <a:ext cx="0" cy="0"/>
          <a:chOff x="0" y="0"/>
          <a:chExt cx="0" cy="0"/>
        </a:xfrm>
      </p:grpSpPr>
      <p:sp>
        <p:nvSpPr>
          <p:cNvPr id="325" name="Google Shape;325;p1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8"/>
          <p:cNvSpPr txBox="1">
            <a:spLocks noGrp="1"/>
          </p:cNvSpPr>
          <p:nvPr>
            <p:ph type="subTitle" idx="1"/>
          </p:nvPr>
        </p:nvSpPr>
        <p:spPr>
          <a:xfrm>
            <a:off x="4423727" y="2410050"/>
            <a:ext cx="2970000" cy="1046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28" name="Google Shape;328;p18"/>
          <p:cNvSpPr txBox="1">
            <a:spLocks noGrp="1"/>
          </p:cNvSpPr>
          <p:nvPr>
            <p:ph type="title"/>
          </p:nvPr>
        </p:nvSpPr>
        <p:spPr>
          <a:xfrm>
            <a:off x="4423727" y="1686750"/>
            <a:ext cx="2970000" cy="72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29" name="Google Shape;329;p18"/>
          <p:cNvGrpSpPr/>
          <p:nvPr/>
        </p:nvGrpSpPr>
        <p:grpSpPr>
          <a:xfrm>
            <a:off x="76202" y="3140240"/>
            <a:ext cx="171833" cy="943110"/>
            <a:chOff x="6952525" y="2517050"/>
            <a:chExt cx="245475" cy="1347300"/>
          </a:xfrm>
        </p:grpSpPr>
        <p:sp>
          <p:nvSpPr>
            <p:cNvPr id="330" name="Google Shape;330;p18"/>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 name="Google Shape;334;p18"/>
          <p:cNvGrpSpPr/>
          <p:nvPr/>
        </p:nvGrpSpPr>
        <p:grpSpPr>
          <a:xfrm>
            <a:off x="76202" y="2681315"/>
            <a:ext cx="214917" cy="230335"/>
            <a:chOff x="424275" y="4593075"/>
            <a:chExt cx="307025" cy="329050"/>
          </a:xfrm>
        </p:grpSpPr>
        <p:sp>
          <p:nvSpPr>
            <p:cNvPr id="335" name="Google Shape;335;p1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18"/>
          <p:cNvGrpSpPr/>
          <p:nvPr/>
        </p:nvGrpSpPr>
        <p:grpSpPr>
          <a:xfrm flipH="1">
            <a:off x="76200" y="4311955"/>
            <a:ext cx="1533560" cy="755352"/>
            <a:chOff x="383775" y="4031500"/>
            <a:chExt cx="2190800" cy="1079075"/>
          </a:xfrm>
        </p:grpSpPr>
        <p:sp>
          <p:nvSpPr>
            <p:cNvPr id="339" name="Google Shape;339;p18"/>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2">
  <p:cSld name="CUSTOM_10">
    <p:spTree>
      <p:nvGrpSpPr>
        <p:cNvPr id="1" name="Shape 464"/>
        <p:cNvGrpSpPr/>
        <p:nvPr/>
      </p:nvGrpSpPr>
      <p:grpSpPr>
        <a:xfrm>
          <a:off x="0" y="0"/>
          <a:ext cx="0" cy="0"/>
          <a:chOff x="0" y="0"/>
          <a:chExt cx="0" cy="0"/>
        </a:xfrm>
      </p:grpSpPr>
      <p:sp>
        <p:nvSpPr>
          <p:cNvPr id="465" name="Google Shape;465;p22"/>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2"/>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2"/>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68" name="Google Shape;468;p22"/>
          <p:cNvSpPr txBox="1">
            <a:spLocks noGrp="1"/>
          </p:cNvSpPr>
          <p:nvPr>
            <p:ph type="body" idx="1"/>
          </p:nvPr>
        </p:nvSpPr>
        <p:spPr>
          <a:xfrm>
            <a:off x="720000" y="1216800"/>
            <a:ext cx="3852000" cy="3386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sz="1200"/>
            </a:lvl1pPr>
            <a:lvl2pPr marL="914400" lvl="1" indent="-304800" rtl="0">
              <a:lnSpc>
                <a:spcPct val="115000"/>
              </a:lnSpc>
              <a:spcBef>
                <a:spcPts val="0"/>
              </a:spcBef>
              <a:spcAft>
                <a:spcPts val="0"/>
              </a:spcAft>
              <a:buSzPts val="1200"/>
              <a:buChar char="○"/>
              <a:defRPr sz="1200"/>
            </a:lvl2pPr>
            <a:lvl3pPr marL="1371600" lvl="2" indent="-304800" rtl="0">
              <a:lnSpc>
                <a:spcPct val="115000"/>
              </a:lnSpc>
              <a:spcBef>
                <a:spcPts val="0"/>
              </a:spcBef>
              <a:spcAft>
                <a:spcPts val="0"/>
              </a:spcAft>
              <a:buSzPts val="1200"/>
              <a:buChar char="■"/>
              <a:defRPr sz="1200"/>
            </a:lvl3pPr>
            <a:lvl4pPr marL="1828800" lvl="3" indent="-304800" rtl="0">
              <a:lnSpc>
                <a:spcPct val="115000"/>
              </a:lnSpc>
              <a:spcBef>
                <a:spcPts val="0"/>
              </a:spcBef>
              <a:spcAft>
                <a:spcPts val="0"/>
              </a:spcAft>
              <a:buSzPts val="1200"/>
              <a:buChar char="●"/>
              <a:defRPr sz="1200"/>
            </a:lvl4pPr>
            <a:lvl5pPr marL="2286000" lvl="4" indent="-304800" rtl="0">
              <a:lnSpc>
                <a:spcPct val="115000"/>
              </a:lnSpc>
              <a:spcBef>
                <a:spcPts val="0"/>
              </a:spcBef>
              <a:spcAft>
                <a:spcPts val="0"/>
              </a:spcAft>
              <a:buSzPts val="1200"/>
              <a:buChar char="○"/>
              <a:defRPr sz="1200"/>
            </a:lvl5pPr>
            <a:lvl6pPr marL="2743200" lvl="5" indent="-304800" rtl="0">
              <a:lnSpc>
                <a:spcPct val="115000"/>
              </a:lnSpc>
              <a:spcBef>
                <a:spcPts val="0"/>
              </a:spcBef>
              <a:spcAft>
                <a:spcPts val="0"/>
              </a:spcAft>
              <a:buSzPts val="1200"/>
              <a:buChar char="■"/>
              <a:defRPr sz="1200"/>
            </a:lvl6pPr>
            <a:lvl7pPr marL="3200400" lvl="6" indent="-304800" rtl="0">
              <a:lnSpc>
                <a:spcPct val="115000"/>
              </a:lnSpc>
              <a:spcBef>
                <a:spcPts val="0"/>
              </a:spcBef>
              <a:spcAft>
                <a:spcPts val="0"/>
              </a:spcAft>
              <a:buSzPts val="1200"/>
              <a:buChar char="●"/>
              <a:defRPr sz="1200"/>
            </a:lvl7pPr>
            <a:lvl8pPr marL="3657600" lvl="7" indent="-304800" rtl="0">
              <a:lnSpc>
                <a:spcPct val="115000"/>
              </a:lnSpc>
              <a:spcBef>
                <a:spcPts val="0"/>
              </a:spcBef>
              <a:spcAft>
                <a:spcPts val="0"/>
              </a:spcAft>
              <a:buSzPts val="1200"/>
              <a:buChar char="○"/>
              <a:defRPr sz="1200"/>
            </a:lvl8pPr>
            <a:lvl9pPr marL="4114800" lvl="8" indent="-304800" rtl="0">
              <a:lnSpc>
                <a:spcPct val="115000"/>
              </a:lnSpc>
              <a:spcBef>
                <a:spcPts val="0"/>
              </a:spcBef>
              <a:spcAft>
                <a:spcPts val="0"/>
              </a:spcAft>
              <a:buSzPts val="1200"/>
              <a:buChar char="■"/>
              <a:defRPr sz="1200"/>
            </a:lvl9pPr>
          </a:lstStyle>
          <a:p>
            <a:endParaRPr/>
          </a:p>
        </p:txBody>
      </p:sp>
      <p:sp>
        <p:nvSpPr>
          <p:cNvPr id="469" name="Google Shape;469;p22"/>
          <p:cNvSpPr txBox="1">
            <a:spLocks noGrp="1"/>
          </p:cNvSpPr>
          <p:nvPr>
            <p:ph type="body" idx="2"/>
          </p:nvPr>
        </p:nvSpPr>
        <p:spPr>
          <a:xfrm>
            <a:off x="4572000" y="1719575"/>
            <a:ext cx="3852000" cy="28842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lt1"/>
              </a:buClr>
              <a:buSzPts val="1200"/>
              <a:buFont typeface="Montserrat Medium"/>
              <a:buChar char="●"/>
              <a:defRPr sz="2200">
                <a:solidFill>
                  <a:schemeClr val="lt1"/>
                </a:solidFill>
                <a:latin typeface="Exo 2 Black"/>
                <a:ea typeface="Exo 2 Black"/>
                <a:cs typeface="Exo 2 Black"/>
                <a:sym typeface="Exo 2 Black"/>
              </a:defRPr>
            </a:lvl1pPr>
            <a:lvl2pPr marL="914400" lvl="1"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2pPr>
            <a:lvl3pPr marL="1371600" lvl="2"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3pPr>
            <a:lvl4pPr marL="1828800" lvl="3"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4pPr>
            <a:lvl5pPr marL="2286000" lvl="4"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5pPr>
            <a:lvl6pPr marL="2743200" lvl="5"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6pPr>
            <a:lvl7pPr marL="3200400" lvl="6"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7pPr>
            <a:lvl8pPr marL="3657600" lvl="7"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8pPr>
            <a:lvl9pPr marL="4114800" lvl="8"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9pPr>
          </a:lstStyle>
          <a:p>
            <a:endParaRPr/>
          </a:p>
        </p:txBody>
      </p:sp>
      <p:grpSp>
        <p:nvGrpSpPr>
          <p:cNvPr id="470" name="Google Shape;470;p22"/>
          <p:cNvGrpSpPr/>
          <p:nvPr/>
        </p:nvGrpSpPr>
        <p:grpSpPr>
          <a:xfrm>
            <a:off x="76197" y="845785"/>
            <a:ext cx="346832" cy="1809080"/>
            <a:chOff x="4713875" y="2486650"/>
            <a:chExt cx="495475" cy="2584400"/>
          </a:xfrm>
        </p:grpSpPr>
        <p:sp>
          <p:nvSpPr>
            <p:cNvPr id="471" name="Google Shape;471;p22"/>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2"/>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2"/>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2"/>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2"/>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2"/>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2"/>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2"/>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2"/>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2"/>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2"/>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2"/>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2"/>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2"/>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2"/>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 name="Google Shape;486;p22"/>
          <p:cNvGrpSpPr/>
          <p:nvPr/>
        </p:nvGrpSpPr>
        <p:grpSpPr>
          <a:xfrm>
            <a:off x="76202" y="2883482"/>
            <a:ext cx="214917" cy="230335"/>
            <a:chOff x="424275" y="4593075"/>
            <a:chExt cx="307025" cy="329050"/>
          </a:xfrm>
        </p:grpSpPr>
        <p:sp>
          <p:nvSpPr>
            <p:cNvPr id="487" name="Google Shape;487;p22"/>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2"/>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2"/>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0" name="Google Shape;490;p22"/>
          <p:cNvGrpSpPr/>
          <p:nvPr/>
        </p:nvGrpSpPr>
        <p:grpSpPr>
          <a:xfrm>
            <a:off x="76192" y="76210"/>
            <a:ext cx="1100050" cy="540977"/>
            <a:chOff x="823225" y="4003400"/>
            <a:chExt cx="1571500" cy="772825"/>
          </a:xfrm>
        </p:grpSpPr>
        <p:sp>
          <p:nvSpPr>
            <p:cNvPr id="491" name="Google Shape;491;p22"/>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2"/>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CUSTOM_3_2">
    <p:spTree>
      <p:nvGrpSpPr>
        <p:cNvPr id="1" name="Shape 493"/>
        <p:cNvGrpSpPr/>
        <p:nvPr/>
      </p:nvGrpSpPr>
      <p:grpSpPr>
        <a:xfrm>
          <a:off x="0" y="0"/>
          <a:ext cx="0" cy="0"/>
          <a:chOff x="0" y="0"/>
          <a:chExt cx="0" cy="0"/>
        </a:xfrm>
      </p:grpSpPr>
      <p:sp>
        <p:nvSpPr>
          <p:cNvPr id="494" name="Google Shape;494;p2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3"/>
          <p:cNvSpPr txBox="1">
            <a:spLocks noGrp="1"/>
          </p:cNvSpPr>
          <p:nvPr>
            <p:ph type="title"/>
          </p:nvPr>
        </p:nvSpPr>
        <p:spPr>
          <a:xfrm>
            <a:off x="720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97" name="Google Shape;497;p23"/>
          <p:cNvSpPr txBox="1">
            <a:spLocks noGrp="1"/>
          </p:cNvSpPr>
          <p:nvPr>
            <p:ph type="subTitle" idx="1"/>
          </p:nvPr>
        </p:nvSpPr>
        <p:spPr>
          <a:xfrm>
            <a:off x="720000" y="2912400"/>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498" name="Google Shape;498;p23"/>
          <p:cNvSpPr txBox="1">
            <a:spLocks noGrp="1"/>
          </p:cNvSpPr>
          <p:nvPr>
            <p:ph type="title" idx="2"/>
          </p:nvPr>
        </p:nvSpPr>
        <p:spPr>
          <a:xfrm>
            <a:off x="6084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99" name="Google Shape;499;p23"/>
          <p:cNvSpPr txBox="1">
            <a:spLocks noGrp="1"/>
          </p:cNvSpPr>
          <p:nvPr>
            <p:ph type="subTitle" idx="3"/>
          </p:nvPr>
        </p:nvSpPr>
        <p:spPr>
          <a:xfrm>
            <a:off x="6084000" y="2912400"/>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00" name="Google Shape;500;p23"/>
          <p:cNvSpPr txBox="1">
            <a:spLocks noGrp="1"/>
          </p:cNvSpPr>
          <p:nvPr>
            <p:ph type="title" idx="4"/>
          </p:nvPr>
        </p:nvSpPr>
        <p:spPr>
          <a:xfrm>
            <a:off x="3402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01" name="Google Shape;501;p23"/>
          <p:cNvSpPr txBox="1">
            <a:spLocks noGrp="1"/>
          </p:cNvSpPr>
          <p:nvPr>
            <p:ph type="subTitle" idx="5"/>
          </p:nvPr>
        </p:nvSpPr>
        <p:spPr>
          <a:xfrm>
            <a:off x="3402000" y="2912407"/>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02" name="Google Shape;502;p23"/>
          <p:cNvSpPr txBox="1">
            <a:spLocks noGrp="1"/>
          </p:cNvSpPr>
          <p:nvPr>
            <p:ph type="title" idx="6"/>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03" name="Google Shape;503;p23"/>
          <p:cNvGrpSpPr/>
          <p:nvPr/>
        </p:nvGrpSpPr>
        <p:grpSpPr>
          <a:xfrm>
            <a:off x="8720928" y="3462332"/>
            <a:ext cx="327163" cy="637788"/>
            <a:chOff x="2114275" y="3036050"/>
            <a:chExt cx="467375" cy="911125"/>
          </a:xfrm>
        </p:grpSpPr>
        <p:sp>
          <p:nvSpPr>
            <p:cNvPr id="504" name="Google Shape;504;p23"/>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3"/>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23"/>
          <p:cNvGrpSpPr/>
          <p:nvPr/>
        </p:nvGrpSpPr>
        <p:grpSpPr>
          <a:xfrm>
            <a:off x="8833170" y="2983155"/>
            <a:ext cx="214918" cy="250565"/>
            <a:chOff x="6571050" y="2495000"/>
            <a:chExt cx="307025" cy="357950"/>
          </a:xfrm>
        </p:grpSpPr>
        <p:sp>
          <p:nvSpPr>
            <p:cNvPr id="508" name="Google Shape;508;p2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23"/>
          <p:cNvGrpSpPr/>
          <p:nvPr/>
        </p:nvGrpSpPr>
        <p:grpSpPr>
          <a:xfrm>
            <a:off x="7495925" y="4328730"/>
            <a:ext cx="1552163" cy="755352"/>
            <a:chOff x="359700" y="4031500"/>
            <a:chExt cx="2217375" cy="1079075"/>
          </a:xfrm>
        </p:grpSpPr>
        <p:sp>
          <p:nvSpPr>
            <p:cNvPr id="512" name="Google Shape;512;p23"/>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3"/>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23"/>
          <p:cNvGrpSpPr/>
          <p:nvPr/>
        </p:nvGrpSpPr>
        <p:grpSpPr>
          <a:xfrm>
            <a:off x="5668472" y="4917728"/>
            <a:ext cx="1675047" cy="149572"/>
            <a:chOff x="4790625" y="1824675"/>
            <a:chExt cx="2392925" cy="213675"/>
          </a:xfrm>
        </p:grpSpPr>
        <p:sp>
          <p:nvSpPr>
            <p:cNvPr id="515" name="Google Shape;515;p2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520"/>
        <p:cNvGrpSpPr/>
        <p:nvPr/>
      </p:nvGrpSpPr>
      <p:grpSpPr>
        <a:xfrm>
          <a:off x="0" y="0"/>
          <a:ext cx="0" cy="0"/>
          <a:chOff x="0" y="0"/>
          <a:chExt cx="0" cy="0"/>
        </a:xfrm>
      </p:grpSpPr>
      <p:sp>
        <p:nvSpPr>
          <p:cNvPr id="521" name="Google Shape;521;p2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4"/>
          <p:cNvSpPr txBox="1">
            <a:spLocks noGrp="1"/>
          </p:cNvSpPr>
          <p:nvPr>
            <p:ph type="title"/>
          </p:nvPr>
        </p:nvSpPr>
        <p:spPr>
          <a:xfrm>
            <a:off x="1791600" y="2067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4" name="Google Shape;524;p24"/>
          <p:cNvSpPr txBox="1">
            <a:spLocks noGrp="1"/>
          </p:cNvSpPr>
          <p:nvPr>
            <p:ph type="subTitle" idx="1"/>
          </p:nvPr>
        </p:nvSpPr>
        <p:spPr>
          <a:xfrm>
            <a:off x="1791600" y="2406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5" name="Google Shape;525;p24"/>
          <p:cNvSpPr txBox="1">
            <a:spLocks noGrp="1"/>
          </p:cNvSpPr>
          <p:nvPr>
            <p:ph type="title" idx="2"/>
          </p:nvPr>
        </p:nvSpPr>
        <p:spPr>
          <a:xfrm>
            <a:off x="5109600" y="2067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6" name="Google Shape;526;p24"/>
          <p:cNvSpPr txBox="1">
            <a:spLocks noGrp="1"/>
          </p:cNvSpPr>
          <p:nvPr>
            <p:ph type="subTitle" idx="3"/>
          </p:nvPr>
        </p:nvSpPr>
        <p:spPr>
          <a:xfrm>
            <a:off x="5109600" y="2406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7" name="Google Shape;527;p24"/>
          <p:cNvSpPr txBox="1">
            <a:spLocks noGrp="1"/>
          </p:cNvSpPr>
          <p:nvPr>
            <p:ph type="title" idx="4"/>
          </p:nvPr>
        </p:nvSpPr>
        <p:spPr>
          <a:xfrm>
            <a:off x="1791600" y="3756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8" name="Google Shape;528;p24"/>
          <p:cNvSpPr txBox="1">
            <a:spLocks noGrp="1"/>
          </p:cNvSpPr>
          <p:nvPr>
            <p:ph type="subTitle" idx="5"/>
          </p:nvPr>
        </p:nvSpPr>
        <p:spPr>
          <a:xfrm>
            <a:off x="1791600" y="4095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9" name="Google Shape;529;p24"/>
          <p:cNvSpPr txBox="1">
            <a:spLocks noGrp="1"/>
          </p:cNvSpPr>
          <p:nvPr>
            <p:ph type="title" idx="6"/>
          </p:nvPr>
        </p:nvSpPr>
        <p:spPr>
          <a:xfrm>
            <a:off x="5109600" y="3756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30" name="Google Shape;530;p24"/>
          <p:cNvSpPr txBox="1">
            <a:spLocks noGrp="1"/>
          </p:cNvSpPr>
          <p:nvPr>
            <p:ph type="subTitle" idx="7"/>
          </p:nvPr>
        </p:nvSpPr>
        <p:spPr>
          <a:xfrm>
            <a:off x="5109600" y="4095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31" name="Google Shape;531;p24"/>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32" name="Google Shape;532;p24"/>
          <p:cNvGrpSpPr/>
          <p:nvPr/>
        </p:nvGrpSpPr>
        <p:grpSpPr>
          <a:xfrm>
            <a:off x="8715845" y="1811855"/>
            <a:ext cx="214918" cy="250565"/>
            <a:chOff x="6571050" y="2495000"/>
            <a:chExt cx="307025" cy="357950"/>
          </a:xfrm>
        </p:grpSpPr>
        <p:sp>
          <p:nvSpPr>
            <p:cNvPr id="533" name="Google Shape;533;p2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24"/>
          <p:cNvGrpSpPr/>
          <p:nvPr/>
        </p:nvGrpSpPr>
        <p:grpSpPr>
          <a:xfrm>
            <a:off x="8715860" y="2291035"/>
            <a:ext cx="346832" cy="1809080"/>
            <a:chOff x="4713875" y="2486650"/>
            <a:chExt cx="495475" cy="2584400"/>
          </a:xfrm>
        </p:grpSpPr>
        <p:sp>
          <p:nvSpPr>
            <p:cNvPr id="537" name="Google Shape;537;p2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24"/>
          <p:cNvGrpSpPr/>
          <p:nvPr/>
        </p:nvGrpSpPr>
        <p:grpSpPr>
          <a:xfrm>
            <a:off x="7495925" y="4328730"/>
            <a:ext cx="1552163" cy="755352"/>
            <a:chOff x="359700" y="4031500"/>
            <a:chExt cx="2217375" cy="1079075"/>
          </a:xfrm>
        </p:grpSpPr>
        <p:sp>
          <p:nvSpPr>
            <p:cNvPr id="553" name="Google Shape;553;p24"/>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2">
  <p:cSld name="CUSTOM_4_1_1">
    <p:spTree>
      <p:nvGrpSpPr>
        <p:cNvPr id="1" name="Shape 584"/>
        <p:cNvGrpSpPr/>
        <p:nvPr/>
      </p:nvGrpSpPr>
      <p:grpSpPr>
        <a:xfrm>
          <a:off x="0" y="0"/>
          <a:ext cx="0" cy="0"/>
          <a:chOff x="0" y="0"/>
          <a:chExt cx="0" cy="0"/>
        </a:xfrm>
      </p:grpSpPr>
      <p:sp>
        <p:nvSpPr>
          <p:cNvPr id="585" name="Google Shape;585;p2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txBox="1">
            <a:spLocks noGrp="1"/>
          </p:cNvSpPr>
          <p:nvPr>
            <p:ph type="title"/>
          </p:nvPr>
        </p:nvSpPr>
        <p:spPr>
          <a:xfrm>
            <a:off x="1158000" y="1834326"/>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88" name="Google Shape;588;p26"/>
          <p:cNvSpPr txBox="1">
            <a:spLocks noGrp="1"/>
          </p:cNvSpPr>
          <p:nvPr>
            <p:ph type="subTitle" idx="1"/>
          </p:nvPr>
        </p:nvSpPr>
        <p:spPr>
          <a:xfrm>
            <a:off x="1158000" y="2172726"/>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89" name="Google Shape;589;p26"/>
          <p:cNvSpPr txBox="1">
            <a:spLocks noGrp="1"/>
          </p:cNvSpPr>
          <p:nvPr>
            <p:ph type="title" idx="2"/>
          </p:nvPr>
        </p:nvSpPr>
        <p:spPr>
          <a:xfrm>
            <a:off x="5739600" y="1834326"/>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0" name="Google Shape;590;p26"/>
          <p:cNvSpPr txBox="1">
            <a:spLocks noGrp="1"/>
          </p:cNvSpPr>
          <p:nvPr>
            <p:ph type="subTitle" idx="3"/>
          </p:nvPr>
        </p:nvSpPr>
        <p:spPr>
          <a:xfrm>
            <a:off x="5739600" y="2172726"/>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1" name="Google Shape;591;p26"/>
          <p:cNvSpPr txBox="1">
            <a:spLocks noGrp="1"/>
          </p:cNvSpPr>
          <p:nvPr>
            <p:ph type="title" idx="4"/>
          </p:nvPr>
        </p:nvSpPr>
        <p:spPr>
          <a:xfrm>
            <a:off x="1158000" y="2891013"/>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2" name="Google Shape;592;p26"/>
          <p:cNvSpPr txBox="1">
            <a:spLocks noGrp="1"/>
          </p:cNvSpPr>
          <p:nvPr>
            <p:ph type="subTitle" idx="5"/>
          </p:nvPr>
        </p:nvSpPr>
        <p:spPr>
          <a:xfrm>
            <a:off x="1158000" y="3229413"/>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3" name="Google Shape;593;p26"/>
          <p:cNvSpPr txBox="1">
            <a:spLocks noGrp="1"/>
          </p:cNvSpPr>
          <p:nvPr>
            <p:ph type="title" idx="6"/>
          </p:nvPr>
        </p:nvSpPr>
        <p:spPr>
          <a:xfrm>
            <a:off x="5739600" y="2891013"/>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4" name="Google Shape;594;p26"/>
          <p:cNvSpPr txBox="1">
            <a:spLocks noGrp="1"/>
          </p:cNvSpPr>
          <p:nvPr>
            <p:ph type="subTitle" idx="7"/>
          </p:nvPr>
        </p:nvSpPr>
        <p:spPr>
          <a:xfrm>
            <a:off x="5739600" y="3229413"/>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5" name="Google Shape;595;p26"/>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96" name="Google Shape;596;p26"/>
          <p:cNvGrpSpPr/>
          <p:nvPr/>
        </p:nvGrpSpPr>
        <p:grpSpPr>
          <a:xfrm>
            <a:off x="8718295" y="1463555"/>
            <a:ext cx="214918" cy="250565"/>
            <a:chOff x="6571050" y="2495000"/>
            <a:chExt cx="307025" cy="357950"/>
          </a:xfrm>
        </p:grpSpPr>
        <p:sp>
          <p:nvSpPr>
            <p:cNvPr id="597" name="Google Shape;597;p26"/>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6"/>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26"/>
          <p:cNvGrpSpPr/>
          <p:nvPr/>
        </p:nvGrpSpPr>
        <p:grpSpPr>
          <a:xfrm>
            <a:off x="6051522" y="76202"/>
            <a:ext cx="1675047" cy="149573"/>
            <a:chOff x="6242648" y="540003"/>
            <a:chExt cx="1675047" cy="149573"/>
          </a:xfrm>
        </p:grpSpPr>
        <p:sp>
          <p:nvSpPr>
            <p:cNvPr id="601" name="Google Shape;601;p26"/>
            <p:cNvSpPr/>
            <p:nvPr/>
          </p:nvSpPr>
          <p:spPr>
            <a:xfrm>
              <a:off x="6393183" y="550188"/>
              <a:ext cx="1514415" cy="129273"/>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p:nvPr/>
          </p:nvSpPr>
          <p:spPr>
            <a:xfrm>
              <a:off x="6383085" y="540615"/>
              <a:ext cx="1534610" cy="14896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a:off x="6242648" y="540003"/>
              <a:ext cx="160125" cy="149573"/>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6383085" y="604980"/>
              <a:ext cx="1407490" cy="19688"/>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a:off x="7770870" y="550188"/>
              <a:ext cx="19705" cy="129273"/>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26"/>
          <p:cNvGrpSpPr/>
          <p:nvPr/>
        </p:nvGrpSpPr>
        <p:grpSpPr>
          <a:xfrm>
            <a:off x="7955178" y="76210"/>
            <a:ext cx="1184085" cy="1158745"/>
            <a:chOff x="5301275" y="2528150"/>
            <a:chExt cx="1691550" cy="1655350"/>
          </a:xfrm>
        </p:grpSpPr>
        <p:sp>
          <p:nvSpPr>
            <p:cNvPr id="607" name="Google Shape;607;p26"/>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26"/>
          <p:cNvGrpSpPr/>
          <p:nvPr/>
        </p:nvGrpSpPr>
        <p:grpSpPr>
          <a:xfrm flipH="1">
            <a:off x="76200" y="4311955"/>
            <a:ext cx="1533560" cy="755352"/>
            <a:chOff x="383775" y="4031500"/>
            <a:chExt cx="2190800" cy="1079075"/>
          </a:xfrm>
        </p:grpSpPr>
        <p:sp>
          <p:nvSpPr>
            <p:cNvPr id="610" name="Google Shape;610;p26"/>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26"/>
          <p:cNvGrpSpPr/>
          <p:nvPr/>
        </p:nvGrpSpPr>
        <p:grpSpPr>
          <a:xfrm>
            <a:off x="76210" y="2274260"/>
            <a:ext cx="346832" cy="1809080"/>
            <a:chOff x="4713875" y="2486650"/>
            <a:chExt cx="495475" cy="2584400"/>
          </a:xfrm>
        </p:grpSpPr>
        <p:sp>
          <p:nvSpPr>
            <p:cNvPr id="613" name="Google Shape;613;p26"/>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6"/>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6"/>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6"/>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6"/>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6"/>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 name="Google Shape;628;p26"/>
          <p:cNvGrpSpPr/>
          <p:nvPr/>
        </p:nvGrpSpPr>
        <p:grpSpPr>
          <a:xfrm>
            <a:off x="76202" y="1815315"/>
            <a:ext cx="214917" cy="230335"/>
            <a:chOff x="424275" y="4593075"/>
            <a:chExt cx="307025" cy="329050"/>
          </a:xfrm>
        </p:grpSpPr>
        <p:sp>
          <p:nvSpPr>
            <p:cNvPr id="629" name="Google Shape;629;p2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13"/>
        <p:cNvGrpSpPr/>
        <p:nvPr/>
      </p:nvGrpSpPr>
      <p:grpSpPr>
        <a:xfrm>
          <a:off x="0" y="0"/>
          <a:ext cx="0" cy="0"/>
          <a:chOff x="0" y="0"/>
          <a:chExt cx="0" cy="0"/>
        </a:xfrm>
      </p:grpSpPr>
      <p:sp>
        <p:nvSpPr>
          <p:cNvPr id="14" name="Google Shape;14;p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3141900" y="2100600"/>
            <a:ext cx="2860200" cy="9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3141900" y="1380600"/>
            <a:ext cx="2860200" cy="7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800" b="1">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txBox="1">
            <a:spLocks noGrp="1"/>
          </p:cNvSpPr>
          <p:nvPr>
            <p:ph type="subTitle" idx="1"/>
          </p:nvPr>
        </p:nvSpPr>
        <p:spPr>
          <a:xfrm>
            <a:off x="3141900" y="3085800"/>
            <a:ext cx="28602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632"/>
        <p:cNvGrpSpPr/>
        <p:nvPr/>
      </p:nvGrpSpPr>
      <p:grpSpPr>
        <a:xfrm>
          <a:off x="0" y="0"/>
          <a:ext cx="0" cy="0"/>
          <a:chOff x="0" y="0"/>
          <a:chExt cx="0" cy="0"/>
        </a:xfrm>
      </p:grpSpPr>
      <p:sp>
        <p:nvSpPr>
          <p:cNvPr id="633" name="Google Shape;633;p27"/>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7"/>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7"/>
          <p:cNvSpPr txBox="1">
            <a:spLocks noGrp="1"/>
          </p:cNvSpPr>
          <p:nvPr>
            <p:ph type="title"/>
          </p:nvPr>
        </p:nvSpPr>
        <p:spPr>
          <a:xfrm>
            <a:off x="720000"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6" name="Google Shape;636;p27"/>
          <p:cNvSpPr txBox="1">
            <a:spLocks noGrp="1"/>
          </p:cNvSpPr>
          <p:nvPr>
            <p:ph type="subTitle" idx="1"/>
          </p:nvPr>
        </p:nvSpPr>
        <p:spPr>
          <a:xfrm>
            <a:off x="720000"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37" name="Google Shape;637;p27"/>
          <p:cNvSpPr txBox="1">
            <a:spLocks noGrp="1"/>
          </p:cNvSpPr>
          <p:nvPr>
            <p:ph type="title" idx="2"/>
          </p:nvPr>
        </p:nvSpPr>
        <p:spPr>
          <a:xfrm>
            <a:off x="3448800"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8" name="Google Shape;638;p27"/>
          <p:cNvSpPr txBox="1">
            <a:spLocks noGrp="1"/>
          </p:cNvSpPr>
          <p:nvPr>
            <p:ph type="subTitle" idx="3"/>
          </p:nvPr>
        </p:nvSpPr>
        <p:spPr>
          <a:xfrm>
            <a:off x="3448800"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39" name="Google Shape;639;p27"/>
          <p:cNvSpPr txBox="1">
            <a:spLocks noGrp="1"/>
          </p:cNvSpPr>
          <p:nvPr>
            <p:ph type="title" idx="4"/>
          </p:nvPr>
        </p:nvSpPr>
        <p:spPr>
          <a:xfrm>
            <a:off x="720000"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0" name="Google Shape;640;p27"/>
          <p:cNvSpPr txBox="1">
            <a:spLocks noGrp="1"/>
          </p:cNvSpPr>
          <p:nvPr>
            <p:ph type="subTitle" idx="5"/>
          </p:nvPr>
        </p:nvSpPr>
        <p:spPr>
          <a:xfrm>
            <a:off x="720000"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1" name="Google Shape;641;p27"/>
          <p:cNvSpPr txBox="1">
            <a:spLocks noGrp="1"/>
          </p:cNvSpPr>
          <p:nvPr>
            <p:ph type="title" idx="6"/>
          </p:nvPr>
        </p:nvSpPr>
        <p:spPr>
          <a:xfrm>
            <a:off x="3448800"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2" name="Google Shape;642;p27"/>
          <p:cNvSpPr txBox="1">
            <a:spLocks noGrp="1"/>
          </p:cNvSpPr>
          <p:nvPr>
            <p:ph type="subTitle" idx="7"/>
          </p:nvPr>
        </p:nvSpPr>
        <p:spPr>
          <a:xfrm>
            <a:off x="3448800"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3" name="Google Shape;643;p27"/>
          <p:cNvSpPr txBox="1">
            <a:spLocks noGrp="1"/>
          </p:cNvSpPr>
          <p:nvPr>
            <p:ph type="title" idx="8"/>
          </p:nvPr>
        </p:nvSpPr>
        <p:spPr>
          <a:xfrm>
            <a:off x="6177595"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4" name="Google Shape;644;p27"/>
          <p:cNvSpPr txBox="1">
            <a:spLocks noGrp="1"/>
          </p:cNvSpPr>
          <p:nvPr>
            <p:ph type="subTitle" idx="9"/>
          </p:nvPr>
        </p:nvSpPr>
        <p:spPr>
          <a:xfrm>
            <a:off x="6177595"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5" name="Google Shape;645;p27"/>
          <p:cNvSpPr txBox="1">
            <a:spLocks noGrp="1"/>
          </p:cNvSpPr>
          <p:nvPr>
            <p:ph type="title" idx="13"/>
          </p:nvPr>
        </p:nvSpPr>
        <p:spPr>
          <a:xfrm>
            <a:off x="6177595"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6" name="Google Shape;646;p27"/>
          <p:cNvSpPr txBox="1">
            <a:spLocks noGrp="1"/>
          </p:cNvSpPr>
          <p:nvPr>
            <p:ph type="subTitle" idx="14"/>
          </p:nvPr>
        </p:nvSpPr>
        <p:spPr>
          <a:xfrm>
            <a:off x="6177595"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7" name="Google Shape;647;p27"/>
          <p:cNvSpPr txBox="1">
            <a:spLocks noGrp="1"/>
          </p:cNvSpPr>
          <p:nvPr>
            <p:ph type="title" idx="15"/>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48" name="Google Shape;648;p27"/>
          <p:cNvGrpSpPr/>
          <p:nvPr/>
        </p:nvGrpSpPr>
        <p:grpSpPr>
          <a:xfrm>
            <a:off x="76197" y="2274260"/>
            <a:ext cx="346832" cy="1809080"/>
            <a:chOff x="4713875" y="2486650"/>
            <a:chExt cx="495475" cy="2584400"/>
          </a:xfrm>
        </p:grpSpPr>
        <p:sp>
          <p:nvSpPr>
            <p:cNvPr id="649" name="Google Shape;649;p2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27"/>
          <p:cNvGrpSpPr/>
          <p:nvPr/>
        </p:nvGrpSpPr>
        <p:grpSpPr>
          <a:xfrm>
            <a:off x="76202" y="1815315"/>
            <a:ext cx="214917" cy="230335"/>
            <a:chOff x="424275" y="4593075"/>
            <a:chExt cx="307025" cy="329050"/>
          </a:xfrm>
        </p:grpSpPr>
        <p:sp>
          <p:nvSpPr>
            <p:cNvPr id="665" name="Google Shape;665;p2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27"/>
          <p:cNvGrpSpPr/>
          <p:nvPr/>
        </p:nvGrpSpPr>
        <p:grpSpPr>
          <a:xfrm flipH="1">
            <a:off x="76200" y="4311955"/>
            <a:ext cx="1533560" cy="755352"/>
            <a:chOff x="383775" y="4031500"/>
            <a:chExt cx="2190800" cy="1079075"/>
          </a:xfrm>
        </p:grpSpPr>
        <p:sp>
          <p:nvSpPr>
            <p:cNvPr id="669" name="Google Shape;669;p27"/>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CUSTOM_6">
    <p:bg>
      <p:bgPr>
        <a:solidFill>
          <a:schemeClr val="lt2"/>
        </a:solidFill>
        <a:effectLst/>
      </p:bgPr>
    </p:bg>
    <p:spTree>
      <p:nvGrpSpPr>
        <p:cNvPr id="1" name="Shape 710"/>
        <p:cNvGrpSpPr/>
        <p:nvPr/>
      </p:nvGrpSpPr>
      <p:grpSpPr>
        <a:xfrm>
          <a:off x="0" y="0"/>
          <a:ext cx="0" cy="0"/>
          <a:chOff x="0" y="0"/>
          <a:chExt cx="0" cy="0"/>
        </a:xfrm>
      </p:grpSpPr>
      <p:sp>
        <p:nvSpPr>
          <p:cNvPr id="711" name="Google Shape;711;p2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txBox="1">
            <a:spLocks noGrp="1"/>
          </p:cNvSpPr>
          <p:nvPr>
            <p:ph type="title" hasCustomPrompt="1"/>
          </p:nvPr>
        </p:nvSpPr>
        <p:spPr>
          <a:xfrm>
            <a:off x="1820050" y="1259775"/>
            <a:ext cx="5503800" cy="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14" name="Google Shape;714;p29"/>
          <p:cNvSpPr txBox="1">
            <a:spLocks noGrp="1"/>
          </p:cNvSpPr>
          <p:nvPr>
            <p:ph type="subTitle" idx="1"/>
          </p:nvPr>
        </p:nvSpPr>
        <p:spPr>
          <a:xfrm>
            <a:off x="1820050" y="2105779"/>
            <a:ext cx="55038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9pPr>
          </a:lstStyle>
          <a:p>
            <a:endParaRPr/>
          </a:p>
        </p:txBody>
      </p:sp>
      <p:sp>
        <p:nvSpPr>
          <p:cNvPr id="715" name="Google Shape;715;p29"/>
          <p:cNvSpPr txBox="1">
            <a:spLocks noGrp="1"/>
          </p:cNvSpPr>
          <p:nvPr>
            <p:ph type="title" idx="2" hasCustomPrompt="1"/>
          </p:nvPr>
        </p:nvSpPr>
        <p:spPr>
          <a:xfrm>
            <a:off x="1820050" y="2699320"/>
            <a:ext cx="5503800" cy="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16" name="Google Shape;716;p29"/>
          <p:cNvSpPr txBox="1">
            <a:spLocks noGrp="1"/>
          </p:cNvSpPr>
          <p:nvPr>
            <p:ph type="subTitle" idx="3"/>
          </p:nvPr>
        </p:nvSpPr>
        <p:spPr>
          <a:xfrm>
            <a:off x="1820050" y="3545324"/>
            <a:ext cx="55038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1">
  <p:cSld name="CUSTOM_6_1">
    <p:spTree>
      <p:nvGrpSpPr>
        <p:cNvPr id="1" name="Shape 717"/>
        <p:cNvGrpSpPr/>
        <p:nvPr/>
      </p:nvGrpSpPr>
      <p:grpSpPr>
        <a:xfrm>
          <a:off x="0" y="0"/>
          <a:ext cx="0" cy="0"/>
          <a:chOff x="0" y="0"/>
          <a:chExt cx="0" cy="0"/>
        </a:xfrm>
      </p:grpSpPr>
      <p:sp>
        <p:nvSpPr>
          <p:cNvPr id="718" name="Google Shape;718;p30"/>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0"/>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0"/>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21" name="Google Shape;721;p30"/>
          <p:cNvSpPr txBox="1">
            <a:spLocks noGrp="1"/>
          </p:cNvSpPr>
          <p:nvPr>
            <p:ph type="title" idx="2"/>
          </p:nvPr>
        </p:nvSpPr>
        <p:spPr>
          <a:xfrm>
            <a:off x="2070104" y="20016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2" name="Google Shape;722;p30"/>
          <p:cNvSpPr txBox="1">
            <a:spLocks noGrp="1"/>
          </p:cNvSpPr>
          <p:nvPr>
            <p:ph type="subTitle" idx="1"/>
          </p:nvPr>
        </p:nvSpPr>
        <p:spPr>
          <a:xfrm>
            <a:off x="2070104" y="23400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3" name="Google Shape;723;p30"/>
          <p:cNvSpPr txBox="1">
            <a:spLocks noGrp="1"/>
          </p:cNvSpPr>
          <p:nvPr>
            <p:ph type="title" idx="3" hasCustomPrompt="1"/>
          </p:nvPr>
        </p:nvSpPr>
        <p:spPr>
          <a:xfrm>
            <a:off x="720000" y="14904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24" name="Google Shape;724;p30"/>
          <p:cNvSpPr txBox="1">
            <a:spLocks noGrp="1"/>
          </p:cNvSpPr>
          <p:nvPr>
            <p:ph type="title" idx="4"/>
          </p:nvPr>
        </p:nvSpPr>
        <p:spPr>
          <a:xfrm>
            <a:off x="6177600" y="20016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5" name="Google Shape;725;p30"/>
          <p:cNvSpPr txBox="1">
            <a:spLocks noGrp="1"/>
          </p:cNvSpPr>
          <p:nvPr>
            <p:ph type="subTitle" idx="5"/>
          </p:nvPr>
        </p:nvSpPr>
        <p:spPr>
          <a:xfrm>
            <a:off x="6177600" y="23400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6" name="Google Shape;726;p30"/>
          <p:cNvSpPr txBox="1">
            <a:spLocks noGrp="1"/>
          </p:cNvSpPr>
          <p:nvPr>
            <p:ph type="title" idx="6" hasCustomPrompt="1"/>
          </p:nvPr>
        </p:nvSpPr>
        <p:spPr>
          <a:xfrm>
            <a:off x="4827600" y="14904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27" name="Google Shape;727;p30"/>
          <p:cNvSpPr txBox="1">
            <a:spLocks noGrp="1"/>
          </p:cNvSpPr>
          <p:nvPr>
            <p:ph type="title" idx="7"/>
          </p:nvPr>
        </p:nvSpPr>
        <p:spPr>
          <a:xfrm>
            <a:off x="2070104"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8" name="Google Shape;728;p30"/>
          <p:cNvSpPr txBox="1">
            <a:spLocks noGrp="1"/>
          </p:cNvSpPr>
          <p:nvPr>
            <p:ph type="subTitle" idx="8"/>
          </p:nvPr>
        </p:nvSpPr>
        <p:spPr>
          <a:xfrm>
            <a:off x="2070104"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9" name="Google Shape;729;p30"/>
          <p:cNvSpPr txBox="1">
            <a:spLocks noGrp="1"/>
          </p:cNvSpPr>
          <p:nvPr>
            <p:ph type="title" idx="9" hasCustomPrompt="1"/>
          </p:nvPr>
        </p:nvSpPr>
        <p:spPr>
          <a:xfrm>
            <a:off x="720000" y="32472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30" name="Google Shape;730;p30"/>
          <p:cNvSpPr txBox="1">
            <a:spLocks noGrp="1"/>
          </p:cNvSpPr>
          <p:nvPr>
            <p:ph type="title" idx="13"/>
          </p:nvPr>
        </p:nvSpPr>
        <p:spPr>
          <a:xfrm>
            <a:off x="6177600"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31" name="Google Shape;731;p30"/>
          <p:cNvSpPr txBox="1">
            <a:spLocks noGrp="1"/>
          </p:cNvSpPr>
          <p:nvPr>
            <p:ph type="subTitle" idx="14"/>
          </p:nvPr>
        </p:nvSpPr>
        <p:spPr>
          <a:xfrm>
            <a:off x="6177600"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32" name="Google Shape;732;p30"/>
          <p:cNvSpPr txBox="1">
            <a:spLocks noGrp="1"/>
          </p:cNvSpPr>
          <p:nvPr>
            <p:ph type="title" idx="15" hasCustomPrompt="1"/>
          </p:nvPr>
        </p:nvSpPr>
        <p:spPr>
          <a:xfrm>
            <a:off x="4827600" y="32472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grpSp>
        <p:nvGrpSpPr>
          <p:cNvPr id="733" name="Google Shape;733;p30"/>
          <p:cNvGrpSpPr/>
          <p:nvPr/>
        </p:nvGrpSpPr>
        <p:grpSpPr>
          <a:xfrm>
            <a:off x="76197" y="845785"/>
            <a:ext cx="346832" cy="1809080"/>
            <a:chOff x="4713875" y="2486650"/>
            <a:chExt cx="495475" cy="2584400"/>
          </a:xfrm>
        </p:grpSpPr>
        <p:sp>
          <p:nvSpPr>
            <p:cNvPr id="734" name="Google Shape;734;p3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30"/>
          <p:cNvGrpSpPr/>
          <p:nvPr/>
        </p:nvGrpSpPr>
        <p:grpSpPr>
          <a:xfrm>
            <a:off x="76202" y="2883482"/>
            <a:ext cx="214917" cy="230335"/>
            <a:chOff x="424275" y="4593075"/>
            <a:chExt cx="307025" cy="329050"/>
          </a:xfrm>
        </p:grpSpPr>
        <p:sp>
          <p:nvSpPr>
            <p:cNvPr id="750" name="Google Shape;750;p30"/>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0"/>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0"/>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 name="Google Shape;753;p30"/>
          <p:cNvGrpSpPr/>
          <p:nvPr/>
        </p:nvGrpSpPr>
        <p:grpSpPr>
          <a:xfrm>
            <a:off x="76192" y="76210"/>
            <a:ext cx="1100050" cy="540977"/>
            <a:chOff x="823225" y="4003400"/>
            <a:chExt cx="1571500" cy="772825"/>
          </a:xfrm>
        </p:grpSpPr>
        <p:sp>
          <p:nvSpPr>
            <p:cNvPr id="754" name="Google Shape;754;p30"/>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0"/>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 name="Google Shape;756;p30"/>
          <p:cNvGrpSpPr/>
          <p:nvPr/>
        </p:nvGrpSpPr>
        <p:grpSpPr>
          <a:xfrm>
            <a:off x="8720928" y="3462332"/>
            <a:ext cx="327163" cy="637788"/>
            <a:chOff x="2114275" y="3036050"/>
            <a:chExt cx="467375" cy="911125"/>
          </a:xfrm>
        </p:grpSpPr>
        <p:sp>
          <p:nvSpPr>
            <p:cNvPr id="757" name="Google Shape;757;p30"/>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0"/>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0"/>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 name="Google Shape;760;p30"/>
          <p:cNvGrpSpPr/>
          <p:nvPr/>
        </p:nvGrpSpPr>
        <p:grpSpPr>
          <a:xfrm>
            <a:off x="8833170" y="2983155"/>
            <a:ext cx="214918" cy="250565"/>
            <a:chOff x="6571050" y="2495000"/>
            <a:chExt cx="307025" cy="357950"/>
          </a:xfrm>
        </p:grpSpPr>
        <p:sp>
          <p:nvSpPr>
            <p:cNvPr id="761" name="Google Shape;761;p3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30"/>
          <p:cNvGrpSpPr/>
          <p:nvPr/>
        </p:nvGrpSpPr>
        <p:grpSpPr>
          <a:xfrm>
            <a:off x="7495925" y="4328730"/>
            <a:ext cx="1552163" cy="755352"/>
            <a:chOff x="359700" y="4031500"/>
            <a:chExt cx="2217375" cy="1079075"/>
          </a:xfrm>
        </p:grpSpPr>
        <p:sp>
          <p:nvSpPr>
            <p:cNvPr id="765" name="Google Shape;765;p30"/>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0"/>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30"/>
          <p:cNvGrpSpPr/>
          <p:nvPr/>
        </p:nvGrpSpPr>
        <p:grpSpPr>
          <a:xfrm>
            <a:off x="5668472" y="4917728"/>
            <a:ext cx="1675047" cy="149572"/>
            <a:chOff x="4790625" y="1824675"/>
            <a:chExt cx="2392925" cy="213675"/>
          </a:xfrm>
        </p:grpSpPr>
        <p:sp>
          <p:nvSpPr>
            <p:cNvPr id="768" name="Google Shape;768;p3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832"/>
        <p:cNvGrpSpPr/>
        <p:nvPr/>
      </p:nvGrpSpPr>
      <p:grpSpPr>
        <a:xfrm>
          <a:off x="0" y="0"/>
          <a:ext cx="0" cy="0"/>
          <a:chOff x="0" y="0"/>
          <a:chExt cx="0" cy="0"/>
        </a:xfrm>
      </p:grpSpPr>
      <p:sp>
        <p:nvSpPr>
          <p:cNvPr id="833" name="Google Shape;833;p3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5" name="Google Shape;835;p33"/>
          <p:cNvGrpSpPr/>
          <p:nvPr/>
        </p:nvGrpSpPr>
        <p:grpSpPr>
          <a:xfrm>
            <a:off x="7964565" y="3587470"/>
            <a:ext cx="1103235" cy="1479835"/>
            <a:chOff x="393738" y="1475915"/>
            <a:chExt cx="1103235" cy="1479835"/>
          </a:xfrm>
        </p:grpSpPr>
        <p:sp>
          <p:nvSpPr>
            <p:cNvPr id="836" name="Google Shape;836;p33"/>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3"/>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33"/>
          <p:cNvGrpSpPr/>
          <p:nvPr/>
        </p:nvGrpSpPr>
        <p:grpSpPr>
          <a:xfrm>
            <a:off x="7493393" y="3611398"/>
            <a:ext cx="242585" cy="475038"/>
            <a:chOff x="6833975" y="3957025"/>
            <a:chExt cx="346550" cy="678625"/>
          </a:xfrm>
        </p:grpSpPr>
        <p:sp>
          <p:nvSpPr>
            <p:cNvPr id="844" name="Google Shape;844;p3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 name="Google Shape;847;p33"/>
          <p:cNvGrpSpPr/>
          <p:nvPr/>
        </p:nvGrpSpPr>
        <p:grpSpPr>
          <a:xfrm>
            <a:off x="80082" y="76210"/>
            <a:ext cx="1279828" cy="1427160"/>
            <a:chOff x="5321800" y="3042900"/>
            <a:chExt cx="1828325" cy="2038800"/>
          </a:xfrm>
        </p:grpSpPr>
        <p:sp>
          <p:nvSpPr>
            <p:cNvPr id="848" name="Google Shape;848;p33"/>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33"/>
          <p:cNvGrpSpPr/>
          <p:nvPr/>
        </p:nvGrpSpPr>
        <p:grpSpPr>
          <a:xfrm>
            <a:off x="1651402" y="560265"/>
            <a:ext cx="171833" cy="943110"/>
            <a:chOff x="6952525" y="2517050"/>
            <a:chExt cx="245475" cy="1347300"/>
          </a:xfrm>
        </p:grpSpPr>
        <p:sp>
          <p:nvSpPr>
            <p:cNvPr id="851" name="Google Shape;851;p3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33"/>
          <p:cNvGrpSpPr/>
          <p:nvPr/>
        </p:nvGrpSpPr>
        <p:grpSpPr>
          <a:xfrm>
            <a:off x="6060922" y="4453927"/>
            <a:ext cx="1675047" cy="149573"/>
            <a:chOff x="4790625" y="1824675"/>
            <a:chExt cx="2392925" cy="213675"/>
          </a:xfrm>
        </p:grpSpPr>
        <p:sp>
          <p:nvSpPr>
            <p:cNvPr id="856" name="Google Shape;856;p3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33"/>
          <p:cNvGrpSpPr/>
          <p:nvPr/>
        </p:nvGrpSpPr>
        <p:grpSpPr>
          <a:xfrm>
            <a:off x="719998" y="1731965"/>
            <a:ext cx="246837" cy="387257"/>
            <a:chOff x="404525" y="4002625"/>
            <a:chExt cx="352625" cy="553225"/>
          </a:xfrm>
        </p:grpSpPr>
        <p:sp>
          <p:nvSpPr>
            <p:cNvPr id="862" name="Google Shape;862;p3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33"/>
          <p:cNvGrpSpPr/>
          <p:nvPr/>
        </p:nvGrpSpPr>
        <p:grpSpPr>
          <a:xfrm>
            <a:off x="80077" y="1731965"/>
            <a:ext cx="214917" cy="230335"/>
            <a:chOff x="424275" y="4593075"/>
            <a:chExt cx="307025" cy="329050"/>
          </a:xfrm>
        </p:grpSpPr>
        <p:sp>
          <p:nvSpPr>
            <p:cNvPr id="868" name="Google Shape;868;p3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 name="Google Shape;871;p33"/>
          <p:cNvGrpSpPr/>
          <p:nvPr/>
        </p:nvGrpSpPr>
        <p:grpSpPr>
          <a:xfrm>
            <a:off x="8852895" y="3108305"/>
            <a:ext cx="214918" cy="250565"/>
            <a:chOff x="6571050" y="2495000"/>
            <a:chExt cx="307025" cy="357950"/>
          </a:xfrm>
        </p:grpSpPr>
        <p:sp>
          <p:nvSpPr>
            <p:cNvPr id="872" name="Google Shape;872;p3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33"/>
          <p:cNvGrpSpPr/>
          <p:nvPr/>
        </p:nvGrpSpPr>
        <p:grpSpPr>
          <a:xfrm>
            <a:off x="8077160" y="1549785"/>
            <a:ext cx="346832" cy="1809080"/>
            <a:chOff x="4713875" y="2486650"/>
            <a:chExt cx="495475" cy="2584400"/>
          </a:xfrm>
        </p:grpSpPr>
        <p:sp>
          <p:nvSpPr>
            <p:cNvPr id="876" name="Google Shape;876;p3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CUSTOM_8_1">
    <p:bg>
      <p:bgPr>
        <a:solidFill>
          <a:schemeClr val="lt2"/>
        </a:solidFill>
        <a:effectLst/>
      </p:bgPr>
    </p:bg>
    <p:spTree>
      <p:nvGrpSpPr>
        <p:cNvPr id="1" name="Shape 891"/>
        <p:cNvGrpSpPr/>
        <p:nvPr/>
      </p:nvGrpSpPr>
      <p:grpSpPr>
        <a:xfrm>
          <a:off x="0" y="0"/>
          <a:ext cx="0" cy="0"/>
          <a:chOff x="0" y="0"/>
          <a:chExt cx="0" cy="0"/>
        </a:xfrm>
      </p:grpSpPr>
      <p:sp>
        <p:nvSpPr>
          <p:cNvPr id="892" name="Google Shape;892;p3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4" name="Google Shape;894;p34"/>
          <p:cNvGrpSpPr/>
          <p:nvPr/>
        </p:nvGrpSpPr>
        <p:grpSpPr>
          <a:xfrm>
            <a:off x="76212" y="3274972"/>
            <a:ext cx="1493135" cy="1792333"/>
            <a:chOff x="2444075" y="2506775"/>
            <a:chExt cx="2133050" cy="2560475"/>
          </a:xfrm>
        </p:grpSpPr>
        <p:sp>
          <p:nvSpPr>
            <p:cNvPr id="895" name="Google Shape;895;p34"/>
            <p:cNvSpPr/>
            <p:nvPr/>
          </p:nvSpPr>
          <p:spPr>
            <a:xfrm>
              <a:off x="4219950" y="2777675"/>
              <a:ext cx="307775" cy="56275"/>
            </a:xfrm>
            <a:custGeom>
              <a:avLst/>
              <a:gdLst/>
              <a:ahLst/>
              <a:cxnLst/>
              <a:rect l="l" t="t" r="r" b="b"/>
              <a:pathLst>
                <a:path w="12311" h="2251" extrusionOk="0">
                  <a:moveTo>
                    <a:pt x="0" y="1"/>
                  </a:moveTo>
                  <a:lnTo>
                    <a:pt x="0" y="2250"/>
                  </a:lnTo>
                  <a:lnTo>
                    <a:pt x="12311" y="2250"/>
                  </a:lnTo>
                  <a:lnTo>
                    <a:pt x="87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4"/>
            <p:cNvSpPr/>
            <p:nvPr/>
          </p:nvSpPr>
          <p:spPr>
            <a:xfrm>
              <a:off x="4205500" y="2764000"/>
              <a:ext cx="371625" cy="84375"/>
            </a:xfrm>
            <a:custGeom>
              <a:avLst/>
              <a:gdLst/>
              <a:ahLst/>
              <a:cxnLst/>
              <a:rect l="l" t="t" r="r" b="b"/>
              <a:pathLst>
                <a:path w="14865" h="3375" extrusionOk="0">
                  <a:moveTo>
                    <a:pt x="9150" y="1125"/>
                  </a:moveTo>
                  <a:lnTo>
                    <a:pt x="10913" y="2220"/>
                  </a:lnTo>
                  <a:lnTo>
                    <a:pt x="1186" y="2220"/>
                  </a:lnTo>
                  <a:lnTo>
                    <a:pt x="1186" y="1125"/>
                  </a:lnTo>
                  <a:close/>
                  <a:moveTo>
                    <a:pt x="1" y="1"/>
                  </a:moveTo>
                  <a:lnTo>
                    <a:pt x="1" y="3375"/>
                  </a:lnTo>
                  <a:lnTo>
                    <a:pt x="14864" y="3375"/>
                  </a:lnTo>
                  <a:lnTo>
                    <a:pt x="94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4"/>
            <p:cNvSpPr/>
            <p:nvPr/>
          </p:nvSpPr>
          <p:spPr>
            <a:xfrm>
              <a:off x="2826300" y="2722225"/>
              <a:ext cx="1393675" cy="111725"/>
            </a:xfrm>
            <a:custGeom>
              <a:avLst/>
              <a:gdLst/>
              <a:ahLst/>
              <a:cxnLst/>
              <a:rect l="l" t="t" r="r" b="b"/>
              <a:pathLst>
                <a:path w="55747" h="4469" extrusionOk="0">
                  <a:moveTo>
                    <a:pt x="1" y="0"/>
                  </a:moveTo>
                  <a:lnTo>
                    <a:pt x="1" y="4468"/>
                  </a:lnTo>
                  <a:lnTo>
                    <a:pt x="55746" y="4468"/>
                  </a:lnTo>
                  <a:lnTo>
                    <a:pt x="557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2812625" y="2707775"/>
              <a:ext cx="1421775" cy="140600"/>
            </a:xfrm>
            <a:custGeom>
              <a:avLst/>
              <a:gdLst/>
              <a:ahLst/>
              <a:cxnLst/>
              <a:rect l="l" t="t" r="r" b="b"/>
              <a:pathLst>
                <a:path w="56871" h="5624" extrusionOk="0">
                  <a:moveTo>
                    <a:pt x="55716" y="1125"/>
                  </a:moveTo>
                  <a:lnTo>
                    <a:pt x="55716" y="4469"/>
                  </a:lnTo>
                  <a:lnTo>
                    <a:pt x="1125" y="4469"/>
                  </a:lnTo>
                  <a:lnTo>
                    <a:pt x="1125" y="1125"/>
                  </a:lnTo>
                  <a:close/>
                  <a:moveTo>
                    <a:pt x="1" y="1"/>
                  </a:moveTo>
                  <a:lnTo>
                    <a:pt x="1" y="5624"/>
                  </a:lnTo>
                  <a:lnTo>
                    <a:pt x="56871" y="5624"/>
                  </a:lnTo>
                  <a:lnTo>
                    <a:pt x="568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4"/>
            <p:cNvSpPr/>
            <p:nvPr/>
          </p:nvSpPr>
          <p:spPr>
            <a:xfrm>
              <a:off x="2750325" y="2833925"/>
              <a:ext cx="120075" cy="1721925"/>
            </a:xfrm>
            <a:custGeom>
              <a:avLst/>
              <a:gdLst/>
              <a:ahLst/>
              <a:cxnLst/>
              <a:rect l="l" t="t" r="r" b="b"/>
              <a:pathLst>
                <a:path w="4803" h="68877" extrusionOk="0">
                  <a:moveTo>
                    <a:pt x="0" y="0"/>
                  </a:moveTo>
                  <a:lnTo>
                    <a:pt x="0" y="68877"/>
                  </a:lnTo>
                  <a:lnTo>
                    <a:pt x="4803" y="68877"/>
                  </a:lnTo>
                  <a:lnTo>
                    <a:pt x="48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4"/>
            <p:cNvSpPr/>
            <p:nvPr/>
          </p:nvSpPr>
          <p:spPr>
            <a:xfrm>
              <a:off x="2736650" y="2819475"/>
              <a:ext cx="148200" cy="1750825"/>
            </a:xfrm>
            <a:custGeom>
              <a:avLst/>
              <a:gdLst/>
              <a:ahLst/>
              <a:cxnLst/>
              <a:rect l="l" t="t" r="r" b="b"/>
              <a:pathLst>
                <a:path w="5928" h="70033" extrusionOk="0">
                  <a:moveTo>
                    <a:pt x="4772" y="1156"/>
                  </a:moveTo>
                  <a:lnTo>
                    <a:pt x="4772" y="68907"/>
                  </a:lnTo>
                  <a:lnTo>
                    <a:pt x="1125" y="68907"/>
                  </a:lnTo>
                  <a:lnTo>
                    <a:pt x="1125" y="1156"/>
                  </a:lnTo>
                  <a:close/>
                  <a:moveTo>
                    <a:pt x="0" y="1"/>
                  </a:moveTo>
                  <a:lnTo>
                    <a:pt x="0" y="70032"/>
                  </a:lnTo>
                  <a:lnTo>
                    <a:pt x="5927" y="70032"/>
                  </a:lnTo>
                  <a:lnTo>
                    <a:pt x="5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4"/>
            <p:cNvSpPr/>
            <p:nvPr/>
          </p:nvSpPr>
          <p:spPr>
            <a:xfrm>
              <a:off x="2667500" y="4102925"/>
              <a:ext cx="277375" cy="277400"/>
            </a:xfrm>
            <a:custGeom>
              <a:avLst/>
              <a:gdLst/>
              <a:ahLst/>
              <a:cxnLst/>
              <a:rect l="l" t="t" r="r" b="b"/>
              <a:pathLst>
                <a:path w="11095" h="11096" extrusionOk="0">
                  <a:moveTo>
                    <a:pt x="5562" y="1"/>
                  </a:moveTo>
                  <a:cubicBezTo>
                    <a:pt x="2493" y="1"/>
                    <a:pt x="0" y="2493"/>
                    <a:pt x="0" y="5563"/>
                  </a:cubicBezTo>
                  <a:cubicBezTo>
                    <a:pt x="0" y="8603"/>
                    <a:pt x="2493" y="11095"/>
                    <a:pt x="5562" y="11095"/>
                  </a:cubicBezTo>
                  <a:cubicBezTo>
                    <a:pt x="8632" y="11095"/>
                    <a:pt x="11094" y="8603"/>
                    <a:pt x="11094" y="5563"/>
                  </a:cubicBezTo>
                  <a:cubicBezTo>
                    <a:pt x="11094" y="2493"/>
                    <a:pt x="8632" y="1"/>
                    <a:pt x="5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4"/>
            <p:cNvSpPr/>
            <p:nvPr/>
          </p:nvSpPr>
          <p:spPr>
            <a:xfrm>
              <a:off x="2653800" y="4088500"/>
              <a:ext cx="307025" cy="306250"/>
            </a:xfrm>
            <a:custGeom>
              <a:avLst/>
              <a:gdLst/>
              <a:ahLst/>
              <a:cxnLst/>
              <a:rect l="l" t="t" r="r" b="b"/>
              <a:pathLst>
                <a:path w="12281" h="12250" extrusionOk="0">
                  <a:moveTo>
                    <a:pt x="6110" y="1155"/>
                  </a:moveTo>
                  <a:cubicBezTo>
                    <a:pt x="8876" y="1155"/>
                    <a:pt x="11095" y="3374"/>
                    <a:pt x="11095" y="6140"/>
                  </a:cubicBezTo>
                  <a:cubicBezTo>
                    <a:pt x="11095" y="8876"/>
                    <a:pt x="8846" y="11095"/>
                    <a:pt x="6110" y="11095"/>
                  </a:cubicBezTo>
                  <a:cubicBezTo>
                    <a:pt x="3375" y="11095"/>
                    <a:pt x="1126" y="8876"/>
                    <a:pt x="1126" y="6140"/>
                  </a:cubicBezTo>
                  <a:cubicBezTo>
                    <a:pt x="1126" y="3374"/>
                    <a:pt x="3375" y="1155"/>
                    <a:pt x="6110" y="1155"/>
                  </a:cubicBezTo>
                  <a:close/>
                  <a:moveTo>
                    <a:pt x="6110" y="0"/>
                  </a:moveTo>
                  <a:cubicBezTo>
                    <a:pt x="2737" y="0"/>
                    <a:pt x="1" y="2736"/>
                    <a:pt x="1" y="6140"/>
                  </a:cubicBezTo>
                  <a:cubicBezTo>
                    <a:pt x="1" y="9514"/>
                    <a:pt x="2737" y="12250"/>
                    <a:pt x="6110" y="12250"/>
                  </a:cubicBezTo>
                  <a:cubicBezTo>
                    <a:pt x="9484" y="12250"/>
                    <a:pt x="12281" y="9514"/>
                    <a:pt x="12220" y="6140"/>
                  </a:cubicBezTo>
                  <a:cubicBezTo>
                    <a:pt x="12220" y="2736"/>
                    <a:pt x="9484" y="0"/>
                    <a:pt x="6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4"/>
            <p:cNvSpPr/>
            <p:nvPr/>
          </p:nvSpPr>
          <p:spPr>
            <a:xfrm>
              <a:off x="3660675" y="2639375"/>
              <a:ext cx="277375" cy="277400"/>
            </a:xfrm>
            <a:custGeom>
              <a:avLst/>
              <a:gdLst/>
              <a:ahLst/>
              <a:cxnLst/>
              <a:rect l="l" t="t" r="r" b="b"/>
              <a:pathLst>
                <a:path w="11095" h="11096" extrusionOk="0">
                  <a:moveTo>
                    <a:pt x="5532" y="1"/>
                  </a:moveTo>
                  <a:cubicBezTo>
                    <a:pt x="2462" y="1"/>
                    <a:pt x="0" y="2463"/>
                    <a:pt x="0" y="5533"/>
                  </a:cubicBezTo>
                  <a:cubicBezTo>
                    <a:pt x="0" y="8603"/>
                    <a:pt x="2462" y="11095"/>
                    <a:pt x="5532" y="11095"/>
                  </a:cubicBezTo>
                  <a:cubicBezTo>
                    <a:pt x="8602" y="11095"/>
                    <a:pt x="11095" y="8603"/>
                    <a:pt x="11095" y="5533"/>
                  </a:cubicBezTo>
                  <a:cubicBezTo>
                    <a:pt x="11095" y="2463"/>
                    <a:pt x="8602" y="1"/>
                    <a:pt x="5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4"/>
            <p:cNvSpPr/>
            <p:nvPr/>
          </p:nvSpPr>
          <p:spPr>
            <a:xfrm>
              <a:off x="3646225" y="2625700"/>
              <a:ext cx="306275" cy="306275"/>
            </a:xfrm>
            <a:custGeom>
              <a:avLst/>
              <a:gdLst/>
              <a:ahLst/>
              <a:cxnLst/>
              <a:rect l="l" t="t" r="r" b="b"/>
              <a:pathLst>
                <a:path w="12251" h="12251" extrusionOk="0">
                  <a:moveTo>
                    <a:pt x="6110" y="1125"/>
                  </a:moveTo>
                  <a:cubicBezTo>
                    <a:pt x="8846" y="1125"/>
                    <a:pt x="11095" y="3344"/>
                    <a:pt x="11095" y="6080"/>
                  </a:cubicBezTo>
                  <a:cubicBezTo>
                    <a:pt x="11095" y="8816"/>
                    <a:pt x="8846" y="11065"/>
                    <a:pt x="6110" y="11065"/>
                  </a:cubicBezTo>
                  <a:cubicBezTo>
                    <a:pt x="3375" y="11065"/>
                    <a:pt x="1125" y="8816"/>
                    <a:pt x="1125" y="6080"/>
                  </a:cubicBezTo>
                  <a:cubicBezTo>
                    <a:pt x="1125" y="3344"/>
                    <a:pt x="3375" y="1125"/>
                    <a:pt x="6110" y="1125"/>
                  </a:cubicBezTo>
                  <a:close/>
                  <a:moveTo>
                    <a:pt x="6110" y="1"/>
                  </a:moveTo>
                  <a:cubicBezTo>
                    <a:pt x="2736" y="1"/>
                    <a:pt x="1" y="2736"/>
                    <a:pt x="1" y="6141"/>
                  </a:cubicBezTo>
                  <a:cubicBezTo>
                    <a:pt x="1" y="9515"/>
                    <a:pt x="2736" y="12250"/>
                    <a:pt x="6110" y="12250"/>
                  </a:cubicBezTo>
                  <a:cubicBezTo>
                    <a:pt x="9515" y="12250"/>
                    <a:pt x="12250" y="9484"/>
                    <a:pt x="12250" y="6141"/>
                  </a:cubicBezTo>
                  <a:cubicBezTo>
                    <a:pt x="12250" y="2736"/>
                    <a:pt x="9484" y="1"/>
                    <a:pt x="6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2460050" y="2520650"/>
              <a:ext cx="351075" cy="340650"/>
            </a:xfrm>
            <a:custGeom>
              <a:avLst/>
              <a:gdLst/>
              <a:ahLst/>
              <a:cxnLst/>
              <a:rect l="l" t="t" r="r" b="b"/>
              <a:pathLst>
                <a:path w="14043" h="13626" extrusionOk="0">
                  <a:moveTo>
                    <a:pt x="4715" y="1"/>
                  </a:moveTo>
                  <a:cubicBezTo>
                    <a:pt x="3610" y="1"/>
                    <a:pt x="2508" y="419"/>
                    <a:pt x="1672" y="1254"/>
                  </a:cubicBezTo>
                  <a:cubicBezTo>
                    <a:pt x="0" y="2957"/>
                    <a:pt x="0" y="5692"/>
                    <a:pt x="1672" y="7364"/>
                  </a:cubicBezTo>
                  <a:lnTo>
                    <a:pt x="7933" y="13625"/>
                  </a:lnTo>
                  <a:lnTo>
                    <a:pt x="14043" y="7516"/>
                  </a:lnTo>
                  <a:lnTo>
                    <a:pt x="7781" y="1254"/>
                  </a:lnTo>
                  <a:cubicBezTo>
                    <a:pt x="6930" y="419"/>
                    <a:pt x="5821" y="1"/>
                    <a:pt x="47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4"/>
            <p:cNvSpPr/>
            <p:nvPr/>
          </p:nvSpPr>
          <p:spPr>
            <a:xfrm>
              <a:off x="2444075" y="2506775"/>
              <a:ext cx="387575" cy="375800"/>
            </a:xfrm>
            <a:custGeom>
              <a:avLst/>
              <a:gdLst/>
              <a:ahLst/>
              <a:cxnLst/>
              <a:rect l="l" t="t" r="r" b="b"/>
              <a:pathLst>
                <a:path w="15503" h="15032" extrusionOk="0">
                  <a:moveTo>
                    <a:pt x="5350" y="1110"/>
                  </a:moveTo>
                  <a:cubicBezTo>
                    <a:pt x="6323" y="1110"/>
                    <a:pt x="7296" y="1506"/>
                    <a:pt x="7995" y="2235"/>
                  </a:cubicBezTo>
                  <a:lnTo>
                    <a:pt x="13892" y="8101"/>
                  </a:lnTo>
                  <a:lnTo>
                    <a:pt x="8572" y="13421"/>
                  </a:lnTo>
                  <a:lnTo>
                    <a:pt x="2676" y="7554"/>
                  </a:lnTo>
                  <a:cubicBezTo>
                    <a:pt x="1247" y="6065"/>
                    <a:pt x="1247" y="3664"/>
                    <a:pt x="2676" y="2235"/>
                  </a:cubicBezTo>
                  <a:cubicBezTo>
                    <a:pt x="3405" y="1506"/>
                    <a:pt x="4408" y="1110"/>
                    <a:pt x="5350" y="1110"/>
                  </a:cubicBezTo>
                  <a:close/>
                  <a:moveTo>
                    <a:pt x="5350" y="1"/>
                  </a:moveTo>
                  <a:cubicBezTo>
                    <a:pt x="4097" y="1"/>
                    <a:pt x="2843" y="472"/>
                    <a:pt x="1885" y="1414"/>
                  </a:cubicBezTo>
                  <a:cubicBezTo>
                    <a:pt x="1" y="3329"/>
                    <a:pt x="1" y="6430"/>
                    <a:pt x="1885" y="8345"/>
                  </a:cubicBezTo>
                  <a:lnTo>
                    <a:pt x="8572" y="15032"/>
                  </a:lnTo>
                  <a:lnTo>
                    <a:pt x="15503" y="8101"/>
                  </a:lnTo>
                  <a:lnTo>
                    <a:pt x="8815" y="1414"/>
                  </a:lnTo>
                  <a:cubicBezTo>
                    <a:pt x="7858" y="472"/>
                    <a:pt x="6604" y="1"/>
                    <a:pt x="5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4"/>
            <p:cNvSpPr/>
            <p:nvPr/>
          </p:nvSpPr>
          <p:spPr>
            <a:xfrm>
              <a:off x="2779950" y="4555825"/>
              <a:ext cx="90450" cy="326025"/>
            </a:xfrm>
            <a:custGeom>
              <a:avLst/>
              <a:gdLst/>
              <a:ahLst/>
              <a:cxnLst/>
              <a:rect l="l" t="t" r="r" b="b"/>
              <a:pathLst>
                <a:path w="3618" h="13041" extrusionOk="0">
                  <a:moveTo>
                    <a:pt x="1" y="1"/>
                  </a:moveTo>
                  <a:lnTo>
                    <a:pt x="1" y="13040"/>
                  </a:lnTo>
                  <a:lnTo>
                    <a:pt x="3618" y="13040"/>
                  </a:lnTo>
                  <a:lnTo>
                    <a:pt x="36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4"/>
            <p:cNvSpPr/>
            <p:nvPr/>
          </p:nvSpPr>
          <p:spPr>
            <a:xfrm>
              <a:off x="2765525" y="4542150"/>
              <a:ext cx="119325" cy="354125"/>
            </a:xfrm>
            <a:custGeom>
              <a:avLst/>
              <a:gdLst/>
              <a:ahLst/>
              <a:cxnLst/>
              <a:rect l="l" t="t" r="r" b="b"/>
              <a:pathLst>
                <a:path w="4773" h="14165" extrusionOk="0">
                  <a:moveTo>
                    <a:pt x="3617" y="1125"/>
                  </a:moveTo>
                  <a:lnTo>
                    <a:pt x="3617" y="13010"/>
                  </a:lnTo>
                  <a:lnTo>
                    <a:pt x="1155" y="13010"/>
                  </a:lnTo>
                  <a:lnTo>
                    <a:pt x="1155" y="1125"/>
                  </a:lnTo>
                  <a:close/>
                  <a:moveTo>
                    <a:pt x="0" y="0"/>
                  </a:moveTo>
                  <a:lnTo>
                    <a:pt x="0" y="14165"/>
                  </a:lnTo>
                  <a:lnTo>
                    <a:pt x="4772" y="14165"/>
                  </a:lnTo>
                  <a:lnTo>
                    <a:pt x="47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4"/>
            <p:cNvSpPr/>
            <p:nvPr/>
          </p:nvSpPr>
          <p:spPr>
            <a:xfrm>
              <a:off x="2855950" y="4881825"/>
              <a:ext cx="28900" cy="185425"/>
            </a:xfrm>
            <a:custGeom>
              <a:avLst/>
              <a:gdLst/>
              <a:ahLst/>
              <a:cxnLst/>
              <a:rect l="l" t="t" r="r" b="b"/>
              <a:pathLst>
                <a:path w="1156" h="7417" extrusionOk="0">
                  <a:moveTo>
                    <a:pt x="0" y="0"/>
                  </a:moveTo>
                  <a:lnTo>
                    <a:pt x="0" y="7417"/>
                  </a:lnTo>
                  <a:lnTo>
                    <a:pt x="1155" y="7417"/>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4"/>
            <p:cNvSpPr/>
            <p:nvPr/>
          </p:nvSpPr>
          <p:spPr>
            <a:xfrm>
              <a:off x="2618850" y="2625700"/>
              <a:ext cx="415700" cy="416450"/>
            </a:xfrm>
            <a:custGeom>
              <a:avLst/>
              <a:gdLst/>
              <a:ahLst/>
              <a:cxnLst/>
              <a:rect l="l" t="t" r="r" b="b"/>
              <a:pathLst>
                <a:path w="16628" h="16658" extrusionOk="0">
                  <a:moveTo>
                    <a:pt x="8299" y="1"/>
                  </a:moveTo>
                  <a:cubicBezTo>
                    <a:pt x="3709" y="1"/>
                    <a:pt x="1" y="3740"/>
                    <a:pt x="1" y="8329"/>
                  </a:cubicBezTo>
                  <a:cubicBezTo>
                    <a:pt x="1" y="12919"/>
                    <a:pt x="3709" y="16658"/>
                    <a:pt x="8299" y="16658"/>
                  </a:cubicBezTo>
                  <a:cubicBezTo>
                    <a:pt x="12889" y="16658"/>
                    <a:pt x="16627" y="12919"/>
                    <a:pt x="16627" y="8329"/>
                  </a:cubicBezTo>
                  <a:cubicBezTo>
                    <a:pt x="16627" y="3740"/>
                    <a:pt x="12889" y="1"/>
                    <a:pt x="8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4"/>
            <p:cNvSpPr/>
            <p:nvPr/>
          </p:nvSpPr>
          <p:spPr>
            <a:xfrm>
              <a:off x="2604425" y="2611275"/>
              <a:ext cx="444550" cy="445325"/>
            </a:xfrm>
            <a:custGeom>
              <a:avLst/>
              <a:gdLst/>
              <a:ahLst/>
              <a:cxnLst/>
              <a:rect l="l" t="t" r="r" b="b"/>
              <a:pathLst>
                <a:path w="17782" h="17813" extrusionOk="0">
                  <a:moveTo>
                    <a:pt x="8876" y="1155"/>
                  </a:moveTo>
                  <a:cubicBezTo>
                    <a:pt x="13131" y="1155"/>
                    <a:pt x="16627" y="4651"/>
                    <a:pt x="16627" y="8906"/>
                  </a:cubicBezTo>
                  <a:cubicBezTo>
                    <a:pt x="16627" y="13162"/>
                    <a:pt x="13131" y="16657"/>
                    <a:pt x="8876" y="16657"/>
                  </a:cubicBezTo>
                  <a:cubicBezTo>
                    <a:pt x="4620" y="16657"/>
                    <a:pt x="1125" y="13162"/>
                    <a:pt x="1125" y="8906"/>
                  </a:cubicBezTo>
                  <a:cubicBezTo>
                    <a:pt x="1125" y="4651"/>
                    <a:pt x="4620" y="1155"/>
                    <a:pt x="8876" y="1155"/>
                  </a:cubicBezTo>
                  <a:close/>
                  <a:moveTo>
                    <a:pt x="8876" y="0"/>
                  </a:moveTo>
                  <a:cubicBezTo>
                    <a:pt x="3982" y="0"/>
                    <a:pt x="0" y="4013"/>
                    <a:pt x="0" y="8906"/>
                  </a:cubicBezTo>
                  <a:cubicBezTo>
                    <a:pt x="0" y="13800"/>
                    <a:pt x="3982" y="17812"/>
                    <a:pt x="8876" y="17812"/>
                  </a:cubicBezTo>
                  <a:cubicBezTo>
                    <a:pt x="13769" y="17812"/>
                    <a:pt x="17782" y="13800"/>
                    <a:pt x="17782" y="8906"/>
                  </a:cubicBezTo>
                  <a:cubicBezTo>
                    <a:pt x="17782" y="4013"/>
                    <a:pt x="13769" y="0"/>
                    <a:pt x="8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4"/>
            <p:cNvSpPr/>
            <p:nvPr/>
          </p:nvSpPr>
          <p:spPr>
            <a:xfrm>
              <a:off x="2718400" y="2726025"/>
              <a:ext cx="216600" cy="216575"/>
            </a:xfrm>
            <a:custGeom>
              <a:avLst/>
              <a:gdLst/>
              <a:ahLst/>
              <a:cxnLst/>
              <a:rect l="l" t="t" r="r" b="b"/>
              <a:pathLst>
                <a:path w="8664" h="8663" extrusionOk="0">
                  <a:moveTo>
                    <a:pt x="4317" y="0"/>
                  </a:moveTo>
                  <a:cubicBezTo>
                    <a:pt x="1946" y="0"/>
                    <a:pt x="1" y="1915"/>
                    <a:pt x="1" y="4316"/>
                  </a:cubicBezTo>
                  <a:cubicBezTo>
                    <a:pt x="1" y="6717"/>
                    <a:pt x="1946" y="8663"/>
                    <a:pt x="4317" y="8663"/>
                  </a:cubicBezTo>
                  <a:cubicBezTo>
                    <a:pt x="6718" y="8663"/>
                    <a:pt x="8663" y="6717"/>
                    <a:pt x="8663" y="4316"/>
                  </a:cubicBezTo>
                  <a:cubicBezTo>
                    <a:pt x="8663" y="1915"/>
                    <a:pt x="6718" y="0"/>
                    <a:pt x="4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4"/>
            <p:cNvSpPr/>
            <p:nvPr/>
          </p:nvSpPr>
          <p:spPr>
            <a:xfrm>
              <a:off x="2703975" y="2711575"/>
              <a:ext cx="244700" cy="244700"/>
            </a:xfrm>
            <a:custGeom>
              <a:avLst/>
              <a:gdLst/>
              <a:ahLst/>
              <a:cxnLst/>
              <a:rect l="l" t="t" r="r" b="b"/>
              <a:pathLst>
                <a:path w="9788" h="9788" extrusionOk="0">
                  <a:moveTo>
                    <a:pt x="4894" y="1186"/>
                  </a:moveTo>
                  <a:cubicBezTo>
                    <a:pt x="6961" y="1186"/>
                    <a:pt x="8632" y="2858"/>
                    <a:pt x="8663" y="4925"/>
                  </a:cubicBezTo>
                  <a:cubicBezTo>
                    <a:pt x="8663" y="7022"/>
                    <a:pt x="6961" y="8694"/>
                    <a:pt x="4894" y="8694"/>
                  </a:cubicBezTo>
                  <a:cubicBezTo>
                    <a:pt x="2827" y="8694"/>
                    <a:pt x="1155" y="6992"/>
                    <a:pt x="1155" y="4925"/>
                  </a:cubicBezTo>
                  <a:cubicBezTo>
                    <a:pt x="1155" y="2858"/>
                    <a:pt x="2857" y="1186"/>
                    <a:pt x="4894" y="1186"/>
                  </a:cubicBezTo>
                  <a:close/>
                  <a:moveTo>
                    <a:pt x="4894" y="1"/>
                  </a:moveTo>
                  <a:cubicBezTo>
                    <a:pt x="2219" y="1"/>
                    <a:pt x="0" y="2189"/>
                    <a:pt x="0" y="4894"/>
                  </a:cubicBezTo>
                  <a:cubicBezTo>
                    <a:pt x="0" y="7599"/>
                    <a:pt x="2189" y="9788"/>
                    <a:pt x="4894" y="9788"/>
                  </a:cubicBezTo>
                  <a:cubicBezTo>
                    <a:pt x="7599" y="9788"/>
                    <a:pt x="9757" y="7599"/>
                    <a:pt x="9787" y="4894"/>
                  </a:cubicBezTo>
                  <a:cubicBezTo>
                    <a:pt x="9787" y="2189"/>
                    <a:pt x="7599" y="1"/>
                    <a:pt x="4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34"/>
          <p:cNvGrpSpPr/>
          <p:nvPr/>
        </p:nvGrpSpPr>
        <p:grpSpPr>
          <a:xfrm>
            <a:off x="720003" y="2493615"/>
            <a:ext cx="327163" cy="637788"/>
            <a:chOff x="2114275" y="3036050"/>
            <a:chExt cx="467375" cy="911125"/>
          </a:xfrm>
        </p:grpSpPr>
        <p:sp>
          <p:nvSpPr>
            <p:cNvPr id="915" name="Google Shape;915;p3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34"/>
          <p:cNvGrpSpPr/>
          <p:nvPr/>
        </p:nvGrpSpPr>
        <p:grpSpPr>
          <a:xfrm>
            <a:off x="720002" y="4404927"/>
            <a:ext cx="1675047" cy="149573"/>
            <a:chOff x="4790625" y="1824675"/>
            <a:chExt cx="2392925" cy="213675"/>
          </a:xfrm>
        </p:grpSpPr>
        <p:sp>
          <p:nvSpPr>
            <p:cNvPr id="919" name="Google Shape;919;p3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34"/>
          <p:cNvGrpSpPr/>
          <p:nvPr/>
        </p:nvGrpSpPr>
        <p:grpSpPr>
          <a:xfrm>
            <a:off x="76202" y="2816032"/>
            <a:ext cx="214917" cy="230335"/>
            <a:chOff x="424275" y="4593075"/>
            <a:chExt cx="307025" cy="329050"/>
          </a:xfrm>
        </p:grpSpPr>
        <p:sp>
          <p:nvSpPr>
            <p:cNvPr id="925" name="Google Shape;925;p3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34"/>
          <p:cNvGrpSpPr/>
          <p:nvPr/>
        </p:nvGrpSpPr>
        <p:grpSpPr>
          <a:xfrm>
            <a:off x="720002" y="3711535"/>
            <a:ext cx="1100050" cy="540978"/>
            <a:chOff x="823225" y="4003400"/>
            <a:chExt cx="1571500" cy="772825"/>
          </a:xfrm>
        </p:grpSpPr>
        <p:sp>
          <p:nvSpPr>
            <p:cNvPr id="929" name="Google Shape;929;p3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931;p34"/>
          <p:cNvGrpSpPr/>
          <p:nvPr/>
        </p:nvGrpSpPr>
        <p:grpSpPr>
          <a:xfrm>
            <a:off x="8004465" y="76195"/>
            <a:ext cx="1063335" cy="1454810"/>
            <a:chOff x="3064150" y="3027700"/>
            <a:chExt cx="1519050" cy="2078300"/>
          </a:xfrm>
        </p:grpSpPr>
        <p:sp>
          <p:nvSpPr>
            <p:cNvPr id="932" name="Google Shape;932;p34"/>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969;p34"/>
          <p:cNvGrpSpPr/>
          <p:nvPr/>
        </p:nvGrpSpPr>
        <p:grpSpPr>
          <a:xfrm>
            <a:off x="7533293" y="1055972"/>
            <a:ext cx="242585" cy="475038"/>
            <a:chOff x="6833975" y="3957025"/>
            <a:chExt cx="346550" cy="678625"/>
          </a:xfrm>
        </p:grpSpPr>
        <p:sp>
          <p:nvSpPr>
            <p:cNvPr id="970" name="Google Shape;970;p34"/>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4"/>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 name="Google Shape;973;p34"/>
          <p:cNvGrpSpPr/>
          <p:nvPr/>
        </p:nvGrpSpPr>
        <p:grpSpPr>
          <a:xfrm>
            <a:off x="6100822" y="540003"/>
            <a:ext cx="1675047" cy="149573"/>
            <a:chOff x="4790625" y="1824675"/>
            <a:chExt cx="2392925" cy="213675"/>
          </a:xfrm>
        </p:grpSpPr>
        <p:sp>
          <p:nvSpPr>
            <p:cNvPr id="974" name="Google Shape;974;p3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 name="Google Shape;979;p34"/>
          <p:cNvGrpSpPr/>
          <p:nvPr/>
        </p:nvGrpSpPr>
        <p:grpSpPr>
          <a:xfrm>
            <a:off x="8852895" y="1731985"/>
            <a:ext cx="214918" cy="250565"/>
            <a:chOff x="6571050" y="2495000"/>
            <a:chExt cx="307025" cy="357950"/>
          </a:xfrm>
        </p:grpSpPr>
        <p:sp>
          <p:nvSpPr>
            <p:cNvPr id="980" name="Google Shape;980;p3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 name="Google Shape;983;p34"/>
          <p:cNvGrpSpPr/>
          <p:nvPr/>
        </p:nvGrpSpPr>
        <p:grpSpPr>
          <a:xfrm>
            <a:off x="8077160" y="1731985"/>
            <a:ext cx="346832" cy="1809080"/>
            <a:chOff x="4713875" y="2486650"/>
            <a:chExt cx="495475" cy="2584400"/>
          </a:xfrm>
        </p:grpSpPr>
        <p:sp>
          <p:nvSpPr>
            <p:cNvPr id="984" name="Google Shape;984;p3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04/09/2024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786208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04/09/2024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971439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1"/>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04/09/2024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298346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04/09/2024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4283882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1631157"/>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1631157"/>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04/09/2024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651563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 name="Google Shape;23;p4"/>
          <p:cNvSpPr txBox="1">
            <a:spLocks noGrp="1"/>
          </p:cNvSpPr>
          <p:nvPr>
            <p:ph type="body" idx="1"/>
          </p:nvPr>
        </p:nvSpPr>
        <p:spPr>
          <a:xfrm>
            <a:off x="2092350" y="1216800"/>
            <a:ext cx="4959300" cy="32271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lt1"/>
              </a:buClr>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24" name="Google Shape;24;p4"/>
          <p:cNvGrpSpPr/>
          <p:nvPr/>
        </p:nvGrpSpPr>
        <p:grpSpPr>
          <a:xfrm>
            <a:off x="1404852" y="76205"/>
            <a:ext cx="1675047" cy="149573"/>
            <a:chOff x="4790625" y="1824675"/>
            <a:chExt cx="2392925" cy="213675"/>
          </a:xfrm>
        </p:grpSpPr>
        <p:sp>
          <p:nvSpPr>
            <p:cNvPr id="25" name="Google Shape;25;p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4"/>
          <p:cNvGrpSpPr/>
          <p:nvPr/>
        </p:nvGrpSpPr>
        <p:grpSpPr>
          <a:xfrm>
            <a:off x="76202" y="2883465"/>
            <a:ext cx="214917" cy="230335"/>
            <a:chOff x="424275" y="4593075"/>
            <a:chExt cx="307025" cy="329050"/>
          </a:xfrm>
        </p:grpSpPr>
        <p:sp>
          <p:nvSpPr>
            <p:cNvPr id="31" name="Google Shape;31;p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4"/>
          <p:cNvGrpSpPr/>
          <p:nvPr/>
        </p:nvGrpSpPr>
        <p:grpSpPr>
          <a:xfrm>
            <a:off x="76197" y="845785"/>
            <a:ext cx="346832" cy="1809080"/>
            <a:chOff x="4713875" y="2486650"/>
            <a:chExt cx="495475" cy="2584400"/>
          </a:xfrm>
        </p:grpSpPr>
        <p:sp>
          <p:nvSpPr>
            <p:cNvPr id="35" name="Google Shape;35;p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4"/>
          <p:cNvGrpSpPr/>
          <p:nvPr/>
        </p:nvGrpSpPr>
        <p:grpSpPr>
          <a:xfrm>
            <a:off x="76192" y="76210"/>
            <a:ext cx="1100050" cy="540977"/>
            <a:chOff x="823225" y="4003400"/>
            <a:chExt cx="1571500" cy="772825"/>
          </a:xfrm>
        </p:grpSpPr>
        <p:sp>
          <p:nvSpPr>
            <p:cNvPr id="51" name="Google Shape;51;p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4"/>
          <p:cNvGrpSpPr/>
          <p:nvPr/>
        </p:nvGrpSpPr>
        <p:grpSpPr>
          <a:xfrm>
            <a:off x="8720928" y="3462332"/>
            <a:ext cx="327163" cy="637788"/>
            <a:chOff x="2114275" y="3036050"/>
            <a:chExt cx="467375" cy="911125"/>
          </a:xfrm>
        </p:grpSpPr>
        <p:sp>
          <p:nvSpPr>
            <p:cNvPr id="54" name="Google Shape;54;p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a:off x="8833170" y="2983155"/>
            <a:ext cx="214918" cy="250565"/>
            <a:chOff x="6571050" y="2495000"/>
            <a:chExt cx="307025" cy="357950"/>
          </a:xfrm>
        </p:grpSpPr>
        <p:sp>
          <p:nvSpPr>
            <p:cNvPr id="58" name="Google Shape;58;p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4"/>
          <p:cNvGrpSpPr/>
          <p:nvPr/>
        </p:nvGrpSpPr>
        <p:grpSpPr>
          <a:xfrm>
            <a:off x="7495925" y="4328730"/>
            <a:ext cx="1552163" cy="755352"/>
            <a:chOff x="359700" y="4031500"/>
            <a:chExt cx="2217375" cy="1079075"/>
          </a:xfrm>
        </p:grpSpPr>
        <p:sp>
          <p:nvSpPr>
            <p:cNvPr id="62" name="Google Shape;62;p4"/>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4"/>
          <p:cNvGrpSpPr/>
          <p:nvPr/>
        </p:nvGrpSpPr>
        <p:grpSpPr>
          <a:xfrm>
            <a:off x="5668472" y="4917728"/>
            <a:ext cx="1675047" cy="149572"/>
            <a:chOff x="4790625" y="1824675"/>
            <a:chExt cx="2392925" cy="213675"/>
          </a:xfrm>
        </p:grpSpPr>
        <p:sp>
          <p:nvSpPr>
            <p:cNvPr id="65" name="Google Shape;65;p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04/09/2024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925227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04/09/2024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579672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8"/>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1"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04/09/2024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655946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2"/>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04/09/2024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885514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04/09/2024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4285752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04/09/2024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84048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71" name="Google Shape;71;p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 name="Google Shape;74;p5"/>
          <p:cNvSpPr txBox="1">
            <a:spLocks noGrp="1"/>
          </p:cNvSpPr>
          <p:nvPr>
            <p:ph type="title" idx="2"/>
          </p:nvPr>
        </p:nvSpPr>
        <p:spPr>
          <a:xfrm>
            <a:off x="1277950" y="2470200"/>
            <a:ext cx="3057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5" name="Google Shape;75;p5"/>
          <p:cNvSpPr txBox="1">
            <a:spLocks noGrp="1"/>
          </p:cNvSpPr>
          <p:nvPr>
            <p:ph type="subTitle" idx="1"/>
          </p:nvPr>
        </p:nvSpPr>
        <p:spPr>
          <a:xfrm>
            <a:off x="1277950" y="2808600"/>
            <a:ext cx="3057900" cy="93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6" name="Google Shape;76;p5"/>
          <p:cNvSpPr txBox="1">
            <a:spLocks noGrp="1"/>
          </p:cNvSpPr>
          <p:nvPr>
            <p:ph type="title" idx="3"/>
          </p:nvPr>
        </p:nvSpPr>
        <p:spPr>
          <a:xfrm>
            <a:off x="4808250" y="2470200"/>
            <a:ext cx="3057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 name="Google Shape;77;p5"/>
          <p:cNvSpPr txBox="1">
            <a:spLocks noGrp="1"/>
          </p:cNvSpPr>
          <p:nvPr>
            <p:ph type="subTitle" idx="4"/>
          </p:nvPr>
        </p:nvSpPr>
        <p:spPr>
          <a:xfrm>
            <a:off x="4808250" y="2808600"/>
            <a:ext cx="3057900" cy="93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grpSp>
        <p:nvGrpSpPr>
          <p:cNvPr id="78" name="Google Shape;78;p5"/>
          <p:cNvGrpSpPr/>
          <p:nvPr/>
        </p:nvGrpSpPr>
        <p:grpSpPr>
          <a:xfrm>
            <a:off x="76197" y="2274260"/>
            <a:ext cx="346832" cy="1809080"/>
            <a:chOff x="4713875" y="2486650"/>
            <a:chExt cx="495475" cy="2584400"/>
          </a:xfrm>
        </p:grpSpPr>
        <p:sp>
          <p:nvSpPr>
            <p:cNvPr id="79" name="Google Shape;79;p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5"/>
          <p:cNvGrpSpPr/>
          <p:nvPr/>
        </p:nvGrpSpPr>
        <p:grpSpPr>
          <a:xfrm>
            <a:off x="76202" y="1815315"/>
            <a:ext cx="214917" cy="230335"/>
            <a:chOff x="424275" y="4593075"/>
            <a:chExt cx="307025" cy="329050"/>
          </a:xfrm>
        </p:grpSpPr>
        <p:sp>
          <p:nvSpPr>
            <p:cNvPr id="95" name="Google Shape;95;p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5"/>
          <p:cNvGrpSpPr/>
          <p:nvPr/>
        </p:nvGrpSpPr>
        <p:grpSpPr>
          <a:xfrm flipH="1">
            <a:off x="76200" y="4311955"/>
            <a:ext cx="1533560" cy="755352"/>
            <a:chOff x="383775" y="4031500"/>
            <a:chExt cx="2190800" cy="1079075"/>
          </a:xfrm>
        </p:grpSpPr>
        <p:sp>
          <p:nvSpPr>
            <p:cNvPr id="99" name="Google Shape;99;p5"/>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
        <p:cNvGrpSpPr/>
        <p:nvPr/>
      </p:nvGrpSpPr>
      <p:grpSpPr>
        <a:xfrm>
          <a:off x="0" y="0"/>
          <a:ext cx="0" cy="0"/>
          <a:chOff x="0" y="0"/>
          <a:chExt cx="0" cy="0"/>
        </a:xfrm>
      </p:grpSpPr>
      <p:sp>
        <p:nvSpPr>
          <p:cNvPr id="102" name="Google Shape;102;p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5" name="Google Shape;105;p6"/>
          <p:cNvGrpSpPr/>
          <p:nvPr/>
        </p:nvGrpSpPr>
        <p:grpSpPr>
          <a:xfrm>
            <a:off x="76202" y="3853015"/>
            <a:ext cx="214917" cy="230335"/>
            <a:chOff x="424275" y="4593075"/>
            <a:chExt cx="307025" cy="329050"/>
          </a:xfrm>
        </p:grpSpPr>
        <p:sp>
          <p:nvSpPr>
            <p:cNvPr id="106" name="Google Shape;106;p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6"/>
          <p:cNvGrpSpPr/>
          <p:nvPr/>
        </p:nvGrpSpPr>
        <p:grpSpPr>
          <a:xfrm flipH="1">
            <a:off x="76200" y="4311955"/>
            <a:ext cx="1533560" cy="755352"/>
            <a:chOff x="383775" y="4031500"/>
            <a:chExt cx="2190800" cy="1079075"/>
          </a:xfrm>
        </p:grpSpPr>
        <p:sp>
          <p:nvSpPr>
            <p:cNvPr id="110" name="Google Shape;110;p6"/>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6"/>
          <p:cNvGrpSpPr/>
          <p:nvPr/>
        </p:nvGrpSpPr>
        <p:grpSpPr>
          <a:xfrm flipH="1">
            <a:off x="1838348" y="4917728"/>
            <a:ext cx="1675047" cy="149572"/>
            <a:chOff x="4790625" y="1824675"/>
            <a:chExt cx="2392925" cy="213675"/>
          </a:xfrm>
        </p:grpSpPr>
        <p:sp>
          <p:nvSpPr>
            <p:cNvPr id="113" name="Google Shape;113;p6"/>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6"/>
          <p:cNvGrpSpPr/>
          <p:nvPr/>
        </p:nvGrpSpPr>
        <p:grpSpPr>
          <a:xfrm>
            <a:off x="7955178" y="76210"/>
            <a:ext cx="1184085" cy="1158745"/>
            <a:chOff x="5301275" y="2528150"/>
            <a:chExt cx="1691550" cy="1655350"/>
          </a:xfrm>
        </p:grpSpPr>
        <p:sp>
          <p:nvSpPr>
            <p:cNvPr id="119" name="Google Shape;119;p6"/>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6"/>
          <p:cNvGrpSpPr/>
          <p:nvPr/>
        </p:nvGrpSpPr>
        <p:grpSpPr>
          <a:xfrm>
            <a:off x="8848145" y="2635242"/>
            <a:ext cx="214918" cy="250565"/>
            <a:chOff x="6571050" y="2495000"/>
            <a:chExt cx="307025" cy="357950"/>
          </a:xfrm>
        </p:grpSpPr>
        <p:sp>
          <p:nvSpPr>
            <p:cNvPr id="122" name="Google Shape;122;p6"/>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6"/>
          <p:cNvGrpSpPr/>
          <p:nvPr/>
        </p:nvGrpSpPr>
        <p:grpSpPr>
          <a:xfrm>
            <a:off x="8891253" y="1463540"/>
            <a:ext cx="171833" cy="943110"/>
            <a:chOff x="6952525" y="2517050"/>
            <a:chExt cx="245475" cy="1347300"/>
          </a:xfrm>
        </p:grpSpPr>
        <p:sp>
          <p:nvSpPr>
            <p:cNvPr id="126" name="Google Shape;126;p6"/>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0"/>
        <p:cNvGrpSpPr/>
        <p:nvPr/>
      </p:nvGrpSpPr>
      <p:grpSpPr>
        <a:xfrm>
          <a:off x="0" y="0"/>
          <a:ext cx="0" cy="0"/>
          <a:chOff x="0" y="0"/>
          <a:chExt cx="0" cy="0"/>
        </a:xfrm>
      </p:grpSpPr>
      <p:sp>
        <p:nvSpPr>
          <p:cNvPr id="131" name="Google Shape;131;p7"/>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txBox="1">
            <a:spLocks noGrp="1"/>
          </p:cNvSpPr>
          <p:nvPr>
            <p:ph type="subTitle" idx="1"/>
          </p:nvPr>
        </p:nvSpPr>
        <p:spPr>
          <a:xfrm>
            <a:off x="4727997" y="2948850"/>
            <a:ext cx="3232800" cy="1046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34" name="Google Shape;134;p7"/>
          <p:cNvSpPr txBox="1">
            <a:spLocks noGrp="1"/>
          </p:cNvSpPr>
          <p:nvPr>
            <p:ph type="title"/>
          </p:nvPr>
        </p:nvSpPr>
        <p:spPr>
          <a:xfrm>
            <a:off x="4727997" y="1147950"/>
            <a:ext cx="3232800" cy="180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135"/>
        <p:cNvGrpSpPr/>
        <p:nvPr/>
      </p:nvGrpSpPr>
      <p:grpSpPr>
        <a:xfrm>
          <a:off x="0" y="0"/>
          <a:ext cx="0" cy="0"/>
          <a:chOff x="0" y="0"/>
          <a:chExt cx="0" cy="0"/>
        </a:xfrm>
      </p:grpSpPr>
      <p:sp>
        <p:nvSpPr>
          <p:cNvPr id="136" name="Google Shape;136;p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txBox="1">
            <a:spLocks noGrp="1"/>
          </p:cNvSpPr>
          <p:nvPr>
            <p:ph type="title"/>
          </p:nvPr>
        </p:nvSpPr>
        <p:spPr>
          <a:xfrm>
            <a:off x="720000" y="1210225"/>
            <a:ext cx="7704000" cy="27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200"/>
              <a:buNone/>
              <a:defRPr sz="8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9"/>
        <p:cNvGrpSpPr/>
        <p:nvPr/>
      </p:nvGrpSpPr>
      <p:grpSpPr>
        <a:xfrm>
          <a:off x="0" y="0"/>
          <a:ext cx="0" cy="0"/>
          <a:chOff x="0" y="0"/>
          <a:chExt cx="0" cy="0"/>
        </a:xfrm>
      </p:grpSpPr>
      <p:sp>
        <p:nvSpPr>
          <p:cNvPr id="140" name="Google Shape;140;p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txBox="1">
            <a:spLocks noGrp="1"/>
          </p:cNvSpPr>
          <p:nvPr>
            <p:ph type="subTitle" idx="1"/>
          </p:nvPr>
        </p:nvSpPr>
        <p:spPr>
          <a:xfrm>
            <a:off x="2233575" y="2271600"/>
            <a:ext cx="4676700" cy="141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3" name="Google Shape;143;p9"/>
          <p:cNvSpPr txBox="1">
            <a:spLocks noGrp="1"/>
          </p:cNvSpPr>
          <p:nvPr>
            <p:ph type="title"/>
          </p:nvPr>
        </p:nvSpPr>
        <p:spPr>
          <a:xfrm>
            <a:off x="2233575" y="1455900"/>
            <a:ext cx="4676700" cy="81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1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216"/>
        <p:cNvGrpSpPr/>
        <p:nvPr/>
      </p:nvGrpSpPr>
      <p:grpSpPr>
        <a:xfrm>
          <a:off x="0" y="0"/>
          <a:ext cx="0" cy="0"/>
          <a:chOff x="0" y="0"/>
          <a:chExt cx="0" cy="0"/>
        </a:xfrm>
      </p:grpSpPr>
      <p:sp>
        <p:nvSpPr>
          <p:cNvPr id="217" name="Google Shape;217;p11"/>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txBox="1">
            <a:spLocks noGrp="1"/>
          </p:cNvSpPr>
          <p:nvPr>
            <p:ph type="title" hasCustomPrompt="1"/>
          </p:nvPr>
        </p:nvSpPr>
        <p:spPr>
          <a:xfrm>
            <a:off x="1823225" y="1725750"/>
            <a:ext cx="5497500" cy="13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10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20" name="Google Shape;220;p11"/>
          <p:cNvSpPr txBox="1">
            <a:spLocks noGrp="1"/>
          </p:cNvSpPr>
          <p:nvPr>
            <p:ph type="subTitle" idx="1"/>
          </p:nvPr>
        </p:nvSpPr>
        <p:spPr>
          <a:xfrm>
            <a:off x="1823225" y="3079350"/>
            <a:ext cx="54975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Exo 2 Black"/>
              <a:buNone/>
              <a:defRPr sz="3500">
                <a:solidFill>
                  <a:schemeClr val="lt1"/>
                </a:solidFill>
                <a:latin typeface="Exo 2 Black"/>
                <a:ea typeface="Exo 2 Black"/>
                <a:cs typeface="Exo 2 Black"/>
                <a:sym typeface="Exo 2 Bl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rtl="0">
              <a:lnSpc>
                <a:spcPct val="115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 id="2147483669" r:id="rId17"/>
    <p:sldLayoutId id="2147483670" r:id="rId18"/>
    <p:sldLayoutId id="2147483672" r:id="rId19"/>
    <p:sldLayoutId id="2147483673" r:id="rId20"/>
    <p:sldLayoutId id="2147483675" r:id="rId21"/>
    <p:sldLayoutId id="2147483676" r:id="rId22"/>
    <p:sldLayoutId id="2147483679" r:id="rId23"/>
    <p:sldLayoutId id="2147483680"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04/09/2024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5803456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6.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10.png"/></Relationships>
</file>

<file path=ppt/slides/_rels/slide4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slideLayout" Target="../slideLayouts/slideLayout25.xml"/><Relationship Id="rId7" Type="http://schemas.openxmlformats.org/officeDocument/2006/relationships/image" Target="../media/image72.png"/><Relationship Id="rId12" Type="http://schemas.openxmlformats.org/officeDocument/2006/relationships/image" Target="../media/image59.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32.png"/><Relationship Id="rId11" Type="http://schemas.openxmlformats.org/officeDocument/2006/relationships/image" Target="../media/image76.png"/><Relationship Id="rId5" Type="http://schemas.openxmlformats.org/officeDocument/2006/relationships/image" Target="../media/image55.png"/><Relationship Id="rId10" Type="http://schemas.openxmlformats.org/officeDocument/2006/relationships/image" Target="../media/image75.png"/><Relationship Id="rId4" Type="http://schemas.openxmlformats.org/officeDocument/2006/relationships/notesSlide" Target="../notesSlides/notesSlide34.xml"/><Relationship Id="rId9" Type="http://schemas.openxmlformats.org/officeDocument/2006/relationships/image" Target="../media/image74.png"/></Relationships>
</file>

<file path=ppt/slides/_rels/slide4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slideLayout" Target="../slideLayouts/slideLayout25.xml"/><Relationship Id="rId7" Type="http://schemas.openxmlformats.org/officeDocument/2006/relationships/image" Target="../media/image78.png"/><Relationship Id="rId12" Type="http://schemas.openxmlformats.org/officeDocument/2006/relationships/image" Target="../media/image59.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32.png"/><Relationship Id="rId11" Type="http://schemas.openxmlformats.org/officeDocument/2006/relationships/image" Target="../media/image82.png"/><Relationship Id="rId5" Type="http://schemas.openxmlformats.org/officeDocument/2006/relationships/image" Target="../media/image55.png"/><Relationship Id="rId10" Type="http://schemas.openxmlformats.org/officeDocument/2006/relationships/image" Target="../media/image81.png"/><Relationship Id="rId4" Type="http://schemas.openxmlformats.org/officeDocument/2006/relationships/notesSlide" Target="../notesSlides/notesSlide35.xml"/><Relationship Id="rId9" Type="http://schemas.openxmlformats.org/officeDocument/2006/relationships/image" Target="../media/image80.png"/></Relationships>
</file>

<file path=ppt/slides/_rels/slide42.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25.xml"/><Relationship Id="rId7" Type="http://schemas.openxmlformats.org/officeDocument/2006/relationships/image" Target="../media/image83.png"/><Relationship Id="rId12" Type="http://schemas.openxmlformats.org/officeDocument/2006/relationships/image" Target="../media/image59.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32.png"/><Relationship Id="rId11" Type="http://schemas.openxmlformats.org/officeDocument/2006/relationships/image" Target="../media/image87.png"/><Relationship Id="rId5" Type="http://schemas.openxmlformats.org/officeDocument/2006/relationships/image" Target="../media/image55.png"/><Relationship Id="rId10" Type="http://schemas.openxmlformats.org/officeDocument/2006/relationships/image" Target="../media/image86.png"/><Relationship Id="rId4" Type="http://schemas.openxmlformats.org/officeDocument/2006/relationships/notesSlide" Target="../notesSlides/notesSlide36.xml"/><Relationship Id="rId9" Type="http://schemas.openxmlformats.org/officeDocument/2006/relationships/image" Target="../media/image85.png"/></Relationships>
</file>

<file path=ppt/slides/_rels/slide43.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slideLayout" Target="../slideLayouts/slideLayout25.xml"/><Relationship Id="rId7" Type="http://schemas.openxmlformats.org/officeDocument/2006/relationships/image" Target="../media/image88.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32.png"/><Relationship Id="rId11" Type="http://schemas.openxmlformats.org/officeDocument/2006/relationships/image" Target="../media/image59.png"/><Relationship Id="rId5" Type="http://schemas.openxmlformats.org/officeDocument/2006/relationships/image" Target="../media/image55.png"/><Relationship Id="rId10" Type="http://schemas.openxmlformats.org/officeDocument/2006/relationships/image" Target="../media/image91.png"/><Relationship Id="rId4" Type="http://schemas.openxmlformats.org/officeDocument/2006/relationships/notesSlide" Target="../notesSlides/notesSlide37.xml"/><Relationship Id="rId9" Type="http://schemas.openxmlformats.org/officeDocument/2006/relationships/image" Target="../media/image90.png"/></Relationships>
</file>

<file path=ppt/slides/_rels/slide44.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slideLayout" Target="../slideLayouts/slideLayout25.xml"/><Relationship Id="rId7" Type="http://schemas.openxmlformats.org/officeDocument/2006/relationships/image" Target="../media/image92.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32.png"/><Relationship Id="rId11" Type="http://schemas.openxmlformats.org/officeDocument/2006/relationships/image" Target="../media/image59.png"/><Relationship Id="rId5" Type="http://schemas.openxmlformats.org/officeDocument/2006/relationships/image" Target="../media/image55.png"/><Relationship Id="rId10" Type="http://schemas.openxmlformats.org/officeDocument/2006/relationships/image" Target="../media/image95.png"/><Relationship Id="rId4" Type="http://schemas.openxmlformats.org/officeDocument/2006/relationships/notesSlide" Target="../notesSlides/notesSlide38.xml"/><Relationship Id="rId9" Type="http://schemas.openxmlformats.org/officeDocument/2006/relationships/image" Target="../media/image94.png"/></Relationships>
</file>

<file path=ppt/slides/_rels/slide45.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39.xml"/><Relationship Id="rId1" Type="http://schemas.openxmlformats.org/officeDocument/2006/relationships/slideLayout" Target="../slideLayouts/slideLayout19.xml"/><Relationship Id="rId6" Type="http://schemas.openxmlformats.org/officeDocument/2006/relationships/image" Target="../media/image99.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s>
</file>

<file path=ppt/slides/_rels/slide46.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96.png"/><Relationship Id="rId7" Type="http://schemas.openxmlformats.org/officeDocument/2006/relationships/image" Target="../media/image104.png"/><Relationship Id="rId2" Type="http://schemas.openxmlformats.org/officeDocument/2006/relationships/notesSlide" Target="../notesSlides/notesSlide40.xml"/><Relationship Id="rId1" Type="http://schemas.openxmlformats.org/officeDocument/2006/relationships/slideLayout" Target="../slideLayouts/slideLayout19.xml"/><Relationship Id="rId6" Type="http://schemas.openxmlformats.org/officeDocument/2006/relationships/image" Target="../media/image99.png"/><Relationship Id="rId5" Type="http://schemas.openxmlformats.org/officeDocument/2006/relationships/image" Target="../media/image98.png"/><Relationship Id="rId10" Type="http://schemas.openxmlformats.org/officeDocument/2006/relationships/image" Target="../media/image107.png"/><Relationship Id="rId4" Type="http://schemas.openxmlformats.org/officeDocument/2006/relationships/image" Target="../media/image97.png"/><Relationship Id="rId9" Type="http://schemas.openxmlformats.org/officeDocument/2006/relationships/image" Target="../media/image106.png"/></Relationships>
</file>

<file path=ppt/slides/_rels/slide47.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96.png"/><Relationship Id="rId7" Type="http://schemas.openxmlformats.org/officeDocument/2006/relationships/image" Target="../media/image108.png"/><Relationship Id="rId2" Type="http://schemas.openxmlformats.org/officeDocument/2006/relationships/notesSlide" Target="../notesSlides/notesSlide41.xml"/><Relationship Id="rId1" Type="http://schemas.openxmlformats.org/officeDocument/2006/relationships/slideLayout" Target="../slideLayouts/slideLayout19.xml"/><Relationship Id="rId6" Type="http://schemas.openxmlformats.org/officeDocument/2006/relationships/image" Target="../media/image99.png"/><Relationship Id="rId11" Type="http://schemas.openxmlformats.org/officeDocument/2006/relationships/image" Target="../media/image112.png"/><Relationship Id="rId5" Type="http://schemas.openxmlformats.org/officeDocument/2006/relationships/image" Target="../media/image98.png"/><Relationship Id="rId10" Type="http://schemas.openxmlformats.org/officeDocument/2006/relationships/image" Target="../media/image111.png"/><Relationship Id="rId4" Type="http://schemas.openxmlformats.org/officeDocument/2006/relationships/image" Target="../media/image97.png"/><Relationship Id="rId9" Type="http://schemas.openxmlformats.org/officeDocument/2006/relationships/image" Target="../media/image110.png"/></Relationships>
</file>

<file path=ppt/slides/_rels/slide48.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96.png"/><Relationship Id="rId7" Type="http://schemas.openxmlformats.org/officeDocument/2006/relationships/image" Target="../media/image111.png"/><Relationship Id="rId2" Type="http://schemas.openxmlformats.org/officeDocument/2006/relationships/notesSlide" Target="../notesSlides/notesSlide42.xml"/><Relationship Id="rId1" Type="http://schemas.openxmlformats.org/officeDocument/2006/relationships/slideLayout" Target="../slideLayouts/slideLayout19.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49.xml.rels><?xml version="1.0" encoding="UTF-8" standalone="yes"?>
<Relationships xmlns="http://schemas.openxmlformats.org/package/2006/relationships"><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5.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51.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20.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52.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2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48.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49.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25.png"/></Relationships>
</file>

<file path=ppt/slides/_rels/slide5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62.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9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grpSp>
        <p:nvGrpSpPr>
          <p:cNvPr id="1009" name="Google Shape;1009;p38"/>
          <p:cNvGrpSpPr/>
          <p:nvPr/>
        </p:nvGrpSpPr>
        <p:grpSpPr>
          <a:xfrm>
            <a:off x="8720973" y="3258210"/>
            <a:ext cx="346832" cy="1809080"/>
            <a:chOff x="4713875" y="2486650"/>
            <a:chExt cx="495475" cy="2584400"/>
          </a:xfrm>
        </p:grpSpPr>
        <p:sp>
          <p:nvSpPr>
            <p:cNvPr id="1010" name="Google Shape;1010;p3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5" name="Google Shape;1025;p38"/>
          <p:cNvSpPr txBox="1">
            <a:spLocks noGrp="1"/>
          </p:cNvSpPr>
          <p:nvPr>
            <p:ph type="ctrTitle"/>
          </p:nvPr>
        </p:nvSpPr>
        <p:spPr>
          <a:xfrm>
            <a:off x="1377344" y="1312563"/>
            <a:ext cx="6499200" cy="2586000"/>
          </a:xfrm>
          <a:prstGeom prst="rect">
            <a:avLst/>
          </a:prstGeom>
        </p:spPr>
        <p:txBody>
          <a:bodyPr spcFirstLastPara="1" wrap="square" lIns="90000" tIns="91425" rIns="90000" bIns="91425" anchor="ctr" anchorCtr="0">
            <a:noAutofit/>
          </a:bodyPr>
          <a:lstStyle/>
          <a:p>
            <a:pPr lvl="0">
              <a:lnSpc>
                <a:spcPct val="150000"/>
              </a:lnSpc>
            </a:pPr>
            <a:r>
              <a:rPr lang="en-US" sz="4300" b="1" dirty="0">
                <a:latin typeface="+mn-lt"/>
              </a:rPr>
              <a:t>CHÀO MỪNG CÁC EM ĐẾN VỚI TIẾT HỌC HÔM NAY!</a:t>
            </a:r>
          </a:p>
        </p:txBody>
      </p:sp>
      <p:grpSp>
        <p:nvGrpSpPr>
          <p:cNvPr id="1028" name="Google Shape;1028;p38"/>
          <p:cNvGrpSpPr/>
          <p:nvPr/>
        </p:nvGrpSpPr>
        <p:grpSpPr>
          <a:xfrm>
            <a:off x="76200" y="76205"/>
            <a:ext cx="1552162" cy="755352"/>
            <a:chOff x="359700" y="4031500"/>
            <a:chExt cx="2217375" cy="1079075"/>
          </a:xfrm>
        </p:grpSpPr>
        <p:sp>
          <p:nvSpPr>
            <p:cNvPr id="1029" name="Google Shape;1029;p38"/>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8"/>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38"/>
          <p:cNvGrpSpPr/>
          <p:nvPr/>
        </p:nvGrpSpPr>
        <p:grpSpPr>
          <a:xfrm>
            <a:off x="1856952" y="540003"/>
            <a:ext cx="1675047" cy="149573"/>
            <a:chOff x="4790625" y="1824675"/>
            <a:chExt cx="2392925" cy="213675"/>
          </a:xfrm>
        </p:grpSpPr>
        <p:sp>
          <p:nvSpPr>
            <p:cNvPr id="1032" name="Google Shape;1032;p38"/>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8"/>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8"/>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8"/>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8"/>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7" name="Google Shape;1037;p38"/>
          <p:cNvGrpSpPr/>
          <p:nvPr/>
        </p:nvGrpSpPr>
        <p:grpSpPr>
          <a:xfrm>
            <a:off x="8177203" y="2508968"/>
            <a:ext cx="246838" cy="387257"/>
            <a:chOff x="404525" y="4002625"/>
            <a:chExt cx="352625" cy="553225"/>
          </a:xfrm>
        </p:grpSpPr>
        <p:sp>
          <p:nvSpPr>
            <p:cNvPr id="1038" name="Google Shape;1038;p38"/>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8"/>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8"/>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8"/>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8"/>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3" name="Google Shape;1043;p38"/>
          <p:cNvGrpSpPr/>
          <p:nvPr/>
        </p:nvGrpSpPr>
        <p:grpSpPr>
          <a:xfrm>
            <a:off x="76202" y="1060140"/>
            <a:ext cx="214917" cy="230335"/>
            <a:chOff x="424275" y="4593075"/>
            <a:chExt cx="307025" cy="329050"/>
          </a:xfrm>
        </p:grpSpPr>
        <p:sp>
          <p:nvSpPr>
            <p:cNvPr id="1044" name="Google Shape;1044;p3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38"/>
          <p:cNvGrpSpPr/>
          <p:nvPr/>
        </p:nvGrpSpPr>
        <p:grpSpPr>
          <a:xfrm>
            <a:off x="8720970" y="2779030"/>
            <a:ext cx="214918" cy="250565"/>
            <a:chOff x="6571050" y="2495000"/>
            <a:chExt cx="307025" cy="357950"/>
          </a:xfrm>
        </p:grpSpPr>
        <p:sp>
          <p:nvSpPr>
            <p:cNvPr id="1048" name="Google Shape;1048;p38"/>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8"/>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8"/>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1051;p38"/>
          <p:cNvGrpSpPr/>
          <p:nvPr/>
        </p:nvGrpSpPr>
        <p:grpSpPr>
          <a:xfrm>
            <a:off x="7320818" y="3123665"/>
            <a:ext cx="1103235" cy="1479835"/>
            <a:chOff x="393738" y="1475915"/>
            <a:chExt cx="1103235" cy="1479835"/>
          </a:xfrm>
        </p:grpSpPr>
        <p:sp>
          <p:nvSpPr>
            <p:cNvPr id="1052" name="Google Shape;1052;p38"/>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8"/>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8"/>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8"/>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8"/>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8"/>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8"/>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9" name="Google Shape;1059;p38"/>
          <p:cNvGrpSpPr/>
          <p:nvPr/>
        </p:nvGrpSpPr>
        <p:grpSpPr>
          <a:xfrm>
            <a:off x="719997" y="1136360"/>
            <a:ext cx="346832" cy="1809080"/>
            <a:chOff x="4713875" y="2486650"/>
            <a:chExt cx="495475" cy="2584400"/>
          </a:xfrm>
        </p:grpSpPr>
        <p:sp>
          <p:nvSpPr>
            <p:cNvPr id="1060" name="Google Shape;1060;p3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circle(in)">
                                      <p:cBhvr>
                                        <p:cTn id="7"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339;p43"/>
          <p:cNvSpPr txBox="1">
            <a:spLocks noGrp="1"/>
          </p:cNvSpPr>
          <p:nvPr>
            <p:ph type="title"/>
          </p:nvPr>
        </p:nvSpPr>
        <p:spPr>
          <a:xfrm>
            <a:off x="2187105" y="527891"/>
            <a:ext cx="4676700" cy="815700"/>
          </a:xfrm>
          <a:prstGeom prst="rect">
            <a:avLst/>
          </a:prstGeom>
        </p:spPr>
        <p:txBody>
          <a:bodyPr spcFirstLastPara="1" wrap="square" lIns="90000" tIns="91425" rIns="90000" bIns="91425" anchor="ctr" anchorCtr="0">
            <a:noAutofit/>
          </a:bodyPr>
          <a:lstStyle/>
          <a:p>
            <a:pPr marL="0" lvl="0" indent="0" algn="ctr" rtl="0">
              <a:spcBef>
                <a:spcPts val="0"/>
              </a:spcBef>
              <a:spcAft>
                <a:spcPts val="0"/>
              </a:spcAft>
              <a:buNone/>
            </a:pPr>
            <a:r>
              <a:rPr lang="en" sz="4000" b="1">
                <a:latin typeface="+mj-lt"/>
              </a:rPr>
              <a:t>Ghi nhớ</a:t>
            </a:r>
            <a:endParaRPr sz="4000" b="1">
              <a:latin typeface="+mj-lt"/>
            </a:endParaRPr>
          </a:p>
        </p:txBody>
      </p:sp>
      <p:grpSp>
        <p:nvGrpSpPr>
          <p:cNvPr id="64" name="Google Shape;1383;p43"/>
          <p:cNvGrpSpPr/>
          <p:nvPr/>
        </p:nvGrpSpPr>
        <p:grpSpPr>
          <a:xfrm rot="10800000">
            <a:off x="396810" y="3452631"/>
            <a:ext cx="1279828" cy="1427160"/>
            <a:chOff x="5321800" y="3042900"/>
            <a:chExt cx="1828325" cy="2038800"/>
          </a:xfrm>
        </p:grpSpPr>
        <p:sp>
          <p:nvSpPr>
            <p:cNvPr id="65" name="Google Shape;1384;p43"/>
            <p:cNvSpPr/>
            <p:nvPr/>
          </p:nvSpPr>
          <p:spPr>
            <a:xfrm rot="10800000">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85;p43"/>
            <p:cNvSpPr/>
            <p:nvPr/>
          </p:nvSpPr>
          <p:spPr>
            <a:xfrm rot="10800000">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1386;p43"/>
          <p:cNvGrpSpPr/>
          <p:nvPr/>
        </p:nvGrpSpPr>
        <p:grpSpPr>
          <a:xfrm>
            <a:off x="663067" y="524365"/>
            <a:ext cx="171833" cy="943110"/>
            <a:chOff x="6952525" y="2517050"/>
            <a:chExt cx="245475" cy="1347300"/>
          </a:xfrm>
        </p:grpSpPr>
        <p:sp>
          <p:nvSpPr>
            <p:cNvPr id="68"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1391;p43"/>
          <p:cNvGrpSpPr/>
          <p:nvPr/>
        </p:nvGrpSpPr>
        <p:grpSpPr>
          <a:xfrm>
            <a:off x="6831449" y="4530903"/>
            <a:ext cx="1675047" cy="149573"/>
            <a:chOff x="4790625" y="1824675"/>
            <a:chExt cx="2392925" cy="213675"/>
          </a:xfrm>
        </p:grpSpPr>
        <p:sp>
          <p:nvSpPr>
            <p:cNvPr id="73" name="Google Shape;1392;p4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93;p4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94;p4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95;p4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96;p4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1403;p43"/>
          <p:cNvGrpSpPr/>
          <p:nvPr/>
        </p:nvGrpSpPr>
        <p:grpSpPr>
          <a:xfrm>
            <a:off x="80077" y="3181190"/>
            <a:ext cx="214917" cy="230335"/>
            <a:chOff x="424275" y="4593075"/>
            <a:chExt cx="307025" cy="329050"/>
          </a:xfrm>
        </p:grpSpPr>
        <p:sp>
          <p:nvSpPr>
            <p:cNvPr id="85"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1407;p43"/>
          <p:cNvGrpSpPr/>
          <p:nvPr/>
        </p:nvGrpSpPr>
        <p:grpSpPr>
          <a:xfrm>
            <a:off x="8766259" y="4361949"/>
            <a:ext cx="214918" cy="250565"/>
            <a:chOff x="6571050" y="2495000"/>
            <a:chExt cx="307025" cy="357950"/>
          </a:xfrm>
        </p:grpSpPr>
        <p:sp>
          <p:nvSpPr>
            <p:cNvPr id="89"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419;p43"/>
          <p:cNvGrpSpPr/>
          <p:nvPr/>
        </p:nvGrpSpPr>
        <p:grpSpPr>
          <a:xfrm>
            <a:off x="8725292" y="2422546"/>
            <a:ext cx="346832" cy="1809080"/>
            <a:chOff x="4713875" y="2486650"/>
            <a:chExt cx="495475" cy="2584400"/>
          </a:xfrm>
        </p:grpSpPr>
        <p:sp>
          <p:nvSpPr>
            <p:cNvPr id="101"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435;p43"/>
          <p:cNvSpPr/>
          <p:nvPr/>
        </p:nvSpPr>
        <p:spPr>
          <a:xfrm>
            <a:off x="3122384" y="4975589"/>
            <a:ext cx="36448" cy="36501"/>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311;p42"/>
          <p:cNvGrpSpPr/>
          <p:nvPr/>
        </p:nvGrpSpPr>
        <p:grpSpPr>
          <a:xfrm>
            <a:off x="8062623" y="209118"/>
            <a:ext cx="921982" cy="1248786"/>
            <a:chOff x="393738" y="1475915"/>
            <a:chExt cx="1103235" cy="1479835"/>
          </a:xfrm>
        </p:grpSpPr>
        <p:sp>
          <p:nvSpPr>
            <p:cNvPr id="156" name="Google Shape;1312;p42"/>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313;p42"/>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314;p42"/>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315;p42"/>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316;p42"/>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317;p42"/>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318;p42"/>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2" name="TextBox 1"/>
              <p:cNvSpPr txBox="1"/>
              <p:nvPr/>
            </p:nvSpPr>
            <p:spPr>
              <a:xfrm>
                <a:off x="1200726" y="1343897"/>
                <a:ext cx="6711923" cy="2893806"/>
              </a:xfrm>
              <a:prstGeom prst="rect">
                <a:avLst/>
              </a:prstGeom>
              <a:noFill/>
            </p:spPr>
            <p:txBody>
              <a:bodyPr wrap="square" rtlCol="0">
                <a:spAutoFit/>
              </a:bodyPr>
              <a:lstStyle/>
              <a:p>
                <a:pPr algn="just">
                  <a:lnSpc>
                    <a:spcPct val="155000"/>
                  </a:lnSpc>
                </a:pPr>
                <a:r>
                  <a:rPr lang="vi-VN" sz="2000"/>
                  <a:t>Để giải phương trình tích </a:t>
                </a:r>
                <a14:m>
                  <m:oMath xmlns:m="http://schemas.openxmlformats.org/officeDocument/2006/math">
                    <m:r>
                      <a:rPr lang="vi-VN" sz="2000" i="1" smtClean="0">
                        <a:latin typeface="Cambria Math" panose="02040503050406030204" pitchFamily="18" charset="0"/>
                      </a:rPr>
                      <m:t>(</m:t>
                    </m:r>
                    <m:r>
                      <a:rPr lang="vi-VN" sz="2000" i="1" smtClean="0">
                        <a:latin typeface="Cambria Math" panose="02040503050406030204" pitchFamily="18" charset="0"/>
                      </a:rPr>
                      <m:t>𝑎𝑥</m:t>
                    </m:r>
                    <m:r>
                      <a:rPr lang="vi-VN" sz="2000" i="1" smtClean="0">
                        <a:latin typeface="Cambria Math" panose="02040503050406030204" pitchFamily="18" charset="0"/>
                      </a:rPr>
                      <m:t>+</m:t>
                    </m:r>
                    <m:r>
                      <a:rPr lang="vi-VN" sz="2000" i="1" smtClean="0">
                        <a:latin typeface="Cambria Math" panose="02040503050406030204" pitchFamily="18" charset="0"/>
                      </a:rPr>
                      <m:t>𝑏</m:t>
                    </m:r>
                    <m:r>
                      <a:rPr lang="vi-VN" sz="2000" i="1" smtClean="0">
                        <a:latin typeface="Cambria Math" panose="02040503050406030204" pitchFamily="18" charset="0"/>
                      </a:rPr>
                      <m:t>)(</m:t>
                    </m:r>
                    <m:r>
                      <a:rPr lang="vi-VN" sz="2000" i="1" smtClean="0">
                        <a:latin typeface="Cambria Math" panose="02040503050406030204" pitchFamily="18" charset="0"/>
                      </a:rPr>
                      <m:t>𝑐𝑥</m:t>
                    </m:r>
                    <m:r>
                      <a:rPr lang="vi-VN" sz="2000" i="1" smtClean="0">
                        <a:latin typeface="Cambria Math" panose="02040503050406030204" pitchFamily="18" charset="0"/>
                      </a:rPr>
                      <m:t>+</m:t>
                    </m:r>
                    <m:r>
                      <a:rPr lang="vi-VN" sz="2000" i="1" smtClean="0">
                        <a:latin typeface="Cambria Math" panose="02040503050406030204" pitchFamily="18" charset="0"/>
                      </a:rPr>
                      <m:t>𝑑</m:t>
                    </m:r>
                    <m:r>
                      <a:rPr lang="vi-VN" sz="2000" i="1" smtClean="0">
                        <a:latin typeface="Cambria Math" panose="02040503050406030204" pitchFamily="18" charset="0"/>
                      </a:rPr>
                      <m:t>)=0 </m:t>
                    </m:r>
                  </m:oMath>
                </a14:m>
                <a:r>
                  <a:rPr lang="vi-VN" sz="2000"/>
                  <a:t>với </a:t>
                </a:r>
                <a14:m>
                  <m:oMath xmlns:m="http://schemas.openxmlformats.org/officeDocument/2006/math">
                    <m:r>
                      <a:rPr lang="en-US" sz="2000" b="0" i="1" smtClean="0">
                        <a:latin typeface="Cambria Math" panose="02040503050406030204" pitchFamily="18" charset="0"/>
                      </a:rPr>
                      <m:t>𝑎</m:t>
                    </m:r>
                    <m:r>
                      <a:rPr lang="vi-VN" sz="2000" i="1" smtClean="0">
                        <a:latin typeface="Cambria Math" panose="02040503050406030204" pitchFamily="18" charset="0"/>
                      </a:rPr>
                      <m:t>≠</m:t>
                    </m:r>
                    <m:r>
                      <a:rPr lang="en-US" sz="2000" b="0" i="1" smtClean="0">
                        <a:latin typeface="Cambria Math" panose="02040503050406030204" pitchFamily="18" charset="0"/>
                      </a:rPr>
                      <m:t>0</m:t>
                    </m:r>
                  </m:oMath>
                </a14:m>
                <a:r>
                  <a:rPr lang="vi-VN" sz="2000"/>
                  <a:t>  và </a:t>
                </a:r>
                <a14:m>
                  <m:oMath xmlns:m="http://schemas.openxmlformats.org/officeDocument/2006/math">
                    <m:r>
                      <a:rPr lang="vi-VN" sz="2000" i="1" smtClean="0">
                        <a:latin typeface="Cambria Math" panose="02040503050406030204" pitchFamily="18" charset="0"/>
                      </a:rPr>
                      <m:t>𝑐</m:t>
                    </m:r>
                    <m:r>
                      <a:rPr lang="vi-VN" sz="2000" i="1" smtClean="0">
                        <a:latin typeface="Cambria Math" panose="02040503050406030204" pitchFamily="18" charset="0"/>
                      </a:rPr>
                      <m:t>≠0</m:t>
                    </m:r>
                  </m:oMath>
                </a14:m>
                <a:r>
                  <a:rPr lang="vi-VN" sz="2000"/>
                  <a:t>, ta có thể làm như sau:</a:t>
                </a:r>
              </a:p>
              <a:p>
                <a:pPr marL="342900" indent="-342900" algn="just">
                  <a:lnSpc>
                    <a:spcPct val="155000"/>
                  </a:lnSpc>
                  <a:buClr>
                    <a:srgbClr val="00487E"/>
                  </a:buClr>
                  <a:buFont typeface="Arial" panose="020B0604020202020204" pitchFamily="34" charset="0"/>
                  <a:buChar char="•"/>
                </a:pPr>
                <a:r>
                  <a:rPr lang="vi-VN" sz="2000" b="1" i="1">
                    <a:solidFill>
                      <a:srgbClr val="00487E"/>
                    </a:solidFill>
                  </a:rPr>
                  <a:t>Bước 1.</a:t>
                </a:r>
                <a:r>
                  <a:rPr lang="vi-VN" sz="2000"/>
                  <a:t> Giải hai phương trình bậc nhất: </a:t>
                </a:r>
                <a14:m>
                  <m:oMath xmlns:m="http://schemas.openxmlformats.org/officeDocument/2006/math">
                    <m:r>
                      <a:rPr lang="vi-VN" sz="2000" i="1" smtClean="0">
                        <a:latin typeface="Cambria Math" panose="02040503050406030204" pitchFamily="18" charset="0"/>
                      </a:rPr>
                      <m:t>𝑎𝑥</m:t>
                    </m:r>
                    <m:r>
                      <a:rPr lang="vi-VN" sz="2000" i="1" smtClean="0">
                        <a:latin typeface="Cambria Math" panose="02040503050406030204" pitchFamily="18" charset="0"/>
                      </a:rPr>
                      <m:t>+</m:t>
                    </m:r>
                    <m:r>
                      <a:rPr lang="vi-VN" sz="2000" i="1" smtClean="0">
                        <a:latin typeface="Cambria Math" panose="02040503050406030204" pitchFamily="18" charset="0"/>
                      </a:rPr>
                      <m:t>𝑏</m:t>
                    </m:r>
                    <m:r>
                      <a:rPr lang="vi-VN" sz="2000" i="1" smtClean="0">
                        <a:latin typeface="Cambria Math" panose="02040503050406030204" pitchFamily="18" charset="0"/>
                      </a:rPr>
                      <m:t>=0 </m:t>
                    </m:r>
                  </m:oMath>
                </a14:m>
                <a:r>
                  <a:rPr lang="vi-VN" sz="2000"/>
                  <a:t>và </a:t>
                </a:r>
                <a14:m>
                  <m:oMath xmlns:m="http://schemas.openxmlformats.org/officeDocument/2006/math">
                    <m:r>
                      <a:rPr lang="vi-VN" sz="2000" i="1" smtClean="0">
                        <a:latin typeface="Cambria Math" panose="02040503050406030204" pitchFamily="18" charset="0"/>
                      </a:rPr>
                      <m:t>𝑐𝑥</m:t>
                    </m:r>
                    <m:r>
                      <a:rPr lang="vi-VN" sz="2000" i="1" smtClean="0">
                        <a:latin typeface="Cambria Math" panose="02040503050406030204" pitchFamily="18" charset="0"/>
                      </a:rPr>
                      <m:t>+</m:t>
                    </m:r>
                    <m:r>
                      <a:rPr lang="vi-VN" sz="2000" i="1" smtClean="0">
                        <a:latin typeface="Cambria Math" panose="02040503050406030204" pitchFamily="18" charset="0"/>
                      </a:rPr>
                      <m:t>𝑑</m:t>
                    </m:r>
                    <m:r>
                      <a:rPr lang="vi-VN" sz="2000" i="1" smtClean="0">
                        <a:latin typeface="Cambria Math" panose="02040503050406030204" pitchFamily="18" charset="0"/>
                      </a:rPr>
                      <m:t>=0</m:t>
                    </m:r>
                  </m:oMath>
                </a14:m>
                <a:endParaRPr lang="en-US" sz="2000"/>
              </a:p>
              <a:p>
                <a:pPr marL="342900" indent="-342900" algn="just">
                  <a:lnSpc>
                    <a:spcPct val="155000"/>
                  </a:lnSpc>
                  <a:buClr>
                    <a:srgbClr val="00487E"/>
                  </a:buClr>
                  <a:buFont typeface="Arial" panose="020B0604020202020204" pitchFamily="34" charset="0"/>
                  <a:buChar char="•"/>
                </a:pPr>
                <a:r>
                  <a:rPr lang="vi-VN" sz="2000" b="1" i="1">
                    <a:solidFill>
                      <a:srgbClr val="00487E"/>
                    </a:solidFill>
                  </a:rPr>
                  <a:t>Bước 2.</a:t>
                </a:r>
                <a:r>
                  <a:rPr lang="vi-VN" sz="2000"/>
                  <a:t> Kết luận nghiệm: Lấy tất cả các nghiệm của hai phương trình bậc nhất vừa giải được ở </a:t>
                </a:r>
                <a:r>
                  <a:rPr lang="en-US" sz="2000"/>
                  <a:t>B</a:t>
                </a:r>
                <a:r>
                  <a:rPr lang="vi-VN" sz="2000"/>
                  <a:t>ước 1.</a:t>
                </a:r>
              </a:p>
            </p:txBody>
          </p:sp>
        </mc:Choice>
        <mc:Fallback xmlns="">
          <p:sp>
            <p:nvSpPr>
              <p:cNvPr id="2" name="TextBox 1"/>
              <p:cNvSpPr txBox="1">
                <a:spLocks noRot="1" noChangeAspect="1" noMove="1" noResize="1" noEditPoints="1" noAdjustHandles="1" noChangeArrowheads="1" noChangeShapeType="1" noTextEdit="1"/>
              </p:cNvSpPr>
              <p:nvPr/>
            </p:nvSpPr>
            <p:spPr>
              <a:xfrm>
                <a:off x="1200726" y="1343897"/>
                <a:ext cx="6711923" cy="2893806"/>
              </a:xfrm>
              <a:prstGeom prst="rect">
                <a:avLst/>
              </a:prstGeom>
              <a:blipFill>
                <a:blip r:embed="rId2"/>
                <a:stretch>
                  <a:fillRect l="-999" r="-908" b="-2947"/>
                </a:stretch>
              </a:blipFill>
            </p:spPr>
            <p:txBody>
              <a:bodyPr/>
              <a:lstStyle/>
              <a:p>
                <a:r>
                  <a:rPr lang="en-US">
                    <a:noFill/>
                  </a:rPr>
                  <a:t> </a:t>
                </a:r>
              </a:p>
            </p:txBody>
          </p:sp>
        </mc:Fallback>
      </mc:AlternateContent>
    </p:spTree>
    <p:extLst>
      <p:ext uri="{BB962C8B-B14F-4D97-AF65-F5344CB8AC3E}">
        <p14:creationId xmlns:p14="http://schemas.microsoft.com/office/powerpoint/2010/main" val="63692220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1640952" y="647348"/>
                <a:ext cx="5696270" cy="473912"/>
              </a:xfrm>
              <a:prstGeom prst="rect">
                <a:avLst/>
              </a:prstGeom>
              <a:noFill/>
            </p:spPr>
            <p:txBody>
              <a:bodyPr wrap="square" rtlCol="0">
                <a:spAutoFit/>
              </a:bodyPr>
              <a:lstStyle/>
              <a:p>
                <a:pPr marL="0" marR="0" lvl="0" indent="0" algn="ctr" defTabSz="1828800" eaLnBrk="1" fontAlgn="auto" latinLnBrk="0" hangingPunct="1">
                  <a:lnSpc>
                    <a:spcPct val="140000"/>
                  </a:lnSpc>
                  <a:spcBef>
                    <a:spcPts val="0"/>
                  </a:spcBef>
                  <a:spcAft>
                    <a:spcPts val="0"/>
                  </a:spcAft>
                  <a:buClr>
                    <a:srgbClr val="2D1549"/>
                  </a:buClr>
                  <a:buSzPts val="1100"/>
                  <a:buFontTx/>
                  <a:buNone/>
                  <a:tabLst/>
                  <a:defRPr/>
                </a:pPr>
                <a:r>
                  <a:rPr kumimoji="0" lang="en-US" sz="2000" b="1" i="0" u="none" strike="noStrike" kern="0" cap="none" spc="0" normalizeH="0" baseline="0" noProof="0">
                    <a:ln>
                      <a:noFill/>
                    </a:ln>
                    <a:solidFill>
                      <a:srgbClr val="FFFFFF"/>
                    </a:solidFill>
                    <a:effectLst/>
                    <a:highlight>
                      <a:srgbClr val="CE4D8E"/>
                    </a:highlight>
                    <a:uLnTx/>
                    <a:uFillTx/>
                    <a:ea typeface="+mn-ea"/>
                  </a:rPr>
                  <a:t>Ví dụ 1:</a:t>
                </a:r>
                <a:r>
                  <a:rPr kumimoji="0" lang="en-US" sz="2000" b="0" i="0" u="none" strike="noStrike" kern="1200" cap="none" spc="0" normalizeH="0" baseline="0" noProof="0">
                    <a:ln>
                      <a:noFill/>
                    </a:ln>
                    <a:solidFill>
                      <a:sysClr val="windowText" lastClr="000000"/>
                    </a:solidFill>
                    <a:effectLst/>
                    <a:uLnTx/>
                    <a:uFillTx/>
                    <a:ea typeface="+mn-ea"/>
                    <a:cs typeface="Arial" panose="020B0604020202020204" pitchFamily="34" charset="0"/>
                  </a:rPr>
                  <a:t> </a:t>
                </a:r>
                <a:r>
                  <a:rPr lang="en-US" sz="2000" kern="1200">
                    <a:solidFill>
                      <a:sysClr val="windowText" lastClr="000000"/>
                    </a:solidFill>
                    <a:latin typeface="Arial" panose="020B0604020202020204" pitchFamily="34" charset="0"/>
                    <a:ea typeface="+mn-ea"/>
                    <a:cs typeface="Arial" panose="020B0604020202020204" pitchFamily="34" charset="0"/>
                  </a:rPr>
                  <a:t>Giải phương trình: </a:t>
                </a:r>
                <a14:m>
                  <m:oMath xmlns:m="http://schemas.openxmlformats.org/officeDocument/2006/math">
                    <m:d>
                      <m:dPr>
                        <m:ctrlPr>
                          <a:rPr lang="en-US" sz="2000" i="1" kern="1200" smtClean="0">
                            <a:solidFill>
                              <a:sysClr val="windowText" lastClr="000000"/>
                            </a:solidFill>
                            <a:latin typeface="Cambria Math" panose="02040503050406030204" pitchFamily="18" charset="0"/>
                            <a:ea typeface="+mn-ea"/>
                            <a:cs typeface="Arial" panose="020B0604020202020204" pitchFamily="34" charset="0"/>
                          </a:rPr>
                        </m:ctrlPr>
                      </m:dPr>
                      <m:e>
                        <m:r>
                          <a:rPr lang="en-US" sz="2000" b="0" i="1" kern="1200" smtClean="0">
                            <a:solidFill>
                              <a:sysClr val="windowText" lastClr="000000"/>
                            </a:solidFill>
                            <a:latin typeface="Cambria Math" panose="02040503050406030204" pitchFamily="18" charset="0"/>
                            <a:ea typeface="+mn-ea"/>
                            <a:cs typeface="Arial" panose="020B0604020202020204" pitchFamily="34" charset="0"/>
                          </a:rPr>
                          <m:t>𝑥</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+5</m:t>
                        </m:r>
                      </m:e>
                    </m:d>
                    <m:d>
                      <m:dPr>
                        <m:ctrlPr>
                          <a:rPr lang="en-US" sz="2000" i="1" kern="1200" smtClean="0">
                            <a:solidFill>
                              <a:sysClr val="windowText" lastClr="000000"/>
                            </a:solidFill>
                            <a:latin typeface="Cambria Math" panose="02040503050406030204" pitchFamily="18" charset="0"/>
                            <a:ea typeface="+mn-ea"/>
                            <a:cs typeface="Arial" panose="020B0604020202020204" pitchFamily="34" charset="0"/>
                          </a:rPr>
                        </m:ctrlPr>
                      </m:dPr>
                      <m:e>
                        <m:r>
                          <a:rPr lang="en-US" sz="2000" b="0" i="1" kern="1200" smtClean="0">
                            <a:solidFill>
                              <a:sysClr val="windowText" lastClr="000000"/>
                            </a:solidFill>
                            <a:latin typeface="Cambria Math" panose="02040503050406030204" pitchFamily="18" charset="0"/>
                            <a:ea typeface="+mn-ea"/>
                            <a:cs typeface="Arial" panose="020B0604020202020204" pitchFamily="34" charset="0"/>
                          </a:rPr>
                          <m:t>3</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𝑥</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−9</m:t>
                        </m:r>
                      </m:e>
                    </m:d>
                    <m:r>
                      <a:rPr lang="en-US" sz="2000" b="0" i="1" kern="1200" smtClean="0">
                        <a:solidFill>
                          <a:sysClr val="windowText" lastClr="000000"/>
                        </a:solidFill>
                        <a:latin typeface="Cambria Math" panose="02040503050406030204" pitchFamily="18" charset="0"/>
                        <a:ea typeface="+mn-ea"/>
                        <a:cs typeface="Arial" panose="020B0604020202020204" pitchFamily="34" charset="0"/>
                      </a:rPr>
                      <m:t>=0</m:t>
                    </m:r>
                  </m:oMath>
                </a14:m>
                <a:endParaRPr kumimoji="0" lang="vi-VN" sz="20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40952" y="647348"/>
                <a:ext cx="5696270" cy="473912"/>
              </a:xfrm>
              <a:prstGeom prst="rect">
                <a:avLst/>
              </a:prstGeom>
              <a:blipFill>
                <a:blip r:embed="rId3"/>
                <a:stretch>
                  <a:fillRect b="-23077"/>
                </a:stretch>
              </a:blipFill>
            </p:spPr>
            <p:txBody>
              <a:bodyPr/>
              <a:lstStyle/>
              <a:p>
                <a:r>
                  <a:rPr lang="en-US">
                    <a:noFill/>
                  </a:rPr>
                  <a:t> </a:t>
                </a:r>
              </a:p>
            </p:txBody>
          </p:sp>
        </mc:Fallback>
      </mc:AlternateContent>
      <p:sp>
        <p:nvSpPr>
          <p:cNvPr id="9" name="Google Shape;1913;p42"/>
          <p:cNvSpPr/>
          <p:nvPr/>
        </p:nvSpPr>
        <p:spPr>
          <a:xfrm rot="2165">
            <a:off x="4084343" y="1345170"/>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
        <p:nvSpPr>
          <p:cNvPr id="5" name="Rectangle 4"/>
          <p:cNvSpPr/>
          <p:nvPr/>
        </p:nvSpPr>
        <p:spPr>
          <a:xfrm>
            <a:off x="1174389" y="1994606"/>
            <a:ext cx="6814686" cy="473912"/>
          </a:xfrm>
          <a:prstGeom prst="rect">
            <a:avLst/>
          </a:prstGeom>
        </p:spPr>
        <p:txBody>
          <a:bodyPr wrap="none">
            <a:spAutoFit/>
          </a:bodyPr>
          <a:lstStyle/>
          <a:p>
            <a:pPr lvl="0" algn="ctr" defTabSz="1828800">
              <a:lnSpc>
                <a:spcPct val="140000"/>
              </a:lnSpc>
              <a:buClr>
                <a:srgbClr val="2D1549"/>
              </a:buClr>
              <a:buSzPts val="1100"/>
              <a:defRPr/>
            </a:pPr>
            <a:r>
              <a:rPr lang="en-US" sz="2000" kern="1200">
                <a:solidFill>
                  <a:sysClr val="windowText" lastClr="000000"/>
                </a:solidFill>
                <a:latin typeface="Arial" panose="020B0604020202020204" pitchFamily="34" charset="0"/>
                <a:ea typeface="+mn-ea"/>
                <a:cs typeface="Arial" panose="020B0604020202020204" pitchFamily="34" charset="0"/>
              </a:rPr>
              <a:t>Để giải phương trình đã cho, ta giải hai phương trình sau: </a:t>
            </a:r>
          </a:p>
        </p:txBody>
      </p:sp>
      <mc:AlternateContent xmlns:mc="http://schemas.openxmlformats.org/markup-compatibility/2006" xmlns:a14="http://schemas.microsoft.com/office/drawing/2010/main">
        <mc:Choice Requires="a14">
          <p:sp>
            <p:nvSpPr>
              <p:cNvPr id="6" name="Rectangle 5"/>
              <p:cNvSpPr/>
              <p:nvPr/>
            </p:nvSpPr>
            <p:spPr>
              <a:xfrm>
                <a:off x="1895885" y="2642133"/>
                <a:ext cx="1742336" cy="954107"/>
              </a:xfrm>
              <a:prstGeom prst="rect">
                <a:avLst/>
              </a:prstGeom>
            </p:spPr>
            <p:txBody>
              <a:bodyPr wrap="none">
                <a:spAutoFit/>
              </a:bodyPr>
              <a:lstStyle/>
              <a:p>
                <a:pPr lvl="0"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2000" i="1" kern="1200" smtClean="0">
                          <a:solidFill>
                            <a:sysClr val="windowText" lastClr="000000"/>
                          </a:solidFill>
                          <a:latin typeface="Cambria Math" panose="02040503050406030204" pitchFamily="18" charset="0"/>
                          <a:cs typeface="Arial" panose="020B0604020202020204" pitchFamily="34" charset="0"/>
                        </a:rPr>
                        <m:t>𝑥</m:t>
                      </m:r>
                      <m:r>
                        <a:rPr lang="en-US" sz="2000" i="1" kern="1200" smtClean="0">
                          <a:solidFill>
                            <a:sysClr val="windowText" lastClr="000000"/>
                          </a:solidFill>
                          <a:latin typeface="Cambria Math" panose="02040503050406030204" pitchFamily="18" charset="0"/>
                          <a:cs typeface="Arial" panose="020B0604020202020204" pitchFamily="34" charset="0"/>
                        </a:rPr>
                        <m:t>+5=0</m:t>
                      </m:r>
                    </m:oMath>
                  </m:oMathPara>
                </a14:m>
                <a:endParaRPr lang="en-US" sz="2000" b="0" i="1" kern="1200">
                  <a:solidFill>
                    <a:sysClr val="windowText" lastClr="000000"/>
                  </a:solidFill>
                  <a:latin typeface="Arial" panose="020B0604020202020204" pitchFamily="34" charset="0"/>
                  <a:cs typeface="Arial" panose="020B0604020202020204" pitchFamily="34" charset="0"/>
                </a:endParaRPr>
              </a:p>
              <a:p>
                <a:pPr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2000" b="0" i="1" kern="1200" smtClean="0">
                          <a:solidFill>
                            <a:sysClr val="windowText" lastClr="000000"/>
                          </a:solidFill>
                          <a:latin typeface="Cambria Math" panose="02040503050406030204" pitchFamily="18" charset="0"/>
                          <a:cs typeface="Arial" panose="020B0604020202020204" pitchFamily="34" charset="0"/>
                        </a:rPr>
                        <m:t>            </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=−5</m:t>
                      </m:r>
                    </m:oMath>
                  </m:oMathPara>
                </a14:m>
                <a:endParaRPr lang="en-US" sz="20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895885" y="2642133"/>
                <a:ext cx="1742336" cy="95410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458342" y="2586413"/>
                <a:ext cx="1489960" cy="1335687"/>
              </a:xfrm>
              <a:prstGeom prst="rect">
                <a:avLst/>
              </a:prstGeom>
            </p:spPr>
            <p:txBody>
              <a:bodyPr wrap="none">
                <a:spAutoFit/>
              </a:bodyPr>
              <a:lstStyle/>
              <a:p>
                <a:pPr lvl="0"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2000" b="0" i="1" kern="1200" smtClean="0">
                          <a:solidFill>
                            <a:sysClr val="windowText" lastClr="000000"/>
                          </a:solidFill>
                          <a:latin typeface="Cambria Math" panose="02040503050406030204" pitchFamily="18" charset="0"/>
                          <a:cs typeface="Arial" panose="020B0604020202020204" pitchFamily="34" charset="0"/>
                        </a:rPr>
                        <m:t>3</m:t>
                      </m:r>
                      <m:r>
                        <a:rPr lang="en-US" sz="2000" i="1" kern="1200" smtClean="0">
                          <a:solidFill>
                            <a:sysClr val="windowText" lastClr="000000"/>
                          </a:solidFill>
                          <a:latin typeface="Cambria Math" panose="02040503050406030204" pitchFamily="18" charset="0"/>
                          <a:cs typeface="Arial" panose="020B0604020202020204" pitchFamily="34" charset="0"/>
                        </a:rPr>
                        <m:t>𝑥</m:t>
                      </m:r>
                      <m:r>
                        <a:rPr lang="en-US" sz="2000" b="0" i="1" kern="1200" smtClean="0">
                          <a:solidFill>
                            <a:sysClr val="windowText" lastClr="000000"/>
                          </a:solidFill>
                          <a:latin typeface="Cambria Math" panose="02040503050406030204" pitchFamily="18" charset="0"/>
                          <a:cs typeface="Arial" panose="020B0604020202020204" pitchFamily="34" charset="0"/>
                        </a:rPr>
                        <m:t>−9=0</m:t>
                      </m:r>
                    </m:oMath>
                  </m:oMathPara>
                </a14:m>
                <a:endParaRPr lang="en-US" sz="2000" b="0" i="1" kern="1200">
                  <a:solidFill>
                    <a:sysClr val="windowText" lastClr="000000"/>
                  </a:solidFill>
                  <a:latin typeface="Arial" panose="020B0604020202020204" pitchFamily="34" charset="0"/>
                  <a:cs typeface="Arial" panose="020B0604020202020204" pitchFamily="34" charset="0"/>
                </a:endParaRPr>
              </a:p>
              <a:p>
                <a:pPr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2000" b="0" i="1" kern="1200" smtClean="0">
                          <a:solidFill>
                            <a:sysClr val="windowText" lastClr="000000"/>
                          </a:solidFill>
                          <a:latin typeface="Cambria Math" panose="02040503050406030204" pitchFamily="18" charset="0"/>
                          <a:cs typeface="Arial" panose="020B0604020202020204" pitchFamily="34" charset="0"/>
                        </a:rPr>
                        <m:t>        3</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=9</m:t>
                      </m:r>
                    </m:oMath>
                  </m:oMathPara>
                </a14:m>
                <a:endParaRPr lang="en-US" sz="2000" b="0" i="1" kern="1200">
                  <a:solidFill>
                    <a:sysClr val="windowText" lastClr="000000"/>
                  </a:solidFill>
                  <a:latin typeface="Arial" panose="020B0604020202020204" pitchFamily="34" charset="0"/>
                  <a:cs typeface="Arial" panose="020B0604020202020204" pitchFamily="34" charset="0"/>
                </a:endParaRPr>
              </a:p>
              <a:p>
                <a:pPr algn="ctr" defTabSz="1828800">
                  <a:lnSpc>
                    <a:spcPct val="140000"/>
                  </a:lnSpc>
                  <a:buClr>
                    <a:srgbClr val="2D1549"/>
                  </a:buClr>
                  <a:buSzPts val="1100"/>
                  <a:defRPr/>
                </a:pPr>
                <a:r>
                  <a:rPr lang="en-US" sz="2000" kern="1200">
                    <a:solidFill>
                      <a:sysClr val="windowText" lastClr="000000"/>
                    </a:solidFill>
                    <a:cs typeface="Arial" panose="020B0604020202020204" pitchFamily="34" charset="0"/>
                  </a:rPr>
                  <a:t>         </a:t>
                </a:r>
                <a14:m>
                  <m:oMath xmlns:m="http://schemas.openxmlformats.org/officeDocument/2006/math">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=3</m:t>
                    </m:r>
                  </m:oMath>
                </a14:m>
                <a:endParaRPr lang="en-US" sz="20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458342" y="2586413"/>
                <a:ext cx="1489960" cy="133568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244378" y="4065185"/>
                <a:ext cx="7120393" cy="400110"/>
              </a:xfrm>
              <a:prstGeom prst="rect">
                <a:avLst/>
              </a:prstGeom>
            </p:spPr>
            <p:txBody>
              <a:bodyPr wrap="square">
                <a:spAutoFit/>
              </a:bodyPr>
              <a:lstStyle/>
              <a:p>
                <a:r>
                  <a:rPr lang="en-US" sz="2000" kern="1200">
                    <a:solidFill>
                      <a:sysClr val="windowText" lastClr="000000"/>
                    </a:solidFill>
                    <a:latin typeface="Arial" panose="020B0604020202020204" pitchFamily="34" charset="0"/>
                    <a:ea typeface="+mn-ea"/>
                    <a:cs typeface="Arial" panose="020B0604020202020204" pitchFamily="34" charset="0"/>
                  </a:rPr>
                  <a:t>Vậy phương trình đã cho có hai nghiệm </a:t>
                </a:r>
                <a14:m>
                  <m:oMath xmlns:m="http://schemas.openxmlformats.org/officeDocument/2006/math">
                    <m:r>
                      <a:rPr lang="en-US" sz="2000" i="1" kern="1200">
                        <a:solidFill>
                          <a:sysClr val="windowText" lastClr="000000"/>
                        </a:solidFill>
                        <a:latin typeface="Cambria Math" panose="02040503050406030204" pitchFamily="18" charset="0"/>
                        <a:cs typeface="Arial" panose="020B0604020202020204" pitchFamily="34" charset="0"/>
                      </a:rPr>
                      <m:t> </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=−5</m:t>
                    </m:r>
                  </m:oMath>
                </a14:m>
                <a:r>
                  <a:rPr lang="en-US" sz="2000"/>
                  <a:t> và </a:t>
                </a:r>
                <a14:m>
                  <m:oMath xmlns:m="http://schemas.openxmlformats.org/officeDocument/2006/math">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=3</m:t>
                    </m:r>
                    <m:r>
                      <a:rPr lang="en-US" sz="2000" b="0" i="0" kern="1200" smtClean="0">
                        <a:solidFill>
                          <a:sysClr val="windowText" lastClr="000000"/>
                        </a:solidFill>
                        <a:latin typeface="Cambria Math" panose="02040503050406030204" pitchFamily="18" charset="0"/>
                        <a:cs typeface="Arial" panose="020B0604020202020204" pitchFamily="34" charset="0"/>
                      </a:rPr>
                      <m:t>.</m:t>
                    </m:r>
                  </m:oMath>
                </a14:m>
                <a:endParaRPr lang="en-US" sz="20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244378" y="4065185"/>
                <a:ext cx="7120393" cy="400110"/>
              </a:xfrm>
              <a:prstGeom prst="rect">
                <a:avLst/>
              </a:prstGeom>
              <a:blipFill>
                <a:blip r:embed="rId6"/>
                <a:stretch>
                  <a:fillRect l="-856" t="-7692" b="-29231"/>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up)">
                                      <p:cBhvr>
                                        <p:cTn id="24" dur="500"/>
                                        <p:tgtEl>
                                          <p:spTgt spid="6">
                                            <p:txEl>
                                              <p:pRg st="0" end="0"/>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up)">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wipe(up)">
                                      <p:cBhvr>
                                        <p:cTn id="32" dur="500"/>
                                        <p:tgtEl>
                                          <p:spTgt spid="12">
                                            <p:txEl>
                                              <p:pRg st="0" end="0"/>
                                            </p:tx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animEffect transition="in" filter="wipe(up)">
                                      <p:cBhvr>
                                        <p:cTn id="35" dur="500"/>
                                        <p:tgtEl>
                                          <p:spTgt spid="12">
                                            <p:txEl>
                                              <p:pRg st="1" end="1"/>
                                            </p:txEl>
                                          </p:spTgt>
                                        </p:tgtEl>
                                      </p:cBhvr>
                                    </p:animEffect>
                                  </p:childTnLst>
                                </p:cTn>
                              </p:par>
                              <p:par>
                                <p:cTn id="36" presetID="22" presetClass="entr" presetSubtype="1" fill="hold" nodeType="withEffect">
                                  <p:stCondLst>
                                    <p:cond delay="0"/>
                                  </p:stCondLst>
                                  <p:childTnLst>
                                    <p:set>
                                      <p:cBhvr>
                                        <p:cTn id="37" dur="1" fill="hold">
                                          <p:stCondLst>
                                            <p:cond delay="0"/>
                                          </p:stCondLst>
                                        </p:cTn>
                                        <p:tgtEl>
                                          <p:spTgt spid="12">
                                            <p:txEl>
                                              <p:pRg st="2" end="2"/>
                                            </p:txEl>
                                          </p:spTgt>
                                        </p:tgtEl>
                                        <p:attrNameLst>
                                          <p:attrName>style.visibility</p:attrName>
                                        </p:attrNameLst>
                                      </p:cBhvr>
                                      <p:to>
                                        <p:strVal val="visible"/>
                                      </p:to>
                                    </p:set>
                                    <p:animEffect transition="in" filter="wipe(up)">
                                      <p:cBhvr>
                                        <p:cTn id="38" dur="500"/>
                                        <p:tgtEl>
                                          <p:spTgt spid="12">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wipe(down)">
                                      <p:cBhvr>
                                        <p:cTn id="4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4"/>
        <p:cNvGrpSpPr/>
        <p:nvPr/>
      </p:nvGrpSpPr>
      <p:grpSpPr>
        <a:xfrm>
          <a:off x="0" y="0"/>
          <a:ext cx="0" cy="0"/>
          <a:chOff x="0" y="0"/>
          <a:chExt cx="0" cy="0"/>
        </a:xfrm>
      </p:grpSpPr>
      <p:grpSp>
        <p:nvGrpSpPr>
          <p:cNvPr id="2765" name="Google Shape;2765;p63"/>
          <p:cNvGrpSpPr/>
          <p:nvPr/>
        </p:nvGrpSpPr>
        <p:grpSpPr>
          <a:xfrm>
            <a:off x="8224913" y="4216408"/>
            <a:ext cx="242585" cy="475038"/>
            <a:chOff x="6833975" y="3957025"/>
            <a:chExt cx="346550" cy="678625"/>
          </a:xfrm>
        </p:grpSpPr>
        <p:sp>
          <p:nvSpPr>
            <p:cNvPr id="2766" name="Google Shape;2766;p6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2" name="Google Shape;2772;p63"/>
          <p:cNvGrpSpPr/>
          <p:nvPr/>
        </p:nvGrpSpPr>
        <p:grpSpPr>
          <a:xfrm>
            <a:off x="696856" y="494937"/>
            <a:ext cx="171833" cy="943110"/>
            <a:chOff x="6952525" y="2517050"/>
            <a:chExt cx="245475" cy="1347300"/>
          </a:xfrm>
        </p:grpSpPr>
        <p:sp>
          <p:nvSpPr>
            <p:cNvPr id="2773" name="Google Shape;2773;p6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3" name="Google Shape;2783;p63"/>
          <p:cNvGrpSpPr/>
          <p:nvPr/>
        </p:nvGrpSpPr>
        <p:grpSpPr>
          <a:xfrm>
            <a:off x="114828" y="2064351"/>
            <a:ext cx="246837" cy="387257"/>
            <a:chOff x="404525" y="4002625"/>
            <a:chExt cx="352625" cy="553225"/>
          </a:xfrm>
        </p:grpSpPr>
        <p:sp>
          <p:nvSpPr>
            <p:cNvPr id="2784" name="Google Shape;2784;p6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9" name="Google Shape;2789;p63"/>
          <p:cNvGrpSpPr/>
          <p:nvPr/>
        </p:nvGrpSpPr>
        <p:grpSpPr>
          <a:xfrm>
            <a:off x="111881" y="1731965"/>
            <a:ext cx="214917" cy="230335"/>
            <a:chOff x="424275" y="4593075"/>
            <a:chExt cx="307025" cy="329050"/>
          </a:xfrm>
        </p:grpSpPr>
        <p:sp>
          <p:nvSpPr>
            <p:cNvPr id="2790" name="Google Shape;2790;p6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63"/>
          <p:cNvGrpSpPr/>
          <p:nvPr/>
        </p:nvGrpSpPr>
        <p:grpSpPr>
          <a:xfrm>
            <a:off x="8852895" y="3108305"/>
            <a:ext cx="214918" cy="250565"/>
            <a:chOff x="6571050" y="2495000"/>
            <a:chExt cx="307025" cy="357950"/>
          </a:xfrm>
        </p:grpSpPr>
        <p:sp>
          <p:nvSpPr>
            <p:cNvPr id="2794" name="Google Shape;2794;p6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7" name="Google Shape;2797;p63"/>
          <p:cNvGrpSpPr/>
          <p:nvPr/>
        </p:nvGrpSpPr>
        <p:grpSpPr>
          <a:xfrm>
            <a:off x="8756419" y="1192335"/>
            <a:ext cx="346832" cy="1809080"/>
            <a:chOff x="4713875" y="2486650"/>
            <a:chExt cx="495475" cy="2584400"/>
          </a:xfrm>
        </p:grpSpPr>
        <p:sp>
          <p:nvSpPr>
            <p:cNvPr id="2798" name="Google Shape;2798;p6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Rounded Rectangle 65"/>
          <p:cNvSpPr/>
          <p:nvPr/>
        </p:nvSpPr>
        <p:spPr>
          <a:xfrm>
            <a:off x="1156732" y="582590"/>
            <a:ext cx="2349793" cy="51435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defTabSz="457200">
              <a:buClrTx/>
              <a:defRPr/>
            </a:pPr>
            <a:r>
              <a:rPr lang="en-US" sz="2500" b="1" kern="1200">
                <a:solidFill>
                  <a:srgbClr val="D97245"/>
                </a:solidFill>
                <a:latin typeface="Arial" panose="020B0604020202020204" pitchFamily="34" charset="0"/>
                <a:cs typeface="Arial" panose="020B0604020202020204" pitchFamily="34" charset="0"/>
              </a:rPr>
              <a:t>Luyện tập 1</a:t>
            </a:r>
          </a:p>
        </p:txBody>
      </p:sp>
      <mc:AlternateContent xmlns:mc="http://schemas.openxmlformats.org/markup-compatibility/2006" xmlns:a14="http://schemas.microsoft.com/office/drawing/2010/main">
        <mc:Choice Requires="a14">
          <p:sp>
            <p:nvSpPr>
              <p:cNvPr id="67" name="Rectangle 66"/>
              <p:cNvSpPr/>
              <p:nvPr/>
            </p:nvSpPr>
            <p:spPr>
              <a:xfrm>
                <a:off x="3461969" y="549603"/>
                <a:ext cx="5005529" cy="496996"/>
              </a:xfrm>
              <a:prstGeom prst="rect">
                <a:avLst/>
              </a:prstGeom>
            </p:spPr>
            <p:txBody>
              <a:bodyPr wrap="square">
                <a:spAutoFit/>
              </a:bodyPr>
              <a:lstStyle/>
              <a:p>
                <a:pPr algn="ctr" defTabSz="457200">
                  <a:lnSpc>
                    <a:spcPct val="150000"/>
                  </a:lnSpc>
                  <a:buClrTx/>
                </a:pPr>
                <a:r>
                  <a:rPr lang="en-US" sz="2000" kern="1200">
                    <a:latin typeface="Arial" panose="020B0604020202020204" pitchFamily="34" charset="0"/>
                    <a:ea typeface="+mn-ea"/>
                    <a:cs typeface="+mn-cs"/>
                  </a:rPr>
                  <a:t>Giải phương trình: </a:t>
                </a:r>
                <a:r>
                  <a:rPr lang="en-US" sz="2000" kern="1200">
                    <a:solidFill>
                      <a:sysClr val="windowText" lastClr="000000"/>
                    </a:solidFill>
                    <a:cs typeface="Arial" panose="020B0604020202020204" pitchFamily="34" charset="0"/>
                  </a:rPr>
                  <a:t> </a:t>
                </a:r>
                <a14:m>
                  <m:oMath xmlns:m="http://schemas.openxmlformats.org/officeDocument/2006/math">
                    <m:d>
                      <m:dPr>
                        <m:ctrlPr>
                          <a:rPr lang="en-US" sz="2000" i="1" kern="1200">
                            <a:solidFill>
                              <a:sysClr val="windowText" lastClr="000000"/>
                            </a:solidFill>
                            <a:latin typeface="Cambria Math" panose="02040503050406030204" pitchFamily="18" charset="0"/>
                            <a:cs typeface="Arial" panose="020B0604020202020204" pitchFamily="34" charset="0"/>
                          </a:rPr>
                        </m:ctrlPr>
                      </m:dPr>
                      <m:e>
                        <m:r>
                          <a:rPr lang="en-US" sz="2000" b="0" i="1" kern="1200" smtClean="0">
                            <a:solidFill>
                              <a:sysClr val="windowText" lastClr="000000"/>
                            </a:solidFill>
                            <a:latin typeface="Cambria Math" panose="02040503050406030204" pitchFamily="18" charset="0"/>
                            <a:cs typeface="Arial" panose="020B0604020202020204" pitchFamily="34" charset="0"/>
                          </a:rPr>
                          <m:t>4</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+5</m:t>
                        </m:r>
                      </m:e>
                    </m:d>
                    <m:d>
                      <m:dPr>
                        <m:ctrlPr>
                          <a:rPr lang="en-US" sz="2000" i="1" kern="1200">
                            <a:solidFill>
                              <a:sysClr val="windowText" lastClr="000000"/>
                            </a:solidFill>
                            <a:latin typeface="Cambria Math" panose="02040503050406030204" pitchFamily="18" charset="0"/>
                            <a:cs typeface="Arial" panose="020B0604020202020204" pitchFamily="34" charset="0"/>
                          </a:rPr>
                        </m:ctrlPr>
                      </m:dPr>
                      <m:e>
                        <m:r>
                          <a:rPr lang="en-US" sz="2000" b="0" i="1" kern="1200" smtClean="0">
                            <a:solidFill>
                              <a:sysClr val="windowText" lastClr="000000"/>
                            </a:solidFill>
                            <a:latin typeface="Cambria Math" panose="02040503050406030204" pitchFamily="18" charset="0"/>
                            <a:cs typeface="Arial" panose="020B0604020202020204" pitchFamily="34" charset="0"/>
                          </a:rPr>
                          <m:t>3</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−2</m:t>
                        </m:r>
                      </m:e>
                    </m:d>
                    <m:r>
                      <a:rPr lang="en-US" sz="2000" i="1" kern="1200">
                        <a:solidFill>
                          <a:sysClr val="windowText" lastClr="000000"/>
                        </a:solidFill>
                        <a:latin typeface="Cambria Math" panose="02040503050406030204" pitchFamily="18" charset="0"/>
                        <a:cs typeface="Arial" panose="020B0604020202020204" pitchFamily="34" charset="0"/>
                      </a:rPr>
                      <m:t>=0</m:t>
                    </m:r>
                  </m:oMath>
                </a14:m>
                <a:endParaRPr lang="vi-VN" sz="2000" kern="1200">
                  <a:latin typeface="Arial" panose="020B0604020202020204" pitchFamily="34" charset="0"/>
                  <a:ea typeface="+mn-ea"/>
                  <a:cs typeface="+mn-cs"/>
                </a:endParaRPr>
              </a:p>
            </p:txBody>
          </p:sp>
        </mc:Choice>
        <mc:Fallback xmlns="">
          <p:sp>
            <p:nvSpPr>
              <p:cNvPr id="67" name="Rectangle 66"/>
              <p:cNvSpPr>
                <a:spLocks noRot="1" noChangeAspect="1" noMove="1" noResize="1" noEditPoints="1" noAdjustHandles="1" noChangeArrowheads="1" noChangeShapeType="1" noTextEdit="1"/>
              </p:cNvSpPr>
              <p:nvPr/>
            </p:nvSpPr>
            <p:spPr>
              <a:xfrm>
                <a:off x="3461969" y="549603"/>
                <a:ext cx="5005529" cy="496996"/>
              </a:xfrm>
              <a:prstGeom prst="rect">
                <a:avLst/>
              </a:prstGeom>
              <a:blipFill>
                <a:blip r:embed="rId3"/>
                <a:stretch>
                  <a:fillRect b="-20732"/>
                </a:stretch>
              </a:blipFill>
            </p:spPr>
            <p:txBody>
              <a:bodyPr/>
              <a:lstStyle/>
              <a:p>
                <a:r>
                  <a:rPr lang="en-US">
                    <a:noFill/>
                  </a:rPr>
                  <a:t> </a:t>
                </a:r>
              </a:p>
            </p:txBody>
          </p:sp>
        </mc:Fallback>
      </mc:AlternateContent>
      <p:sp>
        <p:nvSpPr>
          <p:cNvPr id="69" name="Google Shape;1913;p42"/>
          <p:cNvSpPr/>
          <p:nvPr/>
        </p:nvSpPr>
        <p:spPr>
          <a:xfrm rot="2165">
            <a:off x="4061654" y="1400893"/>
            <a:ext cx="994776" cy="458265"/>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
        <p:nvSpPr>
          <p:cNvPr id="70" name="Rectangle 69"/>
          <p:cNvSpPr/>
          <p:nvPr/>
        </p:nvSpPr>
        <p:spPr>
          <a:xfrm>
            <a:off x="1141059" y="2007203"/>
            <a:ext cx="6814686" cy="473912"/>
          </a:xfrm>
          <a:prstGeom prst="rect">
            <a:avLst/>
          </a:prstGeom>
        </p:spPr>
        <p:txBody>
          <a:bodyPr wrap="none">
            <a:spAutoFit/>
          </a:bodyPr>
          <a:lstStyle/>
          <a:p>
            <a:pPr lvl="0" algn="ctr" defTabSz="1828800">
              <a:lnSpc>
                <a:spcPct val="140000"/>
              </a:lnSpc>
              <a:buClr>
                <a:srgbClr val="2D1549"/>
              </a:buClr>
              <a:buSzPts val="1100"/>
              <a:defRPr/>
            </a:pPr>
            <a:r>
              <a:rPr lang="en-US" sz="2000" kern="1200">
                <a:solidFill>
                  <a:sysClr val="windowText" lastClr="000000"/>
                </a:solidFill>
                <a:latin typeface="Arial" panose="020B0604020202020204" pitchFamily="34" charset="0"/>
                <a:ea typeface="+mn-ea"/>
                <a:cs typeface="Arial" panose="020B0604020202020204" pitchFamily="34" charset="0"/>
              </a:rPr>
              <a:t>Để giải phương trình đã cho, ta giải hai phương trình sau: </a:t>
            </a:r>
          </a:p>
        </p:txBody>
      </p:sp>
      <mc:AlternateContent xmlns:mc="http://schemas.openxmlformats.org/markup-compatibility/2006" xmlns:a14="http://schemas.microsoft.com/office/drawing/2010/main">
        <mc:Choice Requires="a14">
          <p:sp>
            <p:nvSpPr>
              <p:cNvPr id="71" name="Rectangle 70"/>
              <p:cNvSpPr/>
              <p:nvPr/>
            </p:nvSpPr>
            <p:spPr>
              <a:xfrm>
                <a:off x="2083327" y="2594812"/>
                <a:ext cx="1742336" cy="1338700"/>
              </a:xfrm>
              <a:prstGeom prst="rect">
                <a:avLst/>
              </a:prstGeom>
            </p:spPr>
            <p:txBody>
              <a:bodyPr wrap="none">
                <a:spAutoFit/>
              </a:bodyPr>
              <a:lstStyle/>
              <a:p>
                <a:pPr lvl="0"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2000" b="0" i="1" kern="1200" smtClean="0">
                          <a:solidFill>
                            <a:sysClr val="windowText" lastClr="000000"/>
                          </a:solidFill>
                          <a:latin typeface="Cambria Math" panose="02040503050406030204" pitchFamily="18" charset="0"/>
                          <a:cs typeface="Arial" panose="020B0604020202020204" pitchFamily="34" charset="0"/>
                        </a:rPr>
                        <m:t>4</m:t>
                      </m:r>
                      <m:r>
                        <a:rPr lang="en-US" sz="2000" i="1" kern="1200" smtClean="0">
                          <a:solidFill>
                            <a:sysClr val="windowText" lastClr="000000"/>
                          </a:solidFill>
                          <a:latin typeface="Cambria Math" panose="02040503050406030204" pitchFamily="18" charset="0"/>
                          <a:cs typeface="Arial" panose="020B0604020202020204" pitchFamily="34" charset="0"/>
                        </a:rPr>
                        <m:t>𝑥</m:t>
                      </m:r>
                      <m:r>
                        <a:rPr lang="en-US" sz="2000" i="1" kern="1200" smtClean="0">
                          <a:solidFill>
                            <a:sysClr val="windowText" lastClr="000000"/>
                          </a:solidFill>
                          <a:latin typeface="Cambria Math" panose="02040503050406030204" pitchFamily="18" charset="0"/>
                          <a:cs typeface="Arial" panose="020B0604020202020204" pitchFamily="34" charset="0"/>
                        </a:rPr>
                        <m:t>+5=0</m:t>
                      </m:r>
                    </m:oMath>
                  </m:oMathPara>
                </a14:m>
                <a:endParaRPr lang="en-US" sz="2000" b="0" i="1" kern="1200">
                  <a:solidFill>
                    <a:sysClr val="windowText" lastClr="000000"/>
                  </a:solidFill>
                  <a:latin typeface="Arial" panose="020B0604020202020204" pitchFamily="34" charset="0"/>
                  <a:cs typeface="Arial" panose="020B0604020202020204" pitchFamily="34" charset="0"/>
                </a:endParaRPr>
              </a:p>
              <a:p>
                <a:pPr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2000" b="0" i="1" kern="1200" smtClean="0">
                          <a:solidFill>
                            <a:sysClr val="windowText" lastClr="000000"/>
                          </a:solidFill>
                          <a:latin typeface="Cambria Math" panose="02040503050406030204" pitchFamily="18" charset="0"/>
                          <a:cs typeface="Arial" panose="020B0604020202020204" pitchFamily="34" charset="0"/>
                        </a:rPr>
                        <m:t>            </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m:t>
                      </m:r>
                      <m:f>
                        <m:fPr>
                          <m:ctrlPr>
                            <a:rPr lang="en-US" sz="2000" i="1" kern="1200" smtClean="0">
                              <a:solidFill>
                                <a:sysClr val="windowText" lastClr="000000"/>
                              </a:solidFill>
                              <a:latin typeface="Cambria Math" panose="02040503050406030204" pitchFamily="18" charset="0"/>
                              <a:cs typeface="Arial" panose="020B0604020202020204" pitchFamily="34" charset="0"/>
                            </a:rPr>
                          </m:ctrlPr>
                        </m:fPr>
                        <m:num>
                          <m:r>
                            <a:rPr lang="en-US" sz="2000" i="1" kern="1200">
                              <a:solidFill>
                                <a:sysClr val="windowText" lastClr="000000"/>
                              </a:solidFill>
                              <a:latin typeface="Cambria Math" panose="02040503050406030204" pitchFamily="18" charset="0"/>
                              <a:cs typeface="Arial" panose="020B0604020202020204" pitchFamily="34" charset="0"/>
                            </a:rPr>
                            <m:t>−5</m:t>
                          </m:r>
                        </m:num>
                        <m:den>
                          <m:r>
                            <a:rPr lang="en-US" sz="2000" b="0" i="1" kern="1200" smtClean="0">
                              <a:solidFill>
                                <a:sysClr val="windowText" lastClr="000000"/>
                              </a:solidFill>
                              <a:latin typeface="Cambria Math" panose="02040503050406030204" pitchFamily="18" charset="0"/>
                              <a:cs typeface="Arial" panose="020B0604020202020204" pitchFamily="34" charset="0"/>
                            </a:rPr>
                            <m:t>4</m:t>
                          </m:r>
                        </m:den>
                      </m:f>
                    </m:oMath>
                  </m:oMathPara>
                </a14:m>
                <a:endParaRPr lang="en-US" sz="20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71" name="Rectangle 70"/>
              <p:cNvSpPr>
                <a:spLocks noRot="1" noChangeAspect="1" noMove="1" noResize="1" noEditPoints="1" noAdjustHandles="1" noChangeArrowheads="1" noChangeShapeType="1" noTextEdit="1"/>
              </p:cNvSpPr>
              <p:nvPr/>
            </p:nvSpPr>
            <p:spPr>
              <a:xfrm>
                <a:off x="2083327" y="2594812"/>
                <a:ext cx="1742336" cy="133870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p:cNvSpPr/>
              <p:nvPr/>
            </p:nvSpPr>
            <p:spPr>
              <a:xfrm>
                <a:off x="5119104" y="2597793"/>
                <a:ext cx="1718291" cy="1332737"/>
              </a:xfrm>
              <a:prstGeom prst="rect">
                <a:avLst/>
              </a:prstGeom>
            </p:spPr>
            <p:txBody>
              <a:bodyPr wrap="none">
                <a:spAutoFit/>
              </a:bodyPr>
              <a:lstStyle/>
              <a:p>
                <a:pPr lvl="0"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2000" b="0" i="1" kern="1200" smtClean="0">
                          <a:solidFill>
                            <a:sysClr val="windowText" lastClr="000000"/>
                          </a:solidFill>
                          <a:latin typeface="Cambria Math" panose="02040503050406030204" pitchFamily="18" charset="0"/>
                          <a:cs typeface="Arial" panose="020B0604020202020204" pitchFamily="34" charset="0"/>
                        </a:rPr>
                        <m:t>3</m:t>
                      </m:r>
                      <m:r>
                        <a:rPr lang="en-US" sz="2000" i="1" kern="1200" smtClean="0">
                          <a:solidFill>
                            <a:sysClr val="windowText" lastClr="000000"/>
                          </a:solidFill>
                          <a:latin typeface="Cambria Math" panose="02040503050406030204" pitchFamily="18" charset="0"/>
                          <a:cs typeface="Arial" panose="020B0604020202020204" pitchFamily="34" charset="0"/>
                        </a:rPr>
                        <m:t>𝑥</m:t>
                      </m:r>
                      <m:r>
                        <a:rPr lang="en-US" sz="2000" b="0" i="1" kern="1200" smtClean="0">
                          <a:solidFill>
                            <a:sysClr val="windowText" lastClr="000000"/>
                          </a:solidFill>
                          <a:latin typeface="Cambria Math" panose="02040503050406030204" pitchFamily="18" charset="0"/>
                          <a:cs typeface="Arial" panose="020B0604020202020204" pitchFamily="34" charset="0"/>
                        </a:rPr>
                        <m:t>−2=0</m:t>
                      </m:r>
                    </m:oMath>
                  </m:oMathPara>
                </a14:m>
                <a:endParaRPr lang="en-US" sz="2000" b="0" i="1" kern="1200">
                  <a:solidFill>
                    <a:sysClr val="windowText" lastClr="000000"/>
                  </a:solidFill>
                  <a:latin typeface="Arial" panose="020B0604020202020204" pitchFamily="34" charset="0"/>
                  <a:cs typeface="Arial" panose="020B0604020202020204" pitchFamily="34" charset="0"/>
                </a:endParaRPr>
              </a:p>
              <a:p>
                <a:pPr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2000" b="0" i="1" kern="1200" smtClean="0">
                          <a:solidFill>
                            <a:sysClr val="windowText" lastClr="000000"/>
                          </a:solidFill>
                          <a:latin typeface="Cambria Math" panose="02040503050406030204" pitchFamily="18" charset="0"/>
                          <a:cs typeface="Arial" panose="020B0604020202020204" pitchFamily="34" charset="0"/>
                        </a:rPr>
                        <m:t>               </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m:t>
                      </m:r>
                      <m:f>
                        <m:fPr>
                          <m:ctrlPr>
                            <a:rPr lang="en-US" sz="2000" i="1" kern="1200">
                              <a:solidFill>
                                <a:sysClr val="windowText" lastClr="000000"/>
                              </a:solidFill>
                              <a:latin typeface="Cambria Math" panose="02040503050406030204" pitchFamily="18" charset="0"/>
                              <a:cs typeface="Arial" panose="020B0604020202020204" pitchFamily="34" charset="0"/>
                            </a:rPr>
                          </m:ctrlPr>
                        </m:fPr>
                        <m:num>
                          <m:r>
                            <a:rPr lang="en-US" sz="2000" b="0" i="1" kern="1200" smtClean="0">
                              <a:solidFill>
                                <a:sysClr val="windowText" lastClr="000000"/>
                              </a:solidFill>
                              <a:latin typeface="Cambria Math" panose="02040503050406030204" pitchFamily="18" charset="0"/>
                              <a:cs typeface="Arial" panose="020B0604020202020204" pitchFamily="34" charset="0"/>
                            </a:rPr>
                            <m:t>2</m:t>
                          </m:r>
                        </m:num>
                        <m:den>
                          <m:r>
                            <a:rPr lang="en-US" sz="2000" b="0" i="1" kern="1200" smtClean="0">
                              <a:solidFill>
                                <a:sysClr val="windowText" lastClr="000000"/>
                              </a:solidFill>
                              <a:latin typeface="Cambria Math" panose="02040503050406030204" pitchFamily="18" charset="0"/>
                              <a:cs typeface="Arial" panose="020B0604020202020204" pitchFamily="34" charset="0"/>
                            </a:rPr>
                            <m:t>3</m:t>
                          </m:r>
                        </m:den>
                      </m:f>
                    </m:oMath>
                  </m:oMathPara>
                </a14:m>
                <a:endParaRPr lang="en-US" sz="20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72" name="Rectangle 71"/>
              <p:cNvSpPr>
                <a:spLocks noRot="1" noChangeAspect="1" noMove="1" noResize="1" noEditPoints="1" noAdjustHandles="1" noChangeArrowheads="1" noChangeShapeType="1" noTextEdit="1"/>
              </p:cNvSpPr>
              <p:nvPr/>
            </p:nvSpPr>
            <p:spPr>
              <a:xfrm>
                <a:off x="5119104" y="2597793"/>
                <a:ext cx="1718291" cy="133273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p:cNvSpPr/>
              <p:nvPr/>
            </p:nvSpPr>
            <p:spPr>
              <a:xfrm>
                <a:off x="1156732" y="3992058"/>
                <a:ext cx="7120393" cy="67685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2000" kern="1200" smtClean="0">
                          <a:solidFill>
                            <a:sysClr val="windowText" lastClr="000000"/>
                          </a:solidFill>
                          <a:latin typeface="Arial" panose="020B0604020202020204" pitchFamily="34" charset="0"/>
                          <a:cs typeface="Arial" panose="020B0604020202020204" pitchFamily="34" charset="0"/>
                        </a:rPr>
                        <m:t>V</m:t>
                      </m:r>
                      <m:r>
                        <m:rPr>
                          <m:nor/>
                        </m:rPr>
                        <a:rPr lang="en-US" sz="2000" kern="1200" smtClean="0">
                          <a:solidFill>
                            <a:sysClr val="windowText" lastClr="000000"/>
                          </a:solidFill>
                          <a:latin typeface="Arial" panose="020B0604020202020204" pitchFamily="34" charset="0"/>
                          <a:cs typeface="Arial" panose="020B0604020202020204" pitchFamily="34" charset="0"/>
                        </a:rPr>
                        <m:t>ậ</m:t>
                      </m:r>
                      <m:r>
                        <m:rPr>
                          <m:nor/>
                        </m:rPr>
                        <a:rPr lang="en-US" sz="2000" kern="1200" smtClean="0">
                          <a:solidFill>
                            <a:sysClr val="windowText" lastClr="000000"/>
                          </a:solidFill>
                          <a:latin typeface="Arial" panose="020B0604020202020204" pitchFamily="34" charset="0"/>
                          <a:cs typeface="Arial" panose="020B0604020202020204" pitchFamily="34" charset="0"/>
                        </a:rPr>
                        <m:t>y</m:t>
                      </m:r>
                      <m:r>
                        <m:rPr>
                          <m:nor/>
                        </m:rPr>
                        <a:rPr lang="en-US" sz="2000" kern="1200" smtClean="0">
                          <a:solidFill>
                            <a:sysClr val="windowText" lastClr="000000"/>
                          </a:solidFill>
                          <a:latin typeface="Arial" panose="020B0604020202020204" pitchFamily="34" charset="0"/>
                          <a:cs typeface="Arial" panose="020B0604020202020204" pitchFamily="34" charset="0"/>
                        </a:rPr>
                        <m:t> </m:t>
                      </m:r>
                      <m:r>
                        <m:rPr>
                          <m:nor/>
                        </m:rPr>
                        <a:rPr lang="en-US" sz="2000" kern="1200" smtClean="0">
                          <a:solidFill>
                            <a:sysClr val="windowText" lastClr="000000"/>
                          </a:solidFill>
                          <a:latin typeface="Arial" panose="020B0604020202020204" pitchFamily="34" charset="0"/>
                          <a:cs typeface="Arial" panose="020B0604020202020204" pitchFamily="34" charset="0"/>
                        </a:rPr>
                        <m:t>ph</m:t>
                      </m:r>
                      <m:r>
                        <m:rPr>
                          <m:nor/>
                        </m:rPr>
                        <a:rPr lang="en-US" sz="2000" kern="1200" smtClean="0">
                          <a:solidFill>
                            <a:sysClr val="windowText" lastClr="000000"/>
                          </a:solidFill>
                          <a:latin typeface="Arial" panose="020B0604020202020204" pitchFamily="34" charset="0"/>
                          <a:cs typeface="Arial" panose="020B0604020202020204" pitchFamily="34" charset="0"/>
                        </a:rPr>
                        <m:t>ươ</m:t>
                      </m:r>
                      <m:r>
                        <m:rPr>
                          <m:nor/>
                        </m:rPr>
                        <a:rPr lang="en-US" sz="2000" kern="1200" smtClean="0">
                          <a:solidFill>
                            <a:sysClr val="windowText" lastClr="000000"/>
                          </a:solidFill>
                          <a:latin typeface="Arial" panose="020B0604020202020204" pitchFamily="34" charset="0"/>
                          <a:cs typeface="Arial" panose="020B0604020202020204" pitchFamily="34" charset="0"/>
                        </a:rPr>
                        <m:t>ng</m:t>
                      </m:r>
                      <m:r>
                        <m:rPr>
                          <m:nor/>
                        </m:rPr>
                        <a:rPr lang="en-US" sz="2000" kern="1200" smtClean="0">
                          <a:solidFill>
                            <a:sysClr val="windowText" lastClr="000000"/>
                          </a:solidFill>
                          <a:latin typeface="Arial" panose="020B0604020202020204" pitchFamily="34" charset="0"/>
                          <a:cs typeface="Arial" panose="020B0604020202020204" pitchFamily="34" charset="0"/>
                        </a:rPr>
                        <m:t> </m:t>
                      </m:r>
                      <m:r>
                        <m:rPr>
                          <m:nor/>
                        </m:rPr>
                        <a:rPr lang="en-US" sz="2000" kern="1200" smtClean="0">
                          <a:solidFill>
                            <a:sysClr val="windowText" lastClr="000000"/>
                          </a:solidFill>
                          <a:latin typeface="Arial" panose="020B0604020202020204" pitchFamily="34" charset="0"/>
                          <a:cs typeface="Arial" panose="020B0604020202020204" pitchFamily="34" charset="0"/>
                        </a:rPr>
                        <m:t>tr</m:t>
                      </m:r>
                      <m:r>
                        <m:rPr>
                          <m:nor/>
                        </m:rPr>
                        <a:rPr lang="en-US" sz="2000" kern="1200" smtClean="0">
                          <a:solidFill>
                            <a:sysClr val="windowText" lastClr="000000"/>
                          </a:solidFill>
                          <a:latin typeface="Arial" panose="020B0604020202020204" pitchFamily="34" charset="0"/>
                          <a:cs typeface="Arial" panose="020B0604020202020204" pitchFamily="34" charset="0"/>
                        </a:rPr>
                        <m:t>ì</m:t>
                      </m:r>
                      <m:r>
                        <m:rPr>
                          <m:nor/>
                        </m:rPr>
                        <a:rPr lang="en-US" sz="2000" kern="1200" smtClean="0">
                          <a:solidFill>
                            <a:sysClr val="windowText" lastClr="000000"/>
                          </a:solidFill>
                          <a:latin typeface="Arial" panose="020B0604020202020204" pitchFamily="34" charset="0"/>
                          <a:cs typeface="Arial" panose="020B0604020202020204" pitchFamily="34" charset="0"/>
                        </a:rPr>
                        <m:t>nh</m:t>
                      </m:r>
                      <m:r>
                        <m:rPr>
                          <m:nor/>
                        </m:rPr>
                        <a:rPr lang="en-US" sz="2000" kern="1200" smtClean="0">
                          <a:solidFill>
                            <a:sysClr val="windowText" lastClr="000000"/>
                          </a:solidFill>
                          <a:latin typeface="Arial" panose="020B0604020202020204" pitchFamily="34" charset="0"/>
                          <a:cs typeface="Arial" panose="020B0604020202020204" pitchFamily="34" charset="0"/>
                        </a:rPr>
                        <m:t> đã </m:t>
                      </m:r>
                      <m:r>
                        <m:rPr>
                          <m:nor/>
                        </m:rPr>
                        <a:rPr lang="en-US" sz="2000" kern="1200" smtClean="0">
                          <a:solidFill>
                            <a:sysClr val="windowText" lastClr="000000"/>
                          </a:solidFill>
                          <a:latin typeface="Arial" panose="020B0604020202020204" pitchFamily="34" charset="0"/>
                          <a:cs typeface="Arial" panose="020B0604020202020204" pitchFamily="34" charset="0"/>
                        </a:rPr>
                        <m:t>cho</m:t>
                      </m:r>
                      <m:r>
                        <m:rPr>
                          <m:nor/>
                        </m:rPr>
                        <a:rPr lang="en-US" sz="2000" kern="1200" smtClean="0">
                          <a:solidFill>
                            <a:sysClr val="windowText" lastClr="000000"/>
                          </a:solidFill>
                          <a:latin typeface="Arial" panose="020B0604020202020204" pitchFamily="34" charset="0"/>
                          <a:cs typeface="Arial" panose="020B0604020202020204" pitchFamily="34" charset="0"/>
                        </a:rPr>
                        <m:t> </m:t>
                      </m:r>
                      <m:r>
                        <m:rPr>
                          <m:nor/>
                        </m:rPr>
                        <a:rPr lang="en-US" sz="2000" kern="1200" smtClean="0">
                          <a:solidFill>
                            <a:sysClr val="windowText" lastClr="000000"/>
                          </a:solidFill>
                          <a:latin typeface="Arial" panose="020B0604020202020204" pitchFamily="34" charset="0"/>
                          <a:cs typeface="Arial" panose="020B0604020202020204" pitchFamily="34" charset="0"/>
                        </a:rPr>
                        <m:t>c</m:t>
                      </m:r>
                      <m:r>
                        <m:rPr>
                          <m:nor/>
                        </m:rPr>
                        <a:rPr lang="en-US" sz="2000" kern="1200" smtClean="0">
                          <a:solidFill>
                            <a:sysClr val="windowText" lastClr="000000"/>
                          </a:solidFill>
                          <a:latin typeface="Arial" panose="020B0604020202020204" pitchFamily="34" charset="0"/>
                          <a:cs typeface="Arial" panose="020B0604020202020204" pitchFamily="34" charset="0"/>
                        </a:rPr>
                        <m:t>ó </m:t>
                      </m:r>
                      <m:r>
                        <m:rPr>
                          <m:nor/>
                        </m:rPr>
                        <a:rPr lang="en-US" sz="2000" kern="1200" smtClean="0">
                          <a:solidFill>
                            <a:sysClr val="windowText" lastClr="000000"/>
                          </a:solidFill>
                          <a:latin typeface="Arial" panose="020B0604020202020204" pitchFamily="34" charset="0"/>
                          <a:cs typeface="Arial" panose="020B0604020202020204" pitchFamily="34" charset="0"/>
                        </a:rPr>
                        <m:t>hai</m:t>
                      </m:r>
                      <m:r>
                        <m:rPr>
                          <m:nor/>
                        </m:rPr>
                        <a:rPr lang="en-US" sz="2000" kern="1200" smtClean="0">
                          <a:solidFill>
                            <a:sysClr val="windowText" lastClr="000000"/>
                          </a:solidFill>
                          <a:latin typeface="Arial" panose="020B0604020202020204" pitchFamily="34" charset="0"/>
                          <a:cs typeface="Arial" panose="020B0604020202020204" pitchFamily="34" charset="0"/>
                        </a:rPr>
                        <m:t> </m:t>
                      </m:r>
                      <m:r>
                        <m:rPr>
                          <m:nor/>
                        </m:rPr>
                        <a:rPr lang="en-US" sz="2000" kern="1200" smtClean="0">
                          <a:solidFill>
                            <a:sysClr val="windowText" lastClr="000000"/>
                          </a:solidFill>
                          <a:latin typeface="Arial" panose="020B0604020202020204" pitchFamily="34" charset="0"/>
                          <a:cs typeface="Arial" panose="020B0604020202020204" pitchFamily="34" charset="0"/>
                        </a:rPr>
                        <m:t>nghi</m:t>
                      </m:r>
                      <m:r>
                        <m:rPr>
                          <m:nor/>
                        </m:rPr>
                        <a:rPr lang="en-US" sz="2000" kern="1200" smtClean="0">
                          <a:solidFill>
                            <a:sysClr val="windowText" lastClr="000000"/>
                          </a:solidFill>
                          <a:latin typeface="Arial" panose="020B0604020202020204" pitchFamily="34" charset="0"/>
                          <a:cs typeface="Arial" panose="020B0604020202020204" pitchFamily="34" charset="0"/>
                        </a:rPr>
                        <m:t>ệ</m:t>
                      </m:r>
                      <m:r>
                        <m:rPr>
                          <m:nor/>
                        </m:rPr>
                        <a:rPr lang="en-US" sz="2000" kern="1200" smtClean="0">
                          <a:solidFill>
                            <a:sysClr val="windowText" lastClr="000000"/>
                          </a:solidFill>
                          <a:latin typeface="Arial" panose="020B0604020202020204" pitchFamily="34" charset="0"/>
                          <a:cs typeface="Arial" panose="020B0604020202020204" pitchFamily="34" charset="0"/>
                        </a:rPr>
                        <m:t>m</m:t>
                      </m:r>
                      <m:r>
                        <a:rPr lang="en-US" sz="2000" b="0" i="1" kern="1200" smtClean="0">
                          <a:solidFill>
                            <a:sysClr val="windowText" lastClr="000000"/>
                          </a:solidFill>
                          <a:latin typeface="Cambria Math" panose="02040503050406030204" pitchFamily="18" charset="0"/>
                          <a:cs typeface="Arial" panose="020B0604020202020204" pitchFamily="34" charset="0"/>
                        </a:rPr>
                        <m:t> </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m:t>
                      </m:r>
                      <m:f>
                        <m:fPr>
                          <m:ctrlPr>
                            <a:rPr lang="en-US" sz="2000" i="1" kern="1200">
                              <a:solidFill>
                                <a:sysClr val="windowText" lastClr="000000"/>
                              </a:solidFill>
                              <a:latin typeface="Cambria Math" panose="02040503050406030204" pitchFamily="18" charset="0"/>
                              <a:cs typeface="Arial" panose="020B0604020202020204" pitchFamily="34" charset="0"/>
                            </a:rPr>
                          </m:ctrlPr>
                        </m:fPr>
                        <m:num>
                          <m:r>
                            <a:rPr lang="en-US" sz="2000" i="1" kern="1200">
                              <a:solidFill>
                                <a:sysClr val="windowText" lastClr="000000"/>
                              </a:solidFill>
                              <a:latin typeface="Cambria Math" panose="02040503050406030204" pitchFamily="18" charset="0"/>
                              <a:cs typeface="Arial" panose="020B0604020202020204" pitchFamily="34" charset="0"/>
                            </a:rPr>
                            <m:t>−5</m:t>
                          </m:r>
                        </m:num>
                        <m:den>
                          <m:r>
                            <a:rPr lang="en-US" sz="2000" i="1" kern="1200">
                              <a:solidFill>
                                <a:sysClr val="windowText" lastClr="000000"/>
                              </a:solidFill>
                              <a:latin typeface="Cambria Math" panose="02040503050406030204" pitchFamily="18" charset="0"/>
                              <a:cs typeface="Arial" panose="020B0604020202020204" pitchFamily="34" charset="0"/>
                            </a:rPr>
                            <m:t>4</m:t>
                          </m:r>
                        </m:den>
                      </m:f>
                      <m:r>
                        <m:rPr>
                          <m:nor/>
                        </m:rPr>
                        <a:rPr lang="en-US" sz="2000" b="0" i="0" kern="1200" smtClean="0">
                          <a:solidFill>
                            <a:sysClr val="windowText" lastClr="000000"/>
                          </a:solidFill>
                          <a:latin typeface="Cambria Math" panose="02040503050406030204" pitchFamily="18" charset="0"/>
                          <a:cs typeface="Arial" panose="020B0604020202020204" pitchFamily="34" charset="0"/>
                        </a:rPr>
                        <m:t> </m:t>
                      </m:r>
                      <m:r>
                        <m:rPr>
                          <m:nor/>
                        </m:rPr>
                        <a:rPr lang="en-US" sz="2000"/>
                        <m:t>v</m:t>
                      </m:r>
                      <m:r>
                        <m:rPr>
                          <m:nor/>
                        </m:rPr>
                        <a:rPr lang="en-US" sz="2000"/>
                        <m:t>à</m:t>
                      </m:r>
                      <m:r>
                        <a:rPr lang="en-US" sz="2000" b="0" i="1" smtClean="0">
                          <a:latin typeface="Cambria Math" panose="02040503050406030204" pitchFamily="18" charset="0"/>
                        </a:rPr>
                        <m:t> </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m:t>
                      </m:r>
                      <m:f>
                        <m:fPr>
                          <m:ctrlPr>
                            <a:rPr lang="en-US" sz="2000" i="1" kern="1200">
                              <a:solidFill>
                                <a:sysClr val="windowText" lastClr="000000"/>
                              </a:solidFill>
                              <a:latin typeface="Cambria Math" panose="02040503050406030204" pitchFamily="18" charset="0"/>
                              <a:cs typeface="Arial" panose="020B0604020202020204" pitchFamily="34" charset="0"/>
                            </a:rPr>
                          </m:ctrlPr>
                        </m:fPr>
                        <m:num>
                          <m:r>
                            <a:rPr lang="en-US" sz="2000" i="1" kern="1200">
                              <a:solidFill>
                                <a:sysClr val="windowText" lastClr="000000"/>
                              </a:solidFill>
                              <a:latin typeface="Cambria Math" panose="02040503050406030204" pitchFamily="18" charset="0"/>
                              <a:cs typeface="Arial" panose="020B0604020202020204" pitchFamily="34" charset="0"/>
                            </a:rPr>
                            <m:t>2</m:t>
                          </m:r>
                        </m:num>
                        <m:den>
                          <m:r>
                            <a:rPr lang="en-US" sz="2000" i="1" kern="1200">
                              <a:solidFill>
                                <a:sysClr val="windowText" lastClr="000000"/>
                              </a:solidFill>
                              <a:latin typeface="Cambria Math" panose="02040503050406030204" pitchFamily="18" charset="0"/>
                              <a:cs typeface="Arial" panose="020B0604020202020204" pitchFamily="34" charset="0"/>
                            </a:rPr>
                            <m:t>3</m:t>
                          </m:r>
                        </m:den>
                      </m:f>
                      <m:r>
                        <a:rPr lang="en-US" sz="2000" b="0" i="1" kern="1200" smtClean="0">
                          <a:solidFill>
                            <a:sysClr val="windowText" lastClr="000000"/>
                          </a:solidFill>
                          <a:latin typeface="Cambria Math" panose="02040503050406030204" pitchFamily="18" charset="0"/>
                          <a:cs typeface="Arial" panose="020B0604020202020204" pitchFamily="34" charset="0"/>
                        </a:rPr>
                        <m:t>.</m:t>
                      </m:r>
                    </m:oMath>
                  </m:oMathPara>
                </a14:m>
                <a:endParaRPr lang="en-US" sz="20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73" name="Rectangle 72"/>
              <p:cNvSpPr>
                <a:spLocks noRot="1" noChangeAspect="1" noMove="1" noResize="1" noEditPoints="1" noAdjustHandles="1" noChangeArrowheads="1" noChangeShapeType="1" noTextEdit="1"/>
              </p:cNvSpPr>
              <p:nvPr/>
            </p:nvSpPr>
            <p:spPr>
              <a:xfrm>
                <a:off x="1156732" y="3992058"/>
                <a:ext cx="7120393" cy="676852"/>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anim calcmode="lin" valueType="num">
                                      <p:cBhvr>
                                        <p:cTn id="8" dur="500" fill="hold"/>
                                        <p:tgtEl>
                                          <p:spTgt spid="66"/>
                                        </p:tgtEl>
                                        <p:attrNameLst>
                                          <p:attrName>ppt_x</p:attrName>
                                        </p:attrNameLst>
                                      </p:cBhvr>
                                      <p:tavLst>
                                        <p:tav tm="0">
                                          <p:val>
                                            <p:strVal val="#ppt_x"/>
                                          </p:val>
                                        </p:tav>
                                        <p:tav tm="100000">
                                          <p:val>
                                            <p:strVal val="#ppt_x"/>
                                          </p:val>
                                        </p:tav>
                                      </p:tavLst>
                                    </p:anim>
                                    <p:anim calcmode="lin" valueType="num">
                                      <p:cBhvr>
                                        <p:cTn id="9" dur="5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anim calcmode="lin" valueType="num">
                                      <p:cBhvr>
                                        <p:cTn id="13" dur="500" fill="hold"/>
                                        <p:tgtEl>
                                          <p:spTgt spid="67"/>
                                        </p:tgtEl>
                                        <p:attrNameLst>
                                          <p:attrName>ppt_x</p:attrName>
                                        </p:attrNameLst>
                                      </p:cBhvr>
                                      <p:tavLst>
                                        <p:tav tm="0">
                                          <p:val>
                                            <p:strVal val="#ppt_x"/>
                                          </p:val>
                                        </p:tav>
                                        <p:tav tm="100000">
                                          <p:val>
                                            <p:strVal val="#ppt_x"/>
                                          </p:val>
                                        </p:tav>
                                      </p:tavLst>
                                    </p:anim>
                                    <p:anim calcmode="lin" valueType="num">
                                      <p:cBhvr>
                                        <p:cTn id="14" dur="5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barn(inVertical)">
                                      <p:cBhvr>
                                        <p:cTn id="19" dur="500"/>
                                        <p:tgtEl>
                                          <p:spTgt spid="6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500"/>
                                        <p:tgtEl>
                                          <p:spTgt spid="7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71">
                                            <p:txEl>
                                              <p:pRg st="0" end="0"/>
                                            </p:txEl>
                                          </p:spTgt>
                                        </p:tgtEl>
                                        <p:attrNameLst>
                                          <p:attrName>style.visibility</p:attrName>
                                        </p:attrNameLst>
                                      </p:cBhvr>
                                      <p:to>
                                        <p:strVal val="visible"/>
                                      </p:to>
                                    </p:set>
                                    <p:animEffect transition="in" filter="wipe(up)">
                                      <p:cBhvr>
                                        <p:cTn id="29" dur="500"/>
                                        <p:tgtEl>
                                          <p:spTgt spid="71">
                                            <p:txEl>
                                              <p:pRg st="0" end="0"/>
                                            </p:txEl>
                                          </p:spTgt>
                                        </p:tgtEl>
                                      </p:cBhvr>
                                    </p:animEffect>
                                  </p:childTnLst>
                                </p:cTn>
                              </p:par>
                              <p:par>
                                <p:cTn id="30" presetID="22" presetClass="entr" presetSubtype="1" fill="hold" nodeType="withEffect">
                                  <p:stCondLst>
                                    <p:cond delay="0"/>
                                  </p:stCondLst>
                                  <p:childTnLst>
                                    <p:set>
                                      <p:cBhvr>
                                        <p:cTn id="31" dur="1" fill="hold">
                                          <p:stCondLst>
                                            <p:cond delay="0"/>
                                          </p:stCondLst>
                                        </p:cTn>
                                        <p:tgtEl>
                                          <p:spTgt spid="71">
                                            <p:txEl>
                                              <p:pRg st="1" end="1"/>
                                            </p:txEl>
                                          </p:spTgt>
                                        </p:tgtEl>
                                        <p:attrNameLst>
                                          <p:attrName>style.visibility</p:attrName>
                                        </p:attrNameLst>
                                      </p:cBhvr>
                                      <p:to>
                                        <p:strVal val="visible"/>
                                      </p:to>
                                    </p:set>
                                    <p:animEffect transition="in" filter="wipe(up)">
                                      <p:cBhvr>
                                        <p:cTn id="32" dur="500"/>
                                        <p:tgtEl>
                                          <p:spTgt spid="7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2">
                                            <p:txEl>
                                              <p:pRg st="0" end="0"/>
                                            </p:txEl>
                                          </p:spTgt>
                                        </p:tgtEl>
                                        <p:attrNameLst>
                                          <p:attrName>style.visibility</p:attrName>
                                        </p:attrNameLst>
                                      </p:cBhvr>
                                      <p:to>
                                        <p:strVal val="visible"/>
                                      </p:to>
                                    </p:set>
                                    <p:animEffect transition="in" filter="wipe(up)">
                                      <p:cBhvr>
                                        <p:cTn id="37" dur="500"/>
                                        <p:tgtEl>
                                          <p:spTgt spid="72">
                                            <p:txEl>
                                              <p:pRg st="0" end="0"/>
                                            </p:txEl>
                                          </p:spTgt>
                                        </p:tgtEl>
                                      </p:cBhvr>
                                    </p:animEffect>
                                  </p:childTnLst>
                                </p:cTn>
                              </p:par>
                              <p:par>
                                <p:cTn id="38" presetID="22" presetClass="entr" presetSubtype="1" fill="hold" nodeType="withEffect">
                                  <p:stCondLst>
                                    <p:cond delay="0"/>
                                  </p:stCondLst>
                                  <p:childTnLst>
                                    <p:set>
                                      <p:cBhvr>
                                        <p:cTn id="39" dur="1" fill="hold">
                                          <p:stCondLst>
                                            <p:cond delay="0"/>
                                          </p:stCondLst>
                                        </p:cTn>
                                        <p:tgtEl>
                                          <p:spTgt spid="72">
                                            <p:txEl>
                                              <p:pRg st="1" end="1"/>
                                            </p:txEl>
                                          </p:spTgt>
                                        </p:tgtEl>
                                        <p:attrNameLst>
                                          <p:attrName>style.visibility</p:attrName>
                                        </p:attrNameLst>
                                      </p:cBhvr>
                                      <p:to>
                                        <p:strVal val="visible"/>
                                      </p:to>
                                    </p:set>
                                    <p:animEffect transition="in" filter="wipe(up)">
                                      <p:cBhvr>
                                        <p:cTn id="40" dur="500"/>
                                        <p:tgtEl>
                                          <p:spTgt spid="72">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73">
                                            <p:txEl>
                                              <p:pRg st="0" end="0"/>
                                            </p:txEl>
                                          </p:spTgt>
                                        </p:tgtEl>
                                        <p:attrNameLst>
                                          <p:attrName>style.visibility</p:attrName>
                                        </p:attrNameLst>
                                      </p:cBhvr>
                                      <p:to>
                                        <p:strVal val="visible"/>
                                      </p:to>
                                    </p:set>
                                    <p:animEffect transition="in" filter="wipe(left)">
                                      <p:cBhvr>
                                        <p:cTn id="45" dur="500"/>
                                        <p:tgtEl>
                                          <p:spTgt spid="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p:bldP spid="69" grpId="0" animBg="1"/>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Shape 1237"/>
        <p:cNvGrpSpPr/>
        <p:nvPr/>
      </p:nvGrpSpPr>
      <p:grpSpPr>
        <a:xfrm>
          <a:off x="0" y="0"/>
          <a:ext cx="0" cy="0"/>
          <a:chOff x="0" y="0"/>
          <a:chExt cx="0" cy="0"/>
        </a:xfrm>
      </p:grpSpPr>
      <p:grpSp>
        <p:nvGrpSpPr>
          <p:cNvPr id="1279" name="Google Shape;1279;p42"/>
          <p:cNvGrpSpPr/>
          <p:nvPr/>
        </p:nvGrpSpPr>
        <p:grpSpPr>
          <a:xfrm>
            <a:off x="8648611" y="529581"/>
            <a:ext cx="242585" cy="475038"/>
            <a:chOff x="6833975" y="3957025"/>
            <a:chExt cx="346550" cy="678625"/>
          </a:xfrm>
        </p:grpSpPr>
        <p:sp>
          <p:nvSpPr>
            <p:cNvPr id="1280" name="Google Shape;1280;p42"/>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2"/>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2"/>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6" name="Google Shape;1286;p42"/>
          <p:cNvGrpSpPr/>
          <p:nvPr/>
        </p:nvGrpSpPr>
        <p:grpSpPr>
          <a:xfrm>
            <a:off x="277508" y="4059584"/>
            <a:ext cx="171833" cy="943110"/>
            <a:chOff x="6952525" y="2517050"/>
            <a:chExt cx="245475" cy="1347300"/>
          </a:xfrm>
        </p:grpSpPr>
        <p:sp>
          <p:nvSpPr>
            <p:cNvPr id="1287" name="Google Shape;1287;p42"/>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2"/>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2"/>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2"/>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42"/>
          <p:cNvGrpSpPr/>
          <p:nvPr/>
        </p:nvGrpSpPr>
        <p:grpSpPr>
          <a:xfrm>
            <a:off x="261048" y="2049988"/>
            <a:ext cx="246837" cy="387257"/>
            <a:chOff x="404525" y="4002625"/>
            <a:chExt cx="352625" cy="553225"/>
          </a:xfrm>
        </p:grpSpPr>
        <p:sp>
          <p:nvSpPr>
            <p:cNvPr id="1298" name="Google Shape;1298;p42"/>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2"/>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2"/>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2"/>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2"/>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42"/>
          <p:cNvGrpSpPr/>
          <p:nvPr/>
        </p:nvGrpSpPr>
        <p:grpSpPr>
          <a:xfrm>
            <a:off x="282978" y="1747868"/>
            <a:ext cx="214917" cy="230335"/>
            <a:chOff x="424275" y="4593075"/>
            <a:chExt cx="307025" cy="329050"/>
          </a:xfrm>
        </p:grpSpPr>
        <p:sp>
          <p:nvSpPr>
            <p:cNvPr id="1304" name="Google Shape;1304;p42"/>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2"/>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2"/>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42"/>
          <p:cNvGrpSpPr/>
          <p:nvPr/>
        </p:nvGrpSpPr>
        <p:grpSpPr>
          <a:xfrm>
            <a:off x="8662445" y="206689"/>
            <a:ext cx="214918" cy="250565"/>
            <a:chOff x="6571050" y="2495000"/>
            <a:chExt cx="307025" cy="357950"/>
          </a:xfrm>
        </p:grpSpPr>
        <p:sp>
          <p:nvSpPr>
            <p:cNvPr id="1308" name="Google Shape;1308;p42"/>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2"/>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2"/>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104" name="TextBox 103"/>
              <p:cNvSpPr txBox="1"/>
              <p:nvPr/>
            </p:nvSpPr>
            <p:spPr>
              <a:xfrm>
                <a:off x="641206" y="17578"/>
                <a:ext cx="7595669" cy="871970"/>
              </a:xfrm>
              <a:prstGeom prst="rect">
                <a:avLst/>
              </a:prstGeom>
              <a:noFill/>
            </p:spPr>
            <p:txBody>
              <a:bodyPr wrap="square" rtlCol="0">
                <a:spAutoFit/>
              </a:bodyPr>
              <a:lstStyle/>
              <a:p>
                <a:pPr marL="0" marR="0" lvl="0" indent="0" defTabSz="1828800" eaLnBrk="1" fontAlgn="auto" latinLnBrk="0" hangingPunct="1">
                  <a:lnSpc>
                    <a:spcPct val="150000"/>
                  </a:lnSpc>
                  <a:spcBef>
                    <a:spcPts val="0"/>
                  </a:spcBef>
                  <a:spcAft>
                    <a:spcPts val="0"/>
                  </a:spcAft>
                  <a:buClr>
                    <a:srgbClr val="2D1549"/>
                  </a:buClr>
                  <a:buSzPts val="1100"/>
                  <a:buFontTx/>
                  <a:buNone/>
                  <a:tabLst/>
                  <a:defRPr/>
                </a:pPr>
                <a:r>
                  <a:rPr kumimoji="0" lang="en-US" sz="1700" b="1" i="0" u="none" strike="noStrike" kern="0" cap="none" spc="0" normalizeH="0" baseline="0" noProof="0">
                    <a:ln>
                      <a:noFill/>
                    </a:ln>
                    <a:solidFill>
                      <a:srgbClr val="FFFFFF"/>
                    </a:solidFill>
                    <a:effectLst/>
                    <a:highlight>
                      <a:srgbClr val="CE4D8E"/>
                    </a:highlight>
                    <a:uLnTx/>
                    <a:uFillTx/>
                    <a:ea typeface="+mn-ea"/>
                  </a:rPr>
                  <a:t>Ví dụ 1:</a:t>
                </a:r>
                <a:r>
                  <a:rPr kumimoji="0" lang="en-US" sz="1700" b="0" i="0" u="none" strike="noStrike" kern="1200" cap="none" spc="0" normalizeH="0" baseline="0" noProof="0">
                    <a:ln>
                      <a:noFill/>
                    </a:ln>
                    <a:solidFill>
                      <a:sysClr val="windowText" lastClr="000000"/>
                    </a:solidFill>
                    <a:effectLst/>
                    <a:uLnTx/>
                    <a:uFillTx/>
                    <a:ea typeface="+mn-ea"/>
                    <a:cs typeface="Arial" panose="020B0604020202020204" pitchFamily="34" charset="0"/>
                  </a:rPr>
                  <a:t> </a:t>
                </a:r>
                <a:r>
                  <a:rPr lang="en-US" sz="1700" kern="1200">
                    <a:solidFill>
                      <a:sysClr val="windowText" lastClr="000000"/>
                    </a:solidFill>
                    <a:latin typeface="Arial" panose="020B0604020202020204" pitchFamily="34" charset="0"/>
                    <a:ea typeface="+mn-ea"/>
                    <a:cs typeface="Arial" panose="020B0604020202020204" pitchFamily="34" charset="0"/>
                  </a:rPr>
                  <a:t>Giải các phương trình sau:</a:t>
                </a:r>
              </a:p>
              <a:p>
                <a:pPr lvl="0" algn="ctr" defTabSz="1828800">
                  <a:lnSpc>
                    <a:spcPct val="150000"/>
                  </a:lnSpc>
                  <a:buClr>
                    <a:srgbClr val="2D1549"/>
                  </a:buClr>
                  <a:buSzPts val="1100"/>
                  <a:defRPr/>
                </a:pPr>
                <a:r>
                  <a:rPr lang="en-US" sz="1700" kern="1200">
                    <a:solidFill>
                      <a:sysClr val="windowText" lastClr="000000"/>
                    </a:solidFill>
                    <a:latin typeface="Arial" panose="020B0604020202020204" pitchFamily="34" charset="0"/>
                    <a:ea typeface="+mn-ea"/>
                    <a:cs typeface="Arial" panose="020B0604020202020204" pitchFamily="34" charset="0"/>
                  </a:rPr>
                  <a:t> </a:t>
                </a:r>
                <a14:m>
                  <m:oMath xmlns:m="http://schemas.openxmlformats.org/officeDocument/2006/math">
                    <m:r>
                      <m:rPr>
                        <m:sty m:val="p"/>
                      </m:rPr>
                      <a:rPr lang="en-US" sz="1700" b="0" i="0" kern="1200" smtClean="0">
                        <a:solidFill>
                          <a:sysClr val="windowText" lastClr="000000"/>
                        </a:solidFill>
                        <a:latin typeface="Cambria Math" panose="02040503050406030204" pitchFamily="18" charset="0"/>
                        <a:ea typeface="+mn-ea"/>
                        <a:cs typeface="Arial" panose="020B0604020202020204" pitchFamily="34" charset="0"/>
                      </a:rPr>
                      <m:t>a</m:t>
                    </m:r>
                    <m:r>
                      <a:rPr lang="en-US" sz="1700" b="0" i="0" kern="1200" smtClean="0">
                        <a:solidFill>
                          <a:sysClr val="windowText" lastClr="000000"/>
                        </a:solidFill>
                        <a:latin typeface="Cambria Math" panose="02040503050406030204" pitchFamily="18" charset="0"/>
                        <a:ea typeface="+mn-ea"/>
                        <a:cs typeface="Arial" panose="020B0604020202020204" pitchFamily="34" charset="0"/>
                      </a:rPr>
                      <m:t>) </m:t>
                    </m:r>
                    <m:sSup>
                      <m:sSupPr>
                        <m:ctrlPr>
                          <a:rPr lang="en-US" sz="1700" i="1" kern="1200" smtClean="0">
                            <a:solidFill>
                              <a:sysClr val="windowText" lastClr="000000"/>
                            </a:solidFill>
                            <a:latin typeface="Cambria Math" panose="02040503050406030204" pitchFamily="18" charset="0"/>
                            <a:ea typeface="+mn-ea"/>
                            <a:cs typeface="Arial" panose="020B0604020202020204" pitchFamily="34" charset="0"/>
                          </a:rPr>
                        </m:ctrlPr>
                      </m:sSupPr>
                      <m:e>
                        <m:d>
                          <m:dPr>
                            <m:ctrlPr>
                              <a:rPr lang="en-US" sz="1700" i="1" kern="1200">
                                <a:solidFill>
                                  <a:sysClr val="windowText" lastClr="000000"/>
                                </a:solidFill>
                                <a:latin typeface="Cambria Math" panose="02040503050406030204" pitchFamily="18" charset="0"/>
                                <a:ea typeface="+mn-ea"/>
                                <a:cs typeface="Arial" panose="020B0604020202020204" pitchFamily="34" charset="0"/>
                              </a:rPr>
                            </m:ctrlPr>
                          </m:dPr>
                          <m:e>
                            <m:r>
                              <a:rPr lang="en-US" sz="1700" i="1" kern="1200">
                                <a:solidFill>
                                  <a:sysClr val="windowText" lastClr="000000"/>
                                </a:solidFill>
                                <a:latin typeface="Cambria Math" panose="02040503050406030204" pitchFamily="18" charset="0"/>
                                <a:ea typeface="+mn-ea"/>
                                <a:cs typeface="Arial" panose="020B0604020202020204" pitchFamily="34" charset="0"/>
                              </a:rPr>
                              <m:t>2</m:t>
                            </m:r>
                            <m:r>
                              <a:rPr lang="en-US" sz="1700" i="1" kern="1200">
                                <a:solidFill>
                                  <a:sysClr val="windowText" lastClr="000000"/>
                                </a:solidFill>
                                <a:latin typeface="Cambria Math" panose="02040503050406030204" pitchFamily="18" charset="0"/>
                                <a:ea typeface="+mn-ea"/>
                                <a:cs typeface="Arial" panose="020B0604020202020204" pitchFamily="34" charset="0"/>
                              </a:rPr>
                              <m:t>𝑥</m:t>
                            </m:r>
                            <m:r>
                              <a:rPr lang="en-US" sz="1700" i="1" kern="1200">
                                <a:solidFill>
                                  <a:sysClr val="windowText" lastClr="000000"/>
                                </a:solidFill>
                                <a:latin typeface="Cambria Math" panose="02040503050406030204" pitchFamily="18" charset="0"/>
                                <a:ea typeface="+mn-ea"/>
                                <a:cs typeface="Arial" panose="020B0604020202020204" pitchFamily="34" charset="0"/>
                              </a:rPr>
                              <m:t>−3</m:t>
                            </m:r>
                          </m:e>
                        </m:d>
                      </m:e>
                      <m:sup>
                        <m:r>
                          <a:rPr lang="en-US" sz="1700" b="0" i="1" kern="1200" smtClean="0">
                            <a:solidFill>
                              <a:sysClr val="windowText" lastClr="000000"/>
                            </a:solidFill>
                            <a:latin typeface="Cambria Math" panose="02040503050406030204" pitchFamily="18" charset="0"/>
                            <a:ea typeface="+mn-ea"/>
                            <a:cs typeface="Arial" panose="020B0604020202020204" pitchFamily="34" charset="0"/>
                          </a:rPr>
                          <m:t>2</m:t>
                        </m:r>
                      </m:sup>
                    </m:sSup>
                    <m:r>
                      <a:rPr lang="en-US" sz="1700" b="0" i="1" kern="1200" smtClean="0">
                        <a:solidFill>
                          <a:sysClr val="windowText" lastClr="000000"/>
                        </a:solidFill>
                        <a:latin typeface="Cambria Math" panose="02040503050406030204" pitchFamily="18" charset="0"/>
                        <a:ea typeface="+mn-ea"/>
                        <a:cs typeface="Arial" panose="020B0604020202020204" pitchFamily="34" charset="0"/>
                      </a:rPr>
                      <m:t>=</m:t>
                    </m:r>
                    <m:sSup>
                      <m:sSupPr>
                        <m:ctrlPr>
                          <a:rPr lang="en-US" sz="1700" i="1" kern="1200">
                            <a:solidFill>
                              <a:sysClr val="windowText" lastClr="000000"/>
                            </a:solidFill>
                            <a:latin typeface="Cambria Math" panose="02040503050406030204" pitchFamily="18" charset="0"/>
                            <a:cs typeface="Arial" panose="020B0604020202020204" pitchFamily="34" charset="0"/>
                          </a:rPr>
                        </m:ctrlPr>
                      </m:sSupPr>
                      <m:e>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b="0" i="1" kern="1200" smtClean="0">
                                <a:solidFill>
                                  <a:sysClr val="windowText" lastClr="000000"/>
                                </a:solidFill>
                                <a:latin typeface="Cambria Math" panose="02040503050406030204" pitchFamily="18" charset="0"/>
                                <a:cs typeface="Arial" panose="020B0604020202020204" pitchFamily="34" charset="0"/>
                              </a:rPr>
                              <m:t>+7</m:t>
                            </m:r>
                          </m:e>
                        </m:d>
                      </m:e>
                      <m:sup>
                        <m:r>
                          <a:rPr lang="en-US" sz="1700" i="1" kern="1200">
                            <a:solidFill>
                              <a:sysClr val="windowText" lastClr="000000"/>
                            </a:solidFill>
                            <a:latin typeface="Cambria Math" panose="02040503050406030204" pitchFamily="18" charset="0"/>
                            <a:cs typeface="Arial" panose="020B0604020202020204" pitchFamily="34" charset="0"/>
                          </a:rPr>
                          <m:t>2</m:t>
                        </m:r>
                      </m:sup>
                    </m:sSup>
                  </m:oMath>
                </a14:m>
                <a:r>
                  <a:rPr kumimoji="0" lang="en-US" sz="17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m:rPr>
                        <m:sty m:val="p"/>
                      </m:rPr>
                      <a:rPr lang="en-US" sz="1700" b="0" i="0" kern="1200" smtClean="0">
                        <a:solidFill>
                          <a:sysClr val="windowText" lastClr="000000"/>
                        </a:solidFill>
                        <a:latin typeface="Cambria Math" panose="02040503050406030204" pitchFamily="18" charset="0"/>
                        <a:cs typeface="Arial" panose="020B0604020202020204" pitchFamily="34" charset="0"/>
                      </a:rPr>
                      <m:t>b</m:t>
                    </m:r>
                    <m:r>
                      <a:rPr lang="en-US" sz="1700" kern="1200">
                        <a:solidFill>
                          <a:sysClr val="windowText" lastClr="000000"/>
                        </a:solidFill>
                        <a:latin typeface="Cambria Math" panose="02040503050406030204" pitchFamily="18" charset="0"/>
                        <a:cs typeface="Arial" panose="020B0604020202020204" pitchFamily="34" charset="0"/>
                      </a:rPr>
                      <m:t>) </m:t>
                    </m:r>
                    <m:sSup>
                      <m:sSupPr>
                        <m:ctrlPr>
                          <a:rPr lang="en-US" sz="1700" i="1" kern="1200">
                            <a:solidFill>
                              <a:sysClr val="windowText" lastClr="000000"/>
                            </a:solidFill>
                            <a:latin typeface="Cambria Math" panose="02040503050406030204" pitchFamily="18" charset="0"/>
                            <a:cs typeface="Arial" panose="020B0604020202020204" pitchFamily="34" charset="0"/>
                          </a:rPr>
                        </m:ctrlPr>
                      </m:sSupPr>
                      <m:e>
                        <m:r>
                          <a:rPr lang="en-US" sz="1700" b="0" i="1" kern="1200" smtClean="0">
                            <a:solidFill>
                              <a:sysClr val="windowText" lastClr="000000"/>
                            </a:solidFill>
                            <a:latin typeface="Cambria Math" panose="02040503050406030204" pitchFamily="18" charset="0"/>
                            <a:cs typeface="Arial" panose="020B0604020202020204" pitchFamily="34" charset="0"/>
                          </a:rPr>
                          <m:t>𝑥</m:t>
                        </m:r>
                      </m:e>
                      <m:sup>
                        <m:r>
                          <a:rPr lang="en-US" sz="1700" i="1" kern="1200">
                            <a:solidFill>
                              <a:sysClr val="windowText" lastClr="000000"/>
                            </a:solidFill>
                            <a:latin typeface="Cambria Math" panose="02040503050406030204" pitchFamily="18" charset="0"/>
                            <a:cs typeface="Arial" panose="020B0604020202020204" pitchFamily="34" charset="0"/>
                          </a:rPr>
                          <m:t>2</m:t>
                        </m:r>
                      </m:sup>
                    </m:sSup>
                    <m:r>
                      <a:rPr lang="en-US" sz="1700" b="0" i="1" kern="1200" smtClean="0">
                        <a:solidFill>
                          <a:sysClr val="windowText" lastClr="000000"/>
                        </a:solidFill>
                        <a:latin typeface="Cambria Math" panose="02040503050406030204" pitchFamily="18" charset="0"/>
                        <a:cs typeface="Arial" panose="020B0604020202020204" pitchFamily="34" charset="0"/>
                      </a:rPr>
                      <m:t>−9</m:t>
                    </m:r>
                    <m:r>
                      <a:rPr lang="en-US" sz="1700" i="1" kern="1200">
                        <a:solidFill>
                          <a:sysClr val="windowText" lastClr="000000"/>
                        </a:solidFill>
                        <a:latin typeface="Cambria Math" panose="02040503050406030204" pitchFamily="18" charset="0"/>
                        <a:cs typeface="Arial" panose="020B0604020202020204" pitchFamily="34" charset="0"/>
                      </a:rPr>
                      <m:t>=</m:t>
                    </m:r>
                    <m:r>
                      <a:rPr lang="en-US" sz="1700" b="0" i="1" kern="1200" smtClean="0">
                        <a:solidFill>
                          <a:sysClr val="windowText" lastClr="000000"/>
                        </a:solidFill>
                        <a:latin typeface="Cambria Math" panose="02040503050406030204" pitchFamily="18" charset="0"/>
                        <a:cs typeface="Arial" panose="020B0604020202020204" pitchFamily="34" charset="0"/>
                      </a:rPr>
                      <m:t>3</m:t>
                    </m:r>
                    <m:d>
                      <m:dPr>
                        <m:ctrlPr>
                          <a:rPr lang="en-US" sz="1700" b="0" i="1" kern="1200" smtClean="0">
                            <a:solidFill>
                              <a:sysClr val="windowText" lastClr="000000"/>
                            </a:solidFill>
                            <a:latin typeface="Cambria Math" panose="02040503050406030204" pitchFamily="18" charset="0"/>
                            <a:cs typeface="Arial" panose="020B0604020202020204" pitchFamily="34" charset="0"/>
                          </a:rPr>
                        </m:ctrlPr>
                      </m:dPr>
                      <m:e>
                        <m:r>
                          <a:rPr lang="en-US" sz="1700" b="0" i="1" kern="1200" smtClean="0">
                            <a:solidFill>
                              <a:sysClr val="windowText" lastClr="000000"/>
                            </a:solidFill>
                            <a:latin typeface="Cambria Math" panose="02040503050406030204" pitchFamily="18" charset="0"/>
                            <a:cs typeface="Arial" panose="020B0604020202020204" pitchFamily="34" charset="0"/>
                          </a:rPr>
                          <m:t>𝑥</m:t>
                        </m:r>
                        <m:r>
                          <a:rPr lang="en-US" sz="1700" b="0" i="1" kern="1200" smtClean="0">
                            <a:solidFill>
                              <a:sysClr val="windowText" lastClr="000000"/>
                            </a:solidFill>
                            <a:latin typeface="Cambria Math" panose="02040503050406030204" pitchFamily="18" charset="0"/>
                            <a:cs typeface="Arial" panose="020B0604020202020204" pitchFamily="34" charset="0"/>
                          </a:rPr>
                          <m:t>+3</m:t>
                        </m:r>
                      </m:e>
                    </m:d>
                  </m:oMath>
                </a14:m>
                <a:endParaRPr kumimoji="0" lang="vi-VN" sz="17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mc:Choice>
        <mc:Fallback xmlns="">
          <p:sp>
            <p:nvSpPr>
              <p:cNvPr id="104" name="TextBox 103"/>
              <p:cNvSpPr txBox="1">
                <a:spLocks noRot="1" noChangeAspect="1" noMove="1" noResize="1" noEditPoints="1" noAdjustHandles="1" noChangeArrowheads="1" noChangeShapeType="1" noTextEdit="1"/>
              </p:cNvSpPr>
              <p:nvPr/>
            </p:nvSpPr>
            <p:spPr>
              <a:xfrm>
                <a:off x="641206" y="17578"/>
                <a:ext cx="7595669" cy="871970"/>
              </a:xfrm>
              <a:prstGeom prst="rect">
                <a:avLst/>
              </a:prstGeom>
              <a:blipFill>
                <a:blip r:embed="rId3"/>
                <a:stretch>
                  <a:fillRect l="-482" b="-6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Rectangle 105"/>
              <p:cNvSpPr/>
              <p:nvPr/>
            </p:nvSpPr>
            <p:spPr>
              <a:xfrm>
                <a:off x="1417039" y="1461131"/>
                <a:ext cx="6492453" cy="2054409"/>
              </a:xfrm>
              <a:prstGeom prst="rect">
                <a:avLst/>
              </a:prstGeom>
            </p:spPr>
            <p:txBody>
              <a:bodyPr wrap="square">
                <a:spAutoFit/>
              </a:bodyPr>
              <a:lstStyle/>
              <a:p>
                <a:pPr lvl="0" defTabSz="1828800">
                  <a:lnSpc>
                    <a:spcPct val="150000"/>
                  </a:lnSpc>
                  <a:buClr>
                    <a:srgbClr val="2D1549"/>
                  </a:buClr>
                  <a:buSzPts val="1100"/>
                  <a:defRPr/>
                </a:pPr>
                <a:r>
                  <a:rPr lang="en-US" sz="1700" kern="1200">
                    <a:solidFill>
                      <a:sysClr val="windowText" lastClr="000000"/>
                    </a:solidFill>
                    <a:latin typeface="Arial" panose="020B0604020202020204" pitchFamily="34" charset="0"/>
                    <a:cs typeface="Arial" panose="020B0604020202020204" pitchFamily="34" charset="0"/>
                  </a:rPr>
                  <a:t> </a:t>
                </a:r>
                <a14:m>
                  <m:oMath xmlns:m="http://schemas.openxmlformats.org/officeDocument/2006/math">
                    <m:r>
                      <m:rPr>
                        <m:sty m:val="p"/>
                      </m:rPr>
                      <a:rPr lang="en-US" sz="1700" kern="1200">
                        <a:solidFill>
                          <a:sysClr val="windowText" lastClr="000000"/>
                        </a:solidFill>
                        <a:latin typeface="Cambria Math" panose="02040503050406030204" pitchFamily="18" charset="0"/>
                        <a:cs typeface="Arial" panose="020B0604020202020204" pitchFamily="34" charset="0"/>
                      </a:rPr>
                      <m:t>a</m:t>
                    </m:r>
                    <m:r>
                      <a:rPr lang="en-US" sz="1700" kern="1200">
                        <a:solidFill>
                          <a:sysClr val="windowText" lastClr="000000"/>
                        </a:solidFill>
                        <a:latin typeface="Cambria Math" panose="02040503050406030204" pitchFamily="18" charset="0"/>
                        <a:cs typeface="Arial" panose="020B0604020202020204" pitchFamily="34" charset="0"/>
                      </a:rPr>
                      <m:t>) </m:t>
                    </m:r>
                  </m:oMath>
                </a14:m>
                <a:r>
                  <a:rPr lang="en-US" sz="1700" kern="1200">
                    <a:solidFill>
                      <a:sysClr val="windowText" lastClr="000000"/>
                    </a:solidFill>
                    <a:latin typeface="Arial" panose="020B0604020202020204" pitchFamily="34" charset="0"/>
                    <a:ea typeface="+mn-ea"/>
                    <a:cs typeface="Arial" panose="020B0604020202020204" pitchFamily="34" charset="0"/>
                  </a:rPr>
                  <a:t> Ta có 	                     </a:t>
                </a:r>
                <a14:m>
                  <m:oMath xmlns:m="http://schemas.openxmlformats.org/officeDocument/2006/math">
                    <m:sSup>
                      <m:sSupPr>
                        <m:ctrlPr>
                          <a:rPr lang="en-US" sz="1700" i="1" kern="1200">
                            <a:solidFill>
                              <a:sysClr val="windowText" lastClr="000000"/>
                            </a:solidFill>
                            <a:latin typeface="Cambria Math" panose="02040503050406030204" pitchFamily="18" charset="0"/>
                            <a:cs typeface="Arial" panose="020B0604020202020204" pitchFamily="34" charset="0"/>
                          </a:rPr>
                        </m:ctrlPr>
                      </m:sSupPr>
                      <m:e>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2</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e>
                      <m:sup>
                        <m:r>
                          <a:rPr lang="en-US" sz="1700" i="1" kern="1200">
                            <a:solidFill>
                              <a:sysClr val="windowText" lastClr="000000"/>
                            </a:solidFill>
                            <a:latin typeface="Cambria Math" panose="02040503050406030204" pitchFamily="18" charset="0"/>
                            <a:cs typeface="Arial" panose="020B0604020202020204" pitchFamily="34" charset="0"/>
                          </a:rPr>
                          <m:t>2</m:t>
                        </m:r>
                      </m:sup>
                    </m:sSup>
                    <m:r>
                      <a:rPr lang="en-US" sz="1700" i="1" kern="1200">
                        <a:solidFill>
                          <a:sysClr val="windowText" lastClr="000000"/>
                        </a:solidFill>
                        <a:latin typeface="Cambria Math" panose="02040503050406030204" pitchFamily="18" charset="0"/>
                        <a:cs typeface="Arial" panose="020B0604020202020204" pitchFamily="34" charset="0"/>
                      </a:rPr>
                      <m:t>=</m:t>
                    </m:r>
                    <m:sSup>
                      <m:sSupPr>
                        <m:ctrlPr>
                          <a:rPr lang="en-US" sz="1700" i="1" kern="1200">
                            <a:solidFill>
                              <a:sysClr val="windowText" lastClr="000000"/>
                            </a:solidFill>
                            <a:latin typeface="Cambria Math" panose="02040503050406030204" pitchFamily="18" charset="0"/>
                            <a:cs typeface="Arial" panose="020B0604020202020204" pitchFamily="34" charset="0"/>
                          </a:rPr>
                        </m:ctrlPr>
                      </m:sSupPr>
                      <m:e>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+7</m:t>
                            </m:r>
                          </m:e>
                        </m:d>
                      </m:e>
                      <m:sup>
                        <m:r>
                          <a:rPr lang="en-US" sz="1700" i="1" kern="1200">
                            <a:solidFill>
                              <a:sysClr val="windowText" lastClr="000000"/>
                            </a:solidFill>
                            <a:latin typeface="Cambria Math" panose="02040503050406030204" pitchFamily="18" charset="0"/>
                            <a:cs typeface="Arial" panose="020B0604020202020204" pitchFamily="34" charset="0"/>
                          </a:rPr>
                          <m:t>2</m:t>
                        </m:r>
                      </m:sup>
                    </m:sSup>
                  </m:oMath>
                </a14:m>
                <a:endParaRPr lang="en-US" sz="1700" kern="1200">
                  <a:solidFill>
                    <a:sysClr val="windowText" lastClr="000000"/>
                  </a:solidFill>
                  <a:latin typeface="Arial" panose="020B0604020202020204" pitchFamily="34" charset="0"/>
                  <a:cs typeface="Arial" panose="020B0604020202020204" pitchFamily="34" charset="0"/>
                </a:endParaRPr>
              </a:p>
              <a:p>
                <a:pPr lvl="0" defTabSz="1828800">
                  <a:lnSpc>
                    <a:spcPct val="150000"/>
                  </a:lnSpc>
                  <a:buClr>
                    <a:srgbClr val="2D1549"/>
                  </a:buClr>
                  <a:buSzPts val="1100"/>
                  <a:defRPr/>
                </a:pPr>
                <a:r>
                  <a:rPr lang="en-US" sz="1700" kern="1200">
                    <a:solidFill>
                      <a:sysClr val="windowText" lastClr="000000"/>
                    </a:solidFill>
                    <a:latin typeface="Arial" panose="020B0604020202020204" pitchFamily="34" charset="0"/>
                    <a:cs typeface="Arial" panose="020B0604020202020204" pitchFamily="34" charset="0"/>
                  </a:rPr>
                  <a:t>                                  </a:t>
                </a:r>
                <a14:m>
                  <m:oMath xmlns:m="http://schemas.openxmlformats.org/officeDocument/2006/math">
                    <m:sSup>
                      <m:sSupPr>
                        <m:ctrlPr>
                          <a:rPr lang="en-US" sz="1700" i="1" kern="1200">
                            <a:solidFill>
                              <a:sysClr val="windowText" lastClr="000000"/>
                            </a:solidFill>
                            <a:latin typeface="Cambria Math" panose="02040503050406030204" pitchFamily="18" charset="0"/>
                            <a:cs typeface="Arial" panose="020B0604020202020204" pitchFamily="34" charset="0"/>
                          </a:rPr>
                        </m:ctrlPr>
                      </m:sSupPr>
                      <m:e>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2</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e>
                      <m:sup>
                        <m:r>
                          <a:rPr lang="en-US" sz="1700" i="1" kern="1200">
                            <a:solidFill>
                              <a:sysClr val="windowText" lastClr="000000"/>
                            </a:solidFill>
                            <a:latin typeface="Cambria Math" panose="02040503050406030204" pitchFamily="18" charset="0"/>
                            <a:cs typeface="Arial" panose="020B0604020202020204" pitchFamily="34" charset="0"/>
                          </a:rPr>
                          <m:t>2</m:t>
                        </m:r>
                      </m:sup>
                    </m:sSup>
                    <m:r>
                      <a:rPr lang="en-US" sz="1700" b="0" i="1" kern="1200" smtClean="0">
                        <a:solidFill>
                          <a:sysClr val="windowText" lastClr="000000"/>
                        </a:solidFill>
                        <a:latin typeface="Cambria Math" panose="02040503050406030204" pitchFamily="18" charset="0"/>
                        <a:cs typeface="Arial" panose="020B0604020202020204" pitchFamily="34" charset="0"/>
                      </a:rPr>
                      <m:t>−</m:t>
                    </m:r>
                    <m:sSup>
                      <m:sSupPr>
                        <m:ctrlPr>
                          <a:rPr lang="en-US" sz="1700" i="1" kern="1200">
                            <a:solidFill>
                              <a:sysClr val="windowText" lastClr="000000"/>
                            </a:solidFill>
                            <a:latin typeface="Cambria Math" panose="02040503050406030204" pitchFamily="18" charset="0"/>
                            <a:cs typeface="Arial" panose="020B0604020202020204" pitchFamily="34" charset="0"/>
                          </a:rPr>
                        </m:ctrlPr>
                      </m:sSupPr>
                      <m:e>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+7</m:t>
                            </m:r>
                          </m:e>
                        </m:d>
                      </m:e>
                      <m:sup>
                        <m:r>
                          <a:rPr lang="en-US" sz="1700" i="1" kern="1200">
                            <a:solidFill>
                              <a:sysClr val="windowText" lastClr="000000"/>
                            </a:solidFill>
                            <a:latin typeface="Cambria Math" panose="02040503050406030204" pitchFamily="18" charset="0"/>
                            <a:cs typeface="Arial" panose="020B0604020202020204" pitchFamily="34" charset="0"/>
                          </a:rPr>
                          <m:t>2</m:t>
                        </m:r>
                      </m:sup>
                    </m:sSup>
                    <m:r>
                      <a:rPr lang="en-US" sz="1700" b="0" i="1" kern="1200" smtClean="0">
                        <a:solidFill>
                          <a:sysClr val="windowText" lastClr="000000"/>
                        </a:solidFill>
                        <a:latin typeface="Cambria Math" panose="02040503050406030204" pitchFamily="18" charset="0"/>
                        <a:cs typeface="Arial" panose="020B0604020202020204" pitchFamily="34" charset="0"/>
                      </a:rPr>
                      <m:t>=0</m:t>
                    </m:r>
                  </m:oMath>
                </a14:m>
                <a:endParaRPr lang="en-US" sz="1700" kern="1200">
                  <a:solidFill>
                    <a:sysClr val="windowText" lastClr="000000"/>
                  </a:solidFill>
                  <a:latin typeface="Arial" panose="020B0604020202020204" pitchFamily="34" charset="0"/>
                  <a:ea typeface="+mn-ea"/>
                  <a:cs typeface="Arial" panose="020B0604020202020204" pitchFamily="34" charset="0"/>
                </a:endParaRPr>
              </a:p>
              <a:p>
                <a:pPr lvl="0" defTabSz="1828800">
                  <a:lnSpc>
                    <a:spcPct val="150000"/>
                  </a:lnSpc>
                  <a:buClr>
                    <a:srgbClr val="2D1549"/>
                  </a:buClr>
                  <a:buSzPts val="1100"/>
                  <a:defRPr/>
                </a:pPr>
                <a:r>
                  <a:rPr lang="en-US" sz="1700" kern="1200">
                    <a:solidFill>
                      <a:sysClr val="windowText" lastClr="000000"/>
                    </a:solidFill>
                    <a:cs typeface="Arial" panose="020B0604020202020204" pitchFamily="34" charset="0"/>
                  </a:rPr>
                  <a:t>    </a:t>
                </a:r>
                <a14:m>
                  <m:oMath xmlns:m="http://schemas.openxmlformats.org/officeDocument/2006/math">
                    <m:d>
                      <m:dPr>
                        <m:begChr m:val="["/>
                        <m:endChr m:val="]"/>
                        <m:ctrlPr>
                          <a:rPr lang="en-US" sz="1700" i="1" kern="1200" smtClean="0">
                            <a:solidFill>
                              <a:sysClr val="windowText" lastClr="000000"/>
                            </a:solidFill>
                            <a:latin typeface="Cambria Math" panose="02040503050406030204" pitchFamily="18" charset="0"/>
                            <a:cs typeface="Arial" panose="020B0604020202020204" pitchFamily="34" charset="0"/>
                          </a:rPr>
                        </m:ctrlPr>
                      </m:dPr>
                      <m:e>
                        <m:d>
                          <m:dPr>
                            <m:ctrlPr>
                              <a:rPr lang="en-US" sz="1700" i="1" kern="1200" smtClean="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2</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r>
                          <a:rPr lang="en-US" sz="1700" b="0" i="1" kern="1200" smtClean="0">
                            <a:solidFill>
                              <a:sysClr val="windowText" lastClr="000000"/>
                            </a:solidFill>
                            <a:latin typeface="Cambria Math" panose="02040503050406030204" pitchFamily="18" charset="0"/>
                            <a:cs typeface="Arial" panose="020B0604020202020204" pitchFamily="34" charset="0"/>
                          </a:rPr>
                          <m:t>−</m:t>
                        </m:r>
                        <m:d>
                          <m:dPr>
                            <m:ctrlPr>
                              <a:rPr lang="en-US" sz="1700" b="0" i="1" kern="1200" smtClean="0">
                                <a:solidFill>
                                  <a:sysClr val="windowText" lastClr="000000"/>
                                </a:solidFill>
                                <a:latin typeface="Cambria Math" panose="02040503050406030204" pitchFamily="18" charset="0"/>
                                <a:cs typeface="Arial" panose="020B0604020202020204" pitchFamily="34" charset="0"/>
                              </a:rPr>
                            </m:ctrlPr>
                          </m:dPr>
                          <m:e>
                            <m:r>
                              <a:rPr lang="en-US" sz="1700" b="0" i="1" kern="1200" smtClean="0">
                                <a:solidFill>
                                  <a:sysClr val="windowText" lastClr="000000"/>
                                </a:solidFill>
                                <a:latin typeface="Cambria Math" panose="02040503050406030204" pitchFamily="18" charset="0"/>
                                <a:cs typeface="Arial" panose="020B0604020202020204" pitchFamily="34" charset="0"/>
                              </a:rPr>
                              <m:t>𝑥</m:t>
                            </m:r>
                            <m:r>
                              <a:rPr lang="en-US" sz="1700" b="0" i="1" kern="1200" smtClean="0">
                                <a:solidFill>
                                  <a:sysClr val="windowText" lastClr="000000"/>
                                </a:solidFill>
                                <a:latin typeface="Cambria Math" panose="02040503050406030204" pitchFamily="18" charset="0"/>
                                <a:cs typeface="Arial" panose="020B0604020202020204" pitchFamily="34" charset="0"/>
                              </a:rPr>
                              <m:t>+7</m:t>
                            </m:r>
                          </m:e>
                        </m:d>
                      </m:e>
                    </m:d>
                    <m:d>
                      <m:dPr>
                        <m:begChr m:val="["/>
                        <m:endChr m:val="]"/>
                        <m:ctrlPr>
                          <a:rPr lang="en-US" sz="1700" i="1" kern="1200">
                            <a:solidFill>
                              <a:sysClr val="windowText" lastClr="000000"/>
                            </a:solidFill>
                            <a:latin typeface="Cambria Math" panose="02040503050406030204" pitchFamily="18" charset="0"/>
                            <a:cs typeface="Arial" panose="020B0604020202020204" pitchFamily="34" charset="0"/>
                          </a:rPr>
                        </m:ctrlPr>
                      </m:dPr>
                      <m:e>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2</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r>
                          <a:rPr lang="en-US" sz="1700" b="0" i="1" kern="1200" smtClean="0">
                            <a:solidFill>
                              <a:sysClr val="windowText" lastClr="000000"/>
                            </a:solidFill>
                            <a:latin typeface="Cambria Math" panose="02040503050406030204" pitchFamily="18" charset="0"/>
                            <a:cs typeface="Arial" panose="020B0604020202020204" pitchFamily="34" charset="0"/>
                          </a:rPr>
                          <m:t>+</m:t>
                        </m:r>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+7</m:t>
                            </m:r>
                          </m:e>
                        </m:d>
                      </m:e>
                    </m:d>
                    <m:r>
                      <a:rPr lang="en-US" sz="1700" i="1" kern="1200">
                        <a:solidFill>
                          <a:sysClr val="windowText" lastClr="000000"/>
                        </a:solidFill>
                        <a:latin typeface="Cambria Math" panose="02040503050406030204" pitchFamily="18" charset="0"/>
                        <a:cs typeface="Arial" panose="020B0604020202020204" pitchFamily="34" charset="0"/>
                      </a:rPr>
                      <m:t>=0</m:t>
                    </m:r>
                  </m:oMath>
                </a14:m>
                <a:endParaRPr lang="en-US" sz="1700" kern="1200">
                  <a:solidFill>
                    <a:sysClr val="windowText" lastClr="000000"/>
                  </a:solidFill>
                  <a:latin typeface="Arial" panose="020B0604020202020204" pitchFamily="34" charset="0"/>
                  <a:ea typeface="+mn-ea"/>
                  <a:cs typeface="Arial" panose="020B0604020202020204" pitchFamily="34" charset="0"/>
                </a:endParaRPr>
              </a:p>
              <a:p>
                <a:pPr defTabSz="1828800">
                  <a:lnSpc>
                    <a:spcPct val="150000"/>
                  </a:lnSpc>
                  <a:buClr>
                    <a:srgbClr val="2D1549"/>
                  </a:buClr>
                  <a:buSzPts val="1100"/>
                  <a:defRPr/>
                </a:pPr>
                <a:r>
                  <a:rPr lang="en-US" sz="1700" kern="1200">
                    <a:solidFill>
                      <a:sysClr val="windowText" lastClr="000000"/>
                    </a:solidFill>
                    <a:cs typeface="Arial" panose="020B0604020202020204" pitchFamily="34" charset="0"/>
                  </a:rPr>
                  <a:t>     	          </a:t>
                </a:r>
                <a14:m>
                  <m:oMath xmlns:m="http://schemas.openxmlformats.org/officeDocument/2006/math">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−10</m:t>
                        </m:r>
                      </m:e>
                    </m:d>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b="0" i="1" kern="1200" smtClean="0">
                            <a:solidFill>
                              <a:sysClr val="windowText" lastClr="000000"/>
                            </a:solidFill>
                            <a:latin typeface="Cambria Math" panose="02040503050406030204" pitchFamily="18" charset="0"/>
                            <a:cs typeface="Arial" panose="020B0604020202020204" pitchFamily="34" charset="0"/>
                          </a:rPr>
                          <m:t>3</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+4</m:t>
                        </m:r>
                      </m:e>
                    </m:d>
                    <m:r>
                      <a:rPr lang="en-US" sz="1700" i="1" kern="1200">
                        <a:solidFill>
                          <a:sysClr val="windowText" lastClr="000000"/>
                        </a:solidFill>
                        <a:latin typeface="Cambria Math" panose="02040503050406030204" pitchFamily="18" charset="0"/>
                        <a:cs typeface="Arial" panose="020B0604020202020204" pitchFamily="34" charset="0"/>
                      </a:rPr>
                      <m:t>=0</m:t>
                    </m:r>
                  </m:oMath>
                </a14:m>
                <a:endParaRPr lang="en-US" sz="1700" kern="1200">
                  <a:solidFill>
                    <a:sysClr val="windowText" lastClr="000000"/>
                  </a:solidFill>
                  <a:latin typeface="Arial" panose="020B0604020202020204" pitchFamily="34" charset="0"/>
                  <a:cs typeface="Arial" panose="020B0604020202020204" pitchFamily="34" charset="0"/>
                </a:endParaRPr>
              </a:p>
              <a:p>
                <a:pPr lvl="0" defTabSz="1828800">
                  <a:lnSpc>
                    <a:spcPct val="150000"/>
                  </a:lnSpc>
                  <a:buClr>
                    <a:srgbClr val="2D1549"/>
                  </a:buClr>
                  <a:buSzPts val="1100"/>
                  <a:defRPr/>
                </a:pPr>
                <a:r>
                  <a:rPr lang="en-US" sz="1700" kern="1200">
                    <a:solidFill>
                      <a:sysClr val="windowText" lastClr="000000"/>
                    </a:solidFill>
                    <a:latin typeface="Arial" panose="020B0604020202020204" pitchFamily="34" charset="0"/>
                    <a:ea typeface="+mn-ea"/>
                    <a:cs typeface="Arial" panose="020B0604020202020204" pitchFamily="34" charset="0"/>
                  </a:rPr>
                  <a:t>Để giải phương trình trên, ta giải hai phương trình sau: </a:t>
                </a:r>
              </a:p>
            </p:txBody>
          </p:sp>
        </mc:Choice>
        <mc:Fallback xmlns="">
          <p:sp>
            <p:nvSpPr>
              <p:cNvPr id="106" name="Rectangle 105"/>
              <p:cNvSpPr>
                <a:spLocks noRot="1" noChangeAspect="1" noMove="1" noResize="1" noEditPoints="1" noAdjustHandles="1" noChangeArrowheads="1" noChangeShapeType="1" noTextEdit="1"/>
              </p:cNvSpPr>
              <p:nvPr/>
            </p:nvSpPr>
            <p:spPr>
              <a:xfrm>
                <a:off x="1417039" y="1461131"/>
                <a:ext cx="6492453" cy="2054409"/>
              </a:xfrm>
              <a:prstGeom prst="rect">
                <a:avLst/>
              </a:prstGeom>
              <a:blipFill>
                <a:blip r:embed="rId4"/>
                <a:stretch>
                  <a:fillRect l="-563" b="-8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Rectangle 107"/>
              <p:cNvSpPr/>
              <p:nvPr/>
            </p:nvSpPr>
            <p:spPr>
              <a:xfrm>
                <a:off x="2464905" y="3513539"/>
                <a:ext cx="1469698" cy="824841"/>
              </a:xfrm>
              <a:prstGeom prst="rect">
                <a:avLst/>
              </a:prstGeom>
            </p:spPr>
            <p:txBody>
              <a:bodyPr wrap="none">
                <a:spAutoFit/>
              </a:bodyPr>
              <a:lstStyle/>
              <a:p>
                <a:pPr lvl="0"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1700" i="1" kern="1200" smtClean="0">
                          <a:solidFill>
                            <a:sysClr val="windowText" lastClr="000000"/>
                          </a:solidFill>
                          <a:latin typeface="Cambria Math" panose="02040503050406030204" pitchFamily="18" charset="0"/>
                          <a:cs typeface="Arial" panose="020B0604020202020204" pitchFamily="34" charset="0"/>
                        </a:rPr>
                        <m:t>𝑥</m:t>
                      </m:r>
                      <m:r>
                        <a:rPr lang="en-US" sz="1700" b="0" i="1" kern="1200" smtClean="0">
                          <a:solidFill>
                            <a:sysClr val="windowText" lastClr="000000"/>
                          </a:solidFill>
                          <a:latin typeface="Cambria Math" panose="02040503050406030204" pitchFamily="18" charset="0"/>
                          <a:cs typeface="Arial" panose="020B0604020202020204" pitchFamily="34" charset="0"/>
                        </a:rPr>
                        <m:t>−10=0</m:t>
                      </m:r>
                    </m:oMath>
                  </m:oMathPara>
                </a14:m>
                <a:endParaRPr lang="en-US" sz="1700" b="0" i="1" kern="1200">
                  <a:solidFill>
                    <a:sysClr val="windowText" lastClr="000000"/>
                  </a:solidFill>
                  <a:latin typeface="Arial" panose="020B0604020202020204" pitchFamily="34" charset="0"/>
                  <a:cs typeface="Arial" panose="020B0604020202020204" pitchFamily="34" charset="0"/>
                </a:endParaRPr>
              </a:p>
              <a:p>
                <a:pPr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1700" b="0" i="1" kern="1200" smtClean="0">
                          <a:solidFill>
                            <a:sysClr val="windowText" lastClr="000000"/>
                          </a:solidFill>
                          <a:latin typeface="Cambria Math" panose="02040503050406030204" pitchFamily="18" charset="0"/>
                          <a:cs typeface="Arial" panose="020B0604020202020204" pitchFamily="34" charset="0"/>
                        </a:rPr>
                        <m:t>            </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=10</m:t>
                      </m:r>
                    </m:oMath>
                  </m:oMathPara>
                </a14:m>
                <a:endParaRPr lang="en-US" sz="17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108" name="Rectangle 107"/>
              <p:cNvSpPr>
                <a:spLocks noRot="1" noChangeAspect="1" noMove="1" noResize="1" noEditPoints="1" noAdjustHandles="1" noChangeArrowheads="1" noChangeShapeType="1" noTextEdit="1"/>
              </p:cNvSpPr>
              <p:nvPr/>
            </p:nvSpPr>
            <p:spPr>
              <a:xfrm>
                <a:off x="2464905" y="3513539"/>
                <a:ext cx="1469698" cy="82484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Rectangle 108"/>
              <p:cNvSpPr/>
              <p:nvPr/>
            </p:nvSpPr>
            <p:spPr>
              <a:xfrm>
                <a:off x="5375432" y="3505588"/>
                <a:ext cx="1609158" cy="1070037"/>
              </a:xfrm>
              <a:prstGeom prst="rect">
                <a:avLst/>
              </a:prstGeom>
            </p:spPr>
            <p:txBody>
              <a:bodyPr wrap="none">
                <a:spAutoFit/>
              </a:bodyPr>
              <a:lstStyle/>
              <a:p>
                <a:pPr lvl="0" algn="ctr" defTabSz="1828800">
                  <a:lnSpc>
                    <a:spcPct val="130000"/>
                  </a:lnSpc>
                  <a:buClr>
                    <a:srgbClr val="2D1549"/>
                  </a:buClr>
                  <a:buSzPts val="1100"/>
                  <a:defRPr/>
                </a:pPr>
                <a14:m>
                  <m:oMathPara xmlns:m="http://schemas.openxmlformats.org/officeDocument/2006/math">
                    <m:oMathParaPr>
                      <m:jc m:val="centerGroup"/>
                    </m:oMathParaPr>
                    <m:oMath xmlns:m="http://schemas.openxmlformats.org/officeDocument/2006/math">
                      <m:r>
                        <a:rPr lang="en-US" sz="1700" b="0" i="1" kern="1200" smtClean="0">
                          <a:solidFill>
                            <a:sysClr val="windowText" lastClr="000000"/>
                          </a:solidFill>
                          <a:latin typeface="Cambria Math" panose="02040503050406030204" pitchFamily="18" charset="0"/>
                          <a:cs typeface="Arial" panose="020B0604020202020204" pitchFamily="34" charset="0"/>
                        </a:rPr>
                        <m:t>3</m:t>
                      </m:r>
                      <m:r>
                        <a:rPr lang="en-US" sz="1700" i="1" kern="1200" smtClean="0">
                          <a:solidFill>
                            <a:sysClr val="windowText" lastClr="000000"/>
                          </a:solidFill>
                          <a:latin typeface="Cambria Math" panose="02040503050406030204" pitchFamily="18" charset="0"/>
                          <a:cs typeface="Arial" panose="020B0604020202020204" pitchFamily="34" charset="0"/>
                        </a:rPr>
                        <m:t>𝑥</m:t>
                      </m:r>
                      <m:r>
                        <a:rPr lang="en-US" sz="1700" b="0" i="1" kern="1200" smtClean="0">
                          <a:solidFill>
                            <a:sysClr val="windowText" lastClr="000000"/>
                          </a:solidFill>
                          <a:latin typeface="Cambria Math" panose="02040503050406030204" pitchFamily="18" charset="0"/>
                          <a:cs typeface="Arial" panose="020B0604020202020204" pitchFamily="34" charset="0"/>
                        </a:rPr>
                        <m:t>+4=0</m:t>
                      </m:r>
                    </m:oMath>
                  </m:oMathPara>
                </a14:m>
                <a:endParaRPr lang="en-US" sz="1700" b="0" i="1" kern="1200">
                  <a:solidFill>
                    <a:sysClr val="windowText" lastClr="000000"/>
                  </a:solidFill>
                  <a:latin typeface="Arial" panose="020B0604020202020204" pitchFamily="34" charset="0"/>
                  <a:cs typeface="Arial" panose="020B0604020202020204" pitchFamily="34" charset="0"/>
                </a:endParaRPr>
              </a:p>
              <a:p>
                <a:pPr algn="ctr" defTabSz="1828800">
                  <a:lnSpc>
                    <a:spcPct val="130000"/>
                  </a:lnSpc>
                  <a:buClr>
                    <a:srgbClr val="2D1549"/>
                  </a:buClr>
                  <a:buSzPts val="1100"/>
                  <a:defRPr/>
                </a:pPr>
                <a14:m>
                  <m:oMathPara xmlns:m="http://schemas.openxmlformats.org/officeDocument/2006/math">
                    <m:oMathParaPr>
                      <m:jc m:val="centerGroup"/>
                    </m:oMathParaPr>
                    <m:oMath xmlns:m="http://schemas.openxmlformats.org/officeDocument/2006/math">
                      <m:r>
                        <a:rPr lang="en-US" sz="1700" b="0" i="1" kern="1200" smtClean="0">
                          <a:solidFill>
                            <a:sysClr val="windowText" lastClr="000000"/>
                          </a:solidFill>
                          <a:latin typeface="Cambria Math" panose="02040503050406030204" pitchFamily="18" charset="0"/>
                          <a:cs typeface="Arial" panose="020B0604020202020204" pitchFamily="34" charset="0"/>
                        </a:rPr>
                        <m:t>              </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m:t>
                      </m:r>
                      <m:f>
                        <m:fPr>
                          <m:ctrlPr>
                            <a:rPr lang="en-US" sz="1700" i="1" kern="1200" smtClean="0">
                              <a:solidFill>
                                <a:sysClr val="windowText" lastClr="000000"/>
                              </a:solidFill>
                              <a:latin typeface="Cambria Math" panose="02040503050406030204" pitchFamily="18" charset="0"/>
                              <a:cs typeface="Arial" panose="020B0604020202020204" pitchFamily="34" charset="0"/>
                            </a:rPr>
                          </m:ctrlPr>
                        </m:fPr>
                        <m:num>
                          <m:r>
                            <a:rPr lang="en-US" sz="1700" b="0" i="1" kern="1200" smtClean="0">
                              <a:solidFill>
                                <a:sysClr val="windowText" lastClr="000000"/>
                              </a:solidFill>
                              <a:latin typeface="Cambria Math" panose="02040503050406030204" pitchFamily="18" charset="0"/>
                              <a:cs typeface="Arial" panose="020B0604020202020204" pitchFamily="34" charset="0"/>
                            </a:rPr>
                            <m:t>−4</m:t>
                          </m:r>
                        </m:num>
                        <m:den>
                          <m:r>
                            <a:rPr lang="en-US" sz="1700" b="0" i="1" kern="1200" smtClean="0">
                              <a:solidFill>
                                <a:sysClr val="windowText" lastClr="000000"/>
                              </a:solidFill>
                              <a:latin typeface="Cambria Math" panose="02040503050406030204" pitchFamily="18" charset="0"/>
                              <a:cs typeface="Arial" panose="020B0604020202020204" pitchFamily="34" charset="0"/>
                            </a:rPr>
                            <m:t>3</m:t>
                          </m:r>
                        </m:den>
                      </m:f>
                    </m:oMath>
                  </m:oMathPara>
                </a14:m>
                <a:endParaRPr lang="en-US" sz="17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109" name="Rectangle 108"/>
              <p:cNvSpPr>
                <a:spLocks noRot="1" noChangeAspect="1" noMove="1" noResize="1" noEditPoints="1" noAdjustHandles="1" noChangeArrowheads="1" noChangeShapeType="1" noTextEdit="1"/>
              </p:cNvSpPr>
              <p:nvPr/>
            </p:nvSpPr>
            <p:spPr>
              <a:xfrm>
                <a:off x="5375432" y="3505588"/>
                <a:ext cx="1609158" cy="107003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Rectangle 109"/>
              <p:cNvSpPr/>
              <p:nvPr/>
            </p:nvSpPr>
            <p:spPr>
              <a:xfrm>
                <a:off x="1417040" y="4520957"/>
                <a:ext cx="5848563" cy="58278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1700" kern="1200" smtClean="0">
                          <a:solidFill>
                            <a:sysClr val="windowText" lastClr="000000"/>
                          </a:solidFill>
                          <a:latin typeface="Arial" panose="020B0604020202020204" pitchFamily="34" charset="0"/>
                          <a:cs typeface="Arial" panose="020B0604020202020204" pitchFamily="34" charset="0"/>
                        </a:rPr>
                        <m:t>V</m:t>
                      </m:r>
                      <m:r>
                        <m:rPr>
                          <m:nor/>
                        </m:rPr>
                        <a:rPr lang="en-US" sz="1700" kern="1200" smtClean="0">
                          <a:solidFill>
                            <a:sysClr val="windowText" lastClr="000000"/>
                          </a:solidFill>
                          <a:latin typeface="Arial" panose="020B0604020202020204" pitchFamily="34" charset="0"/>
                          <a:cs typeface="Arial" panose="020B0604020202020204" pitchFamily="34" charset="0"/>
                        </a:rPr>
                        <m:t>ậ</m:t>
                      </m:r>
                      <m:r>
                        <m:rPr>
                          <m:nor/>
                        </m:rPr>
                        <a:rPr lang="en-US" sz="1700" kern="1200" smtClean="0">
                          <a:solidFill>
                            <a:sysClr val="windowText" lastClr="000000"/>
                          </a:solidFill>
                          <a:latin typeface="Arial" panose="020B0604020202020204" pitchFamily="34" charset="0"/>
                          <a:cs typeface="Arial" panose="020B0604020202020204" pitchFamily="34" charset="0"/>
                        </a:rPr>
                        <m:t>y</m:t>
                      </m:r>
                      <m:r>
                        <m:rPr>
                          <m:nor/>
                        </m:rPr>
                        <a:rPr lang="en-US" sz="1700" kern="1200" smtClean="0">
                          <a:solidFill>
                            <a:sysClr val="windowText" lastClr="000000"/>
                          </a:solidFill>
                          <a:latin typeface="Arial" panose="020B0604020202020204" pitchFamily="34" charset="0"/>
                          <a:cs typeface="Arial" panose="020B0604020202020204" pitchFamily="34" charset="0"/>
                        </a:rPr>
                        <m:t> </m:t>
                      </m:r>
                      <m:r>
                        <m:rPr>
                          <m:nor/>
                        </m:rPr>
                        <a:rPr lang="en-US" sz="1700" kern="1200" smtClean="0">
                          <a:solidFill>
                            <a:sysClr val="windowText" lastClr="000000"/>
                          </a:solidFill>
                          <a:latin typeface="Arial" panose="020B0604020202020204" pitchFamily="34" charset="0"/>
                          <a:cs typeface="Arial" panose="020B0604020202020204" pitchFamily="34" charset="0"/>
                        </a:rPr>
                        <m:t>ph</m:t>
                      </m:r>
                      <m:r>
                        <m:rPr>
                          <m:nor/>
                        </m:rPr>
                        <a:rPr lang="en-US" sz="1700" kern="1200" smtClean="0">
                          <a:solidFill>
                            <a:sysClr val="windowText" lastClr="000000"/>
                          </a:solidFill>
                          <a:latin typeface="Arial" panose="020B0604020202020204" pitchFamily="34" charset="0"/>
                          <a:cs typeface="Arial" panose="020B0604020202020204" pitchFamily="34" charset="0"/>
                        </a:rPr>
                        <m:t>ươ</m:t>
                      </m:r>
                      <m:r>
                        <m:rPr>
                          <m:nor/>
                        </m:rPr>
                        <a:rPr lang="en-US" sz="1700" kern="1200" smtClean="0">
                          <a:solidFill>
                            <a:sysClr val="windowText" lastClr="000000"/>
                          </a:solidFill>
                          <a:latin typeface="Arial" panose="020B0604020202020204" pitchFamily="34" charset="0"/>
                          <a:cs typeface="Arial" panose="020B0604020202020204" pitchFamily="34" charset="0"/>
                        </a:rPr>
                        <m:t>ng</m:t>
                      </m:r>
                      <m:r>
                        <m:rPr>
                          <m:nor/>
                        </m:rPr>
                        <a:rPr lang="en-US" sz="1700" kern="1200" smtClean="0">
                          <a:solidFill>
                            <a:sysClr val="windowText" lastClr="000000"/>
                          </a:solidFill>
                          <a:latin typeface="Arial" panose="020B0604020202020204" pitchFamily="34" charset="0"/>
                          <a:cs typeface="Arial" panose="020B0604020202020204" pitchFamily="34" charset="0"/>
                        </a:rPr>
                        <m:t> </m:t>
                      </m:r>
                      <m:r>
                        <m:rPr>
                          <m:nor/>
                        </m:rPr>
                        <a:rPr lang="en-US" sz="1700" kern="1200" smtClean="0">
                          <a:solidFill>
                            <a:sysClr val="windowText" lastClr="000000"/>
                          </a:solidFill>
                          <a:latin typeface="Arial" panose="020B0604020202020204" pitchFamily="34" charset="0"/>
                          <a:cs typeface="Arial" panose="020B0604020202020204" pitchFamily="34" charset="0"/>
                        </a:rPr>
                        <m:t>tr</m:t>
                      </m:r>
                      <m:r>
                        <m:rPr>
                          <m:nor/>
                        </m:rPr>
                        <a:rPr lang="en-US" sz="1700" kern="1200" smtClean="0">
                          <a:solidFill>
                            <a:sysClr val="windowText" lastClr="000000"/>
                          </a:solidFill>
                          <a:latin typeface="Arial" panose="020B0604020202020204" pitchFamily="34" charset="0"/>
                          <a:cs typeface="Arial" panose="020B0604020202020204" pitchFamily="34" charset="0"/>
                        </a:rPr>
                        <m:t>ì</m:t>
                      </m:r>
                      <m:r>
                        <m:rPr>
                          <m:nor/>
                        </m:rPr>
                        <a:rPr lang="en-US" sz="1700" kern="1200" smtClean="0">
                          <a:solidFill>
                            <a:sysClr val="windowText" lastClr="000000"/>
                          </a:solidFill>
                          <a:latin typeface="Arial" panose="020B0604020202020204" pitchFamily="34" charset="0"/>
                          <a:cs typeface="Arial" panose="020B0604020202020204" pitchFamily="34" charset="0"/>
                        </a:rPr>
                        <m:t>nh</m:t>
                      </m:r>
                      <m:r>
                        <m:rPr>
                          <m:nor/>
                        </m:rPr>
                        <a:rPr lang="en-US" sz="1700" kern="1200" smtClean="0">
                          <a:solidFill>
                            <a:sysClr val="windowText" lastClr="000000"/>
                          </a:solidFill>
                          <a:latin typeface="Arial" panose="020B0604020202020204" pitchFamily="34" charset="0"/>
                          <a:cs typeface="Arial" panose="020B0604020202020204" pitchFamily="34" charset="0"/>
                        </a:rPr>
                        <m:t> đã </m:t>
                      </m:r>
                      <m:r>
                        <m:rPr>
                          <m:nor/>
                        </m:rPr>
                        <a:rPr lang="en-US" sz="1700" kern="1200" smtClean="0">
                          <a:solidFill>
                            <a:sysClr val="windowText" lastClr="000000"/>
                          </a:solidFill>
                          <a:latin typeface="Arial" panose="020B0604020202020204" pitchFamily="34" charset="0"/>
                          <a:cs typeface="Arial" panose="020B0604020202020204" pitchFamily="34" charset="0"/>
                        </a:rPr>
                        <m:t>cho</m:t>
                      </m:r>
                      <m:r>
                        <m:rPr>
                          <m:nor/>
                        </m:rPr>
                        <a:rPr lang="en-US" sz="1700" kern="1200" smtClean="0">
                          <a:solidFill>
                            <a:sysClr val="windowText" lastClr="000000"/>
                          </a:solidFill>
                          <a:latin typeface="Arial" panose="020B0604020202020204" pitchFamily="34" charset="0"/>
                          <a:cs typeface="Arial" panose="020B0604020202020204" pitchFamily="34" charset="0"/>
                        </a:rPr>
                        <m:t> </m:t>
                      </m:r>
                      <m:r>
                        <m:rPr>
                          <m:nor/>
                        </m:rPr>
                        <a:rPr lang="en-US" sz="1700" kern="1200" smtClean="0">
                          <a:solidFill>
                            <a:sysClr val="windowText" lastClr="000000"/>
                          </a:solidFill>
                          <a:latin typeface="Arial" panose="020B0604020202020204" pitchFamily="34" charset="0"/>
                          <a:cs typeface="Arial" panose="020B0604020202020204" pitchFamily="34" charset="0"/>
                        </a:rPr>
                        <m:t>c</m:t>
                      </m:r>
                      <m:r>
                        <m:rPr>
                          <m:nor/>
                        </m:rPr>
                        <a:rPr lang="en-US" sz="1700" kern="1200" smtClean="0">
                          <a:solidFill>
                            <a:sysClr val="windowText" lastClr="000000"/>
                          </a:solidFill>
                          <a:latin typeface="Arial" panose="020B0604020202020204" pitchFamily="34" charset="0"/>
                          <a:cs typeface="Arial" panose="020B0604020202020204" pitchFamily="34" charset="0"/>
                        </a:rPr>
                        <m:t>ó </m:t>
                      </m:r>
                      <m:r>
                        <m:rPr>
                          <m:nor/>
                        </m:rPr>
                        <a:rPr lang="en-US" sz="1700" kern="1200" smtClean="0">
                          <a:solidFill>
                            <a:sysClr val="windowText" lastClr="000000"/>
                          </a:solidFill>
                          <a:latin typeface="Arial" panose="020B0604020202020204" pitchFamily="34" charset="0"/>
                          <a:cs typeface="Arial" panose="020B0604020202020204" pitchFamily="34" charset="0"/>
                        </a:rPr>
                        <m:t>hai</m:t>
                      </m:r>
                      <m:r>
                        <m:rPr>
                          <m:nor/>
                        </m:rPr>
                        <a:rPr lang="en-US" sz="1700" kern="1200" smtClean="0">
                          <a:solidFill>
                            <a:sysClr val="windowText" lastClr="000000"/>
                          </a:solidFill>
                          <a:latin typeface="Arial" panose="020B0604020202020204" pitchFamily="34" charset="0"/>
                          <a:cs typeface="Arial" panose="020B0604020202020204" pitchFamily="34" charset="0"/>
                        </a:rPr>
                        <m:t> </m:t>
                      </m:r>
                      <m:r>
                        <m:rPr>
                          <m:nor/>
                        </m:rPr>
                        <a:rPr lang="en-US" sz="1700" kern="1200" smtClean="0">
                          <a:solidFill>
                            <a:sysClr val="windowText" lastClr="000000"/>
                          </a:solidFill>
                          <a:latin typeface="Arial" panose="020B0604020202020204" pitchFamily="34" charset="0"/>
                          <a:cs typeface="Arial" panose="020B0604020202020204" pitchFamily="34" charset="0"/>
                        </a:rPr>
                        <m:t>nghi</m:t>
                      </m:r>
                      <m:r>
                        <m:rPr>
                          <m:nor/>
                        </m:rPr>
                        <a:rPr lang="en-US" sz="1700" kern="1200" smtClean="0">
                          <a:solidFill>
                            <a:sysClr val="windowText" lastClr="000000"/>
                          </a:solidFill>
                          <a:latin typeface="Arial" panose="020B0604020202020204" pitchFamily="34" charset="0"/>
                          <a:cs typeface="Arial" panose="020B0604020202020204" pitchFamily="34" charset="0"/>
                        </a:rPr>
                        <m:t>ệ</m:t>
                      </m:r>
                      <m:r>
                        <m:rPr>
                          <m:nor/>
                        </m:rPr>
                        <a:rPr lang="en-US" sz="1700" kern="1200" smtClean="0">
                          <a:solidFill>
                            <a:sysClr val="windowText" lastClr="000000"/>
                          </a:solidFill>
                          <a:latin typeface="Arial" panose="020B0604020202020204" pitchFamily="34" charset="0"/>
                          <a:cs typeface="Arial" panose="020B0604020202020204" pitchFamily="34" charset="0"/>
                        </a:rPr>
                        <m:t>m</m:t>
                      </m:r>
                      <m:r>
                        <m:rPr>
                          <m:nor/>
                        </m:rPr>
                        <a:rPr lang="en-US" sz="1700" kern="1200" smtClean="0">
                          <a:solidFill>
                            <a:sysClr val="windowText" lastClr="000000"/>
                          </a:solidFill>
                          <a:latin typeface="Arial" panose="020B0604020202020204" pitchFamily="34" charset="0"/>
                          <a:cs typeface="Arial" panose="020B0604020202020204" pitchFamily="34" charset="0"/>
                        </a:rPr>
                        <m:t> </m:t>
                      </m:r>
                      <m:r>
                        <a:rPr lang="en-US" sz="1700" i="1" kern="1200">
                          <a:solidFill>
                            <a:sysClr val="windowText" lastClr="000000"/>
                          </a:solidFill>
                          <a:latin typeface="Cambria Math" panose="02040503050406030204" pitchFamily="18" charset="0"/>
                          <a:cs typeface="Arial" panose="020B0604020202020204" pitchFamily="34" charset="0"/>
                        </a:rPr>
                        <m:t> </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=10</m:t>
                      </m:r>
                      <m:r>
                        <m:rPr>
                          <m:nor/>
                        </m:rPr>
                        <a:rPr lang="en-US" sz="1700"/>
                        <m:t> </m:t>
                      </m:r>
                      <m:r>
                        <m:rPr>
                          <m:nor/>
                        </m:rPr>
                        <a:rPr lang="en-US" sz="1700"/>
                        <m:t>v</m:t>
                      </m:r>
                      <m:r>
                        <m:rPr>
                          <m:nor/>
                        </m:rPr>
                        <a:rPr lang="en-US" sz="1700"/>
                        <m:t>à</m:t>
                      </m:r>
                      <m:r>
                        <a:rPr lang="en-US" sz="1700" b="0" i="1" smtClean="0">
                          <a:latin typeface="Cambria Math" panose="02040503050406030204" pitchFamily="18" charset="0"/>
                        </a:rPr>
                        <m:t> </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m:t>
                      </m:r>
                      <m:f>
                        <m:fPr>
                          <m:ctrlPr>
                            <a:rPr lang="en-US" sz="1700" i="1" kern="1200">
                              <a:solidFill>
                                <a:sysClr val="windowText" lastClr="000000"/>
                              </a:solidFill>
                              <a:latin typeface="Cambria Math" panose="02040503050406030204" pitchFamily="18" charset="0"/>
                              <a:cs typeface="Arial" panose="020B0604020202020204" pitchFamily="34" charset="0"/>
                            </a:rPr>
                          </m:ctrlPr>
                        </m:fPr>
                        <m:num>
                          <m:r>
                            <a:rPr lang="en-US" sz="1700" i="1" kern="1200">
                              <a:solidFill>
                                <a:sysClr val="windowText" lastClr="000000"/>
                              </a:solidFill>
                              <a:latin typeface="Cambria Math" panose="02040503050406030204" pitchFamily="18" charset="0"/>
                              <a:cs typeface="Arial" panose="020B0604020202020204" pitchFamily="34" charset="0"/>
                            </a:rPr>
                            <m:t>−4</m:t>
                          </m:r>
                        </m:num>
                        <m:den>
                          <m:r>
                            <a:rPr lang="en-US" sz="1700" i="1" kern="1200">
                              <a:solidFill>
                                <a:sysClr val="windowText" lastClr="000000"/>
                              </a:solidFill>
                              <a:latin typeface="Cambria Math" panose="02040503050406030204" pitchFamily="18" charset="0"/>
                              <a:cs typeface="Arial" panose="020B0604020202020204" pitchFamily="34" charset="0"/>
                            </a:rPr>
                            <m:t>3</m:t>
                          </m:r>
                        </m:den>
                      </m:f>
                      <m:r>
                        <a:rPr lang="en-US" sz="1700" b="0" i="0" kern="1200" smtClean="0">
                          <a:solidFill>
                            <a:sysClr val="windowText" lastClr="000000"/>
                          </a:solidFill>
                          <a:latin typeface="Cambria Math" panose="02040503050406030204" pitchFamily="18" charset="0"/>
                          <a:cs typeface="Arial" panose="020B0604020202020204" pitchFamily="34" charset="0"/>
                        </a:rPr>
                        <m:t>.</m:t>
                      </m:r>
                    </m:oMath>
                  </m:oMathPara>
                </a14:m>
                <a:endParaRPr lang="en-US" sz="17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110" name="Rectangle 109"/>
              <p:cNvSpPr>
                <a:spLocks noRot="1" noChangeAspect="1" noMove="1" noResize="1" noEditPoints="1" noAdjustHandles="1" noChangeArrowheads="1" noChangeShapeType="1" noTextEdit="1"/>
              </p:cNvSpPr>
              <p:nvPr/>
            </p:nvSpPr>
            <p:spPr>
              <a:xfrm>
                <a:off x="1417040" y="4520957"/>
                <a:ext cx="5848563" cy="582788"/>
              </a:xfrm>
              <a:prstGeom prst="rect">
                <a:avLst/>
              </a:prstGeom>
              <a:blipFill>
                <a:blip r:embed="rId7"/>
                <a:stretch>
                  <a:fillRect/>
                </a:stretch>
              </a:blipFill>
            </p:spPr>
            <p:txBody>
              <a:bodyPr/>
              <a:lstStyle/>
              <a:p>
                <a:r>
                  <a:rPr lang="en-US">
                    <a:noFill/>
                  </a:rPr>
                  <a:t> </a:t>
                </a:r>
              </a:p>
            </p:txBody>
          </p:sp>
        </mc:Fallback>
      </mc:AlternateContent>
      <p:grpSp>
        <p:nvGrpSpPr>
          <p:cNvPr id="111" name="Google Shape;1411;p43"/>
          <p:cNvGrpSpPr/>
          <p:nvPr/>
        </p:nvGrpSpPr>
        <p:grpSpPr>
          <a:xfrm>
            <a:off x="8439195" y="4183242"/>
            <a:ext cx="630539" cy="819400"/>
            <a:chOff x="393738" y="1475915"/>
            <a:chExt cx="1103235" cy="1479835"/>
          </a:xfrm>
        </p:grpSpPr>
        <p:sp>
          <p:nvSpPr>
            <p:cNvPr id="112" name="Google Shape;1412;p43"/>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13;p43"/>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14;p43"/>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15;p43"/>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16;p43"/>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17;p43"/>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418;p43"/>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913;p42"/>
          <p:cNvSpPr/>
          <p:nvPr/>
        </p:nvSpPr>
        <p:spPr>
          <a:xfrm rot="2165">
            <a:off x="4220710" y="1010560"/>
            <a:ext cx="885112" cy="35732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i="1">
                <a:solidFill>
                  <a:sysClr val="windowText" lastClr="000000"/>
                </a:solidFill>
              </a:rPr>
              <a:t>G</a:t>
            </a:r>
            <a:r>
              <a:rPr kumimoji="0" lang="en-US" sz="1700" b="1" i="1" u="none" strike="noStrike" kern="0" cap="none" spc="0" normalizeH="0" baseline="0" noProof="0">
                <a:ln>
                  <a:noFill/>
                </a:ln>
                <a:solidFill>
                  <a:sysClr val="windowText" lastClr="000000"/>
                </a:solidFill>
                <a:effectLst/>
                <a:uLnTx/>
                <a:uFillTx/>
              </a:rPr>
              <a:t>iải</a:t>
            </a:r>
            <a:endParaRPr kumimoji="0" sz="1700" b="1" i="1" u="none" strike="noStrike" kern="0" cap="none" spc="0" normalizeH="0" baseline="0" noProof="0" dirty="0">
              <a:ln>
                <a:noFill/>
              </a:ln>
              <a:solidFill>
                <a:sysClr val="windowText" lastClr="000000"/>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anim calcmode="lin" valueType="num">
                                      <p:cBhvr>
                                        <p:cTn id="8" dur="500" fill="hold"/>
                                        <p:tgtEl>
                                          <p:spTgt spid="104"/>
                                        </p:tgtEl>
                                        <p:attrNameLst>
                                          <p:attrName>ppt_x</p:attrName>
                                        </p:attrNameLst>
                                      </p:cBhvr>
                                      <p:tavLst>
                                        <p:tav tm="0">
                                          <p:val>
                                            <p:strVal val="#ppt_x"/>
                                          </p:val>
                                        </p:tav>
                                        <p:tav tm="100000">
                                          <p:val>
                                            <p:strVal val="#ppt_x"/>
                                          </p:val>
                                        </p:tav>
                                      </p:tavLst>
                                    </p:anim>
                                    <p:anim calcmode="lin" valueType="num">
                                      <p:cBhvr>
                                        <p:cTn id="9" dur="5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9"/>
                                        </p:tgtEl>
                                        <p:attrNameLst>
                                          <p:attrName>style.visibility</p:attrName>
                                        </p:attrNameLst>
                                      </p:cBhvr>
                                      <p:to>
                                        <p:strVal val="visible"/>
                                      </p:to>
                                    </p:set>
                                    <p:animEffect transition="in" filter="barn(inVertical)">
                                      <p:cBhvr>
                                        <p:cTn id="14" dur="500"/>
                                        <p:tgtEl>
                                          <p:spTgt spid="1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06">
                                            <p:txEl>
                                              <p:pRg st="0" end="0"/>
                                            </p:txEl>
                                          </p:spTgt>
                                        </p:tgtEl>
                                        <p:attrNameLst>
                                          <p:attrName>style.visibility</p:attrName>
                                        </p:attrNameLst>
                                      </p:cBhvr>
                                      <p:to>
                                        <p:strVal val="visible"/>
                                      </p:to>
                                    </p:set>
                                    <p:animEffect transition="in" filter="wipe(up)">
                                      <p:cBhvr>
                                        <p:cTn id="19" dur="500"/>
                                        <p:tgtEl>
                                          <p:spTgt spid="106">
                                            <p:txEl>
                                              <p:pRg st="0" end="0"/>
                                            </p:txEl>
                                          </p:spTgt>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106">
                                            <p:txEl>
                                              <p:pRg st="1" end="1"/>
                                            </p:txEl>
                                          </p:spTgt>
                                        </p:tgtEl>
                                        <p:attrNameLst>
                                          <p:attrName>style.visibility</p:attrName>
                                        </p:attrNameLst>
                                      </p:cBhvr>
                                      <p:to>
                                        <p:strVal val="visible"/>
                                      </p:to>
                                    </p:set>
                                    <p:animEffect transition="in" filter="wipe(up)">
                                      <p:cBhvr>
                                        <p:cTn id="23" dur="500"/>
                                        <p:tgtEl>
                                          <p:spTgt spid="106">
                                            <p:txEl>
                                              <p:pRg st="1" end="1"/>
                                            </p:txEl>
                                          </p:spTgt>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106">
                                            <p:txEl>
                                              <p:pRg st="2" end="2"/>
                                            </p:txEl>
                                          </p:spTgt>
                                        </p:tgtEl>
                                        <p:attrNameLst>
                                          <p:attrName>style.visibility</p:attrName>
                                        </p:attrNameLst>
                                      </p:cBhvr>
                                      <p:to>
                                        <p:strVal val="visible"/>
                                      </p:to>
                                    </p:set>
                                    <p:animEffect transition="in" filter="wipe(up)">
                                      <p:cBhvr>
                                        <p:cTn id="27" dur="500"/>
                                        <p:tgtEl>
                                          <p:spTgt spid="106">
                                            <p:txEl>
                                              <p:pRg st="2" end="2"/>
                                            </p:txEl>
                                          </p:spTgt>
                                        </p:tgtEl>
                                      </p:cBhvr>
                                    </p:animEffect>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106">
                                            <p:txEl>
                                              <p:pRg st="3" end="3"/>
                                            </p:txEl>
                                          </p:spTgt>
                                        </p:tgtEl>
                                        <p:attrNameLst>
                                          <p:attrName>style.visibility</p:attrName>
                                        </p:attrNameLst>
                                      </p:cBhvr>
                                      <p:to>
                                        <p:strVal val="visible"/>
                                      </p:to>
                                    </p:set>
                                    <p:animEffect transition="in" filter="wipe(up)">
                                      <p:cBhvr>
                                        <p:cTn id="31" dur="500"/>
                                        <p:tgtEl>
                                          <p:spTgt spid="10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6">
                                            <p:txEl>
                                              <p:pRg st="4" end="4"/>
                                            </p:txEl>
                                          </p:spTgt>
                                        </p:tgtEl>
                                        <p:attrNameLst>
                                          <p:attrName>style.visibility</p:attrName>
                                        </p:attrNameLst>
                                      </p:cBhvr>
                                      <p:to>
                                        <p:strVal val="visible"/>
                                      </p:to>
                                    </p:set>
                                    <p:animEffect transition="in" filter="fade">
                                      <p:cBhvr>
                                        <p:cTn id="36" dur="500"/>
                                        <p:tgtEl>
                                          <p:spTgt spid="106">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8">
                                            <p:txEl>
                                              <p:pRg st="0" end="0"/>
                                            </p:txEl>
                                          </p:spTgt>
                                        </p:tgtEl>
                                        <p:attrNameLst>
                                          <p:attrName>style.visibility</p:attrName>
                                        </p:attrNameLst>
                                      </p:cBhvr>
                                      <p:to>
                                        <p:strVal val="visible"/>
                                      </p:to>
                                    </p:set>
                                    <p:animEffect transition="in" filter="fade">
                                      <p:cBhvr>
                                        <p:cTn id="41" dur="500"/>
                                        <p:tgtEl>
                                          <p:spTgt spid="108">
                                            <p:txEl>
                                              <p:pRg st="0" end="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08">
                                            <p:txEl>
                                              <p:pRg st="1" end="1"/>
                                            </p:txEl>
                                          </p:spTgt>
                                        </p:tgtEl>
                                        <p:attrNameLst>
                                          <p:attrName>style.visibility</p:attrName>
                                        </p:attrNameLst>
                                      </p:cBhvr>
                                      <p:to>
                                        <p:strVal val="visible"/>
                                      </p:to>
                                    </p:set>
                                    <p:animEffect transition="in" filter="fade">
                                      <p:cBhvr>
                                        <p:cTn id="44" dur="500"/>
                                        <p:tgtEl>
                                          <p:spTgt spid="108">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9">
                                            <p:txEl>
                                              <p:pRg st="0" end="0"/>
                                            </p:txEl>
                                          </p:spTgt>
                                        </p:tgtEl>
                                        <p:attrNameLst>
                                          <p:attrName>style.visibility</p:attrName>
                                        </p:attrNameLst>
                                      </p:cBhvr>
                                      <p:to>
                                        <p:strVal val="visible"/>
                                      </p:to>
                                    </p:set>
                                    <p:animEffect transition="in" filter="fade">
                                      <p:cBhvr>
                                        <p:cTn id="49" dur="500"/>
                                        <p:tgtEl>
                                          <p:spTgt spid="109">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09">
                                            <p:txEl>
                                              <p:pRg st="1" end="1"/>
                                            </p:txEl>
                                          </p:spTgt>
                                        </p:tgtEl>
                                        <p:attrNameLst>
                                          <p:attrName>style.visibility</p:attrName>
                                        </p:attrNameLst>
                                      </p:cBhvr>
                                      <p:to>
                                        <p:strVal val="visible"/>
                                      </p:to>
                                    </p:set>
                                    <p:animEffect transition="in" filter="fade">
                                      <p:cBhvr>
                                        <p:cTn id="52" dur="500"/>
                                        <p:tgtEl>
                                          <p:spTgt spid="109">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10">
                                            <p:txEl>
                                              <p:pRg st="0" end="0"/>
                                            </p:txEl>
                                          </p:spTgt>
                                        </p:tgtEl>
                                        <p:attrNameLst>
                                          <p:attrName>style.visibility</p:attrName>
                                        </p:attrNameLst>
                                      </p:cBhvr>
                                      <p:to>
                                        <p:strVal val="visible"/>
                                      </p:to>
                                    </p:set>
                                    <p:animEffect transition="in" filter="wipe(down)">
                                      <p:cBhvr>
                                        <p:cTn id="57" dur="500"/>
                                        <p:tgtEl>
                                          <p:spTgt spid="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1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Shape 1237"/>
        <p:cNvGrpSpPr/>
        <p:nvPr/>
      </p:nvGrpSpPr>
      <p:grpSpPr>
        <a:xfrm>
          <a:off x="0" y="0"/>
          <a:ext cx="0" cy="0"/>
          <a:chOff x="0" y="0"/>
          <a:chExt cx="0" cy="0"/>
        </a:xfrm>
      </p:grpSpPr>
      <p:grpSp>
        <p:nvGrpSpPr>
          <p:cNvPr id="1279" name="Google Shape;1279;p42"/>
          <p:cNvGrpSpPr/>
          <p:nvPr/>
        </p:nvGrpSpPr>
        <p:grpSpPr>
          <a:xfrm>
            <a:off x="8648611" y="529581"/>
            <a:ext cx="242585" cy="475038"/>
            <a:chOff x="6833975" y="3957025"/>
            <a:chExt cx="346550" cy="678625"/>
          </a:xfrm>
        </p:grpSpPr>
        <p:sp>
          <p:nvSpPr>
            <p:cNvPr id="1280" name="Google Shape;1280;p42"/>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1" name="Google Shape;1281;p42"/>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2" name="Google Shape;1282;p42"/>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86" name="Google Shape;1286;p42"/>
          <p:cNvGrpSpPr/>
          <p:nvPr/>
        </p:nvGrpSpPr>
        <p:grpSpPr>
          <a:xfrm>
            <a:off x="277508" y="4059584"/>
            <a:ext cx="171833" cy="943110"/>
            <a:chOff x="6952525" y="2517050"/>
            <a:chExt cx="245475" cy="1347300"/>
          </a:xfrm>
        </p:grpSpPr>
        <p:sp>
          <p:nvSpPr>
            <p:cNvPr id="1287" name="Google Shape;1287;p42"/>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8" name="Google Shape;1288;p42"/>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9" name="Google Shape;1289;p42"/>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0" name="Google Shape;1290;p42"/>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97" name="Google Shape;1297;p42"/>
          <p:cNvGrpSpPr/>
          <p:nvPr/>
        </p:nvGrpSpPr>
        <p:grpSpPr>
          <a:xfrm>
            <a:off x="261048" y="2049988"/>
            <a:ext cx="246837" cy="387257"/>
            <a:chOff x="404525" y="4002625"/>
            <a:chExt cx="352625" cy="553225"/>
          </a:xfrm>
        </p:grpSpPr>
        <p:sp>
          <p:nvSpPr>
            <p:cNvPr id="1298" name="Google Shape;1298;p42"/>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9" name="Google Shape;1299;p42"/>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0" name="Google Shape;1300;p42"/>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1" name="Google Shape;1301;p42"/>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2" name="Google Shape;1302;p42"/>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03" name="Google Shape;1303;p42"/>
          <p:cNvGrpSpPr/>
          <p:nvPr/>
        </p:nvGrpSpPr>
        <p:grpSpPr>
          <a:xfrm>
            <a:off x="282978" y="1747868"/>
            <a:ext cx="214917" cy="230335"/>
            <a:chOff x="424275" y="4593075"/>
            <a:chExt cx="307025" cy="329050"/>
          </a:xfrm>
        </p:grpSpPr>
        <p:sp>
          <p:nvSpPr>
            <p:cNvPr id="1304" name="Google Shape;1304;p42"/>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5" name="Google Shape;1305;p42"/>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6" name="Google Shape;1306;p42"/>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07" name="Google Shape;1307;p42"/>
          <p:cNvGrpSpPr/>
          <p:nvPr/>
        </p:nvGrpSpPr>
        <p:grpSpPr>
          <a:xfrm>
            <a:off x="8662445" y="206689"/>
            <a:ext cx="214918" cy="250565"/>
            <a:chOff x="6571050" y="2495000"/>
            <a:chExt cx="307025" cy="357950"/>
          </a:xfrm>
        </p:grpSpPr>
        <p:sp>
          <p:nvSpPr>
            <p:cNvPr id="1308" name="Google Shape;1308;p42"/>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9" name="Google Shape;1309;p42"/>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0" name="Google Shape;1310;p42"/>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104" name="TextBox 103"/>
              <p:cNvSpPr txBox="1"/>
              <p:nvPr/>
            </p:nvSpPr>
            <p:spPr>
              <a:xfrm>
                <a:off x="641206" y="17578"/>
                <a:ext cx="7595669" cy="871970"/>
              </a:xfrm>
              <a:prstGeom prst="rect">
                <a:avLst/>
              </a:prstGeom>
              <a:noFill/>
            </p:spPr>
            <p:txBody>
              <a:bodyPr wrap="square" rtlCol="0">
                <a:spAutoFit/>
              </a:bodyPr>
              <a:lstStyle/>
              <a:p>
                <a:pPr marL="0" marR="0" lvl="0" indent="0" algn="l" defTabSz="1828800" rtl="0" eaLnBrk="1" fontAlgn="auto" latinLnBrk="0" hangingPunct="1">
                  <a:lnSpc>
                    <a:spcPct val="150000"/>
                  </a:lnSpc>
                  <a:spcBef>
                    <a:spcPts val="0"/>
                  </a:spcBef>
                  <a:spcAft>
                    <a:spcPts val="0"/>
                  </a:spcAft>
                  <a:buClr>
                    <a:srgbClr val="2D1549"/>
                  </a:buClr>
                  <a:buSzPts val="1100"/>
                  <a:buFontTx/>
                  <a:buNone/>
                  <a:tabLst/>
                  <a:defRPr/>
                </a:pPr>
                <a:r>
                  <a:rPr kumimoji="0" lang="en-US" sz="1700" b="1" i="0" u="none" strike="noStrike" kern="0" cap="none" spc="0" normalizeH="0" baseline="0" noProof="0">
                    <a:ln>
                      <a:noFill/>
                    </a:ln>
                    <a:solidFill>
                      <a:srgbClr val="FFFFFF"/>
                    </a:solidFill>
                    <a:effectLst/>
                    <a:highlight>
                      <a:srgbClr val="CE4D8E"/>
                    </a:highlight>
                    <a:uLnTx/>
                    <a:uFillTx/>
                    <a:latin typeface="Arial"/>
                    <a:ea typeface="+mn-ea"/>
                    <a:cs typeface="Arial"/>
                    <a:sym typeface="Arial"/>
                  </a:rPr>
                  <a:t>Ví dụ 1:</a:t>
                </a:r>
                <a:r>
                  <a:rPr kumimoji="0" lang="en-US" sz="1700" b="0" i="0" u="none" strike="noStrike" kern="1200" cap="none" spc="0" normalizeH="0" baseline="0" noProof="0">
                    <a:ln>
                      <a:noFill/>
                    </a:ln>
                    <a:solidFill>
                      <a:sysClr val="windowText" lastClr="000000"/>
                    </a:solidFill>
                    <a:effectLst/>
                    <a:uLnTx/>
                    <a:uFillTx/>
                    <a:latin typeface="Arial"/>
                    <a:ea typeface="+mn-ea"/>
                    <a:cs typeface="Arial" panose="020B0604020202020204" pitchFamily="34" charset="0"/>
                    <a:sym typeface="Arial"/>
                  </a:rPr>
                  <a:t> </a:t>
                </a:r>
                <a:r>
                  <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rPr>
                  <a:t>Giải các phương trình sau:</a:t>
                </a:r>
              </a:p>
              <a:p>
                <a:pPr marL="0" marR="0" lvl="0" indent="0" algn="ctr" defTabSz="1828800" rtl="0" eaLnBrk="1" fontAlgn="auto" latinLnBrk="0" hangingPunct="1">
                  <a:lnSpc>
                    <a:spcPct val="150000"/>
                  </a:lnSpc>
                  <a:spcBef>
                    <a:spcPts val="0"/>
                  </a:spcBef>
                  <a:spcAft>
                    <a:spcPts val="0"/>
                  </a:spcAft>
                  <a:buClr>
                    <a:srgbClr val="2D1549"/>
                  </a:buClr>
                  <a:buSzPts val="1100"/>
                  <a:buFont typeface="Arial"/>
                  <a:buNone/>
                  <a:tabLst/>
                  <a:defRPr/>
                </a:pPr>
                <a:r>
                  <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rPr>
                  <a:t> </a:t>
                </a:r>
                <a14:m>
                  <m:oMath xmlns:m="http://schemas.openxmlformats.org/officeDocument/2006/math">
                    <m:r>
                      <m:rPr>
                        <m:sty m:val="p"/>
                      </m:rPr>
                      <a:rPr kumimoji="0" lang="en-US" sz="1700" b="0" i="0"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t>a</m:t>
                    </m:r>
                    <m:r>
                      <a:rPr kumimoji="0" lang="en-US" sz="1700" b="0" i="0"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t>) </m:t>
                    </m:r>
                    <m:sSup>
                      <m:sSupPr>
                        <m:ctrlP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ctrlPr>
                      </m:sSupPr>
                      <m:e>
                        <m:d>
                          <m:dPr>
                            <m:ctrlP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ctrlPr>
                          </m:dPr>
                          <m:e>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t>2</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t>𝑥</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t>−3</m:t>
                            </m:r>
                          </m:e>
                        </m:d>
                      </m:e>
                      <m:sup>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t>2</m:t>
                        </m:r>
                      </m:sup>
                    </m:sSup>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t>=</m:t>
                    </m:r>
                    <m:sSup>
                      <m:sSupPr>
                        <m:ctrlP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ctrlPr>
                      </m:sSupPr>
                      <m:e>
                        <m:d>
                          <m:dPr>
                            <m:ctrlP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ctrlPr>
                          </m:dPr>
                          <m:e>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+7</m:t>
                            </m:r>
                          </m:e>
                        </m:d>
                      </m:e>
                      <m:sup>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2</m:t>
                        </m:r>
                      </m:sup>
                    </m:sSup>
                  </m:oMath>
                </a14:m>
                <a:r>
                  <a:rPr kumimoji="0" lang="en-US" sz="17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rPr>
                  <a:t>                           </a:t>
                </a:r>
                <a14:m>
                  <m:oMath xmlns:m="http://schemas.openxmlformats.org/officeDocument/2006/math">
                    <m:r>
                      <m:rPr>
                        <m:sty m:val="p"/>
                      </m:rPr>
                      <a:rPr kumimoji="0" lang="en-US" sz="1700" b="0" i="0"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b</m:t>
                    </m:r>
                    <m:r>
                      <a:rPr kumimoji="0" lang="en-US" sz="1700" b="0" i="0"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 </m:t>
                    </m:r>
                    <m:sSup>
                      <m:sSupPr>
                        <m:ctrlP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ctrlPr>
                      </m:sSupPr>
                      <m:e>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e>
                      <m:sup>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2</m:t>
                        </m:r>
                      </m:sup>
                    </m:sSup>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−9</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m:t>
                    </m:r>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3</m:t>
                    </m:r>
                    <m:d>
                      <m:dPr>
                        <m:ctrlP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ctrlPr>
                      </m:dPr>
                      <m:e>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+3</m:t>
                        </m:r>
                      </m:e>
                    </m:d>
                  </m:oMath>
                </a14:m>
                <a:endParaRPr kumimoji="0" lang="vi-VN" sz="17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104" name="TextBox 103"/>
              <p:cNvSpPr txBox="1">
                <a:spLocks noRot="1" noChangeAspect="1" noMove="1" noResize="1" noEditPoints="1" noAdjustHandles="1" noChangeArrowheads="1" noChangeShapeType="1" noTextEdit="1"/>
              </p:cNvSpPr>
              <p:nvPr/>
            </p:nvSpPr>
            <p:spPr>
              <a:xfrm>
                <a:off x="641206" y="17578"/>
                <a:ext cx="7595669" cy="871970"/>
              </a:xfrm>
              <a:prstGeom prst="rect">
                <a:avLst/>
              </a:prstGeom>
              <a:blipFill>
                <a:blip r:embed="rId3"/>
                <a:stretch>
                  <a:fillRect l="-482" b="-6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Rectangle 105"/>
              <p:cNvSpPr/>
              <p:nvPr/>
            </p:nvSpPr>
            <p:spPr>
              <a:xfrm>
                <a:off x="1417039" y="1540641"/>
                <a:ext cx="6492453" cy="2095702"/>
              </a:xfrm>
              <a:prstGeom prst="rect">
                <a:avLst/>
              </a:prstGeom>
            </p:spPr>
            <p:txBody>
              <a:bodyPr wrap="square">
                <a:spAutoFit/>
              </a:bodyPr>
              <a:lstStyle/>
              <a:p>
                <a:pPr defTabSz="1828800">
                  <a:lnSpc>
                    <a:spcPct val="150000"/>
                  </a:lnSpc>
                  <a:spcBef>
                    <a:spcPts val="100"/>
                  </a:spcBef>
                  <a:spcAft>
                    <a:spcPts val="100"/>
                  </a:spcAft>
                  <a:buClr>
                    <a:srgbClr val="2D1549"/>
                  </a:buClr>
                  <a:buSzPts val="1100"/>
                  <a:defRPr/>
                </a:pPr>
                <a:r>
                  <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a:rPr>
                  <a:t> </a:t>
                </a:r>
                <a14:m>
                  <m:oMath xmlns:m="http://schemas.openxmlformats.org/officeDocument/2006/math">
                    <m:r>
                      <m:rPr>
                        <m:sty m:val="p"/>
                      </m:rPr>
                      <a:rPr kumimoji="0" lang="en-US" sz="1700" b="0" i="0"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b</m:t>
                    </m:r>
                    <m:r>
                      <a:rPr kumimoji="0" lang="en-US" sz="1700" b="0" i="0"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 </m:t>
                    </m:r>
                  </m:oMath>
                </a14:m>
                <a:r>
                  <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rPr>
                  <a:t> Ta có 	</a:t>
                </a:r>
                <a:r>
                  <a:rPr kumimoji="0" lang="en-US" sz="1700" b="0" i="0" u="none" strike="noStrike" kern="1200" cap="none" spc="0" normalizeH="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rPr>
                  <a:t>                            </a:t>
                </a:r>
                <a14:m>
                  <m:oMath xmlns:m="http://schemas.openxmlformats.org/officeDocument/2006/math">
                    <m:sSup>
                      <m:sSupPr>
                        <m:ctrlPr>
                          <a:rPr lang="en-US" sz="1700" i="1" kern="1200">
                            <a:solidFill>
                              <a:sysClr val="windowText" lastClr="000000"/>
                            </a:solidFill>
                            <a:latin typeface="Cambria Math" panose="02040503050406030204" pitchFamily="18" charset="0"/>
                            <a:cs typeface="Arial" panose="020B0604020202020204" pitchFamily="34" charset="0"/>
                          </a:rPr>
                        </m:ctrlPr>
                      </m:sSupPr>
                      <m:e>
                        <m:r>
                          <a:rPr lang="en-US" sz="1700" i="1" kern="1200">
                            <a:solidFill>
                              <a:sysClr val="windowText" lastClr="000000"/>
                            </a:solidFill>
                            <a:latin typeface="Cambria Math" panose="02040503050406030204" pitchFamily="18" charset="0"/>
                            <a:cs typeface="Arial" panose="020B0604020202020204" pitchFamily="34" charset="0"/>
                          </a:rPr>
                          <m:t>𝑥</m:t>
                        </m:r>
                      </m:e>
                      <m:sup>
                        <m:r>
                          <a:rPr lang="en-US" sz="1700" i="1" kern="1200">
                            <a:solidFill>
                              <a:sysClr val="windowText" lastClr="000000"/>
                            </a:solidFill>
                            <a:latin typeface="Cambria Math" panose="02040503050406030204" pitchFamily="18" charset="0"/>
                            <a:cs typeface="Arial" panose="020B0604020202020204" pitchFamily="34" charset="0"/>
                          </a:rPr>
                          <m:t>2</m:t>
                        </m:r>
                      </m:sup>
                    </m:sSup>
                    <m:r>
                      <a:rPr lang="en-US" sz="1700" i="1" kern="1200">
                        <a:solidFill>
                          <a:sysClr val="windowText" lastClr="000000"/>
                        </a:solidFill>
                        <a:latin typeface="Cambria Math" panose="02040503050406030204" pitchFamily="18" charset="0"/>
                        <a:cs typeface="Arial" panose="020B0604020202020204" pitchFamily="34" charset="0"/>
                      </a:rPr>
                      <m:t>−9=3</m:t>
                    </m:r>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oMath>
                </a14:m>
                <a:endPar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a:endParaRPr>
              </a:p>
              <a:p>
                <a:pPr lvl="0" defTabSz="1828800">
                  <a:lnSpc>
                    <a:spcPct val="150000"/>
                  </a:lnSpc>
                  <a:spcBef>
                    <a:spcPts val="100"/>
                  </a:spcBef>
                  <a:spcAft>
                    <a:spcPts val="100"/>
                  </a:spcAft>
                  <a:buClr>
                    <a:srgbClr val="2D1549"/>
                  </a:buClr>
                  <a:buSzPts val="1100"/>
                  <a:defRPr/>
                </a:pPr>
                <a14:m>
                  <m:oMathPara xmlns:m="http://schemas.openxmlformats.org/officeDocument/2006/math">
                    <m:oMathParaPr>
                      <m:jc m:val="centerGroup"/>
                    </m:oMathParaPr>
                    <m:oMath xmlns:m="http://schemas.openxmlformats.org/officeDocument/2006/math">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r>
                        <a:rPr lang="en-US" sz="1700" b="0" i="1" kern="1200" smtClean="0">
                          <a:solidFill>
                            <a:sysClr val="windowText" lastClr="000000"/>
                          </a:solidFill>
                          <a:latin typeface="Cambria Math" panose="02040503050406030204" pitchFamily="18" charset="0"/>
                          <a:cs typeface="Arial" panose="020B0604020202020204" pitchFamily="34" charset="0"/>
                        </a:rPr>
                        <m:t>−3</m:t>
                      </m:r>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=0</m:t>
                      </m:r>
                    </m:oMath>
                  </m:oMathPara>
                </a14:m>
                <a:endPar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a:p>
                <a:pPr lvl="0" defTabSz="1828800">
                  <a:lnSpc>
                    <a:spcPct val="150000"/>
                  </a:lnSpc>
                  <a:spcBef>
                    <a:spcPts val="100"/>
                  </a:spcBef>
                  <a:spcAft>
                    <a:spcPts val="100"/>
                  </a:spcAft>
                  <a:buClr>
                    <a:srgbClr val="2D1549"/>
                  </a:buClr>
                  <a:buSzPts val="1100"/>
                  <a:defRPr/>
                </a:pPr>
                <a:r>
                  <a:rPr lang="en-US" sz="1700" kern="1200">
                    <a:solidFill>
                      <a:sysClr val="windowText" lastClr="000000"/>
                    </a:solidFill>
                    <a:cs typeface="Arial" panose="020B0604020202020204" pitchFamily="34" charset="0"/>
                  </a:rPr>
                  <a:t>	        </a:t>
                </a:r>
                <a14:m>
                  <m:oMath xmlns:m="http://schemas.openxmlformats.org/officeDocument/2006/math">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d>
                      <m:dPr>
                        <m:begChr m:val="["/>
                        <m:endChr m:val="]"/>
                        <m:ctrlP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ctrlPr>
                      </m:dPr>
                      <m:e>
                        <m:d>
                          <m:dPr>
                            <m:ctrlP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ctrlPr>
                          </m:dPr>
                          <m:e>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−3</m:t>
                            </m:r>
                          </m:e>
                        </m:d>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−3</m:t>
                        </m:r>
                      </m:e>
                    </m:d>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=0</m:t>
                    </m:r>
                  </m:oMath>
                </a14:m>
                <a:endPar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a:p>
                <a:pPr marL="0" marR="0" lvl="0" indent="0" algn="l" defTabSz="1828800" rtl="0" eaLnBrk="1" fontAlgn="auto" latinLnBrk="0" hangingPunct="1">
                  <a:lnSpc>
                    <a:spcPct val="150000"/>
                  </a:lnSpc>
                  <a:spcBef>
                    <a:spcPts val="100"/>
                  </a:spcBef>
                  <a:spcAft>
                    <a:spcPts val="100"/>
                  </a:spcAft>
                  <a:buClr>
                    <a:srgbClr val="2D1549"/>
                  </a:buClr>
                  <a:buSzPts val="1100"/>
                  <a:buFont typeface="Arial"/>
                  <a:buNone/>
                  <a:tabLst/>
                  <a:defRPr/>
                </a:pPr>
                <a:r>
                  <a:rPr kumimoji="0" lang="en-US" sz="1700" b="0" i="0" u="none" strike="noStrike" kern="1200" cap="none" spc="0" normalizeH="0" baseline="0" noProof="0">
                    <a:ln>
                      <a:noFill/>
                    </a:ln>
                    <a:solidFill>
                      <a:sysClr val="windowText" lastClr="000000"/>
                    </a:solidFill>
                    <a:effectLst/>
                    <a:uLnTx/>
                    <a:uFillTx/>
                    <a:latin typeface="Arial"/>
                    <a:cs typeface="Arial" panose="020B0604020202020204" pitchFamily="34" charset="0"/>
                    <a:sym typeface="Arial"/>
                  </a:rPr>
                  <a:t>     	                 </a:t>
                </a:r>
                <a14:m>
                  <m:oMath xmlns:m="http://schemas.openxmlformats.org/officeDocument/2006/math">
                    <m:d>
                      <m:dPr>
                        <m:ctrlP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ctrlPr>
                      </m:dPr>
                      <m:e>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+3</m:t>
                        </m:r>
                      </m:e>
                    </m:d>
                    <m:d>
                      <m:dPr>
                        <m:ctrlP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ctrlPr>
                      </m:dPr>
                      <m:e>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−6</m:t>
                        </m:r>
                      </m:e>
                    </m:d>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=0</m:t>
                    </m:r>
                  </m:oMath>
                </a14:m>
                <a:endPar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a:endParaRPr>
              </a:p>
              <a:p>
                <a:pPr marL="0" marR="0" lvl="0" indent="0" algn="l" defTabSz="1828800" rtl="0" eaLnBrk="1" fontAlgn="auto" latinLnBrk="0" hangingPunct="1">
                  <a:lnSpc>
                    <a:spcPct val="150000"/>
                  </a:lnSpc>
                  <a:spcBef>
                    <a:spcPts val="100"/>
                  </a:spcBef>
                  <a:spcAft>
                    <a:spcPts val="100"/>
                  </a:spcAft>
                  <a:buClr>
                    <a:srgbClr val="2D1549"/>
                  </a:buClr>
                  <a:buSzPts val="1100"/>
                  <a:buFont typeface="Arial"/>
                  <a:buNone/>
                  <a:tabLst/>
                  <a:defRPr/>
                </a:pPr>
                <a:r>
                  <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rPr>
                  <a:t>Để giải phương trình trên, ta giải hai phương trình sau: </a:t>
                </a:r>
              </a:p>
            </p:txBody>
          </p:sp>
        </mc:Choice>
        <mc:Fallback xmlns="">
          <p:sp>
            <p:nvSpPr>
              <p:cNvPr id="106" name="Rectangle 105"/>
              <p:cNvSpPr>
                <a:spLocks noRot="1" noChangeAspect="1" noMove="1" noResize="1" noEditPoints="1" noAdjustHandles="1" noChangeArrowheads="1" noChangeShapeType="1" noTextEdit="1"/>
              </p:cNvSpPr>
              <p:nvPr/>
            </p:nvSpPr>
            <p:spPr>
              <a:xfrm>
                <a:off x="1417039" y="1540641"/>
                <a:ext cx="6492453" cy="2095702"/>
              </a:xfrm>
              <a:prstGeom prst="rect">
                <a:avLst/>
              </a:prstGeom>
              <a:blipFill>
                <a:blip r:embed="rId4"/>
                <a:stretch>
                  <a:fillRect l="-563" b="-2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Rectangle 107"/>
              <p:cNvSpPr/>
              <p:nvPr/>
            </p:nvSpPr>
            <p:spPr>
              <a:xfrm>
                <a:off x="2443265" y="3680511"/>
                <a:ext cx="1512978" cy="824841"/>
              </a:xfrm>
              <a:prstGeom prst="rect">
                <a:avLst/>
              </a:prstGeom>
            </p:spPr>
            <p:txBody>
              <a:bodyPr wrap="none">
                <a:spAutoFit/>
              </a:bodyPr>
              <a:lstStyle/>
              <a:p>
                <a:pPr marL="0" marR="0" lvl="0" indent="0" algn="ctr" defTabSz="1828800" rtl="0" eaLnBrk="1" fontAlgn="auto" latinLnBrk="0" hangingPunct="1">
                  <a:lnSpc>
                    <a:spcPct val="140000"/>
                  </a:lnSpc>
                  <a:spcBef>
                    <a:spcPts val="0"/>
                  </a:spcBef>
                  <a:spcAft>
                    <a:spcPts val="0"/>
                  </a:spcAft>
                  <a:buClr>
                    <a:srgbClr val="2D1549"/>
                  </a:buClr>
                  <a:buSzPts val="1100"/>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+3=0</m:t>
                      </m:r>
                    </m:oMath>
                  </m:oMathPara>
                </a14:m>
                <a:endParaRPr kumimoji="0" lang="en-US" sz="1700" b="0" i="1"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a:endParaRPr>
              </a:p>
              <a:p>
                <a:pPr marL="0" marR="0" lvl="0" indent="0" algn="ctr" defTabSz="1828800" rtl="0" eaLnBrk="1" fontAlgn="auto" latinLnBrk="0" hangingPunct="1">
                  <a:lnSpc>
                    <a:spcPct val="140000"/>
                  </a:lnSpc>
                  <a:spcBef>
                    <a:spcPts val="0"/>
                  </a:spcBef>
                  <a:spcAft>
                    <a:spcPts val="0"/>
                  </a:spcAft>
                  <a:buClr>
                    <a:srgbClr val="2D1549"/>
                  </a:buClr>
                  <a:buSzPts val="1100"/>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            </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=−3</m:t>
                      </m:r>
                    </m:oMath>
                  </m:oMathPara>
                </a14:m>
                <a:endParaRPr kumimoji="0" lang="en-US" sz="1700" b="0" i="1"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a:endParaRPr>
              </a:p>
            </p:txBody>
          </p:sp>
        </mc:Choice>
        <mc:Fallback xmlns="">
          <p:sp>
            <p:nvSpPr>
              <p:cNvPr id="108" name="Rectangle 107"/>
              <p:cNvSpPr>
                <a:spLocks noRot="1" noChangeAspect="1" noMove="1" noResize="1" noEditPoints="1" noAdjustHandles="1" noChangeArrowheads="1" noChangeShapeType="1" noTextEdit="1"/>
              </p:cNvSpPr>
              <p:nvPr/>
            </p:nvSpPr>
            <p:spPr>
              <a:xfrm>
                <a:off x="2443265" y="3680511"/>
                <a:ext cx="1512978" cy="82484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Rectangle 108"/>
              <p:cNvSpPr/>
              <p:nvPr/>
            </p:nvSpPr>
            <p:spPr>
              <a:xfrm>
                <a:off x="5457185" y="3672560"/>
                <a:ext cx="1445652" cy="824841"/>
              </a:xfrm>
              <a:prstGeom prst="rect">
                <a:avLst/>
              </a:prstGeom>
            </p:spPr>
            <p:txBody>
              <a:bodyPr wrap="none">
                <a:spAutoFit/>
              </a:bodyPr>
              <a:lstStyle/>
              <a:p>
                <a:pPr marL="0" marR="0" lvl="0" indent="0" algn="ctr" defTabSz="1828800" rtl="0" eaLnBrk="1" fontAlgn="auto" latinLnBrk="0" hangingPunct="1">
                  <a:lnSpc>
                    <a:spcPct val="140000"/>
                  </a:lnSpc>
                  <a:spcBef>
                    <a:spcPts val="0"/>
                  </a:spcBef>
                  <a:spcAft>
                    <a:spcPts val="0"/>
                  </a:spcAft>
                  <a:buClr>
                    <a:srgbClr val="2D1549"/>
                  </a:buClr>
                  <a:buSzPts val="1100"/>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−6=0</m:t>
                      </m:r>
                    </m:oMath>
                  </m:oMathPara>
                </a14:m>
                <a:endParaRPr kumimoji="0" lang="en-US" sz="1700" b="0" i="1"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a:endParaRPr>
              </a:p>
              <a:p>
                <a:pPr marL="0" marR="0" lvl="0" indent="0" algn="ctr" defTabSz="1828800" rtl="0" eaLnBrk="1" fontAlgn="auto" latinLnBrk="0" hangingPunct="1">
                  <a:lnSpc>
                    <a:spcPct val="140000"/>
                  </a:lnSpc>
                  <a:spcBef>
                    <a:spcPts val="0"/>
                  </a:spcBef>
                  <a:spcAft>
                    <a:spcPts val="0"/>
                  </a:spcAft>
                  <a:buClr>
                    <a:srgbClr val="2D1549"/>
                  </a:buClr>
                  <a:buSzPts val="1100"/>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              </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=6</m:t>
                      </m:r>
                    </m:oMath>
                  </m:oMathPara>
                </a14:m>
                <a:endParaRPr kumimoji="0" lang="en-US" sz="1700" b="0" i="1"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a:endParaRPr>
              </a:p>
            </p:txBody>
          </p:sp>
        </mc:Choice>
        <mc:Fallback xmlns="">
          <p:sp>
            <p:nvSpPr>
              <p:cNvPr id="109" name="Rectangle 108"/>
              <p:cNvSpPr>
                <a:spLocks noRot="1" noChangeAspect="1" noMove="1" noResize="1" noEditPoints="1" noAdjustHandles="1" noChangeArrowheads="1" noChangeShapeType="1" noTextEdit="1"/>
              </p:cNvSpPr>
              <p:nvPr/>
            </p:nvSpPr>
            <p:spPr>
              <a:xfrm>
                <a:off x="5457185" y="3672560"/>
                <a:ext cx="1445652" cy="82484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Rectangle 109"/>
              <p:cNvSpPr/>
              <p:nvPr/>
            </p:nvSpPr>
            <p:spPr>
              <a:xfrm>
                <a:off x="1417039" y="4600337"/>
                <a:ext cx="5848563" cy="3539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V</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ậ</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y</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 </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ph</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ươ</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ng</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 </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tr</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ì</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nh</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 đã </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cho</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 </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c</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ó </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hai</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 </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nghi</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ệ</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m</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 </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 </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=−3</m:t>
                      </m:r>
                      <m:r>
                        <m:rPr>
                          <m:nor/>
                        </m:rPr>
                        <a:rPr kumimoji="0" lang="en-US" sz="1700" b="0" i="0" u="none" strike="noStrike" kern="0" cap="none" spc="0" normalizeH="0" baseline="0" noProof="0">
                          <a:ln>
                            <a:noFill/>
                          </a:ln>
                          <a:solidFill>
                            <a:srgbClr val="000000"/>
                          </a:solidFill>
                          <a:effectLst/>
                          <a:uLnTx/>
                          <a:uFillTx/>
                          <a:latin typeface="Arial"/>
                          <a:cs typeface="Arial"/>
                          <a:sym typeface="Arial"/>
                        </a:rPr>
                        <m:t> </m:t>
                      </m:r>
                      <m:r>
                        <m:rPr>
                          <m:nor/>
                        </m:rPr>
                        <a:rPr kumimoji="0" lang="en-US" sz="1700" b="0" i="0" u="none" strike="noStrike" kern="0" cap="none" spc="0" normalizeH="0" baseline="0" noProof="0">
                          <a:ln>
                            <a:noFill/>
                          </a:ln>
                          <a:solidFill>
                            <a:srgbClr val="000000"/>
                          </a:solidFill>
                          <a:effectLst/>
                          <a:uLnTx/>
                          <a:uFillTx/>
                          <a:latin typeface="Arial"/>
                          <a:cs typeface="Arial"/>
                          <a:sym typeface="Arial"/>
                        </a:rPr>
                        <m:t>v</m:t>
                      </m:r>
                      <m:r>
                        <m:rPr>
                          <m:nor/>
                        </m:rPr>
                        <a:rPr kumimoji="0" lang="en-US" sz="1700" b="0" i="0" u="none" strike="noStrike" kern="0" cap="none" spc="0" normalizeH="0" baseline="0" noProof="0">
                          <a:ln>
                            <a:noFill/>
                          </a:ln>
                          <a:solidFill>
                            <a:srgbClr val="000000"/>
                          </a:solidFill>
                          <a:effectLst/>
                          <a:uLnTx/>
                          <a:uFillTx/>
                          <a:latin typeface="Arial"/>
                          <a:cs typeface="Arial"/>
                          <a:sym typeface="Arial"/>
                        </a:rPr>
                        <m:t>à</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sym typeface="Arial"/>
                        </a:rPr>
                        <m:t> </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=6</m:t>
                      </m:r>
                      <m:r>
                        <a:rPr kumimoji="0" lang="en-US" sz="1700" b="0" i="0"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m:t>
                      </m:r>
                    </m:oMath>
                  </m:oMathPara>
                </a14:m>
                <a:endParaRPr kumimoji="0" lang="en-US" sz="1700" b="0" i="1"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a:endParaRPr>
              </a:p>
            </p:txBody>
          </p:sp>
        </mc:Choice>
        <mc:Fallback xmlns="">
          <p:sp>
            <p:nvSpPr>
              <p:cNvPr id="110" name="Rectangle 109"/>
              <p:cNvSpPr>
                <a:spLocks noRot="1" noChangeAspect="1" noMove="1" noResize="1" noEditPoints="1" noAdjustHandles="1" noChangeArrowheads="1" noChangeShapeType="1" noTextEdit="1"/>
              </p:cNvSpPr>
              <p:nvPr/>
            </p:nvSpPr>
            <p:spPr>
              <a:xfrm>
                <a:off x="1417039" y="4600337"/>
                <a:ext cx="5848563" cy="353943"/>
              </a:xfrm>
              <a:prstGeom prst="rect">
                <a:avLst/>
              </a:prstGeom>
              <a:blipFill>
                <a:blip r:embed="rId7"/>
                <a:stretch>
                  <a:fillRect b="-12069"/>
                </a:stretch>
              </a:blipFill>
            </p:spPr>
            <p:txBody>
              <a:bodyPr/>
              <a:lstStyle/>
              <a:p>
                <a:r>
                  <a:rPr lang="en-US">
                    <a:noFill/>
                  </a:rPr>
                  <a:t> </a:t>
                </a:r>
              </a:p>
            </p:txBody>
          </p:sp>
        </mc:Fallback>
      </mc:AlternateContent>
      <p:grpSp>
        <p:nvGrpSpPr>
          <p:cNvPr id="111" name="Google Shape;1411;p43"/>
          <p:cNvGrpSpPr/>
          <p:nvPr/>
        </p:nvGrpSpPr>
        <p:grpSpPr>
          <a:xfrm>
            <a:off x="8439195" y="4183242"/>
            <a:ext cx="630539" cy="819400"/>
            <a:chOff x="393738" y="1475915"/>
            <a:chExt cx="1103235" cy="1479835"/>
          </a:xfrm>
        </p:grpSpPr>
        <p:sp>
          <p:nvSpPr>
            <p:cNvPr id="112" name="Google Shape;1412;p43"/>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413;p43"/>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414;p43"/>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415;p43"/>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416;p43"/>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417;p43"/>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418;p43"/>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9" name="Google Shape;1913;p42"/>
          <p:cNvSpPr/>
          <p:nvPr/>
        </p:nvSpPr>
        <p:spPr>
          <a:xfrm rot="2165">
            <a:off x="4220710" y="1010560"/>
            <a:ext cx="885112" cy="35732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p:spTree>
    <p:extLst>
      <p:ext uri="{BB962C8B-B14F-4D97-AF65-F5344CB8AC3E}">
        <p14:creationId xmlns:p14="http://schemas.microsoft.com/office/powerpoint/2010/main" val="307264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animEffect transition="in" filter="fade">
                                      <p:cBhvr>
                                        <p:cTn id="7" dur="500"/>
                                        <p:tgtEl>
                                          <p:spTgt spid="10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animEffect transition="in" filter="fade">
                                      <p:cBhvr>
                                        <p:cTn id="11" dur="500"/>
                                        <p:tgtEl>
                                          <p:spTgt spid="10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animEffect transition="in" filter="fade">
                                      <p:cBhvr>
                                        <p:cTn id="15" dur="500"/>
                                        <p:tgtEl>
                                          <p:spTgt spid="10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animEffect transition="in" filter="fade">
                                      <p:cBhvr>
                                        <p:cTn id="19" dur="500"/>
                                        <p:tgtEl>
                                          <p:spTgt spid="10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6">
                                            <p:txEl>
                                              <p:pRg st="4" end="4"/>
                                            </p:txEl>
                                          </p:spTgt>
                                        </p:tgtEl>
                                        <p:attrNameLst>
                                          <p:attrName>style.visibility</p:attrName>
                                        </p:attrNameLst>
                                      </p:cBhvr>
                                      <p:to>
                                        <p:strVal val="visible"/>
                                      </p:to>
                                    </p:set>
                                    <p:animEffect transition="in" filter="wipe(down)">
                                      <p:cBhvr>
                                        <p:cTn id="24" dur="500"/>
                                        <p:tgtEl>
                                          <p:spTgt spid="10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08">
                                            <p:txEl>
                                              <p:pRg st="0" end="0"/>
                                            </p:txEl>
                                          </p:spTgt>
                                        </p:tgtEl>
                                        <p:attrNameLst>
                                          <p:attrName>style.visibility</p:attrName>
                                        </p:attrNameLst>
                                      </p:cBhvr>
                                      <p:to>
                                        <p:strVal val="visible"/>
                                      </p:to>
                                    </p:set>
                                    <p:animEffect transition="in" filter="wipe(up)">
                                      <p:cBhvr>
                                        <p:cTn id="29" dur="500"/>
                                        <p:tgtEl>
                                          <p:spTgt spid="108">
                                            <p:txEl>
                                              <p:pRg st="0" end="0"/>
                                            </p:txEl>
                                          </p:spTgt>
                                        </p:tgtEl>
                                      </p:cBhvr>
                                    </p:animEffect>
                                  </p:childTnLst>
                                </p:cTn>
                              </p:par>
                              <p:par>
                                <p:cTn id="30" presetID="22" presetClass="entr" presetSubtype="1" fill="hold" nodeType="withEffect">
                                  <p:stCondLst>
                                    <p:cond delay="0"/>
                                  </p:stCondLst>
                                  <p:childTnLst>
                                    <p:set>
                                      <p:cBhvr>
                                        <p:cTn id="31" dur="1" fill="hold">
                                          <p:stCondLst>
                                            <p:cond delay="0"/>
                                          </p:stCondLst>
                                        </p:cTn>
                                        <p:tgtEl>
                                          <p:spTgt spid="108">
                                            <p:txEl>
                                              <p:pRg st="1" end="1"/>
                                            </p:txEl>
                                          </p:spTgt>
                                        </p:tgtEl>
                                        <p:attrNameLst>
                                          <p:attrName>style.visibility</p:attrName>
                                        </p:attrNameLst>
                                      </p:cBhvr>
                                      <p:to>
                                        <p:strVal val="visible"/>
                                      </p:to>
                                    </p:set>
                                    <p:animEffect transition="in" filter="wipe(up)">
                                      <p:cBhvr>
                                        <p:cTn id="32" dur="500"/>
                                        <p:tgtEl>
                                          <p:spTgt spid="10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9">
                                            <p:txEl>
                                              <p:pRg st="0" end="0"/>
                                            </p:txEl>
                                          </p:spTgt>
                                        </p:tgtEl>
                                        <p:attrNameLst>
                                          <p:attrName>style.visibility</p:attrName>
                                        </p:attrNameLst>
                                      </p:cBhvr>
                                      <p:to>
                                        <p:strVal val="visible"/>
                                      </p:to>
                                    </p:set>
                                    <p:animEffect transition="in" filter="wipe(up)">
                                      <p:cBhvr>
                                        <p:cTn id="37" dur="500"/>
                                        <p:tgtEl>
                                          <p:spTgt spid="109">
                                            <p:txEl>
                                              <p:pRg st="0" end="0"/>
                                            </p:txEl>
                                          </p:spTgt>
                                        </p:tgtEl>
                                      </p:cBhvr>
                                    </p:animEffect>
                                  </p:childTnLst>
                                </p:cTn>
                              </p:par>
                              <p:par>
                                <p:cTn id="38" presetID="22" presetClass="entr" presetSubtype="1" fill="hold" nodeType="withEffect">
                                  <p:stCondLst>
                                    <p:cond delay="0"/>
                                  </p:stCondLst>
                                  <p:childTnLst>
                                    <p:set>
                                      <p:cBhvr>
                                        <p:cTn id="39" dur="1" fill="hold">
                                          <p:stCondLst>
                                            <p:cond delay="0"/>
                                          </p:stCondLst>
                                        </p:cTn>
                                        <p:tgtEl>
                                          <p:spTgt spid="109">
                                            <p:txEl>
                                              <p:pRg st="1" end="1"/>
                                            </p:txEl>
                                          </p:spTgt>
                                        </p:tgtEl>
                                        <p:attrNameLst>
                                          <p:attrName>style.visibility</p:attrName>
                                        </p:attrNameLst>
                                      </p:cBhvr>
                                      <p:to>
                                        <p:strVal val="visible"/>
                                      </p:to>
                                    </p:set>
                                    <p:animEffect transition="in" filter="wipe(up)">
                                      <p:cBhvr>
                                        <p:cTn id="40" dur="500"/>
                                        <p:tgtEl>
                                          <p:spTgt spid="10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randombar(horizontal)">
                                      <p:cBhvr>
                                        <p:cTn id="45"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grpSp>
        <p:nvGrpSpPr>
          <p:cNvPr id="1379" name="Google Shape;1379;p43"/>
          <p:cNvGrpSpPr/>
          <p:nvPr/>
        </p:nvGrpSpPr>
        <p:grpSpPr>
          <a:xfrm>
            <a:off x="8771942" y="770687"/>
            <a:ext cx="242585" cy="475038"/>
            <a:chOff x="6833975" y="3957025"/>
            <a:chExt cx="346550" cy="678625"/>
          </a:xfrm>
        </p:grpSpPr>
        <p:sp>
          <p:nvSpPr>
            <p:cNvPr id="1380" name="Google Shape;1380;p4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43"/>
          <p:cNvGrpSpPr/>
          <p:nvPr/>
        </p:nvGrpSpPr>
        <p:grpSpPr>
          <a:xfrm>
            <a:off x="760856" y="3662038"/>
            <a:ext cx="171833" cy="943110"/>
            <a:chOff x="6952525" y="2517050"/>
            <a:chExt cx="245475" cy="1347300"/>
          </a:xfrm>
        </p:grpSpPr>
        <p:sp>
          <p:nvSpPr>
            <p:cNvPr id="1387"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3" name="Google Shape;1403;p43"/>
          <p:cNvGrpSpPr/>
          <p:nvPr/>
        </p:nvGrpSpPr>
        <p:grpSpPr>
          <a:xfrm>
            <a:off x="80077" y="3181190"/>
            <a:ext cx="214917" cy="230335"/>
            <a:chOff x="424275" y="4593075"/>
            <a:chExt cx="307025" cy="329050"/>
          </a:xfrm>
        </p:grpSpPr>
        <p:sp>
          <p:nvSpPr>
            <p:cNvPr id="1404"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43"/>
          <p:cNvGrpSpPr/>
          <p:nvPr/>
        </p:nvGrpSpPr>
        <p:grpSpPr>
          <a:xfrm>
            <a:off x="8796679" y="424905"/>
            <a:ext cx="214918" cy="250565"/>
            <a:chOff x="6571050" y="2495000"/>
            <a:chExt cx="307025" cy="357950"/>
          </a:xfrm>
        </p:grpSpPr>
        <p:sp>
          <p:nvSpPr>
            <p:cNvPr id="1408"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5" name="Google Shape;1435;p43"/>
          <p:cNvSpPr/>
          <p:nvPr/>
        </p:nvSpPr>
        <p:spPr>
          <a:xfrm>
            <a:off x="3122384" y="4975589"/>
            <a:ext cx="36448" cy="36501"/>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Rounded Rectangle 100"/>
          <p:cNvSpPr/>
          <p:nvPr/>
        </p:nvSpPr>
        <p:spPr>
          <a:xfrm>
            <a:off x="932689" y="617383"/>
            <a:ext cx="2349793" cy="51435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defTabSz="457200">
              <a:buClrTx/>
              <a:defRPr/>
            </a:pPr>
            <a:r>
              <a:rPr lang="en-US" sz="2500" b="1" kern="1200">
                <a:solidFill>
                  <a:srgbClr val="D97245"/>
                </a:solidFill>
                <a:latin typeface="Arial" panose="020B0604020202020204" pitchFamily="34" charset="0"/>
                <a:cs typeface="Arial" panose="020B0604020202020204" pitchFamily="34" charset="0"/>
              </a:rPr>
              <a:t>Luyện tập 2</a:t>
            </a:r>
          </a:p>
        </p:txBody>
      </p:sp>
      <p:sp>
        <p:nvSpPr>
          <p:cNvPr id="102" name="Rectangle 101"/>
          <p:cNvSpPr/>
          <p:nvPr/>
        </p:nvSpPr>
        <p:spPr>
          <a:xfrm>
            <a:off x="840483" y="1296790"/>
            <a:ext cx="3622643" cy="476734"/>
          </a:xfrm>
          <a:prstGeom prst="rect">
            <a:avLst/>
          </a:prstGeom>
        </p:spPr>
        <p:txBody>
          <a:bodyPr wrap="square">
            <a:spAutoFit/>
          </a:bodyPr>
          <a:lstStyle/>
          <a:p>
            <a:pPr defTabSz="457200">
              <a:lnSpc>
                <a:spcPct val="150000"/>
              </a:lnSpc>
              <a:buClrTx/>
            </a:pPr>
            <a:r>
              <a:rPr lang="en-US" sz="1900" kern="1200">
                <a:latin typeface="Arial" panose="020B0604020202020204" pitchFamily="34" charset="0"/>
                <a:ea typeface="+mn-ea"/>
                <a:cs typeface="+mn-cs"/>
              </a:rPr>
              <a:t>Giải các phương trình: </a:t>
            </a:r>
            <a:r>
              <a:rPr lang="en-US" sz="1900" kern="1200">
                <a:solidFill>
                  <a:sysClr val="windowText" lastClr="000000"/>
                </a:solidFill>
                <a:cs typeface="Arial" panose="020B0604020202020204" pitchFamily="34" charset="0"/>
              </a:rPr>
              <a:t> </a:t>
            </a:r>
          </a:p>
        </p:txBody>
      </p:sp>
      <mc:AlternateContent xmlns:mc="http://schemas.openxmlformats.org/markup-compatibility/2006" xmlns:a14="http://schemas.microsoft.com/office/drawing/2010/main">
        <mc:Choice Requires="a14">
          <p:sp>
            <p:nvSpPr>
              <p:cNvPr id="5" name="Rectangle 4"/>
              <p:cNvSpPr/>
              <p:nvPr/>
            </p:nvSpPr>
            <p:spPr>
              <a:xfrm>
                <a:off x="871881" y="1780244"/>
                <a:ext cx="4543711" cy="1708160"/>
              </a:xfrm>
              <a:prstGeom prst="rect">
                <a:avLst/>
              </a:prstGeom>
            </p:spPr>
            <p:txBody>
              <a:bodyPr wrap="square">
                <a:spAutoFit/>
              </a:bodyPr>
              <a:lstStyle/>
              <a:p>
                <a:pPr algn="just">
                  <a:lnSpc>
                    <a:spcPct val="250000"/>
                  </a:lnSpc>
                  <a:spcBef>
                    <a:spcPts val="600"/>
                  </a:spcBef>
                  <a:spcAft>
                    <a:spcPts val="600"/>
                  </a:spcAft>
                </a:pPr>
                <a14:m>
                  <m:oMathPara xmlns:m="http://schemas.openxmlformats.org/officeDocument/2006/math">
                    <m:oMathParaPr>
                      <m:jc m:val="left"/>
                    </m:oMathParaPr>
                    <m:oMath xmlns:m="http://schemas.openxmlformats.org/officeDocument/2006/math">
                      <m:r>
                        <a:rPr lang="en-US" sz="1900" i="1" kern="1200" smtClean="0">
                          <a:solidFill>
                            <a:sysClr val="windowText" lastClr="000000"/>
                          </a:solidFill>
                          <a:latin typeface="Cambria Math" panose="02040503050406030204" pitchFamily="18" charset="0"/>
                          <a:cs typeface="Arial" panose="020B0604020202020204" pitchFamily="34" charset="0"/>
                        </a:rPr>
                        <m:t>𝑎</m:t>
                      </m:r>
                      <m:r>
                        <a:rPr lang="en-US" sz="1900" i="1" kern="1200" smtClean="0">
                          <a:solidFill>
                            <a:sysClr val="windowText" lastClr="000000"/>
                          </a:solidFill>
                          <a:latin typeface="Cambria Math" panose="02040503050406030204" pitchFamily="18" charset="0"/>
                          <a:cs typeface="Arial" panose="020B0604020202020204" pitchFamily="34" charset="0"/>
                        </a:rPr>
                        <m:t>)</m:t>
                      </m:r>
                      <m:r>
                        <m:rPr>
                          <m:nor/>
                        </m:rPr>
                        <a:rPr lang="vi-VN" sz="1900">
                          <a:latin typeface="Times New Roman" panose="02020603050405020304" pitchFamily="18" charset="0"/>
                          <a:ea typeface="Dotum" panose="020B0600000101010101" pitchFamily="34" charset="-127"/>
                          <a:cs typeface="Times New Roman" panose="02020603050405020304" pitchFamily="18" charset="0"/>
                        </a:rPr>
                        <m:t> </m:t>
                      </m:r>
                      <m:sSup>
                        <m:sSupPr>
                          <m:ctrlPr>
                            <a:rPr lang="en-US" sz="1900" i="1">
                              <a:latin typeface="Cambria Math" panose="02040503050406030204" pitchFamily="18" charset="0"/>
                              <a:ea typeface="Dotum" panose="020B0600000101010101" pitchFamily="34" charset="-127"/>
                              <a:cs typeface="Times New Roman" panose="02020603050405020304" pitchFamily="18" charset="0"/>
                            </a:rPr>
                          </m:ctrlPr>
                        </m:sSupPr>
                        <m:e>
                          <m:r>
                            <a:rPr lang="vi-VN" sz="1900" i="1">
                              <a:latin typeface="Cambria Math" panose="02040503050406030204" pitchFamily="18" charset="0"/>
                              <a:ea typeface="Dotum" panose="020B0600000101010101" pitchFamily="34" charset="-127"/>
                              <a:cs typeface="Times New Roman" panose="02020603050405020304" pitchFamily="18" charset="0"/>
                            </a:rPr>
                            <m:t>𝑥</m:t>
                          </m:r>
                        </m:e>
                        <m:sup>
                          <m:r>
                            <a:rPr lang="vi-VN" sz="1900" i="1">
                              <a:latin typeface="Cambria Math" panose="02040503050406030204" pitchFamily="18" charset="0"/>
                              <a:ea typeface="Dotum" panose="020B0600000101010101" pitchFamily="34" charset="-127"/>
                              <a:cs typeface="Times New Roman" panose="02020603050405020304" pitchFamily="18" charset="0"/>
                            </a:rPr>
                            <m:t>2</m:t>
                          </m:r>
                        </m:sup>
                      </m:sSup>
                      <m:r>
                        <a:rPr lang="vi-VN" sz="1900" i="1">
                          <a:latin typeface="Cambria Math" panose="02040503050406030204" pitchFamily="18" charset="0"/>
                          <a:ea typeface="Dotum" panose="020B0600000101010101" pitchFamily="34" charset="-127"/>
                          <a:cs typeface="Times New Roman" panose="02020603050405020304" pitchFamily="18" charset="0"/>
                        </a:rPr>
                        <m:t>−10</m:t>
                      </m:r>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+25=5</m:t>
                      </m:r>
                      <m:d>
                        <m:dPr>
                          <m:ctrlPr>
                            <a:rPr lang="vi-VN" sz="1900" i="1">
                              <a:latin typeface="Cambria Math" panose="02040503050406030204" pitchFamily="18" charset="0"/>
                              <a:ea typeface="Dotum" panose="020B0600000101010101" pitchFamily="34" charset="-127"/>
                              <a:cs typeface="Times New Roman" panose="02020603050405020304" pitchFamily="18" charset="0"/>
                            </a:rPr>
                          </m:ctrlPr>
                        </m:dPr>
                        <m:e>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−5</m:t>
                          </m:r>
                        </m:e>
                      </m:d>
                    </m:oMath>
                  </m:oMathPara>
                </a14:m>
                <a:endParaRPr lang="en-US" sz="1900" i="1">
                  <a:latin typeface="Cambria Math" panose="02040503050406030204" pitchFamily="18" charset="0"/>
                  <a:ea typeface="Dotum" panose="020B0600000101010101" pitchFamily="34" charset="-127"/>
                  <a:cs typeface="Times New Roman" panose="02020603050405020304" pitchFamily="18" charset="0"/>
                </a:endParaRPr>
              </a:p>
              <a:p>
                <a:pPr algn="just">
                  <a:lnSpc>
                    <a:spcPct val="250000"/>
                  </a:lnSpc>
                  <a:spcBef>
                    <a:spcPts val="600"/>
                  </a:spcBef>
                  <a:spcAft>
                    <a:spcPts val="600"/>
                  </a:spcAft>
                </a:pPr>
                <a14:m>
                  <m:oMathPara xmlns:m="http://schemas.openxmlformats.org/officeDocument/2006/math">
                    <m:oMathParaPr>
                      <m:jc m:val="left"/>
                    </m:oMathParaPr>
                    <m:oMath xmlns:m="http://schemas.openxmlformats.org/officeDocument/2006/math">
                      <m:r>
                        <a:rPr lang="en-US" sz="1900" i="1">
                          <a:latin typeface="Cambria Math" panose="02040503050406030204" pitchFamily="18" charset="0"/>
                          <a:ea typeface="Dotum" panose="020B0600000101010101" pitchFamily="34" charset="-127"/>
                          <a:cs typeface="Times New Roman" panose="02020603050405020304" pitchFamily="18" charset="0"/>
                        </a:rPr>
                        <m:t>𝑏</m:t>
                      </m:r>
                      <m:r>
                        <a:rPr lang="en-US" sz="1900" i="1">
                          <a:latin typeface="Cambria Math" panose="02040503050406030204" pitchFamily="18" charset="0"/>
                          <a:ea typeface="Dotum" panose="020B0600000101010101" pitchFamily="34" charset="-127"/>
                          <a:cs typeface="Times New Roman" panose="02020603050405020304" pitchFamily="18" charset="0"/>
                        </a:rPr>
                        <m:t>) 4</m:t>
                      </m:r>
                      <m:sSup>
                        <m:sSupPr>
                          <m:ctrlPr>
                            <a:rPr lang="en-US" sz="1900" i="1">
                              <a:latin typeface="Cambria Math" panose="02040503050406030204" pitchFamily="18" charset="0"/>
                              <a:ea typeface="Dotum" panose="020B0600000101010101" pitchFamily="34" charset="-127"/>
                              <a:cs typeface="Times New Roman" panose="02020603050405020304" pitchFamily="18" charset="0"/>
                            </a:rPr>
                          </m:ctrlPr>
                        </m:sSupPr>
                        <m:e>
                          <m:r>
                            <a:rPr lang="vi-VN" sz="1900" i="1">
                              <a:latin typeface="Cambria Math" panose="02040503050406030204" pitchFamily="18" charset="0"/>
                              <a:ea typeface="Dotum" panose="020B0600000101010101" pitchFamily="34" charset="-127"/>
                              <a:cs typeface="Times New Roman" panose="02020603050405020304" pitchFamily="18" charset="0"/>
                            </a:rPr>
                            <m:t>𝑥</m:t>
                          </m:r>
                        </m:e>
                        <m:sup>
                          <m:r>
                            <a:rPr lang="vi-VN" sz="1900" i="1">
                              <a:latin typeface="Cambria Math" panose="02040503050406030204" pitchFamily="18" charset="0"/>
                              <a:ea typeface="Dotum" panose="020B0600000101010101" pitchFamily="34" charset="-127"/>
                              <a:cs typeface="Times New Roman" panose="02020603050405020304" pitchFamily="18" charset="0"/>
                            </a:rPr>
                            <m:t>2</m:t>
                          </m:r>
                        </m:sup>
                      </m:sSup>
                      <m:r>
                        <a:rPr lang="vi-VN" sz="1900" i="1">
                          <a:latin typeface="Cambria Math" panose="02040503050406030204" pitchFamily="18" charset="0"/>
                          <a:ea typeface="Dotum" panose="020B0600000101010101" pitchFamily="34" charset="-127"/>
                          <a:cs typeface="Times New Roman" panose="02020603050405020304" pitchFamily="18" charset="0"/>
                        </a:rPr>
                        <m:t>−16=5(</m:t>
                      </m:r>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oMath>
                  </m:oMathPara>
                </a14:m>
                <a:endParaRPr lang="en-US" sz="1900">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871881" y="1780244"/>
                <a:ext cx="4543711" cy="1708160"/>
              </a:xfrm>
              <a:prstGeom prst="rect">
                <a:avLst/>
              </a:prstGeom>
              <a:blipFill>
                <a:blip r:embed="rId3"/>
                <a:stretch>
                  <a:fillRect/>
                </a:stretch>
              </a:blipFill>
            </p:spPr>
            <p:txBody>
              <a:bodyPr/>
              <a:lstStyle/>
              <a:p>
                <a:r>
                  <a:rPr lang="en-US">
                    <a:noFill/>
                  </a:rPr>
                  <a:t> </a:t>
                </a:r>
              </a:p>
            </p:txBody>
          </p:sp>
        </mc:Fallback>
      </mc:AlternateContent>
      <p:sp>
        <p:nvSpPr>
          <p:cNvPr id="106" name="Google Shape;1913;p42"/>
          <p:cNvSpPr/>
          <p:nvPr/>
        </p:nvSpPr>
        <p:spPr>
          <a:xfrm rot="2165">
            <a:off x="6021107" y="645425"/>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7" name="Rectangle 6"/>
              <p:cNvSpPr/>
              <p:nvPr/>
            </p:nvSpPr>
            <p:spPr>
              <a:xfrm>
                <a:off x="4677078" y="860059"/>
                <a:ext cx="3665786" cy="3335144"/>
              </a:xfrm>
              <a:prstGeom prst="rect">
                <a:avLst/>
              </a:prstGeom>
            </p:spPr>
            <p:txBody>
              <a:bodyPr wrap="square">
                <a:spAutoFit/>
              </a:bodyPr>
              <a:lstStyle/>
              <a:p>
                <a:pPr algn="just">
                  <a:lnSpc>
                    <a:spcPct val="155000"/>
                  </a:lnSpc>
                  <a:spcBef>
                    <a:spcPts val="100"/>
                  </a:spcBef>
                  <a:spcAft>
                    <a:spcPts val="1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Dotum" panose="020B0600000101010101" pitchFamily="34" charset="-127"/>
                          <a:cs typeface="Times New Roman" panose="02020603050405020304" pitchFamily="18" charset="0"/>
                        </a:rPr>
                        <m:t>𝑎</m:t>
                      </m:r>
                      <m:r>
                        <a:rPr lang="en-US" sz="1900" b="0" i="1" smtClean="0">
                          <a:effectLst/>
                          <a:latin typeface="Cambria Math" panose="02040503050406030204" pitchFamily="18" charset="0"/>
                          <a:ea typeface="Dotum" panose="020B0600000101010101" pitchFamily="34" charset="-127"/>
                          <a:cs typeface="Times New Roman" panose="02020603050405020304" pitchFamily="18" charset="0"/>
                        </a:rPr>
                        <m:t>)      </m:t>
                      </m:r>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e>
                        <m:sup>
                          <m:r>
                            <a:rPr lang="vi-VN" sz="19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vi-VN" sz="1900" i="1">
                          <a:effectLst/>
                          <a:latin typeface="Cambria Math" panose="02040503050406030204" pitchFamily="18" charset="0"/>
                          <a:ea typeface="Dotum" panose="020B0600000101010101" pitchFamily="34" charset="-127"/>
                          <a:cs typeface="Times New Roman" panose="02020603050405020304" pitchFamily="18" charset="0"/>
                        </a:rPr>
                        <m:t>−10</m:t>
                      </m:r>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+25=5(</m:t>
                      </m:r>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−5)</m:t>
                      </m:r>
                    </m:oMath>
                  </m:oMathPara>
                </a14:m>
                <a:endParaRPr lang="en-US" sz="1900" dirty="0">
                  <a:effectLst/>
                  <a:latin typeface="+mn-lt"/>
                  <a:ea typeface="Arial" panose="020B0604020202020204" pitchFamily="34" charset="0"/>
                  <a:cs typeface="Times New Roman" panose="02020603050405020304" pitchFamily="18" charset="0"/>
                </a:endParaRPr>
              </a:p>
              <a:p>
                <a:pPr algn="just">
                  <a:lnSpc>
                    <a:spcPct val="155000"/>
                  </a:lnSpc>
                  <a:spcBef>
                    <a:spcPts val="100"/>
                  </a:spcBef>
                  <a:spcAft>
                    <a:spcPts val="100"/>
                  </a:spcAft>
                </a:pPr>
                <a14:m>
                  <m:oMath xmlns:m="http://schemas.openxmlformats.org/officeDocument/2006/math">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−5</m:t>
                            </m:r>
                          </m:e>
                        </m:d>
                      </m:e>
                      <m:sup>
                        <m:r>
                          <a:rPr lang="vi-VN" sz="19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vi-VN" sz="1900" i="1">
                        <a:effectLst/>
                        <a:latin typeface="Cambria Math" panose="02040503050406030204" pitchFamily="18" charset="0"/>
                        <a:ea typeface="Dotum" panose="020B0600000101010101" pitchFamily="34" charset="-127"/>
                        <a:cs typeface="Times New Roman" panose="02020603050405020304" pitchFamily="18" charset="0"/>
                      </a:rPr>
                      <m:t>−5</m:t>
                    </m:r>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−5</m:t>
                        </m:r>
                      </m:e>
                    </m:d>
                    <m:r>
                      <a:rPr lang="vi-VN" sz="19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1900" dirty="0">
                    <a:effectLst/>
                    <a:latin typeface="+mn-lt"/>
                    <a:ea typeface="Dotum" panose="020B0600000101010101" pitchFamily="34" charset="-127"/>
                    <a:cs typeface="Times New Roman" panose="02020603050405020304" pitchFamily="18" charset="0"/>
                  </a:rPr>
                  <a:t> </a:t>
                </a:r>
                <a:endParaRPr lang="en-US" sz="1900" dirty="0">
                  <a:effectLst/>
                  <a:latin typeface="+mn-lt"/>
                  <a:ea typeface="Arial" panose="020B0604020202020204" pitchFamily="34" charset="0"/>
                  <a:cs typeface="Times New Roman" panose="02020603050405020304" pitchFamily="18" charset="0"/>
                </a:endParaRPr>
              </a:p>
              <a:p>
                <a:pPr algn="just">
                  <a:lnSpc>
                    <a:spcPct val="155000"/>
                  </a:lnSpc>
                  <a:spcBef>
                    <a:spcPts val="100"/>
                  </a:spcBef>
                  <a:spcAft>
                    <a:spcPts val="100"/>
                  </a:spcAft>
                </a:pPr>
                <a14:m>
                  <m:oMath xmlns:m="http://schemas.openxmlformats.org/officeDocument/2006/math">
                    <m:r>
                      <a:rPr lang="en-US" sz="1900" b="0" i="1" smtClean="0">
                        <a:effectLst/>
                        <a:latin typeface="Cambria Math" panose="02040503050406030204" pitchFamily="18" charset="0"/>
                        <a:ea typeface="Dotum" panose="020B0600000101010101" pitchFamily="34" charset="-127"/>
                        <a:cs typeface="Times New Roman" panose="02020603050405020304" pitchFamily="18" charset="0"/>
                      </a:rPr>
                      <m:t>  </m:t>
                    </m:r>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−5</m:t>
                        </m:r>
                      </m:e>
                    </m:d>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−5−5</m:t>
                        </m:r>
                      </m:e>
                    </m:d>
                    <m:r>
                      <a:rPr lang="vi-VN" sz="19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1900" dirty="0">
                    <a:effectLst/>
                    <a:latin typeface="+mn-lt"/>
                    <a:ea typeface="Dotum" panose="020B0600000101010101" pitchFamily="34" charset="-127"/>
                    <a:cs typeface="Times New Roman" panose="02020603050405020304" pitchFamily="18" charset="0"/>
                  </a:rPr>
                  <a:t> </a:t>
                </a:r>
                <a:endParaRPr lang="en-US" sz="1900" dirty="0">
                  <a:effectLst/>
                  <a:latin typeface="+mn-lt"/>
                  <a:ea typeface="Arial" panose="020B0604020202020204" pitchFamily="34" charset="0"/>
                  <a:cs typeface="Times New Roman" panose="02020603050405020304" pitchFamily="18" charset="0"/>
                </a:endParaRPr>
              </a:p>
              <a:p>
                <a:pPr algn="just">
                  <a:lnSpc>
                    <a:spcPct val="155000"/>
                  </a:lnSpc>
                  <a:spcBef>
                    <a:spcPts val="100"/>
                  </a:spcBef>
                  <a:spcAft>
                    <a:spcPts val="100"/>
                  </a:spcAft>
                </a:pPr>
                <a14:m>
                  <m:oMath xmlns:m="http://schemas.openxmlformats.org/officeDocument/2006/math">
                    <m:r>
                      <a:rPr lang="en-US" sz="1900" b="0" i="1" smtClean="0">
                        <a:effectLst/>
                        <a:latin typeface="Cambria Math" panose="02040503050406030204" pitchFamily="18" charset="0"/>
                        <a:ea typeface="Dotum" panose="020B0600000101010101" pitchFamily="34" charset="-127"/>
                        <a:cs typeface="Times New Roman" panose="02020603050405020304" pitchFamily="18" charset="0"/>
                      </a:rPr>
                      <m:t>        </m:t>
                    </m:r>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−5</m:t>
                        </m:r>
                      </m:e>
                    </m:d>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−10</m:t>
                        </m:r>
                      </m:e>
                    </m:d>
                    <m:r>
                      <a:rPr lang="vi-VN" sz="19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1900" dirty="0">
                    <a:effectLst/>
                    <a:latin typeface="+mn-lt"/>
                    <a:ea typeface="Dotum" panose="020B0600000101010101" pitchFamily="34" charset="-127"/>
                    <a:cs typeface="Times New Roman" panose="02020603050405020304" pitchFamily="18" charset="0"/>
                  </a:rPr>
                  <a:t> </a:t>
                </a:r>
                <a:endParaRPr lang="en-US" sz="1900" dirty="0">
                  <a:effectLst/>
                  <a:latin typeface="+mn-lt"/>
                  <a:ea typeface="Dotum" panose="020B0600000101010101" pitchFamily="34" charset="-127"/>
                  <a:cs typeface="Times New Roman" panose="02020603050405020304" pitchFamily="18" charset="0"/>
                </a:endParaRPr>
              </a:p>
              <a:p>
                <a:pPr algn="just">
                  <a:lnSpc>
                    <a:spcPct val="155000"/>
                  </a:lnSpc>
                  <a:spcBef>
                    <a:spcPts val="100"/>
                  </a:spcBef>
                  <a:spcAft>
                    <a:spcPts val="100"/>
                  </a:spcAft>
                </a:pPr>
                <a:r>
                  <a:rPr lang="en-US" sz="1900" dirty="0" err="1">
                    <a:effectLst/>
                    <a:ea typeface="Dotum" panose="020B0600000101010101" pitchFamily="34" charset="-127"/>
                    <a:cs typeface="Times New Roman" panose="02020603050405020304" pitchFamily="18" charset="0"/>
                  </a:rPr>
                  <a:t>Kết</a:t>
                </a:r>
                <a:r>
                  <a:rPr lang="en-US" sz="1900" dirty="0">
                    <a:effectLst/>
                    <a:ea typeface="Dotum" panose="020B0600000101010101" pitchFamily="34" charset="-127"/>
                    <a:cs typeface="Times New Roman" panose="02020603050405020304" pitchFamily="18" charset="0"/>
                  </a:rPr>
                  <a:t> </a:t>
                </a:r>
                <a:r>
                  <a:rPr lang="en-US" sz="1900" dirty="0" err="1">
                    <a:effectLst/>
                    <a:ea typeface="Dotum" panose="020B0600000101010101" pitchFamily="34" charset="-127"/>
                    <a:cs typeface="Times New Roman" panose="02020603050405020304" pitchFamily="18" charset="0"/>
                  </a:rPr>
                  <a:t>quả</a:t>
                </a:r>
                <a:r>
                  <a:rPr lang="en-US" sz="1900" dirty="0">
                    <a:effectLst/>
                    <a:ea typeface="Dotum" panose="020B0600000101010101" pitchFamily="34" charset="-127"/>
                    <a:cs typeface="Times New Roman" panose="02020603050405020304" pitchFamily="18" charset="0"/>
                  </a:rPr>
                  <a:t>: </a:t>
                </a:r>
                <a14:m>
                  <m:oMath xmlns:m="http://schemas.openxmlformats.org/officeDocument/2006/math">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=5</m:t>
                    </m:r>
                  </m:oMath>
                </a14:m>
                <a:r>
                  <a:rPr lang="vi-VN" sz="1900" dirty="0">
                    <a:effectLst/>
                    <a:latin typeface="+mn-lt"/>
                    <a:ea typeface="Dotum" panose="020B0600000101010101" pitchFamily="34" charset="-127"/>
                    <a:cs typeface="Times New Roman" panose="02020603050405020304" pitchFamily="18" charset="0"/>
                  </a:rPr>
                  <a:t> hoặc </a:t>
                </a:r>
                <a14:m>
                  <m:oMath xmlns:m="http://schemas.openxmlformats.org/officeDocument/2006/math">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=10</m:t>
                    </m:r>
                  </m:oMath>
                </a14:m>
                <a:endParaRPr lang="en-US" sz="1900" dirty="0">
                  <a:effectLst/>
                  <a:latin typeface="+mn-lt"/>
                  <a:ea typeface="Arial" panose="020B0604020202020204" pitchFamily="34" charset="0"/>
                  <a:cs typeface="Times New Roman" panose="02020603050405020304" pitchFamily="18" charset="0"/>
                </a:endParaRPr>
              </a:p>
              <a:p>
                <a:pPr algn="just">
                  <a:lnSpc>
                    <a:spcPct val="155000"/>
                  </a:lnSpc>
                  <a:spcBef>
                    <a:spcPts val="100"/>
                  </a:spcBef>
                  <a:spcAft>
                    <a:spcPts val="100"/>
                  </a:spcAft>
                </a:pPr>
                <a:r>
                  <a:rPr lang="vi-VN" sz="1900" dirty="0">
                    <a:effectLst/>
                    <a:latin typeface="+mn-lt"/>
                    <a:ea typeface="Dotum" panose="020B0600000101010101" pitchFamily="34" charset="-127"/>
                    <a:cs typeface="Times New Roman" panose="02020603050405020304" pitchFamily="18" charset="0"/>
                  </a:rPr>
                  <a:t>Vậy nghiệm của phương trình là </a:t>
                </a:r>
                <a14:m>
                  <m:oMath xmlns:m="http://schemas.openxmlformats.org/officeDocument/2006/math">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=5;</m:t>
                    </m:r>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=10</m:t>
                    </m:r>
                  </m:oMath>
                </a14:m>
                <a:r>
                  <a:rPr lang="vi-VN" sz="1900" dirty="0">
                    <a:effectLst/>
                    <a:latin typeface="+mn-lt"/>
                    <a:ea typeface="Dotum" panose="020B0600000101010101" pitchFamily="34" charset="-127"/>
                    <a:cs typeface="Times New Roman" panose="02020603050405020304" pitchFamily="18" charset="0"/>
                  </a:rPr>
                  <a:t>.</a:t>
                </a:r>
                <a:endParaRPr lang="en-US" sz="1900" dirty="0">
                  <a:effectLst/>
                  <a:latin typeface="+mn-lt"/>
                  <a:ea typeface="Arial" panose="020B060402020202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4677078" y="860059"/>
                <a:ext cx="3665786" cy="3335144"/>
              </a:xfrm>
              <a:prstGeom prst="rect">
                <a:avLst/>
              </a:prstGeom>
              <a:blipFill>
                <a:blip r:embed="rId4"/>
                <a:stretch>
                  <a:fillRect l="-1495" r="-1495" b="-2194"/>
                </a:stretch>
              </a:blipFill>
            </p:spPr>
            <p:txBody>
              <a:bodyPr/>
              <a:lstStyle/>
              <a:p>
                <a:r>
                  <a:rPr lang="en-US">
                    <a:noFill/>
                  </a:rPr>
                  <a:t> </a:t>
                </a:r>
              </a:p>
            </p:txBody>
          </p:sp>
        </mc:Fallback>
      </mc:AlternateContent>
      <p:cxnSp>
        <p:nvCxnSpPr>
          <p:cNvPr id="9" name="Straight Connector 8"/>
          <p:cNvCxnSpPr/>
          <p:nvPr/>
        </p:nvCxnSpPr>
        <p:spPr>
          <a:xfrm>
            <a:off x="4344822" y="688742"/>
            <a:ext cx="5679" cy="390683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anim calcmode="lin" valueType="num">
                                      <p:cBhvr>
                                        <p:cTn id="8" dur="500" fill="hold"/>
                                        <p:tgtEl>
                                          <p:spTgt spid="101"/>
                                        </p:tgtEl>
                                        <p:attrNameLst>
                                          <p:attrName>ppt_x</p:attrName>
                                        </p:attrNameLst>
                                      </p:cBhvr>
                                      <p:tavLst>
                                        <p:tav tm="0">
                                          <p:val>
                                            <p:strVal val="#ppt_x"/>
                                          </p:val>
                                        </p:tav>
                                        <p:tav tm="100000">
                                          <p:val>
                                            <p:strVal val="#ppt_x"/>
                                          </p:val>
                                        </p:tav>
                                      </p:tavLst>
                                    </p:anim>
                                    <p:anim calcmode="lin" valueType="num">
                                      <p:cBhvr>
                                        <p:cTn id="9" dur="500" fill="hold"/>
                                        <p:tgtEl>
                                          <p:spTgt spid="10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fade">
                                      <p:cBhvr>
                                        <p:cTn id="12" dur="500"/>
                                        <p:tgtEl>
                                          <p:spTgt spid="102"/>
                                        </p:tgtEl>
                                      </p:cBhvr>
                                    </p:animEffect>
                                    <p:anim calcmode="lin" valueType="num">
                                      <p:cBhvr>
                                        <p:cTn id="13" dur="500" fill="hold"/>
                                        <p:tgtEl>
                                          <p:spTgt spid="102"/>
                                        </p:tgtEl>
                                        <p:attrNameLst>
                                          <p:attrName>ppt_x</p:attrName>
                                        </p:attrNameLst>
                                      </p:cBhvr>
                                      <p:tavLst>
                                        <p:tav tm="0">
                                          <p:val>
                                            <p:strVal val="#ppt_x"/>
                                          </p:val>
                                        </p:tav>
                                        <p:tav tm="100000">
                                          <p:val>
                                            <p:strVal val="#ppt_x"/>
                                          </p:val>
                                        </p:tav>
                                      </p:tavLst>
                                    </p:anim>
                                    <p:anim calcmode="lin" valueType="num">
                                      <p:cBhvr>
                                        <p:cTn id="14" dur="500" fill="hold"/>
                                        <p:tgtEl>
                                          <p:spTgt spid="10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6"/>
                                        </p:tgtEl>
                                        <p:attrNameLst>
                                          <p:attrName>style.visibility</p:attrName>
                                        </p:attrNameLst>
                                      </p:cBhvr>
                                      <p:to>
                                        <p:strVal val="visible"/>
                                      </p:to>
                                    </p:set>
                                    <p:animEffect transition="in" filter="barn(inVertical)">
                                      <p:cBhvr>
                                        <p:cTn id="24" dur="500"/>
                                        <p:tgtEl>
                                          <p:spTgt spid="106"/>
                                        </p:tgtEl>
                                      </p:cBhvr>
                                    </p:animEffect>
                                  </p:childTnLst>
                                </p:cTn>
                              </p:par>
                              <p:par>
                                <p:cTn id="25" presetID="16" presetClass="entr" presetSubtype="21"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wipe(up)">
                                      <p:cBhvr>
                                        <p:cTn id="36" dur="500"/>
                                        <p:tgtEl>
                                          <p:spTgt spid="7">
                                            <p:txEl>
                                              <p:pRg st="1" end="1"/>
                                            </p:txEl>
                                          </p:spTgt>
                                        </p:tgtEl>
                                      </p:cBhvr>
                                    </p:animEffect>
                                  </p:childTnLst>
                                </p:cTn>
                              </p:par>
                            </p:childTnLst>
                          </p:cTn>
                        </p:par>
                        <p:par>
                          <p:cTn id="37" fill="hold">
                            <p:stCondLst>
                              <p:cond delay="1000"/>
                            </p:stCondLst>
                            <p:childTnLst>
                              <p:par>
                                <p:cTn id="38" presetID="22" presetClass="entr" presetSubtype="1" fill="hold" nodeType="after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wipe(up)">
                                      <p:cBhvr>
                                        <p:cTn id="40" dur="500"/>
                                        <p:tgtEl>
                                          <p:spTgt spid="7">
                                            <p:txEl>
                                              <p:pRg st="2" end="2"/>
                                            </p:txEl>
                                          </p:spTgt>
                                        </p:tgtEl>
                                      </p:cBhvr>
                                    </p:animEffect>
                                  </p:childTnLst>
                                </p:cTn>
                              </p:par>
                            </p:childTnLst>
                          </p:cTn>
                        </p:par>
                        <p:par>
                          <p:cTn id="41" fill="hold">
                            <p:stCondLst>
                              <p:cond delay="1500"/>
                            </p:stCondLst>
                            <p:childTnLst>
                              <p:par>
                                <p:cTn id="42" presetID="22" presetClass="entr" presetSubtype="1" fill="hold" nodeType="after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wipe(up)">
                                      <p:cBhvr>
                                        <p:cTn id="44" dur="500"/>
                                        <p:tgtEl>
                                          <p:spTgt spid="7">
                                            <p:txEl>
                                              <p:pRg st="3" end="3"/>
                                            </p:txEl>
                                          </p:spTgt>
                                        </p:tgtEl>
                                      </p:cBhvr>
                                    </p:animEffect>
                                  </p:childTnLst>
                                </p:cTn>
                              </p:par>
                            </p:childTnLst>
                          </p:cTn>
                        </p:par>
                        <p:par>
                          <p:cTn id="45" fill="hold">
                            <p:stCondLst>
                              <p:cond delay="2000"/>
                            </p:stCondLst>
                            <p:childTnLst>
                              <p:par>
                                <p:cTn id="46" presetID="22" presetClass="entr" presetSubtype="1" fill="hold" nodeType="after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wipe(up)">
                                      <p:cBhvr>
                                        <p:cTn id="48" dur="500"/>
                                        <p:tgtEl>
                                          <p:spTgt spid="7">
                                            <p:txEl>
                                              <p:pRg st="4" end="4"/>
                                            </p:txEl>
                                          </p:spTgt>
                                        </p:tgtEl>
                                      </p:cBhvr>
                                    </p:animEffec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wipe(up)">
                                      <p:cBhvr>
                                        <p:cTn id="5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p:bldP spid="5" grpId="0"/>
      <p:bldP spid="10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grpSp>
        <p:nvGrpSpPr>
          <p:cNvPr id="1379" name="Google Shape;1379;p43"/>
          <p:cNvGrpSpPr/>
          <p:nvPr/>
        </p:nvGrpSpPr>
        <p:grpSpPr>
          <a:xfrm>
            <a:off x="8771942" y="770687"/>
            <a:ext cx="242585" cy="475038"/>
            <a:chOff x="6833975" y="3957025"/>
            <a:chExt cx="346550" cy="678625"/>
          </a:xfrm>
        </p:grpSpPr>
        <p:sp>
          <p:nvSpPr>
            <p:cNvPr id="1380" name="Google Shape;1380;p4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1" name="Google Shape;1381;p4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2" name="Google Shape;1382;p4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86" name="Google Shape;1386;p43"/>
          <p:cNvGrpSpPr/>
          <p:nvPr/>
        </p:nvGrpSpPr>
        <p:grpSpPr>
          <a:xfrm>
            <a:off x="760856" y="3662038"/>
            <a:ext cx="171833" cy="943110"/>
            <a:chOff x="6952525" y="2517050"/>
            <a:chExt cx="245475" cy="1347300"/>
          </a:xfrm>
        </p:grpSpPr>
        <p:sp>
          <p:nvSpPr>
            <p:cNvPr id="1387"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8"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03" name="Google Shape;1403;p43"/>
          <p:cNvGrpSpPr/>
          <p:nvPr/>
        </p:nvGrpSpPr>
        <p:grpSpPr>
          <a:xfrm>
            <a:off x="80077" y="3181190"/>
            <a:ext cx="214917" cy="230335"/>
            <a:chOff x="424275" y="4593075"/>
            <a:chExt cx="307025" cy="329050"/>
          </a:xfrm>
        </p:grpSpPr>
        <p:sp>
          <p:nvSpPr>
            <p:cNvPr id="1404"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07" name="Google Shape;1407;p43"/>
          <p:cNvGrpSpPr/>
          <p:nvPr/>
        </p:nvGrpSpPr>
        <p:grpSpPr>
          <a:xfrm>
            <a:off x="8796679" y="424905"/>
            <a:ext cx="214918" cy="250565"/>
            <a:chOff x="6571050" y="2495000"/>
            <a:chExt cx="307025" cy="357950"/>
          </a:xfrm>
        </p:grpSpPr>
        <p:sp>
          <p:nvSpPr>
            <p:cNvPr id="1408"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9"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35" name="Google Shape;1435;p43"/>
          <p:cNvSpPr/>
          <p:nvPr/>
        </p:nvSpPr>
        <p:spPr>
          <a:xfrm>
            <a:off x="3122384" y="4975589"/>
            <a:ext cx="36448" cy="36501"/>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Rounded Rectangle 100"/>
          <p:cNvSpPr/>
          <p:nvPr/>
        </p:nvSpPr>
        <p:spPr>
          <a:xfrm>
            <a:off x="932689" y="617383"/>
            <a:ext cx="2349793" cy="51435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defTabSz="457200">
              <a:buClrTx/>
              <a:defRPr/>
            </a:pPr>
            <a:r>
              <a:rPr lang="en-US" sz="2500" b="1" kern="1200">
                <a:solidFill>
                  <a:srgbClr val="D97245"/>
                </a:solidFill>
                <a:latin typeface="Arial" panose="020B0604020202020204" pitchFamily="34" charset="0"/>
                <a:cs typeface="Arial" panose="020B0604020202020204" pitchFamily="34" charset="0"/>
              </a:rPr>
              <a:t>Luyện tập 2</a:t>
            </a:r>
          </a:p>
        </p:txBody>
      </p:sp>
      <p:sp>
        <p:nvSpPr>
          <p:cNvPr id="102" name="Rectangle 101"/>
          <p:cNvSpPr/>
          <p:nvPr/>
        </p:nvSpPr>
        <p:spPr>
          <a:xfrm>
            <a:off x="840483" y="1296790"/>
            <a:ext cx="3622643" cy="476734"/>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 typeface="Arial"/>
              <a:buNone/>
              <a:tabLst/>
              <a:defRPr/>
            </a:pPr>
            <a:r>
              <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rPr>
              <a:t>Giải các phương trình: </a:t>
            </a:r>
            <a:r>
              <a:rPr kumimoji="0" lang="en-US" sz="1900" b="0" i="0" u="none" strike="noStrike" kern="1200" cap="none" spc="0" normalizeH="0" baseline="0" noProof="0">
                <a:ln>
                  <a:noFill/>
                </a:ln>
                <a:solidFill>
                  <a:sysClr val="windowText" lastClr="000000"/>
                </a:solidFill>
                <a:effectLst/>
                <a:uLnTx/>
                <a:uFillTx/>
                <a:latin typeface="Arial"/>
                <a:cs typeface="Arial" panose="020B0604020202020204" pitchFamily="34" charset="0"/>
                <a:sym typeface="Arial"/>
              </a:rPr>
              <a:t> </a:t>
            </a:r>
          </a:p>
        </p:txBody>
      </p:sp>
      <mc:AlternateContent xmlns:mc="http://schemas.openxmlformats.org/markup-compatibility/2006" xmlns:a14="http://schemas.microsoft.com/office/drawing/2010/main">
        <mc:Choice Requires="a14">
          <p:sp>
            <p:nvSpPr>
              <p:cNvPr id="5" name="Rectangle 4"/>
              <p:cNvSpPr/>
              <p:nvPr/>
            </p:nvSpPr>
            <p:spPr>
              <a:xfrm>
                <a:off x="871881" y="1780244"/>
                <a:ext cx="4543711" cy="1708160"/>
              </a:xfrm>
              <a:prstGeom prst="rect">
                <a:avLst/>
              </a:prstGeom>
            </p:spPr>
            <p:txBody>
              <a:bodyPr wrap="square">
                <a:spAutoFit/>
              </a:bodyPr>
              <a:lstStyle/>
              <a:p>
                <a:pPr marL="0" marR="0" lvl="0" indent="0" algn="just" defTabSz="914400" rtl="0" eaLnBrk="1" fontAlgn="auto" latinLnBrk="0" hangingPunct="1">
                  <a:lnSpc>
                    <a:spcPct val="250000"/>
                  </a:lnSpc>
                  <a:spcBef>
                    <a:spcPts val="600"/>
                  </a:spcBef>
                  <a:spcAft>
                    <a:spcPts val="60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a:rPr kumimoji="0" lang="en-US" sz="19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𝑎</m:t>
                      </m:r>
                      <m:r>
                        <a:rPr kumimoji="0" lang="en-US" sz="19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m:t>
                      </m:r>
                      <m:r>
                        <m:rPr>
                          <m:nor/>
                        </m:rPr>
                        <a:rPr kumimoji="0" lang="vi-VN" sz="1900" b="0" i="0" u="none" strike="noStrike" kern="0" cap="none" spc="0" normalizeH="0" baseline="0" noProof="0">
                          <a:ln>
                            <a:noFill/>
                          </a:ln>
                          <a:solidFill>
                            <a:srgbClr val="000000"/>
                          </a:solidFill>
                          <a:effectLst/>
                          <a:uLnTx/>
                          <a:uFillTx/>
                          <a:latin typeface="Times New Roman" panose="02020603050405020304" pitchFamily="18" charset="0"/>
                          <a:ea typeface="Dotum" panose="020B0600000101010101" pitchFamily="34" charset="-127"/>
                          <a:cs typeface="Times New Roman" panose="02020603050405020304" pitchFamily="18" charset="0"/>
                          <a:sym typeface="Arial"/>
                        </a:rPr>
                        <m:t> </m:t>
                      </m:r>
                      <m:sSup>
                        <m:sSupPr>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sSupPr>
                        <m:e>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e>
                        <m:sup>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sup>
                      </m:sSup>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−10</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+25=5</m:t>
                      </m:r>
                      <m:d>
                        <m:dPr>
                          <m:ctrlP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dPr>
                        <m:e>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−5</m:t>
                          </m:r>
                        </m:e>
                      </m:d>
                    </m:oMath>
                  </m:oMathPara>
                </a14:m>
                <a:endPar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endParaRPr>
              </a:p>
              <a:p>
                <a:pPr marL="0" marR="0" lvl="0" indent="0" algn="just" defTabSz="914400" rtl="0" eaLnBrk="1" fontAlgn="auto" latinLnBrk="0" hangingPunct="1">
                  <a:lnSpc>
                    <a:spcPct val="250000"/>
                  </a:lnSpc>
                  <a:spcBef>
                    <a:spcPts val="600"/>
                  </a:spcBef>
                  <a:spcAft>
                    <a:spcPts val="60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𝑏</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 4</m:t>
                      </m:r>
                      <m:sSup>
                        <m:sSupPr>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sSupPr>
                        <m:e>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e>
                        <m:sup>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sup>
                      </m:sSup>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−16=5(</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oMath>
                  </m:oMathPara>
                </a14:m>
                <a:endParaRPr kumimoji="0" lang="en-US" sz="19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871881" y="1780244"/>
                <a:ext cx="4543711" cy="1708160"/>
              </a:xfrm>
              <a:prstGeom prst="rect">
                <a:avLst/>
              </a:prstGeom>
              <a:blipFill>
                <a:blip r:embed="rId3"/>
                <a:stretch>
                  <a:fillRect/>
                </a:stretch>
              </a:blipFill>
            </p:spPr>
            <p:txBody>
              <a:bodyPr/>
              <a:lstStyle/>
              <a:p>
                <a:r>
                  <a:rPr lang="en-US">
                    <a:noFill/>
                  </a:rPr>
                  <a:t> </a:t>
                </a:r>
              </a:p>
            </p:txBody>
          </p:sp>
        </mc:Fallback>
      </mc:AlternateContent>
      <p:sp>
        <p:nvSpPr>
          <p:cNvPr id="106" name="Google Shape;1913;p42"/>
          <p:cNvSpPr/>
          <p:nvPr/>
        </p:nvSpPr>
        <p:spPr>
          <a:xfrm rot="2165">
            <a:off x="6021107" y="645425"/>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7" name="Rectangle 6"/>
              <p:cNvSpPr/>
              <p:nvPr/>
            </p:nvSpPr>
            <p:spPr>
              <a:xfrm>
                <a:off x="4645848" y="1235744"/>
                <a:ext cx="3665786" cy="3474156"/>
              </a:xfrm>
              <a:prstGeom prst="rect">
                <a:avLst/>
              </a:prstGeom>
            </p:spPr>
            <p:txBody>
              <a:bodyPr wrap="square">
                <a:spAutoFit/>
              </a:bodyPr>
              <a:lstStyle/>
              <a:p>
                <a:pPr lvl="0" algn="just">
                  <a:lnSpc>
                    <a:spcPct val="150000"/>
                  </a:lnSpc>
                  <a:defRPr/>
                </a:pPr>
                <a:r>
                  <a:rPr lang="vi-VN" sz="1900" dirty="0">
                    <a:latin typeface="+mn-lt"/>
                    <a:ea typeface="Dotum" panose="020B0600000101010101" pitchFamily="34" charset="-127"/>
                    <a:cs typeface="Times New Roman" panose="02020603050405020304" pitchFamily="18" charset="0"/>
                  </a:rPr>
                  <a:t>b) </a:t>
                </a:r>
                <a:r>
                  <a:rPr lang="en-US" sz="1900" dirty="0">
                    <a:latin typeface="+mn-lt"/>
                    <a:ea typeface="Dotum" panose="020B0600000101010101" pitchFamily="34" charset="-127"/>
                    <a:cs typeface="Times New Roman" panose="02020603050405020304" pitchFamily="18" charset="0"/>
                  </a:rPr>
                  <a:t>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4</m:t>
                    </m:r>
                    <m:sSup>
                      <m:sSupPr>
                        <m:ctrlPr>
                          <a:rPr lang="en-US" sz="1900" i="1">
                            <a:latin typeface="Cambria Math" panose="02040503050406030204" pitchFamily="18" charset="0"/>
                            <a:ea typeface="Dotum" panose="020B0600000101010101" pitchFamily="34" charset="-127"/>
                            <a:cs typeface="Times New Roman" panose="02020603050405020304" pitchFamily="18" charset="0"/>
                          </a:rPr>
                        </m:ctrlPr>
                      </m:sSupPr>
                      <m:e>
                        <m:r>
                          <a:rPr lang="vi-VN" sz="1900" i="1">
                            <a:latin typeface="Cambria Math" panose="02040503050406030204" pitchFamily="18" charset="0"/>
                            <a:ea typeface="Dotum" panose="020B0600000101010101" pitchFamily="34" charset="-127"/>
                            <a:cs typeface="Times New Roman" panose="02020603050405020304" pitchFamily="18" charset="0"/>
                          </a:rPr>
                          <m:t>𝑥</m:t>
                        </m:r>
                      </m:e>
                      <m:sup>
                        <m:r>
                          <a:rPr lang="vi-VN" sz="1900" i="1">
                            <a:latin typeface="Cambria Math" panose="02040503050406030204" pitchFamily="18" charset="0"/>
                            <a:ea typeface="Dotum" panose="020B0600000101010101" pitchFamily="34" charset="-127"/>
                            <a:cs typeface="Times New Roman" panose="02020603050405020304" pitchFamily="18" charset="0"/>
                          </a:rPr>
                          <m:t>2</m:t>
                        </m:r>
                      </m:sup>
                    </m:sSup>
                    <m:r>
                      <a:rPr lang="vi-VN" sz="1900" i="1">
                        <a:latin typeface="Cambria Math" panose="02040503050406030204" pitchFamily="18" charset="0"/>
                        <a:ea typeface="Dotum" panose="020B0600000101010101" pitchFamily="34" charset="-127"/>
                        <a:cs typeface="Times New Roman" panose="02020603050405020304" pitchFamily="18" charset="0"/>
                      </a:rPr>
                      <m:t>−16=5(</m:t>
                    </m:r>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oMath>
                </a14:m>
                <a:endParaRPr lang="en-US" sz="1900" dirty="0">
                  <a:latin typeface="+mn-lt"/>
                  <a:ea typeface="Arial" panose="020B0604020202020204" pitchFamily="34" charset="0"/>
                  <a:cs typeface="Times New Roman" panose="02020603050405020304" pitchFamily="18" charset="0"/>
                </a:endParaRPr>
              </a:p>
              <a:p>
                <a:pPr lvl="0" algn="just">
                  <a:lnSpc>
                    <a:spcPct val="150000"/>
                  </a:lnSpc>
                  <a:defRPr/>
                </a:pP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4</m:t>
                    </m:r>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e>
                    </m:d>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e>
                    </m:d>
                    <m:r>
                      <a:rPr lang="vi-VN" sz="1900" i="1">
                        <a:latin typeface="Cambria Math" panose="02040503050406030204" pitchFamily="18" charset="0"/>
                        <a:ea typeface="Dotum" panose="020B0600000101010101" pitchFamily="34" charset="-127"/>
                        <a:cs typeface="Times New Roman" panose="02020603050405020304" pitchFamily="18" charset="0"/>
                      </a:rPr>
                      <m:t>−5</m:t>
                    </m:r>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e>
                    </m:d>
                    <m:r>
                      <a:rPr lang="vi-VN" sz="1900" i="1">
                        <a:latin typeface="Cambria Math" panose="02040503050406030204" pitchFamily="18" charset="0"/>
                        <a:ea typeface="Dotum" panose="020B0600000101010101" pitchFamily="34" charset="-127"/>
                        <a:cs typeface="Times New Roman" panose="02020603050405020304" pitchFamily="18" charset="0"/>
                      </a:rPr>
                      <m:t>=0</m:t>
                    </m:r>
                  </m:oMath>
                </a14:m>
                <a:r>
                  <a:rPr lang="vi-VN" sz="1900" dirty="0">
                    <a:latin typeface="+mn-lt"/>
                    <a:ea typeface="Dotum" panose="020B0600000101010101" pitchFamily="34" charset="-127"/>
                    <a:cs typeface="Times New Roman" panose="02020603050405020304" pitchFamily="18" charset="0"/>
                  </a:rPr>
                  <a:t> </a:t>
                </a:r>
                <a:endParaRPr lang="en-US" sz="1900" dirty="0">
                  <a:latin typeface="+mn-lt"/>
                  <a:ea typeface="Arial" panose="020B0604020202020204" pitchFamily="34" charset="0"/>
                  <a:cs typeface="Times New Roman" panose="02020603050405020304" pitchFamily="18" charset="0"/>
                </a:endParaRPr>
              </a:p>
              <a:p>
                <a:pPr lvl="0" algn="just">
                  <a:lnSpc>
                    <a:spcPct val="150000"/>
                  </a:lnSpc>
                  <a:defRPr/>
                </a:pPr>
                <a:r>
                  <a:rPr lang="en-US" sz="1900" dirty="0">
                    <a:ea typeface="Dotum" panose="020B0600000101010101" pitchFamily="34" charset="-127"/>
                    <a:cs typeface="Times New Roman" panose="02020603050405020304" pitchFamily="18" charset="0"/>
                  </a:rPr>
                  <a:t>            </a:t>
                </a:r>
                <a14:m>
                  <m:oMath xmlns:m="http://schemas.openxmlformats.org/officeDocument/2006/math">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e>
                    </m:d>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vi-VN" sz="1900" i="1">
                            <a:latin typeface="Cambria Math" panose="02040503050406030204" pitchFamily="18" charset="0"/>
                            <a:ea typeface="Dotum" panose="020B0600000101010101" pitchFamily="34" charset="-127"/>
                            <a:cs typeface="Times New Roman" panose="02020603050405020304" pitchFamily="18" charset="0"/>
                          </a:rPr>
                          <m:t>4</m:t>
                        </m:r>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−8−5</m:t>
                        </m:r>
                      </m:e>
                    </m:d>
                    <m:r>
                      <a:rPr lang="vi-VN" sz="1900" i="1">
                        <a:latin typeface="Cambria Math" panose="02040503050406030204" pitchFamily="18" charset="0"/>
                        <a:ea typeface="Dotum" panose="020B0600000101010101" pitchFamily="34" charset="-127"/>
                        <a:cs typeface="Times New Roman" panose="02020603050405020304" pitchFamily="18" charset="0"/>
                      </a:rPr>
                      <m:t>=0</m:t>
                    </m:r>
                  </m:oMath>
                </a14:m>
                <a:r>
                  <a:rPr lang="vi-VN" sz="1900" dirty="0">
                    <a:latin typeface="+mn-lt"/>
                    <a:ea typeface="Dotum" panose="020B0600000101010101" pitchFamily="34" charset="-127"/>
                    <a:cs typeface="Times New Roman" panose="02020603050405020304" pitchFamily="18" charset="0"/>
                  </a:rPr>
                  <a:t> </a:t>
                </a:r>
                <a:endParaRPr lang="en-US" sz="1900" dirty="0">
                  <a:latin typeface="+mn-lt"/>
                  <a:ea typeface="Arial" panose="020B0604020202020204" pitchFamily="34" charset="0"/>
                  <a:cs typeface="Times New Roman" panose="02020603050405020304" pitchFamily="18" charset="0"/>
                </a:endParaRPr>
              </a:p>
              <a:p>
                <a:pPr lvl="0" algn="just">
                  <a:lnSpc>
                    <a:spcPct val="150000"/>
                  </a:lnSpc>
                  <a:defRPr/>
                </a:pPr>
                <a:r>
                  <a:rPr lang="en-US" sz="1900" dirty="0">
                    <a:ea typeface="Dotum" panose="020B0600000101010101" pitchFamily="34" charset="-127"/>
                    <a:cs typeface="Times New Roman" panose="02020603050405020304" pitchFamily="18" charset="0"/>
                  </a:rPr>
                  <a:t>                 </a:t>
                </a:r>
                <a14:m>
                  <m:oMath xmlns:m="http://schemas.openxmlformats.org/officeDocument/2006/math">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e>
                    </m:d>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vi-VN" sz="1900" i="1">
                            <a:latin typeface="Cambria Math" panose="02040503050406030204" pitchFamily="18" charset="0"/>
                            <a:ea typeface="Dotum" panose="020B0600000101010101" pitchFamily="34" charset="-127"/>
                            <a:cs typeface="Times New Roman" panose="02020603050405020304" pitchFamily="18" charset="0"/>
                          </a:rPr>
                          <m:t>4</m:t>
                        </m:r>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−13</m:t>
                        </m:r>
                      </m:e>
                    </m:d>
                    <m:r>
                      <a:rPr lang="vi-VN" sz="1900" i="1">
                        <a:latin typeface="Cambria Math" panose="02040503050406030204" pitchFamily="18" charset="0"/>
                        <a:ea typeface="Dotum" panose="020B0600000101010101" pitchFamily="34" charset="-127"/>
                        <a:cs typeface="Times New Roman" panose="02020603050405020304" pitchFamily="18" charset="0"/>
                      </a:rPr>
                      <m:t>=0</m:t>
                    </m:r>
                  </m:oMath>
                </a14:m>
                <a:r>
                  <a:rPr lang="vi-VN" sz="1900" dirty="0">
                    <a:latin typeface="+mn-lt"/>
                    <a:ea typeface="Dotum" panose="020B0600000101010101" pitchFamily="34" charset="-127"/>
                    <a:cs typeface="Times New Roman" panose="02020603050405020304" pitchFamily="18" charset="0"/>
                  </a:rPr>
                  <a:t> </a:t>
                </a:r>
                <a:endParaRPr lang="en-US" sz="1900" dirty="0">
                  <a:latin typeface="+mn-lt"/>
                  <a:ea typeface="Arial" panose="020B0604020202020204" pitchFamily="34" charset="0"/>
                  <a:cs typeface="Times New Roman" panose="02020603050405020304" pitchFamily="18" charset="0"/>
                </a:endParaRPr>
              </a:p>
              <a:p>
                <a:pPr lvl="0" algn="ctr">
                  <a:lnSpc>
                    <a:spcPct val="150000"/>
                  </a:lnSpc>
                  <a:defRPr/>
                </a:pPr>
                <a:r>
                  <a:rPr lang="en-US" sz="1900" dirty="0" err="1">
                    <a:ea typeface="Dotum" panose="020B0600000101010101" pitchFamily="34" charset="-127"/>
                    <a:cs typeface="Times New Roman" panose="02020603050405020304" pitchFamily="18" charset="0"/>
                  </a:rPr>
                  <a:t>Kết</a:t>
                </a:r>
                <a:r>
                  <a:rPr lang="en-US" sz="1900" dirty="0">
                    <a:ea typeface="Dotum" panose="020B0600000101010101" pitchFamily="34" charset="-127"/>
                    <a:cs typeface="Times New Roman" panose="02020603050405020304" pitchFamily="18" charset="0"/>
                  </a:rPr>
                  <a:t> </a:t>
                </a:r>
                <a:r>
                  <a:rPr lang="en-US" sz="1900" dirty="0" err="1">
                    <a:ea typeface="Dotum" panose="020B0600000101010101" pitchFamily="34" charset="-127"/>
                    <a:cs typeface="Times New Roman" panose="02020603050405020304" pitchFamily="18" charset="0"/>
                  </a:rPr>
                  <a:t>quả</a:t>
                </a:r>
                <a:r>
                  <a:rPr lang="en-US" sz="1900" dirty="0">
                    <a:ea typeface="Dotum" panose="020B0600000101010101" pitchFamily="34" charset="-127"/>
                    <a:cs typeface="Times New Roman" panose="02020603050405020304" pitchFamily="18" charset="0"/>
                  </a:rPr>
                  <a:t>: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oMath>
                </a14:m>
                <a:r>
                  <a:rPr lang="vi-VN" sz="1900" dirty="0">
                    <a:latin typeface="+mn-lt"/>
                    <a:ea typeface="Dotum" panose="020B0600000101010101" pitchFamily="34" charset="-127"/>
                    <a:cs typeface="Times New Roman" panose="02020603050405020304" pitchFamily="18" charset="0"/>
                  </a:rPr>
                  <a:t> hoặc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latin typeface="Cambria Math" panose="02040503050406030204" pitchFamily="18" charset="0"/>
                            <a:ea typeface="Dotum" panose="020B0600000101010101" pitchFamily="34" charset="-127"/>
                            <a:cs typeface="Times New Roman" panose="02020603050405020304" pitchFamily="18" charset="0"/>
                          </a:rPr>
                        </m:ctrlPr>
                      </m:fPr>
                      <m:num>
                        <m:r>
                          <a:rPr lang="vi-VN" sz="1900" i="1">
                            <a:latin typeface="Cambria Math" panose="02040503050406030204" pitchFamily="18" charset="0"/>
                            <a:ea typeface="Dotum" panose="020B0600000101010101" pitchFamily="34" charset="-127"/>
                            <a:cs typeface="Times New Roman" panose="02020603050405020304" pitchFamily="18" charset="0"/>
                          </a:rPr>
                          <m:t>13</m:t>
                        </m:r>
                      </m:num>
                      <m:den>
                        <m:r>
                          <a:rPr lang="vi-VN" sz="1900" i="1">
                            <a:latin typeface="Cambria Math" panose="02040503050406030204" pitchFamily="18" charset="0"/>
                            <a:ea typeface="Dotum" panose="020B0600000101010101" pitchFamily="34" charset="-127"/>
                            <a:cs typeface="Times New Roman" panose="02020603050405020304" pitchFamily="18" charset="0"/>
                          </a:rPr>
                          <m:t>4</m:t>
                        </m:r>
                      </m:den>
                    </m:f>
                  </m:oMath>
                </a14:m>
                <a:endParaRPr lang="en-US" sz="1900" dirty="0">
                  <a:latin typeface="+mn-lt"/>
                  <a:ea typeface="Arial" panose="020B0604020202020204" pitchFamily="34" charset="0"/>
                  <a:cs typeface="Times New Roman" panose="02020603050405020304" pitchFamily="18" charset="0"/>
                </a:endParaRPr>
              </a:p>
              <a:p>
                <a:pPr lvl="0" algn="just">
                  <a:lnSpc>
                    <a:spcPct val="150000"/>
                  </a:lnSpc>
                  <a:defRPr/>
                </a:pPr>
                <a:r>
                  <a:rPr lang="vi-VN" sz="1900" dirty="0">
                    <a:latin typeface="+mn-lt"/>
                    <a:ea typeface="Dotum" panose="020B0600000101010101" pitchFamily="34" charset="-127"/>
                    <a:cs typeface="Times New Roman" panose="02020603050405020304" pitchFamily="18" charset="0"/>
                  </a:rPr>
                  <a:t>Vậy phương trình có nghiệm là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latin typeface="Cambria Math" panose="02040503050406030204" pitchFamily="18" charset="0"/>
                            <a:ea typeface="Dotum" panose="020B0600000101010101" pitchFamily="34" charset="-127"/>
                            <a:cs typeface="Times New Roman" panose="02020603050405020304" pitchFamily="18" charset="0"/>
                          </a:rPr>
                        </m:ctrlPr>
                      </m:fPr>
                      <m:num>
                        <m:r>
                          <a:rPr lang="vi-VN" sz="1900" i="1">
                            <a:latin typeface="Cambria Math" panose="02040503050406030204" pitchFamily="18" charset="0"/>
                            <a:ea typeface="Dotum" panose="020B0600000101010101" pitchFamily="34" charset="-127"/>
                            <a:cs typeface="Times New Roman" panose="02020603050405020304" pitchFamily="18" charset="0"/>
                          </a:rPr>
                          <m:t>13</m:t>
                        </m:r>
                      </m:num>
                      <m:den>
                        <m:r>
                          <a:rPr lang="vi-VN" sz="1900" i="1">
                            <a:latin typeface="Cambria Math" panose="02040503050406030204" pitchFamily="18" charset="0"/>
                            <a:ea typeface="Dotum" panose="020B0600000101010101" pitchFamily="34" charset="-127"/>
                            <a:cs typeface="Times New Roman" panose="02020603050405020304" pitchFamily="18" charset="0"/>
                          </a:rPr>
                          <m:t>4</m:t>
                        </m:r>
                      </m:den>
                    </m:f>
                  </m:oMath>
                </a14:m>
                <a:r>
                  <a:rPr lang="en-US" sz="1900" dirty="0">
                    <a:latin typeface="+mn-lt"/>
                    <a:ea typeface="Arial" panose="020B0604020202020204" pitchFamily="34" charset="0"/>
                    <a:cs typeface="Times New Roman" panose="02020603050405020304" pitchFamily="18" charset="0"/>
                  </a:rPr>
                  <a:t>.</a:t>
                </a:r>
              </a:p>
            </p:txBody>
          </p:sp>
        </mc:Choice>
        <mc:Fallback>
          <p:sp>
            <p:nvSpPr>
              <p:cNvPr id="7" name="Rectangle 6"/>
              <p:cNvSpPr>
                <a:spLocks noRot="1" noChangeAspect="1" noMove="1" noResize="1" noEditPoints="1" noAdjustHandles="1" noChangeArrowheads="1" noChangeShapeType="1" noTextEdit="1"/>
              </p:cNvSpPr>
              <p:nvPr/>
            </p:nvSpPr>
            <p:spPr>
              <a:xfrm>
                <a:off x="4645848" y="1235744"/>
                <a:ext cx="3665786" cy="3474156"/>
              </a:xfrm>
              <a:prstGeom prst="rect">
                <a:avLst/>
              </a:prstGeom>
              <a:blipFill>
                <a:blip r:embed="rId4"/>
                <a:stretch>
                  <a:fillRect l="-1498" r="-1664"/>
                </a:stretch>
              </a:blipFill>
            </p:spPr>
            <p:txBody>
              <a:bodyPr/>
              <a:lstStyle/>
              <a:p>
                <a:r>
                  <a:rPr lang="en-US">
                    <a:noFill/>
                  </a:rPr>
                  <a:t> </a:t>
                </a:r>
              </a:p>
            </p:txBody>
          </p:sp>
        </mc:Fallback>
      </mc:AlternateContent>
      <p:cxnSp>
        <p:nvCxnSpPr>
          <p:cNvPr id="9" name="Straight Connector 8"/>
          <p:cNvCxnSpPr/>
          <p:nvPr/>
        </p:nvCxnSpPr>
        <p:spPr>
          <a:xfrm>
            <a:off x="4344822" y="688742"/>
            <a:ext cx="5679" cy="390683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28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up)">
                                      <p:cBhvr>
                                        <p:cTn id="11" dur="500"/>
                                        <p:tgtEl>
                                          <p:spTgt spid="7">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up)">
                                      <p:cBhvr>
                                        <p:cTn id="15" dur="500"/>
                                        <p:tgtEl>
                                          <p:spTgt spid="7">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up)">
                                      <p:cBhvr>
                                        <p:cTn id="19" dur="500"/>
                                        <p:tgtEl>
                                          <p:spTgt spid="7">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up)">
                                      <p:cBhvr>
                                        <p:cTn id="23" dur="500"/>
                                        <p:tgtEl>
                                          <p:spTgt spid="7">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up)">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716697" y="567296"/>
            <a:ext cx="5696270" cy="454804"/>
          </a:xfrm>
          <a:prstGeom prst="rect">
            <a:avLst/>
          </a:prstGeom>
          <a:noFill/>
        </p:spPr>
        <p:txBody>
          <a:bodyPr wrap="square" rtlCol="0">
            <a:spAutoFit/>
          </a:bodyPr>
          <a:lstStyle/>
          <a:p>
            <a:pPr marL="0" marR="0" lvl="0" indent="0" defTabSz="1828800" eaLnBrk="1" fontAlgn="auto" latinLnBrk="0" hangingPunct="1">
              <a:lnSpc>
                <a:spcPct val="140000"/>
              </a:lnSpc>
              <a:spcBef>
                <a:spcPts val="0"/>
              </a:spcBef>
              <a:spcAft>
                <a:spcPts val="0"/>
              </a:spcAft>
              <a:buClr>
                <a:srgbClr val="2D1549"/>
              </a:buClr>
              <a:buSzPts val="1100"/>
              <a:buFontTx/>
              <a:buNone/>
              <a:tabLst/>
              <a:defRPr/>
            </a:pPr>
            <a:r>
              <a:rPr kumimoji="0" lang="en-US" sz="1900" b="1" i="0" u="none" strike="noStrike" kern="0" cap="none" spc="0" normalizeH="0" baseline="0" noProof="0">
                <a:ln>
                  <a:noFill/>
                </a:ln>
                <a:solidFill>
                  <a:srgbClr val="FFFFFF"/>
                </a:solidFill>
                <a:effectLst/>
                <a:highlight>
                  <a:srgbClr val="CE4D8E"/>
                </a:highlight>
                <a:uLnTx/>
                <a:uFillTx/>
                <a:ea typeface="+mn-ea"/>
              </a:rPr>
              <a:t>Ví dụ 3:</a:t>
            </a:r>
            <a:r>
              <a:rPr kumimoji="0" lang="en-US" sz="1900" b="0" i="0" u="none" strike="noStrike" kern="1200" cap="none" spc="0" normalizeH="0" baseline="0" noProof="0">
                <a:ln>
                  <a:noFill/>
                </a:ln>
                <a:solidFill>
                  <a:sysClr val="windowText" lastClr="000000"/>
                </a:solidFill>
                <a:effectLst/>
                <a:uLnTx/>
                <a:uFillTx/>
                <a:ea typeface="+mn-ea"/>
                <a:cs typeface="Arial" panose="020B0604020202020204" pitchFamily="34" charset="0"/>
              </a:rPr>
              <a:t> </a:t>
            </a:r>
            <a:r>
              <a:rPr lang="en-US" sz="1900" kern="1200">
                <a:solidFill>
                  <a:sysClr val="windowText" lastClr="000000"/>
                </a:solidFill>
                <a:latin typeface="Arial" panose="020B0604020202020204" pitchFamily="34" charset="0"/>
                <a:ea typeface="+mn-ea"/>
                <a:cs typeface="Arial" panose="020B0604020202020204" pitchFamily="34" charset="0"/>
              </a:rPr>
              <a:t>Giải bài toán nêu trong phần mở đầu.</a:t>
            </a:r>
            <a:endParaRPr kumimoji="0" lang="vi-VN" sz="19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25" name="Google Shape;1913;p42"/>
          <p:cNvSpPr/>
          <p:nvPr/>
        </p:nvSpPr>
        <p:spPr>
          <a:xfrm rot="2165">
            <a:off x="4107526" y="1256814"/>
            <a:ext cx="907893" cy="37250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grpSp>
        <p:nvGrpSpPr>
          <p:cNvPr id="26" name="Google Shape;1709;p48"/>
          <p:cNvGrpSpPr/>
          <p:nvPr/>
        </p:nvGrpSpPr>
        <p:grpSpPr>
          <a:xfrm>
            <a:off x="7232374" y="4139322"/>
            <a:ext cx="1552162" cy="755352"/>
            <a:chOff x="359700" y="4031500"/>
            <a:chExt cx="2217375" cy="1079075"/>
          </a:xfrm>
        </p:grpSpPr>
        <p:sp>
          <p:nvSpPr>
            <p:cNvPr id="27" name="Google Shape;1710;p48"/>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11;p48"/>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1712;p48"/>
          <p:cNvGrpSpPr/>
          <p:nvPr/>
        </p:nvGrpSpPr>
        <p:grpSpPr>
          <a:xfrm>
            <a:off x="6858322" y="519442"/>
            <a:ext cx="1675047" cy="149573"/>
            <a:chOff x="4790625" y="1824675"/>
            <a:chExt cx="2392925" cy="213675"/>
          </a:xfrm>
        </p:grpSpPr>
        <p:sp>
          <p:nvSpPr>
            <p:cNvPr id="30" name="Google Shape;1713;p48"/>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14;p48"/>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15;p48"/>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16;p48"/>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17;p48"/>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56" name="Rectangle 55"/>
              <p:cNvSpPr/>
              <p:nvPr/>
            </p:nvSpPr>
            <p:spPr>
              <a:xfrm>
                <a:off x="716697" y="1791446"/>
                <a:ext cx="7689552" cy="2477601"/>
              </a:xfrm>
              <a:prstGeom prst="rect">
                <a:avLst/>
              </a:prstGeom>
            </p:spPr>
            <p:txBody>
              <a:bodyPr wrap="square">
                <a:spAutoFit/>
              </a:bodyPr>
              <a:lstStyle/>
              <a:p>
                <a:pPr algn="just">
                  <a:lnSpc>
                    <a:spcPct val="150000"/>
                  </a:lnSpc>
                  <a:spcAft>
                    <a:spcPts val="500"/>
                  </a:spcAft>
                </a:pPr>
                <a:r>
                  <a:rPr lang="vi-VN" sz="1900">
                    <a:solidFill>
                      <a:schemeClr val="tx1"/>
                    </a:solidFill>
                    <a:latin typeface="+mn-lt"/>
                  </a:rPr>
                  <a:t>Gọi độ dài cạnh của khu đất có dạng hình vuông là </a:t>
                </a:r>
                <a14:m>
                  <m:oMath xmlns:m="http://schemas.openxmlformats.org/officeDocument/2006/math">
                    <m:r>
                      <a:rPr lang="vi-VN" sz="1900" i="1" smtClean="0">
                        <a:solidFill>
                          <a:schemeClr val="tx1"/>
                        </a:solidFill>
                        <a:latin typeface="Cambria Math" panose="02040503050406030204" pitchFamily="18" charset="0"/>
                      </a:rPr>
                      <m:t>𝑥</m:t>
                    </m:r>
                    <m:r>
                      <a:rPr lang="en-US" sz="1900" b="0" i="0" smtClean="0">
                        <a:solidFill>
                          <a:schemeClr val="tx1"/>
                        </a:solidFill>
                        <a:latin typeface="Cambria Math" panose="02040503050406030204" pitchFamily="18" charset="0"/>
                      </a:rPr>
                      <m:t> </m:t>
                    </m:r>
                    <m:r>
                      <a:rPr lang="vi-VN" sz="1900" i="1" smtClean="0">
                        <a:solidFill>
                          <a:schemeClr val="tx1"/>
                        </a:solidFill>
                        <a:latin typeface="Cambria Math" panose="02040503050406030204" pitchFamily="18" charset="0"/>
                      </a:rPr>
                      <m:t>(</m:t>
                    </m:r>
                    <m:r>
                      <a:rPr lang="vi-VN" sz="1900" i="1" smtClean="0">
                        <a:solidFill>
                          <a:schemeClr val="tx1"/>
                        </a:solidFill>
                        <a:latin typeface="Cambria Math" panose="02040503050406030204" pitchFamily="18" charset="0"/>
                      </a:rPr>
                      <m:t>𝑚</m:t>
                    </m:r>
                    <m:r>
                      <a:rPr lang="vi-VN" sz="1900" i="1" smtClean="0">
                        <a:solidFill>
                          <a:schemeClr val="tx1"/>
                        </a:solidFill>
                        <a:latin typeface="Cambria Math" panose="02040503050406030204" pitchFamily="18" charset="0"/>
                      </a:rPr>
                      <m:t>)</m:t>
                    </m:r>
                  </m:oMath>
                </a14:m>
                <a:r>
                  <a:rPr lang="vi-VN" sz="1900">
                    <a:solidFill>
                      <a:schemeClr val="tx1"/>
                    </a:solidFill>
                    <a:latin typeface="+mn-lt"/>
                  </a:rPr>
                  <a:t> với </a:t>
                </a:r>
                <a14:m>
                  <m:oMath xmlns:m="http://schemas.openxmlformats.org/officeDocument/2006/math">
                    <m:r>
                      <a:rPr lang="vi-VN" sz="1900" i="1" smtClean="0">
                        <a:solidFill>
                          <a:schemeClr val="tx1"/>
                        </a:solidFill>
                        <a:latin typeface="Cambria Math" panose="02040503050406030204" pitchFamily="18" charset="0"/>
                      </a:rPr>
                      <m:t>𝑥</m:t>
                    </m:r>
                    <m:r>
                      <a:rPr lang="vi-VN" sz="1900" i="1" smtClean="0">
                        <a:solidFill>
                          <a:schemeClr val="tx1"/>
                        </a:solidFill>
                        <a:latin typeface="Cambria Math" panose="02040503050406030204" pitchFamily="18" charset="0"/>
                      </a:rPr>
                      <m:t> &gt; 50</m:t>
                    </m:r>
                  </m:oMath>
                </a14:m>
                <a:r>
                  <a:rPr lang="vi-VN" sz="1900">
                    <a:solidFill>
                      <a:schemeClr val="tx1"/>
                    </a:solidFill>
                    <a:latin typeface="+mn-lt"/>
                  </a:rPr>
                  <a:t>. </a:t>
                </a:r>
                <a:endParaRPr lang="en-US" sz="1900">
                  <a:solidFill>
                    <a:schemeClr val="tx1"/>
                  </a:solidFill>
                  <a:latin typeface="+mn-lt"/>
                </a:endParaRPr>
              </a:p>
              <a:p>
                <a:pPr algn="just">
                  <a:lnSpc>
                    <a:spcPct val="150000"/>
                  </a:lnSpc>
                  <a:spcAft>
                    <a:spcPts val="500"/>
                  </a:spcAft>
                </a:pPr>
                <a:r>
                  <a:rPr lang="vi-VN" sz="1900">
                    <a:solidFill>
                      <a:schemeClr val="tx1"/>
                    </a:solidFill>
                    <a:latin typeface="+mn-lt"/>
                  </a:rPr>
                  <a:t>Khi đó, mảnh đất dạng hình chữ nhật để làm bể bơi có các kích thước lần lượt là </a:t>
                </a:r>
                <a14:m>
                  <m:oMath xmlns:m="http://schemas.openxmlformats.org/officeDocument/2006/math">
                    <m:r>
                      <a:rPr lang="vi-VN" sz="1900" i="1" smtClean="0">
                        <a:solidFill>
                          <a:schemeClr val="tx1"/>
                        </a:solidFill>
                        <a:latin typeface="Cambria Math" panose="02040503050406030204" pitchFamily="18" charset="0"/>
                      </a:rPr>
                      <m:t>𝑥</m:t>
                    </m:r>
                    <m:r>
                      <a:rPr lang="vi-VN" sz="1900" i="1" smtClean="0">
                        <a:solidFill>
                          <a:schemeClr val="tx1"/>
                        </a:solidFill>
                        <a:latin typeface="Cambria Math" panose="02040503050406030204" pitchFamily="18" charset="0"/>
                      </a:rPr>
                      <m:t> − 50 </m:t>
                    </m:r>
                    <m:d>
                      <m:dPr>
                        <m:ctrlPr>
                          <a:rPr lang="vi-VN" sz="1900" i="1" smtClean="0">
                            <a:solidFill>
                              <a:schemeClr val="tx1"/>
                            </a:solidFill>
                            <a:latin typeface="Cambria Math" panose="02040503050406030204" pitchFamily="18" charset="0"/>
                          </a:rPr>
                        </m:ctrlPr>
                      </m:dPr>
                      <m:e>
                        <m:r>
                          <a:rPr lang="vi-VN" sz="1900" i="1" smtClean="0">
                            <a:solidFill>
                              <a:schemeClr val="tx1"/>
                            </a:solidFill>
                            <a:latin typeface="Cambria Math" panose="02040503050406030204" pitchFamily="18" charset="0"/>
                          </a:rPr>
                          <m:t>𝑚</m:t>
                        </m:r>
                      </m:e>
                    </m:d>
                    <m:r>
                      <a:rPr lang="vi-VN" sz="1900" i="1" smtClean="0">
                        <a:solidFill>
                          <a:schemeClr val="tx1"/>
                        </a:solidFill>
                        <a:latin typeface="Cambria Math" panose="02040503050406030204" pitchFamily="18" charset="0"/>
                      </a:rPr>
                      <m:t>, </m:t>
                    </m:r>
                    <m:r>
                      <a:rPr lang="en-US" sz="1900" b="0" i="1" smtClean="0">
                        <a:solidFill>
                          <a:schemeClr val="tx1"/>
                        </a:solidFill>
                        <a:latin typeface="Cambria Math" panose="02040503050406030204" pitchFamily="18" charset="0"/>
                      </a:rPr>
                      <m:t> </m:t>
                    </m:r>
                    <m:r>
                      <a:rPr lang="vi-VN" sz="1900" i="1" smtClean="0">
                        <a:solidFill>
                          <a:schemeClr val="tx1"/>
                        </a:solidFill>
                        <a:latin typeface="Cambria Math" panose="02040503050406030204" pitchFamily="18" charset="0"/>
                      </a:rPr>
                      <m:t>𝑥</m:t>
                    </m:r>
                    <m:r>
                      <a:rPr lang="vi-VN" sz="1900" i="1" smtClean="0">
                        <a:solidFill>
                          <a:schemeClr val="tx1"/>
                        </a:solidFill>
                        <a:latin typeface="Cambria Math" panose="02040503050406030204" pitchFamily="18" charset="0"/>
                      </a:rPr>
                      <m:t> −25 (</m:t>
                    </m:r>
                    <m:r>
                      <a:rPr lang="vi-VN" sz="1900" i="1" smtClean="0">
                        <a:solidFill>
                          <a:schemeClr val="tx1"/>
                        </a:solidFill>
                        <a:latin typeface="Cambria Math" panose="02040503050406030204" pitchFamily="18" charset="0"/>
                      </a:rPr>
                      <m:t>𝑚</m:t>
                    </m:r>
                    <m:r>
                      <a:rPr lang="vi-VN" sz="1900" i="1">
                        <a:solidFill>
                          <a:schemeClr val="tx1"/>
                        </a:solidFill>
                        <a:latin typeface="Cambria Math" panose="02040503050406030204" pitchFamily="18" charset="0"/>
                      </a:rPr>
                      <m:t>). </m:t>
                    </m:r>
                  </m:oMath>
                </a14:m>
                <a:endParaRPr lang="en-US" sz="1900">
                  <a:solidFill>
                    <a:schemeClr val="tx1"/>
                  </a:solidFill>
                  <a:latin typeface="+mn-lt"/>
                </a:endParaRPr>
              </a:p>
              <a:p>
                <a:pPr algn="just">
                  <a:lnSpc>
                    <a:spcPct val="150000"/>
                  </a:lnSpc>
                  <a:spcAft>
                    <a:spcPts val="500"/>
                  </a:spcAft>
                </a:pPr>
                <a:r>
                  <a:rPr lang="vi-VN" sz="1900">
                    <a:solidFill>
                      <a:schemeClr val="tx1"/>
                    </a:solidFill>
                    <a:latin typeface="+mn-lt"/>
                  </a:rPr>
                  <a:t>Do đó, diện tích của mảnh đất đó là: </a:t>
                </a:r>
                <a14:m>
                  <m:oMath xmlns:m="http://schemas.openxmlformats.org/officeDocument/2006/math">
                    <m:r>
                      <a:rPr lang="vi-VN" sz="1900" i="1" smtClean="0">
                        <a:solidFill>
                          <a:schemeClr val="tx1"/>
                        </a:solidFill>
                        <a:latin typeface="Cambria Math" panose="02040503050406030204" pitchFamily="18" charset="0"/>
                      </a:rPr>
                      <m:t>(</m:t>
                    </m:r>
                    <m:r>
                      <a:rPr lang="vi-VN" sz="1900" i="1" smtClean="0">
                        <a:solidFill>
                          <a:schemeClr val="tx1"/>
                        </a:solidFill>
                        <a:latin typeface="Cambria Math" panose="02040503050406030204" pitchFamily="18" charset="0"/>
                      </a:rPr>
                      <m:t>𝑥</m:t>
                    </m:r>
                    <m:r>
                      <a:rPr lang="vi-VN" sz="1900" i="1" smtClean="0">
                        <a:solidFill>
                          <a:schemeClr val="tx1"/>
                        </a:solidFill>
                        <a:latin typeface="Cambria Math" panose="02040503050406030204" pitchFamily="18" charset="0"/>
                      </a:rPr>
                      <m:t> −50)(</m:t>
                    </m:r>
                    <m:r>
                      <a:rPr lang="vi-VN" sz="1900" i="1" smtClean="0">
                        <a:solidFill>
                          <a:schemeClr val="tx1"/>
                        </a:solidFill>
                        <a:latin typeface="Cambria Math" panose="02040503050406030204" pitchFamily="18" charset="0"/>
                      </a:rPr>
                      <m:t>𝑥</m:t>
                    </m:r>
                    <m:r>
                      <a:rPr lang="vi-VN" sz="1900" i="1" smtClean="0">
                        <a:solidFill>
                          <a:schemeClr val="tx1"/>
                        </a:solidFill>
                        <a:latin typeface="Cambria Math" panose="02040503050406030204" pitchFamily="18" charset="0"/>
                      </a:rPr>
                      <m:t> −25) (</m:t>
                    </m:r>
                    <m:sSup>
                      <m:sSupPr>
                        <m:ctrlPr>
                          <a:rPr lang="vi-VN" sz="1900" i="1" smtClean="0">
                            <a:solidFill>
                              <a:schemeClr val="tx1"/>
                            </a:solidFill>
                            <a:latin typeface="Cambria Math" panose="02040503050406030204" pitchFamily="18" charset="0"/>
                          </a:rPr>
                        </m:ctrlPr>
                      </m:sSupPr>
                      <m:e>
                        <m:r>
                          <a:rPr lang="en-US" sz="1900" b="0" i="1" smtClean="0">
                            <a:solidFill>
                              <a:schemeClr val="tx1"/>
                            </a:solidFill>
                            <a:latin typeface="Cambria Math" panose="02040503050406030204" pitchFamily="18" charset="0"/>
                          </a:rPr>
                          <m:t>𝑚</m:t>
                        </m:r>
                      </m:e>
                      <m:sup>
                        <m:r>
                          <a:rPr lang="en-US" sz="1900" b="0" i="1" smtClean="0">
                            <a:solidFill>
                              <a:schemeClr val="tx1"/>
                            </a:solidFill>
                            <a:latin typeface="Cambria Math" panose="02040503050406030204" pitchFamily="18" charset="0"/>
                          </a:rPr>
                          <m:t>2</m:t>
                        </m:r>
                      </m:sup>
                    </m:sSup>
                    <m:r>
                      <a:rPr lang="vi-VN" sz="1900" i="1" smtClean="0">
                        <a:solidFill>
                          <a:schemeClr val="tx1"/>
                        </a:solidFill>
                        <a:latin typeface="Cambria Math" panose="02040503050406030204" pitchFamily="18" charset="0"/>
                      </a:rPr>
                      <m:t>).</m:t>
                    </m:r>
                  </m:oMath>
                </a14:m>
                <a:endParaRPr lang="vi-VN" sz="1900">
                  <a:solidFill>
                    <a:schemeClr val="tx1"/>
                  </a:solidFill>
                  <a:latin typeface="+mn-lt"/>
                </a:endParaRPr>
              </a:p>
              <a:p>
                <a:pPr algn="just">
                  <a:lnSpc>
                    <a:spcPct val="150000"/>
                  </a:lnSpc>
                  <a:spcAft>
                    <a:spcPts val="500"/>
                  </a:spcAft>
                </a:pPr>
                <a:r>
                  <a:rPr lang="vi-VN" sz="1900">
                    <a:solidFill>
                      <a:schemeClr val="tx1"/>
                    </a:solidFill>
                    <a:latin typeface="+mn-lt"/>
                  </a:rPr>
                  <a:t>Vì vậy, ta có phương trình: </a:t>
                </a:r>
                <a14:m>
                  <m:oMath xmlns:m="http://schemas.openxmlformats.org/officeDocument/2006/math">
                    <m:r>
                      <a:rPr lang="vi-VN" sz="1900" i="1" smtClean="0">
                        <a:solidFill>
                          <a:schemeClr val="tx1"/>
                        </a:solidFill>
                        <a:latin typeface="Cambria Math" panose="02040503050406030204" pitchFamily="18" charset="0"/>
                      </a:rPr>
                      <m:t>(</m:t>
                    </m:r>
                    <m:r>
                      <a:rPr lang="vi-VN" sz="1900" i="1" smtClean="0">
                        <a:solidFill>
                          <a:schemeClr val="tx1"/>
                        </a:solidFill>
                        <a:latin typeface="Cambria Math" panose="02040503050406030204" pitchFamily="18" charset="0"/>
                      </a:rPr>
                      <m:t>𝑥</m:t>
                    </m:r>
                    <m:r>
                      <a:rPr lang="vi-VN" sz="1900" i="1" smtClean="0">
                        <a:solidFill>
                          <a:schemeClr val="tx1"/>
                        </a:solidFill>
                        <a:latin typeface="Cambria Math" panose="02040503050406030204" pitchFamily="18" charset="0"/>
                      </a:rPr>
                      <m:t> −50)(</m:t>
                    </m:r>
                    <m:r>
                      <a:rPr lang="vi-VN" sz="1900" i="1" smtClean="0">
                        <a:solidFill>
                          <a:schemeClr val="tx1"/>
                        </a:solidFill>
                        <a:latin typeface="Cambria Math" panose="02040503050406030204" pitchFamily="18" charset="0"/>
                      </a:rPr>
                      <m:t>𝑥</m:t>
                    </m:r>
                    <m:r>
                      <a:rPr lang="vi-VN" sz="1900" i="1" smtClean="0">
                        <a:solidFill>
                          <a:schemeClr val="tx1"/>
                        </a:solidFill>
                        <a:latin typeface="Cambria Math" panose="02040503050406030204" pitchFamily="18" charset="0"/>
                      </a:rPr>
                      <m:t> −25) = 1 250.</m:t>
                    </m:r>
                  </m:oMath>
                </a14:m>
                <a:endParaRPr lang="vi-VN" sz="1900">
                  <a:solidFill>
                    <a:schemeClr val="tx1"/>
                  </a:solidFill>
                  <a:latin typeface="+mn-lt"/>
                </a:endParaRPr>
              </a:p>
            </p:txBody>
          </p:sp>
        </mc:Choice>
        <mc:Fallback xmlns="">
          <p:sp>
            <p:nvSpPr>
              <p:cNvPr id="56" name="Rectangle 55"/>
              <p:cNvSpPr>
                <a:spLocks noRot="1" noChangeAspect="1" noMove="1" noResize="1" noEditPoints="1" noAdjustHandles="1" noChangeArrowheads="1" noChangeShapeType="1" noTextEdit="1"/>
              </p:cNvSpPr>
              <p:nvPr/>
            </p:nvSpPr>
            <p:spPr>
              <a:xfrm>
                <a:off x="716697" y="1791446"/>
                <a:ext cx="7689552" cy="2477601"/>
              </a:xfrm>
              <a:prstGeom prst="rect">
                <a:avLst/>
              </a:prstGeom>
              <a:blipFill>
                <a:blip r:embed="rId2"/>
                <a:stretch>
                  <a:fillRect l="-793" r="-714" b="-1232"/>
                </a:stretch>
              </a:blipFill>
            </p:spPr>
            <p:txBody>
              <a:bodyPr/>
              <a:lstStyle/>
              <a:p>
                <a:r>
                  <a:rPr lang="en-US">
                    <a:noFill/>
                  </a:rPr>
                  <a:t> </a:t>
                </a:r>
              </a:p>
            </p:txBody>
          </p:sp>
        </mc:Fallback>
      </mc:AlternateContent>
    </p:spTree>
    <p:extLst>
      <p:ext uri="{BB962C8B-B14F-4D97-AF65-F5344CB8AC3E}">
        <p14:creationId xmlns:p14="http://schemas.microsoft.com/office/powerpoint/2010/main" val="11730140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
                                            <p:txEl>
                                              <p:pRg st="0" end="0"/>
                                            </p:txEl>
                                          </p:spTgt>
                                        </p:tgtEl>
                                        <p:attrNameLst>
                                          <p:attrName>style.visibility</p:attrName>
                                        </p:attrNameLst>
                                      </p:cBhvr>
                                      <p:to>
                                        <p:strVal val="visible"/>
                                      </p:to>
                                    </p:set>
                                    <p:animEffect transition="in" filter="fade">
                                      <p:cBhvr>
                                        <p:cTn id="17" dur="500"/>
                                        <p:tgtEl>
                                          <p:spTgt spid="5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6">
                                            <p:txEl>
                                              <p:pRg st="1" end="1"/>
                                            </p:txEl>
                                          </p:spTgt>
                                        </p:tgtEl>
                                        <p:attrNameLst>
                                          <p:attrName>style.visibility</p:attrName>
                                        </p:attrNameLst>
                                      </p:cBhvr>
                                      <p:to>
                                        <p:strVal val="visible"/>
                                      </p:to>
                                    </p:set>
                                    <p:animEffect transition="in" filter="randombar(horizontal)">
                                      <p:cBhvr>
                                        <p:cTn id="22" dur="500"/>
                                        <p:tgtEl>
                                          <p:spTgt spid="5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6">
                                            <p:txEl>
                                              <p:pRg st="2" end="2"/>
                                            </p:txEl>
                                          </p:spTgt>
                                        </p:tgtEl>
                                        <p:attrNameLst>
                                          <p:attrName>style.visibility</p:attrName>
                                        </p:attrNameLst>
                                      </p:cBhvr>
                                      <p:to>
                                        <p:strVal val="visible"/>
                                      </p:to>
                                    </p:set>
                                    <p:animEffect transition="in" filter="wipe(down)">
                                      <p:cBhvr>
                                        <p:cTn id="27" dur="500"/>
                                        <p:tgtEl>
                                          <p:spTgt spid="5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6">
                                            <p:txEl>
                                              <p:pRg st="3" end="3"/>
                                            </p:txEl>
                                          </p:spTgt>
                                        </p:tgtEl>
                                        <p:attrNameLst>
                                          <p:attrName>style.visibility</p:attrName>
                                        </p:attrNameLst>
                                      </p:cBhvr>
                                      <p:to>
                                        <p:strVal val="visible"/>
                                      </p:to>
                                    </p:set>
                                    <p:animEffect transition="in" filter="barn(inVertical)">
                                      <p:cBhvr>
                                        <p:cTn id="32" dur="500"/>
                                        <p:tgtEl>
                                          <p:spTgt spid="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1709;p48"/>
          <p:cNvGrpSpPr/>
          <p:nvPr/>
        </p:nvGrpSpPr>
        <p:grpSpPr>
          <a:xfrm>
            <a:off x="7232374" y="4139322"/>
            <a:ext cx="1552162" cy="755352"/>
            <a:chOff x="359700" y="4031500"/>
            <a:chExt cx="2217375" cy="1079075"/>
          </a:xfrm>
        </p:grpSpPr>
        <p:sp>
          <p:nvSpPr>
            <p:cNvPr id="27" name="Google Shape;1710;p48"/>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711;p48"/>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 name="Google Shape;1712;p48"/>
          <p:cNvGrpSpPr/>
          <p:nvPr/>
        </p:nvGrpSpPr>
        <p:grpSpPr>
          <a:xfrm>
            <a:off x="6858322" y="519442"/>
            <a:ext cx="1675047" cy="149573"/>
            <a:chOff x="4790625" y="1824675"/>
            <a:chExt cx="2392925" cy="213675"/>
          </a:xfrm>
        </p:grpSpPr>
        <p:sp>
          <p:nvSpPr>
            <p:cNvPr id="30" name="Google Shape;1713;p48"/>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714;p48"/>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715;p48"/>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716;p48"/>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717;p48"/>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56" name="Rectangle 55"/>
              <p:cNvSpPr/>
              <p:nvPr/>
            </p:nvSpPr>
            <p:spPr>
              <a:xfrm>
                <a:off x="1175166" y="1306948"/>
                <a:ext cx="6758145" cy="3044423"/>
              </a:xfrm>
              <a:prstGeom prst="rect">
                <a:avLst/>
              </a:prstGeom>
            </p:spPr>
            <p:txBody>
              <a:bodyPr wrap="square">
                <a:spAutoFit/>
              </a:bodyPr>
              <a:lstStyle/>
              <a:p>
                <a:pPr algn="just">
                  <a:lnSpc>
                    <a:spcPct val="150000"/>
                  </a:lnSpc>
                  <a:spcAft>
                    <a:spcPts val="500"/>
                  </a:spcAft>
                </a:pPr>
                <a:r>
                  <a:rPr kumimoji="0" lang="vi-VN" sz="1900" b="0" i="0" u="none" strike="noStrike" kern="0" cap="none" spc="0" normalizeH="0" baseline="0" noProof="0">
                    <a:ln>
                      <a:noFill/>
                    </a:ln>
                    <a:solidFill>
                      <a:srgbClr val="000000"/>
                    </a:solidFill>
                    <a:effectLst/>
                    <a:uLnTx/>
                    <a:uFillTx/>
                    <a:latin typeface="Arial" panose="020B0604020202020204" pitchFamily="34" charset="0"/>
                    <a:sym typeface="Arial"/>
                  </a:rPr>
                  <a:t>Giải phương trình:</a:t>
                </a:r>
                <a:r>
                  <a:rPr kumimoji="0" lang="en-US" sz="1900" b="0" i="0" u="none" strike="noStrike" kern="0" cap="none" spc="0" normalizeH="0" baseline="0" noProof="0">
                    <a:ln>
                      <a:noFill/>
                    </a:ln>
                    <a:solidFill>
                      <a:srgbClr val="000000"/>
                    </a:solidFill>
                    <a:effectLst/>
                    <a:uLnTx/>
                    <a:uFillTx/>
                    <a:latin typeface="Arial" panose="020B0604020202020204" pitchFamily="34" charset="0"/>
                    <a:sym typeface="Arial"/>
                  </a:rPr>
                  <a:t> </a:t>
                </a:r>
                <a14:m>
                  <m:oMath xmlns:m="http://schemas.openxmlformats.org/officeDocument/2006/math">
                    <m:d>
                      <m:dPr>
                        <m:ctrlPr>
                          <a:rPr lang="vi-VN" sz="1900" i="1">
                            <a:solidFill>
                              <a:schemeClr val="tx1"/>
                            </a:solidFill>
                            <a:latin typeface="Cambria Math" panose="02040503050406030204" pitchFamily="18" charset="0"/>
                          </a:rPr>
                        </m:ctrlPr>
                      </m:dPr>
                      <m:e>
                        <m:r>
                          <a:rPr lang="vi-VN" sz="1900" i="1">
                            <a:solidFill>
                              <a:schemeClr val="tx1"/>
                            </a:solidFill>
                            <a:latin typeface="Cambria Math" panose="02040503050406030204" pitchFamily="18" charset="0"/>
                          </a:rPr>
                          <m:t>𝑥</m:t>
                        </m:r>
                        <m:r>
                          <a:rPr lang="vi-VN" sz="1900" i="1">
                            <a:solidFill>
                              <a:schemeClr val="tx1"/>
                            </a:solidFill>
                            <a:latin typeface="Cambria Math" panose="02040503050406030204" pitchFamily="18" charset="0"/>
                          </a:rPr>
                          <m:t> −50</m:t>
                        </m:r>
                      </m:e>
                    </m:d>
                    <m:d>
                      <m:dPr>
                        <m:ctrlPr>
                          <a:rPr lang="vi-VN" sz="1900" i="1">
                            <a:solidFill>
                              <a:schemeClr val="tx1"/>
                            </a:solidFill>
                            <a:latin typeface="Cambria Math" panose="02040503050406030204" pitchFamily="18" charset="0"/>
                          </a:rPr>
                        </m:ctrlPr>
                      </m:dPr>
                      <m:e>
                        <m:r>
                          <a:rPr lang="vi-VN" sz="1900" i="1">
                            <a:solidFill>
                              <a:schemeClr val="tx1"/>
                            </a:solidFill>
                            <a:latin typeface="Cambria Math" panose="02040503050406030204" pitchFamily="18" charset="0"/>
                          </a:rPr>
                          <m:t>𝑥</m:t>
                        </m:r>
                        <m:r>
                          <a:rPr lang="vi-VN" sz="1900" i="1">
                            <a:solidFill>
                              <a:schemeClr val="tx1"/>
                            </a:solidFill>
                            <a:latin typeface="Cambria Math" panose="02040503050406030204" pitchFamily="18" charset="0"/>
                          </a:rPr>
                          <m:t> −25</m:t>
                        </m:r>
                      </m:e>
                    </m:d>
                    <m:r>
                      <a:rPr lang="vi-VN" sz="1900" i="1">
                        <a:solidFill>
                          <a:schemeClr val="tx1"/>
                        </a:solidFill>
                        <a:latin typeface="Cambria Math" panose="02040503050406030204" pitchFamily="18" charset="0"/>
                      </a:rPr>
                      <m:t>= 1 250</m:t>
                    </m:r>
                  </m:oMath>
                </a14:m>
                <a:endParaRPr lang="en-US" sz="1900" i="1">
                  <a:solidFill>
                    <a:schemeClr val="tx1"/>
                  </a:solidFill>
                  <a:latin typeface="Cambria Math" panose="02040503050406030204" pitchFamily="18" charset="0"/>
                </a:endParaRPr>
              </a:p>
              <a:p>
                <a:pPr algn="just">
                  <a:lnSpc>
                    <a:spcPct val="150000"/>
                  </a:lnSpc>
                  <a:spcAft>
                    <a:spcPts val="500"/>
                  </a:spcAft>
                </a:pPr>
                <a:r>
                  <a:rPr lang="en-US" sz="1900"/>
                  <a:t>	   </a:t>
                </a:r>
                <a14:m>
                  <m:oMath xmlns:m="http://schemas.openxmlformats.org/officeDocument/2006/math">
                    <m:d>
                      <m:dPr>
                        <m:ctrlPr>
                          <a:rPr lang="vi-VN" sz="1900" i="1">
                            <a:latin typeface="Cambria Math" panose="02040503050406030204" pitchFamily="18" charset="0"/>
                          </a:rPr>
                        </m:ctrlPr>
                      </m:dPr>
                      <m:e>
                        <m:r>
                          <a:rPr lang="vi-VN" sz="1900" i="1">
                            <a:latin typeface="Cambria Math" panose="02040503050406030204" pitchFamily="18" charset="0"/>
                          </a:rPr>
                          <m:t>𝑥</m:t>
                        </m:r>
                        <m:r>
                          <a:rPr lang="vi-VN" sz="1900" i="1">
                            <a:latin typeface="Cambria Math" panose="02040503050406030204" pitchFamily="18" charset="0"/>
                          </a:rPr>
                          <m:t> −50</m:t>
                        </m:r>
                      </m:e>
                    </m:d>
                    <m:d>
                      <m:dPr>
                        <m:ctrlPr>
                          <a:rPr lang="vi-VN" sz="1900" i="1">
                            <a:latin typeface="Cambria Math" panose="02040503050406030204" pitchFamily="18" charset="0"/>
                          </a:rPr>
                        </m:ctrlPr>
                      </m:dPr>
                      <m:e>
                        <m:r>
                          <a:rPr lang="vi-VN" sz="1900" i="1">
                            <a:latin typeface="Cambria Math" panose="02040503050406030204" pitchFamily="18" charset="0"/>
                          </a:rPr>
                          <m:t>𝑥</m:t>
                        </m:r>
                        <m:r>
                          <a:rPr lang="vi-VN" sz="1900" i="1">
                            <a:latin typeface="Cambria Math" panose="02040503050406030204" pitchFamily="18" charset="0"/>
                          </a:rPr>
                          <m:t> −25</m:t>
                        </m:r>
                      </m:e>
                    </m:d>
                    <m:r>
                      <a:rPr lang="en-US" sz="1900" b="0" i="1" smtClean="0">
                        <a:latin typeface="Cambria Math" panose="02040503050406030204" pitchFamily="18" charset="0"/>
                      </a:rPr>
                      <m:t>−</m:t>
                    </m:r>
                    <m:r>
                      <a:rPr lang="vi-VN" sz="1900" i="1">
                        <a:latin typeface="Cambria Math" panose="02040503050406030204" pitchFamily="18" charset="0"/>
                      </a:rPr>
                      <m:t>1 250</m:t>
                    </m:r>
                    <m:r>
                      <a:rPr lang="en-US" sz="1900" b="0" i="1" smtClean="0">
                        <a:latin typeface="Cambria Math" panose="02040503050406030204" pitchFamily="18" charset="0"/>
                      </a:rPr>
                      <m:t>=0</m:t>
                    </m:r>
                  </m:oMath>
                </a14:m>
                <a:endParaRPr lang="en-US" sz="1900"/>
              </a:p>
              <a:p>
                <a:pPr algn="just">
                  <a:lnSpc>
                    <a:spcPct val="150000"/>
                  </a:lnSpc>
                  <a:spcAft>
                    <a:spcPts val="500"/>
                  </a:spcAft>
                </a:pPr>
                <a:r>
                  <a:rPr lang="en-US" sz="1900"/>
                  <a:t>			  </a:t>
                </a:r>
                <a14:m>
                  <m:oMath xmlns:m="http://schemas.openxmlformats.org/officeDocument/2006/math">
                    <m:sSup>
                      <m:sSupPr>
                        <m:ctrlPr>
                          <a:rPr lang="vi-VN" sz="1900" i="1" smtClean="0">
                            <a:latin typeface="Cambria Math" panose="02040503050406030204" pitchFamily="18" charset="0"/>
                          </a:rPr>
                        </m:ctrlPr>
                      </m:sSupPr>
                      <m:e>
                        <m:r>
                          <a:rPr lang="en-US" sz="1900" b="0" i="1" smtClean="0">
                            <a:latin typeface="Cambria Math" panose="02040503050406030204" pitchFamily="18" charset="0"/>
                          </a:rPr>
                          <m:t>𝑥</m:t>
                        </m:r>
                      </m:e>
                      <m:sup>
                        <m:r>
                          <a:rPr lang="en-US" sz="1900" b="0" i="1" smtClean="0">
                            <a:latin typeface="Cambria Math" panose="02040503050406030204" pitchFamily="18" charset="0"/>
                          </a:rPr>
                          <m:t>2</m:t>
                        </m:r>
                      </m:sup>
                    </m:sSup>
                    <m:r>
                      <a:rPr lang="en-US" sz="1900" i="1">
                        <a:latin typeface="Cambria Math" panose="02040503050406030204" pitchFamily="18" charset="0"/>
                      </a:rPr>
                      <m:t>−</m:t>
                    </m:r>
                    <m:r>
                      <a:rPr lang="en-US" sz="1900" b="0" i="1" smtClean="0">
                        <a:latin typeface="Cambria Math" panose="02040503050406030204" pitchFamily="18" charset="0"/>
                      </a:rPr>
                      <m:t>75</m:t>
                    </m:r>
                    <m:r>
                      <a:rPr lang="en-US" sz="1900" b="0" i="1" smtClean="0">
                        <a:latin typeface="Cambria Math" panose="02040503050406030204" pitchFamily="18" charset="0"/>
                      </a:rPr>
                      <m:t>𝑥</m:t>
                    </m:r>
                    <m:r>
                      <a:rPr lang="en-US" sz="1900" i="1">
                        <a:latin typeface="Cambria Math" panose="02040503050406030204" pitchFamily="18" charset="0"/>
                      </a:rPr>
                      <m:t>=0</m:t>
                    </m:r>
                  </m:oMath>
                </a14:m>
                <a:endParaRPr lang="en-US" sz="1900"/>
              </a:p>
              <a:p>
                <a:pPr algn="just">
                  <a:lnSpc>
                    <a:spcPct val="150000"/>
                  </a:lnSpc>
                  <a:spcAft>
                    <a:spcPts val="500"/>
                  </a:spcAft>
                </a:pPr>
                <a:r>
                  <a:rPr lang="en-US" sz="1900" b="0"/>
                  <a:t>			</a:t>
                </a:r>
                <a14:m>
                  <m:oMath xmlns:m="http://schemas.openxmlformats.org/officeDocument/2006/math">
                    <m:r>
                      <a:rPr lang="en-US" sz="1900" b="0" i="1" smtClean="0">
                        <a:latin typeface="Cambria Math" panose="02040503050406030204" pitchFamily="18" charset="0"/>
                      </a:rPr>
                      <m:t>𝑥</m:t>
                    </m:r>
                    <m:d>
                      <m:dPr>
                        <m:ctrlPr>
                          <a:rPr lang="vi-VN" sz="1900" i="1">
                            <a:latin typeface="Cambria Math" panose="02040503050406030204" pitchFamily="18" charset="0"/>
                          </a:rPr>
                        </m:ctrlPr>
                      </m:dPr>
                      <m:e>
                        <m:r>
                          <a:rPr lang="vi-VN" sz="1900" i="1">
                            <a:latin typeface="Cambria Math" panose="02040503050406030204" pitchFamily="18" charset="0"/>
                          </a:rPr>
                          <m:t>𝑥</m:t>
                        </m:r>
                        <m:r>
                          <a:rPr lang="vi-VN" sz="1900" i="1">
                            <a:latin typeface="Cambria Math" panose="02040503050406030204" pitchFamily="18" charset="0"/>
                          </a:rPr>
                          <m:t> −75</m:t>
                        </m:r>
                      </m:e>
                    </m:d>
                    <m:r>
                      <a:rPr lang="en-US" sz="1900" i="1">
                        <a:latin typeface="Cambria Math" panose="02040503050406030204" pitchFamily="18" charset="0"/>
                      </a:rPr>
                      <m:t>=0</m:t>
                    </m:r>
                  </m:oMath>
                </a14:m>
                <a:endParaRPr lang="en-US" sz="1900"/>
              </a:p>
              <a:p>
                <a:pPr algn="just">
                  <a:lnSpc>
                    <a:spcPct val="150000"/>
                  </a:lnSpc>
                  <a:spcAft>
                    <a:spcPts val="500"/>
                  </a:spcAft>
                </a:pPr>
                <a:r>
                  <a:rPr lang="en-US" sz="1900"/>
                  <a:t>		          </a:t>
                </a:r>
                <a14:m>
                  <m:oMath xmlns:m="http://schemas.openxmlformats.org/officeDocument/2006/math">
                    <m:r>
                      <a:rPr lang="en-US" sz="1900" i="1">
                        <a:latin typeface="Cambria Math" panose="02040503050406030204" pitchFamily="18" charset="0"/>
                      </a:rPr>
                      <m:t>𝑥</m:t>
                    </m:r>
                    <m:r>
                      <a:rPr lang="en-US" sz="1900" b="0" i="1" smtClean="0">
                        <a:latin typeface="Cambria Math" panose="02040503050406030204" pitchFamily="18" charset="0"/>
                      </a:rPr>
                      <m:t>=</m:t>
                    </m:r>
                    <m:r>
                      <a:rPr lang="en-US" sz="1900" i="1">
                        <a:latin typeface="Cambria Math" panose="02040503050406030204" pitchFamily="18" charset="0"/>
                      </a:rPr>
                      <m:t>0</m:t>
                    </m:r>
                  </m:oMath>
                </a14:m>
                <a:r>
                  <a:rPr lang="en-US" sz="1900"/>
                  <a:t> hoặc </a:t>
                </a:r>
                <a14:m>
                  <m:oMath xmlns:m="http://schemas.openxmlformats.org/officeDocument/2006/math">
                    <m:r>
                      <a:rPr lang="en-US" sz="1900" i="1">
                        <a:latin typeface="Cambria Math" panose="02040503050406030204" pitchFamily="18" charset="0"/>
                      </a:rPr>
                      <m:t>𝑥</m:t>
                    </m:r>
                    <m:r>
                      <a:rPr lang="en-US" sz="1900" i="1">
                        <a:latin typeface="Cambria Math" panose="02040503050406030204" pitchFamily="18" charset="0"/>
                      </a:rPr>
                      <m:t>=75</m:t>
                    </m:r>
                  </m:oMath>
                </a14:m>
                <a:r>
                  <a:rPr lang="en-US" sz="1900"/>
                  <a:t> </a:t>
                </a:r>
                <a:endParaRPr lang="vi-VN" sz="1900"/>
              </a:p>
              <a:p>
                <a:pPr lvl="0" algn="just">
                  <a:lnSpc>
                    <a:spcPct val="150000"/>
                  </a:lnSpc>
                  <a:spcAft>
                    <a:spcPts val="500"/>
                  </a:spcAft>
                </a:pPr>
                <a:r>
                  <a:rPr lang="en-US" sz="1900"/>
                  <a:t>Do </a:t>
                </a:r>
                <a14:m>
                  <m:oMath xmlns:m="http://schemas.openxmlformats.org/officeDocument/2006/math">
                    <m:r>
                      <a:rPr lang="en-US" sz="1900" i="1" smtClean="0">
                        <a:latin typeface="Cambria Math" panose="02040503050406030204" pitchFamily="18" charset="0"/>
                      </a:rPr>
                      <m:t>𝑥</m:t>
                    </m:r>
                    <m:r>
                      <a:rPr lang="en-US" sz="1900" i="1" smtClean="0">
                        <a:latin typeface="Cambria Math" panose="02040503050406030204" pitchFamily="18" charset="0"/>
                      </a:rPr>
                      <m:t>&gt;50</m:t>
                    </m:r>
                  </m:oMath>
                </a14:m>
                <a:r>
                  <a:rPr lang="en-US" sz="1900"/>
                  <a:t> nên </a:t>
                </a:r>
                <a14:m>
                  <m:oMath xmlns:m="http://schemas.openxmlformats.org/officeDocument/2006/math">
                    <m:r>
                      <a:rPr lang="en-US" sz="1900" i="1" smtClean="0">
                        <a:latin typeface="Cambria Math" panose="02040503050406030204" pitchFamily="18" charset="0"/>
                      </a:rPr>
                      <m:t>𝑥</m:t>
                    </m:r>
                    <m:r>
                      <a:rPr lang="en-US" sz="1900" i="1" smtClean="0">
                        <a:latin typeface="Cambria Math" panose="02040503050406030204" pitchFamily="18" charset="0"/>
                      </a:rPr>
                      <m:t>= 75</m:t>
                    </m:r>
                  </m:oMath>
                </a14:m>
                <a:r>
                  <a:rPr lang="en-US" sz="1900"/>
                  <a:t>. Vậy độ dài cạnh của khu đất là </a:t>
                </a:r>
                <a14:m>
                  <m:oMath xmlns:m="http://schemas.openxmlformats.org/officeDocument/2006/math">
                    <m:r>
                      <a:rPr lang="en-US" sz="1900" i="1" smtClean="0">
                        <a:latin typeface="Cambria Math" panose="02040503050406030204" pitchFamily="18" charset="0"/>
                      </a:rPr>
                      <m:t>75 </m:t>
                    </m:r>
                    <m:r>
                      <a:rPr lang="en-US" sz="1900" i="1">
                        <a:latin typeface="Cambria Math" panose="02040503050406030204" pitchFamily="18" charset="0"/>
                      </a:rPr>
                      <m:t>𝑚</m:t>
                    </m:r>
                    <m:r>
                      <a:rPr lang="en-US" sz="1900" i="1" smtClean="0">
                        <a:latin typeface="Cambria Math" panose="02040503050406030204" pitchFamily="18" charset="0"/>
                      </a:rPr>
                      <m:t>.</m:t>
                    </m:r>
                  </m:oMath>
                </a14:m>
                <a:endParaRPr lang="en-US" sz="1900"/>
              </a:p>
            </p:txBody>
          </p:sp>
        </mc:Choice>
        <mc:Fallback xmlns="">
          <p:sp>
            <p:nvSpPr>
              <p:cNvPr id="56" name="Rectangle 55"/>
              <p:cNvSpPr>
                <a:spLocks noRot="1" noChangeAspect="1" noMove="1" noResize="1" noEditPoints="1" noAdjustHandles="1" noChangeArrowheads="1" noChangeShapeType="1" noTextEdit="1"/>
              </p:cNvSpPr>
              <p:nvPr/>
            </p:nvSpPr>
            <p:spPr>
              <a:xfrm>
                <a:off x="1175166" y="1306948"/>
                <a:ext cx="6758145" cy="3044423"/>
              </a:xfrm>
              <a:prstGeom prst="rect">
                <a:avLst/>
              </a:prstGeom>
              <a:blipFill>
                <a:blip r:embed="rId2"/>
                <a:stretch>
                  <a:fillRect l="-903" b="-600"/>
                </a:stretch>
              </a:blipFill>
            </p:spPr>
            <p:txBody>
              <a:bodyPr/>
              <a:lstStyle/>
              <a:p>
                <a:r>
                  <a:rPr lang="en-US">
                    <a:noFill/>
                  </a:rPr>
                  <a:t> </a:t>
                </a:r>
              </a:p>
            </p:txBody>
          </p:sp>
        </mc:Fallback>
      </mc:AlternateContent>
      <p:sp>
        <p:nvSpPr>
          <p:cNvPr id="57" name="Google Shape;1913;p42"/>
          <p:cNvSpPr/>
          <p:nvPr/>
        </p:nvSpPr>
        <p:spPr>
          <a:xfrm rot="2165">
            <a:off x="831590" y="680035"/>
            <a:ext cx="907893" cy="37250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6759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Effect transition="in" filter="wipe(up)">
                                      <p:cBhvr>
                                        <p:cTn id="7" dur="500"/>
                                        <p:tgtEl>
                                          <p:spTgt spid="56">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6">
                                            <p:txEl>
                                              <p:pRg st="1" end="1"/>
                                            </p:txEl>
                                          </p:spTgt>
                                        </p:tgtEl>
                                        <p:attrNameLst>
                                          <p:attrName>style.visibility</p:attrName>
                                        </p:attrNameLst>
                                      </p:cBhvr>
                                      <p:to>
                                        <p:strVal val="visible"/>
                                      </p:to>
                                    </p:set>
                                    <p:animEffect transition="in" filter="wipe(up)">
                                      <p:cBhvr>
                                        <p:cTn id="11" dur="500"/>
                                        <p:tgtEl>
                                          <p:spTgt spid="56">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6">
                                            <p:txEl>
                                              <p:pRg st="2" end="2"/>
                                            </p:txEl>
                                          </p:spTgt>
                                        </p:tgtEl>
                                        <p:attrNameLst>
                                          <p:attrName>style.visibility</p:attrName>
                                        </p:attrNameLst>
                                      </p:cBhvr>
                                      <p:to>
                                        <p:strVal val="visible"/>
                                      </p:to>
                                    </p:set>
                                    <p:animEffect transition="in" filter="wipe(up)">
                                      <p:cBhvr>
                                        <p:cTn id="15" dur="500"/>
                                        <p:tgtEl>
                                          <p:spTgt spid="56">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6">
                                            <p:txEl>
                                              <p:pRg st="3" end="3"/>
                                            </p:txEl>
                                          </p:spTgt>
                                        </p:tgtEl>
                                        <p:attrNameLst>
                                          <p:attrName>style.visibility</p:attrName>
                                        </p:attrNameLst>
                                      </p:cBhvr>
                                      <p:to>
                                        <p:strVal val="visible"/>
                                      </p:to>
                                    </p:set>
                                    <p:animEffect transition="in" filter="wipe(up)">
                                      <p:cBhvr>
                                        <p:cTn id="19" dur="500"/>
                                        <p:tgtEl>
                                          <p:spTgt spid="56">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wipe(up)">
                                      <p:cBhvr>
                                        <p:cTn id="23" dur="500"/>
                                        <p:tgtEl>
                                          <p:spTgt spid="5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6">
                                            <p:txEl>
                                              <p:pRg st="5" end="5"/>
                                            </p:txEl>
                                          </p:spTgt>
                                        </p:tgtEl>
                                        <p:attrNameLst>
                                          <p:attrName>style.visibility</p:attrName>
                                        </p:attrNameLst>
                                      </p:cBhvr>
                                      <p:to>
                                        <p:strVal val="visible"/>
                                      </p:to>
                                    </p:set>
                                    <p:animEffect transition="in" filter="wipe(left)">
                                      <p:cBhvr>
                                        <p:cTn id="28" dur="500"/>
                                        <p:tgtEl>
                                          <p:spTgt spid="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9"/>
        <p:cNvGrpSpPr/>
        <p:nvPr/>
      </p:nvGrpSpPr>
      <p:grpSpPr>
        <a:xfrm>
          <a:off x="0" y="0"/>
          <a:ext cx="0" cy="0"/>
          <a:chOff x="0" y="0"/>
          <a:chExt cx="0" cy="0"/>
        </a:xfrm>
      </p:grpSpPr>
      <p:grpSp>
        <p:nvGrpSpPr>
          <p:cNvPr id="2992" name="Google Shape;2992;p65"/>
          <p:cNvGrpSpPr/>
          <p:nvPr/>
        </p:nvGrpSpPr>
        <p:grpSpPr>
          <a:xfrm rot="10800000">
            <a:off x="737466" y="567169"/>
            <a:ext cx="1675047" cy="149573"/>
            <a:chOff x="4790625" y="1824675"/>
            <a:chExt cx="2392925" cy="213675"/>
          </a:xfrm>
        </p:grpSpPr>
        <p:sp>
          <p:nvSpPr>
            <p:cNvPr id="2993" name="Google Shape;2993;p6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8" name="Google Shape;2998;p65"/>
          <p:cNvGrpSpPr/>
          <p:nvPr/>
        </p:nvGrpSpPr>
        <p:grpSpPr>
          <a:xfrm>
            <a:off x="149121" y="3812768"/>
            <a:ext cx="214917" cy="230335"/>
            <a:chOff x="424275" y="4593075"/>
            <a:chExt cx="307025" cy="329050"/>
          </a:xfrm>
        </p:grpSpPr>
        <p:sp>
          <p:nvSpPr>
            <p:cNvPr id="2999" name="Google Shape;2999;p6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2463;p60"/>
          <p:cNvGrpSpPr/>
          <p:nvPr/>
        </p:nvGrpSpPr>
        <p:grpSpPr>
          <a:xfrm>
            <a:off x="768628" y="1785727"/>
            <a:ext cx="1932506" cy="2796013"/>
            <a:chOff x="393738" y="1475915"/>
            <a:chExt cx="1103235" cy="1479835"/>
          </a:xfrm>
        </p:grpSpPr>
        <p:sp>
          <p:nvSpPr>
            <p:cNvPr id="109" name="Google Shape;2464;p60"/>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465;p60"/>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466;p60"/>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467;p60"/>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468;p60"/>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469;p60"/>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470;p60"/>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Rectangle 115"/>
          <p:cNvSpPr/>
          <p:nvPr/>
        </p:nvSpPr>
        <p:spPr>
          <a:xfrm>
            <a:off x="2939458" y="567169"/>
            <a:ext cx="5628393" cy="2169825"/>
          </a:xfrm>
          <a:prstGeom prst="rect">
            <a:avLst/>
          </a:prstGeom>
        </p:spPr>
        <p:txBody>
          <a:bodyPr wrap="square">
            <a:spAutoFit/>
          </a:bodyPr>
          <a:lstStyle/>
          <a:p>
            <a:pPr marL="0" marR="0" lvl="0" indent="0" defTabSz="914400" rtl="0" eaLnBrk="1" fontAlgn="auto" latinLnBrk="0" hangingPunct="1">
              <a:lnSpc>
                <a:spcPct val="150000"/>
              </a:lnSpc>
              <a:spcBef>
                <a:spcPts val="0"/>
              </a:spcBef>
              <a:spcAft>
                <a:spcPts val="0"/>
              </a:spcAft>
              <a:buClr>
                <a:srgbClr val="000000"/>
              </a:buClr>
              <a:buSzTx/>
              <a:buFont typeface="Arial"/>
              <a:buNone/>
              <a:tabLst/>
              <a:defRPr/>
            </a:pPr>
            <a:r>
              <a:rPr kumimoji="0" lang="da-DK" sz="4500" b="1" i="0" u="none" strike="noStrike" kern="0" cap="none" spc="0" normalizeH="0" baseline="0" noProof="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II. PHƯƠNG TRÌNH </a:t>
            </a:r>
          </a:p>
          <a:p>
            <a:pPr marL="0" marR="0" lvl="0" indent="0"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500" b="1" i="0" u="none" strike="noStrike" kern="0" cap="none" spc="0" normalizeH="0" baseline="0" noProof="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CHỨA</a:t>
            </a:r>
            <a:r>
              <a:rPr kumimoji="0" lang="en-US" sz="4500" b="1" i="0" u="none" strike="noStrike" kern="0" cap="none" spc="0" normalizeH="0" noProof="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 ẨN Ở MẪU</a:t>
            </a:r>
            <a:endParaRPr kumimoji="0" lang="en-US" sz="4500" b="1" i="0" u="none" strike="noStrike" kern="0" cap="none" spc="0" normalizeH="0" baseline="0" noProof="0">
              <a:ln>
                <a:noFill/>
              </a:ln>
              <a:solidFill>
                <a:srgbClr val="00487E"/>
              </a:solidFill>
              <a:effectLst/>
              <a:uLnTx/>
              <a:uFillTx/>
              <a:latin typeface="Arial"/>
              <a:sym typeface="Aria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animEffect transition="in" filter="circle(in)">
                                      <p:cBhvr>
                                        <p:cTn id="7" dur="500"/>
                                        <p:tgtEl>
                                          <p:spTgt spid="11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16">
                                            <p:txEl>
                                              <p:pRg st="1" end="1"/>
                                            </p:txEl>
                                          </p:spTgt>
                                        </p:tgtEl>
                                        <p:attrNameLst>
                                          <p:attrName>style.visibility</p:attrName>
                                        </p:attrNameLst>
                                      </p:cBhvr>
                                      <p:to>
                                        <p:strVal val="visible"/>
                                      </p:to>
                                    </p:set>
                                    <p:animEffect transition="in" filter="circle(in)">
                                      <p:cBhvr>
                                        <p:cTn id="10" dur="500"/>
                                        <p:tgtEl>
                                          <p:spTgt spid="1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16"/>
        <p:cNvGrpSpPr/>
        <p:nvPr/>
      </p:nvGrpSpPr>
      <p:grpSpPr>
        <a:xfrm>
          <a:off x="0" y="0"/>
          <a:ext cx="0" cy="0"/>
          <a:chOff x="0" y="0"/>
          <a:chExt cx="0" cy="0"/>
        </a:xfrm>
      </p:grpSpPr>
      <p:grpSp>
        <p:nvGrpSpPr>
          <p:cNvPr id="2851" name="Google Shape;2851;p64"/>
          <p:cNvGrpSpPr/>
          <p:nvPr/>
        </p:nvGrpSpPr>
        <p:grpSpPr>
          <a:xfrm>
            <a:off x="142702" y="489813"/>
            <a:ext cx="214917" cy="230335"/>
            <a:chOff x="424275" y="4593075"/>
            <a:chExt cx="307025" cy="329050"/>
          </a:xfrm>
        </p:grpSpPr>
        <p:sp>
          <p:nvSpPr>
            <p:cNvPr id="2852" name="Google Shape;2852;p6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3" name="Google Shape;2853;p6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4" name="Google Shape;2854;p6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58" name="Google Shape;2858;p64"/>
          <p:cNvGrpSpPr/>
          <p:nvPr/>
        </p:nvGrpSpPr>
        <p:grpSpPr>
          <a:xfrm>
            <a:off x="8260556" y="3995559"/>
            <a:ext cx="663038" cy="876873"/>
            <a:chOff x="3064150" y="3027700"/>
            <a:chExt cx="1519050" cy="2078300"/>
          </a:xfrm>
        </p:grpSpPr>
        <p:sp>
          <p:nvSpPr>
            <p:cNvPr id="2859" name="Google Shape;2859;p64"/>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0" name="Google Shape;2860;p64"/>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1" name="Google Shape;2861;p64"/>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2" name="Google Shape;2862;p64"/>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3" name="Google Shape;2863;p64"/>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4" name="Google Shape;2864;p64"/>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5" name="Google Shape;2865;p64"/>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6" name="Google Shape;2866;p64"/>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7" name="Google Shape;2867;p64"/>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8" name="Google Shape;2868;p64"/>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9" name="Google Shape;2869;p64"/>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0" name="Google Shape;2870;p64"/>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1" name="Google Shape;2871;p64"/>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2" name="Google Shape;2872;p64"/>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3" name="Google Shape;2873;p64"/>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4" name="Google Shape;2874;p64"/>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5" name="Google Shape;2875;p64"/>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6" name="Google Shape;2876;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7" name="Google Shape;2877;p64"/>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8" name="Google Shape;2878;p64"/>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9" name="Google Shape;2879;p64"/>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0" name="Google Shape;2880;p64"/>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1" name="Google Shape;2881;p64"/>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2" name="Google Shape;2882;p64"/>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3" name="Google Shape;2883;p64"/>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4" name="Google Shape;2884;p64"/>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5" name="Google Shape;2885;p64"/>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6" name="Google Shape;2886;p64"/>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7" name="Google Shape;2887;p64"/>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8" name="Google Shape;2888;p64"/>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64"/>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64"/>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64"/>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64"/>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64"/>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64"/>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00" name="Google Shape;2900;p64"/>
          <p:cNvGrpSpPr/>
          <p:nvPr/>
        </p:nvGrpSpPr>
        <p:grpSpPr>
          <a:xfrm>
            <a:off x="6938354" y="305719"/>
            <a:ext cx="1675047" cy="149573"/>
            <a:chOff x="4790625" y="1824675"/>
            <a:chExt cx="2392925" cy="213675"/>
          </a:xfrm>
        </p:grpSpPr>
        <p:sp>
          <p:nvSpPr>
            <p:cNvPr id="2901" name="Google Shape;2901;p6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2" name="Google Shape;2902;p6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3" name="Google Shape;2903;p6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4" name="Google Shape;2904;p6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5" name="Google Shape;2905;p6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06" name="Google Shape;2906;p64"/>
          <p:cNvGrpSpPr/>
          <p:nvPr/>
        </p:nvGrpSpPr>
        <p:grpSpPr>
          <a:xfrm>
            <a:off x="8829243" y="2572827"/>
            <a:ext cx="214918" cy="250565"/>
            <a:chOff x="6571050" y="2495000"/>
            <a:chExt cx="307025" cy="357950"/>
          </a:xfrm>
        </p:grpSpPr>
        <p:sp>
          <p:nvSpPr>
            <p:cNvPr id="2907" name="Google Shape;2907;p6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8" name="Google Shape;2908;p6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9" name="Google Shape;2909;p6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10" name="Google Shape;2910;p64"/>
          <p:cNvGrpSpPr/>
          <p:nvPr/>
        </p:nvGrpSpPr>
        <p:grpSpPr>
          <a:xfrm>
            <a:off x="119755" y="847989"/>
            <a:ext cx="279227" cy="1700985"/>
            <a:chOff x="4713875" y="2486650"/>
            <a:chExt cx="495475" cy="2584400"/>
          </a:xfrm>
        </p:grpSpPr>
        <p:sp>
          <p:nvSpPr>
            <p:cNvPr id="2911" name="Google Shape;2911;p6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2" name="Google Shape;2912;p6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3" name="Google Shape;2913;p6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4" name="Google Shape;2914;p6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5" name="Google Shape;2915;p6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6" name="Google Shape;2916;p6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7" name="Google Shape;2917;p6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8" name="Google Shape;2918;p6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9" name="Google Shape;2919;p6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0" name="Google Shape;2920;p6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1" name="Google Shape;2921;p6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2" name="Google Shape;2922;p6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3" name="Google Shape;2923;p6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4" name="Google Shape;2924;p6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5" name="Google Shape;2925;p6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5" name="Google Shape;911;p39"/>
          <p:cNvSpPr txBox="1">
            <a:spLocks/>
          </p:cNvSpPr>
          <p:nvPr/>
        </p:nvSpPr>
        <p:spPr>
          <a:xfrm>
            <a:off x="768781" y="439470"/>
            <a:ext cx="7717500" cy="5232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 typeface="Arial"/>
              <a:buNone/>
              <a:tabLst/>
              <a:defRPr/>
            </a:pPr>
            <a:r>
              <a:rPr kumimoji="0" lang="en-US" sz="3400" b="1" i="0" u="none" strike="noStrike" kern="1200" cap="none" spc="0" normalizeH="0" baseline="0" noProof="0">
                <a:ln>
                  <a:noFill/>
                </a:ln>
                <a:solidFill>
                  <a:srgbClr val="C00000"/>
                </a:solidFill>
                <a:effectLst/>
                <a:uLnTx/>
                <a:uFillTx/>
                <a:latin typeface="Arial" panose="020B0604020202020204" pitchFamily="34" charset="0"/>
                <a:ea typeface="+mj-ea"/>
                <a:cs typeface="Arial" panose="020B0604020202020204" pitchFamily="34" charset="0"/>
                <a:sym typeface="Arial"/>
              </a:rPr>
              <a:t>KHỞI ĐỘNG</a:t>
            </a:r>
            <a:endParaRPr kumimoji="0" lang="en-US" sz="34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16" name="Rectangle 115"/>
              <p:cNvSpPr/>
              <p:nvPr/>
            </p:nvSpPr>
            <p:spPr>
              <a:xfrm>
                <a:off x="753312" y="1042684"/>
                <a:ext cx="7627138" cy="1314014"/>
              </a:xfrm>
              <a:prstGeom prst="rect">
                <a:avLst/>
              </a:prstGeom>
            </p:spPr>
            <p:txBody>
              <a:bodyPr wrap="square">
                <a:spAutoFit/>
              </a:bodyPr>
              <a:lstStyle/>
              <a:p>
                <a:pPr lvl="0" algn="just">
                  <a:lnSpc>
                    <a:spcPct val="150000"/>
                  </a:lnSpc>
                </a:pPr>
                <a:r>
                  <a:rPr lang="vi-VN" sz="1800">
                    <a:ea typeface="Calibri" panose="020F0502020204030204" pitchFamily="34" charset="0"/>
                    <a:cs typeface="Times New Roman" panose="02020603050405020304" pitchFamily="18" charset="0"/>
                  </a:rPr>
                  <a:t>Trong một khu đất có dạng hình vuông, người ta dành một mảnh đất có dạng hình chữ nhật ở góc khu đất để làm bể bơi (Hình 1). Biết </a:t>
                </a:r>
                <a:r>
                  <a:rPr lang="en-US" sz="1800">
                    <a:ea typeface="Calibri" panose="020F0502020204030204" pitchFamily="34" charset="0"/>
                    <a:cs typeface="Times New Roman" panose="02020603050405020304" pitchFamily="18" charset="0"/>
                  </a:rPr>
                  <a:t>diện t</a:t>
                </a:r>
                <a:r>
                  <a:rPr lang="vi-VN" sz="1800">
                    <a:ea typeface="Calibri" panose="020F0502020204030204" pitchFamily="34" charset="0"/>
                    <a:cs typeface="Times New Roman" panose="02020603050405020304" pitchFamily="18" charset="0"/>
                  </a:rPr>
                  <a:t>ích của bể bơi bằng </a:t>
                </a:r>
                <a14:m>
                  <m:oMath xmlns:m="http://schemas.openxmlformats.org/officeDocument/2006/math">
                    <m:r>
                      <a:rPr lang="vi-VN" sz="1800" i="1" smtClean="0">
                        <a:latin typeface="Cambria Math" panose="02040503050406030204" pitchFamily="18" charset="0"/>
                        <a:ea typeface="Calibri" panose="020F0502020204030204" pitchFamily="34" charset="0"/>
                        <a:cs typeface="Times New Roman" panose="02020603050405020304" pitchFamily="18" charset="0"/>
                      </a:rPr>
                      <m:t>1 250 </m:t>
                    </m:r>
                    <m:sSup>
                      <m:sSupPr>
                        <m:ctrlPr>
                          <a:rPr lang="vi-VN" sz="180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1800" b="0" i="1" smtClean="0">
                            <a:latin typeface="Cambria Math" panose="02040503050406030204" pitchFamily="18" charset="0"/>
                            <a:ea typeface="Calibri" panose="020F0502020204030204" pitchFamily="34" charset="0"/>
                            <a:cs typeface="Times New Roman" panose="02020603050405020304" pitchFamily="18" charset="0"/>
                          </a:rPr>
                          <m:t>𝑚</m:t>
                        </m:r>
                      </m:e>
                      <m:sup>
                        <m:r>
                          <a:rPr lang="en-US" sz="1800" b="0" i="1" smtClean="0">
                            <a:latin typeface="Cambria Math" panose="02040503050406030204" pitchFamily="18" charset="0"/>
                            <a:ea typeface="Calibri" panose="020F0502020204030204" pitchFamily="34" charset="0"/>
                            <a:cs typeface="Times New Roman" panose="02020603050405020304" pitchFamily="18" charset="0"/>
                          </a:rPr>
                          <m:t>2</m:t>
                        </m:r>
                      </m:sup>
                    </m:sSup>
                    <m:r>
                      <a:rPr lang="vi-VN" sz="1800" i="1" smtClean="0">
                        <a:latin typeface="Cambria Math" panose="02040503050406030204" pitchFamily="18" charset="0"/>
                        <a:ea typeface="Calibri" panose="020F0502020204030204" pitchFamily="34" charset="0"/>
                        <a:cs typeface="Times New Roman" panose="02020603050405020304" pitchFamily="18" charset="0"/>
                      </a:rPr>
                      <m:t>.</m:t>
                    </m:r>
                  </m:oMath>
                </a14:m>
                <a:endParaRPr kumimoji="0" lang="da-DK" sz="18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mc:Choice>
        <mc:Fallback xmlns="">
          <p:sp>
            <p:nvSpPr>
              <p:cNvPr id="116" name="Rectangle 115"/>
              <p:cNvSpPr>
                <a:spLocks noRot="1" noChangeAspect="1" noMove="1" noResize="1" noEditPoints="1" noAdjustHandles="1" noChangeArrowheads="1" noChangeShapeType="1" noTextEdit="1"/>
              </p:cNvSpPr>
              <p:nvPr/>
            </p:nvSpPr>
            <p:spPr>
              <a:xfrm>
                <a:off x="753312" y="1042684"/>
                <a:ext cx="7627138" cy="1314014"/>
              </a:xfrm>
              <a:prstGeom prst="rect">
                <a:avLst/>
              </a:prstGeom>
              <a:blipFill>
                <a:blip r:embed="rId3"/>
                <a:stretch>
                  <a:fillRect l="-719" r="-639" b="-4630"/>
                </a:stretch>
              </a:blipFill>
            </p:spPr>
            <p:txBody>
              <a:bodyPr/>
              <a:lstStyle/>
              <a:p>
                <a:r>
                  <a:rPr lang="en-US">
                    <a:noFill/>
                  </a:rPr>
                  <a:t> </a:t>
                </a:r>
              </a:p>
            </p:txBody>
          </p:sp>
        </mc:Fallback>
      </mc:AlternateContent>
      <p:pic>
        <p:nvPicPr>
          <p:cNvPr id="121" name="Picture 120"/>
          <p:cNvPicPr>
            <a:picLocks noChangeAspect="1"/>
          </p:cNvPicPr>
          <p:nvPr/>
        </p:nvPicPr>
        <p:blipFill>
          <a:blip r:embed="rId4"/>
          <a:stretch>
            <a:fillRect/>
          </a:stretch>
        </p:blipFill>
        <p:spPr>
          <a:xfrm>
            <a:off x="1734061" y="3868840"/>
            <a:ext cx="329292" cy="545837"/>
          </a:xfrm>
          <a:prstGeom prst="rect">
            <a:avLst/>
          </a:prstGeom>
        </p:spPr>
      </p:pic>
      <p:pic>
        <p:nvPicPr>
          <p:cNvPr id="9" name="Picture 8"/>
          <p:cNvPicPr>
            <a:picLocks noChangeAspect="1"/>
          </p:cNvPicPr>
          <p:nvPr/>
        </p:nvPicPr>
        <p:blipFill>
          <a:blip r:embed="rId5"/>
          <a:stretch>
            <a:fillRect/>
          </a:stretch>
        </p:blipFill>
        <p:spPr>
          <a:xfrm>
            <a:off x="3221655" y="2373102"/>
            <a:ext cx="5015036" cy="2459922"/>
          </a:xfrm>
          <a:prstGeom prst="rect">
            <a:avLst/>
          </a:prstGeom>
        </p:spPr>
      </p:pic>
      <p:sp>
        <p:nvSpPr>
          <p:cNvPr id="11" name="Rectangle 10"/>
          <p:cNvSpPr/>
          <p:nvPr/>
        </p:nvSpPr>
        <p:spPr>
          <a:xfrm>
            <a:off x="780437" y="2394167"/>
            <a:ext cx="2236540" cy="1338828"/>
          </a:xfrm>
          <a:prstGeom prst="rect">
            <a:avLst/>
          </a:prstGeom>
        </p:spPr>
        <p:txBody>
          <a:bodyPr wrap="square">
            <a:spAutoFit/>
          </a:bodyPr>
          <a:lstStyle/>
          <a:p>
            <a:pPr marL="285750" lvl="0" indent="-285750" algn="just">
              <a:lnSpc>
                <a:spcPct val="150000"/>
              </a:lnSpc>
              <a:buFont typeface="Arial" panose="020B0604020202020204" pitchFamily="34" charset="0"/>
              <a:buChar char="•"/>
            </a:pPr>
            <a:r>
              <a:rPr lang="da-DK" sz="1800">
                <a:ea typeface="Calibri" panose="020F0502020204030204" pitchFamily="34" charset="0"/>
                <a:cs typeface="Times New Roman" panose="02020603050405020304" pitchFamily="18" charset="0"/>
              </a:rPr>
              <a:t>Độ dài cạnh của khu đất bằng bao nhiêu mét?</a:t>
            </a:r>
            <a:endParaRPr lang="en-US" sz="180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8549899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barn(inVertical)">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500"/>
                                        <p:tgtEl>
                                          <p:spTgt spid="116"/>
                                        </p:tgtEl>
                                      </p:cBhvr>
                                    </p:animEffect>
                                    <p:anim calcmode="lin" valueType="num">
                                      <p:cBhvr>
                                        <p:cTn id="13" dur="500" fill="hold"/>
                                        <p:tgtEl>
                                          <p:spTgt spid="116"/>
                                        </p:tgtEl>
                                        <p:attrNameLst>
                                          <p:attrName>ppt_x</p:attrName>
                                        </p:attrNameLst>
                                      </p:cBhvr>
                                      <p:tavLst>
                                        <p:tav tm="0">
                                          <p:val>
                                            <p:strVal val="#ppt_x"/>
                                          </p:val>
                                        </p:tav>
                                        <p:tav tm="100000">
                                          <p:val>
                                            <p:strVal val="#ppt_x"/>
                                          </p:val>
                                        </p:tav>
                                      </p:tavLst>
                                    </p:anim>
                                    <p:anim calcmode="lin" valueType="num">
                                      <p:cBhvr>
                                        <p:cTn id="14" dur="500" fill="hold"/>
                                        <p:tgtEl>
                                          <p:spTgt spid="1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fade">
                                      <p:cBhvr>
                                        <p:cTn id="27" dur="500"/>
                                        <p:tgtEl>
                                          <p:spTgt spid="121"/>
                                        </p:tgtEl>
                                      </p:cBhvr>
                                    </p:animEffect>
                                    <p:anim calcmode="lin" valueType="num">
                                      <p:cBhvr>
                                        <p:cTn id="28" dur="500" fill="hold"/>
                                        <p:tgtEl>
                                          <p:spTgt spid="121"/>
                                        </p:tgtEl>
                                        <p:attrNameLst>
                                          <p:attrName>ppt_x</p:attrName>
                                        </p:attrNameLst>
                                      </p:cBhvr>
                                      <p:tavLst>
                                        <p:tav tm="0">
                                          <p:val>
                                            <p:strVal val="#ppt_x"/>
                                          </p:val>
                                        </p:tav>
                                        <p:tav tm="100000">
                                          <p:val>
                                            <p:strVal val="#ppt_x"/>
                                          </p:val>
                                        </p:tav>
                                      </p:tavLst>
                                    </p:anim>
                                    <p:anim calcmode="lin" valueType="num">
                                      <p:cBhvr>
                                        <p:cTn id="29" dur="500" fill="hold"/>
                                        <p:tgtEl>
                                          <p:spTgt spid="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8704894" y="2989586"/>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4" name="Google Shape;2274;p57"/>
          <p:cNvGrpSpPr/>
          <p:nvPr/>
        </p:nvGrpSpPr>
        <p:grpSpPr>
          <a:xfrm rot="5554187">
            <a:off x="147111" y="3700306"/>
            <a:ext cx="1302898" cy="891399"/>
            <a:chOff x="359700" y="4031500"/>
            <a:chExt cx="2217375" cy="1079075"/>
          </a:xfrm>
        </p:grpSpPr>
        <p:sp>
          <p:nvSpPr>
            <p:cNvPr id="2275"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9" name="Google Shape;2289;p57"/>
          <p:cNvGrpSpPr/>
          <p:nvPr/>
        </p:nvGrpSpPr>
        <p:grpSpPr>
          <a:xfrm>
            <a:off x="76202" y="1060140"/>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3" name="Google Shape;2293;p57"/>
          <p:cNvGrpSpPr/>
          <p:nvPr/>
        </p:nvGrpSpPr>
        <p:grpSpPr>
          <a:xfrm>
            <a:off x="8760727" y="2666694"/>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roup 67"/>
          <p:cNvGrpSpPr/>
          <p:nvPr/>
        </p:nvGrpSpPr>
        <p:grpSpPr>
          <a:xfrm>
            <a:off x="668035" y="419837"/>
            <a:ext cx="7895522" cy="1346331"/>
            <a:chOff x="-1287601" y="968193"/>
            <a:chExt cx="7895522" cy="1346331"/>
          </a:xfrm>
        </p:grpSpPr>
        <p:sp>
          <p:nvSpPr>
            <p:cNvPr id="69" name="Rounded Rectangle 68"/>
            <p:cNvSpPr/>
            <p:nvPr/>
          </p:nvSpPr>
          <p:spPr>
            <a:xfrm>
              <a:off x="-1195023" y="1310100"/>
              <a:ext cx="921610" cy="439322"/>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487E"/>
                  </a:solidFill>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70" name="Rectangle 69"/>
                <p:cNvSpPr/>
                <p:nvPr/>
              </p:nvSpPr>
              <p:spPr>
                <a:xfrm>
                  <a:off x="-1287601" y="968193"/>
                  <a:ext cx="7895522" cy="1346331"/>
                </a:xfrm>
                <a:prstGeom prst="rect">
                  <a:avLst/>
                </a:prstGeom>
              </p:spPr>
              <p:txBody>
                <a:bodyPr wrap="square">
                  <a:spAutoFit/>
                </a:bodyPr>
                <a:lstStyle/>
                <a:p>
                  <a:pPr algn="just">
                    <a:lnSpc>
                      <a:spcPct val="165000"/>
                    </a:lnSpc>
                  </a:pPr>
                  <a14:m>
                    <m:oMathPara xmlns:m="http://schemas.openxmlformats.org/officeDocument/2006/math">
                      <m:oMathParaPr>
                        <m:jc m:val="left"/>
                      </m:oMathParaPr>
                      <m:oMath xmlns:m="http://schemas.openxmlformats.org/officeDocument/2006/math">
                        <m:r>
                          <m:rPr>
                            <m:nor/>
                          </m:rPr>
                          <a:rPr lang="en-US" sz="1800" b="0" i="0" smtClean="0">
                            <a:latin typeface="Arial" panose="020B0604020202020204" pitchFamily="34" charset="0"/>
                            <a:cs typeface="Arial" panose="020B0604020202020204" pitchFamily="34" charset="0"/>
                          </a:rPr>
                          <m:t>                </m:t>
                        </m:r>
                        <m:r>
                          <m:rPr>
                            <m:nor/>
                          </m:rPr>
                          <a:rPr lang="en-US" sz="1800" smtClean="0">
                            <a:latin typeface="Arial" panose="020B0604020202020204" pitchFamily="34" charset="0"/>
                            <a:cs typeface="Arial" panose="020B0604020202020204" pitchFamily="34" charset="0"/>
                          </a:rPr>
                          <m:t>Cho</m:t>
                        </m:r>
                        <m:r>
                          <m:rPr>
                            <m:nor/>
                          </m:rPr>
                          <a:rPr lang="en-US" sz="1800" smtClean="0">
                            <a:latin typeface="Arial" panose="020B0604020202020204" pitchFamily="34" charset="0"/>
                            <a:cs typeface="Arial" panose="020B0604020202020204" pitchFamily="34" charset="0"/>
                          </a:rPr>
                          <m:t> </m:t>
                        </m:r>
                        <m:r>
                          <m:rPr>
                            <m:nor/>
                          </m:rPr>
                          <a:rPr lang="en-US" sz="1800" smtClean="0">
                            <a:latin typeface="Arial" panose="020B0604020202020204" pitchFamily="34" charset="0"/>
                            <a:cs typeface="Arial" panose="020B0604020202020204" pitchFamily="34" charset="0"/>
                          </a:rPr>
                          <m:t>ph</m:t>
                        </m:r>
                        <m:r>
                          <m:rPr>
                            <m:nor/>
                          </m:rPr>
                          <a:rPr lang="en-US" sz="1800" smtClean="0">
                            <a:latin typeface="Arial" panose="020B0604020202020204" pitchFamily="34" charset="0"/>
                            <a:cs typeface="Arial" panose="020B0604020202020204" pitchFamily="34" charset="0"/>
                          </a:rPr>
                          <m:t>ươ</m:t>
                        </m:r>
                        <m:r>
                          <m:rPr>
                            <m:nor/>
                          </m:rPr>
                          <a:rPr lang="en-US" sz="1800" smtClean="0">
                            <a:latin typeface="Arial" panose="020B0604020202020204" pitchFamily="34" charset="0"/>
                            <a:cs typeface="Arial" panose="020B0604020202020204" pitchFamily="34" charset="0"/>
                          </a:rPr>
                          <m:t>ng</m:t>
                        </m:r>
                        <m:r>
                          <m:rPr>
                            <m:nor/>
                          </m:rPr>
                          <a:rPr lang="en-US" sz="1800" smtClean="0">
                            <a:latin typeface="Arial" panose="020B0604020202020204" pitchFamily="34" charset="0"/>
                            <a:cs typeface="Arial" panose="020B0604020202020204" pitchFamily="34" charset="0"/>
                          </a:rPr>
                          <m:t> </m:t>
                        </m:r>
                        <m:r>
                          <m:rPr>
                            <m:nor/>
                          </m:rPr>
                          <a:rPr lang="en-US" sz="1800" smtClean="0">
                            <a:latin typeface="Arial" panose="020B0604020202020204" pitchFamily="34" charset="0"/>
                            <a:cs typeface="Arial" panose="020B0604020202020204" pitchFamily="34" charset="0"/>
                          </a:rPr>
                          <m:t>tr</m:t>
                        </m:r>
                        <m:r>
                          <m:rPr>
                            <m:nor/>
                          </m:rPr>
                          <a:rPr lang="en-US" sz="1800" smtClean="0">
                            <a:latin typeface="Arial" panose="020B0604020202020204" pitchFamily="34" charset="0"/>
                            <a:cs typeface="Arial" panose="020B0604020202020204" pitchFamily="34" charset="0"/>
                          </a:rPr>
                          <m:t>ì</m:t>
                        </m:r>
                        <m:r>
                          <m:rPr>
                            <m:nor/>
                          </m:rPr>
                          <a:rPr lang="en-US" sz="1800" smtClean="0">
                            <a:latin typeface="Arial" panose="020B0604020202020204" pitchFamily="34" charset="0"/>
                            <a:cs typeface="Arial" panose="020B0604020202020204" pitchFamily="34" charset="0"/>
                          </a:rPr>
                          <m:t>nh</m:t>
                        </m:r>
                        <m:r>
                          <m:rPr>
                            <m:nor/>
                          </m:rPr>
                          <a:rPr lang="en-US" sz="1800" smtClean="0">
                            <a:latin typeface="Arial" panose="020B0604020202020204" pitchFamily="34" charset="0"/>
                            <a:cs typeface="Arial" panose="020B0604020202020204" pitchFamily="34" charset="0"/>
                          </a:rPr>
                          <m:t>:</m:t>
                        </m:r>
                        <m:r>
                          <a:rPr lang="en-US" sz="1800" b="0" i="1" smtClean="0">
                            <a:latin typeface="Cambria Math" panose="02040503050406030204" pitchFamily="18" charset="0"/>
                            <a:cs typeface="Arial" panose="020B0604020202020204" pitchFamily="34" charset="0"/>
                          </a:rPr>
                          <m:t> </m:t>
                        </m:r>
                        <m:f>
                          <m:fPr>
                            <m:ctrlPr>
                              <a:rPr lang="en-US" sz="1800" i="1" smtClean="0">
                                <a:latin typeface="Cambria Math" panose="02040503050406030204" pitchFamily="18" charset="0"/>
                                <a:cs typeface="Arial" panose="020B0604020202020204" pitchFamily="34" charset="0"/>
                              </a:rPr>
                            </m:ctrlPr>
                          </m:fPr>
                          <m:num>
                            <m:r>
                              <a:rPr lang="en-US" sz="1800" b="0" i="1" smtClean="0">
                                <a:latin typeface="Cambria Math" panose="02040503050406030204" pitchFamily="18" charset="0"/>
                                <a:cs typeface="Arial" panose="020B0604020202020204" pitchFamily="34" charset="0"/>
                              </a:rPr>
                              <m:t>𝑥</m:t>
                            </m:r>
                            <m:r>
                              <a:rPr lang="en-US" sz="1800" b="0" i="1" smtClean="0">
                                <a:latin typeface="Cambria Math" panose="02040503050406030204" pitchFamily="18" charset="0"/>
                                <a:cs typeface="Arial" panose="020B0604020202020204" pitchFamily="34" charset="0"/>
                              </a:rPr>
                              <m:t>+2</m:t>
                            </m:r>
                          </m:num>
                          <m:den>
                            <m:r>
                              <a:rPr lang="en-US" sz="1800" b="0" i="1" smtClean="0">
                                <a:latin typeface="Cambria Math" panose="02040503050406030204" pitchFamily="18" charset="0"/>
                                <a:cs typeface="Arial" panose="020B0604020202020204" pitchFamily="34" charset="0"/>
                              </a:rPr>
                              <m:t>𝑥</m:t>
                            </m:r>
                          </m:den>
                        </m:f>
                        <m:r>
                          <a:rPr lang="en-US" sz="1800" b="0" i="1" smtClean="0">
                            <a:latin typeface="Cambria Math" panose="02040503050406030204" pitchFamily="18" charset="0"/>
                            <a:cs typeface="Arial" panose="020B0604020202020204" pitchFamily="34" charset="0"/>
                          </a:rPr>
                          <m:t>=</m:t>
                        </m:r>
                        <m:f>
                          <m:fPr>
                            <m:ctrlPr>
                              <a:rPr lang="en-US" sz="1800" b="0" i="1" smtClean="0">
                                <a:latin typeface="Cambria Math" panose="02040503050406030204" pitchFamily="18" charset="0"/>
                                <a:cs typeface="Arial" panose="020B0604020202020204" pitchFamily="34" charset="0"/>
                              </a:rPr>
                            </m:ctrlPr>
                          </m:fPr>
                          <m:num>
                            <m:r>
                              <a:rPr lang="en-US" sz="1800" b="0" i="1" smtClean="0">
                                <a:latin typeface="Cambria Math" panose="02040503050406030204" pitchFamily="18" charset="0"/>
                                <a:cs typeface="Arial" panose="020B0604020202020204" pitchFamily="34" charset="0"/>
                              </a:rPr>
                              <m:t>𝑥</m:t>
                            </m:r>
                            <m:r>
                              <a:rPr lang="en-US" sz="1800" b="0" i="1" smtClean="0">
                                <a:latin typeface="Cambria Math" panose="02040503050406030204" pitchFamily="18" charset="0"/>
                                <a:cs typeface="Arial" panose="020B0604020202020204" pitchFamily="34" charset="0"/>
                              </a:rPr>
                              <m:t>−3</m:t>
                            </m:r>
                          </m:num>
                          <m:den>
                            <m:r>
                              <a:rPr lang="en-US" sz="1800" b="0" i="1" smtClean="0">
                                <a:latin typeface="Cambria Math" panose="02040503050406030204" pitchFamily="18" charset="0"/>
                                <a:cs typeface="Arial" panose="020B0604020202020204" pitchFamily="34" charset="0"/>
                              </a:rPr>
                              <m:t>𝑥</m:t>
                            </m:r>
                            <m:r>
                              <a:rPr lang="en-US" sz="1800" b="0" i="1" smtClean="0">
                                <a:latin typeface="Cambria Math" panose="02040503050406030204" pitchFamily="18" charset="0"/>
                                <a:cs typeface="Arial" panose="020B0604020202020204" pitchFamily="34" charset="0"/>
                              </a:rPr>
                              <m:t>−2</m:t>
                            </m:r>
                          </m:den>
                        </m:f>
                        <m:r>
                          <a:rPr lang="en-US" sz="1800" b="0" i="1" smtClean="0">
                            <a:latin typeface="Cambria Math" panose="02040503050406030204" pitchFamily="18" charset="0"/>
                            <a:cs typeface="Arial" panose="020B0604020202020204" pitchFamily="34" charset="0"/>
                          </a:rPr>
                          <m:t>     (1)</m:t>
                        </m:r>
                      </m:oMath>
                    </m:oMathPara>
                  </a14:m>
                  <a:endParaRPr lang="en-US" sz="1800">
                    <a:latin typeface="Arial" panose="020B0604020202020204" pitchFamily="34" charset="0"/>
                    <a:cs typeface="Arial" panose="020B0604020202020204" pitchFamily="34" charset="0"/>
                  </a:endParaRPr>
                </a:p>
                <a:p>
                  <a:pPr algn="just">
                    <a:lnSpc>
                      <a:spcPct val="165000"/>
                    </a:lnSpc>
                  </a:pPr>
                  <a:r>
                    <a:rPr lang="en-US" sz="1800">
                      <a:latin typeface="Arial" panose="020B0604020202020204" pitchFamily="34" charset="0"/>
                      <a:cs typeface="Arial" panose="020B0604020202020204" pitchFamily="34" charset="0"/>
                    </a:rPr>
                    <a:t>Tìm điều kiện của </a:t>
                  </a:r>
                  <a14:m>
                    <m:oMath xmlns:m="http://schemas.openxmlformats.org/officeDocument/2006/math">
                      <m:r>
                        <a:rPr lang="en-US" sz="1800" i="1">
                          <a:latin typeface="Cambria Math" panose="02040503050406030204" pitchFamily="18" charset="0"/>
                          <a:cs typeface="Arial" panose="020B0604020202020204" pitchFamily="34" charset="0"/>
                        </a:rPr>
                        <m:t>𝑥</m:t>
                      </m:r>
                    </m:oMath>
                  </a14:m>
                  <a:r>
                    <a:rPr lang="en-US" sz="1800">
                      <a:latin typeface="Arial" panose="020B0604020202020204" pitchFamily="34" charset="0"/>
                      <a:cs typeface="Arial" panose="020B0604020202020204" pitchFamily="34" charset="0"/>
                    </a:rPr>
                    <a:t> để cả hai mẫu thức có trong phương trình (1) là khác 0.</a:t>
                  </a:r>
                  <a:endParaRPr lang="vi-VN" sz="1800">
                    <a:latin typeface="Arial" panose="020B0604020202020204" pitchFamily="34" charset="0"/>
                    <a:cs typeface="Arial" panose="020B0604020202020204" pitchFamily="34" charset="0"/>
                  </a:endParaRPr>
                </a:p>
              </p:txBody>
            </p:sp>
          </mc:Choice>
          <mc:Fallback xmlns="">
            <p:sp>
              <p:nvSpPr>
                <p:cNvPr id="70" name="Rectangle 69"/>
                <p:cNvSpPr>
                  <a:spLocks noRot="1" noChangeAspect="1" noMove="1" noResize="1" noEditPoints="1" noAdjustHandles="1" noChangeArrowheads="1" noChangeShapeType="1" noTextEdit="1"/>
                </p:cNvSpPr>
                <p:nvPr/>
              </p:nvSpPr>
              <p:spPr>
                <a:xfrm>
                  <a:off x="-1287601" y="968193"/>
                  <a:ext cx="7895522" cy="1346331"/>
                </a:xfrm>
                <a:prstGeom prst="rect">
                  <a:avLst/>
                </a:prstGeom>
                <a:blipFill>
                  <a:blip r:embed="rId3"/>
                  <a:stretch>
                    <a:fillRect l="-695" r="-309" b="-6335"/>
                  </a:stretch>
                </a:blipFill>
              </p:spPr>
              <p:txBody>
                <a:bodyPr/>
                <a:lstStyle/>
                <a:p>
                  <a:r>
                    <a:rPr lang="en-US">
                      <a:noFill/>
                    </a:rPr>
                    <a:t> </a:t>
                  </a:r>
                </a:p>
              </p:txBody>
            </p:sp>
          </mc:Fallback>
        </mc:AlternateContent>
      </p:grpSp>
      <p:sp>
        <p:nvSpPr>
          <p:cNvPr id="72" name="Google Shape;1913;p42"/>
          <p:cNvSpPr/>
          <p:nvPr/>
        </p:nvSpPr>
        <p:spPr>
          <a:xfrm rot="2165">
            <a:off x="4161849" y="2033947"/>
            <a:ext cx="907893" cy="37250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i="1">
                <a:solidFill>
                  <a:sysClr val="windowText" lastClr="000000"/>
                </a:solidFill>
              </a:rPr>
              <a:t>G</a:t>
            </a:r>
            <a:r>
              <a:rPr kumimoji="0" lang="en-US" sz="1800" b="1" i="1" u="none" strike="noStrike" kern="0" cap="none" spc="0" normalizeH="0" baseline="0" noProof="0">
                <a:ln>
                  <a:noFill/>
                </a:ln>
                <a:solidFill>
                  <a:sysClr val="windowText" lastClr="000000"/>
                </a:solidFill>
                <a:effectLst/>
                <a:uLnTx/>
                <a:uFillTx/>
              </a:rPr>
              <a:t>iải</a:t>
            </a:r>
            <a:endParaRPr kumimoji="0" sz="18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5" name="Rectangle 4"/>
              <p:cNvSpPr/>
              <p:nvPr/>
            </p:nvSpPr>
            <p:spPr>
              <a:xfrm>
                <a:off x="668035" y="2563399"/>
                <a:ext cx="7814504" cy="1583510"/>
              </a:xfrm>
              <a:prstGeom prst="rect">
                <a:avLst/>
              </a:prstGeom>
            </p:spPr>
            <p:txBody>
              <a:bodyPr wrap="square">
                <a:spAutoFit/>
              </a:bodyPr>
              <a:lstStyle/>
              <a:p>
                <a:pPr lvl="0" algn="just">
                  <a:lnSpc>
                    <a:spcPct val="155000"/>
                  </a:lnSpc>
                </a:pPr>
                <a:r>
                  <a:rPr lang="en-US" sz="1800">
                    <a:latin typeface="+mn-lt"/>
                    <a:cs typeface="Arial" panose="020B0604020202020204" pitchFamily="34" charset="0"/>
                  </a:rPr>
                  <a:t>Điều kiện của </a:t>
                </a:r>
                <a14:m>
                  <m:oMath xmlns:m="http://schemas.openxmlformats.org/officeDocument/2006/math">
                    <m:r>
                      <a:rPr lang="en-US" sz="1800" i="1">
                        <a:latin typeface="Cambria Math" panose="02040503050406030204" pitchFamily="18" charset="0"/>
                        <a:cs typeface="Arial" panose="020B0604020202020204" pitchFamily="34" charset="0"/>
                      </a:rPr>
                      <m:t>𝑥</m:t>
                    </m:r>
                  </m:oMath>
                </a14:m>
                <a:r>
                  <a:rPr lang="en-US" sz="1800">
                    <a:latin typeface="+mn-lt"/>
                    <a:cs typeface="Arial" panose="020B0604020202020204" pitchFamily="34" charset="0"/>
                  </a:rPr>
                  <a:t> để cả hai mẫu thức có trong phương trình (1) là khác 0 là:</a:t>
                </a:r>
                <a:endParaRPr lang="vi-VN" sz="1800">
                  <a:latin typeface="+mn-lt"/>
                  <a:cs typeface="Arial" panose="020B0604020202020204" pitchFamily="34" charset="0"/>
                </a:endParaRPr>
              </a:p>
              <a:p>
                <a:pPr algn="ctr">
                  <a:lnSpc>
                    <a:spcPct val="150000"/>
                  </a:lnSpc>
                  <a:spcBef>
                    <a:spcPts val="600"/>
                  </a:spcBef>
                  <a:spcAft>
                    <a:spcPts val="600"/>
                  </a:spcAft>
                </a:pPr>
                <a:r>
                  <a:rPr lang="vi-VN" sz="1800">
                    <a:latin typeface="+mn-lt"/>
                    <a:ea typeface="Arial" panose="020B0604020202020204" pitchFamily="34" charset="0"/>
                    <a:cs typeface="Times New Roman" panose="02020603050405020304" pitchFamily="18" charset="0"/>
                  </a:rPr>
                  <a:t> </a:t>
                </a:r>
                <a14:m>
                  <m:oMath xmlns:m="http://schemas.openxmlformats.org/officeDocument/2006/math">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1800">
                    <a:effectLst/>
                    <a:latin typeface="+mn-lt"/>
                    <a:ea typeface="Dotum" panose="020B0600000101010101" pitchFamily="34" charset="-127"/>
                    <a:cs typeface="Times New Roman" panose="02020603050405020304" pitchFamily="18" charset="0"/>
                  </a:rPr>
                  <a:t> và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−2≠0</m:t>
                    </m:r>
                  </m:oMath>
                </a14:m>
                <a:r>
                  <a:rPr lang="vi-VN" sz="1800">
                    <a:effectLst/>
                    <a:latin typeface="+mn-lt"/>
                    <a:ea typeface="Dotum" panose="020B0600000101010101" pitchFamily="34" charset="-127"/>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r>
                  <a:rPr lang="vi-VN" sz="1800">
                    <a:effectLst/>
                    <a:latin typeface="+mn-lt"/>
                    <a:ea typeface="Dotum" panose="020B0600000101010101" pitchFamily="34" charset="-127"/>
                    <a:cs typeface="Times New Roman" panose="02020603050405020304" pitchFamily="18" charset="0"/>
                  </a:rPr>
                  <a:t>hay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≠0 </m:t>
                    </m:r>
                  </m:oMath>
                </a14:m>
                <a:r>
                  <a:rPr lang="en-US" sz="1800">
                    <a:effectLst/>
                    <a:latin typeface="+mn-lt"/>
                    <a:ea typeface="Dotum" panose="020B0600000101010101" pitchFamily="34" charset="-127"/>
                    <a:cs typeface="Times New Roman" panose="02020603050405020304" pitchFamily="18" charset="0"/>
                  </a:rPr>
                  <a:t>và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oMath>
                </a14:m>
                <a:r>
                  <a:rPr lang="vi-VN" sz="1800">
                    <a:effectLst/>
                    <a:latin typeface="+mn-lt"/>
                    <a:ea typeface="Dotum" panose="020B0600000101010101" pitchFamily="34" charset="-127"/>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68035" y="2563399"/>
                <a:ext cx="7814504" cy="1583510"/>
              </a:xfrm>
              <a:prstGeom prst="rect">
                <a:avLst/>
              </a:prstGeom>
              <a:blipFill>
                <a:blip r:embed="rId4"/>
                <a:stretch>
                  <a:fillRect l="-703" b="-231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anim calcmode="lin" valueType="num">
                                      <p:cBhvr>
                                        <p:cTn id="8" dur="500" fill="hold"/>
                                        <p:tgtEl>
                                          <p:spTgt spid="68"/>
                                        </p:tgtEl>
                                        <p:attrNameLst>
                                          <p:attrName>ppt_x</p:attrName>
                                        </p:attrNameLst>
                                      </p:cBhvr>
                                      <p:tavLst>
                                        <p:tav tm="0">
                                          <p:val>
                                            <p:strVal val="#ppt_x"/>
                                          </p:val>
                                        </p:tav>
                                        <p:tav tm="100000">
                                          <p:val>
                                            <p:strVal val="#ppt_x"/>
                                          </p:val>
                                        </p:tav>
                                      </p:tavLst>
                                    </p:anim>
                                    <p:anim calcmode="lin" valueType="num">
                                      <p:cBhvr>
                                        <p:cTn id="9" dur="5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barn(inVertical)">
                                      <p:cBhvr>
                                        <p:cTn id="14" dur="500"/>
                                        <p:tgtEl>
                                          <p:spTgt spid="7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up)">
                                      <p:cBhvr>
                                        <p:cTn id="19" dur="500"/>
                                        <p:tgtEl>
                                          <p:spTgt spid="5">
                                            <p:txEl>
                                              <p:pRg st="0" end="0"/>
                                            </p:txEl>
                                          </p:spTgt>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up)">
                                      <p:cBhvr>
                                        <p:cTn id="23" dur="500"/>
                                        <p:tgtEl>
                                          <p:spTgt spid="5">
                                            <p:txEl>
                                              <p:pRg st="1" end="1"/>
                                            </p:txEl>
                                          </p:spTgt>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up)">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grpSp>
        <p:nvGrpSpPr>
          <p:cNvPr id="1098" name="Google Shape;1098;p40"/>
          <p:cNvGrpSpPr/>
          <p:nvPr/>
        </p:nvGrpSpPr>
        <p:grpSpPr>
          <a:xfrm>
            <a:off x="7964565" y="3587470"/>
            <a:ext cx="1103235" cy="1479835"/>
            <a:chOff x="393738" y="1475915"/>
            <a:chExt cx="1103235" cy="1479835"/>
          </a:xfrm>
        </p:grpSpPr>
        <p:sp>
          <p:nvSpPr>
            <p:cNvPr id="1099" name="Google Shape;1099;p40"/>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0"/>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0"/>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0"/>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0"/>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0"/>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0"/>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40"/>
          <p:cNvGrpSpPr/>
          <p:nvPr/>
        </p:nvGrpSpPr>
        <p:grpSpPr>
          <a:xfrm>
            <a:off x="80082" y="76210"/>
            <a:ext cx="1279828" cy="1427160"/>
            <a:chOff x="5321800" y="3042900"/>
            <a:chExt cx="1828325" cy="2038800"/>
          </a:xfrm>
        </p:grpSpPr>
        <p:sp>
          <p:nvSpPr>
            <p:cNvPr id="1111" name="Google Shape;1111;p40"/>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0"/>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3" name="Google Shape;1113;p40"/>
          <p:cNvGrpSpPr/>
          <p:nvPr/>
        </p:nvGrpSpPr>
        <p:grpSpPr>
          <a:xfrm>
            <a:off x="748985" y="3633757"/>
            <a:ext cx="171833" cy="943110"/>
            <a:chOff x="6952525" y="2517050"/>
            <a:chExt cx="245475" cy="1347300"/>
          </a:xfrm>
        </p:grpSpPr>
        <p:sp>
          <p:nvSpPr>
            <p:cNvPr id="1114" name="Google Shape;1114;p40"/>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0"/>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0"/>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0"/>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 name="Google Shape;1118;p40"/>
          <p:cNvGrpSpPr/>
          <p:nvPr/>
        </p:nvGrpSpPr>
        <p:grpSpPr>
          <a:xfrm>
            <a:off x="6060922" y="4917733"/>
            <a:ext cx="1675047" cy="149572"/>
            <a:chOff x="4790625" y="1824675"/>
            <a:chExt cx="2392925" cy="213675"/>
          </a:xfrm>
        </p:grpSpPr>
        <p:sp>
          <p:nvSpPr>
            <p:cNvPr id="1119" name="Google Shape;1119;p4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40"/>
          <p:cNvGrpSpPr/>
          <p:nvPr/>
        </p:nvGrpSpPr>
        <p:grpSpPr>
          <a:xfrm>
            <a:off x="80077" y="1731965"/>
            <a:ext cx="214917" cy="230335"/>
            <a:chOff x="424275" y="4593075"/>
            <a:chExt cx="307025" cy="329050"/>
          </a:xfrm>
        </p:grpSpPr>
        <p:sp>
          <p:nvSpPr>
            <p:cNvPr id="1131" name="Google Shape;1131;p40"/>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0"/>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0"/>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40"/>
          <p:cNvGrpSpPr/>
          <p:nvPr/>
        </p:nvGrpSpPr>
        <p:grpSpPr>
          <a:xfrm>
            <a:off x="8852895" y="3108305"/>
            <a:ext cx="214918" cy="250565"/>
            <a:chOff x="6571050" y="2495000"/>
            <a:chExt cx="307025" cy="357950"/>
          </a:xfrm>
        </p:grpSpPr>
        <p:sp>
          <p:nvSpPr>
            <p:cNvPr id="1135" name="Google Shape;1135;p4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 name="Google Shape;1138;p40"/>
          <p:cNvGrpSpPr/>
          <p:nvPr/>
        </p:nvGrpSpPr>
        <p:grpSpPr>
          <a:xfrm>
            <a:off x="8077160" y="1549785"/>
            <a:ext cx="346832" cy="1809080"/>
            <a:chOff x="4713875" y="2486650"/>
            <a:chExt cx="495475" cy="2584400"/>
          </a:xfrm>
        </p:grpSpPr>
        <p:sp>
          <p:nvSpPr>
            <p:cNvPr id="1139" name="Google Shape;1139;p4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1339;p43"/>
          <p:cNvSpPr txBox="1">
            <a:spLocks noGrp="1"/>
          </p:cNvSpPr>
          <p:nvPr>
            <p:ph type="title"/>
          </p:nvPr>
        </p:nvSpPr>
        <p:spPr>
          <a:xfrm>
            <a:off x="2236937" y="715083"/>
            <a:ext cx="4676700" cy="815700"/>
          </a:xfrm>
          <a:prstGeom prst="rect">
            <a:avLst/>
          </a:prstGeom>
        </p:spPr>
        <p:txBody>
          <a:bodyPr spcFirstLastPara="1" wrap="square" lIns="90000" tIns="91425" rIns="90000" bIns="91425" anchor="ctr" anchorCtr="0">
            <a:noAutofit/>
          </a:bodyPr>
          <a:lstStyle/>
          <a:p>
            <a:pPr marL="0" lvl="0" indent="0" algn="ctr" rtl="0">
              <a:spcBef>
                <a:spcPts val="0"/>
              </a:spcBef>
              <a:spcAft>
                <a:spcPts val="0"/>
              </a:spcAft>
              <a:buNone/>
            </a:pPr>
            <a:r>
              <a:rPr lang="en" sz="4000" b="1">
                <a:latin typeface="+mj-lt"/>
              </a:rPr>
              <a:t>Ghi nhớ</a:t>
            </a:r>
            <a:endParaRPr sz="4000" b="1">
              <a:latin typeface="+mj-lt"/>
            </a:endParaRPr>
          </a:p>
        </p:txBody>
      </p:sp>
      <p:sp>
        <p:nvSpPr>
          <p:cNvPr id="79" name="TextBox 78"/>
          <p:cNvSpPr txBox="1"/>
          <p:nvPr/>
        </p:nvSpPr>
        <p:spPr>
          <a:xfrm>
            <a:off x="1661184" y="1594769"/>
            <a:ext cx="5828207" cy="2354491"/>
          </a:xfrm>
          <a:prstGeom prst="rect">
            <a:avLst/>
          </a:prstGeom>
          <a:noFill/>
        </p:spPr>
        <p:txBody>
          <a:bodyPr wrap="square" rtlCol="0">
            <a:spAutoFit/>
          </a:bodyPr>
          <a:lstStyle/>
          <a:p>
            <a:pPr lvl="0" algn="just">
              <a:lnSpc>
                <a:spcPct val="175000"/>
              </a:lnSpc>
            </a:pPr>
            <a:r>
              <a:rPr lang="vi-VN" sz="2100" dirty="0"/>
              <a:t>Trong phương trình chứa ẩn ở mẫu, điều kiện của ẩn để tất cả các mẫu thức trong phương trình đều khác 0 được gọi là điều kiện xác định của phương trình.</a:t>
            </a:r>
            <a:endParaRPr kumimoji="0" lang="vi-VN" sz="2100" b="0" i="0" u="none" strike="noStrike" kern="0" cap="none" spc="0" normalizeH="0" baseline="0" noProof="0" dirty="0">
              <a:ln>
                <a:noFill/>
              </a:ln>
              <a:solidFill>
                <a:srgbClr val="000000"/>
              </a:solidFill>
              <a:effectLst/>
              <a:uLnTx/>
              <a:uFillTx/>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500"/>
                                        <p:tgtEl>
                                          <p:spTgt spid="7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barn(inVertical)">
                                      <p:cBhvr>
                                        <p:cTn id="10"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grpSp>
        <p:nvGrpSpPr>
          <p:cNvPr id="1712" name="Google Shape;1712;p48"/>
          <p:cNvGrpSpPr/>
          <p:nvPr/>
        </p:nvGrpSpPr>
        <p:grpSpPr>
          <a:xfrm rot="5400000">
            <a:off x="7480839" y="3705352"/>
            <a:ext cx="1675047" cy="149573"/>
            <a:chOff x="4790625" y="1824675"/>
            <a:chExt cx="2392925" cy="213675"/>
          </a:xfrm>
        </p:grpSpPr>
        <p:sp>
          <p:nvSpPr>
            <p:cNvPr id="1713" name="Google Shape;1713;p48"/>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14" name="Google Shape;1714;p48"/>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15" name="Google Shape;1715;p48"/>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16" name="Google Shape;1716;p48"/>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17" name="Google Shape;1717;p48"/>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grpSp>
      <p:grpSp>
        <p:nvGrpSpPr>
          <p:cNvPr id="1718" name="Google Shape;1718;p48"/>
          <p:cNvGrpSpPr/>
          <p:nvPr/>
        </p:nvGrpSpPr>
        <p:grpSpPr>
          <a:xfrm>
            <a:off x="134451" y="1021290"/>
            <a:ext cx="214917" cy="230335"/>
            <a:chOff x="424275" y="4593075"/>
            <a:chExt cx="307025" cy="329050"/>
          </a:xfrm>
        </p:grpSpPr>
        <p:sp>
          <p:nvSpPr>
            <p:cNvPr id="1719"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20"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21"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grpSp>
      <p:grpSp>
        <p:nvGrpSpPr>
          <p:cNvPr id="1722" name="Google Shape;1722;p48"/>
          <p:cNvGrpSpPr/>
          <p:nvPr/>
        </p:nvGrpSpPr>
        <p:grpSpPr>
          <a:xfrm>
            <a:off x="78346" y="1362260"/>
            <a:ext cx="346832" cy="1809080"/>
            <a:chOff x="4713875" y="2486650"/>
            <a:chExt cx="495475" cy="2584400"/>
          </a:xfrm>
        </p:grpSpPr>
        <p:sp>
          <p:nvSpPr>
            <p:cNvPr id="1723"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24"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25"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26"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27"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28"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29"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30"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31"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32"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33"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34"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35"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36"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37"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grpSp>
      <p:sp>
        <p:nvSpPr>
          <p:cNvPr id="37" name="TextBox 36"/>
          <p:cNvSpPr txBox="1"/>
          <p:nvPr/>
        </p:nvSpPr>
        <p:spPr>
          <a:xfrm>
            <a:off x="668239" y="464698"/>
            <a:ext cx="7347238" cy="416653"/>
          </a:xfrm>
          <a:prstGeom prst="rect">
            <a:avLst/>
          </a:prstGeom>
          <a:noFill/>
        </p:spPr>
        <p:txBody>
          <a:bodyPr wrap="square" rtlCol="0">
            <a:spAutoFit/>
          </a:bodyPr>
          <a:lstStyle/>
          <a:p>
            <a:pPr marL="0" marR="0" lvl="0" indent="0" algn="ctr" defTabSz="1828800" eaLnBrk="1" fontAlgn="auto" latinLnBrk="0" hangingPunct="1">
              <a:lnSpc>
                <a:spcPct val="140000"/>
              </a:lnSpc>
              <a:spcBef>
                <a:spcPts val="0"/>
              </a:spcBef>
              <a:spcAft>
                <a:spcPts val="0"/>
              </a:spcAft>
              <a:buClr>
                <a:srgbClr val="2D1549"/>
              </a:buClr>
              <a:buSzPts val="1100"/>
              <a:buFontTx/>
              <a:buNone/>
              <a:tabLst/>
              <a:defRPr/>
            </a:pPr>
            <a:r>
              <a:rPr kumimoji="0" lang="en-US" sz="1700" b="1" i="0" u="none" strike="noStrike" kern="0" cap="none" spc="0" normalizeH="0" baseline="0" noProof="0">
                <a:ln>
                  <a:noFill/>
                </a:ln>
                <a:solidFill>
                  <a:srgbClr val="FFFFFF"/>
                </a:solidFill>
                <a:effectLst/>
                <a:highlight>
                  <a:srgbClr val="CE4D8E"/>
                </a:highlight>
                <a:uLnTx/>
                <a:uFillTx/>
                <a:ea typeface="+mn-ea"/>
              </a:rPr>
              <a:t>Ví dụ 4:</a:t>
            </a:r>
            <a:r>
              <a:rPr kumimoji="0" lang="en-US" sz="1700" b="0" i="0" u="none" strike="noStrike" kern="1200" cap="none" spc="0" normalizeH="0" baseline="0" noProof="0">
                <a:ln>
                  <a:noFill/>
                </a:ln>
                <a:solidFill>
                  <a:sysClr val="windowText" lastClr="000000"/>
                </a:solidFill>
                <a:effectLst/>
                <a:uLnTx/>
                <a:uFillTx/>
                <a:ea typeface="+mn-ea"/>
                <a:cs typeface="Arial" panose="020B0604020202020204" pitchFamily="34" charset="0"/>
              </a:rPr>
              <a:t> </a:t>
            </a:r>
            <a:r>
              <a:rPr lang="en-US" sz="1700" kern="1200">
                <a:solidFill>
                  <a:sysClr val="windowText" lastClr="000000"/>
                </a:solidFill>
                <a:latin typeface="Arial" panose="020B0604020202020204" pitchFamily="34" charset="0"/>
                <a:ea typeface="+mn-ea"/>
                <a:cs typeface="Arial" panose="020B0604020202020204" pitchFamily="34" charset="0"/>
              </a:rPr>
              <a:t>Tìm điều kiện xác định của mỗi phương trình sau:</a:t>
            </a:r>
            <a:endParaRPr kumimoji="0" lang="vi-VN" sz="17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38" name="Google Shape;1913;p42"/>
          <p:cNvSpPr/>
          <p:nvPr/>
        </p:nvSpPr>
        <p:spPr>
          <a:xfrm rot="2165">
            <a:off x="1495427" y="1762158"/>
            <a:ext cx="859364" cy="3579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i="1">
                <a:solidFill>
                  <a:sysClr val="windowText" lastClr="000000"/>
                </a:solidFill>
              </a:rPr>
              <a:t>G</a:t>
            </a:r>
            <a:r>
              <a:rPr kumimoji="0" lang="en-US" sz="1700" b="1" i="1" u="none" strike="noStrike" kern="0" cap="none" spc="0" normalizeH="0" baseline="0" noProof="0">
                <a:ln>
                  <a:noFill/>
                </a:ln>
                <a:solidFill>
                  <a:sysClr val="windowText" lastClr="000000"/>
                </a:solidFill>
                <a:effectLst/>
                <a:uLnTx/>
                <a:uFillTx/>
              </a:rPr>
              <a:t>iải</a:t>
            </a:r>
            <a:endParaRPr kumimoji="0" sz="17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5" name="TextBox 4"/>
              <p:cNvSpPr txBox="1"/>
              <p:nvPr/>
            </p:nvSpPr>
            <p:spPr>
              <a:xfrm>
                <a:off x="1639885" y="1010679"/>
                <a:ext cx="6416703" cy="588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700" b="0" i="1" smtClean="0">
                          <a:latin typeface="Cambria Math" panose="02040503050406030204" pitchFamily="18" charset="0"/>
                        </a:rPr>
                        <m:t>𝑎</m:t>
                      </m:r>
                      <m:r>
                        <a:rPr lang="en-US" sz="1700" b="0" i="1" smtClean="0">
                          <a:latin typeface="Cambria Math" panose="02040503050406030204" pitchFamily="18" charset="0"/>
                        </a:rPr>
                        <m:t>) </m:t>
                      </m:r>
                      <m:f>
                        <m:fPr>
                          <m:ctrlPr>
                            <a:rPr lang="en-US" sz="1700" b="0" i="1" smtClean="0">
                              <a:latin typeface="Cambria Math" panose="02040503050406030204" pitchFamily="18" charset="0"/>
                            </a:rPr>
                          </m:ctrlPr>
                        </m:fPr>
                        <m:num>
                          <m:r>
                            <a:rPr lang="en-US" sz="1700" b="0" i="1" smtClean="0">
                              <a:latin typeface="Cambria Math" panose="02040503050406030204" pitchFamily="18" charset="0"/>
                            </a:rPr>
                            <m:t>2</m:t>
                          </m:r>
                          <m:r>
                            <a:rPr lang="en-US" sz="1700" b="0" i="1" smtClean="0">
                              <a:latin typeface="Cambria Math" panose="02040503050406030204" pitchFamily="18" charset="0"/>
                            </a:rPr>
                            <m:t>𝑥</m:t>
                          </m:r>
                          <m:r>
                            <a:rPr lang="en-US" sz="1700" b="0" i="1" smtClean="0">
                              <a:latin typeface="Cambria Math" panose="02040503050406030204" pitchFamily="18" charset="0"/>
                            </a:rPr>
                            <m:t>+1</m:t>
                          </m:r>
                        </m:num>
                        <m:den>
                          <m:r>
                            <a:rPr lang="en-US" sz="1700" b="0" i="1" smtClean="0">
                              <a:latin typeface="Cambria Math" panose="02040503050406030204" pitchFamily="18" charset="0"/>
                            </a:rPr>
                            <m:t>𝑥</m:t>
                          </m:r>
                          <m:r>
                            <a:rPr lang="en-US" sz="1700" b="0" i="1" smtClean="0">
                              <a:latin typeface="Cambria Math" panose="02040503050406030204" pitchFamily="18" charset="0"/>
                            </a:rPr>
                            <m:t>−2</m:t>
                          </m:r>
                        </m:den>
                      </m:f>
                      <m:r>
                        <a:rPr lang="en-US" sz="1700" b="0" i="1" smtClean="0">
                          <a:latin typeface="Cambria Math" panose="02040503050406030204" pitchFamily="18" charset="0"/>
                        </a:rPr>
                        <m:t>=5                            </m:t>
                      </m:r>
                      <m:r>
                        <a:rPr lang="en-US" sz="1700" b="0" i="1" smtClean="0">
                          <a:latin typeface="Cambria Math" panose="02040503050406030204" pitchFamily="18" charset="0"/>
                        </a:rPr>
                        <m:t>𝑏</m:t>
                      </m:r>
                      <m:r>
                        <a:rPr lang="en-US" sz="1700" b="0" i="1" smtClean="0">
                          <a:latin typeface="Cambria Math" panose="02040503050406030204" pitchFamily="18" charset="0"/>
                        </a:rPr>
                        <m:t>) </m:t>
                      </m:r>
                      <m:f>
                        <m:fPr>
                          <m:ctrlPr>
                            <a:rPr lang="en-US" sz="1700" b="0" i="1" smtClean="0">
                              <a:latin typeface="Cambria Math" panose="02040503050406030204" pitchFamily="18" charset="0"/>
                            </a:rPr>
                          </m:ctrlPr>
                        </m:fPr>
                        <m:num>
                          <m:r>
                            <a:rPr lang="en-US" sz="1700" b="0" i="1" smtClean="0">
                              <a:latin typeface="Cambria Math" panose="02040503050406030204" pitchFamily="18" charset="0"/>
                            </a:rPr>
                            <m:t>2</m:t>
                          </m:r>
                        </m:num>
                        <m:den>
                          <m:r>
                            <a:rPr lang="en-US" sz="1700" b="0" i="1" smtClean="0">
                              <a:latin typeface="Cambria Math" panose="02040503050406030204" pitchFamily="18" charset="0"/>
                            </a:rPr>
                            <m:t>5</m:t>
                          </m:r>
                          <m:r>
                            <a:rPr lang="en-US" sz="1700" b="0" i="1" smtClean="0">
                              <a:latin typeface="Cambria Math" panose="02040503050406030204" pitchFamily="18" charset="0"/>
                            </a:rPr>
                            <m:t>𝑥</m:t>
                          </m:r>
                          <m:r>
                            <a:rPr lang="en-US" sz="1700" b="0" i="1" smtClean="0">
                              <a:latin typeface="Cambria Math" panose="02040503050406030204" pitchFamily="18" charset="0"/>
                            </a:rPr>
                            <m:t>−3</m:t>
                          </m:r>
                        </m:den>
                      </m:f>
                      <m:r>
                        <a:rPr lang="en-US" sz="1700" b="0" i="1" smtClean="0">
                          <a:latin typeface="Cambria Math" panose="02040503050406030204" pitchFamily="18" charset="0"/>
                        </a:rPr>
                        <m:t>=1+</m:t>
                      </m:r>
                      <m:f>
                        <m:fPr>
                          <m:ctrlPr>
                            <a:rPr lang="en-US" sz="1700" b="0" i="1" smtClean="0">
                              <a:latin typeface="Cambria Math" panose="02040503050406030204" pitchFamily="18" charset="0"/>
                            </a:rPr>
                          </m:ctrlPr>
                        </m:fPr>
                        <m:num>
                          <m:r>
                            <a:rPr lang="en-US" sz="1700" b="0" i="1" smtClean="0">
                              <a:latin typeface="Cambria Math" panose="02040503050406030204" pitchFamily="18" charset="0"/>
                            </a:rPr>
                            <m:t>1</m:t>
                          </m:r>
                        </m:num>
                        <m:den>
                          <m:r>
                            <a:rPr lang="en-US" sz="1700" b="0" i="1" smtClean="0">
                              <a:latin typeface="Cambria Math" panose="02040503050406030204" pitchFamily="18" charset="0"/>
                            </a:rPr>
                            <m:t>𝑥</m:t>
                          </m:r>
                          <m:r>
                            <a:rPr lang="en-US" sz="1700" b="0" i="1" smtClean="0">
                              <a:latin typeface="Cambria Math" panose="02040503050406030204" pitchFamily="18" charset="0"/>
                            </a:rPr>
                            <m:t>+2</m:t>
                          </m:r>
                        </m:den>
                      </m:f>
                    </m:oMath>
                  </m:oMathPara>
                </a14:m>
                <a:endParaRPr lang="en-US" sz="1700"/>
              </a:p>
            </p:txBody>
          </p:sp>
        </mc:Choice>
        <mc:Fallback xmlns="">
          <p:sp>
            <p:nvSpPr>
              <p:cNvPr id="5" name="TextBox 4"/>
              <p:cNvSpPr txBox="1">
                <a:spLocks noRot="1" noChangeAspect="1" noMove="1" noResize="1" noEditPoints="1" noAdjustHandles="1" noChangeArrowheads="1" noChangeShapeType="1" noTextEdit="1"/>
              </p:cNvSpPr>
              <p:nvPr/>
            </p:nvSpPr>
            <p:spPr>
              <a:xfrm>
                <a:off x="1639885" y="1010679"/>
                <a:ext cx="6416703" cy="58811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418270" y="2120421"/>
                <a:ext cx="7051554" cy="1222001"/>
              </a:xfrm>
              <a:prstGeom prst="rect">
                <a:avLst/>
              </a:prstGeom>
            </p:spPr>
            <p:txBody>
              <a:bodyPr wrap="square">
                <a:spAutoFit/>
              </a:bodyPr>
              <a:lstStyle/>
              <a:p>
                <a:pPr lvl="0" defTabSz="1828800">
                  <a:lnSpc>
                    <a:spcPct val="150000"/>
                  </a:lnSpc>
                  <a:buClr>
                    <a:srgbClr val="2D1549"/>
                  </a:buClr>
                  <a:buSzPts val="1100"/>
                  <a:defRPr/>
                </a:pPr>
                <a14:m>
                  <m:oMathPara xmlns:m="http://schemas.openxmlformats.org/officeDocument/2006/math">
                    <m:oMathParaPr>
                      <m:jc m:val="left"/>
                    </m:oMathParaPr>
                    <m:oMath xmlns:m="http://schemas.openxmlformats.org/officeDocument/2006/math">
                      <m:r>
                        <a:rPr lang="en-US" sz="1700" i="1" smtClean="0">
                          <a:latin typeface="Cambria Math" panose="02040503050406030204" pitchFamily="18" charset="0"/>
                        </a:rPr>
                        <m:t>𝑎</m:t>
                      </m:r>
                      <m:r>
                        <a:rPr lang="en-US" sz="1700" i="1" smtClean="0">
                          <a:latin typeface="Cambria Math" panose="02040503050406030204" pitchFamily="18" charset="0"/>
                        </a:rPr>
                        <m:t>) </m:t>
                      </m:r>
                      <m:r>
                        <m:rPr>
                          <m:nor/>
                        </m:rPr>
                        <a:rPr lang="en-US" sz="1700" kern="1200">
                          <a:solidFill>
                            <a:sysClr val="windowText" lastClr="000000"/>
                          </a:solidFill>
                          <a:latin typeface="Arial" panose="020B0604020202020204" pitchFamily="34" charset="0"/>
                          <a:cs typeface="Arial" panose="020B0604020202020204" pitchFamily="34" charset="0"/>
                        </a:rPr>
                        <m:t>Đ</m:t>
                      </m:r>
                      <m:r>
                        <m:rPr>
                          <m:nor/>
                        </m:rPr>
                        <a:rPr lang="en-US" sz="1700" kern="1200">
                          <a:solidFill>
                            <a:sysClr val="windowText" lastClr="000000"/>
                          </a:solidFill>
                          <a:latin typeface="Arial" panose="020B0604020202020204" pitchFamily="34" charset="0"/>
                          <a:cs typeface="Arial" panose="020B0604020202020204" pitchFamily="34" charset="0"/>
                        </a:rPr>
                        <m:t>i</m:t>
                      </m:r>
                      <m:r>
                        <m:rPr>
                          <m:nor/>
                        </m:rPr>
                        <a:rPr lang="en-US" sz="1700" kern="1200">
                          <a:solidFill>
                            <a:sysClr val="windowText" lastClr="000000"/>
                          </a:solidFill>
                          <a:latin typeface="Arial" panose="020B0604020202020204" pitchFamily="34" charset="0"/>
                          <a:cs typeface="Arial" panose="020B0604020202020204" pitchFamily="34" charset="0"/>
                        </a:rPr>
                        <m:t>ề</m:t>
                      </m:r>
                      <m:r>
                        <m:rPr>
                          <m:nor/>
                        </m:rPr>
                        <a:rPr lang="en-US" sz="1700" kern="1200">
                          <a:solidFill>
                            <a:sysClr val="windowText" lastClr="000000"/>
                          </a:solidFill>
                          <a:latin typeface="Arial" panose="020B0604020202020204" pitchFamily="34" charset="0"/>
                          <a:cs typeface="Arial" panose="020B0604020202020204" pitchFamily="34" charset="0"/>
                        </a:rPr>
                        <m:t>u</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ki</m:t>
                      </m:r>
                      <m:r>
                        <m:rPr>
                          <m:nor/>
                        </m:rPr>
                        <a:rPr lang="en-US" sz="1700" kern="1200">
                          <a:solidFill>
                            <a:sysClr val="windowText" lastClr="000000"/>
                          </a:solidFill>
                          <a:latin typeface="Arial" panose="020B0604020202020204" pitchFamily="34" charset="0"/>
                          <a:cs typeface="Arial" panose="020B0604020202020204" pitchFamily="34" charset="0"/>
                        </a:rPr>
                        <m:t>ệ</m:t>
                      </m:r>
                      <m:r>
                        <m:rPr>
                          <m:nor/>
                        </m:rPr>
                        <a:rPr lang="en-US" sz="1700" kern="1200">
                          <a:solidFill>
                            <a:sysClr val="windowText" lastClr="000000"/>
                          </a:solidFill>
                          <a:latin typeface="Arial" panose="020B0604020202020204" pitchFamily="34" charset="0"/>
                          <a:cs typeface="Arial" panose="020B0604020202020204" pitchFamily="34" charset="0"/>
                        </a:rPr>
                        <m:t>n</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x</m:t>
                      </m:r>
                      <m:r>
                        <m:rPr>
                          <m:nor/>
                        </m:rPr>
                        <a:rPr lang="en-US" sz="1700" kern="1200">
                          <a:solidFill>
                            <a:sysClr val="windowText" lastClr="000000"/>
                          </a:solidFill>
                          <a:latin typeface="Arial" panose="020B0604020202020204" pitchFamily="34" charset="0"/>
                          <a:cs typeface="Arial" panose="020B0604020202020204" pitchFamily="34" charset="0"/>
                        </a:rPr>
                        <m:t>á</m:t>
                      </m:r>
                      <m:r>
                        <m:rPr>
                          <m:nor/>
                        </m:rPr>
                        <a:rPr lang="en-US" sz="1700" kern="1200">
                          <a:solidFill>
                            <a:sysClr val="windowText" lastClr="000000"/>
                          </a:solidFill>
                          <a:latin typeface="Arial" panose="020B0604020202020204" pitchFamily="34" charset="0"/>
                          <a:cs typeface="Arial" panose="020B0604020202020204" pitchFamily="34" charset="0"/>
                        </a:rPr>
                        <m:t>c</m:t>
                      </m:r>
                      <m:r>
                        <m:rPr>
                          <m:nor/>
                        </m:rPr>
                        <a:rPr lang="en-US" sz="1700" kern="1200">
                          <a:solidFill>
                            <a:sysClr val="windowText" lastClr="000000"/>
                          </a:solidFill>
                          <a:latin typeface="Arial" panose="020B0604020202020204" pitchFamily="34" charset="0"/>
                          <a:cs typeface="Arial" panose="020B0604020202020204" pitchFamily="34" charset="0"/>
                        </a:rPr>
                        <m:t> đị</m:t>
                      </m:r>
                      <m:r>
                        <m:rPr>
                          <m:nor/>
                        </m:rPr>
                        <a:rPr lang="en-US" sz="1700" kern="1200">
                          <a:solidFill>
                            <a:sysClr val="windowText" lastClr="000000"/>
                          </a:solidFill>
                          <a:latin typeface="Arial" panose="020B0604020202020204" pitchFamily="34" charset="0"/>
                          <a:cs typeface="Arial" panose="020B0604020202020204" pitchFamily="34" charset="0"/>
                        </a:rPr>
                        <m:t>nh</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c</m:t>
                      </m:r>
                      <m:r>
                        <m:rPr>
                          <m:nor/>
                        </m:rPr>
                        <a:rPr lang="en-US" sz="1700" kern="1200">
                          <a:solidFill>
                            <a:sysClr val="windowText" lastClr="000000"/>
                          </a:solidFill>
                          <a:latin typeface="Arial" panose="020B0604020202020204" pitchFamily="34" charset="0"/>
                          <a:cs typeface="Arial" panose="020B0604020202020204" pitchFamily="34" charset="0"/>
                        </a:rPr>
                        <m:t>ủ</m:t>
                      </m:r>
                      <m:r>
                        <m:rPr>
                          <m:nor/>
                        </m:rPr>
                        <a:rPr lang="en-US" sz="1700" kern="1200">
                          <a:solidFill>
                            <a:sysClr val="windowText" lastClr="000000"/>
                          </a:solidFill>
                          <a:latin typeface="Arial" panose="020B0604020202020204" pitchFamily="34" charset="0"/>
                          <a:cs typeface="Arial" panose="020B0604020202020204" pitchFamily="34" charset="0"/>
                        </a:rPr>
                        <m:t>a</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ph</m:t>
                      </m:r>
                      <m:r>
                        <m:rPr>
                          <m:nor/>
                        </m:rPr>
                        <a:rPr lang="en-US" sz="1700" kern="1200">
                          <a:solidFill>
                            <a:sysClr val="windowText" lastClr="000000"/>
                          </a:solidFill>
                          <a:latin typeface="Arial" panose="020B0604020202020204" pitchFamily="34" charset="0"/>
                          <a:cs typeface="Arial" panose="020B0604020202020204" pitchFamily="34" charset="0"/>
                        </a:rPr>
                        <m:t>ươ</m:t>
                      </m:r>
                      <m:r>
                        <m:rPr>
                          <m:nor/>
                        </m:rPr>
                        <a:rPr lang="en-US" sz="1700" kern="1200">
                          <a:solidFill>
                            <a:sysClr val="windowText" lastClr="000000"/>
                          </a:solidFill>
                          <a:latin typeface="Arial" panose="020B0604020202020204" pitchFamily="34" charset="0"/>
                          <a:cs typeface="Arial" panose="020B0604020202020204" pitchFamily="34" charset="0"/>
                        </a:rPr>
                        <m:t>ng</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tr</m:t>
                      </m:r>
                      <m:r>
                        <m:rPr>
                          <m:nor/>
                        </m:rPr>
                        <a:rPr lang="en-US" sz="1700" kern="1200">
                          <a:solidFill>
                            <a:sysClr val="windowText" lastClr="000000"/>
                          </a:solidFill>
                          <a:latin typeface="Arial" panose="020B0604020202020204" pitchFamily="34" charset="0"/>
                          <a:cs typeface="Arial" panose="020B0604020202020204" pitchFamily="34" charset="0"/>
                        </a:rPr>
                        <m:t>ì</m:t>
                      </m:r>
                      <m:r>
                        <m:rPr>
                          <m:nor/>
                        </m:rPr>
                        <a:rPr lang="en-US" sz="1700" kern="1200">
                          <a:solidFill>
                            <a:sysClr val="windowText" lastClr="000000"/>
                          </a:solidFill>
                          <a:latin typeface="Arial" panose="020B0604020202020204" pitchFamily="34" charset="0"/>
                          <a:cs typeface="Arial" panose="020B0604020202020204" pitchFamily="34" charset="0"/>
                        </a:rPr>
                        <m:t>nh</m:t>
                      </m:r>
                      <m:r>
                        <a:rPr lang="en-US" sz="1700" b="0" i="1" kern="1200" smtClean="0">
                          <a:solidFill>
                            <a:sysClr val="windowText" lastClr="000000"/>
                          </a:solidFill>
                          <a:latin typeface="Cambria Math" panose="02040503050406030204" pitchFamily="18" charset="0"/>
                          <a:cs typeface="Arial" panose="020B0604020202020204" pitchFamily="34" charset="0"/>
                        </a:rPr>
                        <m:t> </m:t>
                      </m:r>
                      <m:f>
                        <m:fPr>
                          <m:ctrlPr>
                            <a:rPr lang="en-US" sz="1700" i="1">
                              <a:latin typeface="Cambria Math" panose="02040503050406030204" pitchFamily="18" charset="0"/>
                            </a:rPr>
                          </m:ctrlPr>
                        </m:fPr>
                        <m:num>
                          <m:r>
                            <a:rPr lang="en-US" sz="1700" i="1">
                              <a:latin typeface="Cambria Math" panose="02040503050406030204" pitchFamily="18" charset="0"/>
                            </a:rPr>
                            <m:t>2</m:t>
                          </m:r>
                          <m:r>
                            <a:rPr lang="en-US" sz="1700" i="1">
                              <a:latin typeface="Cambria Math" panose="02040503050406030204" pitchFamily="18" charset="0"/>
                            </a:rPr>
                            <m:t>𝑥</m:t>
                          </m:r>
                          <m:r>
                            <a:rPr lang="en-US" sz="1700" i="1">
                              <a:latin typeface="Cambria Math" panose="02040503050406030204" pitchFamily="18" charset="0"/>
                            </a:rPr>
                            <m:t>+1</m:t>
                          </m:r>
                        </m:num>
                        <m:den>
                          <m:r>
                            <a:rPr lang="en-US" sz="1700" i="1">
                              <a:latin typeface="Cambria Math" panose="02040503050406030204" pitchFamily="18" charset="0"/>
                            </a:rPr>
                            <m:t>𝑥</m:t>
                          </m:r>
                          <m:r>
                            <a:rPr lang="en-US" sz="1700" i="1">
                              <a:latin typeface="Cambria Math" panose="02040503050406030204" pitchFamily="18" charset="0"/>
                            </a:rPr>
                            <m:t>−2</m:t>
                          </m:r>
                        </m:den>
                      </m:f>
                      <m:r>
                        <a:rPr lang="en-US" sz="1700" i="1">
                          <a:latin typeface="Cambria Math" panose="02040503050406030204" pitchFamily="18" charset="0"/>
                        </a:rPr>
                        <m:t>=5</m:t>
                      </m:r>
                      <m:r>
                        <m:rPr>
                          <m:nor/>
                        </m:rPr>
                        <a:rPr lang="en-US" sz="1700" b="0" i="0" smtClean="0">
                          <a:latin typeface="Cambria Math" panose="02040503050406030204" pitchFamily="18" charset="0"/>
                        </a:rPr>
                        <m:t> </m:t>
                      </m:r>
                      <m:r>
                        <m:rPr>
                          <m:nor/>
                        </m:rPr>
                        <a:rPr lang="en-US" sz="1700" kern="1200">
                          <a:solidFill>
                            <a:sysClr val="windowText" lastClr="000000"/>
                          </a:solidFill>
                          <a:latin typeface="Arial" panose="020B0604020202020204" pitchFamily="34" charset="0"/>
                          <a:cs typeface="Arial" panose="020B0604020202020204" pitchFamily="34" charset="0"/>
                        </a:rPr>
                        <m:t>l</m:t>
                      </m:r>
                      <m:r>
                        <m:rPr>
                          <m:nor/>
                        </m:rPr>
                        <a:rPr lang="en-US" sz="1700" kern="1200">
                          <a:solidFill>
                            <a:sysClr val="windowText" lastClr="000000"/>
                          </a:solidFill>
                          <a:latin typeface="Arial" panose="020B0604020202020204" pitchFamily="34" charset="0"/>
                          <a:cs typeface="Arial" panose="020B0604020202020204" pitchFamily="34" charset="0"/>
                        </a:rPr>
                        <m:t>à</m:t>
                      </m:r>
                    </m:oMath>
                  </m:oMathPara>
                </a14:m>
                <a:endParaRPr lang="en-US" sz="1700" kern="1200">
                  <a:solidFill>
                    <a:sysClr val="windowText" lastClr="000000"/>
                  </a:solidFill>
                  <a:latin typeface="Arial" panose="020B0604020202020204" pitchFamily="34" charset="0"/>
                  <a:cs typeface="Arial" panose="020B0604020202020204" pitchFamily="34" charset="0"/>
                </a:endParaRPr>
              </a:p>
              <a:p>
                <a:pPr algn="ctr">
                  <a:lnSpc>
                    <a:spcPct val="150000"/>
                  </a:lnSpc>
                </a:pPr>
                <a14:m>
                  <m:oMath xmlns:m="http://schemas.openxmlformats.org/officeDocument/2006/math">
                    <m:r>
                      <a:rPr lang="vi-VN" sz="1700" i="1">
                        <a:latin typeface="Cambria Math" panose="02040503050406030204" pitchFamily="18" charset="0"/>
                        <a:ea typeface="Dotum" panose="020B0600000101010101" pitchFamily="34" charset="-127"/>
                        <a:cs typeface="Times New Roman" panose="02020603050405020304" pitchFamily="18" charset="0"/>
                      </a:rPr>
                      <m:t>𝑥</m:t>
                    </m:r>
                    <m:r>
                      <a:rPr lang="vi-VN" sz="1700" i="1">
                        <a:latin typeface="Cambria Math" panose="02040503050406030204" pitchFamily="18" charset="0"/>
                        <a:ea typeface="Dotum" panose="020B0600000101010101" pitchFamily="34" charset="-127"/>
                        <a:cs typeface="Times New Roman" panose="02020603050405020304" pitchFamily="18" charset="0"/>
                      </a:rPr>
                      <m:t>−2≠0</m:t>
                    </m:r>
                  </m:oMath>
                </a14:m>
                <a:r>
                  <a:rPr lang="vi-VN" sz="1700">
                    <a:ea typeface="Dotum" panose="020B0600000101010101" pitchFamily="34" charset="-127"/>
                    <a:cs typeface="Times New Roman" panose="02020603050405020304" pitchFamily="18" charset="0"/>
                  </a:rPr>
                  <a:t> hay </a:t>
                </a:r>
                <a14:m>
                  <m:oMath xmlns:m="http://schemas.openxmlformats.org/officeDocument/2006/math">
                    <m:r>
                      <a:rPr lang="vi-VN" sz="1700" i="1">
                        <a:latin typeface="Cambria Math" panose="02040503050406030204" pitchFamily="18" charset="0"/>
                        <a:ea typeface="Dotum" panose="020B0600000101010101" pitchFamily="34" charset="-127"/>
                        <a:cs typeface="Times New Roman" panose="02020603050405020304" pitchFamily="18" charset="0"/>
                      </a:rPr>
                      <m:t>𝑥</m:t>
                    </m:r>
                    <m:r>
                      <a:rPr lang="vi-VN" sz="1700" i="1">
                        <a:latin typeface="Cambria Math" panose="02040503050406030204" pitchFamily="18" charset="0"/>
                        <a:ea typeface="Dotum" panose="020B0600000101010101" pitchFamily="34" charset="-127"/>
                        <a:cs typeface="Times New Roman" panose="02020603050405020304" pitchFamily="18" charset="0"/>
                      </a:rPr>
                      <m:t>≠2</m:t>
                    </m:r>
                  </m:oMath>
                </a14:m>
                <a:r>
                  <a:rPr lang="vi-VN" sz="1700">
                    <a:ea typeface="Dotum" panose="020B0600000101010101" pitchFamily="34" charset="-127"/>
                    <a:cs typeface="Times New Roman" panose="02020603050405020304" pitchFamily="18" charset="0"/>
                  </a:rPr>
                  <a:t>.</a:t>
                </a:r>
                <a:endParaRPr lang="en-US" sz="1700">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418270" y="2120421"/>
                <a:ext cx="7051554" cy="1222001"/>
              </a:xfrm>
              <a:prstGeom prst="rect">
                <a:avLst/>
              </a:prstGeom>
              <a:blipFill>
                <a:blip r:embed="rId4"/>
                <a:stretch>
                  <a:fillRect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1382190" y="3259161"/>
                <a:ext cx="6802202" cy="1425005"/>
              </a:xfrm>
              <a:prstGeom prst="rect">
                <a:avLst/>
              </a:prstGeom>
            </p:spPr>
            <p:txBody>
              <a:bodyPr wrap="square">
                <a:spAutoFit/>
              </a:bodyPr>
              <a:lstStyle/>
              <a:p>
                <a:pPr defTabSz="1828800">
                  <a:lnSpc>
                    <a:spcPct val="135000"/>
                  </a:lnSpc>
                  <a:buClr>
                    <a:srgbClr val="2D1549"/>
                  </a:buClr>
                  <a:buSzPts val="1100"/>
                  <a:defRPr/>
                </a:pPr>
                <a14:m>
                  <m:oMathPara xmlns:m="http://schemas.openxmlformats.org/officeDocument/2006/math">
                    <m:oMathParaPr>
                      <m:jc m:val="left"/>
                    </m:oMathParaPr>
                    <m:oMath xmlns:m="http://schemas.openxmlformats.org/officeDocument/2006/math">
                      <m:r>
                        <a:rPr lang="en-US" sz="1700" b="0" i="1" smtClean="0">
                          <a:latin typeface="Cambria Math" panose="02040503050406030204" pitchFamily="18" charset="0"/>
                        </a:rPr>
                        <m:t>𝑏</m:t>
                      </m:r>
                      <m:r>
                        <a:rPr lang="en-US" sz="1700" i="1" smtClean="0">
                          <a:latin typeface="Cambria Math" panose="02040503050406030204" pitchFamily="18" charset="0"/>
                        </a:rPr>
                        <m:t>)</m:t>
                      </m:r>
                      <m:r>
                        <a:rPr lang="en-US" sz="1700" b="0" i="1" smtClean="0">
                          <a:latin typeface="Cambria Math" panose="02040503050406030204" pitchFamily="18" charset="0"/>
                        </a:rPr>
                        <m:t> </m:t>
                      </m:r>
                      <m:r>
                        <m:rPr>
                          <m:nor/>
                        </m:rPr>
                        <a:rPr lang="en-US" sz="1700" kern="1200">
                          <a:solidFill>
                            <a:sysClr val="windowText" lastClr="000000"/>
                          </a:solidFill>
                          <a:latin typeface="Arial" panose="020B0604020202020204" pitchFamily="34" charset="0"/>
                          <a:cs typeface="Arial" panose="020B0604020202020204" pitchFamily="34" charset="0"/>
                        </a:rPr>
                        <m:t>Đ</m:t>
                      </m:r>
                      <m:r>
                        <m:rPr>
                          <m:nor/>
                        </m:rPr>
                        <a:rPr lang="en-US" sz="1700" kern="1200">
                          <a:solidFill>
                            <a:sysClr val="windowText" lastClr="000000"/>
                          </a:solidFill>
                          <a:latin typeface="Arial" panose="020B0604020202020204" pitchFamily="34" charset="0"/>
                          <a:cs typeface="Arial" panose="020B0604020202020204" pitchFamily="34" charset="0"/>
                        </a:rPr>
                        <m:t>i</m:t>
                      </m:r>
                      <m:r>
                        <m:rPr>
                          <m:nor/>
                        </m:rPr>
                        <a:rPr lang="en-US" sz="1700" kern="1200">
                          <a:solidFill>
                            <a:sysClr val="windowText" lastClr="000000"/>
                          </a:solidFill>
                          <a:latin typeface="Arial" panose="020B0604020202020204" pitchFamily="34" charset="0"/>
                          <a:cs typeface="Arial" panose="020B0604020202020204" pitchFamily="34" charset="0"/>
                        </a:rPr>
                        <m:t>ề</m:t>
                      </m:r>
                      <m:r>
                        <m:rPr>
                          <m:nor/>
                        </m:rPr>
                        <a:rPr lang="en-US" sz="1700" kern="1200">
                          <a:solidFill>
                            <a:sysClr val="windowText" lastClr="000000"/>
                          </a:solidFill>
                          <a:latin typeface="Arial" panose="020B0604020202020204" pitchFamily="34" charset="0"/>
                          <a:cs typeface="Arial" panose="020B0604020202020204" pitchFamily="34" charset="0"/>
                        </a:rPr>
                        <m:t>u</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ki</m:t>
                      </m:r>
                      <m:r>
                        <m:rPr>
                          <m:nor/>
                        </m:rPr>
                        <a:rPr lang="en-US" sz="1700" kern="1200">
                          <a:solidFill>
                            <a:sysClr val="windowText" lastClr="000000"/>
                          </a:solidFill>
                          <a:latin typeface="Arial" panose="020B0604020202020204" pitchFamily="34" charset="0"/>
                          <a:cs typeface="Arial" panose="020B0604020202020204" pitchFamily="34" charset="0"/>
                        </a:rPr>
                        <m:t>ệ</m:t>
                      </m:r>
                      <m:r>
                        <m:rPr>
                          <m:nor/>
                        </m:rPr>
                        <a:rPr lang="en-US" sz="1700" kern="1200">
                          <a:solidFill>
                            <a:sysClr val="windowText" lastClr="000000"/>
                          </a:solidFill>
                          <a:latin typeface="Arial" panose="020B0604020202020204" pitchFamily="34" charset="0"/>
                          <a:cs typeface="Arial" panose="020B0604020202020204" pitchFamily="34" charset="0"/>
                        </a:rPr>
                        <m:t>n</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x</m:t>
                      </m:r>
                      <m:r>
                        <m:rPr>
                          <m:nor/>
                        </m:rPr>
                        <a:rPr lang="en-US" sz="1700" kern="1200">
                          <a:solidFill>
                            <a:sysClr val="windowText" lastClr="000000"/>
                          </a:solidFill>
                          <a:latin typeface="Arial" panose="020B0604020202020204" pitchFamily="34" charset="0"/>
                          <a:cs typeface="Arial" panose="020B0604020202020204" pitchFamily="34" charset="0"/>
                        </a:rPr>
                        <m:t>á</m:t>
                      </m:r>
                      <m:r>
                        <m:rPr>
                          <m:nor/>
                        </m:rPr>
                        <a:rPr lang="en-US" sz="1700" kern="1200">
                          <a:solidFill>
                            <a:sysClr val="windowText" lastClr="000000"/>
                          </a:solidFill>
                          <a:latin typeface="Arial" panose="020B0604020202020204" pitchFamily="34" charset="0"/>
                          <a:cs typeface="Arial" panose="020B0604020202020204" pitchFamily="34" charset="0"/>
                        </a:rPr>
                        <m:t>c</m:t>
                      </m:r>
                      <m:r>
                        <m:rPr>
                          <m:nor/>
                        </m:rPr>
                        <a:rPr lang="en-US" sz="1700" kern="1200">
                          <a:solidFill>
                            <a:sysClr val="windowText" lastClr="000000"/>
                          </a:solidFill>
                          <a:latin typeface="Arial" panose="020B0604020202020204" pitchFamily="34" charset="0"/>
                          <a:cs typeface="Arial" panose="020B0604020202020204" pitchFamily="34" charset="0"/>
                        </a:rPr>
                        <m:t> đị</m:t>
                      </m:r>
                      <m:r>
                        <m:rPr>
                          <m:nor/>
                        </m:rPr>
                        <a:rPr lang="en-US" sz="1700" kern="1200">
                          <a:solidFill>
                            <a:sysClr val="windowText" lastClr="000000"/>
                          </a:solidFill>
                          <a:latin typeface="Arial" panose="020B0604020202020204" pitchFamily="34" charset="0"/>
                          <a:cs typeface="Arial" panose="020B0604020202020204" pitchFamily="34" charset="0"/>
                        </a:rPr>
                        <m:t>nh</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c</m:t>
                      </m:r>
                      <m:r>
                        <m:rPr>
                          <m:nor/>
                        </m:rPr>
                        <a:rPr lang="en-US" sz="1700" kern="1200">
                          <a:solidFill>
                            <a:sysClr val="windowText" lastClr="000000"/>
                          </a:solidFill>
                          <a:latin typeface="Arial" panose="020B0604020202020204" pitchFamily="34" charset="0"/>
                          <a:cs typeface="Arial" panose="020B0604020202020204" pitchFamily="34" charset="0"/>
                        </a:rPr>
                        <m:t>ủ</m:t>
                      </m:r>
                      <m:r>
                        <m:rPr>
                          <m:nor/>
                        </m:rPr>
                        <a:rPr lang="en-US" sz="1700" kern="1200">
                          <a:solidFill>
                            <a:sysClr val="windowText" lastClr="000000"/>
                          </a:solidFill>
                          <a:latin typeface="Arial" panose="020B0604020202020204" pitchFamily="34" charset="0"/>
                          <a:cs typeface="Arial" panose="020B0604020202020204" pitchFamily="34" charset="0"/>
                        </a:rPr>
                        <m:t>a</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ph</m:t>
                      </m:r>
                      <m:r>
                        <m:rPr>
                          <m:nor/>
                        </m:rPr>
                        <a:rPr lang="en-US" sz="1700" kern="1200">
                          <a:solidFill>
                            <a:sysClr val="windowText" lastClr="000000"/>
                          </a:solidFill>
                          <a:latin typeface="Arial" panose="020B0604020202020204" pitchFamily="34" charset="0"/>
                          <a:cs typeface="Arial" panose="020B0604020202020204" pitchFamily="34" charset="0"/>
                        </a:rPr>
                        <m:t>ươ</m:t>
                      </m:r>
                      <m:r>
                        <m:rPr>
                          <m:nor/>
                        </m:rPr>
                        <a:rPr lang="en-US" sz="1700" kern="1200">
                          <a:solidFill>
                            <a:sysClr val="windowText" lastClr="000000"/>
                          </a:solidFill>
                          <a:latin typeface="Arial" panose="020B0604020202020204" pitchFamily="34" charset="0"/>
                          <a:cs typeface="Arial" panose="020B0604020202020204" pitchFamily="34" charset="0"/>
                        </a:rPr>
                        <m:t>ng</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tr</m:t>
                      </m:r>
                      <m:r>
                        <m:rPr>
                          <m:nor/>
                        </m:rPr>
                        <a:rPr lang="en-US" sz="1700" kern="1200">
                          <a:solidFill>
                            <a:sysClr val="windowText" lastClr="000000"/>
                          </a:solidFill>
                          <a:latin typeface="Arial" panose="020B0604020202020204" pitchFamily="34" charset="0"/>
                          <a:cs typeface="Arial" panose="020B0604020202020204" pitchFamily="34" charset="0"/>
                        </a:rPr>
                        <m:t>ì</m:t>
                      </m:r>
                      <m:r>
                        <m:rPr>
                          <m:nor/>
                        </m:rPr>
                        <a:rPr lang="en-US" sz="1700" kern="1200">
                          <a:solidFill>
                            <a:sysClr val="windowText" lastClr="000000"/>
                          </a:solidFill>
                          <a:latin typeface="Arial" panose="020B0604020202020204" pitchFamily="34" charset="0"/>
                          <a:cs typeface="Arial" panose="020B0604020202020204" pitchFamily="34" charset="0"/>
                        </a:rPr>
                        <m:t>nh</m:t>
                      </m:r>
                      <m:r>
                        <m:rPr>
                          <m:nor/>
                        </m:rPr>
                        <a:rPr lang="en-US" sz="1700" b="0" i="0" kern="1200" smtClean="0">
                          <a:solidFill>
                            <a:sysClr val="windowText" lastClr="000000"/>
                          </a:solidFill>
                          <a:latin typeface="Arial" panose="020B0604020202020204" pitchFamily="34" charset="0"/>
                          <a:cs typeface="Arial" panose="020B0604020202020204" pitchFamily="34" charset="0"/>
                        </a:rPr>
                        <m:t> </m:t>
                      </m:r>
                      <m:f>
                        <m:fPr>
                          <m:ctrlPr>
                            <a:rPr lang="en-US" sz="1700" i="1">
                              <a:latin typeface="Cambria Math" panose="02040503050406030204" pitchFamily="18" charset="0"/>
                            </a:rPr>
                          </m:ctrlPr>
                        </m:fPr>
                        <m:num>
                          <m:r>
                            <a:rPr lang="en-US" sz="1700" i="1">
                              <a:latin typeface="Cambria Math" panose="02040503050406030204" pitchFamily="18" charset="0"/>
                            </a:rPr>
                            <m:t>2</m:t>
                          </m:r>
                        </m:num>
                        <m:den>
                          <m:r>
                            <a:rPr lang="en-US" sz="1700" i="1">
                              <a:latin typeface="Cambria Math" panose="02040503050406030204" pitchFamily="18" charset="0"/>
                            </a:rPr>
                            <m:t>5</m:t>
                          </m:r>
                          <m:r>
                            <a:rPr lang="en-US" sz="1700" i="1">
                              <a:latin typeface="Cambria Math" panose="02040503050406030204" pitchFamily="18" charset="0"/>
                            </a:rPr>
                            <m:t>𝑥</m:t>
                          </m:r>
                          <m:r>
                            <a:rPr lang="en-US" sz="1700" i="1">
                              <a:latin typeface="Cambria Math" panose="02040503050406030204" pitchFamily="18" charset="0"/>
                            </a:rPr>
                            <m:t>−3</m:t>
                          </m:r>
                        </m:den>
                      </m:f>
                      <m:r>
                        <a:rPr lang="en-US" sz="1700" i="1">
                          <a:latin typeface="Cambria Math" panose="02040503050406030204" pitchFamily="18" charset="0"/>
                        </a:rPr>
                        <m:t>=1+</m:t>
                      </m:r>
                      <m:f>
                        <m:fPr>
                          <m:ctrlPr>
                            <a:rPr lang="en-US" sz="1700" i="1">
                              <a:latin typeface="Cambria Math" panose="02040503050406030204" pitchFamily="18" charset="0"/>
                            </a:rPr>
                          </m:ctrlPr>
                        </m:fPr>
                        <m:num>
                          <m:r>
                            <a:rPr lang="en-US" sz="1700" i="1">
                              <a:latin typeface="Cambria Math" panose="02040503050406030204" pitchFamily="18" charset="0"/>
                            </a:rPr>
                            <m:t>1</m:t>
                          </m:r>
                        </m:num>
                        <m:den>
                          <m:r>
                            <a:rPr lang="en-US" sz="1700" i="1">
                              <a:latin typeface="Cambria Math" panose="02040503050406030204" pitchFamily="18" charset="0"/>
                            </a:rPr>
                            <m:t>𝑥</m:t>
                          </m:r>
                          <m:r>
                            <a:rPr lang="en-US" sz="1700" i="1">
                              <a:latin typeface="Cambria Math" panose="02040503050406030204" pitchFamily="18" charset="0"/>
                            </a:rPr>
                            <m:t>+2</m:t>
                          </m:r>
                        </m:den>
                      </m:f>
                      <m:r>
                        <m:rPr>
                          <m:nor/>
                        </m:rPr>
                        <a:rPr lang="en-US" sz="1700" kern="1200">
                          <a:solidFill>
                            <a:sysClr val="windowText" lastClr="000000"/>
                          </a:solidFill>
                          <a:latin typeface="Arial" panose="020B0604020202020204" pitchFamily="34" charset="0"/>
                          <a:cs typeface="Arial" panose="020B0604020202020204" pitchFamily="34" charset="0"/>
                        </a:rPr>
                        <m:t>l</m:t>
                      </m:r>
                      <m:r>
                        <m:rPr>
                          <m:nor/>
                        </m:rPr>
                        <a:rPr lang="en-US" sz="1700" kern="1200">
                          <a:solidFill>
                            <a:sysClr val="windowText" lastClr="000000"/>
                          </a:solidFill>
                          <a:latin typeface="Arial" panose="020B0604020202020204" pitchFamily="34" charset="0"/>
                          <a:cs typeface="Arial" panose="020B0604020202020204" pitchFamily="34" charset="0"/>
                        </a:rPr>
                        <m:t>à</m:t>
                      </m:r>
                    </m:oMath>
                  </m:oMathPara>
                </a14:m>
                <a:endParaRPr lang="en-US" sz="1700" kern="1200">
                  <a:solidFill>
                    <a:sysClr val="windowText" lastClr="000000"/>
                  </a:solidFill>
                  <a:latin typeface="Arial" panose="020B0604020202020204" pitchFamily="34" charset="0"/>
                  <a:cs typeface="Arial" panose="020B0604020202020204" pitchFamily="34" charset="0"/>
                </a:endParaRPr>
              </a:p>
              <a:p>
                <a:pPr algn="ctr">
                  <a:lnSpc>
                    <a:spcPct val="135000"/>
                  </a:lnSpc>
                </a:pPr>
                <a14:m>
                  <m:oMathPara xmlns:m="http://schemas.openxmlformats.org/officeDocument/2006/math">
                    <m:oMathParaPr>
                      <m:jc m:val="centerGroup"/>
                    </m:oMathParaPr>
                    <m:oMath xmlns:m="http://schemas.openxmlformats.org/officeDocument/2006/math">
                      <m:r>
                        <a:rPr lang="en-US" sz="1700">
                          <a:latin typeface="Cambria Math" panose="02040503050406030204" pitchFamily="18" charset="0"/>
                          <a:ea typeface="Arial" panose="020B0604020202020204" pitchFamily="34" charset="0"/>
                          <a:cs typeface="Times New Roman" panose="02020603050405020304" pitchFamily="18" charset="0"/>
                        </a:rPr>
                        <m:t>5</m:t>
                      </m:r>
                      <m:r>
                        <a:rPr lang="vi-VN" sz="1700" i="1">
                          <a:latin typeface="Cambria Math" panose="02040503050406030204" pitchFamily="18" charset="0"/>
                          <a:ea typeface="Arial" panose="020B0604020202020204" pitchFamily="34" charset="0"/>
                          <a:cs typeface="Times New Roman" panose="02020603050405020304" pitchFamily="18" charset="0"/>
                        </a:rPr>
                        <m:t>𝑥</m:t>
                      </m:r>
                      <m:r>
                        <a:rPr lang="en-US" sz="1700" i="1">
                          <a:latin typeface="Cambria Math" panose="02040503050406030204" pitchFamily="18" charset="0"/>
                          <a:ea typeface="Arial" panose="020B0604020202020204" pitchFamily="34" charset="0"/>
                          <a:cs typeface="Times New Roman" panose="02020603050405020304" pitchFamily="18" charset="0"/>
                        </a:rPr>
                        <m:t>−3</m:t>
                      </m:r>
                      <m:r>
                        <a:rPr lang="vi-VN" sz="1700" i="1">
                          <a:latin typeface="Cambria Math" panose="02040503050406030204" pitchFamily="18" charset="0"/>
                          <a:ea typeface="Arial" panose="020B0604020202020204" pitchFamily="34" charset="0"/>
                          <a:cs typeface="Times New Roman" panose="02020603050405020304" pitchFamily="18" charset="0"/>
                        </a:rPr>
                        <m:t>≠0</m:t>
                      </m:r>
                      <m:r>
                        <m:rPr>
                          <m:nor/>
                        </m:rPr>
                        <a:rPr lang="vi-VN" sz="1700">
                          <a:ea typeface="Dotum" panose="020B0600000101010101" pitchFamily="34" charset="-127"/>
                          <a:cs typeface="Times New Roman" panose="02020603050405020304" pitchFamily="18" charset="0"/>
                        </a:rPr>
                        <m:t> </m:t>
                      </m:r>
                      <m:r>
                        <m:rPr>
                          <m:nor/>
                        </m:rPr>
                        <a:rPr lang="vi-VN" sz="1700">
                          <a:ea typeface="Dotum" panose="020B0600000101010101" pitchFamily="34" charset="-127"/>
                          <a:cs typeface="Times New Roman" panose="02020603050405020304" pitchFamily="18" charset="0"/>
                        </a:rPr>
                        <m:t>v</m:t>
                      </m:r>
                      <m:r>
                        <m:rPr>
                          <m:nor/>
                        </m:rPr>
                        <a:rPr lang="vi-VN" sz="1700">
                          <a:ea typeface="Dotum" panose="020B0600000101010101" pitchFamily="34" charset="-127"/>
                          <a:cs typeface="Times New Roman" panose="02020603050405020304" pitchFamily="18" charset="0"/>
                        </a:rPr>
                        <m:t>à </m:t>
                      </m:r>
                      <m:r>
                        <a:rPr lang="vi-VN" sz="1700" i="1">
                          <a:latin typeface="Cambria Math" panose="02040503050406030204" pitchFamily="18" charset="0"/>
                          <a:ea typeface="Dotum" panose="020B0600000101010101" pitchFamily="34" charset="-127"/>
                          <a:cs typeface="Times New Roman" panose="02020603050405020304" pitchFamily="18" charset="0"/>
                        </a:rPr>
                        <m:t>𝑥</m:t>
                      </m:r>
                      <m:r>
                        <a:rPr lang="en-US" sz="1700" i="1">
                          <a:latin typeface="Cambria Math" panose="02040503050406030204" pitchFamily="18" charset="0"/>
                          <a:ea typeface="Dotum" panose="020B0600000101010101" pitchFamily="34" charset="-127"/>
                          <a:cs typeface="Times New Roman" panose="02020603050405020304" pitchFamily="18" charset="0"/>
                        </a:rPr>
                        <m:t>+</m:t>
                      </m:r>
                      <m:r>
                        <a:rPr lang="vi-VN" sz="1700" i="1">
                          <a:latin typeface="Cambria Math" panose="02040503050406030204" pitchFamily="18" charset="0"/>
                          <a:ea typeface="Dotum" panose="020B0600000101010101" pitchFamily="34" charset="-127"/>
                          <a:cs typeface="Times New Roman" panose="02020603050405020304" pitchFamily="18" charset="0"/>
                        </a:rPr>
                        <m:t>2≠0</m:t>
                      </m:r>
                      <m:r>
                        <m:rPr>
                          <m:nor/>
                        </m:rPr>
                        <a:rPr lang="vi-VN" sz="1700">
                          <a:ea typeface="Dotum" panose="020B0600000101010101" pitchFamily="34" charset="-127"/>
                          <a:cs typeface="Times New Roman" panose="02020603050405020304" pitchFamily="18" charset="0"/>
                        </a:rPr>
                        <m:t> </m:t>
                      </m:r>
                      <m:r>
                        <m:rPr>
                          <m:nor/>
                        </m:rPr>
                        <a:rPr lang="vi-VN" sz="1700">
                          <a:ea typeface="Dotum" panose="020B0600000101010101" pitchFamily="34" charset="-127"/>
                          <a:cs typeface="Times New Roman" panose="02020603050405020304" pitchFamily="18" charset="0"/>
                        </a:rPr>
                        <m:t>hay</m:t>
                      </m:r>
                      <m:r>
                        <a:rPr lang="en-US" sz="1700" b="0" i="1" smtClean="0">
                          <a:latin typeface="Cambria Math" panose="02040503050406030204" pitchFamily="18" charset="0"/>
                          <a:ea typeface="Dotum" panose="020B0600000101010101" pitchFamily="34" charset="-127"/>
                          <a:cs typeface="Times New Roman" panose="02020603050405020304" pitchFamily="18" charset="0"/>
                        </a:rPr>
                        <m:t> </m:t>
                      </m:r>
                      <m:r>
                        <a:rPr lang="vi-VN" sz="1700" i="1">
                          <a:latin typeface="Cambria Math" panose="02040503050406030204" pitchFamily="18" charset="0"/>
                          <a:ea typeface="Dotum" panose="020B0600000101010101" pitchFamily="34" charset="-127"/>
                          <a:cs typeface="Times New Roman" panose="02020603050405020304" pitchFamily="18" charset="0"/>
                        </a:rPr>
                        <m:t>𝑥</m:t>
                      </m:r>
                      <m:r>
                        <a:rPr lang="vi-VN" sz="1700" i="1">
                          <a:latin typeface="Cambria Math" panose="02040503050406030204" pitchFamily="18" charset="0"/>
                          <a:ea typeface="Dotum" panose="020B0600000101010101" pitchFamily="34" charset="-127"/>
                          <a:cs typeface="Times New Roman" panose="02020603050405020304" pitchFamily="18" charset="0"/>
                        </a:rPr>
                        <m:t>≠</m:t>
                      </m:r>
                      <m:f>
                        <m:fPr>
                          <m:ctrlPr>
                            <a:rPr lang="vi-VN" sz="1700" i="1" smtClean="0">
                              <a:latin typeface="Cambria Math" panose="02040503050406030204" pitchFamily="18" charset="0"/>
                              <a:ea typeface="Dotum" panose="020B0600000101010101" pitchFamily="34" charset="-127"/>
                              <a:cs typeface="Times New Roman" panose="02020603050405020304" pitchFamily="18" charset="0"/>
                            </a:rPr>
                          </m:ctrlPr>
                        </m:fPr>
                        <m:num>
                          <m:r>
                            <a:rPr lang="en-US" sz="1700" b="0" i="1" smtClean="0">
                              <a:latin typeface="Cambria Math" panose="02040503050406030204" pitchFamily="18" charset="0"/>
                              <a:ea typeface="Dotum" panose="020B0600000101010101" pitchFamily="34" charset="-127"/>
                              <a:cs typeface="Times New Roman" panose="02020603050405020304" pitchFamily="18" charset="0"/>
                            </a:rPr>
                            <m:t>3</m:t>
                          </m:r>
                        </m:num>
                        <m:den>
                          <m:r>
                            <a:rPr lang="en-US" sz="1700" b="0" i="1" smtClean="0">
                              <a:latin typeface="Cambria Math" panose="02040503050406030204" pitchFamily="18" charset="0"/>
                              <a:ea typeface="Dotum" panose="020B0600000101010101" pitchFamily="34" charset="-127"/>
                              <a:cs typeface="Times New Roman" panose="02020603050405020304" pitchFamily="18" charset="0"/>
                            </a:rPr>
                            <m:t>5</m:t>
                          </m:r>
                        </m:den>
                      </m:f>
                      <m:r>
                        <m:rPr>
                          <m:nor/>
                        </m:rPr>
                        <a:rPr lang="en-US" sz="1700" b="0" i="0" smtClean="0">
                          <a:latin typeface="Cambria Math" panose="02040503050406030204" pitchFamily="18" charset="0"/>
                          <a:ea typeface="Dotum" panose="020B0600000101010101" pitchFamily="34" charset="-127"/>
                          <a:cs typeface="Times New Roman" panose="02020603050405020304" pitchFamily="18" charset="0"/>
                        </a:rPr>
                        <m:t> </m:t>
                      </m:r>
                      <m:r>
                        <m:rPr>
                          <m:nor/>
                        </m:rPr>
                        <a:rPr lang="en-US" sz="1700">
                          <a:ea typeface="Dotum" panose="020B0600000101010101" pitchFamily="34" charset="-127"/>
                          <a:cs typeface="Times New Roman" panose="02020603050405020304" pitchFamily="18" charset="0"/>
                        </a:rPr>
                        <m:t>v</m:t>
                      </m:r>
                      <m:r>
                        <m:rPr>
                          <m:nor/>
                        </m:rPr>
                        <a:rPr lang="en-US" sz="1700">
                          <a:ea typeface="Dotum" panose="020B0600000101010101" pitchFamily="34" charset="-127"/>
                          <a:cs typeface="Times New Roman" panose="02020603050405020304" pitchFamily="18" charset="0"/>
                        </a:rPr>
                        <m:t>à</m:t>
                      </m:r>
                      <m:r>
                        <a:rPr lang="en-US" sz="1700" b="0" i="1" smtClean="0">
                          <a:latin typeface="Cambria Math" panose="02040503050406030204" pitchFamily="18" charset="0"/>
                          <a:ea typeface="Dotum" panose="020B0600000101010101" pitchFamily="34" charset="-127"/>
                          <a:cs typeface="Times New Roman" panose="02020603050405020304" pitchFamily="18" charset="0"/>
                        </a:rPr>
                        <m:t> </m:t>
                      </m:r>
                      <m:r>
                        <a:rPr lang="vi-VN" sz="1700" i="1">
                          <a:latin typeface="Cambria Math" panose="02040503050406030204" pitchFamily="18" charset="0"/>
                          <a:ea typeface="Dotum" panose="020B0600000101010101" pitchFamily="34" charset="-127"/>
                          <a:cs typeface="Times New Roman" panose="02020603050405020304" pitchFamily="18" charset="0"/>
                        </a:rPr>
                        <m:t>𝑥</m:t>
                      </m:r>
                      <m:r>
                        <a:rPr lang="vi-VN" sz="1700" i="1">
                          <a:latin typeface="Cambria Math" panose="02040503050406030204" pitchFamily="18" charset="0"/>
                          <a:ea typeface="Dotum" panose="020B0600000101010101" pitchFamily="34" charset="-127"/>
                          <a:cs typeface="Times New Roman" panose="02020603050405020304" pitchFamily="18" charset="0"/>
                        </a:rPr>
                        <m:t>≠−2</m:t>
                      </m:r>
                      <m:r>
                        <a:rPr lang="en-US" sz="1700" b="0" i="0" smtClean="0">
                          <a:latin typeface="Cambria Math" panose="02040503050406030204" pitchFamily="18" charset="0"/>
                          <a:ea typeface="Dotum" panose="020B0600000101010101" pitchFamily="34" charset="-127"/>
                          <a:cs typeface="Times New Roman" panose="02020603050405020304" pitchFamily="18" charset="0"/>
                        </a:rPr>
                        <m:t>.</m:t>
                      </m:r>
                    </m:oMath>
                  </m:oMathPara>
                </a14:m>
                <a:endParaRPr lang="en-US" sz="1700">
                  <a:ea typeface="Arial" panose="020B0604020202020204" pitchFamily="34"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1382190" y="3259161"/>
                <a:ext cx="6802202" cy="1425005"/>
              </a:xfrm>
              <a:prstGeom prst="rect">
                <a:avLst/>
              </a:prstGeom>
              <a:blipFill>
                <a:blip r:embed="rId5"/>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arn(inVertical)">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4" dur="500"/>
                                        <p:tgtEl>
                                          <p:spTgt spid="6">
                                            <p:txEl>
                                              <p:pRg st="0" end="0"/>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2">
                                            <p:txEl>
                                              <p:pRg st="0" end="0"/>
                                            </p:txEl>
                                          </p:spTgt>
                                        </p:tgtEl>
                                        <p:attrNameLst>
                                          <p:attrName>style.visibility</p:attrName>
                                        </p:attrNameLst>
                                      </p:cBhvr>
                                      <p:to>
                                        <p:strVal val="visible"/>
                                      </p:to>
                                    </p:set>
                                    <p:animEffect transition="in" filter="wipe(up)">
                                      <p:cBhvr>
                                        <p:cTn id="32" dur="500"/>
                                        <p:tgtEl>
                                          <p:spTgt spid="42">
                                            <p:txEl>
                                              <p:pRg st="0" end="0"/>
                                            </p:tx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42">
                                            <p:txEl>
                                              <p:pRg st="1" end="1"/>
                                            </p:txEl>
                                          </p:spTgt>
                                        </p:tgtEl>
                                        <p:attrNameLst>
                                          <p:attrName>style.visibility</p:attrName>
                                        </p:attrNameLst>
                                      </p:cBhvr>
                                      <p:to>
                                        <p:strVal val="visible"/>
                                      </p:to>
                                    </p:set>
                                    <p:animEffect transition="in" filter="wipe(up)">
                                      <p:cBhvr>
                                        <p:cTn id="35" dur="5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16"/>
        <p:cNvGrpSpPr/>
        <p:nvPr/>
      </p:nvGrpSpPr>
      <p:grpSpPr>
        <a:xfrm>
          <a:off x="0" y="0"/>
          <a:ext cx="0" cy="0"/>
          <a:chOff x="0" y="0"/>
          <a:chExt cx="0" cy="0"/>
        </a:xfrm>
      </p:grpSpPr>
      <p:grpSp>
        <p:nvGrpSpPr>
          <p:cNvPr id="2845" name="Google Shape;2845;p64"/>
          <p:cNvGrpSpPr/>
          <p:nvPr/>
        </p:nvGrpSpPr>
        <p:grpSpPr>
          <a:xfrm rot="10800000">
            <a:off x="660262" y="4489370"/>
            <a:ext cx="1675047" cy="149573"/>
            <a:chOff x="4790625" y="1824675"/>
            <a:chExt cx="2392925" cy="213675"/>
          </a:xfrm>
        </p:grpSpPr>
        <p:sp>
          <p:nvSpPr>
            <p:cNvPr id="2846" name="Google Shape;2846;p6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1" name="Google Shape;2851;p64"/>
          <p:cNvGrpSpPr/>
          <p:nvPr/>
        </p:nvGrpSpPr>
        <p:grpSpPr>
          <a:xfrm>
            <a:off x="97099" y="2871931"/>
            <a:ext cx="214917" cy="230335"/>
            <a:chOff x="424275" y="4593075"/>
            <a:chExt cx="307025" cy="329050"/>
          </a:xfrm>
        </p:grpSpPr>
        <p:sp>
          <p:nvSpPr>
            <p:cNvPr id="2852" name="Google Shape;2852;p6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6" name="Google Shape;2906;p64"/>
          <p:cNvGrpSpPr/>
          <p:nvPr/>
        </p:nvGrpSpPr>
        <p:grpSpPr>
          <a:xfrm>
            <a:off x="8753232" y="1651608"/>
            <a:ext cx="214918" cy="250565"/>
            <a:chOff x="6571050" y="2495000"/>
            <a:chExt cx="307025" cy="357950"/>
          </a:xfrm>
        </p:grpSpPr>
        <p:sp>
          <p:nvSpPr>
            <p:cNvPr id="2907" name="Google Shape;2907;p6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6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6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0" name="Google Shape;2910;p64"/>
          <p:cNvGrpSpPr/>
          <p:nvPr/>
        </p:nvGrpSpPr>
        <p:grpSpPr>
          <a:xfrm>
            <a:off x="8697128" y="2054366"/>
            <a:ext cx="346832" cy="1809080"/>
            <a:chOff x="4713875" y="2486650"/>
            <a:chExt cx="495475" cy="2584400"/>
          </a:xfrm>
        </p:grpSpPr>
        <p:sp>
          <p:nvSpPr>
            <p:cNvPr id="2911" name="Google Shape;2911;p6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6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6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6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Rounded Rectangle 115"/>
          <p:cNvSpPr/>
          <p:nvPr/>
        </p:nvSpPr>
        <p:spPr>
          <a:xfrm>
            <a:off x="840456" y="592209"/>
            <a:ext cx="2349793" cy="51435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457200">
              <a:buClrTx/>
              <a:defRPr/>
            </a:pPr>
            <a:r>
              <a:rPr lang="en-US" sz="2500" b="1" kern="1200">
                <a:solidFill>
                  <a:srgbClr val="D97245"/>
                </a:solidFill>
                <a:latin typeface="Arial" panose="020B0604020202020204" pitchFamily="34" charset="0"/>
                <a:cs typeface="Arial" panose="020B0604020202020204" pitchFamily="34" charset="0"/>
              </a:rPr>
              <a:t>Luyện tập 3</a:t>
            </a:r>
          </a:p>
        </p:txBody>
      </p:sp>
      <p:sp>
        <p:nvSpPr>
          <p:cNvPr id="117" name="Rectangle 116"/>
          <p:cNvSpPr/>
          <p:nvPr/>
        </p:nvSpPr>
        <p:spPr>
          <a:xfrm>
            <a:off x="3286063" y="583926"/>
            <a:ext cx="5433096" cy="530915"/>
          </a:xfrm>
          <a:prstGeom prst="rect">
            <a:avLst/>
          </a:prstGeom>
        </p:spPr>
        <p:txBody>
          <a:bodyPr wrap="square">
            <a:spAutoFit/>
          </a:bodyPr>
          <a:lstStyle/>
          <a:p>
            <a:pPr defTabSz="457200">
              <a:lnSpc>
                <a:spcPct val="150000"/>
              </a:lnSpc>
              <a:buClrTx/>
            </a:pPr>
            <a:r>
              <a:rPr lang="vi-VN" sz="1900" kern="1200">
                <a:latin typeface="Arial" panose="020B0604020202020204" pitchFamily="34" charset="0"/>
                <a:ea typeface="+mn-ea"/>
                <a:cs typeface="+mn-cs"/>
              </a:rPr>
              <a:t>Tìm điều kiện xác định của phương trình sau:</a:t>
            </a:r>
          </a:p>
        </p:txBody>
      </p:sp>
      <mc:AlternateContent xmlns:mc="http://schemas.openxmlformats.org/markup-compatibility/2006" xmlns:a14="http://schemas.microsoft.com/office/drawing/2010/main">
        <mc:Choice Requires="a14">
          <p:sp>
            <p:nvSpPr>
              <p:cNvPr id="8" name="Rectangle 7"/>
              <p:cNvSpPr/>
              <p:nvPr/>
            </p:nvSpPr>
            <p:spPr>
              <a:xfrm>
                <a:off x="3546189" y="1260769"/>
                <a:ext cx="2121478" cy="6416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900" i="1">
                              <a:latin typeface="Cambria Math" panose="02040503050406030204" pitchFamily="18" charset="0"/>
                              <a:ea typeface="Arial" panose="020B0604020202020204" pitchFamily="34" charset="0"/>
                              <a:cs typeface="Times New Roman" panose="02020603050405020304" pitchFamily="18" charset="0"/>
                            </a:rPr>
                          </m:ctrlPr>
                        </m:fPr>
                        <m:num>
                          <m:r>
                            <a:rPr lang="vi-VN" sz="1900" i="1">
                              <a:latin typeface="Cambria Math" panose="02040503050406030204" pitchFamily="18" charset="0"/>
                              <a:ea typeface="Arial" panose="020B0604020202020204" pitchFamily="34" charset="0"/>
                              <a:cs typeface="Times New Roman" panose="02020603050405020304" pitchFamily="18" charset="0"/>
                            </a:rPr>
                            <m:t>𝑥</m:t>
                          </m:r>
                          <m:r>
                            <a:rPr lang="vi-VN" sz="1900" i="1">
                              <a:latin typeface="Cambria Math" panose="02040503050406030204" pitchFamily="18" charset="0"/>
                              <a:ea typeface="Arial" panose="020B0604020202020204" pitchFamily="34" charset="0"/>
                              <a:cs typeface="Times New Roman" panose="02020603050405020304" pitchFamily="18" charset="0"/>
                            </a:rPr>
                            <m:t>−8</m:t>
                          </m:r>
                        </m:num>
                        <m:den>
                          <m:r>
                            <a:rPr lang="vi-VN" sz="1900" i="1">
                              <a:latin typeface="Cambria Math" panose="02040503050406030204" pitchFamily="18" charset="0"/>
                              <a:ea typeface="Arial" panose="020B0604020202020204" pitchFamily="34" charset="0"/>
                              <a:cs typeface="Times New Roman" panose="02020603050405020304" pitchFamily="18" charset="0"/>
                            </a:rPr>
                            <m:t>𝑥</m:t>
                          </m:r>
                          <m:r>
                            <a:rPr lang="vi-VN" sz="1900" i="1">
                              <a:latin typeface="Cambria Math" panose="02040503050406030204" pitchFamily="18" charset="0"/>
                              <a:ea typeface="Arial" panose="020B0604020202020204" pitchFamily="34" charset="0"/>
                              <a:cs typeface="Times New Roman" panose="02020603050405020304" pitchFamily="18" charset="0"/>
                            </a:rPr>
                            <m:t>−7</m:t>
                          </m:r>
                        </m:den>
                      </m:f>
                      <m:r>
                        <a:rPr lang="vi-VN" sz="1900" i="1">
                          <a:latin typeface="Cambria Math" panose="02040503050406030204" pitchFamily="18" charset="0"/>
                          <a:ea typeface="Arial" panose="020B0604020202020204" pitchFamily="34" charset="0"/>
                          <a:cs typeface="Times New Roman" panose="02020603050405020304" pitchFamily="18" charset="0"/>
                        </a:rPr>
                        <m:t>=8+</m:t>
                      </m:r>
                      <m:f>
                        <m:fPr>
                          <m:ctrlPr>
                            <a:rPr lang="en-US" sz="1900" i="1">
                              <a:latin typeface="Cambria Math" panose="02040503050406030204" pitchFamily="18" charset="0"/>
                              <a:ea typeface="Arial" panose="020B0604020202020204" pitchFamily="34" charset="0"/>
                              <a:cs typeface="Times New Roman" panose="02020603050405020304" pitchFamily="18" charset="0"/>
                            </a:rPr>
                          </m:ctrlPr>
                        </m:fPr>
                        <m:num>
                          <m:r>
                            <a:rPr lang="vi-VN" sz="1900" i="1">
                              <a:latin typeface="Cambria Math" panose="02040503050406030204" pitchFamily="18" charset="0"/>
                              <a:ea typeface="Arial" panose="020B0604020202020204" pitchFamily="34" charset="0"/>
                              <a:cs typeface="Times New Roman" panose="02020603050405020304" pitchFamily="18" charset="0"/>
                            </a:rPr>
                            <m:t>1</m:t>
                          </m:r>
                        </m:num>
                        <m:den>
                          <m:r>
                            <a:rPr lang="vi-VN" sz="1900" i="1">
                              <a:latin typeface="Cambria Math" panose="02040503050406030204" pitchFamily="18" charset="0"/>
                              <a:ea typeface="Arial" panose="020B0604020202020204" pitchFamily="34" charset="0"/>
                              <a:cs typeface="Times New Roman" panose="02020603050405020304" pitchFamily="18" charset="0"/>
                            </a:rPr>
                            <m:t>1−</m:t>
                          </m:r>
                          <m:r>
                            <a:rPr lang="vi-VN" sz="1900" i="1">
                              <a:latin typeface="Cambria Math" panose="02040503050406030204" pitchFamily="18" charset="0"/>
                              <a:ea typeface="Arial" panose="020B0604020202020204" pitchFamily="34" charset="0"/>
                              <a:cs typeface="Times New Roman" panose="02020603050405020304" pitchFamily="18" charset="0"/>
                            </a:rPr>
                            <m:t>𝑥</m:t>
                          </m:r>
                        </m:den>
                      </m:f>
                    </m:oMath>
                  </m:oMathPara>
                </a14:m>
                <a:endParaRPr lang="en-US" sz="1900">
                  <a:latin typeface="+mn-lt"/>
                </a:endParaRPr>
              </a:p>
            </p:txBody>
          </p:sp>
        </mc:Choice>
        <mc:Fallback xmlns="">
          <p:sp>
            <p:nvSpPr>
              <p:cNvPr id="8" name="Rectangle 7"/>
              <p:cNvSpPr>
                <a:spLocks noRot="1" noChangeAspect="1" noMove="1" noResize="1" noEditPoints="1" noAdjustHandles="1" noChangeArrowheads="1" noChangeShapeType="1" noTextEdit="1"/>
              </p:cNvSpPr>
              <p:nvPr/>
            </p:nvSpPr>
            <p:spPr>
              <a:xfrm>
                <a:off x="3546189" y="1260769"/>
                <a:ext cx="2121478" cy="641651"/>
              </a:xfrm>
              <a:prstGeom prst="rect">
                <a:avLst/>
              </a:prstGeom>
              <a:blipFill>
                <a:blip r:embed="rId3"/>
                <a:stretch>
                  <a:fillRect/>
                </a:stretch>
              </a:blipFill>
            </p:spPr>
            <p:txBody>
              <a:bodyPr/>
              <a:lstStyle/>
              <a:p>
                <a:r>
                  <a:rPr lang="en-US">
                    <a:noFill/>
                  </a:rPr>
                  <a:t> </a:t>
                </a:r>
              </a:p>
            </p:txBody>
          </p:sp>
        </mc:Fallback>
      </mc:AlternateContent>
      <p:sp>
        <p:nvSpPr>
          <p:cNvPr id="121" name="Google Shape;1913;p42"/>
          <p:cNvSpPr/>
          <p:nvPr/>
        </p:nvSpPr>
        <p:spPr>
          <a:xfrm rot="2165">
            <a:off x="1561405" y="2200390"/>
            <a:ext cx="907893" cy="37250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i="1">
                <a:solidFill>
                  <a:sysClr val="windowText" lastClr="000000"/>
                </a:solidFill>
              </a:rPr>
              <a:t>G</a:t>
            </a:r>
            <a:r>
              <a:rPr kumimoji="0" lang="en-US" sz="1800" b="1" i="1" u="none" strike="noStrike" kern="0" cap="none" spc="0" normalizeH="0" baseline="0" noProof="0">
                <a:ln>
                  <a:noFill/>
                </a:ln>
                <a:solidFill>
                  <a:sysClr val="windowText" lastClr="000000"/>
                </a:solidFill>
                <a:effectLst/>
                <a:uLnTx/>
                <a:uFillTx/>
              </a:rPr>
              <a:t>iải</a:t>
            </a:r>
            <a:endParaRPr kumimoji="0" sz="18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9" name="Rectangle 8"/>
              <p:cNvSpPr/>
              <p:nvPr/>
            </p:nvSpPr>
            <p:spPr>
              <a:xfrm>
                <a:off x="1223741" y="2654100"/>
                <a:ext cx="6959581" cy="1454629"/>
              </a:xfrm>
              <a:prstGeom prst="rect">
                <a:avLst/>
              </a:prstGeom>
            </p:spPr>
            <p:txBody>
              <a:bodyPr wrap="square">
                <a:spAutoFit/>
              </a:bodyPr>
              <a:lstStyle/>
              <a:p>
                <a:pPr defTabSz="1828800">
                  <a:lnSpc>
                    <a:spcPct val="150000"/>
                  </a:lnSpc>
                  <a:spcBef>
                    <a:spcPts val="600"/>
                  </a:spcBef>
                  <a:spcAft>
                    <a:spcPts val="600"/>
                  </a:spcAft>
                  <a:buClr>
                    <a:srgbClr val="2D1549"/>
                  </a:buClr>
                  <a:buSzPts val="1100"/>
                  <a:defRPr/>
                </a:pPr>
                <a14:m>
                  <m:oMathPara xmlns:m="http://schemas.openxmlformats.org/officeDocument/2006/math">
                    <m:oMathParaPr>
                      <m:jc m:val="centerGroup"/>
                    </m:oMathParaPr>
                    <m:oMath xmlns:m="http://schemas.openxmlformats.org/officeDocument/2006/math">
                      <m:r>
                        <m:rPr>
                          <m:nor/>
                        </m:rPr>
                        <a:rPr lang="en-US" sz="1900" kern="1200">
                          <a:solidFill>
                            <a:sysClr val="windowText" lastClr="000000"/>
                          </a:solidFill>
                          <a:latin typeface="+mn-lt"/>
                          <a:cs typeface="Arial" panose="020B0604020202020204" pitchFamily="34" charset="0"/>
                        </a:rPr>
                        <m:t>Đ</m:t>
                      </m:r>
                      <m:r>
                        <m:rPr>
                          <m:nor/>
                        </m:rPr>
                        <a:rPr lang="en-US" sz="1900" kern="1200">
                          <a:solidFill>
                            <a:sysClr val="windowText" lastClr="000000"/>
                          </a:solidFill>
                          <a:latin typeface="+mn-lt"/>
                          <a:cs typeface="Arial" panose="020B0604020202020204" pitchFamily="34" charset="0"/>
                        </a:rPr>
                        <m:t>i</m:t>
                      </m:r>
                      <m:r>
                        <m:rPr>
                          <m:nor/>
                        </m:rPr>
                        <a:rPr lang="en-US" sz="1900" kern="1200">
                          <a:solidFill>
                            <a:sysClr val="windowText" lastClr="000000"/>
                          </a:solidFill>
                          <a:latin typeface="+mn-lt"/>
                          <a:cs typeface="Arial" panose="020B0604020202020204" pitchFamily="34" charset="0"/>
                        </a:rPr>
                        <m:t>ề</m:t>
                      </m:r>
                      <m:r>
                        <m:rPr>
                          <m:nor/>
                        </m:rPr>
                        <a:rPr lang="en-US" sz="1900" kern="1200">
                          <a:solidFill>
                            <a:sysClr val="windowText" lastClr="000000"/>
                          </a:solidFill>
                          <a:latin typeface="+mn-lt"/>
                          <a:cs typeface="Arial" panose="020B0604020202020204" pitchFamily="34" charset="0"/>
                        </a:rPr>
                        <m:t>u</m:t>
                      </m:r>
                      <m:r>
                        <m:rPr>
                          <m:nor/>
                        </m:rPr>
                        <a:rPr lang="en-US" sz="1900" kern="1200">
                          <a:solidFill>
                            <a:sysClr val="windowText" lastClr="000000"/>
                          </a:solidFill>
                          <a:latin typeface="+mn-lt"/>
                          <a:cs typeface="Arial" panose="020B0604020202020204" pitchFamily="34" charset="0"/>
                        </a:rPr>
                        <m:t> </m:t>
                      </m:r>
                      <m:r>
                        <m:rPr>
                          <m:nor/>
                        </m:rPr>
                        <a:rPr lang="en-US" sz="1900" kern="1200">
                          <a:solidFill>
                            <a:sysClr val="windowText" lastClr="000000"/>
                          </a:solidFill>
                          <a:latin typeface="+mn-lt"/>
                          <a:cs typeface="Arial" panose="020B0604020202020204" pitchFamily="34" charset="0"/>
                        </a:rPr>
                        <m:t>ki</m:t>
                      </m:r>
                      <m:r>
                        <m:rPr>
                          <m:nor/>
                        </m:rPr>
                        <a:rPr lang="en-US" sz="1900" kern="1200">
                          <a:solidFill>
                            <a:sysClr val="windowText" lastClr="000000"/>
                          </a:solidFill>
                          <a:latin typeface="+mn-lt"/>
                          <a:cs typeface="Arial" panose="020B0604020202020204" pitchFamily="34" charset="0"/>
                        </a:rPr>
                        <m:t>ệ</m:t>
                      </m:r>
                      <m:r>
                        <m:rPr>
                          <m:nor/>
                        </m:rPr>
                        <a:rPr lang="en-US" sz="1900" kern="1200">
                          <a:solidFill>
                            <a:sysClr val="windowText" lastClr="000000"/>
                          </a:solidFill>
                          <a:latin typeface="+mn-lt"/>
                          <a:cs typeface="Arial" panose="020B0604020202020204" pitchFamily="34" charset="0"/>
                        </a:rPr>
                        <m:t>n</m:t>
                      </m:r>
                      <m:r>
                        <m:rPr>
                          <m:nor/>
                        </m:rPr>
                        <a:rPr lang="en-US" sz="1900" kern="1200">
                          <a:solidFill>
                            <a:sysClr val="windowText" lastClr="000000"/>
                          </a:solidFill>
                          <a:latin typeface="+mn-lt"/>
                          <a:cs typeface="Arial" panose="020B0604020202020204" pitchFamily="34" charset="0"/>
                        </a:rPr>
                        <m:t> </m:t>
                      </m:r>
                      <m:r>
                        <m:rPr>
                          <m:nor/>
                        </m:rPr>
                        <a:rPr lang="en-US" sz="1900" kern="1200">
                          <a:solidFill>
                            <a:sysClr val="windowText" lastClr="000000"/>
                          </a:solidFill>
                          <a:latin typeface="+mn-lt"/>
                          <a:cs typeface="Arial" panose="020B0604020202020204" pitchFamily="34" charset="0"/>
                        </a:rPr>
                        <m:t>x</m:t>
                      </m:r>
                      <m:r>
                        <m:rPr>
                          <m:nor/>
                        </m:rPr>
                        <a:rPr lang="en-US" sz="1900" kern="1200">
                          <a:solidFill>
                            <a:sysClr val="windowText" lastClr="000000"/>
                          </a:solidFill>
                          <a:latin typeface="+mn-lt"/>
                          <a:cs typeface="Arial" panose="020B0604020202020204" pitchFamily="34" charset="0"/>
                        </a:rPr>
                        <m:t>á</m:t>
                      </m:r>
                      <m:r>
                        <m:rPr>
                          <m:nor/>
                        </m:rPr>
                        <a:rPr lang="en-US" sz="1900" kern="1200">
                          <a:solidFill>
                            <a:sysClr val="windowText" lastClr="000000"/>
                          </a:solidFill>
                          <a:latin typeface="+mn-lt"/>
                          <a:cs typeface="Arial" panose="020B0604020202020204" pitchFamily="34" charset="0"/>
                        </a:rPr>
                        <m:t>c</m:t>
                      </m:r>
                      <m:r>
                        <m:rPr>
                          <m:nor/>
                        </m:rPr>
                        <a:rPr lang="en-US" sz="1900" kern="1200">
                          <a:solidFill>
                            <a:sysClr val="windowText" lastClr="000000"/>
                          </a:solidFill>
                          <a:latin typeface="+mn-lt"/>
                          <a:cs typeface="Arial" panose="020B0604020202020204" pitchFamily="34" charset="0"/>
                        </a:rPr>
                        <m:t> đị</m:t>
                      </m:r>
                      <m:r>
                        <m:rPr>
                          <m:nor/>
                        </m:rPr>
                        <a:rPr lang="en-US" sz="1900" kern="1200">
                          <a:solidFill>
                            <a:sysClr val="windowText" lastClr="000000"/>
                          </a:solidFill>
                          <a:latin typeface="+mn-lt"/>
                          <a:cs typeface="Arial" panose="020B0604020202020204" pitchFamily="34" charset="0"/>
                        </a:rPr>
                        <m:t>nh</m:t>
                      </m:r>
                      <m:r>
                        <m:rPr>
                          <m:nor/>
                        </m:rPr>
                        <a:rPr lang="en-US" sz="1900" kern="1200">
                          <a:solidFill>
                            <a:sysClr val="windowText" lastClr="000000"/>
                          </a:solidFill>
                          <a:latin typeface="+mn-lt"/>
                          <a:cs typeface="Arial" panose="020B0604020202020204" pitchFamily="34" charset="0"/>
                        </a:rPr>
                        <m:t> </m:t>
                      </m:r>
                      <m:r>
                        <m:rPr>
                          <m:nor/>
                        </m:rPr>
                        <a:rPr lang="en-US" sz="1900" kern="1200">
                          <a:solidFill>
                            <a:sysClr val="windowText" lastClr="000000"/>
                          </a:solidFill>
                          <a:latin typeface="+mn-lt"/>
                          <a:cs typeface="Arial" panose="020B0604020202020204" pitchFamily="34" charset="0"/>
                        </a:rPr>
                        <m:t>c</m:t>
                      </m:r>
                      <m:r>
                        <m:rPr>
                          <m:nor/>
                        </m:rPr>
                        <a:rPr lang="en-US" sz="1900" kern="1200">
                          <a:solidFill>
                            <a:sysClr val="windowText" lastClr="000000"/>
                          </a:solidFill>
                          <a:latin typeface="+mn-lt"/>
                          <a:cs typeface="Arial" panose="020B0604020202020204" pitchFamily="34" charset="0"/>
                        </a:rPr>
                        <m:t>ủ</m:t>
                      </m:r>
                      <m:r>
                        <m:rPr>
                          <m:nor/>
                        </m:rPr>
                        <a:rPr lang="en-US" sz="1900" kern="1200">
                          <a:solidFill>
                            <a:sysClr val="windowText" lastClr="000000"/>
                          </a:solidFill>
                          <a:latin typeface="+mn-lt"/>
                          <a:cs typeface="Arial" panose="020B0604020202020204" pitchFamily="34" charset="0"/>
                        </a:rPr>
                        <m:t>a</m:t>
                      </m:r>
                      <m:r>
                        <m:rPr>
                          <m:nor/>
                        </m:rPr>
                        <a:rPr lang="en-US" sz="1900" kern="1200">
                          <a:solidFill>
                            <a:sysClr val="windowText" lastClr="000000"/>
                          </a:solidFill>
                          <a:latin typeface="+mn-lt"/>
                          <a:cs typeface="Arial" panose="020B0604020202020204" pitchFamily="34" charset="0"/>
                        </a:rPr>
                        <m:t> </m:t>
                      </m:r>
                      <m:r>
                        <m:rPr>
                          <m:nor/>
                        </m:rPr>
                        <a:rPr lang="en-US" sz="1900" kern="1200">
                          <a:solidFill>
                            <a:sysClr val="windowText" lastClr="000000"/>
                          </a:solidFill>
                          <a:latin typeface="+mn-lt"/>
                          <a:cs typeface="Arial" panose="020B0604020202020204" pitchFamily="34" charset="0"/>
                        </a:rPr>
                        <m:t>ph</m:t>
                      </m:r>
                      <m:r>
                        <m:rPr>
                          <m:nor/>
                        </m:rPr>
                        <a:rPr lang="en-US" sz="1900" kern="1200">
                          <a:solidFill>
                            <a:sysClr val="windowText" lastClr="000000"/>
                          </a:solidFill>
                          <a:latin typeface="+mn-lt"/>
                          <a:cs typeface="Arial" panose="020B0604020202020204" pitchFamily="34" charset="0"/>
                        </a:rPr>
                        <m:t>ươ</m:t>
                      </m:r>
                      <m:r>
                        <m:rPr>
                          <m:nor/>
                        </m:rPr>
                        <a:rPr lang="en-US" sz="1900" kern="1200">
                          <a:solidFill>
                            <a:sysClr val="windowText" lastClr="000000"/>
                          </a:solidFill>
                          <a:latin typeface="+mn-lt"/>
                          <a:cs typeface="Arial" panose="020B0604020202020204" pitchFamily="34" charset="0"/>
                        </a:rPr>
                        <m:t>ng</m:t>
                      </m:r>
                      <m:r>
                        <m:rPr>
                          <m:nor/>
                        </m:rPr>
                        <a:rPr lang="en-US" sz="1900" kern="1200">
                          <a:solidFill>
                            <a:sysClr val="windowText" lastClr="000000"/>
                          </a:solidFill>
                          <a:latin typeface="+mn-lt"/>
                          <a:cs typeface="Arial" panose="020B0604020202020204" pitchFamily="34" charset="0"/>
                        </a:rPr>
                        <m:t> </m:t>
                      </m:r>
                      <m:r>
                        <m:rPr>
                          <m:nor/>
                        </m:rPr>
                        <a:rPr lang="en-US" sz="1900" kern="1200">
                          <a:solidFill>
                            <a:sysClr val="windowText" lastClr="000000"/>
                          </a:solidFill>
                          <a:latin typeface="+mn-lt"/>
                          <a:cs typeface="Arial" panose="020B0604020202020204" pitchFamily="34" charset="0"/>
                        </a:rPr>
                        <m:t>tr</m:t>
                      </m:r>
                      <m:r>
                        <m:rPr>
                          <m:nor/>
                        </m:rPr>
                        <a:rPr lang="en-US" sz="1900" kern="1200">
                          <a:solidFill>
                            <a:sysClr val="windowText" lastClr="000000"/>
                          </a:solidFill>
                          <a:latin typeface="+mn-lt"/>
                          <a:cs typeface="Arial" panose="020B0604020202020204" pitchFamily="34" charset="0"/>
                        </a:rPr>
                        <m:t>ì</m:t>
                      </m:r>
                      <m:r>
                        <m:rPr>
                          <m:nor/>
                        </m:rPr>
                        <a:rPr lang="en-US" sz="1900" kern="1200">
                          <a:solidFill>
                            <a:sysClr val="windowText" lastClr="000000"/>
                          </a:solidFill>
                          <a:latin typeface="+mn-lt"/>
                          <a:cs typeface="Arial" panose="020B0604020202020204" pitchFamily="34" charset="0"/>
                        </a:rPr>
                        <m:t>nh</m:t>
                      </m:r>
                      <m:r>
                        <m:rPr>
                          <m:nor/>
                        </m:rPr>
                        <a:rPr lang="en-US" sz="1900" b="0" i="0" kern="1200" smtClean="0">
                          <a:solidFill>
                            <a:sysClr val="windowText" lastClr="000000"/>
                          </a:solidFill>
                          <a:latin typeface="+mn-lt"/>
                          <a:cs typeface="Arial" panose="020B0604020202020204" pitchFamily="34" charset="0"/>
                        </a:rPr>
                        <m:t> </m:t>
                      </m:r>
                      <m:f>
                        <m:fPr>
                          <m:ctrlPr>
                            <a:rPr lang="en-US" sz="1900" i="1">
                              <a:latin typeface="Cambria Math" panose="02040503050406030204" pitchFamily="18" charset="0"/>
                              <a:ea typeface="Arial" panose="020B0604020202020204" pitchFamily="34" charset="0"/>
                              <a:cs typeface="Times New Roman" panose="02020603050405020304" pitchFamily="18" charset="0"/>
                            </a:rPr>
                          </m:ctrlPr>
                        </m:fPr>
                        <m:num>
                          <m:r>
                            <a:rPr lang="vi-VN" sz="1900" i="1">
                              <a:latin typeface="Cambria Math" panose="02040503050406030204" pitchFamily="18" charset="0"/>
                              <a:ea typeface="Arial" panose="020B0604020202020204" pitchFamily="34" charset="0"/>
                              <a:cs typeface="Times New Roman" panose="02020603050405020304" pitchFamily="18" charset="0"/>
                            </a:rPr>
                            <m:t>𝑥</m:t>
                          </m:r>
                          <m:r>
                            <a:rPr lang="vi-VN" sz="1900" i="1">
                              <a:latin typeface="Cambria Math" panose="02040503050406030204" pitchFamily="18" charset="0"/>
                              <a:ea typeface="Arial" panose="020B0604020202020204" pitchFamily="34" charset="0"/>
                              <a:cs typeface="Times New Roman" panose="02020603050405020304" pitchFamily="18" charset="0"/>
                            </a:rPr>
                            <m:t>−8</m:t>
                          </m:r>
                        </m:num>
                        <m:den>
                          <m:r>
                            <a:rPr lang="vi-VN" sz="1900" i="1">
                              <a:latin typeface="Cambria Math" panose="02040503050406030204" pitchFamily="18" charset="0"/>
                              <a:ea typeface="Arial" panose="020B0604020202020204" pitchFamily="34" charset="0"/>
                              <a:cs typeface="Times New Roman" panose="02020603050405020304" pitchFamily="18" charset="0"/>
                            </a:rPr>
                            <m:t>𝑥</m:t>
                          </m:r>
                          <m:r>
                            <a:rPr lang="vi-VN" sz="1900" i="1">
                              <a:latin typeface="Cambria Math" panose="02040503050406030204" pitchFamily="18" charset="0"/>
                              <a:ea typeface="Arial" panose="020B0604020202020204" pitchFamily="34" charset="0"/>
                              <a:cs typeface="Times New Roman" panose="02020603050405020304" pitchFamily="18" charset="0"/>
                            </a:rPr>
                            <m:t>−7</m:t>
                          </m:r>
                        </m:den>
                      </m:f>
                      <m:r>
                        <a:rPr lang="vi-VN" sz="1900" i="1">
                          <a:latin typeface="Cambria Math" panose="02040503050406030204" pitchFamily="18" charset="0"/>
                          <a:ea typeface="Arial" panose="020B0604020202020204" pitchFamily="34" charset="0"/>
                          <a:cs typeface="Times New Roman" panose="02020603050405020304" pitchFamily="18" charset="0"/>
                        </a:rPr>
                        <m:t>=8+</m:t>
                      </m:r>
                      <m:f>
                        <m:fPr>
                          <m:ctrlPr>
                            <a:rPr lang="en-US" sz="1900" i="1">
                              <a:latin typeface="Cambria Math" panose="02040503050406030204" pitchFamily="18" charset="0"/>
                              <a:ea typeface="Arial" panose="020B0604020202020204" pitchFamily="34" charset="0"/>
                              <a:cs typeface="Times New Roman" panose="02020603050405020304" pitchFamily="18" charset="0"/>
                            </a:rPr>
                          </m:ctrlPr>
                        </m:fPr>
                        <m:num>
                          <m:r>
                            <a:rPr lang="vi-VN" sz="1900" i="1">
                              <a:latin typeface="Cambria Math" panose="02040503050406030204" pitchFamily="18" charset="0"/>
                              <a:ea typeface="Arial" panose="020B0604020202020204" pitchFamily="34" charset="0"/>
                              <a:cs typeface="Times New Roman" panose="02020603050405020304" pitchFamily="18" charset="0"/>
                            </a:rPr>
                            <m:t>1</m:t>
                          </m:r>
                        </m:num>
                        <m:den>
                          <m:r>
                            <a:rPr lang="vi-VN" sz="1900" i="1">
                              <a:latin typeface="Cambria Math" panose="02040503050406030204" pitchFamily="18" charset="0"/>
                              <a:ea typeface="Arial" panose="020B0604020202020204" pitchFamily="34" charset="0"/>
                              <a:cs typeface="Times New Roman" panose="02020603050405020304" pitchFamily="18" charset="0"/>
                            </a:rPr>
                            <m:t>1−</m:t>
                          </m:r>
                          <m:r>
                            <a:rPr lang="vi-VN" sz="1900" i="1">
                              <a:latin typeface="Cambria Math" panose="02040503050406030204" pitchFamily="18" charset="0"/>
                              <a:ea typeface="Arial" panose="020B0604020202020204" pitchFamily="34" charset="0"/>
                              <a:cs typeface="Times New Roman" panose="02020603050405020304" pitchFamily="18" charset="0"/>
                            </a:rPr>
                            <m:t>𝑥</m:t>
                          </m:r>
                        </m:den>
                      </m:f>
                      <m:r>
                        <m:rPr>
                          <m:nor/>
                        </m:rPr>
                        <a:rPr lang="en-US" sz="1900" b="0" i="0" smtClean="0">
                          <a:latin typeface="+mn-lt"/>
                          <a:ea typeface="Arial" panose="020B0604020202020204" pitchFamily="34" charset="0"/>
                          <a:cs typeface="Times New Roman" panose="02020603050405020304" pitchFamily="18" charset="0"/>
                        </a:rPr>
                        <m:t> </m:t>
                      </m:r>
                      <m:r>
                        <m:rPr>
                          <m:nor/>
                        </m:rPr>
                        <a:rPr lang="en-US" sz="1900" kern="1200">
                          <a:solidFill>
                            <a:sysClr val="windowText" lastClr="000000"/>
                          </a:solidFill>
                          <a:latin typeface="+mn-lt"/>
                          <a:cs typeface="Arial" panose="020B0604020202020204" pitchFamily="34" charset="0"/>
                        </a:rPr>
                        <m:t>l</m:t>
                      </m:r>
                      <m:r>
                        <m:rPr>
                          <m:nor/>
                        </m:rPr>
                        <a:rPr lang="en-US" sz="1900" kern="1200">
                          <a:solidFill>
                            <a:sysClr val="windowText" lastClr="000000"/>
                          </a:solidFill>
                          <a:latin typeface="+mn-lt"/>
                          <a:cs typeface="Arial" panose="020B0604020202020204" pitchFamily="34" charset="0"/>
                        </a:rPr>
                        <m:t>à</m:t>
                      </m:r>
                    </m:oMath>
                  </m:oMathPara>
                </a14:m>
                <a:endParaRPr lang="en-US" sz="1900" kern="1200">
                  <a:solidFill>
                    <a:sysClr val="windowText" lastClr="000000"/>
                  </a:solidFill>
                  <a:latin typeface="+mn-lt"/>
                  <a:cs typeface="Arial" panose="020B0604020202020204" pitchFamily="34" charset="0"/>
                </a:endParaRPr>
              </a:p>
              <a:p>
                <a:pPr lvl="0" algn="ctr">
                  <a:lnSpc>
                    <a:spcPct val="150000"/>
                  </a:lnSpc>
                  <a:spcBef>
                    <a:spcPts val="600"/>
                  </a:spcBef>
                  <a:spcAft>
                    <a:spcPts val="600"/>
                  </a:spcAft>
                </a:pPr>
                <a14:m>
                  <m:oMath xmlns:m="http://schemas.openxmlformats.org/officeDocument/2006/math">
                    <m:r>
                      <a:rPr lang="vi-VN" sz="1900" i="1">
                        <a:latin typeface="Cambria Math" panose="02040503050406030204" pitchFamily="18" charset="0"/>
                        <a:ea typeface="Arial" panose="020B0604020202020204" pitchFamily="34" charset="0"/>
                        <a:cs typeface="Times New Roman" panose="02020603050405020304" pitchFamily="18" charset="0"/>
                      </a:rPr>
                      <m:t>𝑥</m:t>
                    </m:r>
                    <m:r>
                      <a:rPr lang="vi-VN" sz="1900" i="1">
                        <a:latin typeface="Cambria Math" panose="02040503050406030204" pitchFamily="18" charset="0"/>
                        <a:ea typeface="Arial" panose="020B0604020202020204" pitchFamily="34" charset="0"/>
                        <a:cs typeface="Times New Roman" panose="02020603050405020304" pitchFamily="18" charset="0"/>
                      </a:rPr>
                      <m:t>−7≠0</m:t>
                    </m:r>
                  </m:oMath>
                </a14:m>
                <a:r>
                  <a:rPr lang="vi-VN" sz="1900">
                    <a:latin typeface="+mn-lt"/>
                    <a:ea typeface="Dotum" panose="020B0600000101010101" pitchFamily="34" charset="-127"/>
                    <a:cs typeface="Times New Roman" panose="02020603050405020304" pitchFamily="18" charset="0"/>
                  </a:rPr>
                  <a:t> và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1−</m:t>
                    </m:r>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≠0</m:t>
                    </m:r>
                  </m:oMath>
                </a14:m>
                <a:r>
                  <a:rPr lang="vi-VN" sz="1900">
                    <a:latin typeface="+mn-lt"/>
                    <a:ea typeface="Dotum" panose="020B0600000101010101" pitchFamily="34" charset="-127"/>
                    <a:cs typeface="Times New Roman" panose="02020603050405020304" pitchFamily="18" charset="0"/>
                  </a:rPr>
                  <a:t> hay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≠7</m:t>
                    </m:r>
                  </m:oMath>
                </a14:m>
                <a:r>
                  <a:rPr lang="vi-VN" sz="1900">
                    <a:latin typeface="+mn-lt"/>
                    <a:ea typeface="Dotum" panose="020B0600000101010101" pitchFamily="34" charset="-127"/>
                    <a:cs typeface="Times New Roman" panose="02020603050405020304" pitchFamily="18" charset="0"/>
                  </a:rPr>
                  <a:t> và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≠1</m:t>
                    </m:r>
                  </m:oMath>
                </a14:m>
                <a:endParaRPr lang="en-US" sz="1900">
                  <a:latin typeface="+mn-lt"/>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223741" y="2654100"/>
                <a:ext cx="6959581" cy="1454629"/>
              </a:xfrm>
              <a:prstGeom prst="rect">
                <a:avLst/>
              </a:prstGeom>
              <a:blipFill>
                <a:blip r:embed="rId4"/>
                <a:stretch>
                  <a:fillRect b="-585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anim calcmode="lin" valueType="num">
                                      <p:cBhvr>
                                        <p:cTn id="8" dur="500" fill="hold"/>
                                        <p:tgtEl>
                                          <p:spTgt spid="116"/>
                                        </p:tgtEl>
                                        <p:attrNameLst>
                                          <p:attrName>ppt_x</p:attrName>
                                        </p:attrNameLst>
                                      </p:cBhvr>
                                      <p:tavLst>
                                        <p:tav tm="0">
                                          <p:val>
                                            <p:strVal val="#ppt_x"/>
                                          </p:val>
                                        </p:tav>
                                        <p:tav tm="100000">
                                          <p:val>
                                            <p:strVal val="#ppt_x"/>
                                          </p:val>
                                        </p:tav>
                                      </p:tavLst>
                                    </p:anim>
                                    <p:anim calcmode="lin" valueType="num">
                                      <p:cBhvr>
                                        <p:cTn id="9" dur="500" fill="hold"/>
                                        <p:tgtEl>
                                          <p:spTgt spid="1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500"/>
                                        <p:tgtEl>
                                          <p:spTgt spid="117"/>
                                        </p:tgtEl>
                                      </p:cBhvr>
                                    </p:animEffect>
                                    <p:anim calcmode="lin" valueType="num">
                                      <p:cBhvr>
                                        <p:cTn id="13" dur="500" fill="hold"/>
                                        <p:tgtEl>
                                          <p:spTgt spid="117"/>
                                        </p:tgtEl>
                                        <p:attrNameLst>
                                          <p:attrName>ppt_x</p:attrName>
                                        </p:attrNameLst>
                                      </p:cBhvr>
                                      <p:tavLst>
                                        <p:tav tm="0">
                                          <p:val>
                                            <p:strVal val="#ppt_x"/>
                                          </p:val>
                                        </p:tav>
                                        <p:tav tm="100000">
                                          <p:val>
                                            <p:strVal val="#ppt_x"/>
                                          </p:val>
                                        </p:tav>
                                      </p:tavLst>
                                    </p:anim>
                                    <p:anim calcmode="lin" valueType="num">
                                      <p:cBhvr>
                                        <p:cTn id="14" dur="500" fill="hold"/>
                                        <p:tgtEl>
                                          <p:spTgt spid="1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1"/>
                                        </p:tgtEl>
                                        <p:attrNameLst>
                                          <p:attrName>style.visibility</p:attrName>
                                        </p:attrNameLst>
                                      </p:cBhvr>
                                      <p:to>
                                        <p:strVal val="visible"/>
                                      </p:to>
                                    </p:set>
                                    <p:animEffect transition="in" filter="barn(inVertical)">
                                      <p:cBhvr>
                                        <p:cTn id="24" dur="500"/>
                                        <p:tgtEl>
                                          <p:spTgt spid="12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9" dur="500"/>
                                        <p:tgtEl>
                                          <p:spTgt spid="9">
                                            <p:txEl>
                                              <p:pRg st="0" end="0"/>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randombar(horizontal)">
                                      <p:cBhvr>
                                        <p:cTn id="3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p:bldP spid="8" grpId="0"/>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5"/>
        <p:cNvGrpSpPr/>
        <p:nvPr/>
      </p:nvGrpSpPr>
      <p:grpSpPr>
        <a:xfrm>
          <a:off x="0" y="0"/>
          <a:ext cx="0" cy="0"/>
          <a:chOff x="0" y="0"/>
          <a:chExt cx="0" cy="0"/>
        </a:xfrm>
      </p:grpSpPr>
      <p:grpSp>
        <p:nvGrpSpPr>
          <p:cNvPr id="2449" name="Google Shape;2449;p60"/>
          <p:cNvGrpSpPr/>
          <p:nvPr/>
        </p:nvGrpSpPr>
        <p:grpSpPr>
          <a:xfrm>
            <a:off x="8777383" y="385203"/>
            <a:ext cx="242585" cy="475038"/>
            <a:chOff x="6833975" y="3957025"/>
            <a:chExt cx="346550" cy="678625"/>
          </a:xfrm>
        </p:grpSpPr>
        <p:sp>
          <p:nvSpPr>
            <p:cNvPr id="2450" name="Google Shape;2450;p60"/>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0"/>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0"/>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9" name="Google Shape;2459;p60"/>
          <p:cNvGrpSpPr/>
          <p:nvPr/>
        </p:nvGrpSpPr>
        <p:grpSpPr>
          <a:xfrm>
            <a:off x="8805048" y="1049085"/>
            <a:ext cx="214918" cy="250565"/>
            <a:chOff x="6571050" y="2495000"/>
            <a:chExt cx="307025" cy="357950"/>
          </a:xfrm>
        </p:grpSpPr>
        <p:sp>
          <p:nvSpPr>
            <p:cNvPr id="2460" name="Google Shape;2460;p6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roup 137"/>
          <p:cNvGrpSpPr/>
          <p:nvPr/>
        </p:nvGrpSpPr>
        <p:grpSpPr>
          <a:xfrm>
            <a:off x="815826" y="365136"/>
            <a:ext cx="7509191" cy="4150303"/>
            <a:chOff x="-1274983" y="941510"/>
            <a:chExt cx="7509191" cy="4150303"/>
          </a:xfrm>
        </p:grpSpPr>
        <p:sp>
          <p:nvSpPr>
            <p:cNvPr id="139" name="Rounded Rectangle 138"/>
            <p:cNvSpPr/>
            <p:nvPr/>
          </p:nvSpPr>
          <p:spPr>
            <a:xfrm>
              <a:off x="-1195023" y="1310100"/>
              <a:ext cx="921610" cy="439322"/>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487E"/>
                  </a:solidFill>
                  <a:latin typeface="Arial" panose="020B0604020202020204" pitchFamily="34" charset="0"/>
                  <a:cs typeface="Arial" panose="020B0604020202020204" pitchFamily="34" charset="0"/>
                </a:rPr>
                <a:t>HĐ3</a:t>
              </a:r>
            </a:p>
          </p:txBody>
        </p:sp>
        <mc:AlternateContent xmlns:mc="http://schemas.openxmlformats.org/markup-compatibility/2006" xmlns:a14="http://schemas.microsoft.com/office/drawing/2010/main">
          <mc:Choice Requires="a14">
            <p:sp>
              <p:nvSpPr>
                <p:cNvPr id="140" name="Rectangle 139"/>
                <p:cNvSpPr/>
                <p:nvPr/>
              </p:nvSpPr>
              <p:spPr>
                <a:xfrm>
                  <a:off x="-1274983" y="941510"/>
                  <a:ext cx="7509191" cy="4150303"/>
                </a:xfrm>
                <a:prstGeom prst="rect">
                  <a:avLst/>
                </a:prstGeom>
              </p:spPr>
              <p:txBody>
                <a:bodyPr wrap="square">
                  <a:spAutoFit/>
                </a:bodyPr>
                <a:lstStyle/>
                <a:p>
                  <a:pPr algn="just">
                    <a:lnSpc>
                      <a:spcPct val="165000"/>
                    </a:lnSpc>
                  </a:pPr>
                  <a14:m>
                    <m:oMathPara xmlns:m="http://schemas.openxmlformats.org/officeDocument/2006/math">
                      <m:oMathParaPr>
                        <m:jc m:val="left"/>
                      </m:oMathParaPr>
                      <m:oMath xmlns:m="http://schemas.openxmlformats.org/officeDocument/2006/math">
                        <m:r>
                          <m:rPr>
                            <m:nor/>
                          </m:rPr>
                          <a:rPr lang="en-US" sz="1800" b="0" i="0" smtClean="0">
                            <a:latin typeface="Arial" panose="020B0604020202020204" pitchFamily="34" charset="0"/>
                            <a:cs typeface="Arial" panose="020B0604020202020204" pitchFamily="34" charset="0"/>
                          </a:rPr>
                          <m:t>                </m:t>
                        </m:r>
                        <m:r>
                          <m:rPr>
                            <m:nor/>
                          </m:rPr>
                          <a:rPr lang="en-US" sz="1800" smtClean="0">
                            <a:latin typeface="Arial" panose="020B0604020202020204" pitchFamily="34" charset="0"/>
                            <a:cs typeface="Arial" panose="020B0604020202020204" pitchFamily="34" charset="0"/>
                          </a:rPr>
                          <m:t>Cho</m:t>
                        </m:r>
                        <m:r>
                          <m:rPr>
                            <m:nor/>
                          </m:rPr>
                          <a:rPr lang="en-US" sz="1800" smtClean="0">
                            <a:latin typeface="Arial" panose="020B0604020202020204" pitchFamily="34" charset="0"/>
                            <a:cs typeface="Arial" panose="020B0604020202020204" pitchFamily="34" charset="0"/>
                          </a:rPr>
                          <m:t> </m:t>
                        </m:r>
                        <m:r>
                          <m:rPr>
                            <m:nor/>
                          </m:rPr>
                          <a:rPr lang="en-US" sz="1800" smtClean="0">
                            <a:latin typeface="Arial" panose="020B0604020202020204" pitchFamily="34" charset="0"/>
                            <a:cs typeface="Arial" panose="020B0604020202020204" pitchFamily="34" charset="0"/>
                          </a:rPr>
                          <m:t>ph</m:t>
                        </m:r>
                        <m:r>
                          <m:rPr>
                            <m:nor/>
                          </m:rPr>
                          <a:rPr lang="en-US" sz="1800" smtClean="0">
                            <a:latin typeface="Arial" panose="020B0604020202020204" pitchFamily="34" charset="0"/>
                            <a:cs typeface="Arial" panose="020B0604020202020204" pitchFamily="34" charset="0"/>
                          </a:rPr>
                          <m:t>ươ</m:t>
                        </m:r>
                        <m:r>
                          <m:rPr>
                            <m:nor/>
                          </m:rPr>
                          <a:rPr lang="en-US" sz="1800" smtClean="0">
                            <a:latin typeface="Arial" panose="020B0604020202020204" pitchFamily="34" charset="0"/>
                            <a:cs typeface="Arial" panose="020B0604020202020204" pitchFamily="34" charset="0"/>
                          </a:rPr>
                          <m:t>ng</m:t>
                        </m:r>
                        <m:r>
                          <m:rPr>
                            <m:nor/>
                          </m:rPr>
                          <a:rPr lang="en-US" sz="1800" smtClean="0">
                            <a:latin typeface="Arial" panose="020B0604020202020204" pitchFamily="34" charset="0"/>
                            <a:cs typeface="Arial" panose="020B0604020202020204" pitchFamily="34" charset="0"/>
                          </a:rPr>
                          <m:t> </m:t>
                        </m:r>
                        <m:r>
                          <m:rPr>
                            <m:nor/>
                          </m:rPr>
                          <a:rPr lang="en-US" sz="1800" smtClean="0">
                            <a:latin typeface="Arial" panose="020B0604020202020204" pitchFamily="34" charset="0"/>
                            <a:cs typeface="Arial" panose="020B0604020202020204" pitchFamily="34" charset="0"/>
                          </a:rPr>
                          <m:t>tr</m:t>
                        </m:r>
                        <m:r>
                          <m:rPr>
                            <m:nor/>
                          </m:rPr>
                          <a:rPr lang="en-US" sz="1800" smtClean="0">
                            <a:latin typeface="Arial" panose="020B0604020202020204" pitchFamily="34" charset="0"/>
                            <a:cs typeface="Arial" panose="020B0604020202020204" pitchFamily="34" charset="0"/>
                          </a:rPr>
                          <m:t>ì</m:t>
                        </m:r>
                        <m:r>
                          <m:rPr>
                            <m:nor/>
                          </m:rPr>
                          <a:rPr lang="en-US" sz="1800" smtClean="0">
                            <a:latin typeface="Arial" panose="020B0604020202020204" pitchFamily="34" charset="0"/>
                            <a:cs typeface="Arial" panose="020B0604020202020204" pitchFamily="34" charset="0"/>
                          </a:rPr>
                          <m:t>nh</m:t>
                        </m:r>
                        <m:r>
                          <m:rPr>
                            <m:nor/>
                          </m:rPr>
                          <a:rPr lang="en-US" sz="1800" smtClean="0">
                            <a:latin typeface="Arial" panose="020B0604020202020204" pitchFamily="34" charset="0"/>
                            <a:cs typeface="Arial" panose="020B0604020202020204" pitchFamily="34" charset="0"/>
                          </a:rPr>
                          <m:t>:</m:t>
                        </m:r>
                        <m:r>
                          <a:rPr lang="en-US" sz="1800" b="0" i="1" smtClean="0">
                            <a:latin typeface="Cambria Math" panose="02040503050406030204" pitchFamily="18" charset="0"/>
                            <a:cs typeface="Arial" panose="020B0604020202020204" pitchFamily="34" charset="0"/>
                          </a:rPr>
                          <m:t> </m:t>
                        </m:r>
                        <m:f>
                          <m:fPr>
                            <m:ctrlPr>
                              <a:rPr lang="en-US" sz="1800" i="1" smtClean="0">
                                <a:latin typeface="Cambria Math" panose="02040503050406030204" pitchFamily="18" charset="0"/>
                                <a:cs typeface="Arial" panose="020B0604020202020204" pitchFamily="34" charset="0"/>
                              </a:rPr>
                            </m:ctrlPr>
                          </m:fPr>
                          <m:num>
                            <m:r>
                              <a:rPr lang="en-US" sz="1800" b="0" i="1" smtClean="0">
                                <a:latin typeface="Cambria Math" panose="02040503050406030204" pitchFamily="18" charset="0"/>
                                <a:cs typeface="Arial" panose="020B0604020202020204" pitchFamily="34" charset="0"/>
                              </a:rPr>
                              <m:t>2</m:t>
                            </m:r>
                            <m:r>
                              <a:rPr lang="en-US" sz="1800" b="0" i="1" smtClean="0">
                                <a:latin typeface="Cambria Math" panose="02040503050406030204" pitchFamily="18" charset="0"/>
                                <a:cs typeface="Arial" panose="020B0604020202020204" pitchFamily="34" charset="0"/>
                              </a:rPr>
                              <m:t>𝑥</m:t>
                            </m:r>
                            <m:r>
                              <a:rPr lang="en-US" sz="1800" b="0" i="1" smtClean="0">
                                <a:latin typeface="Cambria Math" panose="02040503050406030204" pitchFamily="18" charset="0"/>
                                <a:cs typeface="Arial" panose="020B0604020202020204" pitchFamily="34" charset="0"/>
                              </a:rPr>
                              <m:t>+1</m:t>
                            </m:r>
                          </m:num>
                          <m:den>
                            <m:r>
                              <a:rPr lang="en-US" sz="1800" b="0" i="1" smtClean="0">
                                <a:latin typeface="Cambria Math" panose="02040503050406030204" pitchFamily="18" charset="0"/>
                                <a:cs typeface="Arial" panose="020B0604020202020204" pitchFamily="34" charset="0"/>
                              </a:rPr>
                              <m:t>2</m:t>
                            </m:r>
                            <m:r>
                              <a:rPr lang="en-US" sz="1800" b="0" i="1" smtClean="0">
                                <a:latin typeface="Cambria Math" panose="02040503050406030204" pitchFamily="18" charset="0"/>
                                <a:cs typeface="Arial" panose="020B0604020202020204" pitchFamily="34" charset="0"/>
                              </a:rPr>
                              <m:t>𝑥</m:t>
                            </m:r>
                          </m:den>
                        </m:f>
                        <m:r>
                          <a:rPr lang="en-US" sz="1800" b="0" i="1" smtClean="0">
                            <a:latin typeface="Cambria Math" panose="02040503050406030204" pitchFamily="18" charset="0"/>
                            <a:cs typeface="Arial" panose="020B0604020202020204" pitchFamily="34" charset="0"/>
                          </a:rPr>
                          <m:t>=1−</m:t>
                        </m:r>
                        <m:f>
                          <m:fPr>
                            <m:ctrlPr>
                              <a:rPr lang="en-US" sz="1800" b="0" i="1" smtClean="0">
                                <a:latin typeface="Cambria Math" panose="02040503050406030204" pitchFamily="18" charset="0"/>
                                <a:cs typeface="Arial" panose="020B0604020202020204" pitchFamily="34" charset="0"/>
                              </a:rPr>
                            </m:ctrlPr>
                          </m:fPr>
                          <m:num>
                            <m:r>
                              <a:rPr lang="en-US" sz="1800" b="0" i="1" smtClean="0">
                                <a:latin typeface="Cambria Math" panose="02040503050406030204" pitchFamily="18" charset="0"/>
                                <a:cs typeface="Arial" panose="020B0604020202020204" pitchFamily="34" charset="0"/>
                              </a:rPr>
                              <m:t>2</m:t>
                            </m:r>
                          </m:num>
                          <m:den>
                            <m:r>
                              <a:rPr lang="en-US" sz="1800" b="0" i="1" smtClean="0">
                                <a:latin typeface="Cambria Math" panose="02040503050406030204" pitchFamily="18" charset="0"/>
                                <a:cs typeface="Arial" panose="020B0604020202020204" pitchFamily="34" charset="0"/>
                              </a:rPr>
                              <m:t>𝑥</m:t>
                            </m:r>
                            <m:r>
                              <a:rPr lang="en-US" sz="1800" b="0" i="1" smtClean="0">
                                <a:latin typeface="Cambria Math" panose="02040503050406030204" pitchFamily="18" charset="0"/>
                                <a:cs typeface="Arial" panose="020B0604020202020204" pitchFamily="34" charset="0"/>
                              </a:rPr>
                              <m:t>−3</m:t>
                            </m:r>
                          </m:den>
                        </m:f>
                        <m:r>
                          <a:rPr lang="en-US" sz="1800" b="0" i="1" smtClean="0">
                            <a:latin typeface="Cambria Math" panose="02040503050406030204" pitchFamily="18" charset="0"/>
                            <a:cs typeface="Arial" panose="020B0604020202020204" pitchFamily="34" charset="0"/>
                          </a:rPr>
                          <m:t>     (2)</m:t>
                        </m:r>
                      </m:oMath>
                    </m:oMathPara>
                  </a14:m>
                  <a:endParaRPr lang="en-US" sz="1800">
                    <a:latin typeface="Arial" panose="020B0604020202020204" pitchFamily="34" charset="0"/>
                    <a:cs typeface="Arial" panose="020B0604020202020204" pitchFamily="34" charset="0"/>
                  </a:endParaRPr>
                </a:p>
                <a:p>
                  <a:pPr algn="just">
                    <a:lnSpc>
                      <a:spcPct val="165000"/>
                    </a:lnSpc>
                  </a:pPr>
                  <a:r>
                    <a:rPr lang="vi-VN" sz="1800">
                      <a:latin typeface="Arial" panose="020B0604020202020204" pitchFamily="34" charset="0"/>
                      <a:cs typeface="Arial" panose="020B0604020202020204" pitchFamily="34" charset="0"/>
                    </a:rPr>
                    <a:t>Hãy giải phương trình </a:t>
                  </a:r>
                  <a14:m>
                    <m:oMath xmlns:m="http://schemas.openxmlformats.org/officeDocument/2006/math">
                      <m:r>
                        <a:rPr lang="en-US" sz="1800" i="1">
                          <a:latin typeface="Cambria Math" panose="02040503050406030204" pitchFamily="18" charset="0"/>
                          <a:cs typeface="Arial" panose="020B0604020202020204" pitchFamily="34" charset="0"/>
                        </a:rPr>
                        <m:t>(2)</m:t>
                      </m:r>
                    </m:oMath>
                  </a14:m>
                  <a:r>
                    <a:rPr lang="vi-VN" sz="1800">
                      <a:latin typeface="Arial" panose="020B0604020202020204" pitchFamily="34" charset="0"/>
                      <a:cs typeface="Arial" panose="020B0604020202020204" pitchFamily="34" charset="0"/>
                    </a:rPr>
                    <a:t> theo các bước sau:</a:t>
                  </a:r>
                </a:p>
                <a:p>
                  <a:pPr algn="just">
                    <a:lnSpc>
                      <a:spcPct val="165000"/>
                    </a:lnSpc>
                  </a:pPr>
                  <a:r>
                    <a:rPr lang="vi-VN" sz="1800">
                      <a:latin typeface="Arial" panose="020B0604020202020204" pitchFamily="34" charset="0"/>
                      <a:cs typeface="Arial" panose="020B0604020202020204" pitchFamily="34" charset="0"/>
                    </a:rPr>
                    <a:t>a) Tìm điều kiện xác định của phương trình </a:t>
                  </a:r>
                  <a14:m>
                    <m:oMath xmlns:m="http://schemas.openxmlformats.org/officeDocument/2006/math">
                      <m:d>
                        <m:dPr>
                          <m:ctrlPr>
                            <a:rPr lang="en-US" sz="1800" i="1">
                              <a:latin typeface="Cambria Math" panose="02040503050406030204" pitchFamily="18" charset="0"/>
                              <a:cs typeface="Arial" panose="020B0604020202020204" pitchFamily="34" charset="0"/>
                            </a:rPr>
                          </m:ctrlPr>
                        </m:dPr>
                        <m:e>
                          <m:r>
                            <a:rPr lang="en-US" sz="1800" i="1">
                              <a:latin typeface="Cambria Math" panose="02040503050406030204" pitchFamily="18" charset="0"/>
                              <a:cs typeface="Arial" panose="020B0604020202020204" pitchFamily="34" charset="0"/>
                            </a:rPr>
                            <m:t>2</m:t>
                          </m:r>
                        </m:e>
                      </m:d>
                      <m:r>
                        <a:rPr lang="en-US" sz="1800" b="0" i="1" smtClean="0">
                          <a:latin typeface="Cambria Math" panose="02040503050406030204" pitchFamily="18" charset="0"/>
                          <a:cs typeface="Arial" panose="020B0604020202020204" pitchFamily="34" charset="0"/>
                        </a:rPr>
                        <m:t>.</m:t>
                      </m:r>
                    </m:oMath>
                  </a14:m>
                  <a:endParaRPr lang="en-US" sz="1800">
                    <a:latin typeface="Arial" panose="020B0604020202020204" pitchFamily="34" charset="0"/>
                    <a:cs typeface="Arial" panose="020B0604020202020204" pitchFamily="34" charset="0"/>
                  </a:endParaRPr>
                </a:p>
                <a:p>
                  <a:pPr algn="just">
                    <a:lnSpc>
                      <a:spcPct val="165000"/>
                    </a:lnSpc>
                  </a:pPr>
                  <a:r>
                    <a:rPr lang="vi-VN" sz="1800">
                      <a:latin typeface="Arial" panose="020B0604020202020204" pitchFamily="34" charset="0"/>
                      <a:cs typeface="Arial" panose="020B0604020202020204" pitchFamily="34" charset="0"/>
                    </a:rPr>
                    <a:t>b) Tìm mẫu thức chung, quy đồng mẫu thức các phân thức ở hai vế của phương trình </a:t>
                  </a:r>
                  <a14:m>
                    <m:oMath xmlns:m="http://schemas.openxmlformats.org/officeDocument/2006/math">
                      <m:r>
                        <a:rPr lang="en-US" sz="1800" i="1">
                          <a:latin typeface="Cambria Math" panose="02040503050406030204" pitchFamily="18" charset="0"/>
                          <a:cs typeface="Arial" panose="020B0604020202020204" pitchFamily="34" charset="0"/>
                        </a:rPr>
                        <m:t>(2)</m:t>
                      </m:r>
                    </m:oMath>
                  </a14:m>
                  <a:r>
                    <a:rPr lang="vi-VN" sz="1800">
                      <a:latin typeface="Arial" panose="020B0604020202020204" pitchFamily="34" charset="0"/>
                      <a:cs typeface="Arial" panose="020B0604020202020204" pitchFamily="34" charset="0"/>
                    </a:rPr>
                    <a:t> và khử mẫu.</a:t>
                  </a:r>
                </a:p>
                <a:p>
                  <a:pPr algn="just">
                    <a:lnSpc>
                      <a:spcPct val="165000"/>
                    </a:lnSpc>
                  </a:pPr>
                  <a:r>
                    <a:rPr lang="vi-VN" sz="1800">
                      <a:latin typeface="Arial" panose="020B0604020202020204" pitchFamily="34" charset="0"/>
                      <a:cs typeface="Arial" panose="020B0604020202020204" pitchFamily="34" charset="0"/>
                    </a:rPr>
                    <a:t>c) Giải phương trình vừa tìm được.</a:t>
                  </a:r>
                </a:p>
                <a:p>
                  <a:pPr algn="just">
                    <a:lnSpc>
                      <a:spcPct val="165000"/>
                    </a:lnSpc>
                  </a:pPr>
                  <a:r>
                    <a:rPr lang="vi-VN" sz="1800">
                      <a:latin typeface="Arial" panose="020B0604020202020204" pitchFamily="34" charset="0"/>
                      <a:cs typeface="Arial" panose="020B0604020202020204" pitchFamily="34" charset="0"/>
                    </a:rPr>
                    <a:t>d) Kiểm tra điều kiện xác định của phương trình </a:t>
                  </a:r>
                  <a14:m>
                    <m:oMath xmlns:m="http://schemas.openxmlformats.org/officeDocument/2006/math">
                      <m:r>
                        <a:rPr lang="en-US" sz="1800" i="1">
                          <a:latin typeface="Cambria Math" panose="02040503050406030204" pitchFamily="18" charset="0"/>
                          <a:cs typeface="Arial" panose="020B0604020202020204" pitchFamily="34" charset="0"/>
                        </a:rPr>
                        <m:t>(2)</m:t>
                      </m:r>
                    </m:oMath>
                  </a14:m>
                  <a:r>
                    <a:rPr lang="vi-VN" sz="1800">
                      <a:latin typeface="Arial" panose="020B0604020202020204" pitchFamily="34" charset="0"/>
                      <a:cs typeface="Arial" panose="020B0604020202020204" pitchFamily="34" charset="0"/>
                    </a:rPr>
                    <a:t> đối với các giá trị của ẩn vừa tìm được rồi kết luận.</a:t>
                  </a:r>
                </a:p>
              </p:txBody>
            </p:sp>
          </mc:Choice>
          <mc:Fallback xmlns="">
            <p:sp>
              <p:nvSpPr>
                <p:cNvPr id="140" name="Rectangle 139"/>
                <p:cNvSpPr>
                  <a:spLocks noRot="1" noChangeAspect="1" noMove="1" noResize="1" noEditPoints="1" noAdjustHandles="1" noChangeArrowheads="1" noChangeShapeType="1" noTextEdit="1"/>
                </p:cNvSpPr>
                <p:nvPr/>
              </p:nvSpPr>
              <p:spPr>
                <a:xfrm>
                  <a:off x="-1274983" y="941510"/>
                  <a:ext cx="7509191" cy="4150303"/>
                </a:xfrm>
                <a:prstGeom prst="rect">
                  <a:avLst/>
                </a:prstGeom>
                <a:blipFill>
                  <a:blip r:embed="rId3"/>
                  <a:stretch>
                    <a:fillRect l="-731" r="-649"/>
                  </a:stretch>
                </a:blipFill>
              </p:spPr>
              <p:txBody>
                <a:bodyPr/>
                <a:lstStyle/>
                <a:p>
                  <a:r>
                    <a:rPr 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anim calcmode="lin" valueType="num">
                                      <p:cBhvr>
                                        <p:cTn id="8" dur="500" fill="hold"/>
                                        <p:tgtEl>
                                          <p:spTgt spid="138"/>
                                        </p:tgtEl>
                                        <p:attrNameLst>
                                          <p:attrName>ppt_x</p:attrName>
                                        </p:attrNameLst>
                                      </p:cBhvr>
                                      <p:tavLst>
                                        <p:tav tm="0">
                                          <p:val>
                                            <p:strVal val="#ppt_x"/>
                                          </p:val>
                                        </p:tav>
                                        <p:tav tm="100000">
                                          <p:val>
                                            <p:strVal val="#ppt_x"/>
                                          </p:val>
                                        </p:tav>
                                      </p:tavLst>
                                    </p:anim>
                                    <p:anim calcmode="lin" valueType="num">
                                      <p:cBhvr>
                                        <p:cTn id="9" dur="5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5"/>
        <p:cNvGrpSpPr/>
        <p:nvPr/>
      </p:nvGrpSpPr>
      <p:grpSpPr>
        <a:xfrm>
          <a:off x="0" y="0"/>
          <a:ext cx="0" cy="0"/>
          <a:chOff x="0" y="0"/>
          <a:chExt cx="0" cy="0"/>
        </a:xfrm>
      </p:grpSpPr>
      <p:grpSp>
        <p:nvGrpSpPr>
          <p:cNvPr id="2449" name="Google Shape;2449;p60"/>
          <p:cNvGrpSpPr/>
          <p:nvPr/>
        </p:nvGrpSpPr>
        <p:grpSpPr>
          <a:xfrm>
            <a:off x="8777383" y="385203"/>
            <a:ext cx="242585" cy="475038"/>
            <a:chOff x="6833975" y="3957025"/>
            <a:chExt cx="346550" cy="678625"/>
          </a:xfrm>
        </p:grpSpPr>
        <p:sp>
          <p:nvSpPr>
            <p:cNvPr id="2450" name="Google Shape;2450;p60"/>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0"/>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0"/>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9" name="Google Shape;2459;p60"/>
          <p:cNvGrpSpPr/>
          <p:nvPr/>
        </p:nvGrpSpPr>
        <p:grpSpPr>
          <a:xfrm>
            <a:off x="8805048" y="1049085"/>
            <a:ext cx="214918" cy="250565"/>
            <a:chOff x="6571050" y="2495000"/>
            <a:chExt cx="307025" cy="357950"/>
          </a:xfrm>
        </p:grpSpPr>
        <p:sp>
          <p:nvSpPr>
            <p:cNvPr id="2460" name="Google Shape;2460;p6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913;p42"/>
          <p:cNvSpPr/>
          <p:nvPr/>
        </p:nvSpPr>
        <p:spPr>
          <a:xfrm rot="2165">
            <a:off x="994471" y="673332"/>
            <a:ext cx="985541" cy="436669"/>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2" name="Rectangle 1"/>
              <p:cNvSpPr/>
              <p:nvPr/>
            </p:nvSpPr>
            <p:spPr>
              <a:xfrm>
                <a:off x="1281054" y="1291699"/>
                <a:ext cx="6876984" cy="3167470"/>
              </a:xfrm>
              <a:prstGeom prst="rect">
                <a:avLst/>
              </a:prstGeom>
            </p:spPr>
            <p:txBody>
              <a:bodyPr wrap="square">
                <a:spAutoFit/>
              </a:bodyPr>
              <a:lstStyle/>
              <a:p>
                <a:pPr algn="just">
                  <a:lnSpc>
                    <a:spcPct val="150000"/>
                  </a:lnSpc>
                  <a:spcBef>
                    <a:spcPts val="600"/>
                  </a:spcBef>
                  <a:spcAft>
                    <a:spcPts val="600"/>
                  </a:spcAft>
                </a:pPr>
                <a:r>
                  <a:rPr lang="vi-VN" sz="1800">
                    <a:latin typeface="+mn-lt"/>
                    <a:ea typeface="Arial" panose="020B0604020202020204" pitchFamily="34" charset="0"/>
                    <a:cs typeface="Times New Roman" panose="02020603050405020304" pitchFamily="18" charset="0"/>
                  </a:rPr>
                  <a:t>a) Điều kiện xác định: </a:t>
                </a:r>
                <a14:m>
                  <m:oMath xmlns:m="http://schemas.openxmlformats.org/officeDocument/2006/math">
                    <m:r>
                      <a:rPr lang="vi-VN" sz="1800" i="1">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1800">
                    <a:effectLst/>
                    <a:latin typeface="+mn-lt"/>
                    <a:ea typeface="Dotum" panose="020B0600000101010101" pitchFamily="34" charset="-127"/>
                    <a:cs typeface="Times New Roman" panose="02020603050405020304" pitchFamily="18" charset="0"/>
                  </a:rPr>
                  <a:t> và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−3≠0</m:t>
                    </m:r>
                  </m:oMath>
                </a14:m>
                <a:r>
                  <a:rPr lang="en-US" sz="1800">
                    <a:effectLst/>
                    <a:latin typeface="+mn-lt"/>
                    <a:ea typeface="Arial" panose="020B0604020202020204" pitchFamily="34" charset="0"/>
                    <a:cs typeface="Times New Roman" panose="02020603050405020304" pitchFamily="18" charset="0"/>
                  </a:rPr>
                  <a:t> </a:t>
                </a:r>
                <a:r>
                  <a:rPr lang="vi-VN" sz="1800">
                    <a:effectLst/>
                    <a:latin typeface="+mn-lt"/>
                    <a:ea typeface="Arial" panose="020B0604020202020204" pitchFamily="34" charset="0"/>
                    <a:cs typeface="Times New Roman" panose="02020603050405020304" pitchFamily="18" charset="0"/>
                  </a:rPr>
                  <a:t>hay </a:t>
                </a:r>
                <a14:m>
                  <m:oMath xmlns:m="http://schemas.openxmlformats.org/officeDocument/2006/math">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1800">
                    <a:effectLst/>
                    <a:latin typeface="+mn-lt"/>
                    <a:ea typeface="Dotum" panose="020B0600000101010101" pitchFamily="34" charset="-127"/>
                    <a:cs typeface="Times New Roman" panose="02020603050405020304" pitchFamily="18" charset="0"/>
                  </a:rPr>
                  <a:t> và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oMath>
                </a14:m>
                <a:r>
                  <a:rPr lang="vi-VN" sz="1800">
                    <a:effectLst/>
                    <a:latin typeface="+mn-lt"/>
                    <a:ea typeface="Dotum" panose="020B0600000101010101" pitchFamily="34" charset="-127"/>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vi-VN" sz="1800">
                    <a:effectLst/>
                    <a:latin typeface="+mn-lt"/>
                    <a:ea typeface="Arial" panose="020B0604020202020204" pitchFamily="34" charset="0"/>
                    <a:cs typeface="Times New Roman" panose="02020603050405020304" pitchFamily="18" charset="0"/>
                  </a:rPr>
                  <a:t>b) Mẫu thức chung: </a:t>
                </a:r>
                <a14:m>
                  <m:oMath xmlns:m="http://schemas.openxmlformats.org/officeDocument/2006/math">
                    <m:r>
                      <a:rPr lang="vi-VN" sz="1800" i="1">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−3</m:t>
                        </m:r>
                      </m:e>
                    </m:d>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
                    </m:oMathParaPr>
                    <m:oMath xmlns:m="http://schemas.openxmlformats.org/officeDocument/2006/math">
                      <m:r>
                        <m:rPr>
                          <m:nor/>
                        </m:rPr>
                        <a:rPr lang="vi-VN" sz="1800">
                          <a:ea typeface="Dotum" panose="020B0600000101010101" pitchFamily="34" charset="-127"/>
                          <a:cs typeface="Times New Roman" panose="02020603050405020304" pitchFamily="18" charset="0"/>
                        </a:rPr>
                        <m:t>Quy</m:t>
                      </m:r>
                      <m:r>
                        <m:rPr>
                          <m:nor/>
                        </m:rPr>
                        <a:rPr lang="vi-VN" sz="1800">
                          <a:ea typeface="Dotum" panose="020B0600000101010101" pitchFamily="34" charset="-127"/>
                          <a:cs typeface="Times New Roman" panose="02020603050405020304" pitchFamily="18" charset="0"/>
                        </a:rPr>
                        <m:t> đồ</m:t>
                      </m:r>
                      <m:r>
                        <m:rPr>
                          <m:nor/>
                        </m:rPr>
                        <a:rPr lang="vi-VN" sz="1800">
                          <a:ea typeface="Dotum" panose="020B0600000101010101" pitchFamily="34" charset="-127"/>
                          <a:cs typeface="Times New Roman" panose="02020603050405020304" pitchFamily="18" charset="0"/>
                        </a:rPr>
                        <m:t>ng</m:t>
                      </m:r>
                      <m:r>
                        <m:rPr>
                          <m:nor/>
                        </m:rPr>
                        <a:rPr lang="vi-VN" sz="1800">
                          <a:ea typeface="Dotum" panose="020B0600000101010101" pitchFamily="34" charset="-127"/>
                          <a:cs typeface="Times New Roman" panose="02020603050405020304" pitchFamily="18" charset="0"/>
                        </a:rPr>
                        <m:t>:</m:t>
                      </m:r>
                      <m:r>
                        <a:rPr lang="en-US" sz="1800" b="0" i="1" smtClean="0">
                          <a:latin typeface="Cambria Math" panose="02040503050406030204" pitchFamily="18" charset="0"/>
                          <a:ea typeface="Dotum" panose="020B0600000101010101" pitchFamily="34" charset="-127"/>
                          <a:cs typeface="Times New Roman" panose="02020603050405020304" pitchFamily="18" charset="0"/>
                        </a:rPr>
                        <m:t> </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i="1">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+1</m:t>
                              </m:r>
                            </m:e>
                          </m:d>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−3</m:t>
                              </m:r>
                            </m:e>
                          </m:d>
                        </m:num>
                        <m:den>
                          <m:r>
                            <a:rPr lang="vi-VN" sz="1800" i="1">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−3</m:t>
                              </m:r>
                            </m:e>
                          </m:d>
                        </m:den>
                      </m:f>
                      <m:r>
                        <a:rPr lang="vi-VN"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1800" i="1">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−3</m:t>
                              </m:r>
                            </m:e>
                          </m:d>
                        </m:num>
                        <m:den>
                          <m:r>
                            <a:rPr lang="vi-VN" sz="1800" i="1">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−3</m:t>
                              </m:r>
                            </m:e>
                          </m:d>
                        </m:den>
                      </m:f>
                      <m:r>
                        <a:rPr lang="vi-VN"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1800" i="1">
                              <a:effectLst/>
                              <a:latin typeface="Cambria Math" panose="02040503050406030204" pitchFamily="18" charset="0"/>
                              <a:ea typeface="Arial" panose="020B0604020202020204" pitchFamily="34" charset="0"/>
                              <a:cs typeface="Times New Roman" panose="02020603050405020304" pitchFamily="18" charset="0"/>
                            </a:rPr>
                            <m:t>2.2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vi-VN" sz="1800" i="1">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−3</m:t>
                              </m:r>
                            </m:e>
                          </m:d>
                        </m:den>
                      </m:f>
                    </m:oMath>
                  </m:oMathPara>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1800">
                    <a:effectLst/>
                    <a:latin typeface="+mn-lt"/>
                    <a:ea typeface="Dotum" panose="020B0600000101010101" pitchFamily="34" charset="-127"/>
                    <a:cs typeface="Times New Roman" panose="02020603050405020304" pitchFamily="18" charset="0"/>
                  </a:rPr>
                  <a:t>Khử mẫu ta có phương trình:</a:t>
                </a:r>
                <a:endParaRPr lang="en-US" sz="18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r>
                      <a:rPr lang="vi-VN" sz="1800" i="1">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1800" i="1">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1800" i="1">
                        <a:effectLst/>
                        <a:latin typeface="Cambria Math" panose="02040503050406030204" pitchFamily="18" charset="0"/>
                        <a:ea typeface="Arial" panose="020B0604020202020204" pitchFamily="34" charset="0"/>
                        <a:cs typeface="Times New Roman" panose="02020603050405020304" pitchFamily="18" charset="0"/>
                      </a:rPr>
                      <m:t>−5</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−3=2</m:t>
                    </m:r>
                    <m:sSup>
                      <m:sSup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1800" i="1">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1800" i="1">
                        <a:effectLst/>
                        <a:latin typeface="Cambria Math" panose="02040503050406030204" pitchFamily="18" charset="0"/>
                        <a:ea typeface="Arial" panose="020B0604020202020204" pitchFamily="34" charset="0"/>
                        <a:cs typeface="Times New Roman" panose="02020603050405020304" pitchFamily="18" charset="0"/>
                      </a:rPr>
                      <m:t>−6</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−4</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1800">
                    <a:effectLst/>
                    <a:latin typeface="+mn-lt"/>
                    <a:ea typeface="Dotum" panose="020B0600000101010101" pitchFamily="34" charset="-127"/>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81054" y="1291699"/>
                <a:ext cx="6876984" cy="3167470"/>
              </a:xfrm>
              <a:prstGeom prst="rect">
                <a:avLst/>
              </a:prstGeom>
              <a:blipFill>
                <a:blip r:embed="rId3"/>
                <a:stretch>
                  <a:fillRect l="-709"/>
                </a:stretch>
              </a:blipFill>
            </p:spPr>
            <p:txBody>
              <a:bodyPr/>
              <a:lstStyle/>
              <a:p>
                <a:r>
                  <a:rPr lang="en-US">
                    <a:noFill/>
                  </a:rPr>
                  <a:t> </a:t>
                </a:r>
              </a:p>
            </p:txBody>
          </p:sp>
        </mc:Fallback>
      </mc:AlternateContent>
    </p:spTree>
    <p:extLst>
      <p:ext uri="{BB962C8B-B14F-4D97-AF65-F5344CB8AC3E}">
        <p14:creationId xmlns:p14="http://schemas.microsoft.com/office/powerpoint/2010/main" val="53372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up)">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5"/>
        <p:cNvGrpSpPr/>
        <p:nvPr/>
      </p:nvGrpSpPr>
      <p:grpSpPr>
        <a:xfrm>
          <a:off x="0" y="0"/>
          <a:ext cx="0" cy="0"/>
          <a:chOff x="0" y="0"/>
          <a:chExt cx="0" cy="0"/>
        </a:xfrm>
      </p:grpSpPr>
      <p:grpSp>
        <p:nvGrpSpPr>
          <p:cNvPr id="2449" name="Google Shape;2449;p60"/>
          <p:cNvGrpSpPr/>
          <p:nvPr/>
        </p:nvGrpSpPr>
        <p:grpSpPr>
          <a:xfrm>
            <a:off x="8777383" y="385203"/>
            <a:ext cx="242585" cy="475038"/>
            <a:chOff x="6833975" y="3957025"/>
            <a:chExt cx="346550" cy="678625"/>
          </a:xfrm>
        </p:grpSpPr>
        <p:sp>
          <p:nvSpPr>
            <p:cNvPr id="2450" name="Google Shape;2450;p60"/>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1" name="Google Shape;2451;p60"/>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2" name="Google Shape;2452;p60"/>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9" name="Google Shape;2459;p60"/>
          <p:cNvGrpSpPr/>
          <p:nvPr/>
        </p:nvGrpSpPr>
        <p:grpSpPr>
          <a:xfrm>
            <a:off x="8805048" y="1049085"/>
            <a:ext cx="214918" cy="250565"/>
            <a:chOff x="6571050" y="2495000"/>
            <a:chExt cx="307025" cy="357950"/>
          </a:xfrm>
        </p:grpSpPr>
        <p:sp>
          <p:nvSpPr>
            <p:cNvPr id="2460" name="Google Shape;2460;p6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1" name="Google Shape;2461;p6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2" name="Google Shape;2462;p6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2" name="Rectangle 1"/>
              <p:cNvSpPr/>
              <p:nvPr/>
            </p:nvSpPr>
            <p:spPr>
              <a:xfrm>
                <a:off x="1775940" y="1283254"/>
                <a:ext cx="7107572" cy="3274871"/>
              </a:xfrm>
              <a:prstGeom prst="rect">
                <a:avLst/>
              </a:prstGeom>
            </p:spPr>
            <p:txBody>
              <a:bodyPr wrap="square">
                <a:spAutoFit/>
              </a:bodyPr>
              <a:lstStyle/>
              <a:p>
                <a:pPr marL="0" marR="0" lvl="0" indent="0" algn="just" defTabSz="914400" rtl="0" eaLnBrk="1" fontAlgn="auto" latinLnBrk="0" hangingPunct="1">
                  <a:lnSpc>
                    <a:spcPct val="150000"/>
                  </a:lnSpc>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Times New Roman" panose="02020603050405020304" pitchFamily="18" charset="0"/>
                    <a:sym typeface="Arial"/>
                  </a:rPr>
                  <a:t>c) Giải phương trình: </a:t>
                </a:r>
                <a:r>
                  <a:rPr lang="en-US" sz="1800">
                    <a:ea typeface="Dotum" panose="020B0600000101010101" pitchFamily="34" charset="-127"/>
                    <a:cs typeface="Times New Roman" panose="02020603050405020304" pitchFamily="18" charset="0"/>
                  </a:rPr>
                  <a:t>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2</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2</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−5</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−3=2</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2</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−6</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−4</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Times New Roman" panose="02020603050405020304" pitchFamily="18" charset="0"/>
                    <a:sym typeface="Arial"/>
                  </a:rPr>
                  <a:t> </a:t>
                </a:r>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buClr>
                    <a:srgbClr val="000000"/>
                  </a:buClr>
                  <a:buSzTx/>
                  <a:buFont typeface="Arial"/>
                  <a:buNone/>
                  <a:tabLst/>
                  <a:defRPr/>
                </a:pPr>
                <a14:m>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      </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5</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m:t>
                    </m:r>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Times New Roman" panose="02020603050405020304" pitchFamily="18" charset="0"/>
                    <a:sym typeface="Arial"/>
                  </a:rPr>
                  <a:t> </a:t>
                </a:r>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         </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5</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oMath>
                  </m:oMathPara>
                </a14:m>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algn="just">
                  <a:lnSpc>
                    <a:spcPct val="150000"/>
                  </a:lnSpc>
                </a:pPr>
                <a14:m>
                  <m:oMathPara xmlns:m="http://schemas.openxmlformats.org/officeDocument/2006/math">
                    <m:oMathParaPr>
                      <m:jc m:val="left"/>
                    </m:oMathParaPr>
                    <m:oMath xmlns:m="http://schemas.openxmlformats.org/officeDocument/2006/math">
                      <m:r>
                        <m:rPr>
                          <m:nor/>
                        </m:rPr>
                        <a:rPr lang="vi-VN" sz="1800">
                          <a:latin typeface="Arial" panose="020B0604020202020204" pitchFamily="34" charset="0"/>
                          <a:ea typeface="Dotum" panose="020B0600000101010101" pitchFamily="34" charset="-127"/>
                          <a:cs typeface="Times New Roman" panose="02020603050405020304" pitchFamily="18" charset="0"/>
                        </a:rPr>
                        <m:t>d</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Ta</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th</m:t>
                      </m:r>
                      <m:r>
                        <m:rPr>
                          <m:nor/>
                        </m:rPr>
                        <a:rPr lang="vi-VN" sz="1800">
                          <a:latin typeface="Arial" panose="020B0604020202020204" pitchFamily="34" charset="0"/>
                          <a:ea typeface="Dotum" panose="020B0600000101010101" pitchFamily="34" charset="-127"/>
                          <a:cs typeface="Times New Roman" panose="02020603050405020304" pitchFamily="18" charset="0"/>
                        </a:rPr>
                        <m:t>ấ</m:t>
                      </m:r>
                      <m:r>
                        <m:rPr>
                          <m:nor/>
                        </m:rPr>
                        <a:rPr lang="vi-VN" sz="1800">
                          <a:latin typeface="Arial" panose="020B0604020202020204" pitchFamily="34" charset="0"/>
                          <a:ea typeface="Dotum" panose="020B0600000101010101" pitchFamily="34" charset="-127"/>
                          <a:cs typeface="Times New Roman" panose="02020603050405020304" pitchFamily="18" charset="0"/>
                        </a:rPr>
                        <m:t>y</m:t>
                      </m:r>
                      <m:r>
                        <a:rPr lang="en-US" sz="1800" b="0" i="1" smtClean="0">
                          <a:latin typeface="Cambria Math" panose="02040503050406030204" pitchFamily="18" charset="0"/>
                          <a:ea typeface="Dotum" panose="020B0600000101010101" pitchFamily="34" charset="-127"/>
                          <a:cs typeface="Times New Roman" panose="02020603050405020304" pitchFamily="18" charset="0"/>
                        </a:rPr>
                        <m:t> </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5</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th</m:t>
                      </m:r>
                      <m:r>
                        <m:rPr>
                          <m:nor/>
                        </m:rPr>
                        <a:rPr lang="vi-VN" sz="1800">
                          <a:latin typeface="Arial" panose="020B0604020202020204" pitchFamily="34" charset="0"/>
                          <a:ea typeface="Dotum" panose="020B0600000101010101" pitchFamily="34" charset="-127"/>
                          <a:cs typeface="Times New Roman" panose="02020603050405020304" pitchFamily="18" charset="0"/>
                        </a:rPr>
                        <m:t>ỏ</m:t>
                      </m:r>
                      <m:r>
                        <m:rPr>
                          <m:nor/>
                        </m:rPr>
                        <a:rPr lang="vi-VN" sz="1800">
                          <a:latin typeface="Arial" panose="020B0604020202020204" pitchFamily="34" charset="0"/>
                          <a:ea typeface="Dotum" panose="020B0600000101010101" pitchFamily="34" charset="-127"/>
                          <a:cs typeface="Times New Roman" panose="02020603050405020304" pitchFamily="18" charset="0"/>
                        </a:rPr>
                        <m:t>a</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m</m:t>
                      </m:r>
                      <m:r>
                        <m:rPr>
                          <m:nor/>
                        </m:rPr>
                        <a:rPr lang="vi-VN" sz="1800">
                          <a:latin typeface="Arial" panose="020B0604020202020204" pitchFamily="34" charset="0"/>
                          <a:ea typeface="Dotum" panose="020B0600000101010101" pitchFamily="34" charset="-127"/>
                          <a:cs typeface="Times New Roman" panose="02020603050405020304" pitchFamily="18" charset="0"/>
                        </a:rPr>
                        <m:t>ã</m:t>
                      </m:r>
                      <m:r>
                        <m:rPr>
                          <m:nor/>
                        </m:rPr>
                        <a:rPr lang="vi-VN" sz="1800">
                          <a:latin typeface="Arial" panose="020B0604020202020204" pitchFamily="34" charset="0"/>
                          <a:ea typeface="Dotum" panose="020B0600000101010101" pitchFamily="34" charset="-127"/>
                          <a:cs typeface="Times New Roman" panose="02020603050405020304" pitchFamily="18" charset="0"/>
                        </a:rPr>
                        <m:t>n</m:t>
                      </m:r>
                      <m:r>
                        <m:rPr>
                          <m:nor/>
                        </m:rPr>
                        <a:rPr lang="vi-VN" sz="1800">
                          <a:latin typeface="Arial" panose="020B0604020202020204" pitchFamily="34" charset="0"/>
                          <a:ea typeface="Dotum" panose="020B0600000101010101" pitchFamily="34" charset="-127"/>
                          <a:cs typeface="Times New Roman" panose="02020603050405020304" pitchFamily="18" charset="0"/>
                        </a:rPr>
                        <m:t> đ</m:t>
                      </m:r>
                      <m:r>
                        <m:rPr>
                          <m:nor/>
                        </m:rPr>
                        <a:rPr lang="vi-VN" sz="1800">
                          <a:latin typeface="Arial" panose="020B0604020202020204" pitchFamily="34" charset="0"/>
                          <a:ea typeface="Dotum" panose="020B0600000101010101" pitchFamily="34" charset="-127"/>
                          <a:cs typeface="Times New Roman" panose="02020603050405020304" pitchFamily="18" charset="0"/>
                        </a:rPr>
                        <m:t>i</m:t>
                      </m:r>
                      <m:r>
                        <m:rPr>
                          <m:nor/>
                        </m:rPr>
                        <a:rPr lang="vi-VN" sz="1800">
                          <a:latin typeface="Arial" panose="020B0604020202020204" pitchFamily="34" charset="0"/>
                          <a:ea typeface="Dotum" panose="020B0600000101010101" pitchFamily="34" charset="-127"/>
                          <a:cs typeface="Times New Roman" panose="02020603050405020304" pitchFamily="18" charset="0"/>
                        </a:rPr>
                        <m:t>ề</m:t>
                      </m:r>
                      <m:r>
                        <m:rPr>
                          <m:nor/>
                        </m:rPr>
                        <a:rPr lang="vi-VN" sz="1800">
                          <a:latin typeface="Arial" panose="020B0604020202020204" pitchFamily="34" charset="0"/>
                          <a:ea typeface="Dotum" panose="020B0600000101010101" pitchFamily="34" charset="-127"/>
                          <a:cs typeface="Times New Roman" panose="02020603050405020304" pitchFamily="18" charset="0"/>
                        </a:rPr>
                        <m:t>u</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ki</m:t>
                      </m:r>
                      <m:r>
                        <m:rPr>
                          <m:nor/>
                        </m:rPr>
                        <a:rPr lang="vi-VN" sz="1800">
                          <a:latin typeface="Arial" panose="020B0604020202020204" pitchFamily="34" charset="0"/>
                          <a:ea typeface="Dotum" panose="020B0600000101010101" pitchFamily="34" charset="-127"/>
                          <a:cs typeface="Times New Roman" panose="02020603050405020304" pitchFamily="18" charset="0"/>
                        </a:rPr>
                        <m:t>ệ</m:t>
                      </m:r>
                      <m:r>
                        <m:rPr>
                          <m:nor/>
                        </m:rPr>
                        <a:rPr lang="vi-VN" sz="1800">
                          <a:latin typeface="Arial" panose="020B0604020202020204" pitchFamily="34" charset="0"/>
                          <a:ea typeface="Dotum" panose="020B0600000101010101" pitchFamily="34" charset="-127"/>
                          <a:cs typeface="Times New Roman" panose="02020603050405020304" pitchFamily="18" charset="0"/>
                        </a:rPr>
                        <m:t>n</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x</m:t>
                      </m:r>
                      <m:r>
                        <m:rPr>
                          <m:nor/>
                        </m:rPr>
                        <a:rPr lang="vi-VN" sz="1800">
                          <a:latin typeface="Arial" panose="020B0604020202020204" pitchFamily="34" charset="0"/>
                          <a:ea typeface="Dotum" panose="020B0600000101010101" pitchFamily="34" charset="-127"/>
                          <a:cs typeface="Times New Roman" panose="02020603050405020304" pitchFamily="18" charset="0"/>
                        </a:rPr>
                        <m:t>á</m:t>
                      </m:r>
                      <m:r>
                        <m:rPr>
                          <m:nor/>
                        </m:rPr>
                        <a:rPr lang="vi-VN" sz="1800">
                          <a:latin typeface="Arial" panose="020B0604020202020204" pitchFamily="34" charset="0"/>
                          <a:ea typeface="Dotum" panose="020B0600000101010101" pitchFamily="34" charset="-127"/>
                          <a:cs typeface="Times New Roman" panose="02020603050405020304" pitchFamily="18" charset="0"/>
                        </a:rPr>
                        <m:t>c</m:t>
                      </m:r>
                      <m:r>
                        <m:rPr>
                          <m:nor/>
                        </m:rPr>
                        <a:rPr lang="vi-VN" sz="1800">
                          <a:latin typeface="Arial" panose="020B0604020202020204" pitchFamily="34" charset="0"/>
                          <a:ea typeface="Dotum" panose="020B0600000101010101" pitchFamily="34" charset="-127"/>
                          <a:cs typeface="Times New Roman" panose="02020603050405020304" pitchFamily="18" charset="0"/>
                        </a:rPr>
                        <m:t> đị</m:t>
                      </m:r>
                      <m:r>
                        <m:rPr>
                          <m:nor/>
                        </m:rPr>
                        <a:rPr lang="vi-VN" sz="1800">
                          <a:latin typeface="Arial" panose="020B0604020202020204" pitchFamily="34" charset="0"/>
                          <a:ea typeface="Dotum" panose="020B0600000101010101" pitchFamily="34" charset="-127"/>
                          <a:cs typeface="Times New Roman" panose="02020603050405020304" pitchFamily="18" charset="0"/>
                        </a:rPr>
                        <m:t>nh</m:t>
                      </m:r>
                      <m:r>
                        <m:rPr>
                          <m:nor/>
                        </m:rPr>
                        <a:rPr lang="vi-VN" sz="1800">
                          <a:latin typeface="Arial" panose="020B0604020202020204" pitchFamily="34" charset="0"/>
                          <a:ea typeface="Dotum" panose="020B0600000101010101" pitchFamily="34" charset="-127"/>
                          <a:cs typeface="Times New Roman" panose="02020603050405020304" pitchFamily="18" charset="0"/>
                        </a:rPr>
                        <m:t>.</m:t>
                      </m:r>
                    </m:oMath>
                  </m:oMathPara>
                </a14:m>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Times New Roman" panose="02020603050405020304" pitchFamily="18" charset="0"/>
                  <a:sym typeface="Arial"/>
                </a:endParaRPr>
              </a:p>
              <a:p>
                <a:pPr lvl="0" algn="just">
                  <a:lnSpc>
                    <a:spcPct val="150000"/>
                  </a:lnSpc>
                </a:pPr>
                <a14:m>
                  <m:oMathPara xmlns:m="http://schemas.openxmlformats.org/officeDocument/2006/math">
                    <m:oMathParaPr>
                      <m:jc m:val="left"/>
                    </m:oMathParaPr>
                    <m:oMath xmlns:m="http://schemas.openxmlformats.org/officeDocument/2006/math">
                      <m:r>
                        <m:rPr>
                          <m:nor/>
                        </m:rPr>
                        <a:rPr lang="vi-VN" sz="1800">
                          <a:latin typeface="Arial" panose="020B0604020202020204" pitchFamily="34" charset="0"/>
                          <a:ea typeface="Dotum" panose="020B0600000101010101" pitchFamily="34" charset="-127"/>
                          <a:cs typeface="Times New Roman" panose="02020603050405020304" pitchFamily="18" charset="0"/>
                        </a:rPr>
                        <m:t>V</m:t>
                      </m:r>
                      <m:r>
                        <m:rPr>
                          <m:nor/>
                        </m:rPr>
                        <a:rPr lang="vi-VN" sz="1800">
                          <a:latin typeface="Arial" panose="020B0604020202020204" pitchFamily="34" charset="0"/>
                          <a:ea typeface="Dotum" panose="020B0600000101010101" pitchFamily="34" charset="-127"/>
                          <a:cs typeface="Times New Roman" panose="02020603050405020304" pitchFamily="18" charset="0"/>
                        </a:rPr>
                        <m:t>ậ</m:t>
                      </m:r>
                      <m:r>
                        <m:rPr>
                          <m:nor/>
                        </m:rPr>
                        <a:rPr lang="vi-VN" sz="1800">
                          <a:latin typeface="Arial" panose="020B0604020202020204" pitchFamily="34" charset="0"/>
                          <a:ea typeface="Dotum" panose="020B0600000101010101" pitchFamily="34" charset="-127"/>
                          <a:cs typeface="Times New Roman" panose="02020603050405020304" pitchFamily="18" charset="0"/>
                        </a:rPr>
                        <m:t>y</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nghi</m:t>
                      </m:r>
                      <m:r>
                        <m:rPr>
                          <m:nor/>
                        </m:rPr>
                        <a:rPr lang="vi-VN" sz="1800">
                          <a:latin typeface="Arial" panose="020B0604020202020204" pitchFamily="34" charset="0"/>
                          <a:ea typeface="Dotum" panose="020B0600000101010101" pitchFamily="34" charset="-127"/>
                          <a:cs typeface="Times New Roman" panose="02020603050405020304" pitchFamily="18" charset="0"/>
                        </a:rPr>
                        <m:t>ệ</m:t>
                      </m:r>
                      <m:r>
                        <m:rPr>
                          <m:nor/>
                        </m:rPr>
                        <a:rPr lang="vi-VN" sz="1800">
                          <a:latin typeface="Arial" panose="020B0604020202020204" pitchFamily="34" charset="0"/>
                          <a:ea typeface="Dotum" panose="020B0600000101010101" pitchFamily="34" charset="-127"/>
                          <a:cs typeface="Times New Roman" panose="02020603050405020304" pitchFamily="18" charset="0"/>
                        </a:rPr>
                        <m:t>m</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c</m:t>
                      </m:r>
                      <m:r>
                        <m:rPr>
                          <m:nor/>
                        </m:rPr>
                        <a:rPr lang="vi-VN" sz="1800">
                          <a:latin typeface="Arial" panose="020B0604020202020204" pitchFamily="34" charset="0"/>
                          <a:ea typeface="Dotum" panose="020B0600000101010101" pitchFamily="34" charset="-127"/>
                          <a:cs typeface="Times New Roman" panose="02020603050405020304" pitchFamily="18" charset="0"/>
                        </a:rPr>
                        <m:t>ủ</m:t>
                      </m:r>
                      <m:r>
                        <m:rPr>
                          <m:nor/>
                        </m:rPr>
                        <a:rPr lang="vi-VN" sz="1800">
                          <a:latin typeface="Arial" panose="020B0604020202020204" pitchFamily="34" charset="0"/>
                          <a:ea typeface="Dotum" panose="020B0600000101010101" pitchFamily="34" charset="-127"/>
                          <a:cs typeface="Times New Roman" panose="02020603050405020304" pitchFamily="18" charset="0"/>
                        </a:rPr>
                        <m:t>a</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ph</m:t>
                      </m:r>
                      <m:r>
                        <m:rPr>
                          <m:nor/>
                        </m:rPr>
                        <a:rPr lang="vi-VN" sz="1800">
                          <a:latin typeface="Arial" panose="020B0604020202020204" pitchFamily="34" charset="0"/>
                          <a:ea typeface="Dotum" panose="020B0600000101010101" pitchFamily="34" charset="-127"/>
                          <a:cs typeface="Times New Roman" panose="02020603050405020304" pitchFamily="18" charset="0"/>
                        </a:rPr>
                        <m:t>ươ</m:t>
                      </m:r>
                      <m:r>
                        <m:rPr>
                          <m:nor/>
                        </m:rPr>
                        <a:rPr lang="vi-VN" sz="1800">
                          <a:latin typeface="Arial" panose="020B0604020202020204" pitchFamily="34" charset="0"/>
                          <a:ea typeface="Dotum" panose="020B0600000101010101" pitchFamily="34" charset="-127"/>
                          <a:cs typeface="Times New Roman" panose="02020603050405020304" pitchFamily="18" charset="0"/>
                        </a:rPr>
                        <m:t>ng</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tr</m:t>
                      </m:r>
                      <m:r>
                        <m:rPr>
                          <m:nor/>
                        </m:rPr>
                        <a:rPr lang="vi-VN" sz="1800">
                          <a:latin typeface="Arial" panose="020B0604020202020204" pitchFamily="34" charset="0"/>
                          <a:ea typeface="Dotum" panose="020B0600000101010101" pitchFamily="34" charset="-127"/>
                          <a:cs typeface="Times New Roman" panose="02020603050405020304" pitchFamily="18" charset="0"/>
                        </a:rPr>
                        <m:t>ì</m:t>
                      </m:r>
                      <m:r>
                        <m:rPr>
                          <m:nor/>
                        </m:rPr>
                        <a:rPr lang="vi-VN" sz="1800">
                          <a:latin typeface="Arial" panose="020B0604020202020204" pitchFamily="34" charset="0"/>
                          <a:ea typeface="Dotum" panose="020B0600000101010101" pitchFamily="34" charset="-127"/>
                          <a:cs typeface="Times New Roman" panose="02020603050405020304" pitchFamily="18" charset="0"/>
                        </a:rPr>
                        <m:t>nh</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l</m:t>
                      </m:r>
                      <m:r>
                        <m:rPr>
                          <m:nor/>
                        </m:rPr>
                        <a:rPr lang="vi-VN" sz="1800">
                          <a:latin typeface="Arial" panose="020B0604020202020204" pitchFamily="34" charset="0"/>
                          <a:ea typeface="Dotum" panose="020B0600000101010101" pitchFamily="34" charset="-127"/>
                          <a:cs typeface="Times New Roman" panose="02020603050405020304" pitchFamily="18" charset="0"/>
                        </a:rPr>
                        <m:t>à</m:t>
                      </m:r>
                      <m:r>
                        <a:rPr lang="en-US" sz="1800" b="0" i="1" smtClean="0">
                          <a:latin typeface="Cambria Math" panose="02040503050406030204" pitchFamily="18" charset="0"/>
                          <a:ea typeface="Dotum" panose="020B0600000101010101" pitchFamily="34" charset="-127"/>
                          <a:cs typeface="Times New Roman" panose="02020603050405020304" pitchFamily="18" charset="0"/>
                        </a:rPr>
                        <m:t> </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5</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oMath>
                  </m:oMathPara>
                </a14:m>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1775940" y="1283254"/>
                <a:ext cx="7107572" cy="3274871"/>
              </a:xfrm>
              <a:prstGeom prst="rect">
                <a:avLst/>
              </a:prstGeom>
              <a:blipFill>
                <a:blip r:embed="rId3"/>
                <a:stretch>
                  <a:fillRect l="-686"/>
                </a:stretch>
              </a:blipFill>
            </p:spPr>
            <p:txBody>
              <a:bodyPr/>
              <a:lstStyle/>
              <a:p>
                <a:r>
                  <a:rPr lang="en-US">
                    <a:noFill/>
                  </a:rPr>
                  <a:t> </a:t>
                </a:r>
              </a:p>
            </p:txBody>
          </p:sp>
        </mc:Fallback>
      </mc:AlternateContent>
      <p:sp>
        <p:nvSpPr>
          <p:cNvPr id="13" name="Google Shape;1913;p42"/>
          <p:cNvSpPr/>
          <p:nvPr/>
        </p:nvSpPr>
        <p:spPr>
          <a:xfrm rot="2165">
            <a:off x="994471" y="673332"/>
            <a:ext cx="985541" cy="436669"/>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0798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500"/>
                                        <p:tgtEl>
                                          <p:spTgt spid="2">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left)">
                                      <p:cBhvr>
                                        <p:cTn id="2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339;p43"/>
          <p:cNvSpPr txBox="1">
            <a:spLocks noGrp="1"/>
          </p:cNvSpPr>
          <p:nvPr>
            <p:ph type="title"/>
          </p:nvPr>
        </p:nvSpPr>
        <p:spPr>
          <a:xfrm>
            <a:off x="2208212" y="436046"/>
            <a:ext cx="4676700" cy="815700"/>
          </a:xfrm>
          <a:prstGeom prst="rect">
            <a:avLst/>
          </a:prstGeom>
        </p:spPr>
        <p:txBody>
          <a:bodyPr spcFirstLastPara="1" wrap="square" lIns="90000" tIns="91425" rIns="90000" bIns="91425" anchor="ctr" anchorCtr="0">
            <a:noAutofit/>
          </a:bodyPr>
          <a:lstStyle/>
          <a:p>
            <a:pPr marL="0" lvl="0" indent="0" algn="ctr" rtl="0">
              <a:spcBef>
                <a:spcPts val="0"/>
              </a:spcBef>
              <a:spcAft>
                <a:spcPts val="0"/>
              </a:spcAft>
              <a:buNone/>
            </a:pPr>
            <a:r>
              <a:rPr lang="en" sz="3800" b="1">
                <a:latin typeface="+mj-lt"/>
              </a:rPr>
              <a:t>Ghi nhớ</a:t>
            </a:r>
            <a:endParaRPr sz="3800" b="1">
              <a:latin typeface="+mj-lt"/>
            </a:endParaRPr>
          </a:p>
        </p:txBody>
      </p:sp>
      <p:grpSp>
        <p:nvGrpSpPr>
          <p:cNvPr id="67" name="Google Shape;1386;p43"/>
          <p:cNvGrpSpPr/>
          <p:nvPr/>
        </p:nvGrpSpPr>
        <p:grpSpPr>
          <a:xfrm>
            <a:off x="141119" y="3769088"/>
            <a:ext cx="171833" cy="943110"/>
            <a:chOff x="6952525" y="2517050"/>
            <a:chExt cx="245475" cy="1347300"/>
          </a:xfrm>
        </p:grpSpPr>
        <p:sp>
          <p:nvSpPr>
            <p:cNvPr id="68"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2" name="Google Shape;1391;p43"/>
          <p:cNvGrpSpPr/>
          <p:nvPr/>
        </p:nvGrpSpPr>
        <p:grpSpPr>
          <a:xfrm>
            <a:off x="6831449" y="4530903"/>
            <a:ext cx="1675047" cy="149573"/>
            <a:chOff x="4790625" y="1824675"/>
            <a:chExt cx="2392925" cy="213675"/>
          </a:xfrm>
        </p:grpSpPr>
        <p:sp>
          <p:nvSpPr>
            <p:cNvPr id="73" name="Google Shape;1392;p4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393;p4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394;p4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395;p4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396;p4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4" name="Google Shape;1403;p43"/>
          <p:cNvGrpSpPr/>
          <p:nvPr/>
        </p:nvGrpSpPr>
        <p:grpSpPr>
          <a:xfrm>
            <a:off x="138593" y="2205139"/>
            <a:ext cx="214917" cy="230335"/>
            <a:chOff x="424275" y="4593075"/>
            <a:chExt cx="307025" cy="329050"/>
          </a:xfrm>
        </p:grpSpPr>
        <p:sp>
          <p:nvSpPr>
            <p:cNvPr id="85"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8" name="Google Shape;1407;p43"/>
          <p:cNvGrpSpPr/>
          <p:nvPr/>
        </p:nvGrpSpPr>
        <p:grpSpPr>
          <a:xfrm>
            <a:off x="8766259" y="4361949"/>
            <a:ext cx="214918" cy="250565"/>
            <a:chOff x="6571050" y="2495000"/>
            <a:chExt cx="307025" cy="357950"/>
          </a:xfrm>
        </p:grpSpPr>
        <p:sp>
          <p:nvSpPr>
            <p:cNvPr id="89"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 name="Google Shape;1419;p43"/>
          <p:cNvGrpSpPr/>
          <p:nvPr/>
        </p:nvGrpSpPr>
        <p:grpSpPr>
          <a:xfrm>
            <a:off x="132876" y="308693"/>
            <a:ext cx="252888" cy="1729990"/>
            <a:chOff x="4713875" y="2486650"/>
            <a:chExt cx="495475" cy="2584400"/>
          </a:xfrm>
        </p:grpSpPr>
        <p:sp>
          <p:nvSpPr>
            <p:cNvPr id="101"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6" name="Google Shape;1435;p43"/>
          <p:cNvSpPr/>
          <p:nvPr/>
        </p:nvSpPr>
        <p:spPr>
          <a:xfrm>
            <a:off x="3122384" y="4975589"/>
            <a:ext cx="36448" cy="36501"/>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5" name="Google Shape;1311;p42"/>
          <p:cNvGrpSpPr/>
          <p:nvPr/>
        </p:nvGrpSpPr>
        <p:grpSpPr>
          <a:xfrm>
            <a:off x="8062623" y="209118"/>
            <a:ext cx="921982" cy="1248786"/>
            <a:chOff x="393738" y="1475915"/>
            <a:chExt cx="1103235" cy="1479835"/>
          </a:xfrm>
        </p:grpSpPr>
        <p:sp>
          <p:nvSpPr>
            <p:cNvPr id="156" name="Google Shape;1312;p42"/>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313;p42"/>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314;p42"/>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315;p42"/>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316;p42"/>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317;p42"/>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318;p42"/>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TextBox 1"/>
          <p:cNvSpPr txBox="1"/>
          <p:nvPr/>
        </p:nvSpPr>
        <p:spPr>
          <a:xfrm>
            <a:off x="668235" y="1157705"/>
            <a:ext cx="7785704" cy="3316485"/>
          </a:xfrm>
          <a:prstGeom prst="rect">
            <a:avLst/>
          </a:prstGeom>
          <a:noFill/>
        </p:spPr>
        <p:txBody>
          <a:bodyPr wrap="square" rtlCol="0">
            <a:spAutoFit/>
          </a:bodyPr>
          <a:lstStyle/>
          <a:p>
            <a:pPr lvl="0" algn="just">
              <a:lnSpc>
                <a:spcPct val="158000"/>
              </a:lnSpc>
            </a:pPr>
            <a:r>
              <a:rPr lang="vi-VN" sz="1930"/>
              <a:t>Để giải phương trình chứa ẩn ở mẫu, ta có thể làm như sau:</a:t>
            </a:r>
          </a:p>
          <a:p>
            <a:pPr marL="342900" lvl="0" indent="-342900" algn="just">
              <a:lnSpc>
                <a:spcPct val="158000"/>
              </a:lnSpc>
              <a:buClr>
                <a:srgbClr val="D97245"/>
              </a:buClr>
              <a:buFont typeface="Arial" panose="020B0604020202020204" pitchFamily="34" charset="0"/>
              <a:buChar char="•"/>
            </a:pPr>
            <a:r>
              <a:rPr lang="vi-VN" sz="1930" i="1">
                <a:solidFill>
                  <a:srgbClr val="D97245"/>
                </a:solidFill>
              </a:rPr>
              <a:t>Bước 1</a:t>
            </a:r>
            <a:r>
              <a:rPr lang="en-US" sz="1930">
                <a:solidFill>
                  <a:srgbClr val="D97245"/>
                </a:solidFill>
              </a:rPr>
              <a:t>.</a:t>
            </a:r>
            <a:r>
              <a:rPr lang="vi-VN" sz="1930">
                <a:solidFill>
                  <a:srgbClr val="D97245"/>
                </a:solidFill>
              </a:rPr>
              <a:t> </a:t>
            </a:r>
            <a:r>
              <a:rPr lang="vi-VN" sz="1930"/>
              <a:t>Tìm điều kiện xác định của phương trình.</a:t>
            </a:r>
            <a:endParaRPr lang="en-US" sz="1930"/>
          </a:p>
          <a:p>
            <a:pPr marL="342900" lvl="0" indent="-342900" algn="just">
              <a:lnSpc>
                <a:spcPct val="158000"/>
              </a:lnSpc>
              <a:buClr>
                <a:srgbClr val="D97245"/>
              </a:buClr>
              <a:buFont typeface="Arial" panose="020B0604020202020204" pitchFamily="34" charset="0"/>
              <a:buChar char="•"/>
            </a:pPr>
            <a:r>
              <a:rPr lang="vi-VN" sz="1930" i="1">
                <a:solidFill>
                  <a:srgbClr val="D97245"/>
                </a:solidFill>
              </a:rPr>
              <a:t>Bước 2</a:t>
            </a:r>
            <a:r>
              <a:rPr lang="vi-VN" sz="1930">
                <a:solidFill>
                  <a:srgbClr val="D97245"/>
                </a:solidFill>
              </a:rPr>
              <a:t>. </a:t>
            </a:r>
            <a:r>
              <a:rPr lang="vi-VN" sz="1930"/>
              <a:t>Quy đồng mẫu thức hai vế của phương trình rồi khử mẫu.</a:t>
            </a:r>
            <a:endParaRPr lang="en-US" sz="1930"/>
          </a:p>
          <a:p>
            <a:pPr marL="342900" lvl="0" indent="-342900" algn="just">
              <a:lnSpc>
                <a:spcPct val="158000"/>
              </a:lnSpc>
              <a:buClr>
                <a:srgbClr val="D97245"/>
              </a:buClr>
              <a:buFont typeface="Arial" panose="020B0604020202020204" pitchFamily="34" charset="0"/>
              <a:buChar char="•"/>
            </a:pPr>
            <a:r>
              <a:rPr lang="vi-VN" sz="1930" i="1">
                <a:solidFill>
                  <a:srgbClr val="D97245"/>
                </a:solidFill>
              </a:rPr>
              <a:t>Bước 3.</a:t>
            </a:r>
            <a:r>
              <a:rPr lang="vi-VN" sz="1930"/>
              <a:t> Giải phương trình vừa tìm được.</a:t>
            </a:r>
            <a:endParaRPr lang="en-US" sz="1930"/>
          </a:p>
          <a:p>
            <a:pPr marL="342900" lvl="0" indent="-342900" algn="just">
              <a:lnSpc>
                <a:spcPct val="158000"/>
              </a:lnSpc>
              <a:buClr>
                <a:srgbClr val="D97245"/>
              </a:buClr>
              <a:buFont typeface="Arial" panose="020B0604020202020204" pitchFamily="34" charset="0"/>
              <a:buChar char="•"/>
            </a:pPr>
            <a:r>
              <a:rPr lang="vi-VN" sz="1930" i="1">
                <a:solidFill>
                  <a:srgbClr val="D97245"/>
                </a:solidFill>
              </a:rPr>
              <a:t>Bước 4. </a:t>
            </a:r>
            <a:r>
              <a:rPr lang="vi-VN" sz="1930"/>
              <a:t>Kết luận nghiệm: Trong các giá trị của ẩn tìm được ở Bước 3, các giá trị thỏa mãn điều kiện xác định chính là các nghiệm của phương trình đã cho.</a:t>
            </a:r>
          </a:p>
        </p:txBody>
      </p:sp>
    </p:spTree>
    <p:extLst>
      <p:ext uri="{BB962C8B-B14F-4D97-AF65-F5344CB8AC3E}">
        <p14:creationId xmlns:p14="http://schemas.microsoft.com/office/powerpoint/2010/main" val="322650517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1" name="TextBox 70"/>
              <p:cNvSpPr txBox="1"/>
              <p:nvPr/>
            </p:nvSpPr>
            <p:spPr>
              <a:xfrm>
                <a:off x="565011" y="385186"/>
                <a:ext cx="7887225" cy="832857"/>
              </a:xfrm>
              <a:prstGeom prst="rect">
                <a:avLst/>
              </a:prstGeom>
              <a:noFill/>
            </p:spPr>
            <p:txBody>
              <a:bodyPr wrap="square" rtlCol="0">
                <a:spAutoFit/>
              </a:bodyPr>
              <a:lstStyle/>
              <a:p>
                <a:pPr lvl="0"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m:rPr>
                          <m:nor/>
                        </m:rPr>
                        <a:rPr lang="en-US" sz="1600" b="1" smtClean="0">
                          <a:solidFill>
                            <a:srgbClr val="FFFFFF"/>
                          </a:solidFill>
                          <a:highlight>
                            <a:srgbClr val="CE4D8E"/>
                          </a:highlight>
                        </a:rPr>
                        <m:t>V</m:t>
                      </m:r>
                      <m:r>
                        <m:rPr>
                          <m:nor/>
                        </m:rPr>
                        <a:rPr lang="en-US" sz="1600" b="1" smtClean="0">
                          <a:solidFill>
                            <a:srgbClr val="FFFFFF"/>
                          </a:solidFill>
                          <a:highlight>
                            <a:srgbClr val="CE4D8E"/>
                          </a:highlight>
                        </a:rPr>
                        <m:t>í </m:t>
                      </m:r>
                      <m:r>
                        <m:rPr>
                          <m:nor/>
                        </m:rPr>
                        <a:rPr lang="en-US" sz="1600" b="1" smtClean="0">
                          <a:solidFill>
                            <a:srgbClr val="FFFFFF"/>
                          </a:solidFill>
                          <a:highlight>
                            <a:srgbClr val="CE4D8E"/>
                          </a:highlight>
                        </a:rPr>
                        <m:t>d</m:t>
                      </m:r>
                      <m:r>
                        <m:rPr>
                          <m:nor/>
                        </m:rPr>
                        <a:rPr lang="en-US" sz="1600" b="1" smtClean="0">
                          <a:solidFill>
                            <a:srgbClr val="FFFFFF"/>
                          </a:solidFill>
                          <a:highlight>
                            <a:srgbClr val="CE4D8E"/>
                          </a:highlight>
                        </a:rPr>
                        <m:t>ụ 5:</m:t>
                      </m:r>
                      <m:r>
                        <m:rPr>
                          <m:nor/>
                        </m:rPr>
                        <a:rPr lang="en-US" sz="1600" kern="1200" smtClean="0">
                          <a:solidFill>
                            <a:sysClr val="windowText" lastClr="000000"/>
                          </a:solidFill>
                          <a:cs typeface="Arial" panose="020B0604020202020204" pitchFamily="34" charset="0"/>
                        </a:rPr>
                        <m:t> </m:t>
                      </m:r>
                      <m:r>
                        <m:rPr>
                          <m:nor/>
                        </m:rPr>
                        <a:rPr lang="en-US" sz="1600" kern="1200" smtClean="0">
                          <a:solidFill>
                            <a:sysClr val="windowText" lastClr="000000"/>
                          </a:solidFill>
                          <a:latin typeface="Arial" panose="020B0604020202020204" pitchFamily="34" charset="0"/>
                          <a:cs typeface="Arial" panose="020B0604020202020204" pitchFamily="34" charset="0"/>
                        </a:rPr>
                        <m:t>Gi</m:t>
                      </m:r>
                      <m:r>
                        <m:rPr>
                          <m:nor/>
                        </m:rPr>
                        <a:rPr lang="en-US" sz="1600" kern="1200" smtClean="0">
                          <a:solidFill>
                            <a:sysClr val="windowText" lastClr="000000"/>
                          </a:solidFill>
                          <a:latin typeface="Arial" panose="020B0604020202020204" pitchFamily="34" charset="0"/>
                          <a:cs typeface="Arial" panose="020B0604020202020204" pitchFamily="34" charset="0"/>
                        </a:rPr>
                        <m:t>ả</m:t>
                      </m:r>
                      <m:r>
                        <m:rPr>
                          <m:nor/>
                        </m:rPr>
                        <a:rPr lang="en-US" sz="1600" kern="1200" smtClean="0">
                          <a:solidFill>
                            <a:sysClr val="windowText" lastClr="000000"/>
                          </a:solidFill>
                          <a:latin typeface="Arial" panose="020B0604020202020204" pitchFamily="34" charset="0"/>
                          <a:cs typeface="Arial" panose="020B0604020202020204" pitchFamily="34" charset="0"/>
                        </a:rPr>
                        <m:t>i</m:t>
                      </m:r>
                      <m:r>
                        <m:rPr>
                          <m:nor/>
                        </m:rPr>
                        <a:rPr lang="en-US" sz="1600" kern="1200" smtClean="0">
                          <a:solidFill>
                            <a:sysClr val="windowText" lastClr="000000"/>
                          </a:solidFill>
                          <a:latin typeface="Arial" panose="020B0604020202020204" pitchFamily="34" charset="0"/>
                          <a:cs typeface="Arial" panose="020B0604020202020204" pitchFamily="34" charset="0"/>
                        </a:rPr>
                        <m:t> </m:t>
                      </m:r>
                      <m:r>
                        <m:rPr>
                          <m:nor/>
                        </m:rPr>
                        <a:rPr lang="en-US" sz="1600" kern="1200" smtClean="0">
                          <a:solidFill>
                            <a:sysClr val="windowText" lastClr="000000"/>
                          </a:solidFill>
                          <a:latin typeface="Arial" panose="020B0604020202020204" pitchFamily="34" charset="0"/>
                          <a:cs typeface="Arial" panose="020B0604020202020204" pitchFamily="34" charset="0"/>
                        </a:rPr>
                        <m:t>c</m:t>
                      </m:r>
                      <m:r>
                        <m:rPr>
                          <m:nor/>
                        </m:rPr>
                        <a:rPr lang="en-US" sz="1600" kern="1200" smtClean="0">
                          <a:solidFill>
                            <a:sysClr val="windowText" lastClr="000000"/>
                          </a:solidFill>
                          <a:latin typeface="Arial" panose="020B0604020202020204" pitchFamily="34" charset="0"/>
                          <a:cs typeface="Arial" panose="020B0604020202020204" pitchFamily="34" charset="0"/>
                        </a:rPr>
                        <m:t>á</m:t>
                      </m:r>
                      <m:r>
                        <m:rPr>
                          <m:nor/>
                        </m:rPr>
                        <a:rPr lang="en-US" sz="1600" kern="1200" smtClean="0">
                          <a:solidFill>
                            <a:sysClr val="windowText" lastClr="000000"/>
                          </a:solidFill>
                          <a:latin typeface="Arial" panose="020B0604020202020204" pitchFamily="34" charset="0"/>
                          <a:cs typeface="Arial" panose="020B0604020202020204" pitchFamily="34" charset="0"/>
                        </a:rPr>
                        <m:t>c</m:t>
                      </m:r>
                      <m:r>
                        <m:rPr>
                          <m:nor/>
                        </m:rPr>
                        <a:rPr lang="en-US" sz="1600" kern="1200" smtClean="0">
                          <a:solidFill>
                            <a:sysClr val="windowText" lastClr="000000"/>
                          </a:solidFill>
                          <a:latin typeface="Arial" panose="020B0604020202020204" pitchFamily="34" charset="0"/>
                          <a:cs typeface="Arial" panose="020B0604020202020204" pitchFamily="34" charset="0"/>
                        </a:rPr>
                        <m:t> </m:t>
                      </m:r>
                      <m:r>
                        <m:rPr>
                          <m:nor/>
                        </m:rPr>
                        <a:rPr lang="en-US" sz="1600" kern="1200" smtClean="0">
                          <a:solidFill>
                            <a:sysClr val="windowText" lastClr="000000"/>
                          </a:solidFill>
                          <a:latin typeface="Arial" panose="020B0604020202020204" pitchFamily="34" charset="0"/>
                          <a:cs typeface="Arial" panose="020B0604020202020204" pitchFamily="34" charset="0"/>
                        </a:rPr>
                        <m:t>ph</m:t>
                      </m:r>
                      <m:r>
                        <m:rPr>
                          <m:nor/>
                        </m:rPr>
                        <a:rPr lang="en-US" sz="1600" kern="1200" smtClean="0">
                          <a:solidFill>
                            <a:sysClr val="windowText" lastClr="000000"/>
                          </a:solidFill>
                          <a:latin typeface="Arial" panose="020B0604020202020204" pitchFamily="34" charset="0"/>
                          <a:cs typeface="Arial" panose="020B0604020202020204" pitchFamily="34" charset="0"/>
                        </a:rPr>
                        <m:t>ươ</m:t>
                      </m:r>
                      <m:r>
                        <m:rPr>
                          <m:nor/>
                        </m:rPr>
                        <a:rPr lang="en-US" sz="1600" kern="1200" smtClean="0">
                          <a:solidFill>
                            <a:sysClr val="windowText" lastClr="000000"/>
                          </a:solidFill>
                          <a:latin typeface="Arial" panose="020B0604020202020204" pitchFamily="34" charset="0"/>
                          <a:cs typeface="Arial" panose="020B0604020202020204" pitchFamily="34" charset="0"/>
                        </a:rPr>
                        <m:t>ng</m:t>
                      </m:r>
                      <m:r>
                        <m:rPr>
                          <m:nor/>
                        </m:rPr>
                        <a:rPr lang="en-US" sz="1600" kern="1200" smtClean="0">
                          <a:solidFill>
                            <a:sysClr val="windowText" lastClr="000000"/>
                          </a:solidFill>
                          <a:latin typeface="Arial" panose="020B0604020202020204" pitchFamily="34" charset="0"/>
                          <a:cs typeface="Arial" panose="020B0604020202020204" pitchFamily="34" charset="0"/>
                        </a:rPr>
                        <m:t> </m:t>
                      </m:r>
                      <m:r>
                        <m:rPr>
                          <m:nor/>
                        </m:rPr>
                        <a:rPr lang="en-US" sz="1600" kern="1200" smtClean="0">
                          <a:solidFill>
                            <a:sysClr val="windowText" lastClr="000000"/>
                          </a:solidFill>
                          <a:latin typeface="Arial" panose="020B0604020202020204" pitchFamily="34" charset="0"/>
                          <a:cs typeface="Arial" panose="020B0604020202020204" pitchFamily="34" charset="0"/>
                        </a:rPr>
                        <m:t>tr</m:t>
                      </m:r>
                      <m:r>
                        <m:rPr>
                          <m:nor/>
                        </m:rPr>
                        <a:rPr lang="en-US" sz="1600" kern="1200" smtClean="0">
                          <a:solidFill>
                            <a:sysClr val="windowText" lastClr="000000"/>
                          </a:solidFill>
                          <a:latin typeface="Arial" panose="020B0604020202020204" pitchFamily="34" charset="0"/>
                          <a:cs typeface="Arial" panose="020B0604020202020204" pitchFamily="34" charset="0"/>
                        </a:rPr>
                        <m:t>ì</m:t>
                      </m:r>
                      <m:r>
                        <m:rPr>
                          <m:nor/>
                        </m:rPr>
                        <a:rPr lang="en-US" sz="1600" kern="1200" smtClean="0">
                          <a:solidFill>
                            <a:sysClr val="windowText" lastClr="000000"/>
                          </a:solidFill>
                          <a:latin typeface="Arial" panose="020B0604020202020204" pitchFamily="34" charset="0"/>
                          <a:cs typeface="Arial" panose="020B0604020202020204" pitchFamily="34" charset="0"/>
                        </a:rPr>
                        <m:t>nh</m:t>
                      </m:r>
                      <m:r>
                        <a:rPr lang="en-US" sz="1600" b="0" i="1" kern="1200" smtClean="0">
                          <a:solidFill>
                            <a:sysClr val="windowText" lastClr="000000"/>
                          </a:solidFill>
                          <a:latin typeface="Cambria Math" panose="02040503050406030204" pitchFamily="18" charset="0"/>
                          <a:cs typeface="Arial" panose="020B0604020202020204" pitchFamily="34" charset="0"/>
                        </a:rPr>
                        <m:t>:  </m:t>
                      </m:r>
                      <m:r>
                        <a:rPr lang="en-US" sz="1600" b="0" i="1" smtClean="0">
                          <a:latin typeface="Cambria Math" panose="02040503050406030204" pitchFamily="18" charset="0"/>
                          <a:cs typeface="Arial" panose="020B0604020202020204" pitchFamily="34" charset="0"/>
                        </a:rPr>
                        <m:t>𝑎</m:t>
                      </m:r>
                      <m:r>
                        <a:rPr lang="en-US" sz="1600" b="0" i="1" smtClean="0">
                          <a:latin typeface="Cambria Math" panose="02040503050406030204" pitchFamily="18" charset="0"/>
                          <a:cs typeface="Arial" panose="020B0604020202020204" pitchFamily="34" charset="0"/>
                        </a:rPr>
                        <m:t>) </m:t>
                      </m:r>
                      <m:f>
                        <m:fPr>
                          <m:ctrlPr>
                            <a:rPr lang="en-US" sz="1600" i="1">
                              <a:latin typeface="Cambria Math" panose="02040503050406030204" pitchFamily="18" charset="0"/>
                              <a:cs typeface="Arial" panose="020B0604020202020204" pitchFamily="34" charset="0"/>
                            </a:rPr>
                          </m:ctrlPr>
                        </m:fPr>
                        <m:num>
                          <m:sSup>
                            <m:sSupPr>
                              <m:ctrlPr>
                                <a:rPr lang="en-US" sz="1600" i="1" smtClean="0">
                                  <a:latin typeface="Cambria Math" panose="02040503050406030204" pitchFamily="18" charset="0"/>
                                  <a:cs typeface="Arial" panose="020B0604020202020204" pitchFamily="34" charset="0"/>
                                </a:rPr>
                              </m:ctrlPr>
                            </m:sSupPr>
                            <m:e>
                              <m:r>
                                <a:rPr lang="en-US" sz="1600" b="0" i="1" smtClean="0">
                                  <a:latin typeface="Cambria Math" panose="02040503050406030204" pitchFamily="18" charset="0"/>
                                  <a:cs typeface="Arial" panose="020B0604020202020204" pitchFamily="34" charset="0"/>
                                </a:rPr>
                                <m:t>𝑥</m:t>
                              </m:r>
                            </m:e>
                            <m:sup>
                              <m:r>
                                <a:rPr lang="en-US" sz="1600" b="0" i="1" smtClean="0">
                                  <a:latin typeface="Cambria Math" panose="02040503050406030204" pitchFamily="18" charset="0"/>
                                  <a:cs typeface="Arial" panose="020B0604020202020204" pitchFamily="34" charset="0"/>
                                </a:rPr>
                                <m:t>2</m:t>
                              </m:r>
                            </m:sup>
                          </m:sSup>
                        </m:num>
                        <m:den>
                          <m:r>
                            <a:rPr lang="en-US" sz="1600" i="1">
                              <a:latin typeface="Cambria Math" panose="02040503050406030204" pitchFamily="18" charset="0"/>
                              <a:cs typeface="Arial" panose="020B0604020202020204" pitchFamily="34" charset="0"/>
                            </a:rPr>
                            <m:t>2</m:t>
                          </m:r>
                          <m:r>
                            <a:rPr lang="en-US" sz="1600" b="0" i="1" smtClean="0">
                              <a:latin typeface="Cambria Math" panose="02040503050406030204" pitchFamily="18" charset="0"/>
                              <a:cs typeface="Arial" panose="020B0604020202020204" pitchFamily="34" charset="0"/>
                            </a:rPr>
                            <m:t>−</m:t>
                          </m:r>
                          <m:r>
                            <a:rPr lang="en-US" sz="1600" i="1">
                              <a:latin typeface="Cambria Math" panose="02040503050406030204" pitchFamily="18" charset="0"/>
                              <a:cs typeface="Arial" panose="020B0604020202020204" pitchFamily="34" charset="0"/>
                            </a:rPr>
                            <m:t>𝑥</m:t>
                          </m:r>
                        </m:den>
                      </m:f>
                      <m:r>
                        <a:rPr lang="en-US" sz="1600" b="0" i="1" smtClean="0">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3</m:t>
                          </m:r>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−1</m:t>
                          </m:r>
                        </m:num>
                        <m:den>
                          <m:r>
                            <a:rPr lang="en-US" sz="1600" i="1">
                              <a:latin typeface="Cambria Math" panose="02040503050406030204" pitchFamily="18" charset="0"/>
                              <a:cs typeface="Arial" panose="020B0604020202020204" pitchFamily="34" charset="0"/>
                            </a:rPr>
                            <m:t>3</m:t>
                          </m:r>
                        </m:den>
                      </m:f>
                      <m:r>
                        <a:rPr lang="en-US" sz="1600" b="0" i="1" smtClean="0">
                          <a:latin typeface="Cambria Math" panose="02040503050406030204" pitchFamily="18" charset="0"/>
                          <a:cs typeface="Arial" panose="020B0604020202020204" pitchFamily="34" charset="0"/>
                        </a:rPr>
                        <m:t>=</m:t>
                      </m:r>
                      <m:f>
                        <m:fPr>
                          <m:ctrlPr>
                            <a:rPr lang="en-US" sz="1600" b="0" i="1" smtClean="0">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5</m:t>
                          </m:r>
                        </m:num>
                        <m:den>
                          <m:r>
                            <a:rPr lang="en-US" sz="1600" b="0" i="1" smtClean="0">
                              <a:latin typeface="Cambria Math" panose="02040503050406030204" pitchFamily="18" charset="0"/>
                              <a:cs typeface="Arial" panose="020B0604020202020204" pitchFamily="34" charset="0"/>
                            </a:rPr>
                            <m:t>3</m:t>
                          </m:r>
                        </m:den>
                      </m:f>
                      <m:r>
                        <a:rPr lang="en-US" sz="1600" b="0" i="1" smtClean="0">
                          <a:latin typeface="Cambria Math" panose="02040503050406030204" pitchFamily="18" charset="0"/>
                          <a:cs typeface="Arial" panose="020B0604020202020204" pitchFamily="34" charset="0"/>
                        </a:rPr>
                        <m:t>;         </m:t>
                      </m:r>
                      <m:r>
                        <a:rPr lang="en-US" sz="1600" b="0" i="1" smtClean="0">
                          <a:latin typeface="Cambria Math" panose="02040503050406030204" pitchFamily="18" charset="0"/>
                          <a:cs typeface="Arial" panose="020B0604020202020204" pitchFamily="34" charset="0"/>
                        </a:rPr>
                        <m:t>𝑏</m:t>
                      </m:r>
                      <m:r>
                        <a:rPr lang="en-US" sz="1600" b="0" i="1" smtClean="0">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4</m:t>
                          </m:r>
                        </m:num>
                        <m:den>
                          <m:r>
                            <a:rPr lang="en-US" sz="1600" b="0" i="1" smtClean="0">
                              <a:latin typeface="Cambria Math" panose="02040503050406030204" pitchFamily="18" charset="0"/>
                              <a:cs typeface="Arial" panose="020B0604020202020204" pitchFamily="34" charset="0"/>
                            </a:rPr>
                            <m:t>𝑥</m:t>
                          </m:r>
                          <m:d>
                            <m:dPr>
                              <m:ctrlPr>
                                <a:rPr lang="en-US" sz="1600" b="0" i="1" smtClean="0">
                                  <a:latin typeface="Cambria Math" panose="02040503050406030204" pitchFamily="18" charset="0"/>
                                  <a:cs typeface="Arial" panose="020B0604020202020204" pitchFamily="34" charset="0"/>
                                </a:rPr>
                              </m:ctrlPr>
                            </m:dPr>
                            <m:e>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−1</m:t>
                              </m:r>
                            </m:e>
                          </m:d>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3</m:t>
                          </m:r>
                        </m:num>
                        <m:den>
                          <m:r>
                            <a:rPr lang="en-US" sz="1600" b="0" i="1" smtClean="0">
                              <a:latin typeface="Cambria Math" panose="02040503050406030204" pitchFamily="18" charset="0"/>
                              <a:cs typeface="Arial" panose="020B0604020202020204" pitchFamily="34" charset="0"/>
                            </a:rPr>
                            <m:t>𝑥</m:t>
                          </m:r>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4</m:t>
                          </m:r>
                        </m:num>
                        <m:den>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−1</m:t>
                          </m:r>
                        </m:den>
                      </m:f>
                    </m:oMath>
                  </m:oMathPara>
                </a14:m>
                <a:endParaRPr kumimoji="0" lang="vi-VN" sz="17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565011" y="385186"/>
                <a:ext cx="7887225" cy="832857"/>
              </a:xfrm>
              <a:prstGeom prst="rect">
                <a:avLst/>
              </a:prstGeom>
              <a:blipFill>
                <a:blip r:embed="rId3"/>
                <a:stretch>
                  <a:fillRect/>
                </a:stretch>
              </a:blipFill>
            </p:spPr>
            <p:txBody>
              <a:bodyPr/>
              <a:lstStyle/>
              <a:p>
                <a:r>
                  <a:rPr lang="en-US">
                    <a:noFill/>
                  </a:rPr>
                  <a:t> </a:t>
                </a:r>
              </a:p>
            </p:txBody>
          </p:sp>
        </mc:Fallback>
      </mc:AlternateContent>
      <p:sp>
        <p:nvSpPr>
          <p:cNvPr id="72" name="Google Shape;1913;p42"/>
          <p:cNvSpPr/>
          <p:nvPr/>
        </p:nvSpPr>
        <p:spPr>
          <a:xfrm rot="2165">
            <a:off x="4289970" y="1343133"/>
            <a:ext cx="850306" cy="33672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i="1">
                <a:solidFill>
                  <a:sysClr val="windowText" lastClr="000000"/>
                </a:solidFill>
              </a:rPr>
              <a:t>G</a:t>
            </a:r>
            <a:r>
              <a:rPr kumimoji="0" lang="en-US" sz="1600" b="1" i="1" u="none" strike="noStrike" kern="0" cap="none" spc="0" normalizeH="0" baseline="0" noProof="0">
                <a:ln>
                  <a:noFill/>
                </a:ln>
                <a:solidFill>
                  <a:sysClr val="windowText" lastClr="000000"/>
                </a:solidFill>
                <a:effectLst/>
                <a:uLnTx/>
                <a:uFillTx/>
              </a:rPr>
              <a:t>iải</a:t>
            </a:r>
            <a:endParaRPr kumimoji="0" sz="16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4" name="Rectangle 3"/>
              <p:cNvSpPr/>
              <p:nvPr/>
            </p:nvSpPr>
            <p:spPr>
              <a:xfrm>
                <a:off x="595085" y="1717485"/>
                <a:ext cx="4120038" cy="557397"/>
              </a:xfrm>
              <a:prstGeom prst="rect">
                <a:avLst/>
              </a:prstGeom>
            </p:spPr>
            <p:txBody>
              <a:bodyPr wrap="non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cs typeface="Arial" panose="020B0604020202020204" pitchFamily="34" charset="0"/>
                        </a:rPr>
                        <m:t>𝑎</m:t>
                      </m:r>
                      <m:r>
                        <a:rPr lang="en-US" sz="1600" i="1" smtClean="0">
                          <a:latin typeface="Cambria Math" panose="02040503050406030204" pitchFamily="18" charset="0"/>
                          <a:cs typeface="Arial" panose="020B0604020202020204" pitchFamily="34" charset="0"/>
                        </a:rPr>
                        <m:t>)</m:t>
                      </m:r>
                      <m:r>
                        <m:rPr>
                          <m:nor/>
                        </m:rPr>
                        <a:rPr lang="en-US" sz="1600" b="0" i="0" smtClean="0">
                          <a:latin typeface="Cambria Math" panose="02040503050406030204" pitchFamily="18" charset="0"/>
                          <a:cs typeface="Arial" panose="020B0604020202020204" pitchFamily="34" charset="0"/>
                        </a:rPr>
                        <m:t> </m:t>
                      </m:r>
                      <m:r>
                        <m:rPr>
                          <m:nor/>
                        </m:rPr>
                        <a:rPr lang="vi-VN" sz="1600">
                          <a:ea typeface="Arial" panose="020B0604020202020204" pitchFamily="34" charset="0"/>
                          <a:cs typeface="Times New Roman" panose="02020603050405020304" pitchFamily="18" charset="0"/>
                        </a:rPr>
                        <m:t>Đ</m:t>
                      </m:r>
                      <m:r>
                        <m:rPr>
                          <m:nor/>
                        </m:rPr>
                        <a:rPr lang="vi-VN" sz="1600">
                          <a:ea typeface="Arial" panose="020B0604020202020204" pitchFamily="34" charset="0"/>
                          <a:cs typeface="Times New Roman" panose="02020603050405020304" pitchFamily="18" charset="0"/>
                        </a:rPr>
                        <m:t>i</m:t>
                      </m:r>
                      <m:r>
                        <m:rPr>
                          <m:nor/>
                        </m:rPr>
                        <a:rPr lang="vi-VN" sz="1600">
                          <a:ea typeface="Arial" panose="020B0604020202020204" pitchFamily="34" charset="0"/>
                          <a:cs typeface="Times New Roman" panose="02020603050405020304" pitchFamily="18" charset="0"/>
                        </a:rPr>
                        <m:t>ề</m:t>
                      </m:r>
                      <m:r>
                        <m:rPr>
                          <m:nor/>
                        </m:rPr>
                        <a:rPr lang="vi-VN" sz="1600">
                          <a:ea typeface="Arial" panose="020B0604020202020204" pitchFamily="34" charset="0"/>
                          <a:cs typeface="Times New Roman" panose="02020603050405020304" pitchFamily="18" charset="0"/>
                        </a:rPr>
                        <m:t>u</m:t>
                      </m:r>
                      <m:r>
                        <m:rPr>
                          <m:nor/>
                        </m:rPr>
                        <a:rPr lang="vi-VN" sz="1600">
                          <a:ea typeface="Arial" panose="020B0604020202020204" pitchFamily="34" charset="0"/>
                          <a:cs typeface="Times New Roman" panose="02020603050405020304" pitchFamily="18" charset="0"/>
                        </a:rPr>
                        <m:t> </m:t>
                      </m:r>
                      <m:r>
                        <m:rPr>
                          <m:nor/>
                        </m:rPr>
                        <a:rPr lang="vi-VN" sz="1600">
                          <a:ea typeface="Arial" panose="020B0604020202020204" pitchFamily="34" charset="0"/>
                          <a:cs typeface="Times New Roman" panose="02020603050405020304" pitchFamily="18" charset="0"/>
                        </a:rPr>
                        <m:t>ki</m:t>
                      </m:r>
                      <m:r>
                        <m:rPr>
                          <m:nor/>
                        </m:rPr>
                        <a:rPr lang="vi-VN" sz="1600">
                          <a:ea typeface="Arial" panose="020B0604020202020204" pitchFamily="34" charset="0"/>
                          <a:cs typeface="Times New Roman" panose="02020603050405020304" pitchFamily="18" charset="0"/>
                        </a:rPr>
                        <m:t>ệ</m:t>
                      </m:r>
                      <m:r>
                        <m:rPr>
                          <m:nor/>
                        </m:rPr>
                        <a:rPr lang="vi-VN" sz="1600">
                          <a:ea typeface="Arial" panose="020B0604020202020204" pitchFamily="34" charset="0"/>
                          <a:cs typeface="Times New Roman" panose="02020603050405020304" pitchFamily="18" charset="0"/>
                        </a:rPr>
                        <m:t>n</m:t>
                      </m:r>
                      <m:r>
                        <m:rPr>
                          <m:nor/>
                        </m:rPr>
                        <a:rPr lang="vi-VN" sz="1600">
                          <a:ea typeface="Arial" panose="020B0604020202020204" pitchFamily="34" charset="0"/>
                          <a:cs typeface="Times New Roman" panose="02020603050405020304" pitchFamily="18" charset="0"/>
                        </a:rPr>
                        <m:t> </m:t>
                      </m:r>
                      <m:r>
                        <m:rPr>
                          <m:nor/>
                        </m:rPr>
                        <a:rPr lang="vi-VN" sz="1600">
                          <a:ea typeface="Arial" panose="020B0604020202020204" pitchFamily="34" charset="0"/>
                          <a:cs typeface="Times New Roman" panose="02020603050405020304" pitchFamily="18" charset="0"/>
                        </a:rPr>
                        <m:t>x</m:t>
                      </m:r>
                      <m:r>
                        <m:rPr>
                          <m:nor/>
                        </m:rPr>
                        <a:rPr lang="vi-VN" sz="1600">
                          <a:ea typeface="Arial" panose="020B0604020202020204" pitchFamily="34" charset="0"/>
                          <a:cs typeface="Times New Roman" panose="02020603050405020304" pitchFamily="18" charset="0"/>
                        </a:rPr>
                        <m:t>á</m:t>
                      </m:r>
                      <m:r>
                        <m:rPr>
                          <m:nor/>
                        </m:rPr>
                        <a:rPr lang="vi-VN" sz="1600">
                          <a:ea typeface="Arial" panose="020B0604020202020204" pitchFamily="34" charset="0"/>
                          <a:cs typeface="Times New Roman" panose="02020603050405020304" pitchFamily="18" charset="0"/>
                        </a:rPr>
                        <m:t>c</m:t>
                      </m:r>
                      <m:r>
                        <m:rPr>
                          <m:nor/>
                        </m:rPr>
                        <a:rPr lang="vi-VN" sz="1600">
                          <a:ea typeface="Arial" panose="020B0604020202020204" pitchFamily="34" charset="0"/>
                          <a:cs typeface="Times New Roman" panose="02020603050405020304" pitchFamily="18" charset="0"/>
                        </a:rPr>
                        <m:t> đị</m:t>
                      </m:r>
                      <m:r>
                        <m:rPr>
                          <m:nor/>
                        </m:rPr>
                        <a:rPr lang="vi-VN" sz="1600">
                          <a:ea typeface="Arial" panose="020B0604020202020204" pitchFamily="34" charset="0"/>
                          <a:cs typeface="Times New Roman" panose="02020603050405020304" pitchFamily="18" charset="0"/>
                        </a:rPr>
                        <m:t>nh</m:t>
                      </m:r>
                      <m:r>
                        <m:rPr>
                          <m:nor/>
                        </m:rPr>
                        <a:rPr lang="vi-VN" sz="1600">
                          <a:ea typeface="Arial" panose="020B0604020202020204" pitchFamily="34" charset="0"/>
                          <a:cs typeface="Times New Roman" panose="02020603050405020304" pitchFamily="18" charset="0"/>
                        </a:rPr>
                        <m:t>: </m:t>
                      </m:r>
                      <m:r>
                        <a:rPr lang="vi-VN" sz="1600" i="1">
                          <a:latin typeface="Cambria Math" panose="02040503050406030204" pitchFamily="18" charset="0"/>
                          <a:ea typeface="Arial" panose="020B0604020202020204" pitchFamily="34" charset="0"/>
                          <a:cs typeface="Times New Roman" panose="02020603050405020304" pitchFamily="18" charset="0"/>
                        </a:rPr>
                        <m:t>2</m:t>
                      </m:r>
                      <m:r>
                        <a:rPr lang="en-US" sz="1600" b="0" i="1" smtClean="0">
                          <a:latin typeface="Cambria Math" panose="02040503050406030204" pitchFamily="18" charset="0"/>
                          <a:ea typeface="Arial" panose="020B0604020202020204" pitchFamily="34" charset="0"/>
                          <a:cs typeface="Times New Roman" panose="02020603050405020304" pitchFamily="18" charset="0"/>
                        </a:rPr>
                        <m:t>−</m:t>
                      </m:r>
                      <m:r>
                        <a:rPr lang="vi-VN" sz="1600" i="1">
                          <a:latin typeface="Cambria Math" panose="02040503050406030204" pitchFamily="18" charset="0"/>
                          <a:ea typeface="Arial" panose="020B0604020202020204" pitchFamily="34" charset="0"/>
                          <a:cs typeface="Times New Roman" panose="02020603050405020304" pitchFamily="18" charset="0"/>
                        </a:rPr>
                        <m:t>𝑥</m:t>
                      </m:r>
                      <m:r>
                        <a:rPr lang="vi-VN" sz="1600" i="1">
                          <a:latin typeface="Cambria Math" panose="02040503050406030204" pitchFamily="18" charset="0"/>
                          <a:ea typeface="Arial" panose="020B0604020202020204" pitchFamily="34" charset="0"/>
                          <a:cs typeface="Times New Roman" panose="02020603050405020304" pitchFamily="18" charset="0"/>
                        </a:rPr>
                        <m:t>≠0</m:t>
                      </m:r>
                      <m:r>
                        <m:rPr>
                          <m:nor/>
                        </m:rPr>
                        <a:rPr lang="vi-VN" sz="1600">
                          <a:ea typeface="Dotum" panose="020B0600000101010101" pitchFamily="34" charset="-127"/>
                          <a:cs typeface="Times New Roman" panose="02020603050405020304" pitchFamily="18" charset="0"/>
                        </a:rPr>
                        <m:t> </m:t>
                      </m:r>
                      <m:r>
                        <m:rPr>
                          <m:nor/>
                        </m:rPr>
                        <a:rPr lang="vi-VN" sz="1600">
                          <a:ea typeface="Arial" panose="020B0604020202020204" pitchFamily="34" charset="0"/>
                          <a:cs typeface="Times New Roman" panose="02020603050405020304" pitchFamily="18" charset="0"/>
                        </a:rPr>
                        <m:t>hay</m:t>
                      </m:r>
                      <m:r>
                        <m:rPr>
                          <m:nor/>
                        </m:rPr>
                        <a:rPr lang="vi-VN" sz="1600">
                          <a:ea typeface="Arial" panose="020B0604020202020204" pitchFamily="34" charset="0"/>
                          <a:cs typeface="Times New Roman" panose="02020603050405020304" pitchFamily="18" charset="0"/>
                        </a:rPr>
                        <m:t> </m:t>
                      </m:r>
                      <m:r>
                        <a:rPr lang="vi-VN" sz="1600" i="1">
                          <a:latin typeface="Cambria Math" panose="02040503050406030204" pitchFamily="18" charset="0"/>
                          <a:ea typeface="Arial" panose="020B0604020202020204" pitchFamily="34" charset="0"/>
                          <a:cs typeface="Times New Roman" panose="02020603050405020304" pitchFamily="18" charset="0"/>
                        </a:rPr>
                        <m:t>𝑥</m:t>
                      </m:r>
                      <m:r>
                        <a:rPr lang="vi-VN" sz="1600" i="1">
                          <a:latin typeface="Cambria Math" panose="02040503050406030204" pitchFamily="18" charset="0"/>
                          <a:ea typeface="Arial" panose="020B0604020202020204" pitchFamily="34" charset="0"/>
                          <a:cs typeface="Times New Roman" panose="02020603050405020304" pitchFamily="18" charset="0"/>
                        </a:rPr>
                        <m:t>≠2.</m:t>
                      </m:r>
                    </m:oMath>
                  </m:oMathPara>
                </a14:m>
                <a:endParaRPr lang="en-US" sz="1600">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95085" y="1717485"/>
                <a:ext cx="4120038" cy="5573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33974" y="2092104"/>
                <a:ext cx="4042260" cy="2365584"/>
              </a:xfrm>
              <a:prstGeom prst="rect">
                <a:avLst/>
              </a:prstGeom>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sz="1600" b="0" i="1" smtClean="0">
                          <a:latin typeface="Cambria Math" panose="02040503050406030204" pitchFamily="18" charset="0"/>
                          <a:cs typeface="Arial" panose="020B0604020202020204" pitchFamily="34" charset="0"/>
                        </a:rPr>
                        <m:t>                          </m:t>
                      </m:r>
                      <m:f>
                        <m:fPr>
                          <m:ctrlPr>
                            <a:rPr lang="en-US" sz="1600" i="1" smtClean="0">
                              <a:latin typeface="Cambria Math" panose="02040503050406030204" pitchFamily="18" charset="0"/>
                              <a:cs typeface="Arial" panose="020B0604020202020204" pitchFamily="34" charset="0"/>
                            </a:rPr>
                          </m:ctrlPr>
                        </m:fPr>
                        <m:num>
                          <m:sSup>
                            <m:sSupPr>
                              <m:ctrlPr>
                                <a:rPr lang="en-US" sz="1600" i="1">
                                  <a:latin typeface="Cambria Math" panose="02040503050406030204" pitchFamily="18" charset="0"/>
                                  <a:cs typeface="Arial" panose="020B0604020202020204" pitchFamily="34" charset="0"/>
                                </a:rPr>
                              </m:ctrlPr>
                            </m:sSupPr>
                            <m:e>
                              <m:r>
                                <a:rPr lang="en-US" sz="1600" i="1">
                                  <a:latin typeface="Cambria Math" panose="02040503050406030204" pitchFamily="18" charset="0"/>
                                  <a:cs typeface="Arial" panose="020B0604020202020204" pitchFamily="34" charset="0"/>
                                </a:rPr>
                                <m:t>𝑥</m:t>
                              </m:r>
                            </m:e>
                            <m:sup>
                              <m:r>
                                <a:rPr lang="en-US" sz="1600" i="1">
                                  <a:latin typeface="Cambria Math" panose="02040503050406030204" pitchFamily="18" charset="0"/>
                                  <a:cs typeface="Arial" panose="020B0604020202020204" pitchFamily="34" charset="0"/>
                                </a:rPr>
                                <m:t>2</m:t>
                              </m:r>
                            </m:sup>
                          </m:sSup>
                        </m:num>
                        <m:den>
                          <m:r>
                            <a:rPr lang="en-US" sz="1600" i="1">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𝑥</m:t>
                          </m:r>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3</m:t>
                          </m:r>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num>
                        <m:den>
                          <m:r>
                            <a:rPr lang="en-US" sz="1600" i="1">
                              <a:latin typeface="Cambria Math" panose="02040503050406030204" pitchFamily="18" charset="0"/>
                              <a:cs typeface="Arial" panose="020B0604020202020204" pitchFamily="34" charset="0"/>
                            </a:rPr>
                            <m:t>3</m:t>
                          </m:r>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5</m:t>
                          </m:r>
                        </m:num>
                        <m:den>
                          <m:r>
                            <a:rPr lang="en-US" sz="1600" i="1">
                              <a:latin typeface="Cambria Math" panose="02040503050406030204" pitchFamily="18" charset="0"/>
                              <a:cs typeface="Arial" panose="020B0604020202020204" pitchFamily="34" charset="0"/>
                            </a:rPr>
                            <m:t>3</m:t>
                          </m:r>
                        </m:den>
                      </m:f>
                    </m:oMath>
                  </m:oMathPara>
                </a14:m>
                <a:endParaRPr lang="en-US" sz="1600"/>
              </a:p>
              <a:p>
                <a:pPr>
                  <a:lnSpc>
                    <a:spcPct val="150000"/>
                  </a:lnSpc>
                </a:pPr>
                <a14:m>
                  <m:oMathPara xmlns:m="http://schemas.openxmlformats.org/officeDocument/2006/math">
                    <m:oMathParaPr>
                      <m:jc m:val="centerGroup"/>
                    </m:oMathParaPr>
                    <m:oMath xmlns:m="http://schemas.openxmlformats.org/officeDocument/2006/math">
                      <m:f>
                        <m:fPr>
                          <m:ctrlPr>
                            <a:rPr lang="en-US" sz="1600" i="1">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3</m:t>
                          </m:r>
                          <m:sSup>
                            <m:sSupPr>
                              <m:ctrlPr>
                                <a:rPr lang="en-US" sz="1600" i="1">
                                  <a:latin typeface="Cambria Math" panose="02040503050406030204" pitchFamily="18" charset="0"/>
                                  <a:cs typeface="Arial" panose="020B0604020202020204" pitchFamily="34" charset="0"/>
                                </a:rPr>
                              </m:ctrlPr>
                            </m:sSupPr>
                            <m:e>
                              <m:r>
                                <a:rPr lang="en-US" sz="1600" i="1">
                                  <a:latin typeface="Cambria Math" panose="02040503050406030204" pitchFamily="18" charset="0"/>
                                  <a:cs typeface="Arial" panose="020B0604020202020204" pitchFamily="34" charset="0"/>
                                </a:rPr>
                                <m:t>𝑥</m:t>
                              </m:r>
                            </m:e>
                            <m:sup>
                              <m:r>
                                <a:rPr lang="en-US" sz="1600" i="1">
                                  <a:latin typeface="Cambria Math" panose="02040503050406030204" pitchFamily="18" charset="0"/>
                                  <a:cs typeface="Arial" panose="020B0604020202020204" pitchFamily="34" charset="0"/>
                                </a:rPr>
                                <m:t>2</m:t>
                              </m:r>
                            </m:sup>
                          </m:sSup>
                        </m:num>
                        <m:den>
                          <m:r>
                            <a:rPr lang="en-US" sz="1600" b="0" i="1" smtClean="0">
                              <a:latin typeface="Cambria Math" panose="02040503050406030204" pitchFamily="18" charset="0"/>
                              <a:cs typeface="Arial" panose="020B0604020202020204" pitchFamily="34" charset="0"/>
                            </a:rPr>
                            <m:t>3</m:t>
                          </m:r>
                          <m:d>
                            <m:dPr>
                              <m:ctrlPr>
                                <a:rPr lang="en-US" sz="1600" b="0" i="1" smtClean="0">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𝑥</m:t>
                              </m:r>
                            </m:e>
                          </m:d>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d>
                            <m:dPr>
                              <m:ctrlPr>
                                <a:rPr lang="en-US" sz="1600" i="1" smtClean="0">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3</m:t>
                              </m:r>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e>
                          </m:d>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𝑥</m:t>
                              </m:r>
                            </m:e>
                          </m:d>
                        </m:num>
                        <m:den>
                          <m:r>
                            <a:rPr lang="en-US" sz="1600" i="1">
                              <a:latin typeface="Cambria Math" panose="02040503050406030204" pitchFamily="18" charset="0"/>
                              <a:cs typeface="Arial" panose="020B0604020202020204" pitchFamily="34" charset="0"/>
                            </a:rPr>
                            <m:t>3</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𝑥</m:t>
                              </m:r>
                            </m:e>
                          </m:d>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5</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𝑥</m:t>
                              </m:r>
                            </m:e>
                          </m:d>
                        </m:num>
                        <m:den>
                          <m:r>
                            <a:rPr lang="en-US" sz="1600" i="1">
                              <a:latin typeface="Cambria Math" panose="02040503050406030204" pitchFamily="18" charset="0"/>
                              <a:cs typeface="Arial" panose="020B0604020202020204" pitchFamily="34" charset="0"/>
                            </a:rPr>
                            <m:t>3</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𝑥</m:t>
                              </m:r>
                            </m:e>
                          </m:d>
                        </m:den>
                      </m:f>
                    </m:oMath>
                  </m:oMathPara>
                </a14:m>
                <a:endParaRPr lang="en-US" sz="1600"/>
              </a:p>
              <a:p>
                <a:pPr>
                  <a:lnSpc>
                    <a:spcPct val="150000"/>
                  </a:lnSpc>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cs typeface="Arial" panose="020B0604020202020204" pitchFamily="34" charset="0"/>
                        </a:rPr>
                        <m:t>        </m:t>
                      </m:r>
                      <m:r>
                        <a:rPr lang="en-US" sz="1600" i="1">
                          <a:latin typeface="Cambria Math" panose="02040503050406030204" pitchFamily="18" charset="0"/>
                          <a:cs typeface="Arial" panose="020B0604020202020204" pitchFamily="34" charset="0"/>
                        </a:rPr>
                        <m:t>3</m:t>
                      </m:r>
                      <m:sSup>
                        <m:sSupPr>
                          <m:ctrlPr>
                            <a:rPr lang="en-US" sz="1600" i="1">
                              <a:latin typeface="Cambria Math" panose="02040503050406030204" pitchFamily="18" charset="0"/>
                              <a:cs typeface="Arial" panose="020B0604020202020204" pitchFamily="34" charset="0"/>
                            </a:rPr>
                          </m:ctrlPr>
                        </m:sSupPr>
                        <m:e>
                          <m:r>
                            <a:rPr lang="en-US" sz="1600" i="1">
                              <a:latin typeface="Cambria Math" panose="02040503050406030204" pitchFamily="18" charset="0"/>
                              <a:cs typeface="Arial" panose="020B0604020202020204" pitchFamily="34" charset="0"/>
                            </a:rPr>
                            <m:t>𝑥</m:t>
                          </m:r>
                        </m:e>
                        <m:sup>
                          <m:r>
                            <a:rPr lang="en-US" sz="1600" i="1">
                              <a:latin typeface="Cambria Math" panose="02040503050406030204" pitchFamily="18" charset="0"/>
                              <a:cs typeface="Arial" panose="020B0604020202020204" pitchFamily="34" charset="0"/>
                            </a:rPr>
                            <m:t>2</m:t>
                          </m:r>
                        </m:sup>
                      </m:sSup>
                      <m:r>
                        <a:rPr lang="en-US" sz="1600" b="0" i="1" smtClean="0">
                          <a:latin typeface="Cambria Math" panose="02040503050406030204" pitchFamily="18" charset="0"/>
                          <a:cs typeface="Arial" panose="020B0604020202020204" pitchFamily="34" charset="0"/>
                        </a:rPr>
                        <m:t>+</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3</m:t>
                          </m:r>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e>
                      </m:d>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𝑥</m:t>
                          </m:r>
                        </m:e>
                      </m:d>
                      <m:r>
                        <a:rPr lang="en-US" sz="1600" i="1">
                          <a:latin typeface="Cambria Math" panose="02040503050406030204" pitchFamily="18" charset="0"/>
                          <a:cs typeface="Arial" panose="020B0604020202020204" pitchFamily="34" charset="0"/>
                        </a:rPr>
                        <m:t>=5</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𝑥</m:t>
                          </m:r>
                        </m:e>
                      </m:d>
                    </m:oMath>
                  </m:oMathPara>
                </a14:m>
                <a:endParaRPr lang="en-US" sz="1600"/>
              </a:p>
              <a:p>
                <a:pPr>
                  <a:lnSpc>
                    <a:spcPct val="150000"/>
                  </a:lnSpc>
                </a:pPr>
                <a:r>
                  <a:rPr lang="en-US" sz="1600">
                    <a:cs typeface="Arial" panose="020B0604020202020204" pitchFamily="34" charset="0"/>
                  </a:rPr>
                  <a:t>         </a:t>
                </a:r>
                <a14:m>
                  <m:oMath xmlns:m="http://schemas.openxmlformats.org/officeDocument/2006/math">
                    <m:r>
                      <a:rPr lang="en-US" sz="1600" i="1">
                        <a:latin typeface="Cambria Math" panose="02040503050406030204" pitchFamily="18" charset="0"/>
                        <a:cs typeface="Arial" panose="020B0604020202020204" pitchFamily="34" charset="0"/>
                      </a:rPr>
                      <m:t>3</m:t>
                    </m:r>
                    <m:sSup>
                      <m:sSupPr>
                        <m:ctrlPr>
                          <a:rPr lang="en-US" sz="1600" i="1">
                            <a:latin typeface="Cambria Math" panose="02040503050406030204" pitchFamily="18" charset="0"/>
                            <a:cs typeface="Arial" panose="020B0604020202020204" pitchFamily="34" charset="0"/>
                          </a:rPr>
                        </m:ctrlPr>
                      </m:sSupPr>
                      <m:e>
                        <m:r>
                          <a:rPr lang="en-US" sz="1600" i="1">
                            <a:latin typeface="Cambria Math" panose="02040503050406030204" pitchFamily="18" charset="0"/>
                            <a:cs typeface="Arial" panose="020B0604020202020204" pitchFamily="34" charset="0"/>
                          </a:rPr>
                          <m:t>𝑥</m:t>
                        </m:r>
                      </m:e>
                      <m:sup>
                        <m:r>
                          <a:rPr lang="en-US" sz="1600" i="1">
                            <a:latin typeface="Cambria Math" panose="02040503050406030204" pitchFamily="18" charset="0"/>
                            <a:cs typeface="Arial" panose="020B0604020202020204" pitchFamily="34" charset="0"/>
                          </a:rPr>
                          <m:t>2</m:t>
                        </m:r>
                      </m:sup>
                    </m:sSup>
                    <m:r>
                      <a:rPr lang="en-US" sz="1600" i="1">
                        <a:latin typeface="Cambria Math" panose="02040503050406030204" pitchFamily="18" charset="0"/>
                        <a:cs typeface="Arial" panose="020B0604020202020204" pitchFamily="34" charset="0"/>
                      </a:rPr>
                      <m:t>+</m:t>
                    </m:r>
                    <m:r>
                      <a:rPr lang="en-US" sz="1600" b="0" i="1" smtClean="0">
                        <a:latin typeface="Cambria Math" panose="02040503050406030204" pitchFamily="18" charset="0"/>
                        <a:cs typeface="Arial" panose="020B0604020202020204" pitchFamily="34" charset="0"/>
                      </a:rPr>
                      <m:t>6</m:t>
                    </m:r>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−3</m:t>
                    </m:r>
                    <m:sSup>
                      <m:sSupPr>
                        <m:ctrlPr>
                          <a:rPr lang="en-US" sz="1600" i="1">
                            <a:latin typeface="Cambria Math" panose="02040503050406030204" pitchFamily="18" charset="0"/>
                            <a:cs typeface="Arial" panose="020B0604020202020204" pitchFamily="34" charset="0"/>
                          </a:rPr>
                        </m:ctrlPr>
                      </m:sSupPr>
                      <m:e>
                        <m:r>
                          <a:rPr lang="en-US" sz="1600" i="1">
                            <a:latin typeface="Cambria Math" panose="02040503050406030204" pitchFamily="18" charset="0"/>
                            <a:cs typeface="Arial" panose="020B0604020202020204" pitchFamily="34" charset="0"/>
                          </a:rPr>
                          <m:t>𝑥</m:t>
                        </m:r>
                      </m:e>
                      <m:sup>
                        <m:r>
                          <a:rPr lang="en-US" sz="1600" i="1">
                            <a:latin typeface="Cambria Math" panose="02040503050406030204" pitchFamily="18" charset="0"/>
                            <a:cs typeface="Arial" panose="020B0604020202020204" pitchFamily="34" charset="0"/>
                          </a:rPr>
                          <m:t>2</m:t>
                        </m:r>
                      </m:sup>
                    </m:sSup>
                    <m:r>
                      <a:rPr lang="en-US" sz="1600" b="0" i="1" smtClean="0">
                        <a:latin typeface="Cambria Math" panose="02040503050406030204" pitchFamily="18" charset="0"/>
                        <a:cs typeface="Arial" panose="020B0604020202020204" pitchFamily="34" charset="0"/>
                      </a:rPr>
                      <m:t>−2+</m:t>
                    </m:r>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=10−5</m:t>
                    </m:r>
                    <m:r>
                      <a:rPr lang="en-US" sz="1600" b="0" i="1" smtClean="0">
                        <a:latin typeface="Cambria Math" panose="02040503050406030204" pitchFamily="18" charset="0"/>
                        <a:cs typeface="Arial" panose="020B0604020202020204" pitchFamily="34" charset="0"/>
                      </a:rPr>
                      <m:t>𝑥</m:t>
                    </m:r>
                  </m:oMath>
                </a14:m>
                <a:endParaRPr lang="en-US" sz="1600"/>
              </a:p>
            </p:txBody>
          </p:sp>
        </mc:Choice>
        <mc:Fallback xmlns="">
          <p:sp>
            <p:nvSpPr>
              <p:cNvPr id="5" name="Rectangle 4"/>
              <p:cNvSpPr>
                <a:spLocks noRot="1" noChangeAspect="1" noMove="1" noResize="1" noEditPoints="1" noAdjustHandles="1" noChangeArrowheads="1" noChangeShapeType="1" noTextEdit="1"/>
              </p:cNvSpPr>
              <p:nvPr/>
            </p:nvSpPr>
            <p:spPr>
              <a:xfrm>
                <a:off x="633974" y="2092104"/>
                <a:ext cx="4042260" cy="2365584"/>
              </a:xfrm>
              <a:prstGeom prst="rect">
                <a:avLst/>
              </a:prstGeom>
              <a:blipFill>
                <a:blip r:embed="rId5"/>
                <a:stretch>
                  <a:fillRect/>
                </a:stretch>
              </a:blipFill>
            </p:spPr>
            <p:txBody>
              <a:bodyPr/>
              <a:lstStyle/>
              <a:p>
                <a:r>
                  <a:rPr lang="en-US">
                    <a:noFill/>
                  </a:rPr>
                  <a:t> </a:t>
                </a:r>
              </a:p>
            </p:txBody>
          </p:sp>
        </mc:Fallback>
      </mc:AlternateContent>
      <p:cxnSp>
        <p:nvCxnSpPr>
          <p:cNvPr id="7" name="Straight Connector 6"/>
          <p:cNvCxnSpPr/>
          <p:nvPr/>
        </p:nvCxnSpPr>
        <p:spPr>
          <a:xfrm>
            <a:off x="4754878" y="2195467"/>
            <a:ext cx="0" cy="236558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Rectangle 78"/>
              <p:cNvSpPr/>
              <p:nvPr/>
            </p:nvSpPr>
            <p:spPr>
              <a:xfrm>
                <a:off x="5629607" y="2085060"/>
                <a:ext cx="2011513" cy="1200329"/>
              </a:xfrm>
              <a:prstGeom prst="rect">
                <a:avLst/>
              </a:prstGeom>
            </p:spPr>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cs typeface="Arial" panose="020B0604020202020204" pitchFamily="34" charset="0"/>
                        </a:rPr>
                        <m:t>     7</m:t>
                      </m:r>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−2=10−5</m:t>
                      </m:r>
                      <m:r>
                        <a:rPr lang="en-US" sz="1600" b="0" i="1" smtClean="0">
                          <a:latin typeface="Cambria Math" panose="02040503050406030204" pitchFamily="18" charset="0"/>
                          <a:cs typeface="Arial" panose="020B0604020202020204" pitchFamily="34" charset="0"/>
                        </a:rPr>
                        <m:t>𝑥</m:t>
                      </m:r>
                    </m:oMath>
                  </m:oMathPara>
                </a14:m>
                <a:endParaRPr lang="en-US" sz="1600" b="0" i="1">
                  <a:latin typeface="Cambria Math" panose="02040503050406030204" pitchFamily="18" charset="0"/>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cs typeface="Arial" panose="020B0604020202020204" pitchFamily="34" charset="0"/>
                        </a:rPr>
                        <m:t>12</m:t>
                      </m:r>
                      <m:r>
                        <a:rPr lang="en-US" sz="1600" i="1">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=12</m:t>
                      </m:r>
                    </m:oMath>
                  </m:oMathPara>
                </a14:m>
                <a:endParaRPr lang="en-US" sz="1600"/>
              </a:p>
              <a:p>
                <a:pPr>
                  <a:lnSpc>
                    <a:spcPct val="150000"/>
                  </a:lnSpc>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cs typeface="Arial" panose="020B0604020202020204" pitchFamily="34" charset="0"/>
                        </a:rPr>
                        <m:t>   </m:t>
                      </m:r>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oMath>
                  </m:oMathPara>
                </a14:m>
                <a:endParaRPr lang="en-US" sz="1600"/>
              </a:p>
            </p:txBody>
          </p:sp>
        </mc:Choice>
        <mc:Fallback xmlns="">
          <p:sp>
            <p:nvSpPr>
              <p:cNvPr id="79" name="Rectangle 78"/>
              <p:cNvSpPr>
                <a:spLocks noRot="1" noChangeAspect="1" noMove="1" noResize="1" noEditPoints="1" noAdjustHandles="1" noChangeArrowheads="1" noChangeShapeType="1" noTextEdit="1"/>
              </p:cNvSpPr>
              <p:nvPr/>
            </p:nvSpPr>
            <p:spPr>
              <a:xfrm>
                <a:off x="5629607" y="2085060"/>
                <a:ext cx="2011513" cy="120032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894028" y="3199492"/>
                <a:ext cx="3498572" cy="1569660"/>
              </a:xfrm>
              <a:prstGeom prst="rect">
                <a:avLst/>
              </a:prstGeom>
            </p:spPr>
            <p:txBody>
              <a:bodyPr wrap="square">
                <a:spAutoFit/>
              </a:bodyPr>
              <a:lstStyle/>
              <a:p>
                <a:pPr lvl="0" algn="just">
                  <a:lnSpc>
                    <a:spcPct val="150000"/>
                  </a:lnSpc>
                </a:pPr>
                <a:r>
                  <a:rPr lang="vi-VN" sz="1600">
                    <a:latin typeface="+mn-lt"/>
                    <a:ea typeface="Arial" panose="020B0604020202020204" pitchFamily="34" charset="0"/>
                    <a:cs typeface="Times New Roman" panose="02020603050405020304" pitchFamily="18" charset="0"/>
                  </a:rPr>
                  <a:t>Ta thấy </a:t>
                </a:r>
                <a14:m>
                  <m:oMath xmlns:m="http://schemas.openxmlformats.org/officeDocument/2006/math">
                    <m:r>
                      <a:rPr lang="vi-VN" sz="1600" i="1" smtClean="0">
                        <a:latin typeface="Cambria Math" panose="02040503050406030204" pitchFamily="18" charset="0"/>
                        <a:ea typeface="Arial" panose="020B0604020202020204" pitchFamily="34" charset="0"/>
                        <a:cs typeface="Times New Roman" panose="02020603050405020304" pitchFamily="18" charset="0"/>
                      </a:rPr>
                      <m:t>𝑥</m:t>
                    </m:r>
                    <m:r>
                      <a:rPr lang="vi-VN" sz="1600" i="1" smtClean="0">
                        <a:latin typeface="Cambria Math" panose="02040503050406030204" pitchFamily="18" charset="0"/>
                        <a:ea typeface="Arial" panose="020B0604020202020204" pitchFamily="34" charset="0"/>
                        <a:cs typeface="Times New Roman" panose="02020603050405020304" pitchFamily="18" charset="0"/>
                      </a:rPr>
                      <m:t>=1</m:t>
                    </m:r>
                  </m:oMath>
                </a14:m>
                <a:r>
                  <a:rPr lang="vi-VN" sz="1600">
                    <a:latin typeface="+mn-lt"/>
                    <a:ea typeface="Arial" panose="020B0604020202020204" pitchFamily="34" charset="0"/>
                    <a:cs typeface="Times New Roman" panose="02020603050405020304" pitchFamily="18" charset="0"/>
                  </a:rPr>
                  <a:t> thỏa mãn điều kiện xác định của phương trình.</a:t>
                </a:r>
              </a:p>
              <a:p>
                <a:pPr lvl="0" algn="just">
                  <a:lnSpc>
                    <a:spcPct val="150000"/>
                  </a:lnSpc>
                </a:pPr>
                <a:r>
                  <a:rPr lang="vi-VN" sz="1600">
                    <a:latin typeface="+mn-lt"/>
                    <a:ea typeface="Arial" panose="020B0604020202020204" pitchFamily="34" charset="0"/>
                    <a:cs typeface="Times New Roman" panose="02020603050405020304" pitchFamily="18" charset="0"/>
                  </a:rPr>
                  <a:t>Vậy phương trình đã cho có</a:t>
                </a:r>
                <a:r>
                  <a:rPr lang="en-US" sz="1600">
                    <a:latin typeface="+mn-lt"/>
                    <a:ea typeface="Arial" panose="020B0604020202020204" pitchFamily="34" charset="0"/>
                    <a:cs typeface="Times New Roman" panose="02020603050405020304" pitchFamily="18" charset="0"/>
                  </a:rPr>
                  <a:t> nghiệm</a:t>
                </a:r>
                <a:r>
                  <a:rPr lang="vi-VN" sz="1600">
                    <a:latin typeface="+mn-lt"/>
                    <a:ea typeface="Arial" panose="020B0604020202020204" pitchFamily="34" charset="0"/>
                    <a:cs typeface="Times New Roman" panose="02020603050405020304" pitchFamily="18" charset="0"/>
                  </a:rPr>
                  <a:t> </a:t>
                </a:r>
                <a14:m>
                  <m:oMath xmlns:m="http://schemas.openxmlformats.org/officeDocument/2006/math">
                    <m:r>
                      <a:rPr lang="vi-VN" sz="1600" i="1" smtClean="0">
                        <a:latin typeface="Cambria Math" panose="02040503050406030204" pitchFamily="18" charset="0"/>
                        <a:ea typeface="Arial" panose="020B0604020202020204" pitchFamily="34" charset="0"/>
                        <a:cs typeface="Times New Roman" panose="02020603050405020304" pitchFamily="18" charset="0"/>
                      </a:rPr>
                      <m:t>𝑥</m:t>
                    </m:r>
                    <m:r>
                      <a:rPr lang="vi-VN" sz="1600" i="1">
                        <a:latin typeface="Cambria Math" panose="02040503050406030204" pitchFamily="18" charset="0"/>
                        <a:ea typeface="Arial" panose="020B0604020202020204" pitchFamily="34" charset="0"/>
                        <a:cs typeface="Times New Roman" panose="02020603050405020304" pitchFamily="18" charset="0"/>
                      </a:rPr>
                      <m:t>=1</m:t>
                    </m:r>
                    <m:r>
                      <a:rPr lang="vi-VN" sz="1600" i="1" smtClean="0">
                        <a:latin typeface="Cambria Math" panose="02040503050406030204" pitchFamily="18" charset="0"/>
                        <a:ea typeface="Arial" panose="020B0604020202020204" pitchFamily="34" charset="0"/>
                        <a:cs typeface="Times New Roman" panose="02020603050405020304" pitchFamily="18" charset="0"/>
                      </a:rPr>
                      <m:t>.</m:t>
                    </m:r>
                  </m:oMath>
                </a14:m>
                <a:endParaRPr lang="vi-VN" sz="1600">
                  <a:latin typeface="+mn-lt"/>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894028" y="3199492"/>
                <a:ext cx="3498572" cy="1569660"/>
              </a:xfrm>
              <a:prstGeom prst="rect">
                <a:avLst/>
              </a:prstGeom>
              <a:blipFill>
                <a:blip r:embed="rId7"/>
                <a:stretch>
                  <a:fillRect l="-1045" r="-871"/>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left)">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up)">
                                      <p:cBhvr>
                                        <p:cTn id="22" dur="500"/>
                                        <p:tgtEl>
                                          <p:spTgt spid="5">
                                            <p:txEl>
                                              <p:pRg st="0" end="0"/>
                                            </p:txEl>
                                          </p:spTgt>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wipe(up)">
                                      <p:cBhvr>
                                        <p:cTn id="26" dur="500"/>
                                        <p:tgtEl>
                                          <p:spTgt spid="5">
                                            <p:txEl>
                                              <p:pRg st="1" end="1"/>
                                            </p:txEl>
                                          </p:spTgt>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up)">
                                      <p:cBhvr>
                                        <p:cTn id="30" dur="500"/>
                                        <p:tgtEl>
                                          <p:spTgt spid="5">
                                            <p:txEl>
                                              <p:pRg st="2" end="2"/>
                                            </p:txEl>
                                          </p:spTgt>
                                        </p:tgtEl>
                                      </p:cBhvr>
                                    </p:animEffect>
                                  </p:childTnLst>
                                </p:cTn>
                              </p:par>
                            </p:childTnLst>
                          </p:cTn>
                        </p:par>
                        <p:par>
                          <p:cTn id="31" fill="hold">
                            <p:stCondLst>
                              <p:cond delay="1500"/>
                            </p:stCondLst>
                            <p:childTnLst>
                              <p:par>
                                <p:cTn id="32" presetID="22" presetClass="entr" presetSubtype="1" fill="hold" nodeType="after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wipe(up)">
                                      <p:cBhvr>
                                        <p:cTn id="34" dur="500"/>
                                        <p:tgtEl>
                                          <p:spTgt spid="5">
                                            <p:txEl>
                                              <p:pRg st="3" end="3"/>
                                            </p:txEl>
                                          </p:spTgt>
                                        </p:tgtEl>
                                      </p:cBhvr>
                                    </p:animEffect>
                                  </p:childTnLst>
                                </p:cTn>
                              </p:par>
                            </p:childTnLst>
                          </p:cTn>
                        </p:par>
                        <p:par>
                          <p:cTn id="35" fill="hold">
                            <p:stCondLst>
                              <p:cond delay="2000"/>
                            </p:stCondLst>
                            <p:childTnLst>
                              <p:par>
                                <p:cTn id="36" presetID="22" presetClass="entr" presetSubtype="1"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par>
                                <p:cTn id="39" presetID="22" presetClass="entr" presetSubtype="1" fill="hold" nodeType="withEffect">
                                  <p:stCondLst>
                                    <p:cond delay="0"/>
                                  </p:stCondLst>
                                  <p:childTnLst>
                                    <p:set>
                                      <p:cBhvr>
                                        <p:cTn id="40" dur="1" fill="hold">
                                          <p:stCondLst>
                                            <p:cond delay="0"/>
                                          </p:stCondLst>
                                        </p:cTn>
                                        <p:tgtEl>
                                          <p:spTgt spid="79">
                                            <p:txEl>
                                              <p:pRg st="0" end="0"/>
                                            </p:txEl>
                                          </p:spTgt>
                                        </p:tgtEl>
                                        <p:attrNameLst>
                                          <p:attrName>style.visibility</p:attrName>
                                        </p:attrNameLst>
                                      </p:cBhvr>
                                      <p:to>
                                        <p:strVal val="visible"/>
                                      </p:to>
                                    </p:set>
                                    <p:animEffect transition="in" filter="wipe(up)">
                                      <p:cBhvr>
                                        <p:cTn id="41" dur="500"/>
                                        <p:tgtEl>
                                          <p:spTgt spid="79">
                                            <p:txEl>
                                              <p:pRg st="0" end="0"/>
                                            </p:txEl>
                                          </p:spTgt>
                                        </p:tgtEl>
                                      </p:cBhvr>
                                    </p:animEffect>
                                  </p:childTnLst>
                                </p:cTn>
                              </p:par>
                            </p:childTnLst>
                          </p:cTn>
                        </p:par>
                        <p:par>
                          <p:cTn id="42" fill="hold">
                            <p:stCondLst>
                              <p:cond delay="2500"/>
                            </p:stCondLst>
                            <p:childTnLst>
                              <p:par>
                                <p:cTn id="43" presetID="22" presetClass="entr" presetSubtype="1" fill="hold" nodeType="afterEffect">
                                  <p:stCondLst>
                                    <p:cond delay="0"/>
                                  </p:stCondLst>
                                  <p:childTnLst>
                                    <p:set>
                                      <p:cBhvr>
                                        <p:cTn id="44" dur="1" fill="hold">
                                          <p:stCondLst>
                                            <p:cond delay="0"/>
                                          </p:stCondLst>
                                        </p:cTn>
                                        <p:tgtEl>
                                          <p:spTgt spid="79">
                                            <p:txEl>
                                              <p:pRg st="1" end="1"/>
                                            </p:txEl>
                                          </p:spTgt>
                                        </p:tgtEl>
                                        <p:attrNameLst>
                                          <p:attrName>style.visibility</p:attrName>
                                        </p:attrNameLst>
                                      </p:cBhvr>
                                      <p:to>
                                        <p:strVal val="visible"/>
                                      </p:to>
                                    </p:set>
                                    <p:animEffect transition="in" filter="wipe(up)">
                                      <p:cBhvr>
                                        <p:cTn id="45" dur="500"/>
                                        <p:tgtEl>
                                          <p:spTgt spid="79">
                                            <p:txEl>
                                              <p:pRg st="1" end="1"/>
                                            </p:txEl>
                                          </p:spTgt>
                                        </p:tgtEl>
                                      </p:cBhvr>
                                    </p:animEffect>
                                  </p:childTnLst>
                                </p:cTn>
                              </p:par>
                            </p:childTnLst>
                          </p:cTn>
                        </p:par>
                        <p:par>
                          <p:cTn id="46" fill="hold">
                            <p:stCondLst>
                              <p:cond delay="3000"/>
                            </p:stCondLst>
                            <p:childTnLst>
                              <p:par>
                                <p:cTn id="47" presetID="22" presetClass="entr" presetSubtype="1" fill="hold" nodeType="afterEffect">
                                  <p:stCondLst>
                                    <p:cond delay="0"/>
                                  </p:stCondLst>
                                  <p:childTnLst>
                                    <p:set>
                                      <p:cBhvr>
                                        <p:cTn id="48" dur="1" fill="hold">
                                          <p:stCondLst>
                                            <p:cond delay="0"/>
                                          </p:stCondLst>
                                        </p:cTn>
                                        <p:tgtEl>
                                          <p:spTgt spid="79">
                                            <p:txEl>
                                              <p:pRg st="2" end="2"/>
                                            </p:txEl>
                                          </p:spTgt>
                                        </p:tgtEl>
                                        <p:attrNameLst>
                                          <p:attrName>style.visibility</p:attrName>
                                        </p:attrNameLst>
                                      </p:cBhvr>
                                      <p:to>
                                        <p:strVal val="visible"/>
                                      </p:to>
                                    </p:set>
                                    <p:animEffect transition="in" filter="wipe(up)">
                                      <p:cBhvr>
                                        <p:cTn id="49" dur="500"/>
                                        <p:tgtEl>
                                          <p:spTgt spid="79">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9">
                                            <p:txEl>
                                              <p:pRg st="0" end="0"/>
                                            </p:txEl>
                                          </p:spTgt>
                                        </p:tgtEl>
                                        <p:attrNameLst>
                                          <p:attrName>style.visibility</p:attrName>
                                        </p:attrNameLst>
                                      </p:cBhvr>
                                      <p:to>
                                        <p:strVal val="visible"/>
                                      </p:to>
                                    </p:set>
                                    <p:animEffect transition="in" filter="randombar(horizontal)">
                                      <p:cBhvr>
                                        <p:cTn id="54" dur="500"/>
                                        <p:tgtEl>
                                          <p:spTgt spid="9">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9">
                                            <p:txEl>
                                              <p:pRg st="1" end="1"/>
                                            </p:txEl>
                                          </p:spTgt>
                                        </p:tgtEl>
                                        <p:attrNameLst>
                                          <p:attrName>style.visibility</p:attrName>
                                        </p:attrNameLst>
                                      </p:cBhvr>
                                      <p:to>
                                        <p:strVal val="visible"/>
                                      </p:to>
                                    </p:set>
                                    <p:animEffect transition="in" filter="fade">
                                      <p:cBhvr>
                                        <p:cTn id="59"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747465" y="1735197"/>
                <a:ext cx="3761158" cy="557397"/>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𝑏</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m:t>
                      </m:r>
                      <m:r>
                        <m:rPr>
                          <m:nor/>
                        </m:rP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 </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Đ</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i</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ề</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u</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 </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ki</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ệ</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n</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 </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x</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á</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c</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 đị</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nh</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 </m:t>
                      </m:r>
                      <m:r>
                        <a:rPr kumimoji="0" lang="vi-VN" sz="16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6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≠0</m:t>
                      </m:r>
                      <m:r>
                        <m:rPr>
                          <m:nor/>
                        </m:rPr>
                        <a:rPr kumimoji="0" lang="vi-VN" sz="16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 </m:t>
                      </m:r>
                      <m:r>
                        <m:rPr>
                          <m:nor/>
                        </m:rPr>
                        <a:rPr kumimoji="0" lang="en-US" sz="1600" b="0" i="0"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m:t>v</m:t>
                      </m:r>
                      <m:r>
                        <m:rPr>
                          <m:nor/>
                        </m:rPr>
                        <a:rPr kumimoji="0" lang="en-US" sz="1600" b="0" i="0"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m:t>à</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 </m:t>
                      </m:r>
                      <m:r>
                        <a:rPr kumimoji="0" lang="vi-VN" sz="16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6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≠1.</m:t>
                      </m:r>
                    </m:oMath>
                  </m:oMathPara>
                </a14:m>
                <a:endParaRPr kumimoji="0" lang="en-US"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747465" y="1735197"/>
                <a:ext cx="3761158" cy="55739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979387" y="2195467"/>
                <a:ext cx="3034228" cy="2346220"/>
              </a:xfrm>
              <a:prstGeom prst="rect">
                <a:avLst/>
              </a:prstGeom>
            </p:spPr>
            <p:txBody>
              <a:bodyPr wrap="none">
                <a:spAutoFit/>
              </a:bodyPr>
              <a:lstStyle/>
              <a:p>
                <a:pPr lvl="0">
                  <a:lnSpc>
                    <a:spcPct val="150000"/>
                  </a:lnSpc>
                </a:pPr>
                <a14:m>
                  <m:oMathPara xmlns:m="http://schemas.openxmlformats.org/officeDocument/2006/math">
                    <m:oMathParaPr>
                      <m:jc m:val="center"/>
                    </m:oMathParaPr>
                    <m:oMath xmlns:m="http://schemas.openxmlformats.org/officeDocument/2006/math">
                      <m:r>
                        <a:rPr lang="en-US" sz="1600" b="0" i="1" smtClean="0">
                          <a:latin typeface="Cambria Math" panose="02040503050406030204" pitchFamily="18" charset="0"/>
                          <a:cs typeface="Arial" panose="020B0604020202020204" pitchFamily="34" charset="0"/>
                        </a:rPr>
                        <m:t>       </m:t>
                      </m:r>
                      <m:f>
                        <m:fPr>
                          <m:ctrlPr>
                            <a:rPr lang="en-US" sz="1600" i="1" smtClean="0">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4</m:t>
                          </m:r>
                        </m:num>
                        <m:den>
                          <m:r>
                            <a:rPr lang="en-US" sz="1600" i="1">
                              <a:latin typeface="Cambria Math" panose="02040503050406030204" pitchFamily="18" charset="0"/>
                              <a:cs typeface="Arial" panose="020B0604020202020204" pitchFamily="34" charset="0"/>
                            </a:rPr>
                            <m:t>𝑥</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e>
                          </m:d>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3</m:t>
                          </m:r>
                        </m:num>
                        <m:den>
                          <m:r>
                            <a:rPr lang="en-US" sz="1600" i="1">
                              <a:latin typeface="Cambria Math" panose="02040503050406030204" pitchFamily="18" charset="0"/>
                              <a:cs typeface="Arial" panose="020B0604020202020204" pitchFamily="34" charset="0"/>
                            </a:rPr>
                            <m:t>𝑥</m:t>
                          </m:r>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4</m:t>
                          </m:r>
                        </m:num>
                        <m:den>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den>
                      </m:f>
                    </m:oMath>
                  </m:oMathPara>
                </a14:m>
                <a:endParaRPr kumimoji="0" lang="en-US" sz="1600" b="0" i="0" u="none" strike="noStrike" kern="0" cap="none" spc="0" normalizeH="0" baseline="0" noProof="0">
                  <a:ln>
                    <a:noFill/>
                  </a:ln>
                  <a:solidFill>
                    <a:srgbClr val="000000"/>
                  </a:solidFill>
                  <a:effectLst/>
                  <a:uLnTx/>
                  <a:uFillTx/>
                  <a:latin typeface="Arial"/>
                  <a:cs typeface="Arial"/>
                  <a:sym typeface="Arial"/>
                </a:endParaRPr>
              </a:p>
              <a:p>
                <a:pPr lvl="0">
                  <a:lnSpc>
                    <a:spcPct val="150000"/>
                  </a:lnSpc>
                </a:pPr>
                <a14:m>
                  <m:oMathPara xmlns:m="http://schemas.openxmlformats.org/officeDocument/2006/math">
                    <m:oMathParaPr>
                      <m:jc m:val="centerGroup"/>
                    </m:oMathParaPr>
                    <m:oMath xmlns:m="http://schemas.openxmlformats.org/officeDocument/2006/math">
                      <m:f>
                        <m:fPr>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4</m:t>
                          </m:r>
                        </m:num>
                        <m:den>
                          <m:r>
                            <a:rPr lang="en-US" sz="1600" i="1">
                              <a:latin typeface="Cambria Math" panose="02040503050406030204" pitchFamily="18" charset="0"/>
                              <a:cs typeface="Arial" panose="020B0604020202020204" pitchFamily="34" charset="0"/>
                            </a:rPr>
                            <m:t>𝑥</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e>
                          </m:d>
                        </m:den>
                      </m:f>
                      <m:r>
                        <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t>+</m:t>
                      </m:r>
                      <m:f>
                        <m:f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3</m:t>
                          </m:r>
                          <m:d>
                            <m:d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ctrlPr>
                            </m:dPr>
                            <m:e>
                              <m:r>
                                <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t>𝑥</m:t>
                              </m:r>
                              <m:r>
                                <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t>−1</m:t>
                              </m:r>
                            </m:e>
                          </m:d>
                        </m:num>
                        <m:den>
                          <m:r>
                            <a:rPr lang="en-US" sz="1600" i="1">
                              <a:latin typeface="Cambria Math" panose="02040503050406030204" pitchFamily="18" charset="0"/>
                              <a:cs typeface="Arial" panose="020B0604020202020204" pitchFamily="34" charset="0"/>
                            </a:rPr>
                            <m:t>𝑥</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e>
                          </m:d>
                        </m:den>
                      </m:f>
                      <m:r>
                        <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t>=</m:t>
                      </m:r>
                      <m:f>
                        <m:f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4</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𝑥</m:t>
                          </m:r>
                        </m:num>
                        <m:den>
                          <m:r>
                            <a:rPr lang="en-US" sz="1600" i="1">
                              <a:latin typeface="Cambria Math" panose="02040503050406030204" pitchFamily="18" charset="0"/>
                              <a:cs typeface="Arial" panose="020B0604020202020204" pitchFamily="34" charset="0"/>
                            </a:rPr>
                            <m:t>𝑥</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e>
                          </m:d>
                        </m:den>
                      </m:f>
                    </m:oMath>
                  </m:oMathPara>
                </a14:m>
                <a:endParaRPr kumimoji="0" lang="en-US" sz="1600" b="0" i="0" u="none" strike="noStrike" kern="0" cap="none" spc="0" normalizeH="0" baseline="0" noProof="0">
                  <a:ln>
                    <a:noFill/>
                  </a:ln>
                  <a:solidFill>
                    <a:srgbClr val="000000"/>
                  </a:solidFill>
                  <a:effectLst/>
                  <a:uLnTx/>
                  <a:uFillTx/>
                  <a:latin typeface="Arial"/>
                  <a:cs typeface="Arial"/>
                  <a:sym typeface="Arial"/>
                </a:endParaRPr>
              </a:p>
              <a:p>
                <a:pPr lvl="0">
                  <a:lnSpc>
                    <a:spcPct val="150000"/>
                  </a:lnSpc>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cs typeface="Arial" panose="020B0604020202020204" pitchFamily="34" charset="0"/>
                        </a:rPr>
                        <m:t>  4+3</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e>
                      </m:d>
                      <m:r>
                        <a:rPr lang="en-US" sz="1600" b="0" i="1" smtClean="0">
                          <a:latin typeface="Cambria Math" panose="02040503050406030204" pitchFamily="18" charset="0"/>
                          <a:cs typeface="Arial" panose="020B0604020202020204" pitchFamily="34" charset="0"/>
                        </a:rPr>
                        <m:t>=4</m:t>
                      </m:r>
                      <m:r>
                        <a:rPr lang="en-US" sz="1600" b="0" i="1" smtClean="0">
                          <a:latin typeface="Cambria Math" panose="02040503050406030204" pitchFamily="18" charset="0"/>
                          <a:cs typeface="Arial" panose="020B0604020202020204" pitchFamily="34" charset="0"/>
                        </a:rPr>
                        <m:t>𝑥</m:t>
                      </m:r>
                    </m:oMath>
                  </m:oMathPara>
                </a14:m>
                <a:endParaRPr lang="en-US" sz="1600" i="1">
                  <a:latin typeface="Cambria Math" panose="02040503050406030204" pitchFamily="18" charset="0"/>
                  <a:cs typeface="Arial" panose="020B0604020202020204" pitchFamily="34" charset="0"/>
                </a:endParaRPr>
              </a:p>
              <a:p>
                <a:pPr lvl="0">
                  <a:lnSpc>
                    <a:spcPct val="150000"/>
                  </a:lnSpc>
                </a:pPr>
                <a14:m>
                  <m:oMathPara xmlns:m="http://schemas.openxmlformats.org/officeDocument/2006/math">
                    <m:oMathParaPr>
                      <m:jc m:val="centerGroup"/>
                    </m:oMathParaPr>
                    <m:oMath xmlns:m="http://schemas.openxmlformats.org/officeDocument/2006/math">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      4+3</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𝑥</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−3=4</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𝑥</m:t>
                      </m:r>
                    </m:oMath>
                  </m:oMathPara>
                </a14:m>
                <a:endParaRPr kumimoji="0" lang="en-US" sz="16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979387" y="2195467"/>
                <a:ext cx="3034228" cy="2346220"/>
              </a:xfrm>
              <a:prstGeom prst="rect">
                <a:avLst/>
              </a:prstGeom>
              <a:blipFill>
                <a:blip r:embed="rId4"/>
                <a:stretch>
                  <a:fillRect/>
                </a:stretch>
              </a:blipFill>
            </p:spPr>
            <p:txBody>
              <a:bodyPr/>
              <a:lstStyle/>
              <a:p>
                <a:r>
                  <a:rPr lang="en-US">
                    <a:noFill/>
                  </a:rPr>
                  <a:t> </a:t>
                </a:r>
              </a:p>
            </p:txBody>
          </p:sp>
        </mc:Fallback>
      </mc:AlternateContent>
      <p:cxnSp>
        <p:nvCxnSpPr>
          <p:cNvPr id="7" name="Straight Connector 6"/>
          <p:cNvCxnSpPr/>
          <p:nvPr/>
        </p:nvCxnSpPr>
        <p:spPr>
          <a:xfrm>
            <a:off x="4605968" y="2195467"/>
            <a:ext cx="0" cy="236558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Rectangle 78"/>
              <p:cNvSpPr/>
              <p:nvPr/>
            </p:nvSpPr>
            <p:spPr>
              <a:xfrm>
                <a:off x="5528697" y="2328574"/>
                <a:ext cx="1538818" cy="830997"/>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     3</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𝑥</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+1=4</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𝑥</m:t>
                      </m:r>
                    </m:oMath>
                  </m:oMathPara>
                </a14:m>
                <a:endPar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              </m:t>
                      </m:r>
                      <m:r>
                        <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t>𝑥</m:t>
                      </m:r>
                      <m:r>
                        <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t>=1</m:t>
                      </m:r>
                    </m:oMath>
                  </m:oMathPara>
                </a14:m>
                <a:endParaRPr kumimoji="0" lang="en-US" sz="16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79" name="Rectangle 78"/>
              <p:cNvSpPr>
                <a:spLocks noRot="1" noChangeAspect="1" noMove="1" noResize="1" noEditPoints="1" noAdjustHandles="1" noChangeArrowheads="1" noChangeShapeType="1" noTextEdit="1"/>
              </p:cNvSpPr>
              <p:nvPr/>
            </p:nvSpPr>
            <p:spPr>
              <a:xfrm>
                <a:off x="5528697" y="2328574"/>
                <a:ext cx="1538818" cy="8309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756688" y="3201136"/>
                <a:ext cx="3618710" cy="120032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Ta thấy </a:t>
                </a:r>
                <a14:m>
                  <m:oMath xmlns:m="http://schemas.openxmlformats.org/officeDocument/2006/math">
                    <m:r>
                      <a:rPr kumimoji="0" lang="vi-VN" sz="16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6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=1</m:t>
                    </m:r>
                  </m:oMath>
                </a14:m>
                <a:r>
                  <a:rPr kumimoji="0" lang="en-US" sz="16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 không</a:t>
                </a:r>
                <a:r>
                  <a:rPr kumimoji="0" lang="vi-VN" sz="16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 thỏa mãn điều kiện xác định của phương trình.</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Vậy phương trình đã cho </a:t>
                </a:r>
                <a:r>
                  <a:rPr kumimoji="0" lang="en-US" sz="16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vô</a:t>
                </a:r>
                <a:r>
                  <a:rPr kumimoji="0" lang="en-US" sz="1600" b="0" i="0" u="none" strike="noStrike" kern="0" cap="none" spc="0" normalizeH="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 nghiệm.</a:t>
                </a:r>
                <a:endParaRPr kumimoji="0" lang="vi-VN" sz="16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p:txBody>
          </p:sp>
        </mc:Choice>
        <mc:Fallback xmlns="">
          <p:sp>
            <p:nvSpPr>
              <p:cNvPr id="9" name="Rectangle 8"/>
              <p:cNvSpPr>
                <a:spLocks noRot="1" noChangeAspect="1" noMove="1" noResize="1" noEditPoints="1" noAdjustHandles="1" noChangeArrowheads="1" noChangeShapeType="1" noTextEdit="1"/>
              </p:cNvSpPr>
              <p:nvPr/>
            </p:nvSpPr>
            <p:spPr>
              <a:xfrm>
                <a:off x="4756688" y="3201136"/>
                <a:ext cx="3618710" cy="1200329"/>
              </a:xfrm>
              <a:prstGeom prst="rect">
                <a:avLst/>
              </a:prstGeom>
              <a:blipFill>
                <a:blip r:embed="rId6"/>
                <a:stretch>
                  <a:fillRect l="-842" r="-1010" b="-2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65011" y="385186"/>
                <a:ext cx="7887225" cy="832857"/>
              </a:xfrm>
              <a:prstGeom prst="rect">
                <a:avLst/>
              </a:prstGeom>
              <a:noFill/>
            </p:spPr>
            <p:txBody>
              <a:bodyPr wrap="square" rtlCol="0">
                <a:spAutoFit/>
              </a:bodyPr>
              <a:lstStyle/>
              <a:p>
                <a:pPr lvl="0"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m:rPr>
                          <m:nor/>
                        </m:rPr>
                        <a:rPr lang="en-US" sz="1600" b="1" smtClean="0">
                          <a:solidFill>
                            <a:srgbClr val="FFFFFF"/>
                          </a:solidFill>
                          <a:highlight>
                            <a:srgbClr val="CE4D8E"/>
                          </a:highlight>
                        </a:rPr>
                        <m:t>V</m:t>
                      </m:r>
                      <m:r>
                        <m:rPr>
                          <m:nor/>
                        </m:rPr>
                        <a:rPr lang="en-US" sz="1600" b="1" smtClean="0">
                          <a:solidFill>
                            <a:srgbClr val="FFFFFF"/>
                          </a:solidFill>
                          <a:highlight>
                            <a:srgbClr val="CE4D8E"/>
                          </a:highlight>
                        </a:rPr>
                        <m:t>í </m:t>
                      </m:r>
                      <m:r>
                        <m:rPr>
                          <m:nor/>
                        </m:rPr>
                        <a:rPr lang="en-US" sz="1600" b="1" smtClean="0">
                          <a:solidFill>
                            <a:srgbClr val="FFFFFF"/>
                          </a:solidFill>
                          <a:highlight>
                            <a:srgbClr val="CE4D8E"/>
                          </a:highlight>
                        </a:rPr>
                        <m:t>d</m:t>
                      </m:r>
                      <m:r>
                        <m:rPr>
                          <m:nor/>
                        </m:rPr>
                        <a:rPr lang="en-US" sz="1600" b="1" smtClean="0">
                          <a:solidFill>
                            <a:srgbClr val="FFFFFF"/>
                          </a:solidFill>
                          <a:highlight>
                            <a:srgbClr val="CE4D8E"/>
                          </a:highlight>
                        </a:rPr>
                        <m:t>ụ 5:</m:t>
                      </m:r>
                      <m:r>
                        <m:rPr>
                          <m:nor/>
                        </m:rPr>
                        <a:rPr lang="en-US" sz="1600" kern="1200" smtClean="0">
                          <a:solidFill>
                            <a:sysClr val="windowText" lastClr="000000"/>
                          </a:solidFill>
                          <a:cs typeface="Arial" panose="020B0604020202020204" pitchFamily="34" charset="0"/>
                        </a:rPr>
                        <m:t> </m:t>
                      </m:r>
                      <m:r>
                        <m:rPr>
                          <m:nor/>
                        </m:rPr>
                        <a:rPr lang="en-US" sz="1600" kern="1200" smtClean="0">
                          <a:solidFill>
                            <a:sysClr val="windowText" lastClr="000000"/>
                          </a:solidFill>
                          <a:latin typeface="Arial" panose="020B0604020202020204" pitchFamily="34" charset="0"/>
                          <a:cs typeface="Arial" panose="020B0604020202020204" pitchFamily="34" charset="0"/>
                        </a:rPr>
                        <m:t>Gi</m:t>
                      </m:r>
                      <m:r>
                        <m:rPr>
                          <m:nor/>
                        </m:rPr>
                        <a:rPr lang="en-US" sz="1600" kern="1200" smtClean="0">
                          <a:solidFill>
                            <a:sysClr val="windowText" lastClr="000000"/>
                          </a:solidFill>
                          <a:latin typeface="Arial" panose="020B0604020202020204" pitchFamily="34" charset="0"/>
                          <a:cs typeface="Arial" panose="020B0604020202020204" pitchFamily="34" charset="0"/>
                        </a:rPr>
                        <m:t>ả</m:t>
                      </m:r>
                      <m:r>
                        <m:rPr>
                          <m:nor/>
                        </m:rPr>
                        <a:rPr lang="en-US" sz="1600" kern="1200" smtClean="0">
                          <a:solidFill>
                            <a:sysClr val="windowText" lastClr="000000"/>
                          </a:solidFill>
                          <a:latin typeface="Arial" panose="020B0604020202020204" pitchFamily="34" charset="0"/>
                          <a:cs typeface="Arial" panose="020B0604020202020204" pitchFamily="34" charset="0"/>
                        </a:rPr>
                        <m:t>i</m:t>
                      </m:r>
                      <m:r>
                        <m:rPr>
                          <m:nor/>
                        </m:rPr>
                        <a:rPr lang="en-US" sz="1600" kern="1200" smtClean="0">
                          <a:solidFill>
                            <a:sysClr val="windowText" lastClr="000000"/>
                          </a:solidFill>
                          <a:latin typeface="Arial" panose="020B0604020202020204" pitchFamily="34" charset="0"/>
                          <a:cs typeface="Arial" panose="020B0604020202020204" pitchFamily="34" charset="0"/>
                        </a:rPr>
                        <m:t> </m:t>
                      </m:r>
                      <m:r>
                        <m:rPr>
                          <m:nor/>
                        </m:rPr>
                        <a:rPr lang="en-US" sz="1600" kern="1200" smtClean="0">
                          <a:solidFill>
                            <a:sysClr val="windowText" lastClr="000000"/>
                          </a:solidFill>
                          <a:latin typeface="Arial" panose="020B0604020202020204" pitchFamily="34" charset="0"/>
                          <a:cs typeface="Arial" panose="020B0604020202020204" pitchFamily="34" charset="0"/>
                        </a:rPr>
                        <m:t>c</m:t>
                      </m:r>
                      <m:r>
                        <m:rPr>
                          <m:nor/>
                        </m:rPr>
                        <a:rPr lang="en-US" sz="1600" kern="1200" smtClean="0">
                          <a:solidFill>
                            <a:sysClr val="windowText" lastClr="000000"/>
                          </a:solidFill>
                          <a:latin typeface="Arial" panose="020B0604020202020204" pitchFamily="34" charset="0"/>
                          <a:cs typeface="Arial" panose="020B0604020202020204" pitchFamily="34" charset="0"/>
                        </a:rPr>
                        <m:t>á</m:t>
                      </m:r>
                      <m:r>
                        <m:rPr>
                          <m:nor/>
                        </m:rPr>
                        <a:rPr lang="en-US" sz="1600" kern="1200" smtClean="0">
                          <a:solidFill>
                            <a:sysClr val="windowText" lastClr="000000"/>
                          </a:solidFill>
                          <a:latin typeface="Arial" panose="020B0604020202020204" pitchFamily="34" charset="0"/>
                          <a:cs typeface="Arial" panose="020B0604020202020204" pitchFamily="34" charset="0"/>
                        </a:rPr>
                        <m:t>c</m:t>
                      </m:r>
                      <m:r>
                        <m:rPr>
                          <m:nor/>
                        </m:rPr>
                        <a:rPr lang="en-US" sz="1600" kern="1200" smtClean="0">
                          <a:solidFill>
                            <a:sysClr val="windowText" lastClr="000000"/>
                          </a:solidFill>
                          <a:latin typeface="Arial" panose="020B0604020202020204" pitchFamily="34" charset="0"/>
                          <a:cs typeface="Arial" panose="020B0604020202020204" pitchFamily="34" charset="0"/>
                        </a:rPr>
                        <m:t> </m:t>
                      </m:r>
                      <m:r>
                        <m:rPr>
                          <m:nor/>
                        </m:rPr>
                        <a:rPr lang="en-US" sz="1600" kern="1200" smtClean="0">
                          <a:solidFill>
                            <a:sysClr val="windowText" lastClr="000000"/>
                          </a:solidFill>
                          <a:latin typeface="Arial" panose="020B0604020202020204" pitchFamily="34" charset="0"/>
                          <a:cs typeface="Arial" panose="020B0604020202020204" pitchFamily="34" charset="0"/>
                        </a:rPr>
                        <m:t>ph</m:t>
                      </m:r>
                      <m:r>
                        <m:rPr>
                          <m:nor/>
                        </m:rPr>
                        <a:rPr lang="en-US" sz="1600" kern="1200" smtClean="0">
                          <a:solidFill>
                            <a:sysClr val="windowText" lastClr="000000"/>
                          </a:solidFill>
                          <a:latin typeface="Arial" panose="020B0604020202020204" pitchFamily="34" charset="0"/>
                          <a:cs typeface="Arial" panose="020B0604020202020204" pitchFamily="34" charset="0"/>
                        </a:rPr>
                        <m:t>ươ</m:t>
                      </m:r>
                      <m:r>
                        <m:rPr>
                          <m:nor/>
                        </m:rPr>
                        <a:rPr lang="en-US" sz="1600" kern="1200" smtClean="0">
                          <a:solidFill>
                            <a:sysClr val="windowText" lastClr="000000"/>
                          </a:solidFill>
                          <a:latin typeface="Arial" panose="020B0604020202020204" pitchFamily="34" charset="0"/>
                          <a:cs typeface="Arial" panose="020B0604020202020204" pitchFamily="34" charset="0"/>
                        </a:rPr>
                        <m:t>ng</m:t>
                      </m:r>
                      <m:r>
                        <m:rPr>
                          <m:nor/>
                        </m:rPr>
                        <a:rPr lang="en-US" sz="1600" kern="1200" smtClean="0">
                          <a:solidFill>
                            <a:sysClr val="windowText" lastClr="000000"/>
                          </a:solidFill>
                          <a:latin typeface="Arial" panose="020B0604020202020204" pitchFamily="34" charset="0"/>
                          <a:cs typeface="Arial" panose="020B0604020202020204" pitchFamily="34" charset="0"/>
                        </a:rPr>
                        <m:t> </m:t>
                      </m:r>
                      <m:r>
                        <m:rPr>
                          <m:nor/>
                        </m:rPr>
                        <a:rPr lang="en-US" sz="1600" kern="1200" smtClean="0">
                          <a:solidFill>
                            <a:sysClr val="windowText" lastClr="000000"/>
                          </a:solidFill>
                          <a:latin typeface="Arial" panose="020B0604020202020204" pitchFamily="34" charset="0"/>
                          <a:cs typeface="Arial" panose="020B0604020202020204" pitchFamily="34" charset="0"/>
                        </a:rPr>
                        <m:t>tr</m:t>
                      </m:r>
                      <m:r>
                        <m:rPr>
                          <m:nor/>
                        </m:rPr>
                        <a:rPr lang="en-US" sz="1600" kern="1200" smtClean="0">
                          <a:solidFill>
                            <a:sysClr val="windowText" lastClr="000000"/>
                          </a:solidFill>
                          <a:latin typeface="Arial" panose="020B0604020202020204" pitchFamily="34" charset="0"/>
                          <a:cs typeface="Arial" panose="020B0604020202020204" pitchFamily="34" charset="0"/>
                        </a:rPr>
                        <m:t>ì</m:t>
                      </m:r>
                      <m:r>
                        <m:rPr>
                          <m:nor/>
                        </m:rPr>
                        <a:rPr lang="en-US" sz="1600" kern="1200" smtClean="0">
                          <a:solidFill>
                            <a:sysClr val="windowText" lastClr="000000"/>
                          </a:solidFill>
                          <a:latin typeface="Arial" panose="020B0604020202020204" pitchFamily="34" charset="0"/>
                          <a:cs typeface="Arial" panose="020B0604020202020204" pitchFamily="34" charset="0"/>
                        </a:rPr>
                        <m:t>nh</m:t>
                      </m:r>
                      <m:r>
                        <a:rPr lang="en-US" sz="1600" b="0" i="1" kern="1200" smtClean="0">
                          <a:solidFill>
                            <a:sysClr val="windowText" lastClr="000000"/>
                          </a:solidFill>
                          <a:latin typeface="Cambria Math" panose="02040503050406030204" pitchFamily="18" charset="0"/>
                          <a:cs typeface="Arial" panose="020B0604020202020204" pitchFamily="34" charset="0"/>
                        </a:rPr>
                        <m:t>:  </m:t>
                      </m:r>
                      <m:r>
                        <a:rPr lang="en-US" sz="1600" b="0" i="1" smtClean="0">
                          <a:latin typeface="Cambria Math" panose="02040503050406030204" pitchFamily="18" charset="0"/>
                          <a:cs typeface="Arial" panose="020B0604020202020204" pitchFamily="34" charset="0"/>
                        </a:rPr>
                        <m:t>𝑎</m:t>
                      </m:r>
                      <m:r>
                        <a:rPr lang="en-US" sz="1600" b="0" i="1" smtClean="0">
                          <a:latin typeface="Cambria Math" panose="02040503050406030204" pitchFamily="18" charset="0"/>
                          <a:cs typeface="Arial" panose="020B0604020202020204" pitchFamily="34" charset="0"/>
                        </a:rPr>
                        <m:t>) </m:t>
                      </m:r>
                      <m:f>
                        <m:fPr>
                          <m:ctrlPr>
                            <a:rPr lang="en-US" sz="1600" i="1">
                              <a:latin typeface="Cambria Math" panose="02040503050406030204" pitchFamily="18" charset="0"/>
                              <a:cs typeface="Arial" panose="020B0604020202020204" pitchFamily="34" charset="0"/>
                            </a:rPr>
                          </m:ctrlPr>
                        </m:fPr>
                        <m:num>
                          <m:sSup>
                            <m:sSupPr>
                              <m:ctrlPr>
                                <a:rPr lang="en-US" sz="1600" i="1" smtClean="0">
                                  <a:latin typeface="Cambria Math" panose="02040503050406030204" pitchFamily="18" charset="0"/>
                                  <a:cs typeface="Arial" panose="020B0604020202020204" pitchFamily="34" charset="0"/>
                                </a:rPr>
                              </m:ctrlPr>
                            </m:sSupPr>
                            <m:e>
                              <m:r>
                                <a:rPr lang="en-US" sz="1600" b="0" i="1" smtClean="0">
                                  <a:latin typeface="Cambria Math" panose="02040503050406030204" pitchFamily="18" charset="0"/>
                                  <a:cs typeface="Arial" panose="020B0604020202020204" pitchFamily="34" charset="0"/>
                                </a:rPr>
                                <m:t>𝑥</m:t>
                              </m:r>
                            </m:e>
                            <m:sup>
                              <m:r>
                                <a:rPr lang="en-US" sz="1600" b="0" i="1" smtClean="0">
                                  <a:latin typeface="Cambria Math" panose="02040503050406030204" pitchFamily="18" charset="0"/>
                                  <a:cs typeface="Arial" panose="020B0604020202020204" pitchFamily="34" charset="0"/>
                                </a:rPr>
                                <m:t>2</m:t>
                              </m:r>
                            </m:sup>
                          </m:sSup>
                        </m:num>
                        <m:den>
                          <m:r>
                            <a:rPr lang="en-US" sz="1600" i="1">
                              <a:latin typeface="Cambria Math" panose="02040503050406030204" pitchFamily="18" charset="0"/>
                              <a:cs typeface="Arial" panose="020B0604020202020204" pitchFamily="34" charset="0"/>
                            </a:rPr>
                            <m:t>2</m:t>
                          </m:r>
                          <m:r>
                            <a:rPr lang="en-US" sz="1600" b="0" i="1" smtClean="0">
                              <a:latin typeface="Cambria Math" panose="02040503050406030204" pitchFamily="18" charset="0"/>
                              <a:cs typeface="Arial" panose="020B0604020202020204" pitchFamily="34" charset="0"/>
                            </a:rPr>
                            <m:t>−</m:t>
                          </m:r>
                          <m:r>
                            <a:rPr lang="en-US" sz="1600" i="1">
                              <a:latin typeface="Cambria Math" panose="02040503050406030204" pitchFamily="18" charset="0"/>
                              <a:cs typeface="Arial" panose="020B0604020202020204" pitchFamily="34" charset="0"/>
                            </a:rPr>
                            <m:t>𝑥</m:t>
                          </m:r>
                        </m:den>
                      </m:f>
                      <m:r>
                        <a:rPr lang="en-US" sz="1600" b="0" i="1" smtClean="0">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3</m:t>
                          </m:r>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−1</m:t>
                          </m:r>
                        </m:num>
                        <m:den>
                          <m:r>
                            <a:rPr lang="en-US" sz="1600" i="1">
                              <a:latin typeface="Cambria Math" panose="02040503050406030204" pitchFamily="18" charset="0"/>
                              <a:cs typeface="Arial" panose="020B0604020202020204" pitchFamily="34" charset="0"/>
                            </a:rPr>
                            <m:t>3</m:t>
                          </m:r>
                        </m:den>
                      </m:f>
                      <m:r>
                        <a:rPr lang="en-US" sz="1600" b="0" i="1" smtClean="0">
                          <a:latin typeface="Cambria Math" panose="02040503050406030204" pitchFamily="18" charset="0"/>
                          <a:cs typeface="Arial" panose="020B0604020202020204" pitchFamily="34" charset="0"/>
                        </a:rPr>
                        <m:t>=</m:t>
                      </m:r>
                      <m:f>
                        <m:fPr>
                          <m:ctrlPr>
                            <a:rPr lang="en-US" sz="1600" b="0" i="1" smtClean="0">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5</m:t>
                          </m:r>
                        </m:num>
                        <m:den>
                          <m:r>
                            <a:rPr lang="en-US" sz="1600" b="0" i="1" smtClean="0">
                              <a:latin typeface="Cambria Math" panose="02040503050406030204" pitchFamily="18" charset="0"/>
                              <a:cs typeface="Arial" panose="020B0604020202020204" pitchFamily="34" charset="0"/>
                            </a:rPr>
                            <m:t>3</m:t>
                          </m:r>
                        </m:den>
                      </m:f>
                      <m:r>
                        <a:rPr lang="en-US" sz="1600" b="0" i="1" smtClean="0">
                          <a:latin typeface="Cambria Math" panose="02040503050406030204" pitchFamily="18" charset="0"/>
                          <a:cs typeface="Arial" panose="020B0604020202020204" pitchFamily="34" charset="0"/>
                        </a:rPr>
                        <m:t>;         </m:t>
                      </m:r>
                      <m:r>
                        <a:rPr lang="en-US" sz="1600" b="0" i="1" smtClean="0">
                          <a:latin typeface="Cambria Math" panose="02040503050406030204" pitchFamily="18" charset="0"/>
                          <a:cs typeface="Arial" panose="020B0604020202020204" pitchFamily="34" charset="0"/>
                        </a:rPr>
                        <m:t>𝑏</m:t>
                      </m:r>
                      <m:r>
                        <a:rPr lang="en-US" sz="1600" b="0" i="1" smtClean="0">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4</m:t>
                          </m:r>
                        </m:num>
                        <m:den>
                          <m:r>
                            <a:rPr lang="en-US" sz="1600" b="0" i="1" smtClean="0">
                              <a:latin typeface="Cambria Math" panose="02040503050406030204" pitchFamily="18" charset="0"/>
                              <a:cs typeface="Arial" panose="020B0604020202020204" pitchFamily="34" charset="0"/>
                            </a:rPr>
                            <m:t>𝑥</m:t>
                          </m:r>
                          <m:d>
                            <m:dPr>
                              <m:ctrlPr>
                                <a:rPr lang="en-US" sz="1600" b="0" i="1" smtClean="0">
                                  <a:latin typeface="Cambria Math" panose="02040503050406030204" pitchFamily="18" charset="0"/>
                                  <a:cs typeface="Arial" panose="020B0604020202020204" pitchFamily="34" charset="0"/>
                                </a:rPr>
                              </m:ctrlPr>
                            </m:dPr>
                            <m:e>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−1</m:t>
                              </m:r>
                            </m:e>
                          </m:d>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3</m:t>
                          </m:r>
                        </m:num>
                        <m:den>
                          <m:r>
                            <a:rPr lang="en-US" sz="1600" b="0" i="1" smtClean="0">
                              <a:latin typeface="Cambria Math" panose="02040503050406030204" pitchFamily="18" charset="0"/>
                              <a:cs typeface="Arial" panose="020B0604020202020204" pitchFamily="34" charset="0"/>
                            </a:rPr>
                            <m:t>𝑥</m:t>
                          </m:r>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4</m:t>
                          </m:r>
                        </m:num>
                        <m:den>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−1</m:t>
                          </m:r>
                        </m:den>
                      </m:f>
                    </m:oMath>
                  </m:oMathPara>
                </a14:m>
                <a:endParaRPr kumimoji="0" lang="vi-VN" sz="17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65011" y="385186"/>
                <a:ext cx="7887225" cy="832857"/>
              </a:xfrm>
              <a:prstGeom prst="rect">
                <a:avLst/>
              </a:prstGeom>
              <a:blipFill>
                <a:blip r:embed="rId7"/>
                <a:stretch>
                  <a:fillRect/>
                </a:stretch>
              </a:blipFill>
            </p:spPr>
            <p:txBody>
              <a:bodyPr/>
              <a:lstStyle/>
              <a:p>
                <a:r>
                  <a:rPr lang="en-US">
                    <a:noFill/>
                  </a:rPr>
                  <a:t> </a:t>
                </a:r>
              </a:p>
            </p:txBody>
          </p:sp>
        </mc:Fallback>
      </mc:AlternateContent>
      <p:sp>
        <p:nvSpPr>
          <p:cNvPr id="11" name="Google Shape;1913;p42"/>
          <p:cNvSpPr/>
          <p:nvPr/>
        </p:nvSpPr>
        <p:spPr>
          <a:xfrm rot="2165">
            <a:off x="4289970" y="1343133"/>
            <a:ext cx="850306" cy="33672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i="1">
                <a:solidFill>
                  <a:sysClr val="windowText" lastClr="000000"/>
                </a:solidFill>
              </a:rPr>
              <a:t>G</a:t>
            </a:r>
            <a:r>
              <a:rPr kumimoji="0" lang="en-US" sz="1600" b="1" i="1" u="none" strike="noStrike" kern="0" cap="none" spc="0" normalizeH="0" baseline="0" noProof="0">
                <a:ln>
                  <a:noFill/>
                </a:ln>
                <a:solidFill>
                  <a:sysClr val="windowText" lastClr="000000"/>
                </a:solidFill>
                <a:effectLst/>
                <a:uLnTx/>
                <a:uFillTx/>
              </a:rPr>
              <a:t>iải</a:t>
            </a:r>
            <a:endParaRPr kumimoji="0" sz="1600" b="1" i="1"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2122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500"/>
                                        <p:tgtEl>
                                          <p:spTgt spid="5">
                                            <p:txEl>
                                              <p:pRg st="1" end="1"/>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up)">
                                      <p:cBhvr>
                                        <p:cTn id="19" dur="500"/>
                                        <p:tgtEl>
                                          <p:spTgt spid="5">
                                            <p:txEl>
                                              <p:pRg st="2" end="2"/>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up)">
                                      <p:cBhvr>
                                        <p:cTn id="23" dur="500"/>
                                        <p:tgtEl>
                                          <p:spTgt spid="5">
                                            <p:txEl>
                                              <p:pRg st="3" end="3"/>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par>
                                <p:cTn id="28" presetID="22" presetClass="entr" presetSubtype="1" fill="hold" nodeType="withEffect">
                                  <p:stCondLst>
                                    <p:cond delay="0"/>
                                  </p:stCondLst>
                                  <p:childTnLst>
                                    <p:set>
                                      <p:cBhvr>
                                        <p:cTn id="29" dur="1" fill="hold">
                                          <p:stCondLst>
                                            <p:cond delay="0"/>
                                          </p:stCondLst>
                                        </p:cTn>
                                        <p:tgtEl>
                                          <p:spTgt spid="79">
                                            <p:txEl>
                                              <p:pRg st="0" end="0"/>
                                            </p:txEl>
                                          </p:spTgt>
                                        </p:tgtEl>
                                        <p:attrNameLst>
                                          <p:attrName>style.visibility</p:attrName>
                                        </p:attrNameLst>
                                      </p:cBhvr>
                                      <p:to>
                                        <p:strVal val="visible"/>
                                      </p:to>
                                    </p:set>
                                    <p:animEffect transition="in" filter="wipe(up)">
                                      <p:cBhvr>
                                        <p:cTn id="30" dur="500"/>
                                        <p:tgtEl>
                                          <p:spTgt spid="79">
                                            <p:txEl>
                                              <p:pRg st="0" end="0"/>
                                            </p:txEl>
                                          </p:spTgt>
                                        </p:tgtEl>
                                      </p:cBhvr>
                                    </p:animEffect>
                                  </p:childTnLst>
                                </p:cTn>
                              </p:par>
                            </p:childTnLst>
                          </p:cTn>
                        </p:par>
                        <p:par>
                          <p:cTn id="31" fill="hold">
                            <p:stCondLst>
                              <p:cond delay="3000"/>
                            </p:stCondLst>
                            <p:childTnLst>
                              <p:par>
                                <p:cTn id="32" presetID="22" presetClass="entr" presetSubtype="1" fill="hold" nodeType="afterEffect">
                                  <p:stCondLst>
                                    <p:cond delay="0"/>
                                  </p:stCondLst>
                                  <p:childTnLst>
                                    <p:set>
                                      <p:cBhvr>
                                        <p:cTn id="33" dur="1" fill="hold">
                                          <p:stCondLst>
                                            <p:cond delay="0"/>
                                          </p:stCondLst>
                                        </p:cTn>
                                        <p:tgtEl>
                                          <p:spTgt spid="79">
                                            <p:txEl>
                                              <p:pRg st="1" end="1"/>
                                            </p:txEl>
                                          </p:spTgt>
                                        </p:tgtEl>
                                        <p:attrNameLst>
                                          <p:attrName>style.visibility</p:attrName>
                                        </p:attrNameLst>
                                      </p:cBhvr>
                                      <p:to>
                                        <p:strVal val="visible"/>
                                      </p:to>
                                    </p:set>
                                    <p:animEffect transition="in" filter="wipe(up)">
                                      <p:cBhvr>
                                        <p:cTn id="34" dur="500"/>
                                        <p:tgtEl>
                                          <p:spTgt spid="7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randombar(horizontal)">
                                      <p:cBhvr>
                                        <p:cTn id="39" dur="500"/>
                                        <p:tgtEl>
                                          <p:spTgt spid="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9">
                                            <p:txEl>
                                              <p:pRg st="1" end="1"/>
                                            </p:txEl>
                                          </p:spTgt>
                                        </p:tgtEl>
                                        <p:attrNameLst>
                                          <p:attrName>style.visibility</p:attrName>
                                        </p:attrNameLst>
                                      </p:cBhvr>
                                      <p:to>
                                        <p:strVal val="visible"/>
                                      </p:to>
                                    </p:set>
                                    <p:animEffect transition="in" filter="wipe(left)">
                                      <p:cBhvr>
                                        <p:cTn id="4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85" name="Rectangle 84"/>
          <p:cNvSpPr/>
          <p:nvPr/>
        </p:nvSpPr>
        <p:spPr>
          <a:xfrm>
            <a:off x="750361" y="2137703"/>
            <a:ext cx="7650832" cy="2482667"/>
          </a:xfrm>
          <a:prstGeom prst="rect">
            <a:avLst/>
          </a:prstGeom>
        </p:spPr>
        <p:txBody>
          <a:bodyPr wrap="square">
            <a:spAutoFit/>
          </a:bodyPr>
          <a:lstStyle/>
          <a:p>
            <a:pPr algn="ctr" defTabSz="457200">
              <a:lnSpc>
                <a:spcPct val="150000"/>
              </a:lnSpc>
              <a:buClrTx/>
            </a:pPr>
            <a:r>
              <a:rPr lang="vi-VN" sz="3600" b="1" kern="1200">
                <a:solidFill>
                  <a:srgbClr val="C00000"/>
                </a:solidFill>
                <a:latin typeface="Arial" panose="020B0604020202020204" pitchFamily="34" charset="0"/>
                <a:ea typeface="+mn-ea"/>
                <a:cs typeface="Arial" panose="020B0604020202020204" pitchFamily="34" charset="0"/>
              </a:rPr>
              <a:t>BÀI 1. PHƯƠNG TRÌNH QUY VỀ PHƯƠNG TRÌNH BẬC NHẤT </a:t>
            </a:r>
            <a:endParaRPr lang="en-US" sz="3600" b="1" kern="1200">
              <a:solidFill>
                <a:srgbClr val="C00000"/>
              </a:solidFill>
              <a:latin typeface="Arial" panose="020B0604020202020204" pitchFamily="34" charset="0"/>
              <a:ea typeface="+mn-ea"/>
              <a:cs typeface="Arial" panose="020B0604020202020204" pitchFamily="34" charset="0"/>
            </a:endParaRPr>
          </a:p>
          <a:p>
            <a:pPr algn="ctr" defTabSz="457200">
              <a:lnSpc>
                <a:spcPct val="150000"/>
              </a:lnSpc>
              <a:buClrTx/>
            </a:pPr>
            <a:r>
              <a:rPr lang="vi-VN" sz="3600" b="1" kern="1200">
                <a:solidFill>
                  <a:srgbClr val="C00000"/>
                </a:solidFill>
                <a:latin typeface="Arial" panose="020B0604020202020204" pitchFamily="34" charset="0"/>
                <a:ea typeface="+mn-ea"/>
                <a:cs typeface="Arial" panose="020B0604020202020204" pitchFamily="34" charset="0"/>
              </a:rPr>
              <a:t>MỘT ẨN</a:t>
            </a:r>
          </a:p>
        </p:txBody>
      </p:sp>
      <p:sp>
        <p:nvSpPr>
          <p:cNvPr id="84" name="Rectangle 83"/>
          <p:cNvSpPr/>
          <p:nvPr/>
        </p:nvSpPr>
        <p:spPr>
          <a:xfrm>
            <a:off x="635591" y="413987"/>
            <a:ext cx="7910907" cy="1608325"/>
          </a:xfrm>
          <a:prstGeom prst="rect">
            <a:avLst/>
          </a:prstGeom>
        </p:spPr>
        <p:txBody>
          <a:bodyPr wrap="square">
            <a:spAutoFit/>
          </a:bodyPr>
          <a:lstStyle/>
          <a:p>
            <a:pPr algn="ctr" defTabSz="457200">
              <a:lnSpc>
                <a:spcPct val="150000"/>
              </a:lnSpc>
              <a:buClrTx/>
              <a:defRPr/>
            </a:pPr>
            <a:r>
              <a:rPr lang="vi-VN" sz="3500" b="1">
                <a:solidFill>
                  <a:srgbClr val="1F497D"/>
                </a:solidFill>
                <a:latin typeface="Arial" panose="020B0604020202020204" pitchFamily="34" charset="0"/>
                <a:ea typeface="+mn-ea"/>
                <a:cs typeface="Arial" panose="020B0604020202020204" pitchFamily="34" charset="0"/>
              </a:rPr>
              <a:t>CHƯƠNG I. PHƯƠNG TRÌNH VÀ </a:t>
            </a:r>
            <a:endParaRPr lang="en-US" sz="3500" b="1">
              <a:solidFill>
                <a:srgbClr val="1F497D"/>
              </a:solidFill>
              <a:latin typeface="Arial" panose="020B0604020202020204" pitchFamily="34" charset="0"/>
              <a:ea typeface="+mn-ea"/>
              <a:cs typeface="Arial" panose="020B0604020202020204" pitchFamily="34" charset="0"/>
            </a:endParaRPr>
          </a:p>
          <a:p>
            <a:pPr algn="ctr" defTabSz="457200">
              <a:lnSpc>
                <a:spcPct val="150000"/>
              </a:lnSpc>
              <a:buClrTx/>
              <a:defRPr/>
            </a:pPr>
            <a:r>
              <a:rPr lang="vi-VN" sz="3500" b="1">
                <a:solidFill>
                  <a:srgbClr val="1F497D"/>
                </a:solidFill>
                <a:latin typeface="Arial" panose="020B0604020202020204" pitchFamily="34" charset="0"/>
                <a:ea typeface="+mn-ea"/>
                <a:cs typeface="Arial" panose="020B0604020202020204" pitchFamily="34" charset="0"/>
              </a:rPr>
              <a:t>HỆ PHƯƠNG TRÌNH BẬC NHẤT</a:t>
            </a:r>
          </a:p>
        </p:txBody>
      </p:sp>
      <p:grpSp>
        <p:nvGrpSpPr>
          <p:cNvPr id="1180" name="Google Shape;1180;p41"/>
          <p:cNvGrpSpPr/>
          <p:nvPr/>
        </p:nvGrpSpPr>
        <p:grpSpPr>
          <a:xfrm>
            <a:off x="93133" y="1043858"/>
            <a:ext cx="327163" cy="637788"/>
            <a:chOff x="2114275" y="3036050"/>
            <a:chExt cx="467375" cy="911125"/>
          </a:xfrm>
        </p:grpSpPr>
        <p:sp>
          <p:nvSpPr>
            <p:cNvPr id="1181" name="Google Shape;1181;p41"/>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1"/>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1"/>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7" name="Google Shape;1187;p41"/>
          <p:cNvGrpSpPr/>
          <p:nvPr/>
        </p:nvGrpSpPr>
        <p:grpSpPr>
          <a:xfrm>
            <a:off x="416566" y="4639171"/>
            <a:ext cx="1675047" cy="149573"/>
            <a:chOff x="4790625" y="1824675"/>
            <a:chExt cx="2392925" cy="213675"/>
          </a:xfrm>
        </p:grpSpPr>
        <p:sp>
          <p:nvSpPr>
            <p:cNvPr id="1188" name="Google Shape;1188;p4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41"/>
          <p:cNvGrpSpPr/>
          <p:nvPr/>
        </p:nvGrpSpPr>
        <p:grpSpPr>
          <a:xfrm>
            <a:off x="138353" y="1812216"/>
            <a:ext cx="214917" cy="230335"/>
            <a:chOff x="424275" y="4593075"/>
            <a:chExt cx="307025" cy="329050"/>
          </a:xfrm>
        </p:grpSpPr>
        <p:sp>
          <p:nvSpPr>
            <p:cNvPr id="1200" name="Google Shape;1200;p4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41"/>
          <p:cNvGrpSpPr/>
          <p:nvPr/>
        </p:nvGrpSpPr>
        <p:grpSpPr>
          <a:xfrm>
            <a:off x="8763616" y="2208995"/>
            <a:ext cx="214918" cy="250565"/>
            <a:chOff x="6571050" y="2495000"/>
            <a:chExt cx="307025" cy="357950"/>
          </a:xfrm>
        </p:grpSpPr>
        <p:sp>
          <p:nvSpPr>
            <p:cNvPr id="1204" name="Google Shape;1204;p41"/>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1"/>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1"/>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41"/>
          <p:cNvGrpSpPr/>
          <p:nvPr/>
        </p:nvGrpSpPr>
        <p:grpSpPr>
          <a:xfrm>
            <a:off x="8030547" y="3710280"/>
            <a:ext cx="857774" cy="1202104"/>
            <a:chOff x="393738" y="1475915"/>
            <a:chExt cx="1103235" cy="1479835"/>
          </a:xfrm>
        </p:grpSpPr>
        <p:sp>
          <p:nvSpPr>
            <p:cNvPr id="1208" name="Google Shape;1208;p41"/>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1"/>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1"/>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1"/>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1"/>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1"/>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1"/>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41"/>
          <p:cNvGrpSpPr/>
          <p:nvPr/>
        </p:nvGrpSpPr>
        <p:grpSpPr>
          <a:xfrm>
            <a:off x="147794" y="4066011"/>
            <a:ext cx="1100050" cy="540978"/>
            <a:chOff x="823225" y="4003400"/>
            <a:chExt cx="1571500" cy="772825"/>
          </a:xfrm>
        </p:grpSpPr>
        <p:sp>
          <p:nvSpPr>
            <p:cNvPr id="1216" name="Google Shape;1216;p41"/>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1"/>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41"/>
          <p:cNvGrpSpPr/>
          <p:nvPr/>
        </p:nvGrpSpPr>
        <p:grpSpPr>
          <a:xfrm>
            <a:off x="8689579" y="293550"/>
            <a:ext cx="346832" cy="1809080"/>
            <a:chOff x="4713875" y="2486650"/>
            <a:chExt cx="495475" cy="2584400"/>
          </a:xfrm>
        </p:grpSpPr>
        <p:sp>
          <p:nvSpPr>
            <p:cNvPr id="1219" name="Google Shape;1219;p41"/>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1"/>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1"/>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1"/>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1"/>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1"/>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1"/>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1"/>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1"/>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1"/>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1"/>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1"/>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1"/>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1"/>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1"/>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circle(in)">
                                      <p:cBhvr>
                                        <p:cTn id="7" dur="500"/>
                                        <p:tgtEl>
                                          <p:spTgt spid="8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wipe(up)">
                                      <p:cBhvr>
                                        <p:cTn id="11" dur="500"/>
                                        <p:tgtEl>
                                          <p:spTgt spid="85">
                                            <p:txEl>
                                              <p:pRg st="0" end="0"/>
                                            </p:txEl>
                                          </p:spTgt>
                                        </p:tgtEl>
                                      </p:cBhvr>
                                    </p:animEffect>
                                  </p:childTnLst>
                                </p:cTn>
                              </p:par>
                              <p:par>
                                <p:cTn id="12" presetID="22" presetClass="entr" presetSubtype="1" fill="hold" nodeType="withEffect">
                                  <p:stCondLst>
                                    <p:cond delay="0"/>
                                  </p:stCondLst>
                                  <p:childTnLst>
                                    <p:set>
                                      <p:cBhvr>
                                        <p:cTn id="13" dur="1" fill="hold">
                                          <p:stCondLst>
                                            <p:cond delay="0"/>
                                          </p:stCondLst>
                                        </p:cTn>
                                        <p:tgtEl>
                                          <p:spTgt spid="85">
                                            <p:txEl>
                                              <p:pRg st="1" end="1"/>
                                            </p:txEl>
                                          </p:spTgt>
                                        </p:tgtEl>
                                        <p:attrNameLst>
                                          <p:attrName>style.visibility</p:attrName>
                                        </p:attrNameLst>
                                      </p:cBhvr>
                                      <p:to>
                                        <p:strVal val="visible"/>
                                      </p:to>
                                    </p:set>
                                    <p:animEffect transition="in" filter="wipe(up)">
                                      <p:cBhvr>
                                        <p:cTn id="14" dur="500"/>
                                        <p:tgtEl>
                                          <p:spTgt spid="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65"/>
        <p:cNvGrpSpPr/>
        <p:nvPr/>
      </p:nvGrpSpPr>
      <p:grpSpPr>
        <a:xfrm>
          <a:off x="0" y="0"/>
          <a:ext cx="0" cy="0"/>
          <a:chOff x="0" y="0"/>
          <a:chExt cx="0" cy="0"/>
        </a:xfrm>
      </p:grpSpPr>
      <p:sp>
        <p:nvSpPr>
          <p:cNvPr id="83" name="Rounded Rectangle 82"/>
          <p:cNvSpPr/>
          <p:nvPr/>
        </p:nvSpPr>
        <p:spPr>
          <a:xfrm>
            <a:off x="840455" y="552448"/>
            <a:ext cx="2252601" cy="51435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457200">
              <a:buClrTx/>
              <a:defRPr/>
            </a:pPr>
            <a:r>
              <a:rPr lang="en-US" sz="2500" b="1" kern="1200">
                <a:solidFill>
                  <a:srgbClr val="D97245"/>
                </a:solidFill>
                <a:latin typeface="Arial" panose="020B0604020202020204" pitchFamily="34" charset="0"/>
                <a:cs typeface="Arial" panose="020B0604020202020204" pitchFamily="34" charset="0"/>
              </a:rPr>
              <a:t>Luyện tập 4</a:t>
            </a:r>
          </a:p>
        </p:txBody>
      </p:sp>
      <mc:AlternateContent xmlns:mc="http://schemas.openxmlformats.org/markup-compatibility/2006" xmlns:a14="http://schemas.microsoft.com/office/drawing/2010/main">
        <mc:Choice Requires="a14">
          <p:sp>
            <p:nvSpPr>
              <p:cNvPr id="84" name="Rectangle 83"/>
              <p:cNvSpPr/>
              <p:nvPr/>
            </p:nvSpPr>
            <p:spPr>
              <a:xfrm>
                <a:off x="3148713" y="280118"/>
                <a:ext cx="5229785" cy="931794"/>
              </a:xfrm>
              <a:prstGeom prst="rect">
                <a:avLst/>
              </a:prstGeom>
            </p:spPr>
            <p:txBody>
              <a:bodyPr wrap="square">
                <a:spAutoFit/>
              </a:bodyPr>
              <a:lstStyle/>
              <a:p>
                <a:pPr defTabSz="457200">
                  <a:lnSpc>
                    <a:spcPct val="150000"/>
                  </a:lnSpc>
                  <a:buClrTx/>
                </a:pPr>
                <a14:m>
                  <m:oMathPara xmlns:m="http://schemas.openxmlformats.org/officeDocument/2006/math">
                    <m:oMathParaPr>
                      <m:jc m:val="centerGroup"/>
                    </m:oMathParaPr>
                    <m:oMath xmlns:m="http://schemas.openxmlformats.org/officeDocument/2006/math">
                      <m:r>
                        <m:rPr>
                          <m:nor/>
                        </m:rPr>
                        <a:rPr lang="en-US" sz="1800" kern="1200" smtClean="0">
                          <a:latin typeface="Arial" panose="020B0604020202020204" pitchFamily="34" charset="0"/>
                        </a:rPr>
                        <m:t>Gi</m:t>
                      </m:r>
                      <m:r>
                        <m:rPr>
                          <m:nor/>
                        </m:rPr>
                        <a:rPr lang="en-US" sz="1800" kern="1200" smtClean="0">
                          <a:latin typeface="Arial" panose="020B0604020202020204" pitchFamily="34" charset="0"/>
                        </a:rPr>
                        <m:t>ả</m:t>
                      </m:r>
                      <m:r>
                        <m:rPr>
                          <m:nor/>
                        </m:rPr>
                        <a:rPr lang="en-US" sz="1800" kern="1200" smtClean="0">
                          <a:latin typeface="Arial" panose="020B0604020202020204" pitchFamily="34" charset="0"/>
                        </a:rPr>
                        <m:t>i</m:t>
                      </m:r>
                      <m:r>
                        <m:rPr>
                          <m:nor/>
                        </m:rPr>
                        <a:rPr lang="en-US" sz="1800" kern="1200" smtClean="0">
                          <a:latin typeface="Arial" panose="020B0604020202020204" pitchFamily="34" charset="0"/>
                        </a:rPr>
                        <m:t> </m:t>
                      </m:r>
                      <m:r>
                        <m:rPr>
                          <m:nor/>
                        </m:rPr>
                        <a:rPr lang="en-US" sz="1800" kern="1200" smtClean="0">
                          <a:latin typeface="Arial" panose="020B0604020202020204" pitchFamily="34" charset="0"/>
                        </a:rPr>
                        <m:t>ph</m:t>
                      </m:r>
                      <m:r>
                        <m:rPr>
                          <m:nor/>
                        </m:rPr>
                        <a:rPr lang="en-US" sz="1800" kern="1200" smtClean="0">
                          <a:latin typeface="Arial" panose="020B0604020202020204" pitchFamily="34" charset="0"/>
                        </a:rPr>
                        <m:t>ươ</m:t>
                      </m:r>
                      <m:r>
                        <m:rPr>
                          <m:nor/>
                        </m:rPr>
                        <a:rPr lang="en-US" sz="1800" kern="1200" smtClean="0">
                          <a:latin typeface="Arial" panose="020B0604020202020204" pitchFamily="34" charset="0"/>
                        </a:rPr>
                        <m:t>ng</m:t>
                      </m:r>
                      <m:r>
                        <m:rPr>
                          <m:nor/>
                        </m:rPr>
                        <a:rPr lang="en-US" sz="1800" kern="1200" smtClean="0">
                          <a:latin typeface="Arial" panose="020B0604020202020204" pitchFamily="34" charset="0"/>
                        </a:rPr>
                        <m:t> </m:t>
                      </m:r>
                      <m:r>
                        <m:rPr>
                          <m:nor/>
                        </m:rPr>
                        <a:rPr lang="en-US" sz="1800" kern="1200" smtClean="0">
                          <a:latin typeface="Arial" panose="020B0604020202020204" pitchFamily="34" charset="0"/>
                        </a:rPr>
                        <m:t>tr</m:t>
                      </m:r>
                      <m:r>
                        <m:rPr>
                          <m:nor/>
                        </m:rPr>
                        <a:rPr lang="en-US" sz="1800" kern="1200" smtClean="0">
                          <a:latin typeface="Arial" panose="020B0604020202020204" pitchFamily="34" charset="0"/>
                        </a:rPr>
                        <m:t>ì</m:t>
                      </m:r>
                      <m:r>
                        <m:rPr>
                          <m:nor/>
                        </m:rPr>
                        <a:rPr lang="en-US" sz="1800" kern="1200" smtClean="0">
                          <a:latin typeface="Arial" panose="020B0604020202020204" pitchFamily="34" charset="0"/>
                        </a:rPr>
                        <m:t>nh</m:t>
                      </m:r>
                      <m:r>
                        <a:rPr lang="en-US" sz="1800" b="0" i="1" kern="1200" smtClean="0">
                          <a:latin typeface="Cambria Math" panose="02040503050406030204" pitchFamily="18" charset="0"/>
                        </a:rPr>
                        <m:t> </m:t>
                      </m:r>
                      <m:f>
                        <m:fPr>
                          <m:ctrlPr>
                            <a:rPr lang="en-US" sz="1800" i="1">
                              <a:latin typeface="Cambria Math" panose="02040503050406030204" pitchFamily="18" charset="0"/>
                              <a:cs typeface="Times New Roman" panose="02020603050405020304" pitchFamily="18" charset="0"/>
                            </a:rPr>
                          </m:ctrlPr>
                        </m:fPr>
                        <m:num>
                          <m:r>
                            <a:rPr lang="vi-VN" sz="1800" i="1">
                              <a:latin typeface="Cambria Math" panose="02040503050406030204" pitchFamily="18" charset="0"/>
                              <a:ea typeface="Arial" panose="020B0604020202020204" pitchFamily="34" charset="0"/>
                              <a:cs typeface="Times New Roman" panose="02020603050405020304" pitchFamily="18" charset="0"/>
                            </a:rPr>
                            <m:t>𝑥</m:t>
                          </m:r>
                        </m:num>
                        <m:den>
                          <m:r>
                            <a:rPr lang="vi-VN" sz="1800" i="1">
                              <a:latin typeface="Cambria Math" panose="02040503050406030204" pitchFamily="18" charset="0"/>
                              <a:ea typeface="Arial" panose="020B0604020202020204" pitchFamily="34" charset="0"/>
                              <a:cs typeface="Times New Roman" panose="02020603050405020304" pitchFamily="18" charset="0"/>
                            </a:rPr>
                            <m:t>𝑥</m:t>
                          </m:r>
                          <m:r>
                            <a:rPr lang="vi-VN" sz="1800" i="1">
                              <a:latin typeface="Cambria Math" panose="02040503050406030204" pitchFamily="18" charset="0"/>
                              <a:ea typeface="Arial" panose="020B0604020202020204" pitchFamily="34" charset="0"/>
                              <a:cs typeface="Times New Roman" panose="02020603050405020304" pitchFamily="18" charset="0"/>
                            </a:rPr>
                            <m:t>−2</m:t>
                          </m:r>
                        </m:den>
                      </m:f>
                      <m:r>
                        <a:rPr lang="vi-VN" sz="1800" i="1">
                          <a:latin typeface="Cambria Math" panose="02040503050406030204" pitchFamily="18" charset="0"/>
                          <a:ea typeface="Arial" panose="020B0604020202020204" pitchFamily="34" charset="0"/>
                          <a:cs typeface="Times New Roman" panose="02020603050405020304" pitchFamily="18" charset="0"/>
                        </a:rPr>
                        <m:t>+</m:t>
                      </m:r>
                      <m:f>
                        <m:fPr>
                          <m:ctrlPr>
                            <a:rPr lang="en-US" sz="1800" i="1">
                              <a:latin typeface="Cambria Math" panose="02040503050406030204" pitchFamily="18" charset="0"/>
                              <a:cs typeface="Times New Roman" panose="02020603050405020304" pitchFamily="18" charset="0"/>
                            </a:rPr>
                          </m:ctrlPr>
                        </m:fPr>
                        <m:num>
                          <m:r>
                            <a:rPr lang="vi-VN" sz="1800" i="1">
                              <a:latin typeface="Cambria Math" panose="02040503050406030204" pitchFamily="18" charset="0"/>
                              <a:ea typeface="Arial" panose="020B0604020202020204" pitchFamily="34" charset="0"/>
                              <a:cs typeface="Times New Roman" panose="02020603050405020304" pitchFamily="18" charset="0"/>
                            </a:rPr>
                            <m:t>1</m:t>
                          </m:r>
                        </m:num>
                        <m:den>
                          <m:r>
                            <a:rPr lang="vi-VN" sz="1800" i="1">
                              <a:latin typeface="Cambria Math" panose="02040503050406030204" pitchFamily="18" charset="0"/>
                              <a:ea typeface="Arial" panose="020B0604020202020204" pitchFamily="34" charset="0"/>
                              <a:cs typeface="Times New Roman" panose="02020603050405020304" pitchFamily="18" charset="0"/>
                            </a:rPr>
                            <m:t>𝑥</m:t>
                          </m:r>
                          <m:r>
                            <a:rPr lang="vi-VN" sz="1800" i="1">
                              <a:latin typeface="Cambria Math" panose="02040503050406030204" pitchFamily="18" charset="0"/>
                              <a:ea typeface="Arial" panose="020B0604020202020204" pitchFamily="34" charset="0"/>
                              <a:cs typeface="Times New Roman" panose="02020603050405020304" pitchFamily="18" charset="0"/>
                            </a:rPr>
                            <m:t>−3</m:t>
                          </m:r>
                        </m:den>
                      </m:f>
                      <m:r>
                        <a:rPr lang="vi-VN" sz="1800" i="1">
                          <a:latin typeface="Cambria Math" panose="02040503050406030204" pitchFamily="18" charset="0"/>
                          <a:ea typeface="Arial" panose="020B0604020202020204" pitchFamily="34" charset="0"/>
                          <a:cs typeface="Times New Roman" panose="02020603050405020304" pitchFamily="18" charset="0"/>
                        </a:rPr>
                        <m:t>=</m:t>
                      </m:r>
                      <m:f>
                        <m:fPr>
                          <m:ctrlPr>
                            <a:rPr lang="en-US" sz="1800" i="1">
                              <a:latin typeface="Cambria Math" panose="02040503050406030204" pitchFamily="18" charset="0"/>
                              <a:cs typeface="Times New Roman" panose="02020603050405020304" pitchFamily="18" charset="0"/>
                            </a:rPr>
                          </m:ctrlPr>
                        </m:fPr>
                        <m:num>
                          <m:r>
                            <a:rPr lang="vi-VN" sz="1800" i="1">
                              <a:latin typeface="Cambria Math" panose="02040503050406030204" pitchFamily="18" charset="0"/>
                              <a:ea typeface="Arial" panose="020B0604020202020204" pitchFamily="34" charset="0"/>
                              <a:cs typeface="Times New Roman" panose="02020603050405020304" pitchFamily="18" charset="0"/>
                            </a:rPr>
                            <m:t>2</m:t>
                          </m:r>
                        </m:num>
                        <m:den>
                          <m:d>
                            <m:dPr>
                              <m:ctrlPr>
                                <a:rPr lang="en-US" sz="1800" i="1">
                                  <a:latin typeface="Cambria Math" panose="02040503050406030204" pitchFamily="18" charset="0"/>
                                  <a:cs typeface="Times New Roman" panose="02020603050405020304" pitchFamily="18" charset="0"/>
                                </a:rPr>
                              </m:ctrlPr>
                            </m:dPr>
                            <m:e>
                              <m:r>
                                <a:rPr lang="vi-VN" sz="1800" i="1">
                                  <a:latin typeface="Cambria Math" panose="02040503050406030204" pitchFamily="18" charset="0"/>
                                  <a:ea typeface="Arial" panose="020B0604020202020204" pitchFamily="34" charset="0"/>
                                  <a:cs typeface="Times New Roman" panose="02020603050405020304" pitchFamily="18" charset="0"/>
                                </a:rPr>
                                <m:t>2−</m:t>
                              </m:r>
                              <m:r>
                                <a:rPr lang="vi-VN" sz="1800" i="1">
                                  <a:latin typeface="Cambria Math" panose="02040503050406030204" pitchFamily="18" charset="0"/>
                                  <a:ea typeface="Arial" panose="020B0604020202020204" pitchFamily="34" charset="0"/>
                                  <a:cs typeface="Times New Roman" panose="02020603050405020304" pitchFamily="18" charset="0"/>
                                </a:rPr>
                                <m:t>𝑥</m:t>
                              </m:r>
                            </m:e>
                          </m:d>
                          <m:d>
                            <m:dPr>
                              <m:ctrlPr>
                                <a:rPr lang="en-US" sz="1800" i="1">
                                  <a:latin typeface="Cambria Math" panose="02040503050406030204" pitchFamily="18" charset="0"/>
                                  <a:cs typeface="Times New Roman" panose="02020603050405020304" pitchFamily="18" charset="0"/>
                                </a:rPr>
                              </m:ctrlPr>
                            </m:dPr>
                            <m:e>
                              <m:r>
                                <a:rPr lang="vi-VN" sz="1800" i="1">
                                  <a:latin typeface="Cambria Math" panose="02040503050406030204" pitchFamily="18" charset="0"/>
                                  <a:ea typeface="Arial" panose="020B0604020202020204" pitchFamily="34" charset="0"/>
                                  <a:cs typeface="Times New Roman" panose="02020603050405020304" pitchFamily="18" charset="0"/>
                                </a:rPr>
                                <m:t>𝑥</m:t>
                              </m:r>
                              <m:r>
                                <a:rPr lang="vi-VN" sz="1800" i="1">
                                  <a:latin typeface="Cambria Math" panose="02040503050406030204" pitchFamily="18" charset="0"/>
                                  <a:ea typeface="Arial" panose="020B0604020202020204" pitchFamily="34" charset="0"/>
                                  <a:cs typeface="Times New Roman" panose="02020603050405020304" pitchFamily="18" charset="0"/>
                                </a:rPr>
                                <m:t>−3</m:t>
                              </m:r>
                            </m:e>
                          </m:d>
                        </m:den>
                      </m:f>
                    </m:oMath>
                  </m:oMathPara>
                </a14:m>
                <a:endParaRPr lang="en-US" sz="1800"/>
              </a:p>
            </p:txBody>
          </p:sp>
        </mc:Choice>
        <mc:Fallback xmlns="">
          <p:sp>
            <p:nvSpPr>
              <p:cNvPr id="84" name="Rectangle 83"/>
              <p:cNvSpPr>
                <a:spLocks noRot="1" noChangeAspect="1" noMove="1" noResize="1" noEditPoints="1" noAdjustHandles="1" noChangeArrowheads="1" noChangeShapeType="1" noTextEdit="1"/>
              </p:cNvSpPr>
              <p:nvPr/>
            </p:nvSpPr>
            <p:spPr>
              <a:xfrm>
                <a:off x="3148713" y="280118"/>
                <a:ext cx="5229785" cy="931794"/>
              </a:xfrm>
              <a:prstGeom prst="rect">
                <a:avLst/>
              </a:prstGeom>
              <a:blipFill>
                <a:blip r:embed="rId3"/>
                <a:stretch>
                  <a:fillRect/>
                </a:stretch>
              </a:blipFill>
            </p:spPr>
            <p:txBody>
              <a:bodyPr/>
              <a:lstStyle/>
              <a:p>
                <a:r>
                  <a:rPr lang="en-US">
                    <a:noFill/>
                  </a:rPr>
                  <a:t> </a:t>
                </a:r>
              </a:p>
            </p:txBody>
          </p:sp>
        </mc:Fallback>
      </mc:AlternateContent>
      <p:sp>
        <p:nvSpPr>
          <p:cNvPr id="87" name="Google Shape;1913;p42"/>
          <p:cNvSpPr/>
          <p:nvPr/>
        </p:nvSpPr>
        <p:spPr>
          <a:xfrm rot="2165">
            <a:off x="969549" y="1374503"/>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i="1">
                <a:solidFill>
                  <a:sysClr val="windowText" lastClr="000000"/>
                </a:solidFill>
              </a:rPr>
              <a:t>G</a:t>
            </a:r>
            <a:r>
              <a:rPr kumimoji="0" lang="en-US" sz="1800" b="1" i="1" u="none" strike="noStrike" kern="0" cap="none" spc="0" normalizeH="0" baseline="0" noProof="0">
                <a:ln>
                  <a:noFill/>
                </a:ln>
                <a:solidFill>
                  <a:sysClr val="windowText" lastClr="000000"/>
                </a:solidFill>
                <a:effectLst/>
                <a:uLnTx/>
                <a:uFillTx/>
              </a:rPr>
              <a:t>iải</a:t>
            </a:r>
            <a:endParaRPr kumimoji="0" sz="18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4" name="Rectangle 3"/>
              <p:cNvSpPr/>
              <p:nvPr/>
            </p:nvSpPr>
            <p:spPr>
              <a:xfrm>
                <a:off x="2469784" y="1267573"/>
                <a:ext cx="4861319" cy="2578206"/>
              </a:xfrm>
              <a:prstGeom prst="rect">
                <a:avLst/>
              </a:prstGeom>
            </p:spPr>
            <p:txBody>
              <a:bodyPr wrap="square">
                <a:spAutoFit/>
              </a:bodyPr>
              <a:lstStyle/>
              <a:p>
                <a:pPr>
                  <a:lnSpc>
                    <a:spcPct val="150000"/>
                  </a:lnSpc>
                </a:pPr>
                <a14:m>
                  <m:oMath xmlns:m="http://schemas.openxmlformats.org/officeDocument/2006/math">
                    <m:r>
                      <m:rPr>
                        <m:nor/>
                      </m:rPr>
                      <a:rPr lang="vi-VN" sz="1800" smtClean="0">
                        <a:ea typeface="Arial" panose="020B0604020202020204" pitchFamily="34" charset="0"/>
                        <a:cs typeface="Times New Roman" panose="02020603050405020304" pitchFamily="18" charset="0"/>
                      </a:rPr>
                      <m:t>Đ</m:t>
                    </m:r>
                    <m:r>
                      <m:rPr>
                        <m:nor/>
                      </m:rPr>
                      <a:rPr lang="vi-VN" sz="1800" smtClean="0">
                        <a:ea typeface="Arial" panose="020B0604020202020204" pitchFamily="34" charset="0"/>
                        <a:cs typeface="Times New Roman" panose="02020603050405020304" pitchFamily="18" charset="0"/>
                      </a:rPr>
                      <m:t>i</m:t>
                    </m:r>
                    <m:r>
                      <m:rPr>
                        <m:nor/>
                      </m:rPr>
                      <a:rPr lang="vi-VN" sz="1800" smtClean="0">
                        <a:ea typeface="Arial" panose="020B0604020202020204" pitchFamily="34" charset="0"/>
                        <a:cs typeface="Times New Roman" panose="02020603050405020304" pitchFamily="18" charset="0"/>
                      </a:rPr>
                      <m:t>ề</m:t>
                    </m:r>
                    <m:r>
                      <m:rPr>
                        <m:nor/>
                      </m:rPr>
                      <a:rPr lang="vi-VN" sz="1800" smtClean="0">
                        <a:ea typeface="Arial" panose="020B0604020202020204" pitchFamily="34" charset="0"/>
                        <a:cs typeface="Times New Roman" panose="02020603050405020304" pitchFamily="18" charset="0"/>
                      </a:rPr>
                      <m:t>u</m:t>
                    </m:r>
                    <m:r>
                      <m:rPr>
                        <m:nor/>
                      </m:rPr>
                      <a:rPr lang="vi-VN" sz="1800" smtClean="0">
                        <a:ea typeface="Arial" panose="020B0604020202020204" pitchFamily="34" charset="0"/>
                        <a:cs typeface="Times New Roman" panose="02020603050405020304" pitchFamily="18" charset="0"/>
                      </a:rPr>
                      <m:t> </m:t>
                    </m:r>
                    <m:r>
                      <m:rPr>
                        <m:nor/>
                      </m:rPr>
                      <a:rPr lang="vi-VN" sz="1800" smtClean="0">
                        <a:ea typeface="Arial" panose="020B0604020202020204" pitchFamily="34" charset="0"/>
                        <a:cs typeface="Times New Roman" panose="02020603050405020304" pitchFamily="18" charset="0"/>
                      </a:rPr>
                      <m:t>ki</m:t>
                    </m:r>
                    <m:r>
                      <m:rPr>
                        <m:nor/>
                      </m:rPr>
                      <a:rPr lang="vi-VN" sz="1800" smtClean="0">
                        <a:ea typeface="Arial" panose="020B0604020202020204" pitchFamily="34" charset="0"/>
                        <a:cs typeface="Times New Roman" panose="02020603050405020304" pitchFamily="18" charset="0"/>
                      </a:rPr>
                      <m:t>ệ</m:t>
                    </m:r>
                    <m:r>
                      <m:rPr>
                        <m:nor/>
                      </m:rPr>
                      <a:rPr lang="vi-VN" sz="1800" smtClean="0">
                        <a:ea typeface="Arial" panose="020B0604020202020204" pitchFamily="34" charset="0"/>
                        <a:cs typeface="Times New Roman" panose="02020603050405020304" pitchFamily="18" charset="0"/>
                      </a:rPr>
                      <m:t>n</m:t>
                    </m:r>
                    <m:r>
                      <m:rPr>
                        <m:nor/>
                      </m:rPr>
                      <a:rPr lang="vi-VN" sz="1800" smtClean="0">
                        <a:ea typeface="Arial" panose="020B0604020202020204" pitchFamily="34" charset="0"/>
                        <a:cs typeface="Times New Roman" panose="02020603050405020304" pitchFamily="18" charset="0"/>
                      </a:rPr>
                      <m:t> </m:t>
                    </m:r>
                    <m:r>
                      <m:rPr>
                        <m:nor/>
                      </m:rPr>
                      <a:rPr lang="vi-VN" sz="1800" smtClean="0">
                        <a:ea typeface="Arial" panose="020B0604020202020204" pitchFamily="34" charset="0"/>
                        <a:cs typeface="Times New Roman" panose="02020603050405020304" pitchFamily="18" charset="0"/>
                      </a:rPr>
                      <m:t>x</m:t>
                    </m:r>
                    <m:r>
                      <m:rPr>
                        <m:nor/>
                      </m:rPr>
                      <a:rPr lang="vi-VN" sz="1800" smtClean="0">
                        <a:ea typeface="Arial" panose="020B0604020202020204" pitchFamily="34" charset="0"/>
                        <a:cs typeface="Times New Roman" panose="02020603050405020304" pitchFamily="18" charset="0"/>
                      </a:rPr>
                      <m:t>á</m:t>
                    </m:r>
                    <m:r>
                      <m:rPr>
                        <m:nor/>
                      </m:rPr>
                      <a:rPr lang="vi-VN" sz="1800" smtClean="0">
                        <a:ea typeface="Arial" panose="020B0604020202020204" pitchFamily="34" charset="0"/>
                        <a:cs typeface="Times New Roman" panose="02020603050405020304" pitchFamily="18" charset="0"/>
                      </a:rPr>
                      <m:t>c</m:t>
                    </m:r>
                    <m:r>
                      <m:rPr>
                        <m:nor/>
                      </m:rPr>
                      <a:rPr lang="vi-VN" sz="1800" smtClean="0">
                        <a:ea typeface="Arial" panose="020B0604020202020204" pitchFamily="34" charset="0"/>
                        <a:cs typeface="Times New Roman" panose="02020603050405020304" pitchFamily="18" charset="0"/>
                      </a:rPr>
                      <m:t> đị</m:t>
                    </m:r>
                    <m:r>
                      <m:rPr>
                        <m:nor/>
                      </m:rPr>
                      <a:rPr lang="vi-VN" sz="1800" smtClean="0">
                        <a:ea typeface="Arial" panose="020B0604020202020204" pitchFamily="34" charset="0"/>
                        <a:cs typeface="Times New Roman" panose="02020603050405020304" pitchFamily="18" charset="0"/>
                      </a:rPr>
                      <m:t>nh</m:t>
                    </m:r>
                  </m:oMath>
                </a14:m>
                <a:r>
                  <a:rPr lang="vi-VN" sz="1800" dirty="0">
                    <a:latin typeface="+mn-lt"/>
                    <a:ea typeface="Dotum" panose="020B0600000101010101" pitchFamily="34" charset="-127"/>
                    <a:cs typeface="Times New Roman" panose="02020603050405020304" pitchFamily="18" charset="0"/>
                  </a:rPr>
                  <a:t>: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oMath>
                </a14:m>
                <a:endParaRPr lang="en-US" sz="1800" i="1" dirty="0">
                  <a:effectLst/>
                  <a:latin typeface="Cambria Math" panose="02040503050406030204" pitchFamily="18" charset="0"/>
                  <a:ea typeface="Dotum" panose="020B0600000101010101" pitchFamily="34" charset="-127"/>
                  <a:cs typeface="Times New Roman" panose="02020603050405020304" pitchFamily="18" charset="0"/>
                </a:endParaRPr>
              </a:p>
              <a:p>
                <a:pPr>
                  <a:lnSpc>
                    <a:spcPct val="150000"/>
                  </a:lnSpc>
                </a:pPr>
                <a:r>
                  <a:rPr lang="en-US" sz="1800" dirty="0" err="1">
                    <a:effectLst/>
                    <a:ea typeface="Arial" panose="020B0604020202020204" pitchFamily="34" charset="0"/>
                    <a:cs typeface="Times New Roman" panose="02020603050405020304" pitchFamily="18" charset="0"/>
                  </a:rPr>
                  <a:t>Kết</a:t>
                </a:r>
                <a:r>
                  <a:rPr lang="en-US" sz="1800" dirty="0">
                    <a:effectLst/>
                    <a:ea typeface="Arial" panose="020B0604020202020204" pitchFamily="34" charset="0"/>
                    <a:cs typeface="Times New Roman" panose="02020603050405020304" pitchFamily="18" charset="0"/>
                  </a:rPr>
                  <a:t> </a:t>
                </a:r>
                <a:r>
                  <a:rPr lang="en-US" sz="1800" dirty="0" err="1">
                    <a:effectLst/>
                    <a:ea typeface="Arial" panose="020B0604020202020204" pitchFamily="34" charset="0"/>
                    <a:cs typeface="Times New Roman" panose="02020603050405020304" pitchFamily="18" charset="0"/>
                  </a:rPr>
                  <a:t>quả</a:t>
                </a:r>
                <a:r>
                  <a:rPr lang="en-US" sz="1800" dirty="0">
                    <a:effectLst/>
                    <a:ea typeface="Arial" panose="020B0604020202020204" pitchFamily="34" charset="0"/>
                    <a:cs typeface="Times New Roman" panose="02020603050405020304" pitchFamily="18" charset="0"/>
                  </a:rPr>
                  <a:t> </a:t>
                </a:r>
                <a:r>
                  <a:rPr lang="en-US" sz="1800" dirty="0" err="1">
                    <a:effectLst/>
                    <a:ea typeface="Arial" panose="020B0604020202020204" pitchFamily="34" charset="0"/>
                    <a:cs typeface="Times New Roman" panose="02020603050405020304" pitchFamily="18" charset="0"/>
                  </a:rPr>
                  <a:t>quy</a:t>
                </a:r>
                <a:r>
                  <a:rPr lang="en-US" sz="1800" dirty="0">
                    <a:effectLst/>
                    <a:ea typeface="Arial" panose="020B0604020202020204" pitchFamily="34" charset="0"/>
                    <a:cs typeface="Times New Roman" panose="02020603050405020304" pitchFamily="18" charset="0"/>
                  </a:rPr>
                  <a:t> </a:t>
                </a:r>
                <a:r>
                  <a:rPr lang="en-US" sz="1800" dirty="0" err="1">
                    <a:effectLst/>
                    <a:ea typeface="Arial" panose="020B0604020202020204" pitchFamily="34" charset="0"/>
                    <a:cs typeface="Times New Roman" panose="02020603050405020304" pitchFamily="18" charset="0"/>
                  </a:rPr>
                  <a:t>đồng</a:t>
                </a:r>
                <a:r>
                  <a:rPr lang="en-US" sz="1800" dirty="0">
                    <a:effectLst/>
                    <a:ea typeface="Arial" panose="020B0604020202020204" pitchFamily="34" charset="0"/>
                    <a:cs typeface="Times New Roman" panose="02020603050405020304" pitchFamily="18" charset="0"/>
                  </a:rPr>
                  <a:t> </a:t>
                </a:r>
                <a:r>
                  <a:rPr lang="en-US" sz="1800" dirty="0" err="1">
                    <a:effectLst/>
                    <a:ea typeface="Arial" panose="020B0604020202020204" pitchFamily="34" charset="0"/>
                    <a:cs typeface="Times New Roman" panose="02020603050405020304" pitchFamily="18" charset="0"/>
                  </a:rPr>
                  <a:t>và</a:t>
                </a:r>
                <a:r>
                  <a:rPr lang="en-US" sz="1800" dirty="0">
                    <a:effectLst/>
                    <a:ea typeface="Arial" panose="020B0604020202020204" pitchFamily="34" charset="0"/>
                    <a:cs typeface="Times New Roman" panose="02020603050405020304" pitchFamily="18" charset="0"/>
                  </a:rPr>
                  <a:t> </a:t>
                </a:r>
                <a:r>
                  <a:rPr lang="en-US" sz="1800" dirty="0" err="1">
                    <a:effectLst/>
                    <a:ea typeface="Arial" panose="020B0604020202020204" pitchFamily="34" charset="0"/>
                    <a:cs typeface="Times New Roman" panose="02020603050405020304" pitchFamily="18" charset="0"/>
                  </a:rPr>
                  <a:t>khử</a:t>
                </a:r>
                <a:r>
                  <a:rPr lang="en-US" sz="1800" dirty="0">
                    <a:effectLst/>
                    <a:ea typeface="Arial" panose="020B0604020202020204" pitchFamily="34" charset="0"/>
                    <a:cs typeface="Times New Roman" panose="02020603050405020304" pitchFamily="18" charset="0"/>
                  </a:rPr>
                  <a:t> </a:t>
                </a:r>
                <a:r>
                  <a:rPr lang="en-US" sz="1800" dirty="0" err="1">
                    <a:effectLst/>
                    <a:ea typeface="Arial" panose="020B0604020202020204" pitchFamily="34" charset="0"/>
                    <a:cs typeface="Times New Roman" panose="02020603050405020304" pitchFamily="18" charset="0"/>
                  </a:rPr>
                  <a:t>mẫu</a:t>
                </a:r>
                <a:r>
                  <a:rPr lang="en-US" sz="1800" dirty="0">
                    <a:effectLst/>
                    <a:ea typeface="Arial" panose="020B0604020202020204" pitchFamily="34" charset="0"/>
                    <a:cs typeface="Times New Roman" panose="02020603050405020304" pitchFamily="18" charset="0"/>
                  </a:rPr>
                  <a:t>:</a:t>
                </a:r>
              </a:p>
              <a:p>
                <a:pPr algn="ctr">
                  <a:lnSpc>
                    <a:spcPct val="150000"/>
                  </a:lnSpc>
                </a:pPr>
                <a14:m>
                  <m:oMath xmlns:m="http://schemas.openxmlformats.org/officeDocument/2006/math">
                    <m:r>
                      <a:rPr lang="vi-VN" sz="1800" i="1">
                        <a:effectLst/>
                        <a:latin typeface="Cambria Math" panose="02040503050406030204" pitchFamily="18" charset="0"/>
                        <a:ea typeface="Arial" panose="020B0604020202020204" pitchFamily="34" charset="0"/>
                        <a:cs typeface="Times New Roman" panose="02020603050405020304" pitchFamily="18" charset="0"/>
                      </a:rPr>
                      <m:t>−</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−3</m:t>
                        </m:r>
                      </m:e>
                    </m:d>
                    <m:r>
                      <a:rPr lang="vi-VN" sz="1800" i="1">
                        <a:effectLst/>
                        <a:latin typeface="Cambria Math" panose="02040503050406030204" pitchFamily="18" charset="0"/>
                        <a:ea typeface="Arial" panose="020B0604020202020204" pitchFamily="34" charset="0"/>
                        <a:cs typeface="Times New Roman" panose="02020603050405020304" pitchFamily="18" charset="0"/>
                      </a:rPr>
                      <m:t>+</m:t>
                    </m:r>
                    <m:r>
                      <a:rPr lang="en-US" sz="1800" b="0" i="1" smtClean="0">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m:t>
                    </m:r>
                    <m:r>
                      <a:rPr lang="en-US" sz="1800" b="0" i="1" smtClean="0">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1800" dirty="0">
                    <a:effectLst/>
                    <a:latin typeface="+mn-lt"/>
                    <a:ea typeface="Dotum" panose="020B0600000101010101" pitchFamily="34" charset="-127"/>
                    <a:cs typeface="Times New Roman" panose="02020603050405020304" pitchFamily="18" charset="0"/>
                  </a:rPr>
                  <a:t> </a:t>
                </a:r>
                <a:endParaRPr lang="en-US" sz="1800" dirty="0">
                  <a:effectLst/>
                  <a:latin typeface="+mn-lt"/>
                  <a:ea typeface="Arial" panose="020B0604020202020204" pitchFamily="34" charset="0"/>
                  <a:cs typeface="Times New Roman" panose="02020603050405020304" pitchFamily="18" charset="0"/>
                </a:endParaRPr>
              </a:p>
              <a:p>
                <a:pPr algn="ctr">
                  <a:lnSpc>
                    <a:spcPct val="150000"/>
                  </a:lnSpc>
                </a:pPr>
                <a:r>
                  <a:rPr lang="en-US" sz="1900" dirty="0" err="1"/>
                  <a:t>Kết</a:t>
                </a:r>
                <a:r>
                  <a:rPr lang="en-US" sz="1900" dirty="0"/>
                  <a:t> </a:t>
                </a:r>
                <a:r>
                  <a:rPr lang="en-US" sz="1900" dirty="0" err="1"/>
                  <a:t>quả</a:t>
                </a:r>
                <a:r>
                  <a:rPr lang="en-US" sz="1900" dirty="0"/>
                  <a:t>: </a:t>
                </a:r>
                <a14:m>
                  <m:oMath xmlns:m="http://schemas.openxmlformats.org/officeDocument/2006/math">
                    <m:r>
                      <a:rPr lang="en-US" sz="1900" i="1">
                        <a:latin typeface="Cambria Math" panose="02040503050406030204" pitchFamily="18" charset="0"/>
                      </a:rPr>
                      <m:t>𝑥</m:t>
                    </m:r>
                    <m:r>
                      <a:rPr lang="en-US" sz="1900" i="1">
                        <a:latin typeface="Cambria Math" panose="02040503050406030204" pitchFamily="18" charset="0"/>
                      </a:rPr>
                      <m:t>=0</m:t>
                    </m:r>
                  </m:oMath>
                </a14:m>
                <a:r>
                  <a:rPr lang="en-US" sz="1900" dirty="0"/>
                  <a:t> hoặc </a:t>
                </a:r>
                <a14:m>
                  <m:oMath xmlns:m="http://schemas.openxmlformats.org/officeDocument/2006/math">
                    <m:r>
                      <a:rPr lang="en-US" sz="1900" i="1">
                        <a:latin typeface="Cambria Math" panose="02040503050406030204" pitchFamily="18" charset="0"/>
                      </a:rPr>
                      <m:t>𝑥</m:t>
                    </m:r>
                    <m:r>
                      <a:rPr lang="en-US" sz="1900" i="1">
                        <a:latin typeface="Cambria Math" panose="02040503050406030204" pitchFamily="18" charset="0"/>
                      </a:rPr>
                      <m:t>=2</m:t>
                    </m:r>
                  </m:oMath>
                </a14:m>
                <a:r>
                  <a:rPr lang="en-US" sz="1900" dirty="0"/>
                  <a:t> </a:t>
                </a:r>
                <a:endParaRPr lang="en-US" sz="1800" i="1" dirty="0">
                  <a:latin typeface="Cambria Math" panose="02040503050406030204" pitchFamily="18" charset="0"/>
                  <a:ea typeface="Arial" panose="020B0604020202020204" pitchFamily="34" charset="0"/>
                  <a:cs typeface="Times New Roman" panose="02020603050405020304" pitchFamily="18" charset="0"/>
                </a:endParaRPr>
              </a:p>
              <a:p>
                <a:pPr lvl="0">
                  <a:lnSpc>
                    <a:spcPct val="150000"/>
                  </a:lnSpc>
                </a:pPr>
                <a14:m>
                  <m:oMath xmlns:m="http://schemas.openxmlformats.org/officeDocument/2006/math">
                    <m:r>
                      <a:rPr lang="vi-VN" sz="1800" i="1" smtClean="0">
                        <a:latin typeface="Cambria Math" panose="02040503050406030204" pitchFamily="18" charset="0"/>
                        <a:ea typeface="Arial" panose="020B0604020202020204" pitchFamily="34" charset="0"/>
                        <a:cs typeface="Times New Roman" panose="02020603050405020304" pitchFamily="18" charset="0"/>
                      </a:rPr>
                      <m:t>𝑥</m:t>
                    </m:r>
                    <m:r>
                      <a:rPr lang="vi-VN" sz="1800" i="1" smtClean="0">
                        <a:latin typeface="Cambria Math" panose="02040503050406030204" pitchFamily="18" charset="0"/>
                        <a:ea typeface="Arial" panose="020B0604020202020204" pitchFamily="34" charset="0"/>
                        <a:cs typeface="Times New Roman" panose="02020603050405020304" pitchFamily="18" charset="0"/>
                      </a:rPr>
                      <m:t>=2</m:t>
                    </m:r>
                  </m:oMath>
                </a14:m>
                <a:r>
                  <a:rPr lang="vi-VN" sz="1800" dirty="0">
                    <a:latin typeface="Arial" panose="020B0604020202020204" pitchFamily="34" charset="0"/>
                    <a:ea typeface="Dotum" panose="020B0600000101010101" pitchFamily="34" charset="-127"/>
                    <a:cs typeface="Times New Roman" panose="02020603050405020304" pitchFamily="18" charset="0"/>
                  </a:rPr>
                  <a:t> (</a:t>
                </a:r>
                <a:r>
                  <a:rPr lang="en-US" sz="1800" dirty="0" err="1">
                    <a:latin typeface="Arial" panose="020B0604020202020204" pitchFamily="34" charset="0"/>
                    <a:ea typeface="Dotum" panose="020B0600000101010101" pitchFamily="34" charset="-127"/>
                    <a:cs typeface="Times New Roman" panose="02020603050405020304" pitchFamily="18" charset="0"/>
                  </a:rPr>
                  <a:t>Không</a:t>
                </a:r>
                <a:r>
                  <a:rPr lang="en-US" sz="1800" dirty="0">
                    <a:latin typeface="Arial" panose="020B0604020202020204" pitchFamily="34" charset="0"/>
                    <a:ea typeface="Dotum" panose="020B0600000101010101" pitchFamily="34" charset="-127"/>
                    <a:cs typeface="Times New Roman" panose="02020603050405020304" pitchFamily="18" charset="0"/>
                  </a:rPr>
                  <a:t> t</a:t>
                </a:r>
                <a:r>
                  <a:rPr lang="vi-VN" sz="1800" dirty="0">
                    <a:latin typeface="Arial" panose="020B0604020202020204" pitchFamily="34" charset="0"/>
                    <a:ea typeface="Dotum" panose="020B0600000101010101" pitchFamily="34" charset="-127"/>
                    <a:cs typeface="Times New Roman" panose="02020603050405020304" pitchFamily="18" charset="0"/>
                  </a:rPr>
                  <a:t>hỏa mãn điều kiện xác định)</a:t>
                </a:r>
                <a:endParaRPr lang="en-US" sz="1800" dirty="0">
                  <a:ea typeface="Arial" panose="020B0604020202020204" pitchFamily="34" charset="0"/>
                  <a:cs typeface="Times New Roman" panose="02020603050405020304" pitchFamily="18" charset="0"/>
                </a:endParaRPr>
              </a:p>
              <a:p>
                <a:pPr lvl="0">
                  <a:lnSpc>
                    <a:spcPct val="150000"/>
                  </a:lnSpc>
                </a:pPr>
                <a:r>
                  <a:rPr lang="vi-VN" sz="1800" dirty="0">
                    <a:latin typeface="Arial" panose="020B0604020202020204" pitchFamily="34" charset="0"/>
                    <a:ea typeface="Arial" panose="020B0604020202020204" pitchFamily="34" charset="0"/>
                    <a:cs typeface="Times New Roman" panose="02020603050405020304" pitchFamily="18" charset="0"/>
                  </a:rPr>
                  <a:t>Vậy phương trình đã cho </a:t>
                </a:r>
                <a:r>
                  <a:rPr lang="en-US" sz="1800" dirty="0" err="1">
                    <a:latin typeface="Arial" panose="020B0604020202020204" pitchFamily="34" charset="0"/>
                    <a:ea typeface="Arial" panose="020B0604020202020204" pitchFamily="34" charset="0"/>
                    <a:cs typeface="Times New Roman" panose="02020603050405020304" pitchFamily="18" charset="0"/>
                  </a:rPr>
                  <a:t>có</a:t>
                </a:r>
                <a:r>
                  <a:rPr lang="en-US" sz="1800" dirty="0">
                    <a:latin typeface="Arial" panose="020B0604020202020204" pitchFamily="34" charset="0"/>
                    <a:ea typeface="Arial" panose="020B0604020202020204" pitchFamily="34" charset="0"/>
                    <a:cs typeface="Times New Roman" panose="02020603050405020304" pitchFamily="18" charset="0"/>
                  </a:rPr>
                  <a:t> </a:t>
                </a:r>
                <a:r>
                  <a:rPr lang="en-US" sz="1800" dirty="0" err="1">
                    <a:latin typeface="Arial" panose="020B0604020202020204" pitchFamily="34" charset="0"/>
                    <a:ea typeface="Arial" panose="020B0604020202020204" pitchFamily="34" charset="0"/>
                    <a:cs typeface="Times New Roman" panose="02020603050405020304" pitchFamily="18" charset="0"/>
                  </a:rPr>
                  <a:t>nghiệm</a:t>
                </a:r>
                <a:r>
                  <a:rPr lang="en-US" sz="1800" dirty="0">
                    <a:latin typeface="Arial" panose="020B0604020202020204" pitchFamily="34" charset="0"/>
                    <a:ea typeface="Arial" panose="020B0604020202020204" pitchFamily="34" charset="0"/>
                    <a:cs typeface="Times New Roman" panose="02020603050405020304" pitchFamily="18" charset="0"/>
                  </a:rPr>
                  <a:t> </a:t>
                </a:r>
                <a14:m>
                  <m:oMath xmlns:m="http://schemas.openxmlformats.org/officeDocument/2006/math">
                    <m:r>
                      <a:rPr lang="en-US" sz="1800" i="1">
                        <a:latin typeface="Cambria Math" panose="02040503050406030204" pitchFamily="18" charset="0"/>
                      </a:rPr>
                      <m:t>𝑥</m:t>
                    </m:r>
                    <m:r>
                      <a:rPr lang="en-US" sz="1800" i="1">
                        <a:latin typeface="Cambria Math" panose="02040503050406030204" pitchFamily="18" charset="0"/>
                      </a:rPr>
                      <m:t>=0</m:t>
                    </m:r>
                  </m:oMath>
                </a14:m>
                <a:r>
                  <a:rPr lang="en-US" sz="1800" dirty="0"/>
                  <a:t> .</a:t>
                </a:r>
                <a:endParaRPr lang="vi-VN" sz="1800" dirty="0">
                  <a:latin typeface="Arial" panose="020B0604020202020204" pitchFamily="34" charset="0"/>
                  <a:ea typeface="Arial" panose="020B060402020202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2469784" y="1267573"/>
                <a:ext cx="4861319" cy="2578206"/>
              </a:xfrm>
              <a:prstGeom prst="rect">
                <a:avLst/>
              </a:prstGeom>
              <a:blipFill>
                <a:blip r:embed="rId4"/>
                <a:stretch>
                  <a:fillRect l="-1003" b="-283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anim calcmode="lin" valueType="num">
                                      <p:cBhvr>
                                        <p:cTn id="8" dur="500" fill="hold"/>
                                        <p:tgtEl>
                                          <p:spTgt spid="83"/>
                                        </p:tgtEl>
                                        <p:attrNameLst>
                                          <p:attrName>ppt_x</p:attrName>
                                        </p:attrNameLst>
                                      </p:cBhvr>
                                      <p:tavLst>
                                        <p:tav tm="0">
                                          <p:val>
                                            <p:strVal val="#ppt_x"/>
                                          </p:val>
                                        </p:tav>
                                        <p:tav tm="100000">
                                          <p:val>
                                            <p:strVal val="#ppt_x"/>
                                          </p:val>
                                        </p:tav>
                                      </p:tavLst>
                                    </p:anim>
                                    <p:anim calcmode="lin" valueType="num">
                                      <p:cBhvr>
                                        <p:cTn id="9" dur="500" fill="hold"/>
                                        <p:tgtEl>
                                          <p:spTgt spid="8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500"/>
                                        <p:tgtEl>
                                          <p:spTgt spid="84"/>
                                        </p:tgtEl>
                                      </p:cBhvr>
                                    </p:animEffect>
                                    <p:anim calcmode="lin" valueType="num">
                                      <p:cBhvr>
                                        <p:cTn id="13" dur="500" fill="hold"/>
                                        <p:tgtEl>
                                          <p:spTgt spid="84"/>
                                        </p:tgtEl>
                                        <p:attrNameLst>
                                          <p:attrName>ppt_x</p:attrName>
                                        </p:attrNameLst>
                                      </p:cBhvr>
                                      <p:tavLst>
                                        <p:tav tm="0">
                                          <p:val>
                                            <p:strVal val="#ppt_x"/>
                                          </p:val>
                                        </p:tav>
                                        <p:tav tm="100000">
                                          <p:val>
                                            <p:strVal val="#ppt_x"/>
                                          </p:val>
                                        </p:tav>
                                      </p:tavLst>
                                    </p:anim>
                                    <p:anim calcmode="lin" valueType="num">
                                      <p:cBhvr>
                                        <p:cTn id="14" dur="5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barn(inVertical)">
                                      <p:cBhvr>
                                        <p:cTn id="19" dur="500"/>
                                        <p:tgtEl>
                                          <p:spTgt spid="8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500"/>
                                        <p:tgtEl>
                                          <p:spTgt spid="4">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500"/>
                                        <p:tgtEl>
                                          <p:spTgt spid="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p:bldP spid="8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956521" y="412110"/>
            <a:ext cx="7209895" cy="1661993"/>
          </a:xfrm>
          <a:prstGeom prst="rect">
            <a:avLst/>
          </a:prstGeom>
          <a:noFill/>
        </p:spPr>
        <p:txBody>
          <a:bodyPr wrap="square" rtlCol="0">
            <a:spAutoFit/>
          </a:bodyPr>
          <a:lstStyle/>
          <a:p>
            <a:pPr lvl="0" algn="just" defTabSz="1828800">
              <a:lnSpc>
                <a:spcPct val="150000"/>
              </a:lnSpc>
              <a:buClr>
                <a:srgbClr val="2D1549"/>
              </a:buClr>
              <a:buSzPts val="1100"/>
              <a:defRPr/>
            </a:pPr>
            <a:r>
              <a:rPr kumimoji="0" lang="en-US" sz="1650" b="1" i="0" u="none" strike="noStrike" kern="0" cap="none" spc="0" normalizeH="0" baseline="0" noProof="0">
                <a:ln>
                  <a:noFill/>
                </a:ln>
                <a:solidFill>
                  <a:srgbClr val="FFFFFF"/>
                </a:solidFill>
                <a:effectLst/>
                <a:highlight>
                  <a:srgbClr val="CE4D8E"/>
                </a:highlight>
                <a:uLnTx/>
                <a:uFillTx/>
                <a:ea typeface="+mn-ea"/>
                <a:sym typeface="Arial"/>
              </a:rPr>
              <a:t>Ví dụ 6:</a:t>
            </a:r>
            <a:r>
              <a:rPr kumimoji="0" lang="en-US" sz="1650" b="0" i="0" u="none" strike="noStrike" kern="1200" cap="none" spc="0" normalizeH="0" baseline="0" noProof="0">
                <a:ln>
                  <a:noFill/>
                </a:ln>
                <a:solidFill>
                  <a:sysClr val="windowText" lastClr="000000"/>
                </a:solidFill>
                <a:effectLst/>
                <a:uLnTx/>
                <a:uFillTx/>
                <a:ea typeface="+mn-ea"/>
                <a:cs typeface="Arial" panose="020B0604020202020204" pitchFamily="34" charset="0"/>
                <a:sym typeface="Arial"/>
              </a:rPr>
              <a:t> </a:t>
            </a:r>
            <a:r>
              <a:rPr lang="vi-VN" sz="1650" kern="1200">
                <a:solidFill>
                  <a:sysClr val="windowText" lastClr="000000"/>
                </a:solidFill>
                <a:latin typeface="Arial" panose="020B0604020202020204" pitchFamily="34" charset="0"/>
                <a:ea typeface="+mn-ea"/>
                <a:cs typeface="Arial" panose="020B0604020202020204" pitchFamily="34" charset="0"/>
              </a:rPr>
              <a:t>Hai bạn Phong và Khang cùng hẹn nhau đạp xe đến một địa điểm cách vị trí bạn Phong 6 km và cách vị trí bạn Khang 7 km. Hai bạn cùng xuất phát và đến địa điểm đã hẹn cùng một lúc. Tính tốc độ của mỗi bạn, biết tốc độ của bạn Khang hơn tốc độ của bạn Phong là 2 km/h.</a:t>
            </a:r>
          </a:p>
        </p:txBody>
      </p:sp>
      <p:sp>
        <p:nvSpPr>
          <p:cNvPr id="25" name="Google Shape;1913;p42"/>
          <p:cNvSpPr/>
          <p:nvPr/>
        </p:nvSpPr>
        <p:spPr>
          <a:xfrm rot="2165">
            <a:off x="4126451" y="2122181"/>
            <a:ext cx="870031" cy="388279"/>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5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650" b="1" i="1" u="none" strike="noStrike" kern="0" cap="none" spc="0" normalizeH="0" baseline="0" noProof="0" dirty="0">
              <a:ln>
                <a:noFill/>
              </a:ln>
              <a:solidFill>
                <a:sysClr val="windowText" lastClr="000000"/>
              </a:solidFill>
              <a:effectLst/>
              <a:uLnTx/>
              <a:uFillTx/>
              <a:latin typeface="Arial"/>
              <a:cs typeface="Arial"/>
              <a:sym typeface="Arial"/>
            </a:endParaRPr>
          </a:p>
        </p:txBody>
      </p:sp>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3" name="Rectangle 2"/>
              <p:cNvSpPr/>
              <p:nvPr/>
            </p:nvSpPr>
            <p:spPr>
              <a:xfrm>
                <a:off x="956521" y="2582391"/>
                <a:ext cx="5752076" cy="877163"/>
              </a:xfrm>
              <a:prstGeom prst="rect">
                <a:avLst/>
              </a:prstGeom>
            </p:spPr>
            <p:txBody>
              <a:bodyPr wrap="square">
                <a:spAutoFit/>
              </a:bodyPr>
              <a:lstStyle/>
              <a:p>
                <a:pPr algn="just">
                  <a:lnSpc>
                    <a:spcPct val="150000"/>
                  </a:lnSpc>
                </a:pPr>
                <a:r>
                  <a:rPr lang="vi-VN" sz="1650">
                    <a:solidFill>
                      <a:schemeClr val="tx1"/>
                    </a:solidFill>
                    <a:latin typeface="+mn-lt"/>
                  </a:rPr>
                  <a:t>Gọi tốc độ của bạn Phong là </a:t>
                </a:r>
                <a14:m>
                  <m:oMath xmlns:m="http://schemas.openxmlformats.org/officeDocument/2006/math">
                    <m:r>
                      <a:rPr lang="vi-VN" sz="1650" i="1" smtClean="0">
                        <a:solidFill>
                          <a:schemeClr val="tx1"/>
                        </a:solidFill>
                        <a:latin typeface="Cambria Math" panose="02040503050406030204" pitchFamily="18" charset="0"/>
                      </a:rPr>
                      <m:t>𝑥</m:t>
                    </m:r>
                    <m:r>
                      <a:rPr lang="vi-VN" sz="1650" i="1" smtClean="0">
                        <a:solidFill>
                          <a:schemeClr val="tx1"/>
                        </a:solidFill>
                        <a:latin typeface="Cambria Math" panose="02040503050406030204" pitchFamily="18" charset="0"/>
                      </a:rPr>
                      <m:t> (</m:t>
                    </m:r>
                    <m:r>
                      <a:rPr lang="vi-VN" sz="1650" i="1" smtClean="0">
                        <a:solidFill>
                          <a:schemeClr val="tx1"/>
                        </a:solidFill>
                        <a:latin typeface="Cambria Math" panose="02040503050406030204" pitchFamily="18" charset="0"/>
                      </a:rPr>
                      <m:t>𝑘𝑚</m:t>
                    </m:r>
                    <m:r>
                      <a:rPr lang="vi-VN" sz="1650" i="1" smtClean="0">
                        <a:solidFill>
                          <a:schemeClr val="tx1"/>
                        </a:solidFill>
                        <a:latin typeface="Cambria Math" panose="02040503050406030204" pitchFamily="18" charset="0"/>
                      </a:rPr>
                      <m:t>/</m:t>
                    </m:r>
                    <m:r>
                      <a:rPr lang="vi-VN" sz="1650" i="1" smtClean="0">
                        <a:solidFill>
                          <a:schemeClr val="tx1"/>
                        </a:solidFill>
                        <a:latin typeface="Cambria Math" panose="02040503050406030204" pitchFamily="18" charset="0"/>
                      </a:rPr>
                      <m:t>h</m:t>
                    </m:r>
                    <m:r>
                      <a:rPr lang="vi-VN" sz="1650" i="1" smtClean="0">
                        <a:solidFill>
                          <a:schemeClr val="tx1"/>
                        </a:solidFill>
                        <a:latin typeface="Cambria Math" panose="02040503050406030204" pitchFamily="18" charset="0"/>
                      </a:rPr>
                      <m:t>) (</m:t>
                    </m:r>
                    <m:r>
                      <a:rPr lang="vi-VN" sz="1650" i="1" smtClean="0">
                        <a:solidFill>
                          <a:schemeClr val="tx1"/>
                        </a:solidFill>
                        <a:latin typeface="Cambria Math" panose="02040503050406030204" pitchFamily="18" charset="0"/>
                      </a:rPr>
                      <m:t>𝑥</m:t>
                    </m:r>
                    <m:r>
                      <a:rPr lang="vi-VN" sz="1650" i="1" smtClean="0">
                        <a:solidFill>
                          <a:schemeClr val="tx1"/>
                        </a:solidFill>
                        <a:latin typeface="Cambria Math" panose="02040503050406030204" pitchFamily="18" charset="0"/>
                      </a:rPr>
                      <m:t>&gt;0). </m:t>
                    </m:r>
                  </m:oMath>
                </a14:m>
                <a:endParaRPr lang="en-US" sz="1650">
                  <a:solidFill>
                    <a:schemeClr val="tx1"/>
                  </a:solidFill>
                  <a:latin typeface="+mn-lt"/>
                </a:endParaRPr>
              </a:p>
              <a:p>
                <a:pPr algn="just">
                  <a:lnSpc>
                    <a:spcPct val="150000"/>
                  </a:lnSpc>
                </a:pPr>
                <a:r>
                  <a:rPr lang="vi-VN" sz="1650">
                    <a:solidFill>
                      <a:schemeClr val="tx1"/>
                    </a:solidFill>
                    <a:latin typeface="+mn-lt"/>
                  </a:rPr>
                  <a:t>Khi đó, tốc độ của bạn Khang là </a:t>
                </a:r>
                <a14:m>
                  <m:oMath xmlns:m="http://schemas.openxmlformats.org/officeDocument/2006/math">
                    <m:r>
                      <a:rPr lang="vi-VN" sz="1650" i="1" smtClean="0">
                        <a:solidFill>
                          <a:schemeClr val="tx1"/>
                        </a:solidFill>
                        <a:latin typeface="Cambria Math" panose="02040503050406030204" pitchFamily="18" charset="0"/>
                      </a:rPr>
                      <m:t>𝑥</m:t>
                    </m:r>
                    <m:r>
                      <a:rPr lang="vi-VN" sz="1650" i="1" smtClean="0">
                        <a:solidFill>
                          <a:schemeClr val="tx1"/>
                        </a:solidFill>
                        <a:latin typeface="Cambria Math" panose="02040503050406030204" pitchFamily="18" charset="0"/>
                      </a:rPr>
                      <m:t>+2 (</m:t>
                    </m:r>
                    <m:r>
                      <a:rPr lang="vi-VN" sz="1650" i="1" smtClean="0">
                        <a:solidFill>
                          <a:schemeClr val="tx1"/>
                        </a:solidFill>
                        <a:latin typeface="Cambria Math" panose="02040503050406030204" pitchFamily="18" charset="0"/>
                      </a:rPr>
                      <m:t>𝑘𝑚</m:t>
                    </m:r>
                    <m:r>
                      <a:rPr lang="vi-VN" sz="1650" i="1" smtClean="0">
                        <a:solidFill>
                          <a:schemeClr val="tx1"/>
                        </a:solidFill>
                        <a:latin typeface="Cambria Math" panose="02040503050406030204" pitchFamily="18" charset="0"/>
                      </a:rPr>
                      <m:t>/</m:t>
                    </m:r>
                    <m:r>
                      <a:rPr lang="vi-VN" sz="1650" i="1" smtClean="0">
                        <a:solidFill>
                          <a:schemeClr val="tx1"/>
                        </a:solidFill>
                        <a:latin typeface="Cambria Math" panose="02040503050406030204" pitchFamily="18" charset="0"/>
                      </a:rPr>
                      <m:t>h</m:t>
                    </m:r>
                    <m:r>
                      <a:rPr lang="vi-VN" sz="1650" i="1" smtClean="0">
                        <a:solidFill>
                          <a:schemeClr val="tx1"/>
                        </a:solidFill>
                        <a:latin typeface="Cambria Math" panose="02040503050406030204" pitchFamily="18" charset="0"/>
                      </a:rPr>
                      <m:t>).</m:t>
                    </m:r>
                  </m:oMath>
                </a14:m>
                <a:endParaRPr lang="vi-VN" sz="1650">
                  <a:solidFill>
                    <a:schemeClr val="tx1"/>
                  </a:solidFill>
                  <a:latin typeface="+mn-lt"/>
                </a:endParaRPr>
              </a:p>
            </p:txBody>
          </p:sp>
        </mc:Choice>
        <mc:Fallback xmlns="">
          <p:sp>
            <p:nvSpPr>
              <p:cNvPr id="3" name="Rectangle 2"/>
              <p:cNvSpPr>
                <a:spLocks noRot="1" noChangeAspect="1" noMove="1" noResize="1" noEditPoints="1" noAdjustHandles="1" noChangeArrowheads="1" noChangeShapeType="1" noTextEdit="1"/>
              </p:cNvSpPr>
              <p:nvPr/>
            </p:nvSpPr>
            <p:spPr>
              <a:xfrm>
                <a:off x="956521" y="2582391"/>
                <a:ext cx="5752076" cy="877163"/>
              </a:xfrm>
              <a:prstGeom prst="rect">
                <a:avLst/>
              </a:prstGeom>
              <a:blipFill>
                <a:blip r:embed="rId2"/>
                <a:stretch>
                  <a:fillRect l="-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956521" y="3303656"/>
                <a:ext cx="4572000" cy="829586"/>
              </a:xfrm>
              <a:prstGeom prst="rect">
                <a:avLst/>
              </a:prstGeom>
            </p:spPr>
            <p:txBody>
              <a:bodyPr>
                <a:spAutoFit/>
              </a:bodyPr>
              <a:lstStyle/>
              <a:p>
                <a:pPr lvl="0" algn="just">
                  <a:lnSpc>
                    <a:spcPct val="150000"/>
                  </a:lnSpc>
                </a:pPr>
                <a14:m>
                  <m:oMathPara xmlns:m="http://schemas.openxmlformats.org/officeDocument/2006/math">
                    <m:oMathParaPr>
                      <m:jc m:val="left"/>
                    </m:oMathParaPr>
                    <m:oMath xmlns:m="http://schemas.openxmlformats.org/officeDocument/2006/math">
                      <m:r>
                        <m:rPr>
                          <m:nor/>
                        </m:rPr>
                        <a:rPr lang="vi-VN" sz="1650"/>
                        <m:t>Th</m:t>
                      </m:r>
                      <m:r>
                        <m:rPr>
                          <m:nor/>
                        </m:rPr>
                        <a:rPr lang="vi-VN" sz="1650"/>
                        <m:t>ờ</m:t>
                      </m:r>
                      <m:r>
                        <m:rPr>
                          <m:nor/>
                        </m:rPr>
                        <a:rPr lang="vi-VN" sz="1650"/>
                        <m:t>i</m:t>
                      </m:r>
                      <m:r>
                        <m:rPr>
                          <m:nor/>
                        </m:rPr>
                        <a:rPr lang="vi-VN" sz="1650"/>
                        <m:t> </m:t>
                      </m:r>
                      <m:r>
                        <m:rPr>
                          <m:nor/>
                        </m:rPr>
                        <a:rPr lang="vi-VN" sz="1650"/>
                        <m:t>gian</m:t>
                      </m:r>
                      <m:r>
                        <m:rPr>
                          <m:nor/>
                        </m:rPr>
                        <a:rPr lang="vi-VN" sz="1650"/>
                        <m:t> đ</m:t>
                      </m:r>
                      <m:r>
                        <m:rPr>
                          <m:nor/>
                        </m:rPr>
                        <a:rPr lang="vi-VN" sz="1650"/>
                        <m:t>i</m:t>
                      </m:r>
                      <m:r>
                        <m:rPr>
                          <m:nor/>
                        </m:rPr>
                        <a:rPr lang="vi-VN" sz="1650"/>
                        <m:t> </m:t>
                      </m:r>
                      <m:r>
                        <m:rPr>
                          <m:nor/>
                        </m:rPr>
                        <a:rPr lang="vi-VN" sz="1650"/>
                        <m:t>c</m:t>
                      </m:r>
                      <m:r>
                        <m:rPr>
                          <m:nor/>
                        </m:rPr>
                        <a:rPr lang="vi-VN" sz="1650"/>
                        <m:t>ủ</m:t>
                      </m:r>
                      <m:r>
                        <m:rPr>
                          <m:nor/>
                        </m:rPr>
                        <a:rPr lang="vi-VN" sz="1650"/>
                        <m:t>a</m:t>
                      </m:r>
                      <m:r>
                        <m:rPr>
                          <m:nor/>
                        </m:rPr>
                        <a:rPr lang="vi-VN" sz="1650"/>
                        <m:t> </m:t>
                      </m:r>
                      <m:r>
                        <m:rPr>
                          <m:nor/>
                        </m:rPr>
                        <a:rPr lang="vi-VN" sz="1650"/>
                        <m:t>b</m:t>
                      </m:r>
                      <m:r>
                        <m:rPr>
                          <m:nor/>
                        </m:rPr>
                        <a:rPr lang="vi-VN" sz="1650"/>
                        <m:t>ạ</m:t>
                      </m:r>
                      <m:r>
                        <m:rPr>
                          <m:nor/>
                        </m:rPr>
                        <a:rPr lang="vi-VN" sz="1650"/>
                        <m:t>n</m:t>
                      </m:r>
                      <m:r>
                        <m:rPr>
                          <m:nor/>
                        </m:rPr>
                        <a:rPr lang="vi-VN" sz="1650"/>
                        <m:t> </m:t>
                      </m:r>
                      <m:r>
                        <m:rPr>
                          <m:nor/>
                        </m:rPr>
                        <a:rPr lang="vi-VN" sz="1650"/>
                        <m:t>Phong</m:t>
                      </m:r>
                      <m:r>
                        <m:rPr>
                          <m:nor/>
                        </m:rPr>
                        <a:rPr lang="vi-VN" sz="1650"/>
                        <m:t> </m:t>
                      </m:r>
                      <m:r>
                        <m:rPr>
                          <m:nor/>
                        </m:rPr>
                        <a:rPr lang="vi-VN" sz="1650"/>
                        <m:t>l</m:t>
                      </m:r>
                      <m:r>
                        <m:rPr>
                          <m:nor/>
                        </m:rPr>
                        <a:rPr lang="vi-VN" sz="1650"/>
                        <m:t>à</m:t>
                      </m:r>
                      <m:r>
                        <a:rPr lang="en-US" sz="1650" i="1">
                          <a:latin typeface="Cambria Math" panose="02040503050406030204" pitchFamily="18" charset="0"/>
                        </a:rPr>
                        <m:t> </m:t>
                      </m:r>
                      <m:f>
                        <m:fPr>
                          <m:ctrlPr>
                            <a:rPr lang="en-US" sz="1650" i="1">
                              <a:latin typeface="Cambria Math" panose="02040503050406030204" pitchFamily="18" charset="0"/>
                            </a:rPr>
                          </m:ctrlPr>
                        </m:fPr>
                        <m:num>
                          <m:r>
                            <a:rPr lang="en-US" sz="1650" i="1">
                              <a:latin typeface="Cambria Math" panose="02040503050406030204" pitchFamily="18" charset="0"/>
                            </a:rPr>
                            <m:t>6</m:t>
                          </m:r>
                        </m:num>
                        <m:den>
                          <m:r>
                            <a:rPr lang="en-US" sz="1650" i="1">
                              <a:latin typeface="Cambria Math" panose="02040503050406030204" pitchFamily="18" charset="0"/>
                            </a:rPr>
                            <m:t>𝑥</m:t>
                          </m:r>
                        </m:den>
                      </m:f>
                      <m:r>
                        <m:rPr>
                          <m:nor/>
                        </m:rPr>
                        <a:rPr lang="en-US" sz="1650">
                          <a:latin typeface="Cambria Math" panose="02040503050406030204" pitchFamily="18" charset="0"/>
                        </a:rPr>
                        <m:t> </m:t>
                      </m:r>
                      <m:r>
                        <m:rPr>
                          <m:nor/>
                        </m:rPr>
                        <a:rPr lang="vi-VN" sz="1650"/>
                        <m:t>(</m:t>
                      </m:r>
                      <m:r>
                        <m:rPr>
                          <m:nor/>
                        </m:rPr>
                        <a:rPr lang="vi-VN" sz="1650"/>
                        <m:t>gi</m:t>
                      </m:r>
                      <m:r>
                        <m:rPr>
                          <m:nor/>
                        </m:rPr>
                        <a:rPr lang="vi-VN" sz="1650"/>
                        <m:t>ờ).</m:t>
                      </m:r>
                      <m:r>
                        <m:rPr>
                          <m:nor/>
                        </m:rPr>
                        <a:rPr lang="en-US" sz="1650"/>
                        <m:t> </m:t>
                      </m:r>
                    </m:oMath>
                  </m:oMathPara>
                </a14:m>
                <a:endParaRPr lang="en-US" sz="1650"/>
              </a:p>
            </p:txBody>
          </p:sp>
        </mc:Choice>
        <mc:Fallback xmlns="">
          <p:sp>
            <p:nvSpPr>
              <p:cNvPr id="4" name="Rectangle 3"/>
              <p:cNvSpPr>
                <a:spLocks noRot="1" noChangeAspect="1" noMove="1" noResize="1" noEditPoints="1" noAdjustHandles="1" noChangeArrowheads="1" noChangeShapeType="1" noTextEdit="1"/>
              </p:cNvSpPr>
              <p:nvPr/>
            </p:nvSpPr>
            <p:spPr>
              <a:xfrm>
                <a:off x="956521" y="3303656"/>
                <a:ext cx="4572000" cy="82958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956521" y="3928088"/>
                <a:ext cx="4424545" cy="833433"/>
              </a:xfrm>
              <a:prstGeom prst="rect">
                <a:avLst/>
              </a:prstGeom>
            </p:spPr>
            <p:txBody>
              <a:bodyPr wrap="none">
                <a:spAutoFit/>
              </a:bodyPr>
              <a:lstStyle/>
              <a:p>
                <a:pPr lvl="0" algn="just">
                  <a:lnSpc>
                    <a:spcPct val="150000"/>
                  </a:lnSpc>
                </a:pPr>
                <a14:m>
                  <m:oMathPara xmlns:m="http://schemas.openxmlformats.org/officeDocument/2006/math">
                    <m:oMathParaPr>
                      <m:jc m:val="left"/>
                    </m:oMathParaPr>
                    <m:oMath xmlns:m="http://schemas.openxmlformats.org/officeDocument/2006/math">
                      <m:r>
                        <m:rPr>
                          <m:nor/>
                        </m:rPr>
                        <a:rPr lang="vi-VN" sz="1650"/>
                        <m:t>Th</m:t>
                      </m:r>
                      <m:r>
                        <m:rPr>
                          <m:nor/>
                        </m:rPr>
                        <a:rPr lang="vi-VN" sz="1650"/>
                        <m:t>ờ</m:t>
                      </m:r>
                      <m:r>
                        <m:rPr>
                          <m:nor/>
                        </m:rPr>
                        <a:rPr lang="vi-VN" sz="1650"/>
                        <m:t>i</m:t>
                      </m:r>
                      <m:r>
                        <m:rPr>
                          <m:nor/>
                        </m:rPr>
                        <a:rPr lang="vi-VN" sz="1650"/>
                        <m:t> </m:t>
                      </m:r>
                      <m:r>
                        <m:rPr>
                          <m:nor/>
                        </m:rPr>
                        <a:rPr lang="vi-VN" sz="1650"/>
                        <m:t>gian</m:t>
                      </m:r>
                      <m:r>
                        <m:rPr>
                          <m:nor/>
                        </m:rPr>
                        <a:rPr lang="vi-VN" sz="1650"/>
                        <m:t> đ</m:t>
                      </m:r>
                      <m:r>
                        <m:rPr>
                          <m:nor/>
                        </m:rPr>
                        <a:rPr lang="vi-VN" sz="1650"/>
                        <m:t>i</m:t>
                      </m:r>
                      <m:r>
                        <m:rPr>
                          <m:nor/>
                        </m:rPr>
                        <a:rPr lang="vi-VN" sz="1650"/>
                        <m:t> </m:t>
                      </m:r>
                      <m:r>
                        <m:rPr>
                          <m:nor/>
                        </m:rPr>
                        <a:rPr lang="vi-VN" sz="1650"/>
                        <m:t>c</m:t>
                      </m:r>
                      <m:r>
                        <m:rPr>
                          <m:nor/>
                        </m:rPr>
                        <a:rPr lang="vi-VN" sz="1650"/>
                        <m:t>ủ</m:t>
                      </m:r>
                      <m:r>
                        <m:rPr>
                          <m:nor/>
                        </m:rPr>
                        <a:rPr lang="vi-VN" sz="1650"/>
                        <m:t>a</m:t>
                      </m:r>
                      <m:r>
                        <m:rPr>
                          <m:nor/>
                        </m:rPr>
                        <a:rPr lang="vi-VN" sz="1650"/>
                        <m:t> </m:t>
                      </m:r>
                      <m:r>
                        <m:rPr>
                          <m:nor/>
                        </m:rPr>
                        <a:rPr lang="vi-VN" sz="1650"/>
                        <m:t>b</m:t>
                      </m:r>
                      <m:r>
                        <m:rPr>
                          <m:nor/>
                        </m:rPr>
                        <a:rPr lang="vi-VN" sz="1650"/>
                        <m:t>ạ</m:t>
                      </m:r>
                      <m:r>
                        <m:rPr>
                          <m:nor/>
                        </m:rPr>
                        <a:rPr lang="vi-VN" sz="1650"/>
                        <m:t>n</m:t>
                      </m:r>
                      <m:r>
                        <m:rPr>
                          <m:nor/>
                        </m:rPr>
                        <a:rPr lang="vi-VN" sz="1650"/>
                        <m:t> </m:t>
                      </m:r>
                      <m:r>
                        <m:rPr>
                          <m:nor/>
                        </m:rPr>
                        <a:rPr lang="vi-VN" sz="1650"/>
                        <m:t>Khang</m:t>
                      </m:r>
                      <m:r>
                        <m:rPr>
                          <m:nor/>
                        </m:rPr>
                        <a:rPr lang="vi-VN" sz="1650"/>
                        <m:t> </m:t>
                      </m:r>
                      <m:r>
                        <m:rPr>
                          <m:nor/>
                        </m:rPr>
                        <a:rPr lang="vi-VN" sz="1650"/>
                        <m:t>l</m:t>
                      </m:r>
                      <m:r>
                        <m:rPr>
                          <m:nor/>
                        </m:rPr>
                        <a:rPr lang="vi-VN" sz="1650"/>
                        <m:t>à</m:t>
                      </m:r>
                      <m:r>
                        <m:rPr>
                          <m:nor/>
                        </m:rPr>
                        <a:rPr lang="en-US" sz="1650"/>
                        <m:t> </m:t>
                      </m:r>
                      <m:f>
                        <m:fPr>
                          <m:ctrlPr>
                            <a:rPr lang="en-US" sz="1650" i="1">
                              <a:latin typeface="Cambria Math" panose="02040503050406030204" pitchFamily="18" charset="0"/>
                            </a:rPr>
                          </m:ctrlPr>
                        </m:fPr>
                        <m:num>
                          <m:r>
                            <a:rPr lang="en-US" sz="1650" i="1">
                              <a:latin typeface="Cambria Math" panose="02040503050406030204" pitchFamily="18" charset="0"/>
                            </a:rPr>
                            <m:t>7</m:t>
                          </m:r>
                        </m:num>
                        <m:den>
                          <m:r>
                            <a:rPr lang="en-US" sz="1650" i="1">
                              <a:latin typeface="Cambria Math" panose="02040503050406030204" pitchFamily="18" charset="0"/>
                            </a:rPr>
                            <m:t>𝑥</m:t>
                          </m:r>
                          <m:r>
                            <a:rPr lang="en-US" sz="1650" i="1">
                              <a:latin typeface="Cambria Math" panose="02040503050406030204" pitchFamily="18" charset="0"/>
                            </a:rPr>
                            <m:t>+2</m:t>
                          </m:r>
                        </m:den>
                      </m:f>
                      <m:r>
                        <m:rPr>
                          <m:nor/>
                        </m:rPr>
                        <a:rPr lang="en-US" sz="1650">
                          <a:latin typeface="Cambria Math" panose="02040503050406030204" pitchFamily="18" charset="0"/>
                        </a:rPr>
                        <m:t> </m:t>
                      </m:r>
                      <m:r>
                        <m:rPr>
                          <m:nor/>
                        </m:rPr>
                        <a:rPr lang="vi-VN" sz="1650"/>
                        <m:t>(</m:t>
                      </m:r>
                      <m:r>
                        <m:rPr>
                          <m:nor/>
                        </m:rPr>
                        <a:rPr lang="vi-VN" sz="1650"/>
                        <m:t>gi</m:t>
                      </m:r>
                      <m:r>
                        <m:rPr>
                          <m:nor/>
                        </m:rPr>
                        <a:rPr lang="vi-VN" sz="1650"/>
                        <m:t>ờ).</m:t>
                      </m:r>
                      <m:r>
                        <m:rPr>
                          <m:nor/>
                        </m:rPr>
                        <a:rPr lang="en-US" sz="1650"/>
                        <m:t> </m:t>
                      </m:r>
                    </m:oMath>
                  </m:oMathPara>
                </a14:m>
                <a:endParaRPr lang="vi-VN" sz="1650"/>
              </a:p>
            </p:txBody>
          </p:sp>
        </mc:Choice>
        <mc:Fallback xmlns="">
          <p:sp>
            <p:nvSpPr>
              <p:cNvPr id="5" name="Rectangle 4"/>
              <p:cNvSpPr>
                <a:spLocks noRot="1" noChangeAspect="1" noMove="1" noResize="1" noEditPoints="1" noAdjustHandles="1" noChangeArrowheads="1" noChangeShapeType="1" noTextEdit="1"/>
              </p:cNvSpPr>
              <p:nvPr/>
            </p:nvSpPr>
            <p:spPr>
              <a:xfrm>
                <a:off x="956521" y="3928088"/>
                <a:ext cx="4424545" cy="833433"/>
              </a:xfrm>
              <a:prstGeom prst="rect">
                <a:avLst/>
              </a:prstGeom>
              <a:blipFill>
                <a:blip r:embed="rId4"/>
                <a:stretch>
                  <a:fillRect/>
                </a:stretch>
              </a:blipFill>
            </p:spPr>
            <p:txBody>
              <a:bodyPr/>
              <a:lstStyle/>
              <a:p>
                <a:r>
                  <a:rPr lang="en-US">
                    <a:noFill/>
                  </a:rPr>
                  <a:t> </a:t>
                </a:r>
              </a:p>
            </p:txBody>
          </p:sp>
        </mc:Fallback>
      </mc:AlternateContent>
      <p:grpSp>
        <p:nvGrpSpPr>
          <p:cNvPr id="6" name="Group 5"/>
          <p:cNvGrpSpPr/>
          <p:nvPr/>
        </p:nvGrpSpPr>
        <p:grpSpPr>
          <a:xfrm>
            <a:off x="5999532" y="2782675"/>
            <a:ext cx="2166884" cy="1838482"/>
            <a:chOff x="6023117" y="2735249"/>
            <a:chExt cx="2166884" cy="1806181"/>
          </a:xfrm>
        </p:grpSpPr>
        <p:sp>
          <p:nvSpPr>
            <p:cNvPr id="57" name="Freeform 2"/>
            <p:cNvSpPr/>
            <p:nvPr/>
          </p:nvSpPr>
          <p:spPr>
            <a:xfrm>
              <a:off x="7050402" y="3294151"/>
              <a:ext cx="1139599" cy="1247279"/>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5"/>
              <a:stretch>
                <a:fillRect/>
              </a:stretch>
            </a:blipFill>
          </p:spPr>
          <p:txBody>
            <a:bodyPr/>
            <a:lstStyle/>
            <a:p>
              <a:endParaRPr lang="en-US"/>
            </a:p>
          </p:txBody>
        </p:sp>
        <p:sp>
          <p:nvSpPr>
            <p:cNvPr id="58" name="Freeform 3"/>
            <p:cNvSpPr/>
            <p:nvPr/>
          </p:nvSpPr>
          <p:spPr>
            <a:xfrm>
              <a:off x="6023117" y="2735249"/>
              <a:ext cx="1156911" cy="1258468"/>
            </a:xfrm>
            <a:custGeom>
              <a:avLst/>
              <a:gdLst/>
              <a:ahLst/>
              <a:cxnLst/>
              <a:rect l="l" t="t" r="r" b="b"/>
              <a:pathLst>
                <a:path w="3315843" h="4114800">
                  <a:moveTo>
                    <a:pt x="0" y="0"/>
                  </a:moveTo>
                  <a:lnTo>
                    <a:pt x="3315843" y="0"/>
                  </a:lnTo>
                  <a:lnTo>
                    <a:pt x="3315843" y="4114800"/>
                  </a:lnTo>
                  <a:lnTo>
                    <a:pt x="0" y="4114800"/>
                  </a:lnTo>
                  <a:lnTo>
                    <a:pt x="0" y="0"/>
                  </a:lnTo>
                  <a:close/>
                </a:path>
              </a:pathLst>
            </a:custGeom>
            <a:blipFill>
              <a:blip r:embed="rId6"/>
              <a:stretch>
                <a:fillRect/>
              </a:stretch>
            </a:blipFill>
          </p:spPr>
          <p:txBody>
            <a:bodyPr/>
            <a:lstStyle/>
            <a:p>
              <a:endParaRPr lang="en-US"/>
            </a:p>
          </p:txBody>
        </p:sp>
      </p:grpSp>
    </p:spTree>
    <p:extLst>
      <p:ext uri="{BB962C8B-B14F-4D97-AF65-F5344CB8AC3E}">
        <p14:creationId xmlns:p14="http://schemas.microsoft.com/office/powerpoint/2010/main" val="115782615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down)">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wipe(left)">
                                      <p:cBhvr>
                                        <p:cTn id="34" dur="5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wipe(up)">
                                      <p:cBhvr>
                                        <p:cTn id="3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3" name="Rectangle 2"/>
              <p:cNvSpPr/>
              <p:nvPr/>
            </p:nvSpPr>
            <p:spPr>
              <a:xfrm>
                <a:off x="792820" y="719919"/>
                <a:ext cx="7777389" cy="3889783"/>
              </a:xfrm>
              <a:prstGeom prst="rect">
                <a:avLst/>
              </a:prstGeom>
            </p:spPr>
            <p:txBody>
              <a:bodyPr wrap="square">
                <a:spAutoFit/>
              </a:bodyPr>
              <a:lstStyle/>
              <a:p>
                <a:pPr algn="just">
                  <a:lnSpc>
                    <a:spcPct val="130000"/>
                  </a:lnSpc>
                </a:pPr>
                <a14:m>
                  <m:oMathPara xmlns:m="http://schemas.openxmlformats.org/officeDocument/2006/math">
                    <m:oMathParaPr>
                      <m:jc m:val="left"/>
                    </m:oMathParaPr>
                    <m:oMath xmlns:m="http://schemas.openxmlformats.org/officeDocument/2006/math">
                      <m:r>
                        <m:rPr>
                          <m:nor/>
                        </m:rPr>
                        <a:rPr lang="vi-VN" sz="1600" smtClean="0">
                          <a:latin typeface="Arial" panose="020B0604020202020204" pitchFamily="34" charset="0"/>
                        </a:rPr>
                        <m:t>Do</m:t>
                      </m:r>
                      <m:r>
                        <m:rPr>
                          <m:nor/>
                        </m:rPr>
                        <a:rPr lang="vi-VN" sz="1600" smtClean="0">
                          <a:latin typeface="Arial" panose="020B0604020202020204" pitchFamily="34" charset="0"/>
                        </a:rPr>
                        <m:t> </m:t>
                      </m:r>
                      <m:r>
                        <m:rPr>
                          <m:nor/>
                        </m:rPr>
                        <a:rPr lang="vi-VN" sz="1600" smtClean="0">
                          <a:latin typeface="Arial" panose="020B0604020202020204" pitchFamily="34" charset="0"/>
                        </a:rPr>
                        <m:t>hai</m:t>
                      </m:r>
                      <m:r>
                        <m:rPr>
                          <m:nor/>
                        </m:rPr>
                        <a:rPr lang="vi-VN" sz="1600" smtClean="0">
                          <a:latin typeface="Arial" panose="020B0604020202020204" pitchFamily="34" charset="0"/>
                        </a:rPr>
                        <m:t> </m:t>
                      </m:r>
                      <m:r>
                        <m:rPr>
                          <m:nor/>
                        </m:rPr>
                        <a:rPr lang="vi-VN" sz="1600" smtClean="0">
                          <a:latin typeface="Arial" panose="020B0604020202020204" pitchFamily="34" charset="0"/>
                        </a:rPr>
                        <m:t>b</m:t>
                      </m:r>
                      <m:r>
                        <m:rPr>
                          <m:nor/>
                        </m:rPr>
                        <a:rPr lang="vi-VN" sz="1600" smtClean="0">
                          <a:latin typeface="Arial" panose="020B0604020202020204" pitchFamily="34" charset="0"/>
                        </a:rPr>
                        <m:t>ạ</m:t>
                      </m:r>
                      <m:r>
                        <m:rPr>
                          <m:nor/>
                        </m:rPr>
                        <a:rPr lang="vi-VN" sz="1600" smtClean="0">
                          <a:latin typeface="Arial" panose="020B0604020202020204" pitchFamily="34" charset="0"/>
                        </a:rPr>
                        <m:t>n</m:t>
                      </m:r>
                      <m:r>
                        <m:rPr>
                          <m:nor/>
                        </m:rPr>
                        <a:rPr lang="vi-VN" sz="1600" smtClean="0">
                          <a:latin typeface="Arial" panose="020B0604020202020204" pitchFamily="34" charset="0"/>
                        </a:rPr>
                        <m:t> </m:t>
                      </m:r>
                      <m:r>
                        <m:rPr>
                          <m:nor/>
                        </m:rPr>
                        <a:rPr lang="vi-VN" sz="1600" smtClean="0">
                          <a:latin typeface="Arial" panose="020B0604020202020204" pitchFamily="34" charset="0"/>
                        </a:rPr>
                        <m:t>c</m:t>
                      </m:r>
                      <m:r>
                        <m:rPr>
                          <m:nor/>
                        </m:rPr>
                        <a:rPr lang="vi-VN" sz="1600" smtClean="0">
                          <a:latin typeface="Arial" panose="020B0604020202020204" pitchFamily="34" charset="0"/>
                        </a:rPr>
                        <m:t>ù</m:t>
                      </m:r>
                      <m:r>
                        <m:rPr>
                          <m:nor/>
                        </m:rPr>
                        <a:rPr lang="vi-VN" sz="1600" smtClean="0">
                          <a:latin typeface="Arial" panose="020B0604020202020204" pitchFamily="34" charset="0"/>
                        </a:rPr>
                        <m:t>ng</m:t>
                      </m:r>
                      <m:r>
                        <m:rPr>
                          <m:nor/>
                        </m:rPr>
                        <a:rPr lang="vi-VN" sz="1600" smtClean="0">
                          <a:latin typeface="Arial" panose="020B0604020202020204" pitchFamily="34" charset="0"/>
                        </a:rPr>
                        <m:t> </m:t>
                      </m:r>
                      <m:r>
                        <m:rPr>
                          <m:nor/>
                        </m:rPr>
                        <a:rPr lang="vi-VN" sz="1600" smtClean="0">
                          <a:latin typeface="Arial" panose="020B0604020202020204" pitchFamily="34" charset="0"/>
                        </a:rPr>
                        <m:t>xu</m:t>
                      </m:r>
                      <m:r>
                        <m:rPr>
                          <m:nor/>
                        </m:rPr>
                        <a:rPr lang="vi-VN" sz="1600" smtClean="0">
                          <a:latin typeface="Arial" panose="020B0604020202020204" pitchFamily="34" charset="0"/>
                        </a:rPr>
                        <m:t>ấ</m:t>
                      </m:r>
                      <m:r>
                        <m:rPr>
                          <m:nor/>
                        </m:rPr>
                        <a:rPr lang="vi-VN" sz="1600" smtClean="0">
                          <a:latin typeface="Arial" panose="020B0604020202020204" pitchFamily="34" charset="0"/>
                        </a:rPr>
                        <m:t>t</m:t>
                      </m:r>
                      <m:r>
                        <m:rPr>
                          <m:nor/>
                        </m:rPr>
                        <a:rPr lang="vi-VN" sz="1600" smtClean="0">
                          <a:latin typeface="Arial" panose="020B0604020202020204" pitchFamily="34" charset="0"/>
                        </a:rPr>
                        <m:t> </m:t>
                      </m:r>
                      <m:r>
                        <m:rPr>
                          <m:nor/>
                        </m:rPr>
                        <a:rPr lang="vi-VN" sz="1600" smtClean="0">
                          <a:latin typeface="Arial" panose="020B0604020202020204" pitchFamily="34" charset="0"/>
                        </a:rPr>
                        <m:t>ph</m:t>
                      </m:r>
                      <m:r>
                        <m:rPr>
                          <m:nor/>
                        </m:rPr>
                        <a:rPr lang="vi-VN" sz="1600" smtClean="0">
                          <a:latin typeface="Arial" panose="020B0604020202020204" pitchFamily="34" charset="0"/>
                        </a:rPr>
                        <m:t>á</m:t>
                      </m:r>
                      <m:r>
                        <m:rPr>
                          <m:nor/>
                        </m:rPr>
                        <a:rPr lang="vi-VN" sz="1600" smtClean="0">
                          <a:latin typeface="Arial" panose="020B0604020202020204" pitchFamily="34" charset="0"/>
                        </a:rPr>
                        <m:t>t</m:t>
                      </m:r>
                      <m:r>
                        <m:rPr>
                          <m:nor/>
                        </m:rPr>
                        <a:rPr lang="vi-VN" sz="1600" smtClean="0">
                          <a:latin typeface="Arial" panose="020B0604020202020204" pitchFamily="34" charset="0"/>
                        </a:rPr>
                        <m:t> </m:t>
                      </m:r>
                      <m:r>
                        <m:rPr>
                          <m:nor/>
                        </m:rPr>
                        <a:rPr lang="vi-VN" sz="1600" smtClean="0">
                          <a:latin typeface="Arial" panose="020B0604020202020204" pitchFamily="34" charset="0"/>
                        </a:rPr>
                        <m:t>v</m:t>
                      </m:r>
                      <m:r>
                        <m:rPr>
                          <m:nor/>
                        </m:rPr>
                        <a:rPr lang="vi-VN" sz="1600" smtClean="0">
                          <a:latin typeface="Arial" panose="020B0604020202020204" pitchFamily="34" charset="0"/>
                        </a:rPr>
                        <m:t>à đế</m:t>
                      </m:r>
                      <m:r>
                        <m:rPr>
                          <m:nor/>
                        </m:rPr>
                        <a:rPr lang="vi-VN" sz="1600" smtClean="0">
                          <a:latin typeface="Arial" panose="020B0604020202020204" pitchFamily="34" charset="0"/>
                        </a:rPr>
                        <m:t>n</m:t>
                      </m:r>
                      <m:r>
                        <m:rPr>
                          <m:nor/>
                        </m:rPr>
                        <a:rPr lang="vi-VN" sz="1600" smtClean="0">
                          <a:latin typeface="Arial" panose="020B0604020202020204" pitchFamily="34" charset="0"/>
                        </a:rPr>
                        <m:t> đị</m:t>
                      </m:r>
                      <m:r>
                        <m:rPr>
                          <m:nor/>
                        </m:rPr>
                        <a:rPr lang="vi-VN" sz="1600" smtClean="0">
                          <a:latin typeface="Arial" panose="020B0604020202020204" pitchFamily="34" charset="0"/>
                        </a:rPr>
                        <m:t>a</m:t>
                      </m:r>
                      <m:r>
                        <m:rPr>
                          <m:nor/>
                        </m:rPr>
                        <a:rPr lang="vi-VN" sz="1600" smtClean="0">
                          <a:latin typeface="Arial" panose="020B0604020202020204" pitchFamily="34" charset="0"/>
                        </a:rPr>
                        <m:t> đ</m:t>
                      </m:r>
                      <m:r>
                        <m:rPr>
                          <m:nor/>
                        </m:rPr>
                        <a:rPr lang="vi-VN" sz="1600" smtClean="0">
                          <a:latin typeface="Arial" panose="020B0604020202020204" pitchFamily="34" charset="0"/>
                        </a:rPr>
                        <m:t>i</m:t>
                      </m:r>
                      <m:r>
                        <m:rPr>
                          <m:nor/>
                        </m:rPr>
                        <a:rPr lang="vi-VN" sz="1600" smtClean="0">
                          <a:latin typeface="Arial" panose="020B0604020202020204" pitchFamily="34" charset="0"/>
                        </a:rPr>
                        <m:t>ể</m:t>
                      </m:r>
                      <m:r>
                        <m:rPr>
                          <m:nor/>
                        </m:rPr>
                        <a:rPr lang="vi-VN" sz="1600" smtClean="0">
                          <a:latin typeface="Arial" panose="020B0604020202020204" pitchFamily="34" charset="0"/>
                        </a:rPr>
                        <m:t>m</m:t>
                      </m:r>
                      <m:r>
                        <m:rPr>
                          <m:nor/>
                        </m:rPr>
                        <a:rPr lang="vi-VN" sz="1600" smtClean="0">
                          <a:latin typeface="Arial" panose="020B0604020202020204" pitchFamily="34" charset="0"/>
                        </a:rPr>
                        <m:t> đã </m:t>
                      </m:r>
                      <m:r>
                        <m:rPr>
                          <m:nor/>
                        </m:rPr>
                        <a:rPr lang="vi-VN" sz="1600" smtClean="0">
                          <a:latin typeface="Arial" panose="020B0604020202020204" pitchFamily="34" charset="0"/>
                        </a:rPr>
                        <m:t>h</m:t>
                      </m:r>
                      <m:r>
                        <m:rPr>
                          <m:nor/>
                        </m:rPr>
                        <a:rPr lang="vi-VN" sz="1600" smtClean="0">
                          <a:latin typeface="Arial" panose="020B0604020202020204" pitchFamily="34" charset="0"/>
                        </a:rPr>
                        <m:t>ẹ</m:t>
                      </m:r>
                      <m:r>
                        <m:rPr>
                          <m:nor/>
                        </m:rPr>
                        <a:rPr lang="vi-VN" sz="1600" smtClean="0">
                          <a:latin typeface="Arial" panose="020B0604020202020204" pitchFamily="34" charset="0"/>
                        </a:rPr>
                        <m:t>n</m:t>
                      </m:r>
                      <m:r>
                        <m:rPr>
                          <m:nor/>
                        </m:rPr>
                        <a:rPr lang="vi-VN" sz="1600" smtClean="0">
                          <a:latin typeface="Arial" panose="020B0604020202020204" pitchFamily="34" charset="0"/>
                        </a:rPr>
                        <m:t> </m:t>
                      </m:r>
                      <m:r>
                        <m:rPr>
                          <m:nor/>
                        </m:rPr>
                        <a:rPr lang="vi-VN" sz="1600" smtClean="0">
                          <a:latin typeface="Arial" panose="020B0604020202020204" pitchFamily="34" charset="0"/>
                        </a:rPr>
                        <m:t>c</m:t>
                      </m:r>
                      <m:r>
                        <m:rPr>
                          <m:nor/>
                        </m:rPr>
                        <a:rPr lang="vi-VN" sz="1600" smtClean="0">
                          <a:latin typeface="Arial" panose="020B0604020202020204" pitchFamily="34" charset="0"/>
                        </a:rPr>
                        <m:t>ù</m:t>
                      </m:r>
                      <m:r>
                        <m:rPr>
                          <m:nor/>
                        </m:rPr>
                        <a:rPr lang="vi-VN" sz="1600" smtClean="0">
                          <a:latin typeface="Arial" panose="020B0604020202020204" pitchFamily="34" charset="0"/>
                        </a:rPr>
                        <m:t>ng</m:t>
                      </m:r>
                      <m:r>
                        <m:rPr>
                          <m:nor/>
                        </m:rPr>
                        <a:rPr lang="vi-VN" sz="1600" smtClean="0">
                          <a:latin typeface="Arial" panose="020B0604020202020204" pitchFamily="34" charset="0"/>
                        </a:rPr>
                        <m:t> </m:t>
                      </m:r>
                      <m:r>
                        <m:rPr>
                          <m:nor/>
                        </m:rPr>
                        <a:rPr lang="vi-VN" sz="1600" smtClean="0">
                          <a:latin typeface="Arial" panose="020B0604020202020204" pitchFamily="34" charset="0"/>
                        </a:rPr>
                        <m:t>m</m:t>
                      </m:r>
                      <m:r>
                        <m:rPr>
                          <m:nor/>
                        </m:rPr>
                        <a:rPr lang="vi-VN" sz="1600" smtClean="0">
                          <a:latin typeface="Arial" panose="020B0604020202020204" pitchFamily="34" charset="0"/>
                        </a:rPr>
                        <m:t>ộ</m:t>
                      </m:r>
                      <m:r>
                        <m:rPr>
                          <m:nor/>
                        </m:rPr>
                        <a:rPr lang="vi-VN" sz="1600" smtClean="0">
                          <a:latin typeface="Arial" panose="020B0604020202020204" pitchFamily="34" charset="0"/>
                        </a:rPr>
                        <m:t>t</m:t>
                      </m:r>
                      <m:r>
                        <m:rPr>
                          <m:nor/>
                        </m:rPr>
                        <a:rPr lang="vi-VN" sz="1600" smtClean="0">
                          <a:latin typeface="Arial" panose="020B0604020202020204" pitchFamily="34" charset="0"/>
                        </a:rPr>
                        <m:t> </m:t>
                      </m:r>
                      <m:r>
                        <m:rPr>
                          <m:nor/>
                        </m:rPr>
                        <a:rPr lang="vi-VN" sz="1600" smtClean="0">
                          <a:latin typeface="Arial" panose="020B0604020202020204" pitchFamily="34" charset="0"/>
                        </a:rPr>
                        <m:t>l</m:t>
                      </m:r>
                      <m:r>
                        <m:rPr>
                          <m:nor/>
                        </m:rPr>
                        <a:rPr lang="vi-VN" sz="1600" smtClean="0">
                          <a:latin typeface="Arial" panose="020B0604020202020204" pitchFamily="34" charset="0"/>
                        </a:rPr>
                        <m:t>ú</m:t>
                      </m:r>
                      <m:r>
                        <m:rPr>
                          <m:nor/>
                        </m:rPr>
                        <a:rPr lang="vi-VN" sz="1600" smtClean="0">
                          <a:latin typeface="Arial" panose="020B0604020202020204" pitchFamily="34" charset="0"/>
                        </a:rPr>
                        <m:t>c</m:t>
                      </m:r>
                      <m:r>
                        <m:rPr>
                          <m:nor/>
                        </m:rPr>
                        <a:rPr lang="vi-VN" sz="1600" smtClean="0">
                          <a:latin typeface="Arial" panose="020B0604020202020204" pitchFamily="34" charset="0"/>
                        </a:rPr>
                        <m:t> </m:t>
                      </m:r>
                      <m:r>
                        <m:rPr>
                          <m:nor/>
                        </m:rPr>
                        <a:rPr lang="vi-VN" sz="1600" smtClean="0">
                          <a:latin typeface="Arial" panose="020B0604020202020204" pitchFamily="34" charset="0"/>
                        </a:rPr>
                        <m:t>n</m:t>
                      </m:r>
                      <m:r>
                        <m:rPr>
                          <m:nor/>
                        </m:rPr>
                        <a:rPr lang="vi-VN" sz="1600" smtClean="0">
                          <a:latin typeface="Arial" panose="020B0604020202020204" pitchFamily="34" charset="0"/>
                        </a:rPr>
                        <m:t>ê</m:t>
                      </m:r>
                      <m:r>
                        <m:rPr>
                          <m:nor/>
                        </m:rPr>
                        <a:rPr lang="vi-VN" sz="1600" smtClean="0">
                          <a:latin typeface="Arial" panose="020B0604020202020204" pitchFamily="34" charset="0"/>
                        </a:rPr>
                        <m:t>n</m:t>
                      </m:r>
                      <m:r>
                        <m:rPr>
                          <m:nor/>
                        </m:rPr>
                        <a:rPr lang="vi-VN" sz="1600" smtClean="0">
                          <a:latin typeface="Arial" panose="020B0604020202020204" pitchFamily="34" charset="0"/>
                        </a:rPr>
                        <m:t> </m:t>
                      </m:r>
                      <m:r>
                        <m:rPr>
                          <m:nor/>
                        </m:rPr>
                        <a:rPr lang="vi-VN" sz="1600" smtClean="0">
                          <a:latin typeface="Arial" panose="020B0604020202020204" pitchFamily="34" charset="0"/>
                        </a:rPr>
                        <m:t>th</m:t>
                      </m:r>
                      <m:r>
                        <m:rPr>
                          <m:nor/>
                        </m:rPr>
                        <a:rPr lang="vi-VN" sz="1600" smtClean="0">
                          <a:latin typeface="Arial" panose="020B0604020202020204" pitchFamily="34" charset="0"/>
                        </a:rPr>
                        <m:t>ờ</m:t>
                      </m:r>
                      <m:r>
                        <m:rPr>
                          <m:nor/>
                        </m:rPr>
                        <a:rPr lang="vi-VN" sz="1600" smtClean="0">
                          <a:latin typeface="Arial" panose="020B0604020202020204" pitchFamily="34" charset="0"/>
                        </a:rPr>
                        <m:t>i</m:t>
                      </m:r>
                      <m:r>
                        <m:rPr>
                          <m:nor/>
                        </m:rPr>
                        <a:rPr lang="vi-VN" sz="1600" smtClean="0">
                          <a:latin typeface="Arial" panose="020B0604020202020204" pitchFamily="34" charset="0"/>
                        </a:rPr>
                        <m:t> </m:t>
                      </m:r>
                      <m:r>
                        <m:rPr>
                          <m:nor/>
                        </m:rPr>
                        <a:rPr lang="vi-VN" sz="1600" smtClean="0">
                          <a:latin typeface="Arial" panose="020B0604020202020204" pitchFamily="34" charset="0"/>
                        </a:rPr>
                        <m:t>gian</m:t>
                      </m:r>
                      <m:r>
                        <m:rPr>
                          <m:nor/>
                        </m:rPr>
                        <a:rPr lang="vi-VN" sz="1600" smtClean="0">
                          <a:latin typeface="Arial" panose="020B0604020202020204" pitchFamily="34" charset="0"/>
                        </a:rPr>
                        <m:t> đ</m:t>
                      </m:r>
                      <m:r>
                        <m:rPr>
                          <m:nor/>
                        </m:rPr>
                        <a:rPr lang="vi-VN" sz="1600" smtClean="0">
                          <a:latin typeface="Arial" panose="020B0604020202020204" pitchFamily="34" charset="0"/>
                        </a:rPr>
                        <m:t>i</m:t>
                      </m:r>
                      <m:r>
                        <m:rPr>
                          <m:nor/>
                        </m:rPr>
                        <a:rPr lang="vi-VN" sz="1600" smtClean="0">
                          <a:latin typeface="Arial" panose="020B0604020202020204" pitchFamily="34" charset="0"/>
                        </a:rPr>
                        <m:t> </m:t>
                      </m:r>
                      <m:r>
                        <m:rPr>
                          <m:nor/>
                        </m:rPr>
                        <a:rPr lang="vi-VN" sz="1600" smtClean="0">
                          <a:latin typeface="Arial" panose="020B0604020202020204" pitchFamily="34" charset="0"/>
                        </a:rPr>
                        <m:t>c</m:t>
                      </m:r>
                      <m:r>
                        <m:rPr>
                          <m:nor/>
                        </m:rPr>
                        <a:rPr lang="vi-VN" sz="1600" smtClean="0">
                          <a:latin typeface="Arial" panose="020B0604020202020204" pitchFamily="34" charset="0"/>
                        </a:rPr>
                        <m:t>ủ</m:t>
                      </m:r>
                      <m:r>
                        <m:rPr>
                          <m:nor/>
                        </m:rPr>
                        <a:rPr lang="vi-VN" sz="1600" smtClean="0">
                          <a:latin typeface="Arial" panose="020B0604020202020204" pitchFamily="34" charset="0"/>
                        </a:rPr>
                        <m:t>a</m:t>
                      </m:r>
                      <m:r>
                        <m:rPr>
                          <m:nor/>
                        </m:rPr>
                        <a:rPr lang="vi-VN" sz="1600" smtClean="0">
                          <a:latin typeface="Arial" panose="020B0604020202020204" pitchFamily="34" charset="0"/>
                        </a:rPr>
                        <m:t> </m:t>
                      </m:r>
                      <m:r>
                        <m:rPr>
                          <m:nor/>
                        </m:rPr>
                        <a:rPr lang="vi-VN" sz="1600" smtClean="0">
                          <a:latin typeface="Arial" panose="020B0604020202020204" pitchFamily="34" charset="0"/>
                        </a:rPr>
                        <m:t>hai</m:t>
                      </m:r>
                      <m:r>
                        <m:rPr>
                          <m:nor/>
                        </m:rPr>
                        <a:rPr lang="vi-VN" sz="1600" smtClean="0">
                          <a:latin typeface="Arial" panose="020B0604020202020204" pitchFamily="34" charset="0"/>
                        </a:rPr>
                        <m:t> </m:t>
                      </m:r>
                      <m:r>
                        <m:rPr>
                          <m:nor/>
                        </m:rPr>
                        <a:rPr lang="vi-VN" sz="1600" smtClean="0">
                          <a:latin typeface="Arial" panose="020B0604020202020204" pitchFamily="34" charset="0"/>
                        </a:rPr>
                        <m:t>b</m:t>
                      </m:r>
                      <m:r>
                        <m:rPr>
                          <m:nor/>
                        </m:rPr>
                        <a:rPr lang="vi-VN" sz="1600" smtClean="0">
                          <a:latin typeface="Arial" panose="020B0604020202020204" pitchFamily="34" charset="0"/>
                        </a:rPr>
                        <m:t>ạ</m:t>
                      </m:r>
                      <m:r>
                        <m:rPr>
                          <m:nor/>
                        </m:rPr>
                        <a:rPr lang="vi-VN" sz="1600" smtClean="0">
                          <a:latin typeface="Arial" panose="020B0604020202020204" pitchFamily="34" charset="0"/>
                        </a:rPr>
                        <m:t>n</m:t>
                      </m:r>
                      <m:r>
                        <m:rPr>
                          <m:nor/>
                        </m:rPr>
                        <a:rPr lang="vi-VN" sz="1600" smtClean="0">
                          <a:latin typeface="Arial" panose="020B0604020202020204" pitchFamily="34" charset="0"/>
                        </a:rPr>
                        <m:t> </m:t>
                      </m:r>
                      <m:r>
                        <m:rPr>
                          <m:nor/>
                        </m:rPr>
                        <a:rPr lang="vi-VN" sz="1600" smtClean="0">
                          <a:latin typeface="Arial" panose="020B0604020202020204" pitchFamily="34" charset="0"/>
                        </a:rPr>
                        <m:t>l</m:t>
                      </m:r>
                      <m:r>
                        <m:rPr>
                          <m:nor/>
                        </m:rPr>
                        <a:rPr lang="vi-VN" sz="1600" smtClean="0">
                          <a:latin typeface="Arial" panose="020B0604020202020204" pitchFamily="34" charset="0"/>
                        </a:rPr>
                        <m:t>à </m:t>
                      </m:r>
                      <m:r>
                        <m:rPr>
                          <m:nor/>
                        </m:rPr>
                        <a:rPr lang="vi-VN" sz="1600" smtClean="0">
                          <a:latin typeface="Arial" panose="020B0604020202020204" pitchFamily="34" charset="0"/>
                        </a:rPr>
                        <m:t>nh</m:t>
                      </m:r>
                      <m:r>
                        <m:rPr>
                          <m:nor/>
                        </m:rPr>
                        <a:rPr lang="vi-VN" sz="1600" smtClean="0">
                          <a:latin typeface="Arial" panose="020B0604020202020204" pitchFamily="34" charset="0"/>
                        </a:rPr>
                        <m:t>ư </m:t>
                      </m:r>
                      <m:r>
                        <m:rPr>
                          <m:nor/>
                        </m:rPr>
                        <a:rPr lang="vi-VN" sz="1600" smtClean="0">
                          <a:latin typeface="Arial" panose="020B0604020202020204" pitchFamily="34" charset="0"/>
                        </a:rPr>
                        <m:t>nhau</m:t>
                      </m:r>
                      <m:r>
                        <m:rPr>
                          <m:nor/>
                        </m:rPr>
                        <a:rPr lang="vi-VN" sz="1600" smtClean="0">
                          <a:latin typeface="Arial" panose="020B0604020202020204" pitchFamily="34" charset="0"/>
                        </a:rPr>
                        <m:t>. </m:t>
                      </m:r>
                      <m:r>
                        <m:rPr>
                          <m:nor/>
                        </m:rPr>
                        <a:rPr lang="vi-VN" sz="1600" smtClean="0">
                          <a:latin typeface="Arial" panose="020B0604020202020204" pitchFamily="34" charset="0"/>
                        </a:rPr>
                        <m:t>Ta</m:t>
                      </m:r>
                      <m:r>
                        <m:rPr>
                          <m:nor/>
                        </m:rPr>
                        <a:rPr lang="vi-VN" sz="1600" smtClean="0">
                          <a:latin typeface="Arial" panose="020B0604020202020204" pitchFamily="34" charset="0"/>
                        </a:rPr>
                        <m:t> </m:t>
                      </m:r>
                      <m:r>
                        <m:rPr>
                          <m:nor/>
                        </m:rPr>
                        <a:rPr lang="vi-VN" sz="1600" smtClean="0">
                          <a:latin typeface="Arial" panose="020B0604020202020204" pitchFamily="34" charset="0"/>
                        </a:rPr>
                        <m:t>c</m:t>
                      </m:r>
                      <m:r>
                        <m:rPr>
                          <m:nor/>
                        </m:rPr>
                        <a:rPr lang="vi-VN" sz="1600" smtClean="0">
                          <a:latin typeface="Arial" panose="020B0604020202020204" pitchFamily="34" charset="0"/>
                        </a:rPr>
                        <m:t>ó </m:t>
                      </m:r>
                      <m:r>
                        <m:rPr>
                          <m:nor/>
                        </m:rPr>
                        <a:rPr lang="vi-VN" sz="1600" smtClean="0">
                          <a:latin typeface="Arial" panose="020B0604020202020204" pitchFamily="34" charset="0"/>
                        </a:rPr>
                        <m:t>ph</m:t>
                      </m:r>
                      <m:r>
                        <m:rPr>
                          <m:nor/>
                        </m:rPr>
                        <a:rPr lang="vi-VN" sz="1600" smtClean="0">
                          <a:latin typeface="Arial" panose="020B0604020202020204" pitchFamily="34" charset="0"/>
                        </a:rPr>
                        <m:t>ươ</m:t>
                      </m:r>
                      <m:r>
                        <m:rPr>
                          <m:nor/>
                        </m:rPr>
                        <a:rPr lang="vi-VN" sz="1600" smtClean="0">
                          <a:latin typeface="Arial" panose="020B0604020202020204" pitchFamily="34" charset="0"/>
                        </a:rPr>
                        <m:t>ng</m:t>
                      </m:r>
                      <m:r>
                        <m:rPr>
                          <m:nor/>
                        </m:rPr>
                        <a:rPr lang="vi-VN" sz="1600" smtClean="0">
                          <a:latin typeface="Arial" panose="020B0604020202020204" pitchFamily="34" charset="0"/>
                        </a:rPr>
                        <m:t> </m:t>
                      </m:r>
                      <m:r>
                        <m:rPr>
                          <m:nor/>
                        </m:rPr>
                        <a:rPr lang="vi-VN" sz="1600" smtClean="0">
                          <a:latin typeface="Arial" panose="020B0604020202020204" pitchFamily="34" charset="0"/>
                        </a:rPr>
                        <m:t>tr</m:t>
                      </m:r>
                      <m:r>
                        <m:rPr>
                          <m:nor/>
                        </m:rPr>
                        <a:rPr lang="vi-VN" sz="1600" smtClean="0">
                          <a:latin typeface="Arial" panose="020B0604020202020204" pitchFamily="34" charset="0"/>
                        </a:rPr>
                        <m:t>ì</m:t>
                      </m:r>
                      <m:r>
                        <m:rPr>
                          <m:nor/>
                        </m:rPr>
                        <a:rPr lang="vi-VN" sz="1600" smtClean="0">
                          <a:latin typeface="Arial" panose="020B0604020202020204" pitchFamily="34" charset="0"/>
                        </a:rPr>
                        <m:t>nh</m:t>
                      </m:r>
                      <m:r>
                        <m:rPr>
                          <m:nor/>
                        </m:rPr>
                        <a:rPr lang="vi-VN" sz="1600" smtClean="0">
                          <a:latin typeface="Arial" panose="020B0604020202020204" pitchFamily="34" charset="0"/>
                        </a:rPr>
                        <m:t>:</m:t>
                      </m:r>
                      <m:r>
                        <a:rPr lang="en-US" sz="1600" b="0" i="1" smtClean="0">
                          <a:latin typeface="Cambria Math" panose="02040503050406030204" pitchFamily="18" charset="0"/>
                        </a:rPr>
                        <m:t> </m:t>
                      </m:r>
                      <m:f>
                        <m:fPr>
                          <m:ctrlPr>
                            <a:rPr lang="en-US" sz="1600" i="1">
                              <a:latin typeface="Cambria Math" panose="02040503050406030204" pitchFamily="18" charset="0"/>
                            </a:rPr>
                          </m:ctrlPr>
                        </m:fPr>
                        <m:num>
                          <m:r>
                            <a:rPr lang="en-US" sz="1600" i="1">
                              <a:latin typeface="Cambria Math" panose="02040503050406030204" pitchFamily="18" charset="0"/>
                            </a:rPr>
                            <m:t>6</m:t>
                          </m:r>
                        </m:num>
                        <m:den>
                          <m:r>
                            <a:rPr lang="en-US" sz="1600" i="1">
                              <a:latin typeface="Cambria Math" panose="02040503050406030204" pitchFamily="18" charset="0"/>
                            </a:rPr>
                            <m:t>𝑥</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7</m:t>
                          </m:r>
                        </m:num>
                        <m:den>
                          <m:r>
                            <a:rPr lang="en-US" sz="1600" i="1">
                              <a:latin typeface="Cambria Math" panose="02040503050406030204" pitchFamily="18" charset="0"/>
                            </a:rPr>
                            <m:t>𝑥</m:t>
                          </m:r>
                          <m:r>
                            <a:rPr lang="en-US" sz="1600" i="1">
                              <a:latin typeface="Cambria Math" panose="02040503050406030204" pitchFamily="18" charset="0"/>
                            </a:rPr>
                            <m:t>+2</m:t>
                          </m:r>
                        </m:den>
                      </m:f>
                    </m:oMath>
                  </m:oMathPara>
                </a14:m>
                <a:endParaRPr lang="en-US" sz="1600">
                  <a:latin typeface="Arial" panose="020B0604020202020204" pitchFamily="34" charset="0"/>
                </a:endParaRPr>
              </a:p>
              <a:p>
                <a:pPr lvl="0" algn="just">
                  <a:lnSpc>
                    <a:spcPct val="130000"/>
                  </a:lnSpc>
                </a:pPr>
                <a14:m>
                  <m:oMathPara xmlns:m="http://schemas.openxmlformats.org/officeDocument/2006/math">
                    <m:oMathParaPr>
                      <m:jc m:val="left"/>
                    </m:oMathParaPr>
                    <m:oMath xmlns:m="http://schemas.openxmlformats.org/officeDocument/2006/math">
                      <m:r>
                        <m:rPr>
                          <m:nor/>
                        </m:rPr>
                        <a:rPr lang="en-US" sz="1600" b="0" i="0" smtClean="0">
                          <a:latin typeface="Arial" panose="020B0604020202020204" pitchFamily="34" charset="0"/>
                        </a:rPr>
                        <m:t>Gi</m:t>
                      </m:r>
                      <m:r>
                        <m:rPr>
                          <m:nor/>
                        </m:rPr>
                        <a:rPr lang="en-US" sz="1600" b="0" i="0" smtClean="0">
                          <a:latin typeface="Arial" panose="020B0604020202020204" pitchFamily="34" charset="0"/>
                        </a:rPr>
                        <m:t>ả</m:t>
                      </m:r>
                      <m:r>
                        <m:rPr>
                          <m:nor/>
                        </m:rPr>
                        <a:rPr lang="en-US" sz="1600" b="0" i="0" smtClean="0">
                          <a:latin typeface="Arial" panose="020B0604020202020204" pitchFamily="34" charset="0"/>
                        </a:rPr>
                        <m:t>i</m:t>
                      </m:r>
                      <m:r>
                        <m:rPr>
                          <m:nor/>
                        </m:rPr>
                        <a:rPr lang="en-US" sz="1600" b="0" i="0" smtClean="0">
                          <a:latin typeface="Arial" panose="020B0604020202020204" pitchFamily="34" charset="0"/>
                        </a:rPr>
                        <m:t> </m:t>
                      </m:r>
                      <m:r>
                        <m:rPr>
                          <m:nor/>
                        </m:rPr>
                        <a:rPr lang="vi-VN" sz="1600">
                          <a:latin typeface="Arial" panose="020B0604020202020204" pitchFamily="34" charset="0"/>
                        </a:rPr>
                        <m:t>ph</m:t>
                      </m:r>
                      <m:r>
                        <m:rPr>
                          <m:nor/>
                        </m:rPr>
                        <a:rPr lang="vi-VN" sz="1600">
                          <a:latin typeface="Arial" panose="020B0604020202020204" pitchFamily="34" charset="0"/>
                        </a:rPr>
                        <m:t>ươ</m:t>
                      </m:r>
                      <m:r>
                        <m:rPr>
                          <m:nor/>
                        </m:rPr>
                        <a:rPr lang="vi-VN" sz="1600">
                          <a:latin typeface="Arial" panose="020B0604020202020204" pitchFamily="34" charset="0"/>
                        </a:rPr>
                        <m:t>ng</m:t>
                      </m:r>
                      <m:r>
                        <m:rPr>
                          <m:nor/>
                        </m:rPr>
                        <a:rPr lang="vi-VN" sz="1600">
                          <a:latin typeface="Arial" panose="020B0604020202020204" pitchFamily="34" charset="0"/>
                        </a:rPr>
                        <m:t> </m:t>
                      </m:r>
                      <m:r>
                        <m:rPr>
                          <m:nor/>
                        </m:rPr>
                        <a:rPr lang="vi-VN" sz="1600">
                          <a:latin typeface="Arial" panose="020B0604020202020204" pitchFamily="34" charset="0"/>
                        </a:rPr>
                        <m:t>tr</m:t>
                      </m:r>
                      <m:r>
                        <m:rPr>
                          <m:nor/>
                        </m:rPr>
                        <a:rPr lang="vi-VN" sz="1600">
                          <a:latin typeface="Arial" panose="020B0604020202020204" pitchFamily="34" charset="0"/>
                        </a:rPr>
                        <m:t>ì</m:t>
                      </m:r>
                      <m:r>
                        <m:rPr>
                          <m:nor/>
                        </m:rPr>
                        <a:rPr lang="vi-VN" sz="1600">
                          <a:latin typeface="Arial" panose="020B0604020202020204" pitchFamily="34" charset="0"/>
                        </a:rPr>
                        <m:t>nh</m:t>
                      </m:r>
                      <m:r>
                        <m:rPr>
                          <m:nor/>
                        </m:rPr>
                        <a:rPr lang="vi-VN" sz="1600">
                          <a:latin typeface="Arial" panose="020B0604020202020204" pitchFamily="34" charset="0"/>
                        </a:rPr>
                        <m:t>:</m:t>
                      </m:r>
                      <m:r>
                        <a:rPr lang="en-US" sz="1600" i="1">
                          <a:latin typeface="Cambria Math" panose="02040503050406030204" pitchFamily="18" charset="0"/>
                        </a:rPr>
                        <m:t> </m:t>
                      </m:r>
                      <m:r>
                        <a:rPr lang="en-US" sz="1600" b="0" i="1" smtClean="0">
                          <a:latin typeface="Cambria Math" panose="02040503050406030204" pitchFamily="18" charset="0"/>
                        </a:rPr>
                        <m:t>                                          </m:t>
                      </m:r>
                      <m:f>
                        <m:fPr>
                          <m:ctrlPr>
                            <a:rPr lang="en-US" sz="1600" i="1">
                              <a:latin typeface="Cambria Math" panose="02040503050406030204" pitchFamily="18" charset="0"/>
                            </a:rPr>
                          </m:ctrlPr>
                        </m:fPr>
                        <m:num>
                          <m:r>
                            <a:rPr lang="en-US" sz="1600" i="1">
                              <a:latin typeface="Cambria Math" panose="02040503050406030204" pitchFamily="18" charset="0"/>
                            </a:rPr>
                            <m:t>6</m:t>
                          </m:r>
                        </m:num>
                        <m:den>
                          <m:r>
                            <a:rPr lang="en-US" sz="1600" i="1">
                              <a:latin typeface="Cambria Math" panose="02040503050406030204" pitchFamily="18" charset="0"/>
                            </a:rPr>
                            <m:t>𝑥</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7</m:t>
                          </m:r>
                        </m:num>
                        <m:den>
                          <m:r>
                            <a:rPr lang="en-US" sz="1600" i="1">
                              <a:latin typeface="Cambria Math" panose="02040503050406030204" pitchFamily="18" charset="0"/>
                            </a:rPr>
                            <m:t>𝑥</m:t>
                          </m:r>
                          <m:r>
                            <a:rPr lang="en-US" sz="1600" i="1">
                              <a:latin typeface="Cambria Math" panose="02040503050406030204" pitchFamily="18" charset="0"/>
                            </a:rPr>
                            <m:t>+2</m:t>
                          </m:r>
                        </m:den>
                      </m:f>
                    </m:oMath>
                  </m:oMathPara>
                </a14:m>
                <a:endParaRPr lang="en-US" sz="1600">
                  <a:latin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            </m:t>
                      </m:r>
                      <m:f>
                        <m:fPr>
                          <m:ctrlPr>
                            <a:rPr lang="en-US" sz="1600" i="1">
                              <a:latin typeface="Cambria Math" panose="02040503050406030204" pitchFamily="18" charset="0"/>
                            </a:rPr>
                          </m:ctrlPr>
                        </m:fPr>
                        <m:num>
                          <m:r>
                            <a:rPr lang="en-US" sz="1600" i="1">
                              <a:latin typeface="Cambria Math" panose="02040503050406030204" pitchFamily="18" charset="0"/>
                            </a:rPr>
                            <m:t>6</m:t>
                          </m:r>
                          <m:d>
                            <m:dPr>
                              <m:ctrlPr>
                                <a:rPr lang="en-US" sz="1600" i="1" smtClean="0">
                                  <a:latin typeface="Cambria Math" panose="02040503050406030204" pitchFamily="18" charset="0"/>
                                </a:rPr>
                              </m:ctrlPr>
                            </m:dPr>
                            <m:e>
                              <m:r>
                                <a:rPr lang="en-US" sz="1600" i="1">
                                  <a:latin typeface="Cambria Math" panose="02040503050406030204" pitchFamily="18" charset="0"/>
                                </a:rPr>
                                <m:t>𝑥</m:t>
                              </m:r>
                              <m:r>
                                <a:rPr lang="en-US" sz="1600" i="1">
                                  <a:latin typeface="Cambria Math" panose="02040503050406030204" pitchFamily="18" charset="0"/>
                                </a:rPr>
                                <m:t>+2</m:t>
                              </m:r>
                            </m:e>
                          </m:d>
                        </m:num>
                        <m:den>
                          <m:r>
                            <a:rPr lang="en-US" sz="1600" i="1">
                              <a:latin typeface="Cambria Math" panose="02040503050406030204" pitchFamily="18" charset="0"/>
                            </a:rPr>
                            <m:t>𝑥</m:t>
                          </m:r>
                          <m:d>
                            <m:dPr>
                              <m:ctrlPr>
                                <a:rPr lang="en-US" sz="1600" i="1">
                                  <a:latin typeface="Cambria Math" panose="02040503050406030204" pitchFamily="18" charset="0"/>
                                </a:rPr>
                              </m:ctrlPr>
                            </m:dPr>
                            <m:e>
                              <m:r>
                                <a:rPr lang="en-US" sz="1600" i="1">
                                  <a:latin typeface="Cambria Math" panose="02040503050406030204" pitchFamily="18" charset="0"/>
                                </a:rPr>
                                <m:t>𝑥</m:t>
                              </m:r>
                              <m:r>
                                <a:rPr lang="en-US" sz="1600" i="1">
                                  <a:latin typeface="Cambria Math" panose="02040503050406030204" pitchFamily="18" charset="0"/>
                                </a:rPr>
                                <m:t>+2</m:t>
                              </m:r>
                            </m:e>
                          </m:d>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7</m:t>
                          </m:r>
                          <m:r>
                            <a:rPr lang="en-US" sz="1600" b="0" i="1" smtClean="0">
                              <a:latin typeface="Cambria Math" panose="02040503050406030204" pitchFamily="18" charset="0"/>
                            </a:rPr>
                            <m:t>𝑥</m:t>
                          </m:r>
                        </m:num>
                        <m:den>
                          <m:r>
                            <a:rPr lang="en-US" sz="1600" i="1">
                              <a:latin typeface="Cambria Math" panose="02040503050406030204" pitchFamily="18" charset="0"/>
                            </a:rPr>
                            <m:t>𝑥</m:t>
                          </m:r>
                          <m:d>
                            <m:dPr>
                              <m:ctrlPr>
                                <a:rPr lang="en-US" sz="1600" i="1">
                                  <a:latin typeface="Cambria Math" panose="02040503050406030204" pitchFamily="18" charset="0"/>
                                </a:rPr>
                              </m:ctrlPr>
                            </m:dPr>
                            <m:e>
                              <m:r>
                                <a:rPr lang="en-US" sz="1600" i="1">
                                  <a:latin typeface="Cambria Math" panose="02040503050406030204" pitchFamily="18" charset="0"/>
                                </a:rPr>
                                <m:t>𝑥</m:t>
                              </m:r>
                              <m:r>
                                <a:rPr lang="en-US" sz="1600" i="1">
                                  <a:latin typeface="Cambria Math" panose="02040503050406030204" pitchFamily="18" charset="0"/>
                                </a:rPr>
                                <m:t>+2</m:t>
                              </m:r>
                            </m:e>
                          </m:d>
                        </m:den>
                      </m:f>
                    </m:oMath>
                  </m:oMathPara>
                </a14:m>
                <a:endParaRPr lang="en-US" sz="1600">
                  <a:latin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6</m:t>
                      </m:r>
                      <m:d>
                        <m:dPr>
                          <m:ctrlPr>
                            <a:rPr lang="en-US" sz="1600" i="1">
                              <a:latin typeface="Cambria Math" panose="02040503050406030204" pitchFamily="18" charset="0"/>
                            </a:rPr>
                          </m:ctrlPr>
                        </m:dPr>
                        <m:e>
                          <m:r>
                            <a:rPr lang="en-US" sz="1600" i="1">
                              <a:latin typeface="Cambria Math" panose="02040503050406030204" pitchFamily="18" charset="0"/>
                            </a:rPr>
                            <m:t>𝑥</m:t>
                          </m:r>
                          <m:r>
                            <a:rPr lang="en-US" sz="1600" i="1">
                              <a:latin typeface="Cambria Math" panose="02040503050406030204" pitchFamily="18" charset="0"/>
                            </a:rPr>
                            <m:t>+2</m:t>
                          </m:r>
                        </m:e>
                      </m:d>
                      <m:r>
                        <a:rPr lang="en-US" sz="1600" b="0" i="1" smtClean="0">
                          <a:latin typeface="Cambria Math" panose="02040503050406030204" pitchFamily="18" charset="0"/>
                        </a:rPr>
                        <m:t>=7</m:t>
                      </m:r>
                      <m:r>
                        <a:rPr lang="en-US" sz="1600" b="0" i="1" smtClean="0">
                          <a:latin typeface="Cambria Math" panose="02040503050406030204" pitchFamily="18" charset="0"/>
                        </a:rPr>
                        <m:t>𝑥</m:t>
                      </m:r>
                    </m:oMath>
                  </m:oMathPara>
                </a14:m>
                <a:endParaRPr lang="en-US" sz="1600" b="0">
                  <a:latin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6</m:t>
                      </m:r>
                      <m:r>
                        <a:rPr lang="en-US" sz="1600" b="0" i="1" smtClean="0">
                          <a:latin typeface="Cambria Math" panose="02040503050406030204" pitchFamily="18" charset="0"/>
                        </a:rPr>
                        <m:t>𝑥</m:t>
                      </m:r>
                      <m:r>
                        <a:rPr lang="en-US" sz="1600" b="0" i="1" smtClean="0">
                          <a:latin typeface="Cambria Math" panose="02040503050406030204" pitchFamily="18" charset="0"/>
                        </a:rPr>
                        <m:t>+12=7</m:t>
                      </m:r>
                      <m:r>
                        <a:rPr lang="en-US" sz="1600" i="1">
                          <a:latin typeface="Cambria Math" panose="02040503050406030204" pitchFamily="18" charset="0"/>
                        </a:rPr>
                        <m:t>𝑥</m:t>
                      </m:r>
                    </m:oMath>
                  </m:oMathPara>
                </a14:m>
                <a:endParaRPr lang="en-US" sz="1600">
                  <a:latin typeface="Arial" panose="020B0604020202020204" pitchFamily="34" charset="0"/>
                </a:endParaRPr>
              </a:p>
              <a:p>
                <a:pPr algn="ctr">
                  <a:lnSpc>
                    <a:spcPct val="150000"/>
                  </a:lnSpc>
                </a:pPr>
                <a:r>
                  <a:rPr lang="en-US" sz="1600" b="0"/>
                  <a:t>                                       </a:t>
                </a:r>
                <a14:m>
                  <m:oMath xmlns:m="http://schemas.openxmlformats.org/officeDocument/2006/math">
                    <m:r>
                      <a:rPr lang="en-US" sz="1600" b="0" i="1" smtClean="0">
                        <a:latin typeface="Cambria Math" panose="02040503050406030204" pitchFamily="18" charset="0"/>
                      </a:rPr>
                      <m:t>𝑥</m:t>
                    </m:r>
                    <m:r>
                      <a:rPr lang="en-US" sz="1600" b="0" i="1" smtClean="0">
                        <a:latin typeface="Cambria Math" panose="02040503050406030204" pitchFamily="18" charset="0"/>
                      </a:rPr>
                      <m:t>=12</m:t>
                    </m:r>
                  </m:oMath>
                </a14:m>
                <a:r>
                  <a:rPr lang="en-US" sz="1600">
                    <a:latin typeface="Arial" panose="020B0604020202020204" pitchFamily="34" charset="0"/>
                  </a:rPr>
                  <a:t> (thoả mãn </a:t>
                </a:r>
                <a14:m>
                  <m:oMath xmlns:m="http://schemas.openxmlformats.org/officeDocument/2006/math">
                    <m:r>
                      <a:rPr lang="vi-VN" sz="1600" i="1">
                        <a:solidFill>
                          <a:schemeClr val="tx1"/>
                        </a:solidFill>
                        <a:latin typeface="Cambria Math" panose="02040503050406030204" pitchFamily="18" charset="0"/>
                      </a:rPr>
                      <m:t>𝑥</m:t>
                    </m:r>
                    <m:r>
                      <a:rPr lang="vi-VN" sz="1600" i="1">
                        <a:solidFill>
                          <a:schemeClr val="tx1"/>
                        </a:solidFill>
                        <a:latin typeface="Cambria Math" panose="02040503050406030204" pitchFamily="18" charset="0"/>
                      </a:rPr>
                      <m:t>&gt;0). </m:t>
                    </m:r>
                  </m:oMath>
                </a14:m>
                <a:endParaRPr lang="en-US" sz="1600">
                  <a:solidFill>
                    <a:schemeClr val="tx1"/>
                  </a:solidFill>
                </a:endParaRPr>
              </a:p>
              <a:p>
                <a:pPr>
                  <a:lnSpc>
                    <a:spcPct val="150000"/>
                  </a:lnSpc>
                </a:pPr>
                <a:r>
                  <a:rPr lang="en-US" sz="1600">
                    <a:solidFill>
                      <a:schemeClr val="tx1"/>
                    </a:solidFill>
                  </a:rPr>
                  <a:t>Vậy tốc độ của bạn Phong là 12km/h, tốc độ của bạn Khang là 14km/h.</a:t>
                </a:r>
                <a:endParaRPr lang="en-US" sz="1600">
                  <a:latin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92820" y="719919"/>
                <a:ext cx="7777389" cy="3889783"/>
              </a:xfrm>
              <a:prstGeom prst="rect">
                <a:avLst/>
              </a:prstGeom>
              <a:blipFill>
                <a:blip r:embed="rId2"/>
                <a:stretch>
                  <a:fillRect l="-392"/>
                </a:stretch>
              </a:blipFill>
            </p:spPr>
            <p:txBody>
              <a:bodyPr/>
              <a:lstStyle/>
              <a:p>
                <a:r>
                  <a:rPr lang="en-US">
                    <a:noFill/>
                  </a:rPr>
                  <a:t> </a:t>
                </a:r>
              </a:p>
            </p:txBody>
          </p:sp>
        </mc:Fallback>
      </mc:AlternateContent>
    </p:spTree>
    <p:extLst>
      <p:ext uri="{BB962C8B-B14F-4D97-AF65-F5344CB8AC3E}">
        <p14:creationId xmlns:p14="http://schemas.microsoft.com/office/powerpoint/2010/main" val="178877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up)">
                                      <p:cBhvr>
                                        <p:cTn id="16" dur="500"/>
                                        <p:tgtEl>
                                          <p:spTgt spid="3">
                                            <p:txEl>
                                              <p:pRg st="2" end="2"/>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up)">
                                      <p:cBhvr>
                                        <p:cTn id="24" dur="500"/>
                                        <p:tgtEl>
                                          <p:spTgt spid="3">
                                            <p:txEl>
                                              <p:pRg st="4" end="4"/>
                                            </p:txEl>
                                          </p:spTgt>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up)">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32" name="Rounded Rectangle 131"/>
          <p:cNvSpPr/>
          <p:nvPr/>
        </p:nvSpPr>
        <p:spPr>
          <a:xfrm>
            <a:off x="3529181" y="604614"/>
            <a:ext cx="2085625" cy="478401"/>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457200">
              <a:buClrTx/>
              <a:defRPr/>
            </a:pPr>
            <a:r>
              <a:rPr lang="en-US" sz="2500" b="1" kern="1200">
                <a:solidFill>
                  <a:srgbClr val="D97245"/>
                </a:solidFill>
                <a:latin typeface="Arial" panose="020B0604020202020204" pitchFamily="34" charset="0"/>
                <a:cs typeface="Arial" panose="020B0604020202020204" pitchFamily="34" charset="0"/>
              </a:rPr>
              <a:t>Luyện tập 5</a:t>
            </a:r>
          </a:p>
        </p:txBody>
      </p:sp>
      <mc:AlternateContent xmlns:mc="http://schemas.openxmlformats.org/markup-compatibility/2006" xmlns:a14="http://schemas.microsoft.com/office/drawing/2010/main">
        <mc:Choice Requires="a14">
          <p:sp>
            <p:nvSpPr>
              <p:cNvPr id="133" name="Rectangle 132"/>
              <p:cNvSpPr/>
              <p:nvPr/>
            </p:nvSpPr>
            <p:spPr>
              <a:xfrm>
                <a:off x="719586" y="1159610"/>
                <a:ext cx="7704817" cy="1754326"/>
              </a:xfrm>
              <a:prstGeom prst="rect">
                <a:avLst/>
              </a:prstGeom>
            </p:spPr>
            <p:txBody>
              <a:bodyPr wrap="square">
                <a:spAutoFit/>
              </a:bodyPr>
              <a:lstStyle/>
              <a:p>
                <a:pPr algn="just" defTabSz="457200">
                  <a:lnSpc>
                    <a:spcPct val="150000"/>
                  </a:lnSpc>
                  <a:buClrTx/>
                </a:pPr>
                <a:r>
                  <a:rPr lang="vi-VN" sz="1800"/>
                  <a:t>Một đội công nhân làm đường nhận nhiệm vụ trải nhựa </a:t>
                </a:r>
                <a14:m>
                  <m:oMath xmlns:m="http://schemas.openxmlformats.org/officeDocument/2006/math">
                    <m:r>
                      <a:rPr lang="vi-VN" sz="1800" i="1" smtClean="0">
                        <a:latin typeface="Cambria Math" panose="02040503050406030204" pitchFamily="18" charset="0"/>
                      </a:rPr>
                      <m:t>8 100</m:t>
                    </m:r>
                    <m:r>
                      <a:rPr lang="en-US" sz="1800" b="0" i="1" smtClean="0">
                        <a:latin typeface="Cambria Math" panose="02040503050406030204" pitchFamily="18" charset="0"/>
                      </a:rPr>
                      <m:t> </m:t>
                    </m:r>
                    <m:sSup>
                      <m:sSupPr>
                        <m:ctrlPr>
                          <a:rPr lang="vi-VN" sz="1800" i="1" smtClean="0">
                            <a:latin typeface="Cambria Math" panose="02040503050406030204" pitchFamily="18" charset="0"/>
                          </a:rPr>
                        </m:ctrlPr>
                      </m:sSupPr>
                      <m:e>
                        <m:r>
                          <a:rPr lang="en-US" sz="1800" b="0" i="1" smtClean="0">
                            <a:latin typeface="Cambria Math" panose="02040503050406030204" pitchFamily="18" charset="0"/>
                          </a:rPr>
                          <m:t>𝑚</m:t>
                        </m:r>
                      </m:e>
                      <m:sup>
                        <m:r>
                          <a:rPr lang="en-US" sz="1800" b="0" i="1" smtClean="0">
                            <a:latin typeface="Cambria Math" panose="02040503050406030204" pitchFamily="18" charset="0"/>
                          </a:rPr>
                          <m:t>2</m:t>
                        </m:r>
                      </m:sup>
                    </m:sSup>
                  </m:oMath>
                </a14:m>
                <a:r>
                  <a:rPr lang="vi-VN" sz="1800"/>
                  <a:t> mặt đường. Ở giai đoạn đầu, đội trải được </a:t>
                </a:r>
                <a14:m>
                  <m:oMath xmlns:m="http://schemas.openxmlformats.org/officeDocument/2006/math">
                    <m:r>
                      <a:rPr lang="en-US" sz="1800" b="0" i="1" smtClean="0">
                        <a:latin typeface="Cambria Math" panose="02040503050406030204" pitchFamily="18" charset="0"/>
                      </a:rPr>
                      <m:t>3 600</m:t>
                    </m:r>
                    <m:sSup>
                      <m:sSupPr>
                        <m:ctrlPr>
                          <a:rPr lang="vi-VN" sz="1800" i="1">
                            <a:latin typeface="Cambria Math" panose="02040503050406030204" pitchFamily="18" charset="0"/>
                          </a:rPr>
                        </m:ctrlPr>
                      </m:sSupPr>
                      <m:e>
                        <m:r>
                          <a:rPr lang="en-US" sz="1800" i="1">
                            <a:latin typeface="Cambria Math" panose="02040503050406030204" pitchFamily="18" charset="0"/>
                          </a:rPr>
                          <m:t>𝑚</m:t>
                        </m:r>
                      </m:e>
                      <m:sup>
                        <m:r>
                          <a:rPr lang="en-US" sz="1800" i="1">
                            <a:latin typeface="Cambria Math" panose="02040503050406030204" pitchFamily="18" charset="0"/>
                          </a:rPr>
                          <m:t>2</m:t>
                        </m:r>
                      </m:sup>
                    </m:sSup>
                  </m:oMath>
                </a14:m>
                <a:r>
                  <a:rPr lang="en-US" sz="1800"/>
                  <a:t> </a:t>
                </a:r>
                <a:r>
                  <a:rPr lang="vi-VN" sz="1800"/>
                  <a:t>mặt đường. Ở giai đoạn hai, đội công nhân tăng năng suất thêm </a:t>
                </a:r>
                <a14:m>
                  <m:oMath xmlns:m="http://schemas.openxmlformats.org/officeDocument/2006/math">
                    <m:r>
                      <a:rPr lang="en-US" sz="1800" i="1">
                        <a:latin typeface="Cambria Math" panose="02040503050406030204" pitchFamily="18" charset="0"/>
                      </a:rPr>
                      <m:t>300</m:t>
                    </m:r>
                    <m:sSup>
                      <m:sSupPr>
                        <m:ctrlPr>
                          <a:rPr lang="vi-VN" sz="1800" i="1">
                            <a:latin typeface="Cambria Math" panose="02040503050406030204" pitchFamily="18" charset="0"/>
                          </a:rPr>
                        </m:ctrlPr>
                      </m:sSupPr>
                      <m:e>
                        <m:r>
                          <a:rPr lang="en-US" sz="1800" i="1">
                            <a:latin typeface="Cambria Math" panose="02040503050406030204" pitchFamily="18" charset="0"/>
                          </a:rPr>
                          <m:t>𝑚</m:t>
                        </m:r>
                      </m:e>
                      <m:sup>
                        <m:r>
                          <a:rPr lang="en-US" sz="1800" i="1">
                            <a:latin typeface="Cambria Math" panose="02040503050406030204" pitchFamily="18" charset="0"/>
                          </a:rPr>
                          <m:t>2</m:t>
                        </m:r>
                      </m:sup>
                    </m:sSup>
                  </m:oMath>
                </a14:m>
                <a:r>
                  <a:rPr lang="vi-VN" sz="1800"/>
                  <a:t>/ngày rồi hoàn thành công việc. Hỏi đội công nhân đã hoàn thành công việc trong bao nhiêu ngày? </a:t>
                </a:r>
                <a:endParaRPr lang="en-US" sz="1800"/>
              </a:p>
            </p:txBody>
          </p:sp>
        </mc:Choice>
        <mc:Fallback xmlns="">
          <p:sp>
            <p:nvSpPr>
              <p:cNvPr id="133" name="Rectangle 132"/>
              <p:cNvSpPr>
                <a:spLocks noRot="1" noChangeAspect="1" noMove="1" noResize="1" noEditPoints="1" noAdjustHandles="1" noChangeArrowheads="1" noChangeShapeType="1" noTextEdit="1"/>
              </p:cNvSpPr>
              <p:nvPr/>
            </p:nvSpPr>
            <p:spPr>
              <a:xfrm>
                <a:off x="719586" y="1159610"/>
                <a:ext cx="7704817" cy="1754326"/>
              </a:xfrm>
              <a:prstGeom prst="rect">
                <a:avLst/>
              </a:prstGeom>
              <a:blipFill>
                <a:blip r:embed="rId3"/>
                <a:stretch>
                  <a:fillRect l="-633" r="-712" b="-1736"/>
                </a:stretch>
              </a:blipFill>
            </p:spPr>
            <p:txBody>
              <a:bodyPr/>
              <a:lstStyle/>
              <a:p>
                <a:r>
                  <a:rPr lang="en-US">
                    <a:noFill/>
                  </a:rPr>
                  <a:t> </a:t>
                </a:r>
              </a:p>
            </p:txBody>
          </p:sp>
        </mc:Fallback>
      </mc:AlternateContent>
      <p:pic>
        <p:nvPicPr>
          <p:cNvPr id="10" name="Picture 9"/>
          <p:cNvPicPr>
            <a:picLocks noChangeAspect="1"/>
          </p:cNvPicPr>
          <p:nvPr/>
        </p:nvPicPr>
        <p:blipFill>
          <a:blip r:embed="rId4"/>
          <a:stretch>
            <a:fillRect/>
          </a:stretch>
        </p:blipFill>
        <p:spPr>
          <a:xfrm flipH="1">
            <a:off x="842618" y="3022335"/>
            <a:ext cx="2568490" cy="1600860"/>
          </a:xfrm>
          <a:prstGeom prst="rect">
            <a:avLst/>
          </a:prstGeom>
        </p:spPr>
      </p:pic>
      <p:sp>
        <p:nvSpPr>
          <p:cNvPr id="11" name="Rectangle 10"/>
          <p:cNvSpPr/>
          <p:nvPr/>
        </p:nvSpPr>
        <p:spPr>
          <a:xfrm>
            <a:off x="3673503" y="2920008"/>
            <a:ext cx="4750900" cy="1338828"/>
          </a:xfrm>
          <a:prstGeom prst="rect">
            <a:avLst/>
          </a:prstGeom>
        </p:spPr>
        <p:txBody>
          <a:bodyPr wrap="square">
            <a:spAutoFit/>
          </a:bodyPr>
          <a:lstStyle/>
          <a:p>
            <a:pPr lvl="0" algn="just" defTabSz="457200">
              <a:lnSpc>
                <a:spcPct val="150000"/>
              </a:lnSpc>
              <a:buClrTx/>
            </a:pPr>
            <a:r>
              <a:rPr lang="vi-VN" sz="1800"/>
              <a:t>Biết năng suất lao động của đội là không thay đổi ở mỗi giai đoạn và thời gian làm việc của hai giai đoạn là như nhau.</a:t>
            </a:r>
            <a:endParaRPr lang="en-US" sz="1800"/>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anim calcmode="lin" valueType="num">
                                      <p:cBhvr>
                                        <p:cTn id="8" dur="500" fill="hold"/>
                                        <p:tgtEl>
                                          <p:spTgt spid="132"/>
                                        </p:tgtEl>
                                        <p:attrNameLst>
                                          <p:attrName>ppt_x</p:attrName>
                                        </p:attrNameLst>
                                      </p:cBhvr>
                                      <p:tavLst>
                                        <p:tav tm="0">
                                          <p:val>
                                            <p:strVal val="#ppt_x"/>
                                          </p:val>
                                        </p:tav>
                                        <p:tav tm="100000">
                                          <p:val>
                                            <p:strVal val="#ppt_x"/>
                                          </p:val>
                                        </p:tav>
                                      </p:tavLst>
                                    </p:anim>
                                    <p:anim calcmode="lin" valueType="num">
                                      <p:cBhvr>
                                        <p:cTn id="9" dur="500" fill="hold"/>
                                        <p:tgtEl>
                                          <p:spTgt spid="1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fade">
                                      <p:cBhvr>
                                        <p:cTn id="12" dur="500"/>
                                        <p:tgtEl>
                                          <p:spTgt spid="133"/>
                                        </p:tgtEl>
                                      </p:cBhvr>
                                    </p:animEffect>
                                    <p:anim calcmode="lin" valueType="num">
                                      <p:cBhvr>
                                        <p:cTn id="13" dur="500" fill="hold"/>
                                        <p:tgtEl>
                                          <p:spTgt spid="133"/>
                                        </p:tgtEl>
                                        <p:attrNameLst>
                                          <p:attrName>ppt_x</p:attrName>
                                        </p:attrNameLst>
                                      </p:cBhvr>
                                      <p:tavLst>
                                        <p:tav tm="0">
                                          <p:val>
                                            <p:strVal val="#ppt_x"/>
                                          </p:val>
                                        </p:tav>
                                        <p:tav tm="100000">
                                          <p:val>
                                            <p:strVal val="#ppt_x"/>
                                          </p:val>
                                        </p:tav>
                                      </p:tavLst>
                                    </p:anim>
                                    <p:anim calcmode="lin" valueType="num">
                                      <p:cBhvr>
                                        <p:cTn id="14" dur="500" fill="hold"/>
                                        <p:tgtEl>
                                          <p:spTgt spid="1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6" name="Google Shape;1913;p42"/>
          <p:cNvSpPr/>
          <p:nvPr/>
        </p:nvSpPr>
        <p:spPr>
          <a:xfrm rot="2165">
            <a:off x="4106258" y="714545"/>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i="1">
                <a:solidFill>
                  <a:sysClr val="windowText" lastClr="000000"/>
                </a:solidFill>
              </a:rPr>
              <a:t>G</a:t>
            </a:r>
            <a:r>
              <a:rPr kumimoji="0" lang="en-US" sz="1800" b="1" i="1" u="none" strike="noStrike" kern="0" cap="none" spc="0" normalizeH="0" baseline="0" noProof="0">
                <a:ln>
                  <a:noFill/>
                </a:ln>
                <a:solidFill>
                  <a:sysClr val="windowText" lastClr="000000"/>
                </a:solidFill>
                <a:effectLst/>
                <a:uLnTx/>
                <a:uFillTx/>
              </a:rPr>
              <a:t>iải</a:t>
            </a:r>
            <a:endParaRPr kumimoji="0" sz="18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2" name="Rectangle 1"/>
              <p:cNvSpPr/>
              <p:nvPr/>
            </p:nvSpPr>
            <p:spPr>
              <a:xfrm>
                <a:off x="744477" y="1294309"/>
                <a:ext cx="7641842" cy="3168624"/>
              </a:xfrm>
              <a:prstGeom prst="rect">
                <a:avLst/>
              </a:prstGeom>
            </p:spPr>
            <p:txBody>
              <a:bodyPr wrap="square">
                <a:spAutoFit/>
              </a:bodyPr>
              <a:lstStyle/>
              <a:p>
                <a:pPr algn="just">
                  <a:lnSpc>
                    <a:spcPct val="150000"/>
                  </a:lnSpc>
                </a:pPr>
                <a:r>
                  <a:rPr lang="vi-VN" sz="1700">
                    <a:latin typeface="+mn-lt"/>
                    <a:ea typeface="Arial" panose="020B0604020202020204" pitchFamily="34" charset="0"/>
                    <a:cs typeface="Times New Roman" panose="02020603050405020304" pitchFamily="18" charset="0"/>
                  </a:rPr>
                  <a:t>Gọi năng suất của đội công nhân làm trong giai đoạn 1 là </a:t>
                </a:r>
                <a14:m>
                  <m:oMath xmlns:m="http://schemas.openxmlformats.org/officeDocument/2006/math">
                    <m:r>
                      <a:rPr lang="vi-VN" sz="1700" i="1">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1700">
                    <a:effectLst/>
                    <a:latin typeface="+mn-lt"/>
                    <a:ea typeface="Dotum" panose="020B0600000101010101" pitchFamily="34" charset="-127"/>
                    <a:cs typeface="Times New Roman" panose="02020603050405020304" pitchFamily="18" charset="0"/>
                  </a:rPr>
                  <a:t> </a:t>
                </a:r>
                <a14:m>
                  <m:oMath xmlns:m="http://schemas.openxmlformats.org/officeDocument/2006/math">
                    <m:r>
                      <a:rPr lang="vi-VN" sz="1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1700" i="1">
                            <a:effectLst/>
                            <a:latin typeface="Cambria Math" panose="02040503050406030204" pitchFamily="18" charset="0"/>
                            <a:ea typeface="Dotum" panose="020B0600000101010101" pitchFamily="34" charset="-127"/>
                            <a:cs typeface="Times New Roman" panose="02020603050405020304" pitchFamily="18" charset="0"/>
                          </a:rPr>
                          <m:t>𝑚</m:t>
                        </m:r>
                      </m:e>
                      <m:sup>
                        <m:r>
                          <a:rPr lang="vi-VN" sz="1700" i="1">
                            <a:effectLst/>
                            <a:latin typeface="Cambria Math" panose="02040503050406030204" pitchFamily="18" charset="0"/>
                            <a:ea typeface="Dotum" panose="020B0600000101010101" pitchFamily="34" charset="-127"/>
                            <a:cs typeface="Times New Roman" panose="02020603050405020304" pitchFamily="18" charset="0"/>
                          </a:rPr>
                          <m:t>2</m:t>
                        </m:r>
                      </m:sup>
                    </m:sSup>
                  </m:oMath>
                </a14:m>
                <a:r>
                  <a:rPr lang="vi-VN" sz="1700">
                    <a:effectLst/>
                    <a:latin typeface="+mn-lt"/>
                    <a:ea typeface="Dotum" panose="020B0600000101010101" pitchFamily="34" charset="-127"/>
                    <a:cs typeface="Times New Roman" panose="02020603050405020304" pitchFamily="18" charset="0"/>
                  </a:rPr>
                  <a:t>/ngày) </a:t>
                </a:r>
                <a14:m>
                  <m:oMath xmlns:m="http://schemas.openxmlformats.org/officeDocument/2006/math">
                    <m:d>
                      <m:d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7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700" i="1">
                            <a:effectLst/>
                            <a:latin typeface="Cambria Math" panose="02040503050406030204" pitchFamily="18" charset="0"/>
                            <a:ea typeface="Dotum" panose="020B0600000101010101" pitchFamily="34" charset="-127"/>
                            <a:cs typeface="Times New Roman" panose="02020603050405020304" pitchFamily="18" charset="0"/>
                          </a:rPr>
                          <m:t>&gt;0</m:t>
                        </m:r>
                      </m:e>
                    </m:d>
                  </m:oMath>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vi-VN" sz="1700">
                    <a:effectLst/>
                    <a:latin typeface="+mn-lt"/>
                    <a:ea typeface="Arial" panose="020B0604020202020204" pitchFamily="34" charset="0"/>
                    <a:cs typeface="Times New Roman" panose="02020603050405020304" pitchFamily="18" charset="0"/>
                  </a:rPr>
                  <a:t>Năng suất của đội công nhân làm trong giai đoạn 2 là </a:t>
                </a:r>
                <a14:m>
                  <m:oMath xmlns:m="http://schemas.openxmlformats.org/officeDocument/2006/math">
                    <m:r>
                      <a:rPr lang="vi-VN" sz="1700" i="1">
                        <a:effectLst/>
                        <a:latin typeface="Cambria Math" panose="02040503050406030204" pitchFamily="18" charset="0"/>
                        <a:ea typeface="Arial" panose="020B0604020202020204" pitchFamily="34" charset="0"/>
                        <a:cs typeface="Times New Roman" panose="02020603050405020304" pitchFamily="18" charset="0"/>
                      </a:rPr>
                      <m:t>𝑥</m:t>
                    </m:r>
                    <m:r>
                      <a:rPr lang="vi-VN" sz="1700" i="1">
                        <a:effectLst/>
                        <a:latin typeface="Cambria Math" panose="02040503050406030204" pitchFamily="18" charset="0"/>
                        <a:ea typeface="Arial" panose="020B0604020202020204" pitchFamily="34" charset="0"/>
                        <a:cs typeface="Times New Roman" panose="02020603050405020304" pitchFamily="18" charset="0"/>
                      </a:rPr>
                      <m:t>+300</m:t>
                    </m:r>
                  </m:oMath>
                </a14:m>
                <a:r>
                  <a:rPr lang="vi-VN" sz="1700">
                    <a:effectLst/>
                    <a:latin typeface="+mn-lt"/>
                    <a:ea typeface="Dotum" panose="020B0600000101010101" pitchFamily="34" charset="-127"/>
                    <a:cs typeface="Times New Roman" panose="02020603050405020304" pitchFamily="18" charset="0"/>
                  </a:rPr>
                  <a:t> </a:t>
                </a:r>
                <a14:m>
                  <m:oMath xmlns:m="http://schemas.openxmlformats.org/officeDocument/2006/math">
                    <m:r>
                      <a:rPr lang="vi-VN" sz="1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1700" i="1">
                            <a:effectLst/>
                            <a:latin typeface="Cambria Math" panose="02040503050406030204" pitchFamily="18" charset="0"/>
                            <a:ea typeface="Dotum" panose="020B0600000101010101" pitchFamily="34" charset="-127"/>
                            <a:cs typeface="Times New Roman" panose="02020603050405020304" pitchFamily="18" charset="0"/>
                          </a:rPr>
                          <m:t>𝑚</m:t>
                        </m:r>
                      </m:e>
                      <m:sup>
                        <m:r>
                          <a:rPr lang="vi-VN" sz="1700" i="1">
                            <a:effectLst/>
                            <a:latin typeface="Cambria Math" panose="02040503050406030204" pitchFamily="18" charset="0"/>
                            <a:ea typeface="Dotum" panose="020B0600000101010101" pitchFamily="34" charset="-127"/>
                            <a:cs typeface="Times New Roman" panose="02020603050405020304" pitchFamily="18" charset="0"/>
                          </a:rPr>
                          <m:t>2</m:t>
                        </m:r>
                      </m:sup>
                    </m:sSup>
                  </m:oMath>
                </a14:m>
                <a:r>
                  <a:rPr lang="vi-VN" sz="1700">
                    <a:effectLst/>
                    <a:latin typeface="+mn-lt"/>
                    <a:ea typeface="Dotum" panose="020B0600000101010101" pitchFamily="34" charset="-127"/>
                    <a:cs typeface="Times New Roman" panose="02020603050405020304" pitchFamily="18" charset="0"/>
                  </a:rPr>
                  <a:t>/ngày)</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vi-VN" sz="1700">
                          <a:ea typeface="Arial" panose="020B0604020202020204" pitchFamily="34" charset="0"/>
                          <a:cs typeface="Times New Roman" panose="02020603050405020304" pitchFamily="18" charset="0"/>
                        </a:rPr>
                        <m:t>Th</m:t>
                      </m:r>
                      <m:r>
                        <m:rPr>
                          <m:nor/>
                        </m:rPr>
                        <a:rPr lang="vi-VN" sz="1700">
                          <a:ea typeface="Arial" panose="020B0604020202020204" pitchFamily="34" charset="0"/>
                          <a:cs typeface="Times New Roman" panose="02020603050405020304" pitchFamily="18" charset="0"/>
                        </a:rPr>
                        <m:t>ờ</m:t>
                      </m:r>
                      <m:r>
                        <m:rPr>
                          <m:nor/>
                        </m:rPr>
                        <a:rPr lang="vi-VN" sz="1700">
                          <a:ea typeface="Arial" panose="020B0604020202020204" pitchFamily="34" charset="0"/>
                          <a:cs typeface="Times New Roman" panose="02020603050405020304" pitchFamily="18" charset="0"/>
                        </a:rPr>
                        <m:t>i</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gian</m:t>
                      </m:r>
                      <m:r>
                        <m:rPr>
                          <m:nor/>
                        </m:rPr>
                        <a:rPr lang="vi-VN" sz="1700">
                          <a:ea typeface="Arial" panose="020B0604020202020204" pitchFamily="34" charset="0"/>
                          <a:cs typeface="Times New Roman" panose="02020603050405020304" pitchFamily="18" charset="0"/>
                        </a:rPr>
                        <m:t> độ</m:t>
                      </m:r>
                      <m:r>
                        <m:rPr>
                          <m:nor/>
                        </m:rPr>
                        <a:rPr lang="vi-VN" sz="1700">
                          <a:ea typeface="Arial" panose="020B0604020202020204" pitchFamily="34" charset="0"/>
                          <a:cs typeface="Times New Roman" panose="02020603050405020304" pitchFamily="18" charset="0"/>
                        </a:rPr>
                        <m:t>i</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c</m:t>
                      </m:r>
                      <m:r>
                        <m:rPr>
                          <m:nor/>
                        </m:rPr>
                        <a:rPr lang="vi-VN" sz="1700">
                          <a:ea typeface="Arial" panose="020B0604020202020204" pitchFamily="34" charset="0"/>
                          <a:cs typeface="Times New Roman" panose="02020603050405020304" pitchFamily="18" charset="0"/>
                        </a:rPr>
                        <m:t>ô</m:t>
                      </m:r>
                      <m:r>
                        <m:rPr>
                          <m:nor/>
                        </m:rPr>
                        <a:rPr lang="vi-VN" sz="1700">
                          <a:ea typeface="Arial" panose="020B0604020202020204" pitchFamily="34" charset="0"/>
                          <a:cs typeface="Times New Roman" panose="02020603050405020304" pitchFamily="18" charset="0"/>
                        </a:rPr>
                        <m:t>ng</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nh</m:t>
                      </m:r>
                      <m:r>
                        <m:rPr>
                          <m:nor/>
                        </m:rPr>
                        <a:rPr lang="vi-VN" sz="1700">
                          <a:ea typeface="Arial" panose="020B0604020202020204" pitchFamily="34" charset="0"/>
                          <a:cs typeface="Times New Roman" panose="02020603050405020304" pitchFamily="18" charset="0"/>
                        </a:rPr>
                        <m:t>â</m:t>
                      </m:r>
                      <m:r>
                        <m:rPr>
                          <m:nor/>
                        </m:rPr>
                        <a:rPr lang="vi-VN" sz="1700">
                          <a:ea typeface="Arial" panose="020B0604020202020204" pitchFamily="34" charset="0"/>
                          <a:cs typeface="Times New Roman" panose="02020603050405020304" pitchFamily="18" charset="0"/>
                        </a:rPr>
                        <m:t>n</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l</m:t>
                      </m:r>
                      <m:r>
                        <m:rPr>
                          <m:nor/>
                        </m:rPr>
                        <a:rPr lang="vi-VN" sz="1700">
                          <a:ea typeface="Arial" panose="020B0604020202020204" pitchFamily="34" charset="0"/>
                          <a:cs typeface="Times New Roman" panose="02020603050405020304" pitchFamily="18" charset="0"/>
                        </a:rPr>
                        <m:t>à</m:t>
                      </m:r>
                      <m:r>
                        <m:rPr>
                          <m:nor/>
                        </m:rPr>
                        <a:rPr lang="vi-VN" sz="1700">
                          <a:ea typeface="Arial" panose="020B0604020202020204" pitchFamily="34" charset="0"/>
                          <a:cs typeface="Times New Roman" panose="02020603050405020304" pitchFamily="18" charset="0"/>
                        </a:rPr>
                        <m:t>m</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trong</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giai</m:t>
                      </m:r>
                      <m:r>
                        <m:rPr>
                          <m:nor/>
                        </m:rPr>
                        <a:rPr lang="vi-VN" sz="1700">
                          <a:ea typeface="Arial" panose="020B0604020202020204" pitchFamily="34" charset="0"/>
                          <a:cs typeface="Times New Roman" panose="02020603050405020304" pitchFamily="18" charset="0"/>
                        </a:rPr>
                        <m:t> đ</m:t>
                      </m:r>
                      <m:r>
                        <m:rPr>
                          <m:nor/>
                        </m:rPr>
                        <a:rPr lang="vi-VN" sz="1700">
                          <a:ea typeface="Arial" panose="020B0604020202020204" pitchFamily="34" charset="0"/>
                          <a:cs typeface="Times New Roman" panose="02020603050405020304" pitchFamily="18" charset="0"/>
                        </a:rPr>
                        <m:t>o</m:t>
                      </m:r>
                      <m:r>
                        <m:rPr>
                          <m:nor/>
                        </m:rPr>
                        <a:rPr lang="vi-VN" sz="1700">
                          <a:ea typeface="Arial" panose="020B0604020202020204" pitchFamily="34" charset="0"/>
                          <a:cs typeface="Times New Roman" panose="02020603050405020304" pitchFamily="18" charset="0"/>
                        </a:rPr>
                        <m:t>ạ</m:t>
                      </m:r>
                      <m:r>
                        <m:rPr>
                          <m:nor/>
                        </m:rPr>
                        <a:rPr lang="vi-VN" sz="1700">
                          <a:ea typeface="Arial" panose="020B0604020202020204" pitchFamily="34" charset="0"/>
                          <a:cs typeface="Times New Roman" panose="02020603050405020304" pitchFamily="18" charset="0"/>
                        </a:rPr>
                        <m:t>n</m:t>
                      </m:r>
                      <m:r>
                        <m:rPr>
                          <m:nor/>
                        </m:rPr>
                        <a:rPr lang="vi-VN" sz="1700">
                          <a:ea typeface="Arial" panose="020B0604020202020204" pitchFamily="34" charset="0"/>
                          <a:cs typeface="Times New Roman" panose="02020603050405020304" pitchFamily="18" charset="0"/>
                        </a:rPr>
                        <m:t> 1 </m:t>
                      </m:r>
                      <m:r>
                        <m:rPr>
                          <m:nor/>
                        </m:rPr>
                        <a:rPr lang="vi-VN" sz="1700">
                          <a:ea typeface="Arial" panose="020B0604020202020204" pitchFamily="34" charset="0"/>
                          <a:cs typeface="Times New Roman" panose="02020603050405020304" pitchFamily="18" charset="0"/>
                        </a:rPr>
                        <m:t>l</m:t>
                      </m:r>
                      <m:r>
                        <m:rPr>
                          <m:nor/>
                        </m:rPr>
                        <a:rPr lang="vi-VN" sz="1700">
                          <a:ea typeface="Arial" panose="020B0604020202020204" pitchFamily="34" charset="0"/>
                          <a:cs typeface="Times New Roman" panose="02020603050405020304" pitchFamily="18" charset="0"/>
                        </a:rPr>
                        <m:t>à:</m:t>
                      </m:r>
                      <m:r>
                        <a:rPr lang="en-US" sz="1700" b="0" i="1" smtClean="0">
                          <a:latin typeface="Cambria Math" panose="02040503050406030204" pitchFamily="18" charset="0"/>
                          <a:ea typeface="Arial" panose="020B0604020202020204" pitchFamily="34" charset="0"/>
                          <a:cs typeface="Times New Roman" panose="02020603050405020304" pitchFamily="18" charset="0"/>
                        </a:rPr>
                        <m:t> </m:t>
                      </m:r>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1700" i="1">
                              <a:effectLst/>
                              <a:latin typeface="Cambria Math" panose="02040503050406030204" pitchFamily="18" charset="0"/>
                              <a:ea typeface="Arial" panose="020B0604020202020204" pitchFamily="34" charset="0"/>
                              <a:cs typeface="Times New Roman" panose="02020603050405020304" pitchFamily="18" charset="0"/>
                            </a:rPr>
                            <m:t>3</m:t>
                          </m:r>
                          <m:r>
                            <a:rPr lang="en-US" sz="1700" b="0"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1700" i="1">
                              <a:effectLst/>
                              <a:latin typeface="Cambria Math" panose="02040503050406030204" pitchFamily="18" charset="0"/>
                              <a:ea typeface="Arial" panose="020B0604020202020204" pitchFamily="34" charset="0"/>
                              <a:cs typeface="Times New Roman" panose="02020603050405020304" pitchFamily="18" charset="0"/>
                            </a:rPr>
                            <m:t>600</m:t>
                          </m:r>
                        </m:num>
                        <m:den>
                          <m:r>
                            <a:rPr lang="vi-VN" sz="1700" i="1">
                              <a:effectLst/>
                              <a:latin typeface="Cambria Math" panose="02040503050406030204" pitchFamily="18" charset="0"/>
                              <a:ea typeface="Arial" panose="020B0604020202020204" pitchFamily="34" charset="0"/>
                              <a:cs typeface="Times New Roman" panose="02020603050405020304" pitchFamily="18" charset="0"/>
                            </a:rPr>
                            <m:t>𝑥</m:t>
                          </m:r>
                        </m:den>
                      </m:f>
                      <m:r>
                        <m:rPr>
                          <m:nor/>
                        </m:rPr>
                        <a:rPr lang="en-US" sz="1700" b="0" i="0" smtClean="0">
                          <a:effectLst/>
                          <a:latin typeface="+mn-lt"/>
                          <a:ea typeface="Arial" panose="020B0604020202020204" pitchFamily="34" charset="0"/>
                          <a:cs typeface="Times New Roman" panose="02020603050405020304" pitchFamily="18" charset="0"/>
                        </a:rPr>
                        <m:t> </m:t>
                      </m:r>
                      <m:r>
                        <m:rPr>
                          <m:nor/>
                        </m:rPr>
                        <a:rPr lang="vi-VN" sz="1700">
                          <a:ea typeface="Dotum" panose="020B0600000101010101" pitchFamily="34" charset="-127"/>
                          <a:cs typeface="Times New Roman" panose="02020603050405020304" pitchFamily="18" charset="0"/>
                        </a:rPr>
                        <m:t>(</m:t>
                      </m:r>
                      <m:r>
                        <m:rPr>
                          <m:nor/>
                        </m:rPr>
                        <a:rPr lang="vi-VN" sz="1700">
                          <a:ea typeface="Dotum" panose="020B0600000101010101" pitchFamily="34" charset="-127"/>
                          <a:cs typeface="Times New Roman" panose="02020603050405020304" pitchFamily="18" charset="0"/>
                        </a:rPr>
                        <m:t>ng</m:t>
                      </m:r>
                      <m:r>
                        <m:rPr>
                          <m:nor/>
                        </m:rPr>
                        <a:rPr lang="vi-VN" sz="1700">
                          <a:ea typeface="Dotum" panose="020B0600000101010101" pitchFamily="34" charset="-127"/>
                          <a:cs typeface="Times New Roman" panose="02020603050405020304" pitchFamily="18" charset="0"/>
                        </a:rPr>
                        <m:t>à</m:t>
                      </m:r>
                      <m:r>
                        <m:rPr>
                          <m:nor/>
                        </m:rPr>
                        <a:rPr lang="vi-VN" sz="1700">
                          <a:ea typeface="Dotum" panose="020B0600000101010101" pitchFamily="34" charset="-127"/>
                          <a:cs typeface="Times New Roman" panose="02020603050405020304" pitchFamily="18" charset="0"/>
                        </a:rPr>
                        <m:t>y</m:t>
                      </m:r>
                      <m:r>
                        <m:rPr>
                          <m:nor/>
                        </m:rPr>
                        <a:rPr lang="vi-VN" sz="1700">
                          <a:ea typeface="Dotum" panose="020B0600000101010101" pitchFamily="34" charset="-127"/>
                          <a:cs typeface="Times New Roman" panose="02020603050405020304" pitchFamily="18" charset="0"/>
                        </a:rPr>
                        <m:t>)</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vi-VN" sz="1700">
                          <a:ea typeface="Arial" panose="020B0604020202020204" pitchFamily="34" charset="0"/>
                          <a:cs typeface="Times New Roman" panose="02020603050405020304" pitchFamily="18" charset="0"/>
                        </a:rPr>
                        <m:t>Th</m:t>
                      </m:r>
                      <m:r>
                        <m:rPr>
                          <m:nor/>
                        </m:rPr>
                        <a:rPr lang="vi-VN" sz="1700">
                          <a:ea typeface="Arial" panose="020B0604020202020204" pitchFamily="34" charset="0"/>
                          <a:cs typeface="Times New Roman" panose="02020603050405020304" pitchFamily="18" charset="0"/>
                        </a:rPr>
                        <m:t>ờ</m:t>
                      </m:r>
                      <m:r>
                        <m:rPr>
                          <m:nor/>
                        </m:rPr>
                        <a:rPr lang="vi-VN" sz="1700">
                          <a:ea typeface="Arial" panose="020B0604020202020204" pitchFamily="34" charset="0"/>
                          <a:cs typeface="Times New Roman" panose="02020603050405020304" pitchFamily="18" charset="0"/>
                        </a:rPr>
                        <m:t>i</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gian</m:t>
                      </m:r>
                      <m:r>
                        <m:rPr>
                          <m:nor/>
                        </m:rPr>
                        <a:rPr lang="vi-VN" sz="1700">
                          <a:ea typeface="Arial" panose="020B0604020202020204" pitchFamily="34" charset="0"/>
                          <a:cs typeface="Times New Roman" panose="02020603050405020304" pitchFamily="18" charset="0"/>
                        </a:rPr>
                        <m:t> độ</m:t>
                      </m:r>
                      <m:r>
                        <m:rPr>
                          <m:nor/>
                        </m:rPr>
                        <a:rPr lang="vi-VN" sz="1700">
                          <a:ea typeface="Arial" panose="020B0604020202020204" pitchFamily="34" charset="0"/>
                          <a:cs typeface="Times New Roman" panose="02020603050405020304" pitchFamily="18" charset="0"/>
                        </a:rPr>
                        <m:t>i</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c</m:t>
                      </m:r>
                      <m:r>
                        <m:rPr>
                          <m:nor/>
                        </m:rPr>
                        <a:rPr lang="vi-VN" sz="1700">
                          <a:ea typeface="Arial" panose="020B0604020202020204" pitchFamily="34" charset="0"/>
                          <a:cs typeface="Times New Roman" panose="02020603050405020304" pitchFamily="18" charset="0"/>
                        </a:rPr>
                        <m:t>ô</m:t>
                      </m:r>
                      <m:r>
                        <m:rPr>
                          <m:nor/>
                        </m:rPr>
                        <a:rPr lang="vi-VN" sz="1700">
                          <a:ea typeface="Arial" panose="020B0604020202020204" pitchFamily="34" charset="0"/>
                          <a:cs typeface="Times New Roman" panose="02020603050405020304" pitchFamily="18" charset="0"/>
                        </a:rPr>
                        <m:t>ng</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nh</m:t>
                      </m:r>
                      <m:r>
                        <m:rPr>
                          <m:nor/>
                        </m:rPr>
                        <a:rPr lang="vi-VN" sz="1700">
                          <a:ea typeface="Arial" panose="020B0604020202020204" pitchFamily="34" charset="0"/>
                          <a:cs typeface="Times New Roman" panose="02020603050405020304" pitchFamily="18" charset="0"/>
                        </a:rPr>
                        <m:t>â</m:t>
                      </m:r>
                      <m:r>
                        <m:rPr>
                          <m:nor/>
                        </m:rPr>
                        <a:rPr lang="vi-VN" sz="1700">
                          <a:ea typeface="Arial" panose="020B0604020202020204" pitchFamily="34" charset="0"/>
                          <a:cs typeface="Times New Roman" panose="02020603050405020304" pitchFamily="18" charset="0"/>
                        </a:rPr>
                        <m:t>n</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l</m:t>
                      </m:r>
                      <m:r>
                        <m:rPr>
                          <m:nor/>
                        </m:rPr>
                        <a:rPr lang="vi-VN" sz="1700">
                          <a:ea typeface="Arial" panose="020B0604020202020204" pitchFamily="34" charset="0"/>
                          <a:cs typeface="Times New Roman" panose="02020603050405020304" pitchFamily="18" charset="0"/>
                        </a:rPr>
                        <m:t>à</m:t>
                      </m:r>
                      <m:r>
                        <m:rPr>
                          <m:nor/>
                        </m:rPr>
                        <a:rPr lang="vi-VN" sz="1700">
                          <a:ea typeface="Arial" panose="020B0604020202020204" pitchFamily="34" charset="0"/>
                          <a:cs typeface="Times New Roman" panose="02020603050405020304" pitchFamily="18" charset="0"/>
                        </a:rPr>
                        <m:t>m</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trong</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giai</m:t>
                      </m:r>
                      <m:r>
                        <m:rPr>
                          <m:nor/>
                        </m:rPr>
                        <a:rPr lang="vi-VN" sz="1700">
                          <a:ea typeface="Arial" panose="020B0604020202020204" pitchFamily="34" charset="0"/>
                          <a:cs typeface="Times New Roman" panose="02020603050405020304" pitchFamily="18" charset="0"/>
                        </a:rPr>
                        <m:t> đ</m:t>
                      </m:r>
                      <m:r>
                        <m:rPr>
                          <m:nor/>
                        </m:rPr>
                        <a:rPr lang="vi-VN" sz="1700">
                          <a:ea typeface="Arial" panose="020B0604020202020204" pitchFamily="34" charset="0"/>
                          <a:cs typeface="Times New Roman" panose="02020603050405020304" pitchFamily="18" charset="0"/>
                        </a:rPr>
                        <m:t>o</m:t>
                      </m:r>
                      <m:r>
                        <m:rPr>
                          <m:nor/>
                        </m:rPr>
                        <a:rPr lang="vi-VN" sz="1700">
                          <a:ea typeface="Arial" panose="020B0604020202020204" pitchFamily="34" charset="0"/>
                          <a:cs typeface="Times New Roman" panose="02020603050405020304" pitchFamily="18" charset="0"/>
                        </a:rPr>
                        <m:t>ạ</m:t>
                      </m:r>
                      <m:r>
                        <m:rPr>
                          <m:nor/>
                        </m:rPr>
                        <a:rPr lang="vi-VN" sz="1700">
                          <a:ea typeface="Arial" panose="020B0604020202020204" pitchFamily="34" charset="0"/>
                          <a:cs typeface="Times New Roman" panose="02020603050405020304" pitchFamily="18" charset="0"/>
                        </a:rPr>
                        <m:t>n</m:t>
                      </m:r>
                      <m:r>
                        <m:rPr>
                          <m:nor/>
                        </m:rPr>
                        <a:rPr lang="vi-VN" sz="1700">
                          <a:ea typeface="Arial" panose="020B0604020202020204" pitchFamily="34" charset="0"/>
                          <a:cs typeface="Times New Roman" panose="02020603050405020304" pitchFamily="18" charset="0"/>
                        </a:rPr>
                        <m:t> 2 </m:t>
                      </m:r>
                      <m:r>
                        <m:rPr>
                          <m:nor/>
                        </m:rPr>
                        <a:rPr lang="vi-VN" sz="1700">
                          <a:ea typeface="Arial" panose="020B0604020202020204" pitchFamily="34" charset="0"/>
                          <a:cs typeface="Times New Roman" panose="02020603050405020304" pitchFamily="18" charset="0"/>
                        </a:rPr>
                        <m:t>l</m:t>
                      </m:r>
                      <m:r>
                        <m:rPr>
                          <m:nor/>
                        </m:rPr>
                        <a:rPr lang="vi-VN" sz="1700">
                          <a:ea typeface="Arial" panose="020B0604020202020204" pitchFamily="34" charset="0"/>
                          <a:cs typeface="Times New Roman" panose="02020603050405020304" pitchFamily="18" charset="0"/>
                        </a:rPr>
                        <m:t>à:</m:t>
                      </m:r>
                      <m:r>
                        <a:rPr lang="en-US" sz="1700" b="0" i="1" smtClean="0">
                          <a:latin typeface="Cambria Math" panose="02040503050406030204" pitchFamily="18" charset="0"/>
                          <a:ea typeface="Arial" panose="020B0604020202020204" pitchFamily="34" charset="0"/>
                          <a:cs typeface="Times New Roman" panose="02020603050405020304" pitchFamily="18" charset="0"/>
                        </a:rPr>
                        <m:t> </m:t>
                      </m:r>
                    </m:oMath>
                  </m:oMathPara>
                </a14:m>
                <a:endParaRPr lang="en-US" sz="1700" b="0" i="1">
                  <a:latin typeface="Cambria Math" panose="02040503050406030204" pitchFamily="18" charset="0"/>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
                    </m:oMathParaPr>
                    <m:oMath xmlns:m="http://schemas.openxmlformats.org/officeDocument/2006/math">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1700" i="1">
                              <a:effectLst/>
                              <a:latin typeface="Cambria Math" panose="02040503050406030204" pitchFamily="18" charset="0"/>
                              <a:ea typeface="Arial" panose="020B0604020202020204" pitchFamily="34" charset="0"/>
                              <a:cs typeface="Times New Roman" panose="02020603050405020304" pitchFamily="18" charset="0"/>
                            </a:rPr>
                            <m:t>8</m:t>
                          </m:r>
                          <m:r>
                            <a:rPr lang="en-US" sz="1700" b="0"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1700" i="1">
                              <a:effectLst/>
                              <a:latin typeface="Cambria Math" panose="02040503050406030204" pitchFamily="18" charset="0"/>
                              <a:ea typeface="Arial" panose="020B0604020202020204" pitchFamily="34" charset="0"/>
                              <a:cs typeface="Times New Roman" panose="02020603050405020304" pitchFamily="18" charset="0"/>
                            </a:rPr>
                            <m:t>100−3</m:t>
                          </m:r>
                          <m:r>
                            <a:rPr lang="en-US" sz="1700" b="0"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1700" i="1">
                              <a:effectLst/>
                              <a:latin typeface="Cambria Math" panose="02040503050406030204" pitchFamily="18" charset="0"/>
                              <a:ea typeface="Arial" panose="020B0604020202020204" pitchFamily="34" charset="0"/>
                              <a:cs typeface="Times New Roman" panose="02020603050405020304" pitchFamily="18" charset="0"/>
                            </a:rPr>
                            <m:t>600</m:t>
                          </m:r>
                        </m:num>
                        <m:den>
                          <m:r>
                            <a:rPr lang="vi-VN" sz="1700" i="1">
                              <a:effectLst/>
                              <a:latin typeface="Cambria Math" panose="02040503050406030204" pitchFamily="18" charset="0"/>
                              <a:ea typeface="Arial" panose="020B0604020202020204" pitchFamily="34" charset="0"/>
                              <a:cs typeface="Times New Roman" panose="02020603050405020304" pitchFamily="18" charset="0"/>
                            </a:rPr>
                            <m:t>𝑥</m:t>
                          </m:r>
                          <m:r>
                            <a:rPr lang="vi-VN" sz="1700" i="1">
                              <a:effectLst/>
                              <a:latin typeface="Cambria Math" panose="02040503050406030204" pitchFamily="18" charset="0"/>
                              <a:ea typeface="Arial" panose="020B0604020202020204" pitchFamily="34" charset="0"/>
                              <a:cs typeface="Times New Roman" panose="02020603050405020304" pitchFamily="18" charset="0"/>
                            </a:rPr>
                            <m:t>+300</m:t>
                          </m:r>
                        </m:den>
                      </m:f>
                      <m:r>
                        <a:rPr lang="vi-VN" sz="17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1700" i="1">
                              <a:effectLst/>
                              <a:latin typeface="Cambria Math" panose="02040503050406030204" pitchFamily="18" charset="0"/>
                              <a:ea typeface="Arial" panose="020B0604020202020204" pitchFamily="34" charset="0"/>
                              <a:cs typeface="Times New Roman" panose="02020603050405020304" pitchFamily="18" charset="0"/>
                            </a:rPr>
                            <m:t>4</m:t>
                          </m:r>
                          <m:r>
                            <a:rPr lang="en-US" sz="1700" b="0"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1700" i="1">
                              <a:effectLst/>
                              <a:latin typeface="Cambria Math" panose="02040503050406030204" pitchFamily="18" charset="0"/>
                              <a:ea typeface="Arial" panose="020B0604020202020204" pitchFamily="34" charset="0"/>
                              <a:cs typeface="Times New Roman" panose="02020603050405020304" pitchFamily="18" charset="0"/>
                            </a:rPr>
                            <m:t>500</m:t>
                          </m:r>
                        </m:num>
                        <m:den>
                          <m:r>
                            <a:rPr lang="vi-VN" sz="1700" i="1">
                              <a:effectLst/>
                              <a:latin typeface="Cambria Math" panose="02040503050406030204" pitchFamily="18" charset="0"/>
                              <a:ea typeface="Arial" panose="020B0604020202020204" pitchFamily="34" charset="0"/>
                              <a:cs typeface="Times New Roman" panose="02020603050405020304" pitchFamily="18" charset="0"/>
                            </a:rPr>
                            <m:t>𝑥</m:t>
                          </m:r>
                          <m:r>
                            <a:rPr lang="vi-VN" sz="1700" i="1">
                              <a:effectLst/>
                              <a:latin typeface="Cambria Math" panose="02040503050406030204" pitchFamily="18" charset="0"/>
                              <a:ea typeface="Arial" panose="020B0604020202020204" pitchFamily="34" charset="0"/>
                              <a:cs typeface="Times New Roman" panose="02020603050405020304" pitchFamily="18" charset="0"/>
                            </a:rPr>
                            <m:t>+300</m:t>
                          </m:r>
                        </m:den>
                      </m:f>
                      <m:r>
                        <m:rPr>
                          <m:nor/>
                        </m:rPr>
                        <a:rPr lang="en-US" sz="1700" b="0" i="0" smtClean="0">
                          <a:effectLst/>
                          <a:latin typeface="+mn-lt"/>
                          <a:ea typeface="Arial" panose="020B0604020202020204" pitchFamily="34" charset="0"/>
                          <a:cs typeface="Times New Roman" panose="02020603050405020304" pitchFamily="18" charset="0"/>
                        </a:rPr>
                        <m:t> </m:t>
                      </m:r>
                      <m:r>
                        <m:rPr>
                          <m:nor/>
                        </m:rPr>
                        <a:rPr lang="vi-VN" sz="1700">
                          <a:ea typeface="Dotum" panose="020B0600000101010101" pitchFamily="34" charset="-127"/>
                          <a:cs typeface="Times New Roman" panose="02020603050405020304" pitchFamily="18" charset="0"/>
                        </a:rPr>
                        <m:t>(</m:t>
                      </m:r>
                      <m:r>
                        <m:rPr>
                          <m:nor/>
                        </m:rPr>
                        <a:rPr lang="vi-VN" sz="1700">
                          <a:ea typeface="Dotum" panose="020B0600000101010101" pitchFamily="34" charset="-127"/>
                          <a:cs typeface="Times New Roman" panose="02020603050405020304" pitchFamily="18" charset="0"/>
                        </a:rPr>
                        <m:t>ng</m:t>
                      </m:r>
                      <m:r>
                        <m:rPr>
                          <m:nor/>
                        </m:rPr>
                        <a:rPr lang="vi-VN" sz="1700">
                          <a:ea typeface="Dotum" panose="020B0600000101010101" pitchFamily="34" charset="-127"/>
                          <a:cs typeface="Times New Roman" panose="02020603050405020304" pitchFamily="18" charset="0"/>
                        </a:rPr>
                        <m:t>à</m:t>
                      </m:r>
                      <m:r>
                        <m:rPr>
                          <m:nor/>
                        </m:rPr>
                        <a:rPr lang="vi-VN" sz="1700">
                          <a:ea typeface="Dotum" panose="020B0600000101010101" pitchFamily="34" charset="-127"/>
                          <a:cs typeface="Times New Roman" panose="02020603050405020304" pitchFamily="18" charset="0"/>
                        </a:rPr>
                        <m:t>y</m:t>
                      </m:r>
                      <m:r>
                        <m:rPr>
                          <m:nor/>
                        </m:rPr>
                        <a:rPr lang="vi-VN" sz="1700">
                          <a:ea typeface="Dotum" panose="020B0600000101010101" pitchFamily="34" charset="-127"/>
                          <a:cs typeface="Times New Roman" panose="02020603050405020304" pitchFamily="18" charset="0"/>
                        </a:rPr>
                        <m:t>)</m:t>
                      </m:r>
                    </m:oMath>
                  </m:oMathPara>
                </a14:m>
                <a:endParaRPr lang="en-US" sz="1700">
                  <a:effectLst/>
                  <a:latin typeface="+mn-lt"/>
                  <a:ea typeface="Dotum" panose="020B0600000101010101" pitchFamily="34" charset="-127"/>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44477" y="1294309"/>
                <a:ext cx="7641842" cy="3168624"/>
              </a:xfrm>
              <a:prstGeom prst="rect">
                <a:avLst/>
              </a:prstGeom>
              <a:blipFill>
                <a:blip r:embed="rId3"/>
                <a:stretch>
                  <a:fillRect l="-478" r="-478"/>
                </a:stretch>
              </a:blipFill>
            </p:spPr>
            <p:txBody>
              <a:bodyPr/>
              <a:lstStyle/>
              <a:p>
                <a:r>
                  <a:rPr lang="en-US">
                    <a:noFill/>
                  </a:rPr>
                  <a:t> </a:t>
                </a:r>
              </a:p>
            </p:txBody>
          </p:sp>
        </mc:Fallback>
      </mc:AlternateContent>
    </p:spTree>
    <p:extLst>
      <p:ext uri="{BB962C8B-B14F-4D97-AF65-F5344CB8AC3E}">
        <p14:creationId xmlns:p14="http://schemas.microsoft.com/office/powerpoint/2010/main" val="161854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99076" y="499569"/>
                <a:ext cx="7840624" cy="4185826"/>
              </a:xfrm>
              <a:prstGeom prst="rect">
                <a:avLst/>
              </a:prstGeom>
            </p:spPr>
            <p:txBody>
              <a:bodyPr wrap="square">
                <a:spAutoFit/>
              </a:bodyPr>
              <a:lstStyle/>
              <a:p>
                <a:pPr marL="0" marR="0" lvl="0" indent="0" algn="just" defTabSz="914400" rtl="0" eaLnBrk="1" fontAlgn="auto" latinLnBrk="0" hangingPunct="1">
                  <a:lnSpc>
                    <a:spcPct val="145000"/>
                  </a:lnSpc>
                  <a:spcBef>
                    <a:spcPts val="0"/>
                  </a:spcBef>
                  <a:spcAft>
                    <a:spcPts val="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Vì thời gian làm việc ở hai giai đoạn là như nhau nên ta có phương trình: </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45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3600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4500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+300</m:t>
                          </m:r>
                        </m:den>
                      </m:f>
                    </m:oMath>
                  </m:oMathPara>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lvl="0" algn="just">
                  <a:lnSpc>
                    <a:spcPct val="145000"/>
                  </a:lnSpc>
                </a:pPr>
                <a14:m>
                  <m:oMathPara xmlns:m="http://schemas.openxmlformats.org/officeDocument/2006/math">
                    <m:oMathParaPr>
                      <m:jc m:val="left"/>
                    </m:oMathParaPr>
                    <m:oMath xmlns:m="http://schemas.openxmlformats.org/officeDocument/2006/math">
                      <m:r>
                        <m:rPr>
                          <m:nor/>
                        </m:rPr>
                        <a:rPr lang="vi-VN" sz="1700">
                          <a:latin typeface="Arial" panose="020B0604020202020204" pitchFamily="34" charset="0"/>
                          <a:ea typeface="Arial" panose="020B0604020202020204" pitchFamily="34" charset="0"/>
                          <a:cs typeface="Times New Roman" panose="02020603050405020304" pitchFamily="18" charset="0"/>
                        </a:rPr>
                        <m:t>Gi</m:t>
                      </m:r>
                      <m:r>
                        <m:rPr>
                          <m:nor/>
                        </m:rPr>
                        <a:rPr lang="vi-VN" sz="1700">
                          <a:latin typeface="Arial" panose="020B0604020202020204" pitchFamily="34" charset="0"/>
                          <a:ea typeface="Arial" panose="020B0604020202020204" pitchFamily="34" charset="0"/>
                          <a:cs typeface="Times New Roman" panose="02020603050405020304" pitchFamily="18" charset="0"/>
                        </a:rPr>
                        <m:t>ả</m:t>
                      </m:r>
                      <m:r>
                        <m:rPr>
                          <m:nor/>
                        </m:rPr>
                        <a:rPr lang="vi-VN" sz="1700">
                          <a:latin typeface="Arial" panose="020B0604020202020204" pitchFamily="34" charset="0"/>
                          <a:ea typeface="Arial" panose="020B0604020202020204" pitchFamily="34" charset="0"/>
                          <a:cs typeface="Times New Roman" panose="02020603050405020304" pitchFamily="18" charset="0"/>
                        </a:rPr>
                        <m:t>i</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ph</m:t>
                      </m:r>
                      <m:r>
                        <m:rPr>
                          <m:nor/>
                        </m:rPr>
                        <a:rPr lang="vi-VN" sz="1700">
                          <a:latin typeface="Arial" panose="020B0604020202020204" pitchFamily="34" charset="0"/>
                          <a:ea typeface="Arial" panose="020B0604020202020204" pitchFamily="34" charset="0"/>
                          <a:cs typeface="Times New Roman" panose="02020603050405020304" pitchFamily="18" charset="0"/>
                        </a:rPr>
                        <m:t>ươ</m:t>
                      </m:r>
                      <m:r>
                        <m:rPr>
                          <m:nor/>
                        </m:rPr>
                        <a:rPr lang="vi-VN" sz="1700">
                          <a:latin typeface="Arial" panose="020B0604020202020204" pitchFamily="34" charset="0"/>
                          <a:ea typeface="Arial" panose="020B0604020202020204" pitchFamily="34" charset="0"/>
                          <a:cs typeface="Times New Roman" panose="02020603050405020304" pitchFamily="18" charset="0"/>
                        </a:rPr>
                        <m:t>ng</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tr</m:t>
                      </m:r>
                      <m:r>
                        <m:rPr>
                          <m:nor/>
                        </m:rPr>
                        <a:rPr lang="vi-VN" sz="1700">
                          <a:latin typeface="Arial" panose="020B0604020202020204" pitchFamily="34" charset="0"/>
                          <a:ea typeface="Arial" panose="020B0604020202020204" pitchFamily="34" charset="0"/>
                          <a:cs typeface="Times New Roman" panose="02020603050405020304" pitchFamily="18" charset="0"/>
                        </a:rPr>
                        <m:t>ì</m:t>
                      </m:r>
                      <m:r>
                        <m:rPr>
                          <m:nor/>
                        </m:rPr>
                        <a:rPr lang="vi-VN" sz="1700">
                          <a:latin typeface="Arial" panose="020B0604020202020204" pitchFamily="34" charset="0"/>
                          <a:ea typeface="Arial" panose="020B0604020202020204" pitchFamily="34" charset="0"/>
                          <a:cs typeface="Times New Roman" panose="02020603050405020304" pitchFamily="18" charset="0"/>
                        </a:rPr>
                        <m:t>nh</m:t>
                      </m:r>
                      <m:r>
                        <m:rPr>
                          <m:nor/>
                        </m:rPr>
                        <a:rPr lang="en-US" sz="1700">
                          <a:ea typeface="Arial" panose="020B0604020202020204" pitchFamily="34" charset="0"/>
                          <a:cs typeface="Times New Roman" panose="02020603050405020304" pitchFamily="18" charset="0"/>
                        </a:rPr>
                        <m:t>:</m:t>
                      </m:r>
                      <m:r>
                        <a:rPr lang="en-US" sz="1700" b="0" i="1" smtClean="0">
                          <a:latin typeface="Cambria Math" panose="02040503050406030204" pitchFamily="18" charset="0"/>
                          <a:ea typeface="Arial" panose="020B0604020202020204" pitchFamily="34" charset="0"/>
                          <a:cs typeface="Times New Roman" panose="02020603050405020304" pitchFamily="18" charset="0"/>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3600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4500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+300</m:t>
                          </m:r>
                        </m:den>
                      </m:f>
                    </m:oMath>
                  </m:oMathPara>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45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3600</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d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+300</m:t>
                              </m:r>
                            </m:e>
                          </m:d>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d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+300</m:t>
                              </m:r>
                            </m:e>
                          </m:d>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4500</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d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+300</m:t>
                              </m:r>
                            </m:e>
                          </m:d>
                        </m:den>
                      </m:f>
                    </m:oMath>
                  </m:oMathPara>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45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3600</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d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+300</m:t>
                          </m:r>
                        </m:e>
                      </m:d>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=4500</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oMath>
                  </m:oMathPara>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ctr" defTabSz="914400" rtl="0" eaLnBrk="1" fontAlgn="auto" latinLnBrk="0" hangingPunct="1">
                  <a:lnSpc>
                    <a:spcPct val="145000"/>
                  </a:lnSpc>
                  <a:spcBef>
                    <a:spcPts val="0"/>
                  </a:spcBef>
                  <a:spcAft>
                    <a:spcPts val="0"/>
                  </a:spcAft>
                  <a:buClr>
                    <a:srgbClr val="000000"/>
                  </a:buClr>
                  <a:buSzTx/>
                  <a:buFont typeface="Arial"/>
                  <a:buNone/>
                  <a:tabLst/>
                  <a:defRPr/>
                </a:pP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=1200</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Times New Roman" panose="02020603050405020304" pitchFamily="18" charset="0"/>
                    <a:sym typeface="Arial"/>
                  </a:rPr>
                  <a:t> (t</a:t>
                </a:r>
                <a:r>
                  <a:rPr kumimoji="0" lang="en-US"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Times New Roman" panose="02020603050405020304" pitchFamily="18" charset="0"/>
                    <a:sym typeface="Arial"/>
                  </a:rPr>
                  <a:t>hoả</a:t>
                </a:r>
                <a:r>
                  <a:rPr kumimoji="0" lang="en-US" sz="1700" b="0" i="0" u="none" strike="noStrike" kern="0" cap="none" spc="0" normalizeH="0" noProof="0">
                    <a:ln>
                      <a:noFill/>
                    </a:ln>
                    <a:solidFill>
                      <a:srgbClr val="000000"/>
                    </a:solidFill>
                    <a:effectLst/>
                    <a:uLnTx/>
                    <a:uFillTx/>
                    <a:latin typeface="Arial" panose="020B0604020202020204" pitchFamily="34" charset="0"/>
                    <a:ea typeface="Dotum" panose="020B0600000101010101" pitchFamily="34" charset="-127"/>
                    <a:cs typeface="Times New Roman" panose="02020603050405020304" pitchFamily="18" charset="0"/>
                    <a:sym typeface="Arial"/>
                  </a:rPr>
                  <a:t> mãn điều kiện)</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algn="just">
                  <a:lnSpc>
                    <a:spcPct val="145000"/>
                  </a:lnSpc>
                </a:pPr>
                <a14:m>
                  <m:oMathPara xmlns:m="http://schemas.openxmlformats.org/officeDocument/2006/math">
                    <m:oMathParaPr>
                      <m:jc m:val="centerGroup"/>
                    </m:oMathParaPr>
                    <m:oMath xmlns:m="http://schemas.openxmlformats.org/officeDocument/2006/math">
                      <m:r>
                        <m:rPr>
                          <m:nor/>
                        </m:rPr>
                        <a:rPr lang="vi-VN" sz="1700">
                          <a:latin typeface="Arial" panose="020B0604020202020204" pitchFamily="34" charset="0"/>
                          <a:ea typeface="Arial" panose="020B0604020202020204" pitchFamily="34" charset="0"/>
                          <a:cs typeface="Times New Roman" panose="02020603050405020304" pitchFamily="18" charset="0"/>
                        </a:rPr>
                        <m:t>V</m:t>
                      </m:r>
                      <m:r>
                        <m:rPr>
                          <m:nor/>
                        </m:rPr>
                        <a:rPr lang="vi-VN" sz="1700">
                          <a:latin typeface="Arial" panose="020B0604020202020204" pitchFamily="34" charset="0"/>
                          <a:ea typeface="Arial" panose="020B0604020202020204" pitchFamily="34" charset="0"/>
                          <a:cs typeface="Times New Roman" panose="02020603050405020304" pitchFamily="18" charset="0"/>
                        </a:rPr>
                        <m:t>ậ</m:t>
                      </m:r>
                      <m:r>
                        <m:rPr>
                          <m:nor/>
                        </m:rPr>
                        <a:rPr lang="vi-VN" sz="1700">
                          <a:latin typeface="Arial" panose="020B0604020202020204" pitchFamily="34" charset="0"/>
                          <a:ea typeface="Arial" panose="020B0604020202020204" pitchFamily="34" charset="0"/>
                          <a:cs typeface="Times New Roman" panose="02020603050405020304" pitchFamily="18" charset="0"/>
                        </a:rPr>
                        <m:t>y</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th</m:t>
                      </m:r>
                      <m:r>
                        <m:rPr>
                          <m:nor/>
                        </m:rPr>
                        <a:rPr lang="vi-VN" sz="1700">
                          <a:latin typeface="Arial" panose="020B0604020202020204" pitchFamily="34" charset="0"/>
                          <a:ea typeface="Arial" panose="020B0604020202020204" pitchFamily="34" charset="0"/>
                          <a:cs typeface="Times New Roman" panose="02020603050405020304" pitchFamily="18" charset="0"/>
                        </a:rPr>
                        <m:t>ờ</m:t>
                      </m:r>
                      <m:r>
                        <m:rPr>
                          <m:nor/>
                        </m:rPr>
                        <a:rPr lang="vi-VN" sz="1700">
                          <a:latin typeface="Arial" panose="020B0604020202020204" pitchFamily="34" charset="0"/>
                          <a:ea typeface="Arial" panose="020B0604020202020204" pitchFamily="34" charset="0"/>
                          <a:cs typeface="Times New Roman" panose="02020603050405020304" pitchFamily="18" charset="0"/>
                        </a:rPr>
                        <m:t>i</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gian</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m</m:t>
                      </m:r>
                      <m:r>
                        <m:rPr>
                          <m:nor/>
                        </m:rPr>
                        <a:rPr lang="vi-VN" sz="1700">
                          <a:latin typeface="Arial" panose="020B0604020202020204" pitchFamily="34" charset="0"/>
                          <a:ea typeface="Arial" panose="020B0604020202020204" pitchFamily="34" charset="0"/>
                          <a:cs typeface="Times New Roman" panose="02020603050405020304" pitchFamily="18" charset="0"/>
                        </a:rPr>
                        <m:t>à độ</m:t>
                      </m:r>
                      <m:r>
                        <m:rPr>
                          <m:nor/>
                        </m:rPr>
                        <a:rPr lang="vi-VN" sz="1700">
                          <a:latin typeface="Arial" panose="020B0604020202020204" pitchFamily="34" charset="0"/>
                          <a:ea typeface="Arial" panose="020B0604020202020204" pitchFamily="34" charset="0"/>
                          <a:cs typeface="Times New Roman" panose="02020603050405020304" pitchFamily="18" charset="0"/>
                        </a:rPr>
                        <m:t>i</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c</m:t>
                      </m:r>
                      <m:r>
                        <m:rPr>
                          <m:nor/>
                        </m:rPr>
                        <a:rPr lang="vi-VN" sz="1700">
                          <a:latin typeface="Arial" panose="020B0604020202020204" pitchFamily="34" charset="0"/>
                          <a:ea typeface="Arial" panose="020B0604020202020204" pitchFamily="34" charset="0"/>
                          <a:cs typeface="Times New Roman" panose="02020603050405020304" pitchFamily="18" charset="0"/>
                        </a:rPr>
                        <m:t>ô</m:t>
                      </m:r>
                      <m:r>
                        <m:rPr>
                          <m:nor/>
                        </m:rPr>
                        <a:rPr lang="vi-VN" sz="1700">
                          <a:latin typeface="Arial" panose="020B0604020202020204" pitchFamily="34" charset="0"/>
                          <a:ea typeface="Arial" panose="020B0604020202020204" pitchFamily="34" charset="0"/>
                          <a:cs typeface="Times New Roman" panose="02020603050405020304" pitchFamily="18" charset="0"/>
                        </a:rPr>
                        <m:t>ng</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nh</m:t>
                      </m:r>
                      <m:r>
                        <m:rPr>
                          <m:nor/>
                        </m:rPr>
                        <a:rPr lang="vi-VN" sz="1700">
                          <a:latin typeface="Arial" panose="020B0604020202020204" pitchFamily="34" charset="0"/>
                          <a:ea typeface="Arial" panose="020B0604020202020204" pitchFamily="34" charset="0"/>
                          <a:cs typeface="Times New Roman" panose="02020603050405020304" pitchFamily="18" charset="0"/>
                        </a:rPr>
                        <m:t>â</m:t>
                      </m:r>
                      <m:r>
                        <m:rPr>
                          <m:nor/>
                        </m:rPr>
                        <a:rPr lang="vi-VN" sz="1700">
                          <a:latin typeface="Arial" panose="020B0604020202020204" pitchFamily="34" charset="0"/>
                          <a:ea typeface="Arial" panose="020B0604020202020204" pitchFamily="34" charset="0"/>
                          <a:cs typeface="Times New Roman" panose="02020603050405020304" pitchFamily="18" charset="0"/>
                        </a:rPr>
                        <m:t>n</m:t>
                      </m:r>
                      <m:r>
                        <m:rPr>
                          <m:nor/>
                        </m:rPr>
                        <a:rPr lang="vi-VN" sz="1700">
                          <a:latin typeface="Arial" panose="020B0604020202020204" pitchFamily="34" charset="0"/>
                          <a:ea typeface="Arial" panose="020B0604020202020204" pitchFamily="34" charset="0"/>
                          <a:cs typeface="Times New Roman" panose="02020603050405020304" pitchFamily="18" charset="0"/>
                        </a:rPr>
                        <m:t> đã </m:t>
                      </m:r>
                      <m:r>
                        <m:rPr>
                          <m:nor/>
                        </m:rPr>
                        <a:rPr lang="vi-VN" sz="1700">
                          <a:latin typeface="Arial" panose="020B0604020202020204" pitchFamily="34" charset="0"/>
                          <a:ea typeface="Arial" panose="020B0604020202020204" pitchFamily="34" charset="0"/>
                          <a:cs typeface="Times New Roman" panose="02020603050405020304" pitchFamily="18" charset="0"/>
                        </a:rPr>
                        <m:t>ho</m:t>
                      </m:r>
                      <m:r>
                        <m:rPr>
                          <m:nor/>
                        </m:rPr>
                        <a:rPr lang="vi-VN" sz="1700">
                          <a:latin typeface="Arial" panose="020B0604020202020204" pitchFamily="34" charset="0"/>
                          <a:ea typeface="Arial" panose="020B0604020202020204" pitchFamily="34" charset="0"/>
                          <a:cs typeface="Times New Roman" panose="02020603050405020304" pitchFamily="18" charset="0"/>
                        </a:rPr>
                        <m:t>à</m:t>
                      </m:r>
                      <m:r>
                        <m:rPr>
                          <m:nor/>
                        </m:rPr>
                        <a:rPr lang="vi-VN" sz="1700">
                          <a:latin typeface="Arial" panose="020B0604020202020204" pitchFamily="34" charset="0"/>
                          <a:ea typeface="Arial" panose="020B0604020202020204" pitchFamily="34" charset="0"/>
                          <a:cs typeface="Times New Roman" panose="02020603050405020304" pitchFamily="18" charset="0"/>
                        </a:rPr>
                        <m:t>n</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th</m:t>
                      </m:r>
                      <m:r>
                        <m:rPr>
                          <m:nor/>
                        </m:rPr>
                        <a:rPr lang="vi-VN" sz="1700">
                          <a:latin typeface="Arial" panose="020B0604020202020204" pitchFamily="34" charset="0"/>
                          <a:ea typeface="Arial" panose="020B0604020202020204" pitchFamily="34" charset="0"/>
                          <a:cs typeface="Times New Roman" panose="02020603050405020304" pitchFamily="18" charset="0"/>
                        </a:rPr>
                        <m:t>à</m:t>
                      </m:r>
                      <m:r>
                        <m:rPr>
                          <m:nor/>
                        </m:rPr>
                        <a:rPr lang="vi-VN" sz="1700">
                          <a:latin typeface="Arial" panose="020B0604020202020204" pitchFamily="34" charset="0"/>
                          <a:ea typeface="Arial" panose="020B0604020202020204" pitchFamily="34" charset="0"/>
                          <a:cs typeface="Times New Roman" panose="02020603050405020304" pitchFamily="18" charset="0"/>
                        </a:rPr>
                        <m:t>nh</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c</m:t>
                      </m:r>
                      <m:r>
                        <m:rPr>
                          <m:nor/>
                        </m:rPr>
                        <a:rPr lang="vi-VN" sz="1700">
                          <a:latin typeface="Arial" panose="020B0604020202020204" pitchFamily="34" charset="0"/>
                          <a:ea typeface="Arial" panose="020B0604020202020204" pitchFamily="34" charset="0"/>
                          <a:cs typeface="Times New Roman" panose="02020603050405020304" pitchFamily="18" charset="0"/>
                        </a:rPr>
                        <m:t>ô</m:t>
                      </m:r>
                      <m:r>
                        <m:rPr>
                          <m:nor/>
                        </m:rPr>
                        <a:rPr lang="vi-VN" sz="1700">
                          <a:latin typeface="Arial" panose="020B0604020202020204" pitchFamily="34" charset="0"/>
                          <a:ea typeface="Arial" panose="020B0604020202020204" pitchFamily="34" charset="0"/>
                          <a:cs typeface="Times New Roman" panose="02020603050405020304" pitchFamily="18" charset="0"/>
                        </a:rPr>
                        <m:t>ng</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vi</m:t>
                      </m:r>
                      <m:r>
                        <m:rPr>
                          <m:nor/>
                        </m:rPr>
                        <a:rPr lang="vi-VN" sz="1700">
                          <a:latin typeface="Arial" panose="020B0604020202020204" pitchFamily="34" charset="0"/>
                          <a:ea typeface="Arial" panose="020B0604020202020204" pitchFamily="34" charset="0"/>
                          <a:cs typeface="Times New Roman" panose="02020603050405020304" pitchFamily="18" charset="0"/>
                        </a:rPr>
                        <m:t>ệ</m:t>
                      </m:r>
                      <m:r>
                        <m:rPr>
                          <m:nor/>
                        </m:rPr>
                        <a:rPr lang="vi-VN" sz="1700">
                          <a:latin typeface="Arial" panose="020B0604020202020204" pitchFamily="34" charset="0"/>
                          <a:ea typeface="Arial" panose="020B0604020202020204" pitchFamily="34" charset="0"/>
                          <a:cs typeface="Times New Roman" panose="02020603050405020304" pitchFamily="18" charset="0"/>
                        </a:rPr>
                        <m:t>c</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l</m:t>
                      </m:r>
                      <m:r>
                        <m:rPr>
                          <m:nor/>
                        </m:rPr>
                        <a:rPr lang="vi-VN" sz="1700">
                          <a:latin typeface="Arial" panose="020B0604020202020204" pitchFamily="34" charset="0"/>
                          <a:ea typeface="Arial" panose="020B0604020202020204" pitchFamily="34" charset="0"/>
                          <a:cs typeface="Times New Roman" panose="02020603050405020304" pitchFamily="18" charset="0"/>
                        </a:rPr>
                        <m:t>à:</m:t>
                      </m:r>
                      <m:r>
                        <a:rPr lang="en-US" sz="1700" b="0" i="1" smtClean="0">
                          <a:latin typeface="Cambria Math" panose="02040503050406030204" pitchFamily="18" charset="0"/>
                          <a:ea typeface="Arial" panose="020B0604020202020204" pitchFamily="34" charset="0"/>
                          <a:cs typeface="Times New Roman" panose="02020603050405020304" pitchFamily="18" charset="0"/>
                        </a:rPr>
                        <m:t> </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2 .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3600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1200</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=6</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 </m:t>
                      </m:r>
                      <m:r>
                        <m:rPr>
                          <m:nor/>
                        </m:rPr>
                        <a:rPr lang="vi-VN" sz="1700">
                          <a:latin typeface="Arial" panose="020B0604020202020204" pitchFamily="34" charset="0"/>
                          <a:ea typeface="Dotum" panose="020B0600000101010101" pitchFamily="34" charset="-127"/>
                          <a:cs typeface="Times New Roman" panose="02020603050405020304" pitchFamily="18" charset="0"/>
                        </a:rPr>
                        <m:t>ng</m:t>
                      </m:r>
                      <m:r>
                        <m:rPr>
                          <m:nor/>
                        </m:rPr>
                        <a:rPr lang="vi-VN" sz="1700">
                          <a:latin typeface="Arial" panose="020B0604020202020204" pitchFamily="34" charset="0"/>
                          <a:ea typeface="Dotum" panose="020B0600000101010101" pitchFamily="34" charset="-127"/>
                          <a:cs typeface="Times New Roman" panose="02020603050405020304" pitchFamily="18" charset="0"/>
                        </a:rPr>
                        <m:t>à</m:t>
                      </m:r>
                      <m:r>
                        <m:rPr>
                          <m:nor/>
                        </m:rPr>
                        <a:rPr lang="vi-VN" sz="1700">
                          <a:latin typeface="Arial" panose="020B0604020202020204" pitchFamily="34" charset="0"/>
                          <a:ea typeface="Dotum" panose="020B0600000101010101" pitchFamily="34" charset="-127"/>
                          <a:cs typeface="Times New Roman" panose="02020603050405020304" pitchFamily="18" charset="0"/>
                        </a:rPr>
                        <m:t>y</m:t>
                      </m:r>
                      <m:r>
                        <m:rPr>
                          <m:nor/>
                        </m:rPr>
                        <a:rPr lang="vi-VN" sz="1700">
                          <a:latin typeface="Arial" panose="020B0604020202020204" pitchFamily="34" charset="0"/>
                          <a:ea typeface="Dotum" panose="020B0600000101010101" pitchFamily="34" charset="-127"/>
                          <a:cs typeface="Times New Roman" panose="02020603050405020304" pitchFamily="18" charset="0"/>
                        </a:rPr>
                        <m:t>.</m:t>
                      </m:r>
                    </m:oMath>
                  </m:oMathPara>
                </a14:m>
                <a:endParaRPr lang="en-US" sz="1700">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99076" y="499569"/>
                <a:ext cx="7840624" cy="4185826"/>
              </a:xfrm>
              <a:prstGeom prst="rect">
                <a:avLst/>
              </a:prstGeom>
              <a:blipFill>
                <a:blip r:embed="rId3"/>
                <a:stretch>
                  <a:fillRect l="-544"/>
                </a:stretch>
              </a:blipFill>
            </p:spPr>
            <p:txBody>
              <a:bodyPr/>
              <a:lstStyle/>
              <a:p>
                <a:r>
                  <a:rPr lang="en-US">
                    <a:noFill/>
                  </a:rPr>
                  <a:t> </a:t>
                </a:r>
              </a:p>
            </p:txBody>
          </p:sp>
        </mc:Fallback>
      </mc:AlternateContent>
    </p:spTree>
    <p:extLst>
      <p:ext uri="{BB962C8B-B14F-4D97-AF65-F5344CB8AC3E}">
        <p14:creationId xmlns:p14="http://schemas.microsoft.com/office/powerpoint/2010/main" val="394891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500"/>
                                        <p:tgtEl>
                                          <p:spTgt spid="2">
                                            <p:txEl>
                                              <p:pRg st="2" end="2"/>
                                            </p:txEl>
                                          </p:spTgt>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up)">
                                      <p:cBhvr>
                                        <p:cTn id="19" dur="500"/>
                                        <p:tgtEl>
                                          <p:spTgt spid="2">
                                            <p:txEl>
                                              <p:pRg st="3" end="3"/>
                                            </p:txEl>
                                          </p:spTgt>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up)">
                                      <p:cBhvr>
                                        <p:cTn id="23" dur="500"/>
                                        <p:tgtEl>
                                          <p:spTgt spid="2">
                                            <p:txEl>
                                              <p:pRg st="4" end="4"/>
                                            </p:txEl>
                                          </p:spTgt>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up)">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left)">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8704894" y="2989586"/>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74" name="Google Shape;2274;p57"/>
          <p:cNvGrpSpPr/>
          <p:nvPr/>
        </p:nvGrpSpPr>
        <p:grpSpPr>
          <a:xfrm rot="5554187">
            <a:off x="147111" y="3700306"/>
            <a:ext cx="1302898" cy="891399"/>
            <a:chOff x="359700" y="4031500"/>
            <a:chExt cx="2217375" cy="1079075"/>
          </a:xfrm>
        </p:grpSpPr>
        <p:sp>
          <p:nvSpPr>
            <p:cNvPr id="2275"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89" name="Google Shape;2289;p57"/>
          <p:cNvGrpSpPr/>
          <p:nvPr/>
        </p:nvGrpSpPr>
        <p:grpSpPr>
          <a:xfrm>
            <a:off x="130357" y="1118515"/>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93" name="Google Shape;2293;p57"/>
          <p:cNvGrpSpPr/>
          <p:nvPr/>
        </p:nvGrpSpPr>
        <p:grpSpPr>
          <a:xfrm>
            <a:off x="8760727" y="2666694"/>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2" name="Google Shape;1913;p42"/>
          <p:cNvSpPr/>
          <p:nvPr/>
        </p:nvSpPr>
        <p:spPr>
          <a:xfrm rot="2165">
            <a:off x="4137456" y="1811296"/>
            <a:ext cx="863499" cy="38299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5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65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34" name="TextBox 33"/>
              <p:cNvSpPr txBox="1"/>
              <p:nvPr/>
            </p:nvSpPr>
            <p:spPr>
              <a:xfrm>
                <a:off x="741835" y="434712"/>
                <a:ext cx="7654742" cy="1234953"/>
              </a:xfrm>
              <a:prstGeom prst="rect">
                <a:avLst/>
              </a:prstGeom>
              <a:noFill/>
            </p:spPr>
            <p:txBody>
              <a:bodyPr wrap="square" rtlCol="0">
                <a:spAutoFit/>
              </a:bodyPr>
              <a:lstStyle/>
              <a:p>
                <a:pPr lvl="0" algn="just" defTabSz="1828800">
                  <a:lnSpc>
                    <a:spcPct val="150000"/>
                  </a:lnSpc>
                  <a:buClr>
                    <a:srgbClr val="2D1549"/>
                  </a:buClr>
                  <a:buSzPts val="1100"/>
                  <a:defRPr/>
                </a:pPr>
                <a:r>
                  <a:rPr kumimoji="0" lang="en-US" sz="1650" b="1" i="0" u="none" strike="noStrike" kern="0" cap="none" spc="0" normalizeH="0" baseline="0" noProof="0">
                    <a:ln>
                      <a:noFill/>
                    </a:ln>
                    <a:solidFill>
                      <a:srgbClr val="FFFFFF"/>
                    </a:solidFill>
                    <a:effectLst/>
                    <a:highlight>
                      <a:srgbClr val="CE4D8E"/>
                    </a:highlight>
                    <a:uLnTx/>
                    <a:uFillTx/>
                    <a:ea typeface="+mn-ea"/>
                    <a:sym typeface="Arial"/>
                  </a:rPr>
                  <a:t>Ví dụ 7:</a:t>
                </a:r>
                <a:r>
                  <a:rPr kumimoji="0" lang="en-US" sz="1650" b="0" i="0" u="none" strike="noStrike" kern="1200" cap="none" spc="0" normalizeH="0" baseline="0" noProof="0">
                    <a:ln>
                      <a:noFill/>
                    </a:ln>
                    <a:solidFill>
                      <a:sysClr val="windowText" lastClr="000000"/>
                    </a:solidFill>
                    <a:effectLst/>
                    <a:uLnTx/>
                    <a:uFillTx/>
                    <a:ea typeface="+mn-ea"/>
                    <a:cs typeface="Arial" panose="020B0604020202020204" pitchFamily="34" charset="0"/>
                    <a:sym typeface="Arial"/>
                  </a:rPr>
                  <a:t> </a:t>
                </a:r>
                <a:r>
                  <a:rPr lang="vi-VN" sz="1650" kern="1200">
                    <a:solidFill>
                      <a:sysClr val="windowText" lastClr="000000"/>
                    </a:solidFill>
                    <a:latin typeface="Arial" panose="020B0604020202020204" pitchFamily="34" charset="0"/>
                    <a:ea typeface="+mn-ea"/>
                    <a:cs typeface="Arial" panose="020B0604020202020204" pitchFamily="34" charset="0"/>
                  </a:rPr>
                  <a:t>Biết nồng độ muối của nước biển là </a:t>
                </a:r>
                <a14:m>
                  <m:oMath xmlns:m="http://schemas.openxmlformats.org/officeDocument/2006/math">
                    <m:r>
                      <a:rPr lang="vi-VN" sz="1650" i="1" kern="1200" smtClean="0">
                        <a:solidFill>
                          <a:sysClr val="windowText" lastClr="000000"/>
                        </a:solidFill>
                        <a:latin typeface="Cambria Math" panose="02040503050406030204" pitchFamily="18" charset="0"/>
                        <a:ea typeface="+mn-ea"/>
                        <a:cs typeface="Arial" panose="020B0604020202020204" pitchFamily="34" charset="0"/>
                      </a:rPr>
                      <m:t>3,5%</m:t>
                    </m:r>
                  </m:oMath>
                </a14:m>
                <a:r>
                  <a:rPr lang="vi-VN" sz="1650" kern="1200">
                    <a:solidFill>
                      <a:sysClr val="windowText" lastClr="000000"/>
                    </a:solidFill>
                    <a:latin typeface="Arial" panose="020B0604020202020204" pitchFamily="34" charset="0"/>
                    <a:ea typeface="+mn-ea"/>
                    <a:cs typeface="Arial" panose="020B0604020202020204" pitchFamily="34" charset="0"/>
                  </a:rPr>
                  <a:t> và khối lượng riêng của nước biển là </a:t>
                </a:r>
                <a14:m>
                  <m:oMath xmlns:m="http://schemas.openxmlformats.org/officeDocument/2006/math">
                    <m:r>
                      <a:rPr lang="vi-VN" sz="1650" i="1" kern="1200" smtClean="0">
                        <a:solidFill>
                          <a:sysClr val="windowText" lastClr="000000"/>
                        </a:solidFill>
                        <a:latin typeface="Cambria Math" panose="02040503050406030204" pitchFamily="18" charset="0"/>
                        <a:ea typeface="+mn-ea"/>
                        <a:cs typeface="Arial" panose="020B0604020202020204" pitchFamily="34" charset="0"/>
                      </a:rPr>
                      <m:t>1 020 </m:t>
                    </m:r>
                    <m:r>
                      <a:rPr lang="vi-VN" sz="1650" i="1" kern="1200" smtClean="0">
                        <a:solidFill>
                          <a:sysClr val="windowText" lastClr="000000"/>
                        </a:solidFill>
                        <a:latin typeface="Cambria Math" panose="02040503050406030204" pitchFamily="18" charset="0"/>
                        <a:ea typeface="+mn-ea"/>
                        <a:cs typeface="Arial" panose="020B0604020202020204" pitchFamily="34" charset="0"/>
                      </a:rPr>
                      <m:t>𝑔</m:t>
                    </m:r>
                    <m:r>
                      <a:rPr lang="vi-VN" sz="1650" i="1" kern="1200" smtClean="0">
                        <a:solidFill>
                          <a:sysClr val="windowText" lastClr="000000"/>
                        </a:solidFill>
                        <a:latin typeface="Cambria Math" panose="02040503050406030204" pitchFamily="18" charset="0"/>
                        <a:ea typeface="+mn-ea"/>
                        <a:cs typeface="Arial" panose="020B0604020202020204" pitchFamily="34" charset="0"/>
                      </a:rPr>
                      <m:t>/</m:t>
                    </m:r>
                    <m:r>
                      <a:rPr lang="vi-VN" sz="1650" i="1" kern="1200" smtClean="0">
                        <a:solidFill>
                          <a:sysClr val="windowText" lastClr="000000"/>
                        </a:solidFill>
                        <a:latin typeface="Cambria Math" panose="02040503050406030204" pitchFamily="18" charset="0"/>
                        <a:ea typeface="+mn-ea"/>
                        <a:cs typeface="Arial" panose="020B0604020202020204" pitchFamily="34" charset="0"/>
                      </a:rPr>
                      <m:t>𝑙</m:t>
                    </m:r>
                    <m:r>
                      <a:rPr lang="vi-VN" sz="1650" i="1" kern="1200" smtClean="0">
                        <a:solidFill>
                          <a:sysClr val="windowText" lastClr="000000"/>
                        </a:solidFill>
                        <a:latin typeface="Cambria Math" panose="02040503050406030204" pitchFamily="18" charset="0"/>
                        <a:ea typeface="+mn-ea"/>
                        <a:cs typeface="Arial" panose="020B0604020202020204" pitchFamily="34" charset="0"/>
                      </a:rPr>
                      <m:t>. </m:t>
                    </m:r>
                  </m:oMath>
                </a14:m>
                <a:r>
                  <a:rPr lang="vi-VN" sz="1650" kern="1200">
                    <a:solidFill>
                      <a:sysClr val="windowText" lastClr="000000"/>
                    </a:solidFill>
                    <a:latin typeface="Arial" panose="020B0604020202020204" pitchFamily="34" charset="0"/>
                    <a:ea typeface="+mn-ea"/>
                    <a:cs typeface="Arial" panose="020B0604020202020204" pitchFamily="34" charset="0"/>
                  </a:rPr>
                  <a:t>Từ </a:t>
                </a:r>
                <a14:m>
                  <m:oMath xmlns:m="http://schemas.openxmlformats.org/officeDocument/2006/math">
                    <m:r>
                      <a:rPr lang="vi-VN" sz="1650" i="1" kern="1200" smtClean="0">
                        <a:solidFill>
                          <a:sysClr val="windowText" lastClr="000000"/>
                        </a:solidFill>
                        <a:latin typeface="Cambria Math" panose="02040503050406030204" pitchFamily="18" charset="0"/>
                        <a:ea typeface="+mn-ea"/>
                        <a:cs typeface="Arial" panose="020B0604020202020204" pitchFamily="34" charset="0"/>
                      </a:rPr>
                      <m:t>2</m:t>
                    </m:r>
                    <m:r>
                      <a:rPr lang="en-US" sz="1650" i="1" kern="1200" smtClean="0">
                        <a:solidFill>
                          <a:sysClr val="windowText" lastClr="000000"/>
                        </a:solidFill>
                        <a:latin typeface="Cambria Math" panose="02040503050406030204" pitchFamily="18" charset="0"/>
                        <a:ea typeface="+mn-ea"/>
                        <a:cs typeface="Arial" panose="020B0604020202020204" pitchFamily="34" charset="0"/>
                      </a:rPr>
                      <m:t>𝑙</m:t>
                    </m:r>
                  </m:oMath>
                </a14:m>
                <a:r>
                  <a:rPr lang="vi-VN" sz="1650" kern="1200">
                    <a:solidFill>
                      <a:sysClr val="windowText" lastClr="000000"/>
                    </a:solidFill>
                    <a:latin typeface="Arial" panose="020B0604020202020204" pitchFamily="34" charset="0"/>
                    <a:ea typeface="+mn-ea"/>
                    <a:cs typeface="Arial" panose="020B0604020202020204" pitchFamily="34" charset="0"/>
                  </a:rPr>
                  <a:t> nước biển như thế, người ta hoà thêm muối để được một dung dịch có nồng độ muối là </a:t>
                </a:r>
                <a14:m>
                  <m:oMath xmlns:m="http://schemas.openxmlformats.org/officeDocument/2006/math">
                    <m:r>
                      <a:rPr lang="vi-VN" sz="1650" i="1" kern="1200" smtClean="0">
                        <a:solidFill>
                          <a:sysClr val="windowText" lastClr="000000"/>
                        </a:solidFill>
                        <a:latin typeface="Cambria Math" panose="02040503050406030204" pitchFamily="18" charset="0"/>
                        <a:ea typeface="+mn-ea"/>
                        <a:cs typeface="Arial" panose="020B0604020202020204" pitchFamily="34" charset="0"/>
                      </a:rPr>
                      <m:t>20%</m:t>
                    </m:r>
                  </m:oMath>
                </a14:m>
                <a:r>
                  <a:rPr lang="vi-VN" sz="1650" kern="1200">
                    <a:solidFill>
                      <a:sysClr val="windowText" lastClr="000000"/>
                    </a:solidFill>
                    <a:latin typeface="Arial" panose="020B0604020202020204" pitchFamily="34" charset="0"/>
                    <a:ea typeface="+mn-ea"/>
                    <a:cs typeface="Arial" panose="020B0604020202020204" pitchFamily="34" charset="0"/>
                  </a:rPr>
                  <a:t>. Tính lượng muối cần hoà thêm.</a:t>
                </a:r>
              </a:p>
            </p:txBody>
          </p:sp>
        </mc:Choice>
        <mc:Fallback xmlns="">
          <p:sp>
            <p:nvSpPr>
              <p:cNvPr id="34" name="TextBox 33"/>
              <p:cNvSpPr txBox="1">
                <a:spLocks noRot="1" noChangeAspect="1" noMove="1" noResize="1" noEditPoints="1" noAdjustHandles="1" noChangeArrowheads="1" noChangeShapeType="1" noTextEdit="1"/>
              </p:cNvSpPr>
              <p:nvPr/>
            </p:nvSpPr>
            <p:spPr>
              <a:xfrm>
                <a:off x="741835" y="434712"/>
                <a:ext cx="7654742" cy="1234953"/>
              </a:xfrm>
              <a:prstGeom prst="rect">
                <a:avLst/>
              </a:prstGeom>
              <a:blipFill>
                <a:blip r:embed="rId3"/>
                <a:stretch>
                  <a:fillRect l="-478" r="-558" b="-19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771171" y="2320017"/>
                <a:ext cx="7625405" cy="2337756"/>
              </a:xfrm>
              <a:prstGeom prst="rect">
                <a:avLst/>
              </a:prstGeom>
            </p:spPr>
            <p:txBody>
              <a:bodyPr wrap="square">
                <a:spAutoFit/>
              </a:bodyPr>
              <a:lstStyle/>
              <a:p>
                <a:pPr algn="just">
                  <a:lnSpc>
                    <a:spcPct val="150000"/>
                  </a:lnSpc>
                </a:pPr>
                <a:r>
                  <a:rPr lang="vi-VN" sz="1650">
                    <a:solidFill>
                      <a:schemeClr val="tx1"/>
                    </a:solidFill>
                    <a:latin typeface="+mn-lt"/>
                  </a:rPr>
                  <a:t>Khối lượng của </a:t>
                </a:r>
                <a14:m>
                  <m:oMath xmlns:m="http://schemas.openxmlformats.org/officeDocument/2006/math">
                    <m:r>
                      <a:rPr lang="vi-VN" sz="1650" i="1" smtClean="0">
                        <a:solidFill>
                          <a:schemeClr val="tx1"/>
                        </a:solidFill>
                        <a:latin typeface="Cambria Math" panose="02040503050406030204" pitchFamily="18" charset="0"/>
                      </a:rPr>
                      <m:t>2</m:t>
                    </m:r>
                    <m:r>
                      <a:rPr lang="vi-VN" sz="1650" i="1" smtClean="0">
                        <a:solidFill>
                          <a:schemeClr val="tx1"/>
                        </a:solidFill>
                        <a:latin typeface="Cambria Math" panose="02040503050406030204" pitchFamily="18" charset="0"/>
                      </a:rPr>
                      <m:t>𝑙</m:t>
                    </m:r>
                  </m:oMath>
                </a14:m>
                <a:r>
                  <a:rPr lang="vi-VN" sz="1650">
                    <a:solidFill>
                      <a:schemeClr val="tx1"/>
                    </a:solidFill>
                    <a:latin typeface="+mn-lt"/>
                  </a:rPr>
                  <a:t> nước biển là:</a:t>
                </a:r>
                <a:r>
                  <a:rPr lang="en-US" sz="1650">
                    <a:solidFill>
                      <a:schemeClr val="tx1"/>
                    </a:solidFill>
                    <a:latin typeface="+mn-lt"/>
                  </a:rPr>
                  <a:t> </a:t>
                </a:r>
                <a14:m>
                  <m:oMath xmlns:m="http://schemas.openxmlformats.org/officeDocument/2006/math">
                    <m:r>
                      <a:rPr lang="vi-VN" sz="1650" i="1">
                        <a:solidFill>
                          <a:schemeClr val="tx1"/>
                        </a:solidFill>
                        <a:latin typeface="Cambria Math" panose="02040503050406030204" pitchFamily="18" charset="0"/>
                      </a:rPr>
                      <m:t>1 020.2=2040 (</m:t>
                    </m:r>
                    <m:r>
                      <a:rPr lang="vi-VN" sz="1650" i="1">
                        <a:solidFill>
                          <a:schemeClr val="tx1"/>
                        </a:solidFill>
                        <a:latin typeface="Cambria Math" panose="02040503050406030204" pitchFamily="18" charset="0"/>
                      </a:rPr>
                      <m:t>𝑔</m:t>
                    </m:r>
                    <m:r>
                      <a:rPr lang="vi-VN" sz="1650" i="1">
                        <a:solidFill>
                          <a:schemeClr val="tx1"/>
                        </a:solidFill>
                        <a:latin typeface="Cambria Math" panose="02040503050406030204" pitchFamily="18" charset="0"/>
                      </a:rPr>
                      <m:t>).</m:t>
                    </m:r>
                  </m:oMath>
                </a14:m>
                <a:endParaRPr lang="vi-VN" sz="1650">
                  <a:solidFill>
                    <a:schemeClr val="tx1"/>
                  </a:solidFill>
                </a:endParaRPr>
              </a:p>
              <a:p>
                <a:pPr algn="just">
                  <a:lnSpc>
                    <a:spcPct val="150000"/>
                  </a:lnSpc>
                </a:pPr>
                <a:r>
                  <a:rPr lang="vi-VN" sz="1650">
                    <a:solidFill>
                      <a:schemeClr val="tx1"/>
                    </a:solidFill>
                    <a:latin typeface="+mn-lt"/>
                  </a:rPr>
                  <a:t>Khối lượng muối trong </a:t>
                </a:r>
                <a14:m>
                  <m:oMath xmlns:m="http://schemas.openxmlformats.org/officeDocument/2006/math">
                    <m:r>
                      <a:rPr lang="vi-VN" sz="1650" i="1">
                        <a:solidFill>
                          <a:schemeClr val="tx1"/>
                        </a:solidFill>
                        <a:latin typeface="Cambria Math" panose="02040503050406030204" pitchFamily="18" charset="0"/>
                      </a:rPr>
                      <m:t>2</m:t>
                    </m:r>
                    <m:r>
                      <a:rPr lang="vi-VN" sz="1650" i="1">
                        <a:solidFill>
                          <a:schemeClr val="tx1"/>
                        </a:solidFill>
                        <a:latin typeface="Cambria Math" panose="02040503050406030204" pitchFamily="18" charset="0"/>
                      </a:rPr>
                      <m:t>𝑙</m:t>
                    </m:r>
                  </m:oMath>
                </a14:m>
                <a:r>
                  <a:rPr lang="vi-VN" sz="1650">
                    <a:solidFill>
                      <a:schemeClr val="tx1"/>
                    </a:solidFill>
                    <a:latin typeface="+mn-lt"/>
                  </a:rPr>
                  <a:t> nước biển là:</a:t>
                </a:r>
                <a:r>
                  <a:rPr lang="en-US" sz="1650">
                    <a:solidFill>
                      <a:schemeClr val="tx1"/>
                    </a:solidFill>
                    <a:latin typeface="+mn-lt"/>
                  </a:rPr>
                  <a:t> </a:t>
                </a:r>
                <a14:m>
                  <m:oMath xmlns:m="http://schemas.openxmlformats.org/officeDocument/2006/math">
                    <m:r>
                      <a:rPr lang="vi-VN" sz="1650" i="1" smtClean="0">
                        <a:solidFill>
                          <a:schemeClr val="tx1"/>
                        </a:solidFill>
                        <a:latin typeface="Cambria Math" panose="02040503050406030204" pitchFamily="18" charset="0"/>
                      </a:rPr>
                      <m:t>2 </m:t>
                    </m:r>
                    <m:r>
                      <a:rPr lang="vi-VN" sz="1650" i="1">
                        <a:solidFill>
                          <a:schemeClr val="tx1"/>
                        </a:solidFill>
                        <a:latin typeface="Cambria Math" panose="02040503050406030204" pitchFamily="18" charset="0"/>
                      </a:rPr>
                      <m:t>040 . 3,5% = 71,4 (</m:t>
                    </m:r>
                    <m:r>
                      <a:rPr lang="vi-VN" sz="1650" i="1">
                        <a:solidFill>
                          <a:schemeClr val="tx1"/>
                        </a:solidFill>
                        <a:latin typeface="Cambria Math" panose="02040503050406030204" pitchFamily="18" charset="0"/>
                      </a:rPr>
                      <m:t>𝑔</m:t>
                    </m:r>
                    <m:r>
                      <a:rPr lang="vi-VN" sz="1650" i="1">
                        <a:solidFill>
                          <a:schemeClr val="tx1"/>
                        </a:solidFill>
                        <a:latin typeface="Cambria Math" panose="02040503050406030204" pitchFamily="18" charset="0"/>
                      </a:rPr>
                      <m:t>).</m:t>
                    </m:r>
                  </m:oMath>
                </a14:m>
                <a:endParaRPr lang="vi-VN" sz="1650">
                  <a:solidFill>
                    <a:schemeClr val="tx1"/>
                  </a:solidFill>
                  <a:latin typeface="+mn-lt"/>
                </a:endParaRPr>
              </a:p>
              <a:p>
                <a:pPr algn="just">
                  <a:lnSpc>
                    <a:spcPct val="150000"/>
                  </a:lnSpc>
                </a:pPr>
                <a:r>
                  <a:rPr lang="vi-VN" sz="1650">
                    <a:solidFill>
                      <a:schemeClr val="tx1"/>
                    </a:solidFill>
                    <a:latin typeface="+mn-lt"/>
                  </a:rPr>
                  <a:t>Gọi lượng muối cần hoà thêm vào </a:t>
                </a:r>
                <a14:m>
                  <m:oMath xmlns:m="http://schemas.openxmlformats.org/officeDocument/2006/math">
                    <m:r>
                      <a:rPr lang="vi-VN" sz="1650" i="1">
                        <a:solidFill>
                          <a:schemeClr val="tx1"/>
                        </a:solidFill>
                        <a:latin typeface="Cambria Math" panose="02040503050406030204" pitchFamily="18" charset="0"/>
                      </a:rPr>
                      <m:t>2</m:t>
                    </m:r>
                    <m:r>
                      <a:rPr lang="vi-VN" sz="1650" i="1">
                        <a:solidFill>
                          <a:schemeClr val="tx1"/>
                        </a:solidFill>
                        <a:latin typeface="Cambria Math" panose="02040503050406030204" pitchFamily="18" charset="0"/>
                      </a:rPr>
                      <m:t>𝑙</m:t>
                    </m:r>
                  </m:oMath>
                </a14:m>
                <a:r>
                  <a:rPr lang="vi-VN" sz="1650">
                    <a:solidFill>
                      <a:schemeClr val="tx1"/>
                    </a:solidFill>
                    <a:latin typeface="+mn-lt"/>
                  </a:rPr>
                  <a:t> nước biển như thế để được một dung dịch có nồng độ muối là </a:t>
                </a:r>
                <a14:m>
                  <m:oMath xmlns:m="http://schemas.openxmlformats.org/officeDocument/2006/math">
                    <m:r>
                      <a:rPr lang="vi-VN" sz="1650" i="1" smtClean="0">
                        <a:solidFill>
                          <a:schemeClr val="tx1"/>
                        </a:solidFill>
                        <a:latin typeface="Cambria Math" panose="02040503050406030204" pitchFamily="18" charset="0"/>
                      </a:rPr>
                      <m:t>20%</m:t>
                    </m:r>
                  </m:oMath>
                </a14:m>
                <a:r>
                  <a:rPr lang="vi-VN" sz="1650">
                    <a:solidFill>
                      <a:schemeClr val="tx1"/>
                    </a:solidFill>
                    <a:latin typeface="+mn-lt"/>
                  </a:rPr>
                  <a:t> là </a:t>
                </a:r>
                <a14:m>
                  <m:oMath xmlns:m="http://schemas.openxmlformats.org/officeDocument/2006/math">
                    <m:r>
                      <a:rPr lang="vi-VN" sz="1650" i="1" smtClean="0">
                        <a:solidFill>
                          <a:schemeClr val="tx1"/>
                        </a:solidFill>
                        <a:latin typeface="Cambria Math" panose="02040503050406030204" pitchFamily="18" charset="0"/>
                      </a:rPr>
                      <m:t>𝑥</m:t>
                    </m:r>
                    <m:r>
                      <a:rPr lang="vi-VN" sz="1650" i="1" smtClean="0">
                        <a:solidFill>
                          <a:schemeClr val="tx1"/>
                        </a:solidFill>
                        <a:latin typeface="Cambria Math" panose="02040503050406030204" pitchFamily="18" charset="0"/>
                      </a:rPr>
                      <m:t> (</m:t>
                    </m:r>
                    <m:r>
                      <a:rPr lang="vi-VN" sz="1650" i="1" smtClean="0">
                        <a:solidFill>
                          <a:schemeClr val="tx1"/>
                        </a:solidFill>
                        <a:latin typeface="Cambria Math" panose="02040503050406030204" pitchFamily="18" charset="0"/>
                      </a:rPr>
                      <m:t>𝑔</m:t>
                    </m:r>
                    <m:r>
                      <a:rPr lang="vi-VN" sz="1650" i="1" smtClean="0">
                        <a:solidFill>
                          <a:schemeClr val="tx1"/>
                        </a:solidFill>
                        <a:latin typeface="Cambria Math" panose="02040503050406030204" pitchFamily="18" charset="0"/>
                      </a:rPr>
                      <m:t>) (</m:t>
                    </m:r>
                    <m:r>
                      <a:rPr lang="vi-VN" sz="1650" i="1" smtClean="0">
                        <a:solidFill>
                          <a:schemeClr val="tx1"/>
                        </a:solidFill>
                        <a:latin typeface="Cambria Math" panose="02040503050406030204" pitchFamily="18" charset="0"/>
                      </a:rPr>
                      <m:t>𝑥</m:t>
                    </m:r>
                    <m:r>
                      <a:rPr lang="vi-VN" sz="1650" i="1" smtClean="0">
                        <a:solidFill>
                          <a:schemeClr val="tx1"/>
                        </a:solidFill>
                        <a:latin typeface="Cambria Math" panose="02040503050406030204" pitchFamily="18" charset="0"/>
                      </a:rPr>
                      <m:t>&gt;0). </m:t>
                    </m:r>
                  </m:oMath>
                </a14:m>
                <a:r>
                  <a:rPr lang="vi-VN" sz="1650">
                    <a:solidFill>
                      <a:schemeClr val="tx1"/>
                    </a:solidFill>
                    <a:latin typeface="+mn-lt"/>
                  </a:rPr>
                  <a:t>Ta có phương trình:</a:t>
                </a:r>
                <a:endParaRPr lang="en-US" sz="1650">
                  <a:solidFill>
                    <a:schemeClr val="tx1"/>
                  </a:solidFill>
                  <a:latin typeface="+mn-lt"/>
                </a:endParaRPr>
              </a:p>
              <a:p>
                <a:pPr algn="just">
                  <a:lnSpc>
                    <a:spcPct val="150000"/>
                  </a:lnSpc>
                </a:pPr>
                <a14:m>
                  <m:oMathPara xmlns:m="http://schemas.openxmlformats.org/officeDocument/2006/math">
                    <m:oMathParaPr>
                      <m:jc m:val="centerGroup"/>
                    </m:oMathParaPr>
                    <m:oMath xmlns:m="http://schemas.openxmlformats.org/officeDocument/2006/math">
                      <m:f>
                        <m:fPr>
                          <m:ctrlPr>
                            <a:rPr lang="vi-VN" sz="1650" i="1" smtClean="0">
                              <a:solidFill>
                                <a:schemeClr val="tx1"/>
                              </a:solidFill>
                              <a:latin typeface="Cambria Math" panose="02040503050406030204" pitchFamily="18" charset="0"/>
                            </a:rPr>
                          </m:ctrlPr>
                        </m:fPr>
                        <m:num>
                          <m:r>
                            <a:rPr lang="vi-VN" sz="1650" i="1">
                              <a:solidFill>
                                <a:schemeClr val="tx1"/>
                              </a:solidFill>
                              <a:latin typeface="Cambria Math" panose="02040503050406030204" pitchFamily="18" charset="0"/>
                            </a:rPr>
                            <m:t>71,4</m:t>
                          </m:r>
                          <m:r>
                            <a:rPr lang="en-US" sz="1650" b="0" i="1" smtClean="0">
                              <a:solidFill>
                                <a:schemeClr val="tx1"/>
                              </a:solidFill>
                              <a:latin typeface="Cambria Math" panose="02040503050406030204" pitchFamily="18" charset="0"/>
                            </a:rPr>
                            <m:t>+</m:t>
                          </m:r>
                          <m:r>
                            <a:rPr lang="en-US" sz="1650" b="0" i="1" smtClean="0">
                              <a:solidFill>
                                <a:schemeClr val="tx1"/>
                              </a:solidFill>
                              <a:latin typeface="Cambria Math" panose="02040503050406030204" pitchFamily="18" charset="0"/>
                            </a:rPr>
                            <m:t>𝑥</m:t>
                          </m:r>
                        </m:num>
                        <m:den>
                          <m:r>
                            <a:rPr lang="vi-VN" sz="1650" i="1">
                              <a:solidFill>
                                <a:schemeClr val="tx1"/>
                              </a:solidFill>
                              <a:latin typeface="Cambria Math" panose="02040503050406030204" pitchFamily="18" charset="0"/>
                            </a:rPr>
                            <m:t>2 040</m:t>
                          </m:r>
                          <m:r>
                            <a:rPr lang="en-US" sz="1650" b="0" i="1" smtClean="0">
                              <a:solidFill>
                                <a:schemeClr val="tx1"/>
                              </a:solidFill>
                              <a:latin typeface="Cambria Math" panose="02040503050406030204" pitchFamily="18" charset="0"/>
                            </a:rPr>
                            <m:t>+</m:t>
                          </m:r>
                          <m:r>
                            <a:rPr lang="en-US" sz="1650" b="0" i="1" smtClean="0">
                              <a:solidFill>
                                <a:schemeClr val="tx1"/>
                              </a:solidFill>
                              <a:latin typeface="Cambria Math" panose="02040503050406030204" pitchFamily="18" charset="0"/>
                            </a:rPr>
                            <m:t>𝑥</m:t>
                          </m:r>
                        </m:den>
                      </m:f>
                      <m:r>
                        <a:rPr lang="en-US" sz="1650" b="0" i="1" smtClean="0">
                          <a:solidFill>
                            <a:schemeClr val="tx1"/>
                          </a:solidFill>
                          <a:latin typeface="Cambria Math" panose="02040503050406030204" pitchFamily="18" charset="0"/>
                        </a:rPr>
                        <m:t>=</m:t>
                      </m:r>
                      <m:f>
                        <m:fPr>
                          <m:ctrlPr>
                            <a:rPr lang="en-US" sz="1650" b="0" i="1" smtClean="0">
                              <a:solidFill>
                                <a:schemeClr val="tx1"/>
                              </a:solidFill>
                              <a:latin typeface="Cambria Math" panose="02040503050406030204" pitchFamily="18" charset="0"/>
                            </a:rPr>
                          </m:ctrlPr>
                        </m:fPr>
                        <m:num>
                          <m:r>
                            <a:rPr lang="en-US" sz="1650" b="0" i="1" smtClean="0">
                              <a:solidFill>
                                <a:schemeClr val="tx1"/>
                              </a:solidFill>
                              <a:latin typeface="Cambria Math" panose="02040503050406030204" pitchFamily="18" charset="0"/>
                            </a:rPr>
                            <m:t>20</m:t>
                          </m:r>
                        </m:num>
                        <m:den>
                          <m:r>
                            <a:rPr lang="en-US" sz="1650" b="0" i="1" smtClean="0">
                              <a:solidFill>
                                <a:schemeClr val="tx1"/>
                              </a:solidFill>
                              <a:latin typeface="Cambria Math" panose="02040503050406030204" pitchFamily="18" charset="0"/>
                            </a:rPr>
                            <m:t>100</m:t>
                          </m:r>
                        </m:den>
                      </m:f>
                    </m:oMath>
                  </m:oMathPara>
                </a14:m>
                <a:endParaRPr lang="vi-VN" sz="1650">
                  <a:solidFill>
                    <a:schemeClr val="tx1"/>
                  </a:solidFill>
                  <a:latin typeface="+mn-lt"/>
                </a:endParaRPr>
              </a:p>
            </p:txBody>
          </p:sp>
        </mc:Choice>
        <mc:Fallback xmlns="">
          <p:sp>
            <p:nvSpPr>
              <p:cNvPr id="3" name="Rectangle 2"/>
              <p:cNvSpPr>
                <a:spLocks noRot="1" noChangeAspect="1" noMove="1" noResize="1" noEditPoints="1" noAdjustHandles="1" noChangeArrowheads="1" noChangeShapeType="1" noTextEdit="1"/>
              </p:cNvSpPr>
              <p:nvPr/>
            </p:nvSpPr>
            <p:spPr>
              <a:xfrm>
                <a:off x="771171" y="2320017"/>
                <a:ext cx="7625405" cy="2337756"/>
              </a:xfrm>
              <a:prstGeom prst="rect">
                <a:avLst/>
              </a:prstGeom>
              <a:blipFill>
                <a:blip r:embed="rId4"/>
                <a:stretch>
                  <a:fillRect l="-480" r="-560"/>
                </a:stretch>
              </a:blipFill>
            </p:spPr>
            <p:txBody>
              <a:bodyPr/>
              <a:lstStyle/>
              <a:p>
                <a:r>
                  <a:rPr lang="en-US">
                    <a:noFill/>
                  </a:rPr>
                  <a:t> </a:t>
                </a:r>
              </a:p>
            </p:txBody>
          </p:sp>
        </mc:Fallback>
      </mc:AlternateContent>
    </p:spTree>
    <p:extLst>
      <p:ext uri="{BB962C8B-B14F-4D97-AF65-F5344CB8AC3E}">
        <p14:creationId xmlns:p14="http://schemas.microsoft.com/office/powerpoint/2010/main" val="246790639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barn(inVertical)">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3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8704894" y="2989586"/>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74" name="Google Shape;2274;p57"/>
          <p:cNvGrpSpPr/>
          <p:nvPr/>
        </p:nvGrpSpPr>
        <p:grpSpPr>
          <a:xfrm rot="5554187">
            <a:off x="147111" y="3700306"/>
            <a:ext cx="1302898" cy="891399"/>
            <a:chOff x="359700" y="4031500"/>
            <a:chExt cx="2217375" cy="1079075"/>
          </a:xfrm>
        </p:grpSpPr>
        <p:sp>
          <p:nvSpPr>
            <p:cNvPr id="2275"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89" name="Google Shape;2289;p57"/>
          <p:cNvGrpSpPr/>
          <p:nvPr/>
        </p:nvGrpSpPr>
        <p:grpSpPr>
          <a:xfrm>
            <a:off x="130357" y="1118515"/>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93" name="Google Shape;2293;p57"/>
          <p:cNvGrpSpPr/>
          <p:nvPr/>
        </p:nvGrpSpPr>
        <p:grpSpPr>
          <a:xfrm>
            <a:off x="8760727" y="2666694"/>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3" name="Rectangle 2"/>
              <p:cNvSpPr/>
              <p:nvPr/>
            </p:nvSpPr>
            <p:spPr>
              <a:xfrm>
                <a:off x="1275738" y="397754"/>
                <a:ext cx="6593408" cy="4273478"/>
              </a:xfrm>
              <a:prstGeom prst="rect">
                <a:avLst/>
              </a:prstGeom>
            </p:spPr>
            <p:txBody>
              <a:bodyPr wrap="square">
                <a:spAutoFit/>
              </a:bodyPr>
              <a:lstStyle/>
              <a:p>
                <a:pPr algn="just">
                  <a:lnSpc>
                    <a:spcPct val="150000"/>
                  </a:lnSpc>
                </a:pPr>
                <a14:m>
                  <m:oMathPara xmlns:m="http://schemas.openxmlformats.org/officeDocument/2006/math">
                    <m:oMathParaPr>
                      <m:jc m:val="left"/>
                    </m:oMathParaPr>
                    <m:oMath xmlns:m="http://schemas.openxmlformats.org/officeDocument/2006/math">
                      <m:r>
                        <m:rPr>
                          <m:nor/>
                        </m:rPr>
                        <a:rPr lang="en-US" sz="1650" smtClean="0">
                          <a:latin typeface="Arial" panose="020B0604020202020204" pitchFamily="34" charset="0"/>
                        </a:rPr>
                        <m:t>Gi</m:t>
                      </m:r>
                      <m:r>
                        <m:rPr>
                          <m:nor/>
                        </m:rPr>
                        <a:rPr lang="en-US" sz="1650" smtClean="0">
                          <a:latin typeface="Arial" panose="020B0604020202020204" pitchFamily="34" charset="0"/>
                        </a:rPr>
                        <m:t>ả</m:t>
                      </m:r>
                      <m:r>
                        <m:rPr>
                          <m:nor/>
                        </m:rPr>
                        <a:rPr lang="en-US" sz="1650" smtClean="0">
                          <a:latin typeface="Arial" panose="020B0604020202020204" pitchFamily="34" charset="0"/>
                        </a:rPr>
                        <m:t>i</m:t>
                      </m:r>
                      <m:r>
                        <m:rPr>
                          <m:nor/>
                        </m:rPr>
                        <a:rPr lang="en-US" sz="1650" smtClean="0">
                          <a:latin typeface="Arial" panose="020B0604020202020204" pitchFamily="34" charset="0"/>
                        </a:rPr>
                        <m:t> </m:t>
                      </m:r>
                      <m:r>
                        <m:rPr>
                          <m:nor/>
                        </m:rPr>
                        <a:rPr lang="vi-VN" sz="1650" smtClean="0">
                          <a:latin typeface="Arial" panose="020B0604020202020204" pitchFamily="34" charset="0"/>
                        </a:rPr>
                        <m:t>ph</m:t>
                      </m:r>
                      <m:r>
                        <m:rPr>
                          <m:nor/>
                        </m:rPr>
                        <a:rPr lang="vi-VN" sz="1650" smtClean="0">
                          <a:latin typeface="Arial" panose="020B0604020202020204" pitchFamily="34" charset="0"/>
                        </a:rPr>
                        <m:t>ươ</m:t>
                      </m:r>
                      <m:r>
                        <m:rPr>
                          <m:nor/>
                        </m:rPr>
                        <a:rPr lang="vi-VN" sz="1650" smtClean="0">
                          <a:latin typeface="Arial" panose="020B0604020202020204" pitchFamily="34" charset="0"/>
                        </a:rPr>
                        <m:t>ng</m:t>
                      </m:r>
                      <m:r>
                        <m:rPr>
                          <m:nor/>
                        </m:rPr>
                        <a:rPr lang="vi-VN" sz="1650" smtClean="0">
                          <a:latin typeface="Arial" panose="020B0604020202020204" pitchFamily="34" charset="0"/>
                        </a:rPr>
                        <m:t> </m:t>
                      </m:r>
                      <m:r>
                        <m:rPr>
                          <m:nor/>
                        </m:rPr>
                        <a:rPr lang="vi-VN" sz="1650" smtClean="0">
                          <a:latin typeface="Arial" panose="020B0604020202020204" pitchFamily="34" charset="0"/>
                        </a:rPr>
                        <m:t>tr</m:t>
                      </m:r>
                      <m:r>
                        <m:rPr>
                          <m:nor/>
                        </m:rPr>
                        <a:rPr lang="vi-VN" sz="1650" smtClean="0">
                          <a:latin typeface="Arial" panose="020B0604020202020204" pitchFamily="34" charset="0"/>
                        </a:rPr>
                        <m:t>ì</m:t>
                      </m:r>
                      <m:r>
                        <m:rPr>
                          <m:nor/>
                        </m:rPr>
                        <a:rPr lang="vi-VN" sz="1650" smtClean="0">
                          <a:latin typeface="Arial" panose="020B0604020202020204" pitchFamily="34" charset="0"/>
                        </a:rPr>
                        <m:t>nh</m:t>
                      </m:r>
                      <m:r>
                        <m:rPr>
                          <m:nor/>
                        </m:rPr>
                        <a:rPr lang="vi-VN" sz="1650" smtClean="0">
                          <a:latin typeface="Arial" panose="020B0604020202020204" pitchFamily="34" charset="0"/>
                        </a:rPr>
                        <m:t>:</m:t>
                      </m:r>
                      <m:r>
                        <a:rPr lang="en-US" sz="1650" b="0" i="1" smtClean="0">
                          <a:latin typeface="Cambria Math" panose="02040503050406030204" pitchFamily="18" charset="0"/>
                        </a:rPr>
                        <m:t>                           </m:t>
                      </m:r>
                      <m:f>
                        <m:fPr>
                          <m:ctrlPr>
                            <a:rPr kumimoji="0" lang="vi-VN"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vi-VN" sz="1650" b="0" i="1" u="none" strike="noStrike" kern="0" cap="none" spc="0" normalizeH="0" baseline="0" noProof="0">
                              <a:ln>
                                <a:noFill/>
                              </a:ln>
                              <a:solidFill>
                                <a:srgbClr val="000000"/>
                              </a:solidFill>
                              <a:effectLst/>
                              <a:uLnTx/>
                              <a:uFillTx/>
                              <a:latin typeface="Cambria Math" panose="02040503050406030204" pitchFamily="18" charset="0"/>
                              <a:sym typeface="Arial"/>
                            </a:rPr>
                            <m:t>71,4</m:t>
                          </m:r>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num>
                        <m:den>
                          <m:r>
                            <a:rPr kumimoji="0" lang="vi-VN" sz="1650" b="0" i="1" u="none" strike="noStrike" kern="0" cap="none" spc="0" normalizeH="0" baseline="0" noProof="0">
                              <a:ln>
                                <a:noFill/>
                              </a:ln>
                              <a:solidFill>
                                <a:srgbClr val="000000"/>
                              </a:solidFill>
                              <a:effectLst/>
                              <a:uLnTx/>
                              <a:uFillTx/>
                              <a:latin typeface="Cambria Math" panose="02040503050406030204" pitchFamily="18" charset="0"/>
                              <a:sym typeface="Arial"/>
                            </a:rPr>
                            <m:t>2 040</m:t>
                          </m:r>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den>
                      </m:f>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t>20</m:t>
                          </m:r>
                        </m:num>
                        <m:den>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t>100</m:t>
                          </m:r>
                        </m:den>
                      </m:f>
                    </m:oMath>
                  </m:oMathPara>
                </a14:m>
                <a:endParaRPr kumimoji="0" lang="en-US" sz="1650" b="0" i="0" u="none" strike="noStrike" kern="0" cap="none" spc="0" normalizeH="0" baseline="0" noProof="0">
                  <a:ln>
                    <a:noFill/>
                  </a:ln>
                  <a:solidFill>
                    <a:srgbClr val="000000"/>
                  </a:solidFill>
                  <a:effectLst/>
                  <a:uLnTx/>
                  <a:uFillTx/>
                  <a:latin typeface="Arial" panose="020B0604020202020204" pitchFamily="34" charset="0"/>
                  <a:sym typeface="Arial"/>
                </a:endParaRPr>
              </a:p>
              <a:p>
                <a:pPr algn="just">
                  <a:lnSpc>
                    <a:spcPct val="150000"/>
                  </a:lnSpc>
                </a:pPr>
                <a14:m>
                  <m:oMathPara xmlns:m="http://schemas.openxmlformats.org/officeDocument/2006/math">
                    <m:oMathParaPr>
                      <m:jc m:val="center"/>
                    </m:oMathParaPr>
                    <m:oMath xmlns:m="http://schemas.openxmlformats.org/officeDocument/2006/math">
                      <m:f>
                        <m:fPr>
                          <m:ctrlPr>
                            <a:rPr lang="vi-VN" sz="1650" i="1">
                              <a:latin typeface="Cambria Math" panose="02040503050406030204" pitchFamily="18" charset="0"/>
                            </a:rPr>
                          </m:ctrlPr>
                        </m:fPr>
                        <m:num>
                          <m:r>
                            <a:rPr lang="en-US" sz="1650" b="0" i="1" smtClean="0">
                              <a:latin typeface="Cambria Math" panose="02040503050406030204" pitchFamily="18" charset="0"/>
                            </a:rPr>
                            <m:t>100. </m:t>
                          </m:r>
                          <m:d>
                            <m:dPr>
                              <m:ctrlPr>
                                <a:rPr lang="en-US" sz="1650" b="0" i="1" smtClean="0">
                                  <a:latin typeface="Cambria Math" panose="02040503050406030204" pitchFamily="18" charset="0"/>
                                </a:rPr>
                              </m:ctrlPr>
                            </m:dPr>
                            <m:e>
                              <m:r>
                                <a:rPr lang="vi-VN" sz="1650" i="1">
                                  <a:latin typeface="Cambria Math" panose="02040503050406030204" pitchFamily="18" charset="0"/>
                                </a:rPr>
                                <m:t>71,4</m:t>
                              </m:r>
                              <m:r>
                                <a:rPr lang="en-US" sz="1650" i="1">
                                  <a:latin typeface="Cambria Math" panose="02040503050406030204" pitchFamily="18" charset="0"/>
                                </a:rPr>
                                <m:t>+</m:t>
                              </m:r>
                              <m:r>
                                <a:rPr lang="en-US" sz="1650" i="1">
                                  <a:latin typeface="Cambria Math" panose="02040503050406030204" pitchFamily="18" charset="0"/>
                                </a:rPr>
                                <m:t>𝑥</m:t>
                              </m:r>
                            </m:e>
                          </m:d>
                        </m:num>
                        <m:den>
                          <m:r>
                            <a:rPr lang="en-US" sz="1650" i="1">
                              <a:latin typeface="Cambria Math" panose="02040503050406030204" pitchFamily="18" charset="0"/>
                            </a:rPr>
                            <m:t>100.</m:t>
                          </m:r>
                          <m:r>
                            <a:rPr lang="en-US" sz="1650" i="1" smtClean="0">
                              <a:latin typeface="Cambria Math" panose="02040503050406030204" pitchFamily="18" charset="0"/>
                            </a:rPr>
                            <m:t> </m:t>
                          </m:r>
                          <m:d>
                            <m:dPr>
                              <m:ctrlPr>
                                <a:rPr lang="en-US" sz="1650" i="1">
                                  <a:latin typeface="Cambria Math" panose="02040503050406030204" pitchFamily="18" charset="0"/>
                                </a:rPr>
                              </m:ctrlPr>
                            </m:dPr>
                            <m:e>
                              <m:r>
                                <a:rPr lang="vi-VN" sz="1650" i="1">
                                  <a:latin typeface="Cambria Math" panose="02040503050406030204" pitchFamily="18" charset="0"/>
                                </a:rPr>
                                <m:t>2 040</m:t>
                              </m:r>
                              <m:r>
                                <a:rPr lang="en-US" sz="1650" i="1">
                                  <a:latin typeface="Cambria Math" panose="02040503050406030204" pitchFamily="18" charset="0"/>
                                </a:rPr>
                                <m:t>+</m:t>
                              </m:r>
                              <m:r>
                                <a:rPr lang="en-US" sz="1650" i="1">
                                  <a:latin typeface="Cambria Math" panose="02040503050406030204" pitchFamily="18" charset="0"/>
                                </a:rPr>
                                <m:t>𝑥</m:t>
                              </m:r>
                            </m:e>
                          </m:d>
                        </m:den>
                      </m:f>
                      <m:r>
                        <a:rPr lang="en-US" sz="1650" i="1">
                          <a:latin typeface="Cambria Math" panose="02040503050406030204" pitchFamily="18" charset="0"/>
                        </a:rPr>
                        <m:t>=</m:t>
                      </m:r>
                      <m:f>
                        <m:fPr>
                          <m:ctrlPr>
                            <a:rPr lang="en-US" sz="1650" i="1">
                              <a:latin typeface="Cambria Math" panose="02040503050406030204" pitchFamily="18" charset="0"/>
                            </a:rPr>
                          </m:ctrlPr>
                        </m:fPr>
                        <m:num>
                          <m:r>
                            <a:rPr lang="en-US" sz="1650" i="1">
                              <a:latin typeface="Cambria Math" panose="02040503050406030204" pitchFamily="18" charset="0"/>
                            </a:rPr>
                            <m:t>20</m:t>
                          </m:r>
                          <m:r>
                            <a:rPr lang="en-US" sz="1650" b="0" i="1" smtClean="0">
                              <a:latin typeface="Cambria Math" panose="02040503050406030204" pitchFamily="18" charset="0"/>
                            </a:rPr>
                            <m:t>.</m:t>
                          </m:r>
                          <m:d>
                            <m:dPr>
                              <m:ctrlPr>
                                <a:rPr lang="en-US" sz="1650" i="1">
                                  <a:latin typeface="Cambria Math" panose="02040503050406030204" pitchFamily="18" charset="0"/>
                                </a:rPr>
                              </m:ctrlPr>
                            </m:dPr>
                            <m:e>
                              <m:r>
                                <a:rPr lang="vi-VN" sz="1650" i="1">
                                  <a:latin typeface="Cambria Math" panose="02040503050406030204" pitchFamily="18" charset="0"/>
                                </a:rPr>
                                <m:t>2 040</m:t>
                              </m:r>
                              <m:r>
                                <a:rPr lang="en-US" sz="1650" i="1">
                                  <a:latin typeface="Cambria Math" panose="02040503050406030204" pitchFamily="18" charset="0"/>
                                </a:rPr>
                                <m:t>+</m:t>
                              </m:r>
                              <m:r>
                                <a:rPr lang="en-US" sz="1650" i="1">
                                  <a:latin typeface="Cambria Math" panose="02040503050406030204" pitchFamily="18" charset="0"/>
                                </a:rPr>
                                <m:t>𝑥</m:t>
                              </m:r>
                            </m:e>
                          </m:d>
                        </m:num>
                        <m:den>
                          <m:r>
                            <a:rPr lang="en-US" sz="1650" i="1">
                              <a:latin typeface="Cambria Math" panose="02040503050406030204" pitchFamily="18" charset="0"/>
                            </a:rPr>
                            <m:t>100</m:t>
                          </m:r>
                          <m:r>
                            <a:rPr lang="en-US" sz="1650" b="0" i="1" smtClean="0">
                              <a:latin typeface="Cambria Math" panose="02040503050406030204" pitchFamily="18" charset="0"/>
                            </a:rPr>
                            <m:t>.</m:t>
                          </m:r>
                          <m:d>
                            <m:dPr>
                              <m:ctrlPr>
                                <a:rPr lang="en-US" sz="1650" i="1">
                                  <a:latin typeface="Cambria Math" panose="02040503050406030204" pitchFamily="18" charset="0"/>
                                </a:rPr>
                              </m:ctrlPr>
                            </m:dPr>
                            <m:e>
                              <m:r>
                                <a:rPr lang="vi-VN" sz="1650" i="1">
                                  <a:latin typeface="Cambria Math" panose="02040503050406030204" pitchFamily="18" charset="0"/>
                                </a:rPr>
                                <m:t>2 040</m:t>
                              </m:r>
                              <m:r>
                                <a:rPr lang="en-US" sz="1650" i="1">
                                  <a:latin typeface="Cambria Math" panose="02040503050406030204" pitchFamily="18" charset="0"/>
                                </a:rPr>
                                <m:t>+</m:t>
                              </m:r>
                              <m:r>
                                <a:rPr lang="en-US" sz="1650" i="1">
                                  <a:latin typeface="Cambria Math" panose="02040503050406030204" pitchFamily="18" charset="0"/>
                                </a:rPr>
                                <m:t>𝑥</m:t>
                              </m:r>
                            </m:e>
                          </m:d>
                        </m:den>
                      </m:f>
                    </m:oMath>
                  </m:oMathPara>
                </a14:m>
                <a:endParaRPr lang="en-US" sz="1650" i="0">
                  <a:latin typeface="Arial" panose="020B0604020202020204" pitchFamily="34" charset="0"/>
                </a:endParaRPr>
              </a:p>
              <a:p>
                <a:pPr algn="just">
                  <a:lnSpc>
                    <a:spcPct val="150000"/>
                  </a:lnSpc>
                </a:pPr>
                <a14:m>
                  <m:oMathPara xmlns:m="http://schemas.openxmlformats.org/officeDocument/2006/math">
                    <m:oMathParaPr>
                      <m:jc m:val="center"/>
                    </m:oMathParaPr>
                    <m:oMath xmlns:m="http://schemas.openxmlformats.org/officeDocument/2006/math">
                      <m:r>
                        <a:rPr lang="en-US" sz="1650" i="1">
                          <a:latin typeface="Cambria Math" panose="02040503050406030204" pitchFamily="18" charset="0"/>
                        </a:rPr>
                        <m:t>100. </m:t>
                      </m:r>
                      <m:d>
                        <m:dPr>
                          <m:ctrlPr>
                            <a:rPr lang="en-US" sz="1650" i="1">
                              <a:latin typeface="Cambria Math" panose="02040503050406030204" pitchFamily="18" charset="0"/>
                            </a:rPr>
                          </m:ctrlPr>
                        </m:dPr>
                        <m:e>
                          <m:r>
                            <a:rPr lang="vi-VN" sz="1650" i="1">
                              <a:latin typeface="Cambria Math" panose="02040503050406030204" pitchFamily="18" charset="0"/>
                            </a:rPr>
                            <m:t>71,4</m:t>
                          </m:r>
                          <m:r>
                            <a:rPr lang="en-US" sz="1650" i="1">
                              <a:latin typeface="Cambria Math" panose="02040503050406030204" pitchFamily="18" charset="0"/>
                            </a:rPr>
                            <m:t>+</m:t>
                          </m:r>
                          <m:r>
                            <a:rPr lang="en-US" sz="1650" i="1">
                              <a:latin typeface="Cambria Math" panose="02040503050406030204" pitchFamily="18" charset="0"/>
                            </a:rPr>
                            <m:t>𝑥</m:t>
                          </m:r>
                        </m:e>
                      </m:d>
                      <m:r>
                        <a:rPr lang="en-US" sz="1650" b="0" i="1" smtClean="0">
                          <a:latin typeface="Cambria Math" panose="02040503050406030204" pitchFamily="18" charset="0"/>
                        </a:rPr>
                        <m:t>=</m:t>
                      </m:r>
                      <m:r>
                        <a:rPr lang="en-US" sz="1650" i="1">
                          <a:latin typeface="Cambria Math" panose="02040503050406030204" pitchFamily="18" charset="0"/>
                        </a:rPr>
                        <m:t>20.</m:t>
                      </m:r>
                      <m:d>
                        <m:dPr>
                          <m:ctrlPr>
                            <a:rPr lang="en-US" sz="1650" i="1">
                              <a:latin typeface="Cambria Math" panose="02040503050406030204" pitchFamily="18" charset="0"/>
                            </a:rPr>
                          </m:ctrlPr>
                        </m:dPr>
                        <m:e>
                          <m:r>
                            <a:rPr lang="vi-VN" sz="1650" i="1">
                              <a:latin typeface="Cambria Math" panose="02040503050406030204" pitchFamily="18" charset="0"/>
                            </a:rPr>
                            <m:t>2 040</m:t>
                          </m:r>
                          <m:r>
                            <a:rPr lang="en-US" sz="1650" i="1">
                              <a:latin typeface="Cambria Math" panose="02040503050406030204" pitchFamily="18" charset="0"/>
                            </a:rPr>
                            <m:t>+</m:t>
                          </m:r>
                          <m:r>
                            <a:rPr lang="en-US" sz="1650" i="1">
                              <a:latin typeface="Cambria Math" panose="02040503050406030204" pitchFamily="18" charset="0"/>
                            </a:rPr>
                            <m:t>𝑥</m:t>
                          </m:r>
                        </m:e>
                      </m:d>
                    </m:oMath>
                  </m:oMathPara>
                </a14:m>
                <a:endParaRPr kumimoji="0" lang="en-US" sz="165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a:p>
                <a:pPr algn="just">
                  <a:lnSpc>
                    <a:spcPct val="150000"/>
                  </a:lnSpc>
                </a:pPr>
                <a14:m>
                  <m:oMathPara xmlns:m="http://schemas.openxmlformats.org/officeDocument/2006/math">
                    <m:oMathParaPr>
                      <m:jc m:val="center"/>
                    </m:oMathParaPr>
                    <m:oMath xmlns:m="http://schemas.openxmlformats.org/officeDocument/2006/math">
                      <m:r>
                        <a:rPr lang="en-US" sz="1650" b="0" i="1" smtClean="0">
                          <a:latin typeface="Cambria Math" panose="02040503050406030204" pitchFamily="18" charset="0"/>
                        </a:rPr>
                        <m:t>7 </m:t>
                      </m:r>
                      <m:r>
                        <a:rPr lang="en-US" sz="1650" i="1">
                          <a:latin typeface="Cambria Math" panose="02040503050406030204" pitchFamily="18" charset="0"/>
                        </a:rPr>
                        <m:t>1</m:t>
                      </m:r>
                      <m:r>
                        <a:rPr lang="en-US" sz="1650" b="0" i="1" smtClean="0">
                          <a:latin typeface="Cambria Math" panose="02040503050406030204" pitchFamily="18" charset="0"/>
                        </a:rPr>
                        <m:t>4</m:t>
                      </m:r>
                      <m:r>
                        <a:rPr lang="en-US" sz="1650" i="1">
                          <a:latin typeface="Cambria Math" panose="02040503050406030204" pitchFamily="18" charset="0"/>
                        </a:rPr>
                        <m:t>0</m:t>
                      </m:r>
                      <m:r>
                        <a:rPr lang="en-US" sz="1650" b="0" i="1" smtClean="0">
                          <a:latin typeface="Cambria Math" panose="02040503050406030204" pitchFamily="18" charset="0"/>
                        </a:rPr>
                        <m:t>+100</m:t>
                      </m:r>
                      <m:r>
                        <a:rPr lang="en-US" sz="1650" b="0" i="1" smtClean="0">
                          <a:latin typeface="Cambria Math" panose="02040503050406030204" pitchFamily="18" charset="0"/>
                        </a:rPr>
                        <m:t>𝑥</m:t>
                      </m:r>
                      <m:r>
                        <a:rPr lang="en-US" sz="1650" i="1">
                          <a:latin typeface="Cambria Math" panose="02040503050406030204" pitchFamily="18" charset="0"/>
                        </a:rPr>
                        <m:t>=</m:t>
                      </m:r>
                      <m:r>
                        <a:rPr lang="en-US" sz="1650" b="0" i="1" smtClean="0">
                          <a:latin typeface="Cambria Math" panose="02040503050406030204" pitchFamily="18" charset="0"/>
                        </a:rPr>
                        <m:t>40 800+20</m:t>
                      </m:r>
                      <m:r>
                        <a:rPr lang="en-US" sz="1650" b="0" i="1" smtClean="0">
                          <a:latin typeface="Cambria Math" panose="02040503050406030204" pitchFamily="18" charset="0"/>
                        </a:rPr>
                        <m:t>𝑥</m:t>
                      </m:r>
                    </m:oMath>
                  </m:oMathPara>
                </a14:m>
                <a:endParaRPr lang="en-US" sz="1650" b="0">
                  <a:latin typeface="Arial" panose="020B0604020202020204" pitchFamily="34" charset="0"/>
                </a:endParaRPr>
              </a:p>
              <a:p>
                <a:pPr algn="just">
                  <a:lnSpc>
                    <a:spcPct val="150000"/>
                  </a:lnSpc>
                </a:pPr>
                <a14:m>
                  <m:oMathPara xmlns:m="http://schemas.openxmlformats.org/officeDocument/2006/math">
                    <m:oMathParaPr>
                      <m:jc m:val="center"/>
                    </m:oMathParaPr>
                    <m:oMath xmlns:m="http://schemas.openxmlformats.org/officeDocument/2006/math">
                      <m:r>
                        <a:rPr lang="en-US" sz="1650" i="1">
                          <a:latin typeface="Cambria Math" panose="02040503050406030204" pitchFamily="18" charset="0"/>
                        </a:rPr>
                        <m:t>100</m:t>
                      </m:r>
                      <m:r>
                        <a:rPr lang="en-US" sz="1650" i="1">
                          <a:latin typeface="Cambria Math" panose="02040503050406030204" pitchFamily="18" charset="0"/>
                        </a:rPr>
                        <m:t>𝑥</m:t>
                      </m:r>
                      <m:r>
                        <a:rPr lang="en-US" sz="1650" b="0" i="1" smtClean="0">
                          <a:latin typeface="Cambria Math" panose="02040503050406030204" pitchFamily="18" charset="0"/>
                        </a:rPr>
                        <m:t>−20</m:t>
                      </m:r>
                      <m:r>
                        <a:rPr lang="en-US" sz="1650" b="0" i="1" smtClean="0">
                          <a:latin typeface="Cambria Math" panose="02040503050406030204" pitchFamily="18" charset="0"/>
                        </a:rPr>
                        <m:t>𝑥</m:t>
                      </m:r>
                      <m:r>
                        <a:rPr lang="en-US" sz="1650" i="1">
                          <a:latin typeface="Cambria Math" panose="02040503050406030204" pitchFamily="18" charset="0"/>
                        </a:rPr>
                        <m:t>=40 800</m:t>
                      </m:r>
                      <m:r>
                        <a:rPr lang="en-US" sz="1650" b="0" i="1" smtClean="0">
                          <a:latin typeface="Cambria Math" panose="02040503050406030204" pitchFamily="18" charset="0"/>
                        </a:rPr>
                        <m:t>−7 140</m:t>
                      </m:r>
                    </m:oMath>
                  </m:oMathPara>
                </a14:m>
                <a:endParaRPr lang="en-US" sz="1650" b="0">
                  <a:latin typeface="Arial" panose="020B0604020202020204" pitchFamily="34" charset="0"/>
                </a:endParaRPr>
              </a:p>
              <a:p>
                <a:pPr algn="just">
                  <a:lnSpc>
                    <a:spcPct val="150000"/>
                  </a:lnSpc>
                </a:pPr>
                <a14:m>
                  <m:oMathPara xmlns:m="http://schemas.openxmlformats.org/officeDocument/2006/math">
                    <m:oMathParaPr>
                      <m:jc m:val="center"/>
                    </m:oMathParaPr>
                    <m:oMath xmlns:m="http://schemas.openxmlformats.org/officeDocument/2006/math">
                      <m:r>
                        <a:rPr lang="en-US" sz="1650" b="0" i="1" smtClean="0">
                          <a:latin typeface="Cambria Math" panose="02040503050406030204" pitchFamily="18" charset="0"/>
                        </a:rPr>
                        <m:t>8</m:t>
                      </m:r>
                      <m:r>
                        <a:rPr lang="en-US" sz="1650" i="1">
                          <a:latin typeface="Cambria Math" panose="02040503050406030204" pitchFamily="18" charset="0"/>
                        </a:rPr>
                        <m:t>0</m:t>
                      </m:r>
                      <m:r>
                        <a:rPr lang="en-US" sz="1650" i="1">
                          <a:latin typeface="Cambria Math" panose="02040503050406030204" pitchFamily="18" charset="0"/>
                        </a:rPr>
                        <m:t>𝑥</m:t>
                      </m:r>
                      <m:r>
                        <a:rPr lang="en-US" sz="1650" i="1">
                          <a:latin typeface="Cambria Math" panose="02040503050406030204" pitchFamily="18" charset="0"/>
                        </a:rPr>
                        <m:t>=33 660</m:t>
                      </m:r>
                    </m:oMath>
                  </m:oMathPara>
                </a14:m>
                <a:endParaRPr lang="vi-VN" sz="1650">
                  <a:latin typeface="Arial" panose="020B0604020202020204" pitchFamily="34" charset="0"/>
                </a:endParaRPr>
              </a:p>
              <a:p>
                <a:pPr algn="ctr">
                  <a:lnSpc>
                    <a:spcPct val="150000"/>
                  </a:lnSpc>
                </a:pPr>
                <a14:m>
                  <m:oMath xmlns:m="http://schemas.openxmlformats.org/officeDocument/2006/math">
                    <m:r>
                      <a:rPr lang="en-US" sz="1650" i="1">
                        <a:latin typeface="Cambria Math" panose="02040503050406030204" pitchFamily="18" charset="0"/>
                      </a:rPr>
                      <m:t>𝑥</m:t>
                    </m:r>
                    <m:r>
                      <a:rPr lang="en-US" sz="1650" i="1">
                        <a:latin typeface="Cambria Math" panose="02040503050406030204" pitchFamily="18" charset="0"/>
                      </a:rPr>
                      <m:t>=420,75</m:t>
                    </m:r>
                  </m:oMath>
                </a14:m>
                <a:r>
                  <a:rPr lang="en-US" sz="1650">
                    <a:latin typeface="Arial" panose="020B0604020202020204" pitchFamily="34" charset="0"/>
                  </a:rPr>
                  <a:t> (thoản mãn </a:t>
                </a:r>
                <a14:m>
                  <m:oMath xmlns:m="http://schemas.openxmlformats.org/officeDocument/2006/math">
                    <m:r>
                      <a:rPr lang="vi-VN" sz="1650" i="1">
                        <a:solidFill>
                          <a:schemeClr val="tx1"/>
                        </a:solidFill>
                        <a:latin typeface="Cambria Math" panose="02040503050406030204" pitchFamily="18" charset="0"/>
                      </a:rPr>
                      <m:t>𝑥</m:t>
                    </m:r>
                    <m:r>
                      <a:rPr lang="vi-VN" sz="1650" i="1">
                        <a:solidFill>
                          <a:schemeClr val="tx1"/>
                        </a:solidFill>
                        <a:latin typeface="Cambria Math" panose="02040503050406030204" pitchFamily="18" charset="0"/>
                      </a:rPr>
                      <m:t>&gt;0</m:t>
                    </m:r>
                  </m:oMath>
                </a14:m>
                <a:r>
                  <a:rPr lang="en-US" sz="1650">
                    <a:latin typeface="Arial" panose="020B0604020202020204" pitchFamily="34" charset="0"/>
                  </a:rPr>
                  <a:t>)</a:t>
                </a:r>
                <a:endParaRPr lang="vi-VN" sz="1650">
                  <a:latin typeface="Arial" panose="020B0604020202020204" pitchFamily="34" charset="0"/>
                </a:endParaRPr>
              </a:p>
              <a:p>
                <a:pPr algn="just">
                  <a:lnSpc>
                    <a:spcPct val="150000"/>
                  </a:lnSpc>
                </a:pPr>
                <a:r>
                  <a:rPr kumimoji="0" lang="en-US" sz="1650" b="0" i="0" u="none" strike="noStrike" kern="0" cap="none" spc="0" normalizeH="0" baseline="0" noProof="0">
                    <a:ln>
                      <a:noFill/>
                    </a:ln>
                    <a:solidFill>
                      <a:srgbClr val="000000"/>
                    </a:solidFill>
                    <a:effectLst/>
                    <a:uLnTx/>
                    <a:uFillTx/>
                    <a:latin typeface="Arial" panose="020B0604020202020204" pitchFamily="34" charset="0"/>
                    <a:cs typeface="Arial"/>
                    <a:sym typeface="Arial"/>
                  </a:rPr>
                  <a:t>Vậy</a:t>
                </a:r>
                <a:r>
                  <a:rPr kumimoji="0" lang="en-US" sz="1650" b="0" i="0" u="none" strike="noStrike" kern="0" cap="none" spc="0" normalizeH="0" noProof="0">
                    <a:ln>
                      <a:noFill/>
                    </a:ln>
                    <a:solidFill>
                      <a:srgbClr val="000000"/>
                    </a:solidFill>
                    <a:effectLst/>
                    <a:uLnTx/>
                    <a:uFillTx/>
                    <a:latin typeface="Arial" panose="020B0604020202020204" pitchFamily="34" charset="0"/>
                    <a:cs typeface="Arial"/>
                    <a:sym typeface="Arial"/>
                  </a:rPr>
                  <a:t> cần hoà thêm </a:t>
                </a:r>
                <a14:m>
                  <m:oMath xmlns:m="http://schemas.openxmlformats.org/officeDocument/2006/math">
                    <m:r>
                      <a:rPr lang="en-US" sz="1650" i="1">
                        <a:latin typeface="Cambria Math" panose="02040503050406030204" pitchFamily="18" charset="0"/>
                      </a:rPr>
                      <m:t>420,75</m:t>
                    </m:r>
                    <m:r>
                      <a:rPr lang="en-US" sz="1650" b="0" i="1" smtClean="0">
                        <a:latin typeface="Cambria Math" panose="02040503050406030204" pitchFamily="18" charset="0"/>
                      </a:rPr>
                      <m:t>𝑔</m:t>
                    </m:r>
                  </m:oMath>
                </a14:m>
                <a:r>
                  <a:rPr kumimoji="0" lang="en-US" sz="1650" b="0" i="0" u="none" strike="noStrike" kern="0" cap="none" spc="0" normalizeH="0" baseline="0" noProof="0">
                    <a:ln>
                      <a:noFill/>
                    </a:ln>
                    <a:solidFill>
                      <a:srgbClr val="000000"/>
                    </a:solidFill>
                    <a:effectLst/>
                    <a:uLnTx/>
                    <a:uFillTx/>
                    <a:latin typeface="Arial" panose="020B0604020202020204" pitchFamily="34" charset="0"/>
                    <a:cs typeface="Arial"/>
                    <a:sym typeface="Arial"/>
                  </a:rPr>
                  <a:t> muối</a:t>
                </a:r>
                <a:r>
                  <a:rPr kumimoji="0" lang="en-US" sz="1650" b="0" i="0" u="none" strike="noStrike" kern="0" cap="none" spc="0" normalizeH="0" noProof="0">
                    <a:ln>
                      <a:noFill/>
                    </a:ln>
                    <a:solidFill>
                      <a:srgbClr val="000000"/>
                    </a:solidFill>
                    <a:effectLst/>
                    <a:uLnTx/>
                    <a:uFillTx/>
                    <a:latin typeface="Arial" panose="020B0604020202020204" pitchFamily="34" charset="0"/>
                    <a:cs typeface="Arial"/>
                    <a:sym typeface="Arial"/>
                  </a:rPr>
                  <a:t> vào </a:t>
                </a:r>
                <a14:m>
                  <m:oMath xmlns:m="http://schemas.openxmlformats.org/officeDocument/2006/math">
                    <m:r>
                      <a:rPr lang="vi-VN" sz="1650" i="1">
                        <a:solidFill>
                          <a:schemeClr val="tx1"/>
                        </a:solidFill>
                        <a:latin typeface="Cambria Math" panose="02040503050406030204" pitchFamily="18" charset="0"/>
                      </a:rPr>
                      <m:t>2</m:t>
                    </m:r>
                    <m:r>
                      <a:rPr lang="vi-VN" sz="1650" i="1">
                        <a:solidFill>
                          <a:schemeClr val="tx1"/>
                        </a:solidFill>
                        <a:latin typeface="Cambria Math" panose="02040503050406030204" pitchFamily="18" charset="0"/>
                      </a:rPr>
                      <m:t>𝑙</m:t>
                    </m:r>
                  </m:oMath>
                </a14:m>
                <a:r>
                  <a:rPr lang="vi-VN" sz="1650">
                    <a:solidFill>
                      <a:schemeClr val="tx1"/>
                    </a:solidFill>
                  </a:rPr>
                  <a:t> </a:t>
                </a:r>
                <a:r>
                  <a:rPr lang="en-US" sz="1650">
                    <a:solidFill>
                      <a:schemeClr val="tx1"/>
                    </a:solidFill>
                  </a:rPr>
                  <a:t>nước biển ban đầu để được một dung dịch có nồng độ muối là </a:t>
                </a:r>
                <a14:m>
                  <m:oMath xmlns:m="http://schemas.openxmlformats.org/officeDocument/2006/math">
                    <m:r>
                      <a:rPr lang="en-US" sz="1650" i="1" smtClean="0">
                        <a:solidFill>
                          <a:schemeClr val="tx1"/>
                        </a:solidFill>
                        <a:latin typeface="Cambria Math" panose="02040503050406030204" pitchFamily="18" charset="0"/>
                      </a:rPr>
                      <m:t>20%.</m:t>
                    </m:r>
                  </m:oMath>
                </a14:m>
                <a:endParaRPr kumimoji="0" lang="vi-VN" sz="165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1275738" y="397754"/>
                <a:ext cx="6593408" cy="4273478"/>
              </a:xfrm>
              <a:prstGeom prst="rect">
                <a:avLst/>
              </a:prstGeom>
              <a:blipFill>
                <a:blip r:embed="rId3"/>
                <a:stretch>
                  <a:fillRect l="-555" r="-555"/>
                </a:stretch>
              </a:blipFill>
            </p:spPr>
            <p:txBody>
              <a:bodyPr/>
              <a:lstStyle/>
              <a:p>
                <a:r>
                  <a:rPr lang="en-US">
                    <a:noFill/>
                  </a:rPr>
                  <a:t> </a:t>
                </a:r>
              </a:p>
            </p:txBody>
          </p:sp>
        </mc:Fallback>
      </mc:AlternateContent>
    </p:spTree>
    <p:extLst>
      <p:ext uri="{BB962C8B-B14F-4D97-AF65-F5344CB8AC3E}">
        <p14:creationId xmlns:p14="http://schemas.microsoft.com/office/powerpoint/2010/main" val="163019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76"/>
        <p:cNvGrpSpPr/>
        <p:nvPr/>
      </p:nvGrpSpPr>
      <p:grpSpPr>
        <a:xfrm>
          <a:off x="0" y="0"/>
          <a:ext cx="0" cy="0"/>
          <a:chOff x="0" y="0"/>
          <a:chExt cx="0" cy="0"/>
        </a:xfrm>
      </p:grpSpPr>
      <p:grpSp>
        <p:nvGrpSpPr>
          <p:cNvPr id="3277" name="Google Shape;3277;p70"/>
          <p:cNvGrpSpPr/>
          <p:nvPr/>
        </p:nvGrpSpPr>
        <p:grpSpPr>
          <a:xfrm>
            <a:off x="6253374" y="555201"/>
            <a:ext cx="1675047" cy="149573"/>
            <a:chOff x="4790625" y="1824675"/>
            <a:chExt cx="2392925" cy="213675"/>
          </a:xfrm>
        </p:grpSpPr>
        <p:sp>
          <p:nvSpPr>
            <p:cNvPr id="3278" name="Google Shape;3278;p7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7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7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7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7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4" name="Google Shape;3304;p70"/>
          <p:cNvGrpSpPr/>
          <p:nvPr/>
        </p:nvGrpSpPr>
        <p:grpSpPr>
          <a:xfrm>
            <a:off x="8852895" y="1757010"/>
            <a:ext cx="214918" cy="250565"/>
            <a:chOff x="6571050" y="2495000"/>
            <a:chExt cx="307025" cy="357950"/>
          </a:xfrm>
        </p:grpSpPr>
        <p:sp>
          <p:nvSpPr>
            <p:cNvPr id="3305" name="Google Shape;3305;p7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7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7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8" name="Google Shape;3308;p70"/>
          <p:cNvGrpSpPr/>
          <p:nvPr/>
        </p:nvGrpSpPr>
        <p:grpSpPr>
          <a:xfrm>
            <a:off x="8037403" y="550188"/>
            <a:ext cx="346832" cy="1809080"/>
            <a:chOff x="4713875" y="2486650"/>
            <a:chExt cx="495475" cy="2584400"/>
          </a:xfrm>
        </p:grpSpPr>
        <p:sp>
          <p:nvSpPr>
            <p:cNvPr id="3309" name="Google Shape;3309;p7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7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7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7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7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7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7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7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7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7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7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7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7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7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7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4" name="Google Shape;3324;p70"/>
          <p:cNvGrpSpPr/>
          <p:nvPr/>
        </p:nvGrpSpPr>
        <p:grpSpPr>
          <a:xfrm>
            <a:off x="8107883" y="4117540"/>
            <a:ext cx="246838" cy="387257"/>
            <a:chOff x="404525" y="4002625"/>
            <a:chExt cx="352625" cy="553225"/>
          </a:xfrm>
        </p:grpSpPr>
        <p:sp>
          <p:nvSpPr>
            <p:cNvPr id="3325" name="Google Shape;3325;p70"/>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70"/>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70"/>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70"/>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70"/>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Rectangle 56"/>
          <p:cNvSpPr/>
          <p:nvPr/>
        </p:nvSpPr>
        <p:spPr>
          <a:xfrm>
            <a:off x="1738422" y="700180"/>
            <a:ext cx="5628393" cy="150855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7000" b="1" i="0" u="none" strike="noStrike" kern="0" cap="none" spc="0" normalizeH="0" baseline="0" noProof="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LUYỆN</a:t>
            </a:r>
            <a:r>
              <a:rPr kumimoji="0" lang="en-US" sz="7000" b="1" i="0" u="none" strike="noStrike" kern="0" cap="none" spc="0" normalizeH="0" noProof="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 TẬP</a:t>
            </a:r>
            <a:endParaRPr kumimoji="0" lang="en-US" sz="7000" b="1" i="0" u="none" strike="noStrike" kern="0" cap="none" spc="0" normalizeH="0" baseline="0" noProof="0">
              <a:ln>
                <a:noFill/>
              </a:ln>
              <a:solidFill>
                <a:srgbClr val="00487E"/>
              </a:solidFill>
              <a:effectLst/>
              <a:uLnTx/>
              <a:uFillTx/>
              <a:latin typeface="Arial"/>
              <a:sym typeface="Arial"/>
            </a:endParaRPr>
          </a:p>
        </p:txBody>
      </p:sp>
      <p:pic>
        <p:nvPicPr>
          <p:cNvPr id="4" name="Picture 3"/>
          <p:cNvPicPr>
            <a:picLocks noChangeAspect="1"/>
          </p:cNvPicPr>
          <p:nvPr/>
        </p:nvPicPr>
        <p:blipFill>
          <a:blip r:embed="rId3"/>
          <a:stretch>
            <a:fillRect/>
          </a:stretch>
        </p:blipFill>
        <p:spPr>
          <a:xfrm>
            <a:off x="3028020" y="2731736"/>
            <a:ext cx="3049196" cy="18048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04003" y="2838450"/>
            <a:ext cx="5528040" cy="1015663"/>
          </a:xfrm>
          <a:prstGeom prst="rect">
            <a:avLst/>
          </a:prstGeom>
        </p:spPr>
        <p:txBody>
          <a:bodyPr wrap="square">
            <a:spAutoFit/>
          </a:bodyPr>
          <a:lstStyle/>
          <a:p>
            <a:pPr marL="0" marR="0" lvl="0" indent="0" algn="ctr" defTabSz="457200" rtl="0" eaLnBrk="1" fontAlgn="auto" latinLnBrk="0" hangingPunct="1">
              <a:lnSpc>
                <a:spcPct val="150000"/>
              </a:lnSpc>
              <a:spcBef>
                <a:spcPts val="150"/>
              </a:spcBef>
              <a:spcAft>
                <a:spcPts val="150"/>
              </a:spcAft>
              <a:buClrTx/>
              <a:buSzTx/>
              <a:buFont typeface="Arial"/>
              <a:buNone/>
              <a:tabLst/>
              <a:defRPr/>
            </a:pPr>
            <a:r>
              <a:rPr kumimoji="0" lang="en-US" sz="40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sym typeface="Arial"/>
              </a:rPr>
              <a:t>TRÒ CHƠI BÓNG ĐÁ</a:t>
            </a:r>
            <a:endParaRPr kumimoji="0" lang="en-US" sz="4000" b="0" i="0" u="none" strike="noStrike" kern="1200" cap="none" spc="0" normalizeH="0" baseline="0" noProof="0">
              <a:ln>
                <a:noFill/>
              </a:ln>
              <a:solidFill>
                <a:srgbClr val="FFFF00"/>
              </a:solidFill>
              <a:effectLst/>
              <a:uLnTx/>
              <a:uFillTx/>
              <a:latin typeface="Calibri"/>
              <a:ea typeface="Arial" panose="020B0604020202020204" pitchFamily="34" charset="0"/>
              <a:cs typeface="Times New Roman" panose="02020603050405020304" pitchFamily="18" charset="0"/>
              <a:sym typeface="Arial"/>
            </a:endParaRPr>
          </a:p>
        </p:txBody>
      </p:sp>
      <p:pic>
        <p:nvPicPr>
          <p:cNvPr id="8" name="Thủ Mô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352550"/>
            <a:ext cx="1516046" cy="1373559"/>
          </a:xfrm>
          <a:prstGeom prst="rect">
            <a:avLst/>
          </a:prstGeom>
        </p:spPr>
      </p:pic>
      <p:pic>
        <p:nvPicPr>
          <p:cNvPr id="9" name="Quả Bó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8500" y="4019550"/>
            <a:ext cx="879232" cy="762000"/>
          </a:xfrm>
          <a:prstGeom prst="rect">
            <a:avLst/>
          </a:prstGeom>
        </p:spPr>
      </p:pic>
    </p:spTree>
    <p:extLst>
      <p:ext uri="{BB962C8B-B14F-4D97-AF65-F5344CB8AC3E}">
        <p14:creationId xmlns:p14="http://schemas.microsoft.com/office/powerpoint/2010/main" val="3310633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fallOve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par>
                                <p:cTn id="11" presetID="63" presetClass="path" presetSubtype="0" accel="50000" decel="50000" fill="hold" nodeType="withEffect">
                                  <p:stCondLst>
                                    <p:cond delay="0"/>
                                  </p:stCondLst>
                                  <p:childTnLst>
                                    <p:animMotion origin="layout" path="M -3.33333E-6 -2.6827E-7 L 0.19167 -2.6827E-7 " pathEditMode="relative" rAng="0" ptsTypes="AA">
                                      <p:cBhvr>
                                        <p:cTn id="12" dur="1000" fill="hold"/>
                                        <p:tgtEl>
                                          <p:spTgt spid="8"/>
                                        </p:tgtEl>
                                        <p:attrNameLst>
                                          <p:attrName>ppt_x</p:attrName>
                                          <p:attrName>ppt_y</p:attrName>
                                        </p:attrNameLst>
                                      </p:cBhvr>
                                      <p:rCtr x="9583" y="0"/>
                                    </p:animMotion>
                                  </p:childTnLst>
                                </p:cTn>
                              </p:par>
                              <p:par>
                                <p:cTn id="13" presetID="63" presetClass="path" presetSubtype="0" accel="50000" decel="50000" fill="hold" nodeType="withEffect">
                                  <p:stCondLst>
                                    <p:cond delay="0"/>
                                  </p:stCondLst>
                                  <p:childTnLst>
                                    <p:animMotion origin="layout" path="M -3.33333E-6 1.25809E-6 L 0.18334 -0.00023 " pathEditMode="relative" rAng="0" ptsTypes="AA">
                                      <p:cBhvr>
                                        <p:cTn id="14" dur="1000" fill="hold"/>
                                        <p:tgtEl>
                                          <p:spTgt spid="8"/>
                                        </p:tgtEl>
                                        <p:attrNameLst>
                                          <p:attrName>ppt_x</p:attrName>
                                          <p:attrName>ppt_y</p:attrName>
                                        </p:attrNameLst>
                                      </p:cBhvr>
                                      <p:rCtr x="9167" y="-23"/>
                                    </p:animMotion>
                                  </p:childTnLst>
                                </p:cTn>
                              </p:par>
                              <p:par>
                                <p:cTn id="15" presetID="35" presetClass="path" presetSubtype="0" accel="50000" decel="50000" fill="hold" nodeType="withEffect">
                                  <p:stCondLst>
                                    <p:cond delay="0"/>
                                  </p:stCondLst>
                                  <p:childTnLst>
                                    <p:animMotion origin="layout" path="M -3.33333E-6 1.25809E-6 L 0.18334 -0.00023 " pathEditMode="relative" rAng="0" ptsTypes="AA">
                                      <p:cBhvr>
                                        <p:cTn id="16" dur="1000" fill="hold"/>
                                        <p:tgtEl>
                                          <p:spTgt spid="8"/>
                                        </p:tgtEl>
                                        <p:attrNameLst>
                                          <p:attrName>ppt_x</p:attrName>
                                          <p:attrName>ppt_y</p:attrName>
                                        </p:attrNameLst>
                                      </p:cBhvr>
                                      <p:rCtr x="9167" y="-23"/>
                                    </p:animMotion>
                                  </p:childTnLst>
                                </p:cTn>
                              </p:par>
                              <p:par>
                                <p:cTn id="17" presetID="35" presetClass="path" presetSubtype="0" accel="50000" decel="50000" fill="hold" nodeType="withEffect">
                                  <p:stCondLst>
                                    <p:cond delay="0"/>
                                  </p:stCondLst>
                                  <p:childTnLst>
                                    <p:animMotion origin="layout" path="M 0 0 L -0.25 0 E" pathEditMode="relative" ptsTypes="">
                                      <p:cBhvr>
                                        <p:cTn id="18" dur="1000" fill="hold"/>
                                        <p:tgtEl>
                                          <p:spTgt spid="8"/>
                                        </p:tgtEl>
                                        <p:attrNameLst>
                                          <p:attrName>ppt_x</p:attrName>
                                          <p:attrName>ppt_y</p:attrName>
                                        </p:attrNameLst>
                                      </p:cBhvr>
                                    </p:animMotion>
                                  </p:childTnLst>
                                </p:cTn>
                              </p:par>
                              <p:par>
                                <p:cTn id="19" presetID="42" presetClass="path" presetSubtype="0" accel="50000" decel="50000" fill="hold" nodeType="withEffect">
                                  <p:stCondLst>
                                    <p:cond delay="0"/>
                                  </p:stCondLst>
                                  <p:childTnLst>
                                    <p:animMotion origin="layout" path="M -3.33333E-6 1.25809E-6 L 0.175 -0.00023 " pathEditMode="relative" rAng="0" ptsTypes="AA">
                                      <p:cBhvr>
                                        <p:cTn id="20" dur="1000" spd="-100000" fill="hold"/>
                                        <p:tgtEl>
                                          <p:spTgt spid="8"/>
                                        </p:tgtEl>
                                        <p:attrNameLst>
                                          <p:attrName>ppt_x</p:attrName>
                                          <p:attrName>ppt_y</p:attrName>
                                        </p:attrNameLst>
                                      </p:cBhvr>
                                      <p:rCtr x="8750"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grpSp>
        <p:nvGrpSpPr>
          <p:cNvPr id="1467" name="Google Shape;1467;p45"/>
          <p:cNvGrpSpPr/>
          <p:nvPr/>
        </p:nvGrpSpPr>
        <p:grpSpPr>
          <a:xfrm>
            <a:off x="8768129" y="3859770"/>
            <a:ext cx="242585" cy="475038"/>
            <a:chOff x="6833975" y="3957025"/>
            <a:chExt cx="346550" cy="678625"/>
          </a:xfrm>
        </p:grpSpPr>
        <p:sp>
          <p:nvSpPr>
            <p:cNvPr id="1468" name="Google Shape;1468;p4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1" name="Google Shape;1471;p45"/>
          <p:cNvGrpSpPr/>
          <p:nvPr/>
        </p:nvGrpSpPr>
        <p:grpSpPr>
          <a:xfrm>
            <a:off x="6922509" y="256809"/>
            <a:ext cx="1675047" cy="149573"/>
            <a:chOff x="4790625" y="1824675"/>
            <a:chExt cx="2392925" cy="213675"/>
          </a:xfrm>
        </p:grpSpPr>
        <p:sp>
          <p:nvSpPr>
            <p:cNvPr id="1472" name="Google Shape;1472;p4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7" name="Google Shape;1477;p45"/>
          <p:cNvGrpSpPr/>
          <p:nvPr/>
        </p:nvGrpSpPr>
        <p:grpSpPr>
          <a:xfrm>
            <a:off x="8795794" y="4563407"/>
            <a:ext cx="214918" cy="250565"/>
            <a:chOff x="6571050" y="2495000"/>
            <a:chExt cx="307025" cy="357950"/>
          </a:xfrm>
        </p:grpSpPr>
        <p:sp>
          <p:nvSpPr>
            <p:cNvPr id="1478" name="Google Shape;1478;p4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911;p39"/>
          <p:cNvSpPr txBox="1">
            <a:spLocks/>
          </p:cNvSpPr>
          <p:nvPr/>
        </p:nvSpPr>
        <p:spPr>
          <a:xfrm>
            <a:off x="752937" y="575714"/>
            <a:ext cx="7717500" cy="52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Orbitron Medium"/>
              <a:buNone/>
              <a:defRPr sz="3300" b="0" i="0" u="none" strike="noStrike" cap="none">
                <a:solidFill>
                  <a:schemeClr val="dk1"/>
                </a:solidFill>
                <a:latin typeface="Orbitron Medium"/>
                <a:ea typeface="Orbitron Medium"/>
                <a:cs typeface="Orbitron Medium"/>
                <a:sym typeface="Orbitron Medium"/>
              </a:defRPr>
            </a:lvl1pPr>
            <a:lvl2pPr marR="0" lvl="1"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2pPr>
            <a:lvl3pPr marR="0" lvl="2"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3pPr>
            <a:lvl4pPr marR="0" lvl="3"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4pPr>
            <a:lvl5pPr marR="0" lvl="4"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5pPr>
            <a:lvl6pPr marR="0" lvl="5"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6pPr>
            <a:lvl7pPr marR="0" lvl="6"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7pPr>
            <a:lvl8pPr marR="0" lvl="7"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8pPr>
            <a:lvl9pPr marR="0" lvl="8"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9pPr>
          </a:lstStyle>
          <a:p>
            <a:pPr marL="0" marR="0" lvl="0" indent="0" algn="ctr" defTabSz="914400" rtl="0" eaLnBrk="1" fontAlgn="auto" latinLnBrk="0" hangingPunct="1">
              <a:lnSpc>
                <a:spcPct val="100000"/>
              </a:lnSpc>
              <a:spcBef>
                <a:spcPts val="0"/>
              </a:spcBef>
              <a:spcAft>
                <a:spcPts val="0"/>
              </a:spcAft>
              <a:buClr>
                <a:srgbClr val="1B2020"/>
              </a:buClr>
              <a:buSzPts val="3300"/>
              <a:buFont typeface="Orbitron Medium"/>
              <a:buNone/>
              <a:tabLst/>
              <a:defRPr/>
            </a:pPr>
            <a:r>
              <a:rPr kumimoji="0" lang="en-US" sz="3400" b="1" i="0" u="none" strike="noStrike" kern="0" cap="none" spc="0" normalizeH="0" baseline="0" noProof="0">
                <a:ln>
                  <a:noFill/>
                </a:ln>
                <a:solidFill>
                  <a:srgbClr val="C00000"/>
                </a:solidFill>
                <a:effectLst/>
                <a:uLnTx/>
                <a:uFillTx/>
                <a:latin typeface="Arial"/>
                <a:cs typeface="Orbitron Medium"/>
                <a:sym typeface="Orbitron Medium"/>
              </a:rPr>
              <a:t>NỘI DUNG BÀI HỌC</a:t>
            </a:r>
            <a:endParaRPr kumimoji="0" lang="en-US" sz="3400" b="1" i="0" u="none" strike="noStrike" kern="0" cap="none" spc="0" normalizeH="0" baseline="0" noProof="0" dirty="0">
              <a:ln>
                <a:noFill/>
              </a:ln>
              <a:solidFill>
                <a:srgbClr val="C00000"/>
              </a:solidFill>
              <a:effectLst/>
              <a:uLnTx/>
              <a:uFillTx/>
              <a:latin typeface="Arial"/>
              <a:cs typeface="Orbitron Medium"/>
              <a:sym typeface="Orbitron Medium"/>
            </a:endParaRPr>
          </a:p>
        </p:txBody>
      </p:sp>
      <p:cxnSp>
        <p:nvCxnSpPr>
          <p:cNvPr id="61" name="Google Shape;679;p54"/>
          <p:cNvCxnSpPr/>
          <p:nvPr/>
        </p:nvCxnSpPr>
        <p:spPr>
          <a:xfrm rot="10800000">
            <a:off x="2697899" y="2271139"/>
            <a:ext cx="900" cy="339900"/>
          </a:xfrm>
          <a:prstGeom prst="straightConnector1">
            <a:avLst/>
          </a:prstGeom>
          <a:noFill/>
          <a:ln w="9525" cap="flat" cmpd="sng">
            <a:solidFill>
              <a:srgbClr val="00487E"/>
            </a:solidFill>
            <a:prstDash val="solid"/>
            <a:round/>
            <a:headEnd type="triangle" w="med" len="med"/>
            <a:tailEnd type="none" w="med" len="med"/>
          </a:ln>
        </p:spPr>
      </p:cxnSp>
      <p:cxnSp>
        <p:nvCxnSpPr>
          <p:cNvPr id="62" name="Google Shape;687;p54"/>
          <p:cNvCxnSpPr/>
          <p:nvPr/>
        </p:nvCxnSpPr>
        <p:spPr>
          <a:xfrm rot="10800000">
            <a:off x="6627838" y="2271139"/>
            <a:ext cx="0" cy="339900"/>
          </a:xfrm>
          <a:prstGeom prst="straightConnector1">
            <a:avLst/>
          </a:prstGeom>
          <a:noFill/>
          <a:ln w="9525" cap="flat" cmpd="sng">
            <a:solidFill>
              <a:srgbClr val="00487E"/>
            </a:solidFill>
            <a:prstDash val="solid"/>
            <a:round/>
            <a:headEnd type="triangle" w="med" len="med"/>
            <a:tailEnd type="none" w="med" len="med"/>
          </a:ln>
        </p:spPr>
      </p:cxnSp>
      <p:sp>
        <p:nvSpPr>
          <p:cNvPr id="63" name="Google Shape;680;p54"/>
          <p:cNvSpPr txBox="1">
            <a:spLocks/>
          </p:cNvSpPr>
          <p:nvPr/>
        </p:nvSpPr>
        <p:spPr>
          <a:xfrm>
            <a:off x="2336575" y="1569461"/>
            <a:ext cx="734700"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Orbitron Medium"/>
              <a:buNone/>
              <a:defRPr sz="3300" b="0" i="0" u="none" strike="noStrike" cap="none">
                <a:solidFill>
                  <a:schemeClr val="dk1"/>
                </a:solidFill>
                <a:latin typeface="Orbitron Medium"/>
                <a:ea typeface="Orbitron Medium"/>
                <a:cs typeface="Orbitron Medium"/>
                <a:sym typeface="Orbitron Medium"/>
              </a:defRPr>
            </a:lvl1pPr>
            <a:lvl2pPr marR="0" lvl="1"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2pPr>
            <a:lvl3pPr marR="0" lvl="2"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3pPr>
            <a:lvl4pPr marR="0" lvl="3"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4pPr>
            <a:lvl5pPr marR="0" lvl="4"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5pPr>
            <a:lvl6pPr marR="0" lvl="5"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6pPr>
            <a:lvl7pPr marR="0" lvl="6"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7pPr>
            <a:lvl8pPr marR="0" lvl="7"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8pPr>
            <a:lvl9pPr marR="0" lvl="8"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9pPr>
          </a:lstStyle>
          <a:p>
            <a:pPr algn="ctr">
              <a:buClr>
                <a:srgbClr val="1B2020"/>
              </a:buClr>
            </a:pPr>
            <a:r>
              <a:rPr lang="en" sz="4000" b="1">
                <a:solidFill>
                  <a:srgbClr val="00487E"/>
                </a:solidFill>
                <a:latin typeface="Arial"/>
                <a:ea typeface="Orbitron"/>
                <a:cs typeface="Orbitron"/>
                <a:sym typeface="Orbitron"/>
              </a:rPr>
              <a:t>I</a:t>
            </a:r>
          </a:p>
        </p:txBody>
      </p:sp>
      <p:sp>
        <p:nvSpPr>
          <p:cNvPr id="64" name="Google Shape;688;p54"/>
          <p:cNvSpPr txBox="1">
            <a:spLocks/>
          </p:cNvSpPr>
          <p:nvPr/>
        </p:nvSpPr>
        <p:spPr>
          <a:xfrm>
            <a:off x="6252536" y="1569461"/>
            <a:ext cx="734700"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Orbitron Medium"/>
              <a:buNone/>
              <a:defRPr sz="3300" b="0" i="0" u="none" strike="noStrike" cap="none">
                <a:solidFill>
                  <a:schemeClr val="dk1"/>
                </a:solidFill>
                <a:latin typeface="Orbitron Medium"/>
                <a:ea typeface="Orbitron Medium"/>
                <a:cs typeface="Orbitron Medium"/>
                <a:sym typeface="Orbitron Medium"/>
              </a:defRPr>
            </a:lvl1pPr>
            <a:lvl2pPr marR="0" lvl="1"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2pPr>
            <a:lvl3pPr marR="0" lvl="2"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3pPr>
            <a:lvl4pPr marR="0" lvl="3"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4pPr>
            <a:lvl5pPr marR="0" lvl="4"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5pPr>
            <a:lvl6pPr marR="0" lvl="5"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6pPr>
            <a:lvl7pPr marR="0" lvl="6"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7pPr>
            <a:lvl8pPr marR="0" lvl="7"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8pPr>
            <a:lvl9pPr marR="0" lvl="8"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9pPr>
          </a:lstStyle>
          <a:p>
            <a:pPr algn="ctr">
              <a:buClr>
                <a:srgbClr val="1B2020"/>
              </a:buClr>
            </a:pPr>
            <a:r>
              <a:rPr lang="en" sz="4000" b="1">
                <a:solidFill>
                  <a:srgbClr val="00487E"/>
                </a:solidFill>
                <a:latin typeface="Arial"/>
                <a:ea typeface="Orbitron"/>
                <a:cs typeface="Orbitron"/>
                <a:sym typeface="Orbitron"/>
              </a:rPr>
              <a:t>II</a:t>
            </a:r>
          </a:p>
        </p:txBody>
      </p:sp>
      <p:cxnSp>
        <p:nvCxnSpPr>
          <p:cNvPr id="65" name="Google Shape;690;p54"/>
          <p:cNvCxnSpPr>
            <a:stCxn id="63" idx="3"/>
          </p:cNvCxnSpPr>
          <p:nvPr/>
        </p:nvCxnSpPr>
        <p:spPr>
          <a:xfrm>
            <a:off x="3071275" y="1793261"/>
            <a:ext cx="945300" cy="295800"/>
          </a:xfrm>
          <a:prstGeom prst="bentConnector3">
            <a:avLst>
              <a:gd name="adj1" fmla="val 50001"/>
            </a:avLst>
          </a:prstGeom>
          <a:noFill/>
          <a:ln w="9525" cap="flat" cmpd="sng">
            <a:solidFill>
              <a:srgbClr val="00487E"/>
            </a:solidFill>
            <a:prstDash val="solid"/>
            <a:round/>
            <a:headEnd type="none" w="med" len="med"/>
            <a:tailEnd type="none" w="med" len="med"/>
          </a:ln>
        </p:spPr>
      </p:cxnSp>
      <p:cxnSp>
        <p:nvCxnSpPr>
          <p:cNvPr id="66" name="Google Shape;691;p54"/>
          <p:cNvCxnSpPr>
            <a:endCxn id="64" idx="1"/>
          </p:cNvCxnSpPr>
          <p:nvPr/>
        </p:nvCxnSpPr>
        <p:spPr>
          <a:xfrm rot="10800000" flipH="1">
            <a:off x="5307209" y="1793161"/>
            <a:ext cx="945300" cy="295800"/>
          </a:xfrm>
          <a:prstGeom prst="bentConnector3">
            <a:avLst>
              <a:gd name="adj1" fmla="val 50001"/>
            </a:avLst>
          </a:prstGeom>
          <a:noFill/>
          <a:ln w="9525" cap="flat" cmpd="sng">
            <a:solidFill>
              <a:srgbClr val="00487E"/>
            </a:solidFill>
            <a:prstDash val="solid"/>
            <a:round/>
            <a:headEnd type="none" w="med" len="med"/>
            <a:tailEnd type="none" w="med" len="med"/>
          </a:ln>
        </p:spPr>
      </p:cxnSp>
      <p:pic>
        <p:nvPicPr>
          <p:cNvPr id="69" name="Picture 68"/>
          <p:cNvPicPr>
            <a:picLocks noChangeAspect="1"/>
          </p:cNvPicPr>
          <p:nvPr/>
        </p:nvPicPr>
        <p:blipFill>
          <a:blip r:embed="rId3"/>
          <a:stretch>
            <a:fillRect/>
          </a:stretch>
        </p:blipFill>
        <p:spPr>
          <a:xfrm>
            <a:off x="4223799" y="1796899"/>
            <a:ext cx="876186" cy="584124"/>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037633" y="2788102"/>
                <a:ext cx="3320530" cy="1477328"/>
              </a:xfrm>
              <a:prstGeom prst="rect">
                <a:avLst/>
              </a:prstGeom>
            </p:spPr>
            <p:txBody>
              <a:bodyPr wrap="square">
                <a:spAutoFit/>
              </a:bodyPr>
              <a:lstStyle/>
              <a:p>
                <a:pPr algn="ctr">
                  <a:lnSpc>
                    <a:spcPct val="150000"/>
                  </a:lnSpc>
                </a:pPr>
                <a:r>
                  <a:rPr lang="da-DK" sz="2000">
                    <a:solidFill>
                      <a:srgbClr val="00487E"/>
                    </a:solidFill>
                    <a:ea typeface="Calibri" panose="020F0502020204030204" pitchFamily="34" charset="0"/>
                    <a:cs typeface="Times New Roman" panose="02020603050405020304" pitchFamily="18" charset="0"/>
                  </a:rPr>
                  <a:t>Phương trình tích có dạng </a:t>
                </a:r>
                <a14:m>
                  <m:oMath xmlns:m="http://schemas.openxmlformats.org/officeDocument/2006/math">
                    <m:d>
                      <m:dPr>
                        <m:ctrlPr>
                          <a:rPr lang="en-US" sz="2000" i="1">
                            <a:solidFill>
                              <a:srgbClr val="00487E"/>
                            </a:solidFill>
                            <a:latin typeface="Cambria Math" panose="02040503050406030204" pitchFamily="18" charset="0"/>
                            <a:ea typeface="Calibri" panose="020F0502020204030204" pitchFamily="34" charset="0"/>
                            <a:cs typeface="Times New Roman" panose="02020603050405020304" pitchFamily="18" charset="0"/>
                          </a:rPr>
                        </m:ctrlPr>
                      </m:dPr>
                      <m:e>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𝑎𝑥</m:t>
                        </m:r>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m:t>
                        </m:r>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𝑏</m:t>
                        </m:r>
                      </m:e>
                    </m:d>
                    <m:d>
                      <m:dPr>
                        <m:ctrlPr>
                          <a:rPr lang="en-US" sz="2000" i="1">
                            <a:solidFill>
                              <a:srgbClr val="00487E"/>
                            </a:solidFill>
                            <a:latin typeface="Cambria Math" panose="02040503050406030204" pitchFamily="18" charset="0"/>
                            <a:ea typeface="Calibri" panose="020F0502020204030204" pitchFamily="34" charset="0"/>
                            <a:cs typeface="Times New Roman" panose="02020603050405020304" pitchFamily="18" charset="0"/>
                          </a:rPr>
                        </m:ctrlPr>
                      </m:dPr>
                      <m:e>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𝑐𝑥</m:t>
                        </m:r>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m:t>
                        </m:r>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𝑑</m:t>
                        </m:r>
                      </m:e>
                    </m:d>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=0 </m:t>
                    </m:r>
                  </m:oMath>
                </a14:m>
                <a:endParaRPr lang="en-US"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d>
                        <m:dPr>
                          <m:ctrlPr>
                            <a:rPr lang="en-US" sz="2000" i="1">
                              <a:solidFill>
                                <a:srgbClr val="00487E"/>
                              </a:solidFill>
                              <a:latin typeface="Cambria Math" panose="02040503050406030204" pitchFamily="18" charset="0"/>
                              <a:ea typeface="Calibri" panose="020F0502020204030204" pitchFamily="34" charset="0"/>
                              <a:cs typeface="Times New Roman" panose="02020603050405020304" pitchFamily="18" charset="0"/>
                            </a:rPr>
                          </m:ctrlPr>
                        </m:dPr>
                        <m:e>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𝑎</m:t>
                          </m:r>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≠0, </m:t>
                          </m:r>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𝑐</m:t>
                          </m:r>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≠0</m:t>
                          </m:r>
                        </m:e>
                      </m:d>
                    </m:oMath>
                  </m:oMathPara>
                </a14:m>
                <a:endParaRPr lang="en-US" sz="2000">
                  <a:solidFill>
                    <a:srgbClr val="00487E"/>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037633" y="2788102"/>
                <a:ext cx="3320530" cy="1477328"/>
              </a:xfrm>
              <a:prstGeom prst="rect">
                <a:avLst/>
              </a:prstGeom>
              <a:blipFill>
                <a:blip r:embed="rId4"/>
                <a:stretch>
                  <a:fillRect r="-1468"/>
                </a:stretch>
              </a:blipFill>
            </p:spPr>
            <p:txBody>
              <a:bodyPr/>
              <a:lstStyle/>
              <a:p>
                <a:r>
                  <a:rPr lang="en-US">
                    <a:noFill/>
                  </a:rPr>
                  <a:t> </a:t>
                </a:r>
              </a:p>
            </p:txBody>
          </p:sp>
        </mc:Fallback>
      </mc:AlternateContent>
      <p:sp>
        <p:nvSpPr>
          <p:cNvPr id="8" name="Rectangle 7"/>
          <p:cNvSpPr/>
          <p:nvPr/>
        </p:nvSpPr>
        <p:spPr>
          <a:xfrm>
            <a:off x="5233866" y="2796053"/>
            <a:ext cx="2787943" cy="958660"/>
          </a:xfrm>
          <a:prstGeom prst="rect">
            <a:avLst/>
          </a:prstGeom>
        </p:spPr>
        <p:txBody>
          <a:bodyPr wrap="none">
            <a:spAutoFit/>
          </a:bodyPr>
          <a:lstStyle/>
          <a:p>
            <a:pPr lvl="0" algn="ctr">
              <a:lnSpc>
                <a:spcPct val="150000"/>
              </a:lnSpc>
              <a:buClr>
                <a:srgbClr val="014040"/>
              </a:buClr>
              <a:buSzPts val="4600"/>
            </a:pPr>
            <a:r>
              <a:rPr lang="vi-VN" sz="2000">
                <a:solidFill>
                  <a:srgbClr val="00487E"/>
                </a:solidFill>
                <a:ea typeface="+mn-ea"/>
                <a:sym typeface="DM Sans SemiBold"/>
              </a:rPr>
              <a:t>Phương trình chứa ẩn </a:t>
            </a:r>
            <a:endParaRPr lang="en-US" sz="2000">
              <a:solidFill>
                <a:srgbClr val="00487E"/>
              </a:solidFill>
              <a:ea typeface="+mn-ea"/>
              <a:sym typeface="DM Sans SemiBold"/>
            </a:endParaRPr>
          </a:p>
          <a:p>
            <a:pPr lvl="0" algn="ctr">
              <a:lnSpc>
                <a:spcPct val="150000"/>
              </a:lnSpc>
              <a:buClr>
                <a:srgbClr val="014040"/>
              </a:buClr>
              <a:buSzPts val="4600"/>
            </a:pPr>
            <a:r>
              <a:rPr lang="vi-VN" sz="2000">
                <a:solidFill>
                  <a:srgbClr val="00487E"/>
                </a:solidFill>
                <a:ea typeface="+mn-ea"/>
                <a:sym typeface="DM Sans SemiBold"/>
              </a:rPr>
              <a:t>ở mẫu</a:t>
            </a:r>
            <a:endParaRPr lang="en-US" sz="2000">
              <a:solidFill>
                <a:srgbClr val="00487E"/>
              </a:solidFill>
              <a:ea typeface="+mn-ea"/>
              <a:sym typeface="DM Sans SemiBold"/>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barn(inVertical)">
                                      <p:cBhvr>
                                        <p:cTn id="12" dur="500"/>
                                        <p:tgtEl>
                                          <p:spTgt spid="65"/>
                                        </p:tgtEl>
                                      </p:cBhvr>
                                    </p:animEffect>
                                  </p:childTnLst>
                                </p:cTn>
                              </p:par>
                              <p:par>
                                <p:cTn id="13" presetID="16" presetClass="entr" presetSubtype="2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barn(inVertical)">
                                      <p:cBhvr>
                                        <p:cTn id="15" dur="500"/>
                                        <p:tgtEl>
                                          <p:spTgt spid="69"/>
                                        </p:tgtEl>
                                      </p:cBhvr>
                                    </p:animEffect>
                                  </p:childTnLst>
                                </p:cTn>
                              </p:par>
                              <p:par>
                                <p:cTn id="16" presetID="16" presetClass="entr" presetSubtype="21" fill="hold"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arn(inVertical)">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wipe(up)">
                                      <p:cBhvr>
                                        <p:cTn id="23" dur="500"/>
                                        <p:tgtEl>
                                          <p:spTgt spid="63"/>
                                        </p:tgtEl>
                                      </p:cBhvr>
                                    </p:animEffect>
                                  </p:childTnLst>
                                </p:cTn>
                              </p:par>
                            </p:childTnLst>
                          </p:cTn>
                        </p:par>
                        <p:par>
                          <p:cTn id="24" fill="hold">
                            <p:stCondLst>
                              <p:cond delay="500"/>
                            </p:stCondLst>
                            <p:childTnLst>
                              <p:par>
                                <p:cTn id="25" presetID="22" presetClass="entr" presetSubtype="1"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up)">
                                      <p:cBhvr>
                                        <p:cTn id="27" dur="500"/>
                                        <p:tgtEl>
                                          <p:spTgt spid="6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up)">
                                      <p:cBhvr>
                                        <p:cTn id="35" dur="500"/>
                                        <p:tgtEl>
                                          <p:spTgt spid="64"/>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wipe(up)">
                                      <p:cBhvr>
                                        <p:cTn id="39" dur="500"/>
                                        <p:tgtEl>
                                          <p:spTgt spid="62"/>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3" grpId="0"/>
      <p:bldP spid="64"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Quả Bó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5382" y="3829050"/>
            <a:ext cx="527539" cy="457200"/>
          </a:xfrm>
          <a:prstGeom prst="rect">
            <a:avLst/>
          </a:prstGeom>
        </p:spPr>
      </p:pic>
      <p:pic>
        <p:nvPicPr>
          <p:cNvPr id="7" name="Thủ Mô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1128" y="1200150"/>
            <a:ext cx="1516046" cy="1373559"/>
          </a:xfrm>
          <a:prstGeom prst="rect">
            <a:avLst/>
          </a:prstGeom>
        </p:spPr>
      </p:pic>
      <mc:AlternateContent xmlns:mc="http://schemas.openxmlformats.org/markup-compatibility/2006" xmlns:a14="http://schemas.microsoft.com/office/drawing/2010/main">
        <mc:Choice Requires="a14">
          <p:sp>
            <p:nvSpPr>
              <p:cNvPr id="8" name="Câu TL A"/>
              <p:cNvSpPr/>
              <p:nvPr/>
            </p:nvSpPr>
            <p:spPr>
              <a:xfrm>
                <a:off x="877057" y="4153947"/>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r>
                  <a:rPr lang="fr-FR" sz="2000">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=−1</m:t>
                    </m:r>
                  </m:oMath>
                </a14:m>
                <a:r>
                  <a:rPr lang="fr-FR" sz="2000">
                    <a:effectLst/>
                    <a:latin typeface="Arial" panose="020B0604020202020204" pitchFamily="34" charset="0"/>
                    <a:ea typeface="Arial" panose="020B0604020202020204" pitchFamily="34" charset="0"/>
                    <a:cs typeface="Arial" panose="020B0604020202020204" pitchFamily="34" charset="0"/>
                  </a:rPr>
                  <a:t>	</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mc:Choice>
        <mc:Fallback xmlns="">
          <p:sp>
            <p:nvSpPr>
              <p:cNvPr id="8" name="Câu TL A"/>
              <p:cNvSpPr>
                <a:spLocks noRot="1" noChangeAspect="1" noMove="1" noResize="1" noEditPoints="1" noAdjustHandles="1" noChangeArrowheads="1" noChangeShapeType="1" noTextEdit="1"/>
              </p:cNvSpPr>
              <p:nvPr/>
            </p:nvSpPr>
            <p:spPr>
              <a:xfrm>
                <a:off x="877057" y="4153947"/>
                <a:ext cx="2959553" cy="804355"/>
              </a:xfrm>
              <a:prstGeom prst="flowChartTerminator">
                <a:avLst/>
              </a:prstGeom>
              <a:blipFill>
                <a:blip r:embed="rId7"/>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âu TL C"/>
              <p:cNvSpPr/>
              <p:nvPr/>
            </p:nvSpPr>
            <p:spPr>
              <a:xfrm>
                <a:off x="877058" y="3057993"/>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r>
                  <a:rPr lang="fr-FR" sz="2000">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en-US" sz="2000" i="1">
                            <a:effectLst/>
                            <a:latin typeface="Cambria Math" panose="02040503050406030204" pitchFamily="18" charset="0"/>
                            <a:cs typeface="Times New Roman" panose="02020603050405020304" pitchFamily="18" charset="0"/>
                          </a:rPr>
                        </m:ctrlPr>
                      </m:dPr>
                      <m:e>
                        <m:r>
                          <a:rPr lang="fr-FR" sz="2000" i="1">
                            <a:effectLst/>
                            <a:latin typeface="Cambria Math" panose="02040503050406030204" pitchFamily="18" charset="0"/>
                            <a:ea typeface="Arial" panose="020B0604020202020204" pitchFamily="34" charset="0"/>
                            <a:cs typeface="Times New Roman" panose="02020603050405020304" pitchFamily="18" charset="0"/>
                          </a:rPr>
                          <m:t>−1; 1</m:t>
                        </m:r>
                      </m:e>
                    </m:d>
                  </m:oMath>
                </a14:m>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mc:Choice>
        <mc:Fallback xmlns="">
          <p:sp>
            <p:nvSpPr>
              <p:cNvPr id="9" name="Câu TL C"/>
              <p:cNvSpPr>
                <a:spLocks noRot="1" noChangeAspect="1" noMove="1" noResize="1" noEditPoints="1" noAdjustHandles="1" noChangeArrowheads="1" noChangeShapeType="1" noTextEdit="1"/>
              </p:cNvSpPr>
              <p:nvPr/>
            </p:nvSpPr>
            <p:spPr>
              <a:xfrm>
                <a:off x="877058" y="3057993"/>
                <a:ext cx="2959553" cy="804355"/>
              </a:xfrm>
              <a:prstGeom prst="flowChartTerminator">
                <a:avLst/>
              </a:prstGeom>
              <a:blipFill>
                <a:blip r:embed="rId8"/>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âu TL B"/>
              <p:cNvSpPr/>
              <p:nvPr/>
            </p:nvSpPr>
            <p:spPr>
              <a:xfrm>
                <a:off x="5351490" y="3057993"/>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r>
                  <a:rPr lang="fr-FR" sz="2000">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=1</m:t>
                    </m:r>
                  </m:oMath>
                </a14:m>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mc:Choice>
        <mc:Fallback xmlns="">
          <p:sp>
            <p:nvSpPr>
              <p:cNvPr id="10" name="Câu TL B"/>
              <p:cNvSpPr>
                <a:spLocks noRot="1" noChangeAspect="1" noMove="1" noResize="1" noEditPoints="1" noAdjustHandles="1" noChangeArrowheads="1" noChangeShapeType="1" noTextEdit="1"/>
              </p:cNvSpPr>
              <p:nvPr/>
            </p:nvSpPr>
            <p:spPr>
              <a:xfrm>
                <a:off x="5351490" y="3057993"/>
                <a:ext cx="2959553" cy="804355"/>
              </a:xfrm>
              <a:prstGeom prst="flowChartTerminator">
                <a:avLst/>
              </a:prstGeom>
              <a:blipFill>
                <a:blip r:embed="rId9"/>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âu TL D"/>
              <p:cNvSpPr/>
              <p:nvPr/>
            </p:nvSpPr>
            <p:spPr>
              <a:xfrm>
                <a:off x="5351490" y="4153948"/>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spcBef>
                    <a:spcPts val="150"/>
                  </a:spcBef>
                  <a:spcAft>
                    <a:spcPts val="150"/>
                  </a:spcAft>
                  <a:buClrTx/>
                  <a:defRPr/>
                </a:pPr>
                <a:r>
                  <a:rPr lang="fr-FR" sz="2000">
                    <a:latin typeface="Arial" panose="020B0604020202020204" pitchFamily="34" charset="0"/>
                    <a:ea typeface="Arial" panose="020B0604020202020204" pitchFamily="34" charset="0"/>
                    <a:cs typeface="Arial" panose="020B0604020202020204" pitchFamily="34" charset="0"/>
                  </a:rPr>
                  <a:t>D.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=0</m:t>
                    </m:r>
                  </m:oMath>
                </a14:m>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mc:Choice>
        <mc:Fallback xmlns="">
          <p:sp>
            <p:nvSpPr>
              <p:cNvPr id="11" name="Câu TL D"/>
              <p:cNvSpPr>
                <a:spLocks noRot="1" noChangeAspect="1" noMove="1" noResize="1" noEditPoints="1" noAdjustHandles="1" noChangeArrowheads="1" noChangeShapeType="1" noTextEdit="1"/>
              </p:cNvSpPr>
              <p:nvPr/>
            </p:nvSpPr>
            <p:spPr>
              <a:xfrm>
                <a:off x="5351490" y="4153948"/>
                <a:ext cx="2959553" cy="804355"/>
              </a:xfrm>
              <a:prstGeom prst="flowChartTerminator">
                <a:avLst/>
              </a:prstGeom>
              <a:blipFill>
                <a:blip r:embed="rId10"/>
                <a:stretch>
                  <a:fillRect/>
                </a:stretch>
              </a:blipFill>
              <a:ln w="38100">
                <a:solidFill>
                  <a:schemeClr val="bg1"/>
                </a:solidFill>
                <a:prstDash val="sysDash"/>
              </a:ln>
            </p:spPr>
            <p:txBody>
              <a:bodyPr/>
              <a:lstStyle/>
              <a:p>
                <a:r>
                  <a:rPr lang="en-US">
                    <a:noFill/>
                  </a:rPr>
                  <a:t> </a:t>
                </a:r>
              </a:p>
            </p:txBody>
          </p:sp>
        </mc:Fallback>
      </mc:AlternateContent>
      <p:sp>
        <p:nvSpPr>
          <p:cNvPr id="12" name="Sai"/>
          <p:cNvSpPr/>
          <p:nvPr/>
        </p:nvSpPr>
        <p:spPr>
          <a:xfrm>
            <a:off x="3714644" y="2377003"/>
            <a:ext cx="1615273" cy="455241"/>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SAI RỒI</a:t>
            </a:r>
          </a:p>
        </p:txBody>
      </p:sp>
      <p:sp>
        <p:nvSpPr>
          <p:cNvPr id="13" name="Đúng"/>
          <p:cNvSpPr/>
          <p:nvPr/>
        </p:nvSpPr>
        <p:spPr>
          <a:xfrm>
            <a:off x="3714645" y="2365120"/>
            <a:ext cx="1615273" cy="455241"/>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ĐÚNG</a:t>
            </a:r>
          </a:p>
        </p:txBody>
      </p:sp>
      <mc:AlternateContent xmlns:mc="http://schemas.openxmlformats.org/markup-compatibility/2006" xmlns:a14="http://schemas.microsoft.com/office/drawing/2010/main">
        <mc:Choice Requires="a14">
          <p:sp>
            <p:nvSpPr>
              <p:cNvPr id="17" name="Rounded Rectangle 16"/>
              <p:cNvSpPr/>
              <p:nvPr/>
            </p:nvSpPr>
            <p:spPr>
              <a:xfrm>
                <a:off x="194873" y="43112"/>
                <a:ext cx="8701790" cy="9103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30480" algn="ctr">
                  <a:lnSpc>
                    <a:spcPct val="150000"/>
                  </a:lnSpc>
                  <a:spcBef>
                    <a:spcPts val="600"/>
                  </a:spcBef>
                  <a:spcAft>
                    <a:spcPts val="600"/>
                  </a:spcAft>
                </a:pPr>
                <a:r>
                  <a:rPr lang="fr-FR" sz="2100" b="1">
                    <a:latin typeface="Arial" panose="020B0604020202020204" pitchFamily="34" charset="0"/>
                    <a:ea typeface="Times New Roman" panose="02020603050405020304" pitchFamily="18" charset="0"/>
                    <a:cs typeface="Arial" panose="020B0604020202020204" pitchFamily="34" charset="0"/>
                  </a:rPr>
                  <a:t>Câu 1.</a:t>
                </a:r>
                <a:r>
                  <a:rPr lang="fr-FR" sz="2100">
                    <a:effectLst/>
                    <a:latin typeface="Arial" panose="020B0604020202020204" pitchFamily="34" charset="0"/>
                    <a:ea typeface="Times New Roman" panose="02020603050405020304" pitchFamily="18" charset="0"/>
                    <a:cs typeface="Arial" panose="020B0604020202020204" pitchFamily="34" charset="0"/>
                  </a:rPr>
                  <a:t> Nghiệm của phương trình </a:t>
                </a:r>
                <a14:m>
                  <m:oMath xmlns:m="http://schemas.openxmlformats.org/officeDocument/2006/math">
                    <m:d>
                      <m:dPr>
                        <m:ctrlPr>
                          <a:rPr lang="en-US" sz="21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21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+1</m:t>
                        </m:r>
                      </m:e>
                    </m:d>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fr-FR" sz="2100">
                    <a:effectLst/>
                    <a:latin typeface="Arial" panose="020B0604020202020204" pitchFamily="34" charset="0"/>
                    <a:ea typeface="Times New Roman" panose="02020603050405020304" pitchFamily="18" charset="0"/>
                    <a:cs typeface="Arial" panose="020B0604020202020204" pitchFamily="34" charset="0"/>
                  </a:rPr>
                  <a:t> là:</a:t>
                </a:r>
                <a:endParaRPr lang="en-US" sz="21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Rounded Rectangle 16"/>
              <p:cNvSpPr>
                <a:spLocks noRot="1" noChangeAspect="1" noMove="1" noResize="1" noEditPoints="1" noAdjustHandles="1" noChangeArrowheads="1" noChangeShapeType="1" noTextEdit="1"/>
              </p:cNvSpPr>
              <p:nvPr/>
            </p:nvSpPr>
            <p:spPr>
              <a:xfrm>
                <a:off x="194873" y="43112"/>
                <a:ext cx="8701790" cy="910385"/>
              </a:xfrm>
              <a:prstGeom prst="roundRect">
                <a:avLst/>
              </a:prstGeom>
              <a:blipFill>
                <a:blip r:embed="rId11"/>
                <a:stretch>
                  <a:fillRect/>
                </a:stretch>
              </a:blipFill>
            </p:spPr>
            <p:txBody>
              <a:bodyPr/>
              <a:lstStyle/>
              <a:p>
                <a:r>
                  <a:rPr lang="en-US">
                    <a:noFill/>
                  </a:rPr>
                  <a:t> </a:t>
                </a:r>
              </a:p>
            </p:txBody>
          </p:sp>
        </mc:Fallback>
      </mc:AlternateContent>
      <p:pic>
        <p:nvPicPr>
          <p:cNvPr id="14" name="15s">
            <a:hlinkClick r:id="" action="ppaction://media"/>
            <a:extLst>
              <a:ext uri="{FF2B5EF4-FFF2-40B4-BE49-F238E27FC236}">
                <a16:creationId xmlns:a16="http://schemas.microsoft.com/office/drawing/2014/main" id="{99DEE66F-3784-4741-8AFE-FEB5C314576B}"/>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12"/>
          <a:stretch>
            <a:fillRect/>
          </a:stretch>
        </p:blipFill>
        <p:spPr>
          <a:xfrm>
            <a:off x="6871893" y="1270532"/>
            <a:ext cx="1921176" cy="1232795"/>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292075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6"/>
                                        </p:tgtEl>
                                        <p:attrNameLst>
                                          <p:attrName>r</p:attrName>
                                        </p:attrNameLst>
                                      </p:cBhvr>
                                    </p:animRo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7"/>
                                        </p:tgtEl>
                                        <p:attrNameLst>
                                          <p:attrName>r</p:attrName>
                                        </p:attrNameLst>
                                      </p:cBhvr>
                                    </p:animRot>
                                    <p:animRot by="-240000">
                                      <p:cBhvr>
                                        <p:cTn id="9" dur="200" fill="hold">
                                          <p:stCondLst>
                                            <p:cond delay="200"/>
                                          </p:stCondLst>
                                        </p:cTn>
                                        <p:tgtEl>
                                          <p:spTgt spid="7"/>
                                        </p:tgtEl>
                                        <p:attrNameLst>
                                          <p:attrName>r</p:attrName>
                                        </p:attrNameLst>
                                      </p:cBhvr>
                                    </p:animRot>
                                    <p:animRot by="240000">
                                      <p:cBhvr>
                                        <p:cTn id="10" dur="200" fill="hold">
                                          <p:stCondLst>
                                            <p:cond delay="400"/>
                                          </p:stCondLst>
                                        </p:cTn>
                                        <p:tgtEl>
                                          <p:spTgt spid="7"/>
                                        </p:tgtEl>
                                        <p:attrNameLst>
                                          <p:attrName>r</p:attrName>
                                        </p:attrNameLst>
                                      </p:cBhvr>
                                    </p:animRot>
                                    <p:animRot by="-240000">
                                      <p:cBhvr>
                                        <p:cTn id="11" dur="200" fill="hold">
                                          <p:stCondLst>
                                            <p:cond delay="600"/>
                                          </p:stCondLst>
                                        </p:cTn>
                                        <p:tgtEl>
                                          <p:spTgt spid="7"/>
                                        </p:tgtEl>
                                        <p:attrNameLst>
                                          <p:attrName>r</p:attrName>
                                        </p:attrNameLst>
                                      </p:cBhvr>
                                    </p:animRot>
                                    <p:animRot by="120000">
                                      <p:cBhvr>
                                        <p:cTn id="12" dur="200" fill="hold">
                                          <p:stCondLst>
                                            <p:cond delay="800"/>
                                          </p:stCondLst>
                                        </p:cTn>
                                        <p:tgtEl>
                                          <p:spTgt spid="7"/>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636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withEffect">
                                  <p:stCondLst>
                                    <p:cond delay="0"/>
                                  </p:stCondLst>
                                  <p:childTnLst>
                                    <p:animMotion origin="layout" path="M -3.33333E-6 8.88067E-7 L 0.16841 -0.25532 " pathEditMode="relative" rAng="0" ptsTypes="AA">
                                      <p:cBhvr>
                                        <p:cTn id="21" dur="1000" fill="hold"/>
                                        <p:tgtEl>
                                          <p:spTgt spid="6"/>
                                        </p:tgtEl>
                                        <p:attrNameLst>
                                          <p:attrName>ppt_x</p:attrName>
                                          <p:attrName>ppt_y</p:attrName>
                                        </p:attrNameLst>
                                      </p:cBhvr>
                                      <p:rCtr x="8420" y="-12766"/>
                                    </p:animMotion>
                                  </p:childTnLst>
                                </p:cTn>
                              </p:par>
                              <p:par>
                                <p:cTn id="22" presetID="63" presetClass="path" presetSubtype="0" accel="50000" decel="50000" fill="hold" nodeType="withEffect">
                                  <p:stCondLst>
                                    <p:cond delay="0"/>
                                  </p:stCondLst>
                                  <p:childTnLst>
                                    <p:animMotion origin="layout" path="M -3.33333E-6 -2.6827E-7 L 0.19167 -2.6827E-7 " pathEditMode="relative" rAng="0" ptsTypes="AA">
                                      <p:cBhvr>
                                        <p:cTn id="23" dur="1000" fill="hold"/>
                                        <p:tgtEl>
                                          <p:spTgt spid="7"/>
                                        </p:tgtEl>
                                        <p:attrNameLst>
                                          <p:attrName>ppt_x</p:attrName>
                                          <p:attrName>ppt_y</p:attrName>
                                        </p:attrNameLst>
                                      </p:cBhvr>
                                      <p:rCtr x="9583" y="0"/>
                                    </p:animMotion>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63" presetClass="path" presetSubtype="0" accel="50000" decel="50000" fill="hold" nodeType="withEffect">
                                  <p:stCondLst>
                                    <p:cond delay="0"/>
                                  </p:stCondLst>
                                  <p:childTnLst>
                                    <p:animMotion origin="layout" path="M -3.33333E-6 8.88067E-7 L 0.15834 -0.24422 " pathEditMode="relative" rAng="0" ptsTypes="AA">
                                      <p:cBhvr>
                                        <p:cTn id="32" dur="1000" fill="hold"/>
                                        <p:tgtEl>
                                          <p:spTgt spid="6"/>
                                        </p:tgtEl>
                                        <p:attrNameLst>
                                          <p:attrName>ppt_x</p:attrName>
                                          <p:attrName>ppt_y</p:attrName>
                                        </p:attrNameLst>
                                      </p:cBhvr>
                                      <p:rCtr x="7917" y="-12211"/>
                                    </p:animMotion>
                                  </p:childTnLst>
                                </p:cTn>
                              </p:par>
                              <p:par>
                                <p:cTn id="33" presetID="63" presetClass="path" presetSubtype="0" accel="50000" decel="50000" fill="hold" nodeType="withEffect">
                                  <p:stCondLst>
                                    <p:cond delay="0"/>
                                  </p:stCondLst>
                                  <p:childTnLst>
                                    <p:animMotion origin="layout" path="M -3.33333E-6 1.25809E-6 L 0.18334 -0.00023 " pathEditMode="relative" rAng="0" ptsTypes="AA">
                                      <p:cBhvr>
                                        <p:cTn id="34" dur="1000" fill="hold"/>
                                        <p:tgtEl>
                                          <p:spTgt spid="7"/>
                                        </p:tgtEl>
                                        <p:attrNameLst>
                                          <p:attrName>ppt_x</p:attrName>
                                          <p:attrName>ppt_y</p:attrName>
                                        </p:attrNameLst>
                                      </p:cBhvr>
                                      <p:rCtr x="9167" y="-23"/>
                                    </p:animMotion>
                                  </p:childTnLst>
                                </p:cTn>
                              </p:par>
                            </p:childTnLst>
                          </p:cTn>
                        </p:par>
                        <p:par>
                          <p:cTn id="35" fill="hold">
                            <p:stCondLst>
                              <p:cond delay="1000"/>
                            </p:stCondLst>
                            <p:childTnLst>
                              <p:par>
                                <p:cTn id="36" presetID="10" presetClass="entr" presetSubtype="0" fill="hold" grpId="1"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nextCondLst>
                <p:cond evt="onClick" delay="0">
                  <p:tgtEl>
                    <p:spTgt spid="11"/>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64" presetClass="path" presetSubtype="0" accel="50000" decel="50000" fill="hold" nodeType="clickEffect">
                                  <p:stCondLst>
                                    <p:cond delay="0"/>
                                  </p:stCondLst>
                                  <p:childTnLst>
                                    <p:animMotion origin="layout" path="M -3.33333E-6 8.88067E-7 L 0.11667 -0.47734 " pathEditMode="relative" rAng="0" ptsTypes="AA">
                                      <p:cBhvr>
                                        <p:cTn id="43" dur="1000" fill="hold"/>
                                        <p:tgtEl>
                                          <p:spTgt spid="6"/>
                                        </p:tgtEl>
                                        <p:attrNameLst>
                                          <p:attrName>ppt_x</p:attrName>
                                          <p:attrName>ppt_y</p:attrName>
                                        </p:attrNameLst>
                                      </p:cBhvr>
                                      <p:rCtr x="5833" y="-23867"/>
                                    </p:animMotion>
                                  </p:childTnLst>
                                </p:cTn>
                              </p:par>
                              <p:par>
                                <p:cTn id="44" presetID="35" presetClass="path" presetSubtype="0" accel="50000" decel="50000" fill="hold" nodeType="withEffect">
                                  <p:stCondLst>
                                    <p:cond delay="0"/>
                                  </p:stCondLst>
                                  <p:childTnLst>
                                    <p:animMotion origin="layout" path="M 0 0 L -0.25 0 E" pathEditMode="relative" ptsTypes="">
                                      <p:cBhvr>
                                        <p:cTn id="45" dur="1000" fill="hold"/>
                                        <p:tgtEl>
                                          <p:spTgt spid="7"/>
                                        </p:tgtEl>
                                        <p:attrNameLst>
                                          <p:attrName>ppt_x</p:attrName>
                                          <p:attrName>ppt_y</p:attrName>
                                        </p:attrNameLst>
                                      </p:cBhvr>
                                    </p:animMotion>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42" presetClass="path" presetSubtype="0" accel="50000" decel="50000" fill="hold" nodeType="withEffect">
                                  <p:stCondLst>
                                    <p:cond delay="0"/>
                                  </p:stCondLst>
                                  <p:childTnLst>
                                    <p:animMotion origin="layout" path="M -3.33333E-6 8.88067E-7 L 0.15834 -0.24422 " pathEditMode="relative" rAng="0" ptsTypes="AA">
                                      <p:cBhvr>
                                        <p:cTn id="54" dur="1000" spd="-100000" fill="hold"/>
                                        <p:tgtEl>
                                          <p:spTgt spid="6"/>
                                        </p:tgtEl>
                                        <p:attrNameLst>
                                          <p:attrName>ppt_x</p:attrName>
                                          <p:attrName>ppt_y</p:attrName>
                                        </p:attrNameLst>
                                      </p:cBhvr>
                                      <p:rCtr x="7917" y="-12211"/>
                                    </p:animMotion>
                                  </p:childTnLst>
                                </p:cTn>
                              </p:par>
                              <p:par>
                                <p:cTn id="55" presetID="42" presetClass="path" presetSubtype="0" accel="50000" decel="50000" fill="hold" nodeType="withEffect">
                                  <p:stCondLst>
                                    <p:cond delay="0"/>
                                  </p:stCondLst>
                                  <p:childTnLst>
                                    <p:animMotion origin="layout" path="M -3.33333E-6 1.25809E-6 L 0.175 -0.00023 " pathEditMode="relative" rAng="0" ptsTypes="AA">
                                      <p:cBhvr>
                                        <p:cTn id="56" dur="1000" spd="-100000" fill="hold"/>
                                        <p:tgtEl>
                                          <p:spTgt spid="7"/>
                                        </p:tgtEl>
                                        <p:attrNameLst>
                                          <p:attrName>ppt_x</p:attrName>
                                          <p:attrName>ppt_y</p:attrName>
                                        </p:attrNameLst>
                                      </p:cBhvr>
                                      <p:rCtr x="8750" y="-23"/>
                                    </p:animMotion>
                                  </p:childTnLst>
                                </p:cTn>
                              </p:par>
                              <p:par>
                                <p:cTn id="57" presetID="10" presetClass="exit" presetSubtype="0" fill="hold" grpId="3"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35" presetClass="path" presetSubtype="0" accel="50000" decel="50000" fill="hold" nodeType="withEffect">
                                  <p:stCondLst>
                                    <p:cond delay="0"/>
                                  </p:stCondLst>
                                  <p:childTnLst>
                                    <p:animMotion origin="layout" path="M -3.33333E-6 1.25809E-6 L 0.18334 -0.00023 " pathEditMode="relative" rAng="0" ptsTypes="AA">
                                      <p:cBhvr>
                                        <p:cTn id="64" dur="1000" fill="hold"/>
                                        <p:tgtEl>
                                          <p:spTgt spid="7"/>
                                        </p:tgtEl>
                                        <p:attrNameLst>
                                          <p:attrName>ppt_x</p:attrName>
                                          <p:attrName>ppt_y</p:attrName>
                                        </p:attrNameLst>
                                      </p:cBhvr>
                                      <p:rCtr x="9167" y="-23"/>
                                    </p:animMotion>
                                  </p:childTnLst>
                                </p:cTn>
                              </p:par>
                              <p:par>
                                <p:cTn id="65" presetID="35" presetClass="path" presetSubtype="0" accel="50000" decel="50000" fill="hold" nodeType="withEffect">
                                  <p:stCondLst>
                                    <p:cond delay="0"/>
                                  </p:stCondLst>
                                  <p:childTnLst>
                                    <p:animMotion origin="layout" path="M -3.33333E-6 8.88067E-7 L 0.16667 -0.25532 " pathEditMode="relative" rAng="0" ptsTypes="AA">
                                      <p:cBhvr>
                                        <p:cTn id="66" dur="1000" fill="hold"/>
                                        <p:tgtEl>
                                          <p:spTgt spid="6"/>
                                        </p:tgtEl>
                                        <p:attrNameLst>
                                          <p:attrName>ppt_x</p:attrName>
                                          <p:attrName>ppt_y</p:attrName>
                                        </p:attrNameLst>
                                      </p:cBhvr>
                                      <p:rCtr x="8333" y="-12766"/>
                                    </p:animMotion>
                                  </p:childTnLst>
                                </p:cTn>
                              </p:par>
                            </p:childTnLst>
                          </p:cTn>
                        </p:par>
                        <p:par>
                          <p:cTn id="67" fill="hold">
                            <p:stCondLst>
                              <p:cond delay="1000"/>
                            </p:stCondLst>
                            <p:childTnLst>
                              <p:par>
                                <p:cTn id="68" presetID="10" presetClass="entr" presetSubtype="0" fill="hold" grpId="2"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childTnLst>
              </p:cTn>
              <p:nextCondLst>
                <p:cond evt="onClick" delay="0">
                  <p:tgtEl>
                    <p:spTgt spid="10"/>
                  </p:tgtEl>
                </p:cond>
              </p:nextCondLst>
            </p:seq>
            <p:video>
              <p:cMediaNode vol="80000">
                <p:cTn id="71" fill="hold" display="0">
                  <p:stCondLst>
                    <p:cond delay="indefinite"/>
                  </p:stCondLst>
                </p:cTn>
                <p:tgtEl>
                  <p:spTgt spid="14"/>
                </p:tgtEl>
              </p:cMediaNode>
            </p:video>
          </p:childTnLst>
        </p:cTn>
      </p:par>
    </p:tnLst>
    <p:bldLst>
      <p:bldP spid="12" grpId="0" animBg="1"/>
      <p:bldP spid="12" grpId="1" animBg="1"/>
      <p:bldP spid="12" grpId="2" animBg="1"/>
      <p:bldP spid="12" grpId="3"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Quả Bó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5382" y="3829050"/>
            <a:ext cx="527539" cy="457200"/>
          </a:xfrm>
          <a:prstGeom prst="rect">
            <a:avLst/>
          </a:prstGeom>
        </p:spPr>
      </p:pic>
      <p:pic>
        <p:nvPicPr>
          <p:cNvPr id="7" name="Thủ Mô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1128" y="1200150"/>
            <a:ext cx="1516046" cy="1373559"/>
          </a:xfrm>
          <a:prstGeom prst="rect">
            <a:avLst/>
          </a:prstGeom>
        </p:spPr>
      </p:pic>
      <mc:AlternateContent xmlns:mc="http://schemas.openxmlformats.org/markup-compatibility/2006" xmlns:a14="http://schemas.microsoft.com/office/drawing/2010/main">
        <mc:Choice Requires="a14">
          <p:sp>
            <p:nvSpPr>
              <p:cNvPr id="8" name="Câu TL A"/>
              <p:cNvSpPr/>
              <p:nvPr/>
            </p:nvSpPr>
            <p:spPr>
              <a:xfrm>
                <a:off x="877058" y="4141461"/>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C</m:t>
                      </m:r>
                      <m:r>
                        <m:rPr>
                          <m:nor/>
                        </m:rPr>
                        <a:rPr lang="fr-FR" sz="2000">
                          <a:latin typeface="Arial" panose="020B0604020202020204" pitchFamily="34" charset="0"/>
                          <a:ea typeface="Arial" panose="020B0604020202020204" pitchFamily="34" charset="0"/>
                          <a:cs typeface="Arial" panose="020B0604020202020204" pitchFamily="34" charset="0"/>
                        </a:rPr>
                        <m:t>. </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=0</m:t>
                      </m:r>
                      <m:r>
                        <m:rPr>
                          <m:nor/>
                        </m:rPr>
                        <a:rPr lang="fr-FR" sz="2000">
                          <a:effectLst/>
                          <a:latin typeface="Arial" panose="020B0604020202020204" pitchFamily="34" charset="0"/>
                          <a:ea typeface="Arial" panose="020B0604020202020204" pitchFamily="34" charset="0"/>
                          <a:cs typeface="Arial" panose="020B0604020202020204" pitchFamily="34" charset="0"/>
                        </a:rPr>
                        <m:t>	</m:t>
                      </m:r>
                    </m:oMath>
                  </m:oMathPara>
                </a14:m>
                <a:endParaRPr kumimoji="0" lang="en-US" sz="20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8" name="Câu TL A"/>
              <p:cNvSpPr>
                <a:spLocks noRot="1" noChangeAspect="1" noMove="1" noResize="1" noEditPoints="1" noAdjustHandles="1" noChangeArrowheads="1" noChangeShapeType="1" noTextEdit="1"/>
              </p:cNvSpPr>
              <p:nvPr/>
            </p:nvSpPr>
            <p:spPr>
              <a:xfrm>
                <a:off x="877058" y="4141461"/>
                <a:ext cx="2959553" cy="804355"/>
              </a:xfrm>
              <a:prstGeom prst="flowChartTerminator">
                <a:avLst/>
              </a:prstGeom>
              <a:blipFill>
                <a:blip r:embed="rId7"/>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âu TL C"/>
              <p:cNvSpPr/>
              <p:nvPr/>
            </p:nvSpPr>
            <p:spPr>
              <a:xfrm>
                <a:off x="5351490" y="3072792"/>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B</m:t>
                      </m:r>
                      <m:r>
                        <m:rPr>
                          <m:nor/>
                        </m:rPr>
                        <a:rPr lang="fr-FR" sz="2000">
                          <a:latin typeface="Arial" panose="020B0604020202020204" pitchFamily="34" charset="0"/>
                          <a:ea typeface="Arial" panose="020B0604020202020204" pitchFamily="34" charset="0"/>
                          <a:cs typeface="Arial" panose="020B0604020202020204" pitchFamily="34" charset="0"/>
                        </a:rPr>
                        <m:t>. </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=3</m:t>
                      </m:r>
                    </m:oMath>
                  </m:oMathPara>
                </a14:m>
                <a:endParaRPr kumimoji="0" lang="en-US" sz="20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9" name="Câu TL C"/>
              <p:cNvSpPr>
                <a:spLocks noRot="1" noChangeAspect="1" noMove="1" noResize="1" noEditPoints="1" noAdjustHandles="1" noChangeArrowheads="1" noChangeShapeType="1" noTextEdit="1"/>
              </p:cNvSpPr>
              <p:nvPr/>
            </p:nvSpPr>
            <p:spPr>
              <a:xfrm>
                <a:off x="5351490" y="3072792"/>
                <a:ext cx="2959553" cy="804355"/>
              </a:xfrm>
              <a:prstGeom prst="flowChartTerminator">
                <a:avLst/>
              </a:prstGeom>
              <a:blipFill>
                <a:blip r:embed="rId8"/>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âu TL B"/>
              <p:cNvSpPr/>
              <p:nvPr/>
            </p:nvSpPr>
            <p:spPr>
              <a:xfrm>
                <a:off x="877057" y="3072792"/>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A</m:t>
                      </m:r>
                      <m:r>
                        <m:rPr>
                          <m:nor/>
                        </m:rPr>
                        <a:rPr lang="fr-FR" sz="2000">
                          <a:latin typeface="Arial" panose="020B0604020202020204" pitchFamily="34" charset="0"/>
                          <a:ea typeface="Arial" panose="020B0604020202020204" pitchFamily="34" charset="0"/>
                          <a:cs typeface="Arial" panose="020B0604020202020204" pitchFamily="34" charset="0"/>
                        </a:rPr>
                        <m:t>. </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en-US" sz="2000" i="1">
                              <a:effectLst/>
                              <a:latin typeface="Cambria Math" panose="02040503050406030204" pitchFamily="18" charset="0"/>
                              <a:cs typeface="Times New Roman" panose="02020603050405020304" pitchFamily="18" charset="0"/>
                            </a:rPr>
                          </m:ctrlPr>
                        </m:dPr>
                        <m:e>
                          <m:r>
                            <a:rPr lang="fr-FR" sz="2000" i="1">
                              <a:effectLst/>
                              <a:latin typeface="Cambria Math" panose="02040503050406030204" pitchFamily="18" charset="0"/>
                              <a:ea typeface="Arial" panose="020B0604020202020204" pitchFamily="34" charset="0"/>
                              <a:cs typeface="Times New Roman" panose="02020603050405020304" pitchFamily="18" charset="0"/>
                            </a:rPr>
                            <m:t>0;3</m:t>
                          </m:r>
                        </m:e>
                      </m:d>
                    </m:oMath>
                  </m:oMathPara>
                </a14:m>
                <a:endParaRPr kumimoji="0" lang="en-US" sz="20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0" name="Câu TL B"/>
              <p:cNvSpPr>
                <a:spLocks noRot="1" noChangeAspect="1" noMove="1" noResize="1" noEditPoints="1" noAdjustHandles="1" noChangeArrowheads="1" noChangeShapeType="1" noTextEdit="1"/>
              </p:cNvSpPr>
              <p:nvPr/>
            </p:nvSpPr>
            <p:spPr>
              <a:xfrm>
                <a:off x="877057" y="3072792"/>
                <a:ext cx="2959553" cy="804355"/>
              </a:xfrm>
              <a:prstGeom prst="flowChartTerminator">
                <a:avLst/>
              </a:prstGeom>
              <a:blipFill>
                <a:blip r:embed="rId9"/>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âu TL D"/>
              <p:cNvSpPr/>
              <p:nvPr/>
            </p:nvSpPr>
            <p:spPr>
              <a:xfrm>
                <a:off x="5351490" y="4153948"/>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Times New Roman" panose="02020603050405020304" pitchFamily="18" charset="0"/>
                          <a:cs typeface="Arial" panose="020B0604020202020204" pitchFamily="34" charset="0"/>
                        </a:rPr>
                        <m:t>D</m:t>
                      </m:r>
                      <m:r>
                        <m:rPr>
                          <m:nor/>
                        </m:rPr>
                        <a:rPr lang="fr-FR" sz="2000">
                          <a:latin typeface="Arial" panose="020B0604020202020204" pitchFamily="34" charset="0"/>
                          <a:ea typeface="Times New Roman" panose="02020603050405020304" pitchFamily="18" charset="0"/>
                          <a:cs typeface="Arial" panose="020B0604020202020204" pitchFamily="34" charset="0"/>
                        </a:rPr>
                        <m:t>. </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=−3</m:t>
                      </m:r>
                    </m:oMath>
                  </m:oMathPara>
                </a14:m>
                <a:endParaRPr lang="en-US" sz="18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1" name="Câu TL D"/>
              <p:cNvSpPr>
                <a:spLocks noRot="1" noChangeAspect="1" noMove="1" noResize="1" noEditPoints="1" noAdjustHandles="1" noChangeArrowheads="1" noChangeShapeType="1" noTextEdit="1"/>
              </p:cNvSpPr>
              <p:nvPr/>
            </p:nvSpPr>
            <p:spPr>
              <a:xfrm>
                <a:off x="5351490" y="4153948"/>
                <a:ext cx="2959553" cy="804355"/>
              </a:xfrm>
              <a:prstGeom prst="flowChartTerminator">
                <a:avLst/>
              </a:prstGeom>
              <a:blipFill>
                <a:blip r:embed="rId10"/>
                <a:stretch>
                  <a:fillRect/>
                </a:stretch>
              </a:blipFill>
              <a:ln w="38100">
                <a:solidFill>
                  <a:schemeClr val="bg1"/>
                </a:solidFill>
                <a:prstDash val="sysDash"/>
              </a:ln>
            </p:spPr>
            <p:txBody>
              <a:bodyPr/>
              <a:lstStyle/>
              <a:p>
                <a:r>
                  <a:rPr lang="en-US">
                    <a:noFill/>
                  </a:rPr>
                  <a:t> </a:t>
                </a:r>
              </a:p>
            </p:txBody>
          </p:sp>
        </mc:Fallback>
      </mc:AlternateContent>
      <p:sp>
        <p:nvSpPr>
          <p:cNvPr id="12" name="Sai"/>
          <p:cNvSpPr/>
          <p:nvPr/>
        </p:nvSpPr>
        <p:spPr>
          <a:xfrm>
            <a:off x="3714644" y="2377003"/>
            <a:ext cx="1615273" cy="455241"/>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SAI RỒI</a:t>
            </a:r>
          </a:p>
        </p:txBody>
      </p:sp>
      <p:sp>
        <p:nvSpPr>
          <p:cNvPr id="13" name="Đúng"/>
          <p:cNvSpPr/>
          <p:nvPr/>
        </p:nvSpPr>
        <p:spPr>
          <a:xfrm>
            <a:off x="3714645" y="2365120"/>
            <a:ext cx="1615273" cy="455241"/>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ĐÚNG</a:t>
            </a:r>
          </a:p>
        </p:txBody>
      </p:sp>
      <mc:AlternateContent xmlns:mc="http://schemas.openxmlformats.org/markup-compatibility/2006" xmlns:a14="http://schemas.microsoft.com/office/drawing/2010/main">
        <mc:Choice Requires="a14">
          <p:sp>
            <p:nvSpPr>
              <p:cNvPr id="17" name="Rounded Rectangle 16"/>
              <p:cNvSpPr/>
              <p:nvPr/>
            </p:nvSpPr>
            <p:spPr>
              <a:xfrm>
                <a:off x="1176729" y="57166"/>
                <a:ext cx="6783047" cy="761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fr-FR" sz="2000" b="1">
                          <a:latin typeface="Arial" panose="020B0604020202020204" pitchFamily="34" charset="0"/>
                          <a:ea typeface="Times New Roman" panose="02020603050405020304" pitchFamily="18" charset="0"/>
                          <a:cs typeface="Arial" panose="020B0604020202020204" pitchFamily="34" charset="0"/>
                        </a:rPr>
                        <m:t>C</m:t>
                      </m:r>
                      <m:r>
                        <m:rPr>
                          <m:nor/>
                        </m:rPr>
                        <a:rPr lang="fr-FR" sz="2000" b="1">
                          <a:latin typeface="Arial" panose="020B0604020202020204" pitchFamily="34" charset="0"/>
                          <a:ea typeface="Times New Roman" panose="02020603050405020304" pitchFamily="18" charset="0"/>
                          <a:cs typeface="Arial" panose="020B0604020202020204" pitchFamily="34" charset="0"/>
                        </a:rPr>
                        <m:t>â</m:t>
                      </m:r>
                      <m:r>
                        <m:rPr>
                          <m:nor/>
                        </m:rPr>
                        <a:rPr lang="fr-FR" sz="2000" b="1">
                          <a:latin typeface="Arial" panose="020B0604020202020204" pitchFamily="34" charset="0"/>
                          <a:ea typeface="Times New Roman" panose="02020603050405020304" pitchFamily="18" charset="0"/>
                          <a:cs typeface="Arial" panose="020B0604020202020204" pitchFamily="34" charset="0"/>
                        </a:rPr>
                        <m:t>u</m:t>
                      </m:r>
                      <m:r>
                        <m:rPr>
                          <m:nor/>
                        </m:rPr>
                        <a:rPr lang="fr-FR" sz="2000" b="1">
                          <a:latin typeface="Arial" panose="020B0604020202020204" pitchFamily="34" charset="0"/>
                          <a:ea typeface="Times New Roman" panose="02020603050405020304" pitchFamily="18" charset="0"/>
                          <a:cs typeface="Arial" panose="020B0604020202020204" pitchFamily="34" charset="0"/>
                        </a:rPr>
                        <m:t> 2</m:t>
                      </m:r>
                      <m:r>
                        <m:rPr>
                          <m:nor/>
                        </m:rPr>
                        <a:rPr lang="fr-FR" sz="2000">
                          <a:latin typeface="Arial" panose="020B0604020202020204" pitchFamily="34" charset="0"/>
                          <a:ea typeface="Times New Roman" panose="02020603050405020304" pitchFamily="18" charset="0"/>
                          <a:cs typeface="Arial" panose="020B0604020202020204" pitchFamily="34" charset="0"/>
                        </a:rPr>
                        <m:t>. </m:t>
                      </m:r>
                      <m:r>
                        <m:rPr>
                          <m:nor/>
                        </m:rPr>
                        <a:rPr lang="fr-FR" sz="2000">
                          <a:latin typeface="Arial" panose="020B0604020202020204" pitchFamily="34" charset="0"/>
                          <a:ea typeface="Times New Roman" panose="02020603050405020304" pitchFamily="18" charset="0"/>
                          <a:cs typeface="Arial" panose="020B0604020202020204" pitchFamily="34" charset="0"/>
                        </a:rPr>
                        <m:t>Gi</m:t>
                      </m:r>
                      <m:r>
                        <m:rPr>
                          <m:nor/>
                        </m:rPr>
                        <a:rPr lang="fr-FR" sz="2000">
                          <a:latin typeface="Arial" panose="020B0604020202020204" pitchFamily="34" charset="0"/>
                          <a:ea typeface="Times New Roman" panose="02020603050405020304" pitchFamily="18" charset="0"/>
                          <a:cs typeface="Arial" panose="020B0604020202020204" pitchFamily="34" charset="0"/>
                        </a:rPr>
                        <m:t>ả</m:t>
                      </m:r>
                      <m:r>
                        <m:rPr>
                          <m:nor/>
                        </m:rPr>
                        <a:rPr lang="fr-FR" sz="2000">
                          <a:latin typeface="Arial" panose="020B0604020202020204" pitchFamily="34" charset="0"/>
                          <a:ea typeface="Times New Roman" panose="02020603050405020304" pitchFamily="18" charset="0"/>
                          <a:cs typeface="Arial" panose="020B0604020202020204" pitchFamily="34" charset="0"/>
                        </a:rPr>
                        <m:t>i</m:t>
                      </m:r>
                      <m:r>
                        <m:rPr>
                          <m:nor/>
                        </m:rPr>
                        <a:rPr lang="fr-FR" sz="2000">
                          <a:latin typeface="Arial" panose="020B0604020202020204" pitchFamily="34" charset="0"/>
                          <a:ea typeface="Times New Roman" panose="02020603050405020304" pitchFamily="18" charset="0"/>
                          <a:cs typeface="Arial" panose="020B0604020202020204" pitchFamily="34" charset="0"/>
                        </a:rPr>
                        <m:t> </m:t>
                      </m:r>
                      <m:r>
                        <m:rPr>
                          <m:nor/>
                        </m:rPr>
                        <a:rPr lang="fr-FR" sz="2000">
                          <a:latin typeface="Arial" panose="020B0604020202020204" pitchFamily="34" charset="0"/>
                          <a:ea typeface="Times New Roman" panose="02020603050405020304" pitchFamily="18" charset="0"/>
                          <a:cs typeface="Arial" panose="020B0604020202020204" pitchFamily="34" charset="0"/>
                        </a:rPr>
                        <m:t>ph</m:t>
                      </m:r>
                      <m:r>
                        <m:rPr>
                          <m:nor/>
                        </m:rPr>
                        <a:rPr lang="fr-FR" sz="2000">
                          <a:latin typeface="Arial" panose="020B0604020202020204" pitchFamily="34" charset="0"/>
                          <a:ea typeface="Times New Roman" panose="02020603050405020304" pitchFamily="18" charset="0"/>
                          <a:cs typeface="Arial" panose="020B0604020202020204" pitchFamily="34" charset="0"/>
                        </a:rPr>
                        <m:t>ươ</m:t>
                      </m:r>
                      <m:r>
                        <m:rPr>
                          <m:nor/>
                        </m:rPr>
                        <a:rPr lang="fr-FR" sz="2000">
                          <a:latin typeface="Arial" panose="020B0604020202020204" pitchFamily="34" charset="0"/>
                          <a:ea typeface="Times New Roman" panose="02020603050405020304" pitchFamily="18" charset="0"/>
                          <a:cs typeface="Arial" panose="020B0604020202020204" pitchFamily="34" charset="0"/>
                        </a:rPr>
                        <m:t>ng</m:t>
                      </m:r>
                      <m:r>
                        <m:rPr>
                          <m:nor/>
                        </m:rPr>
                        <a:rPr lang="fr-FR" sz="2000">
                          <a:latin typeface="Arial" panose="020B0604020202020204" pitchFamily="34" charset="0"/>
                          <a:ea typeface="Times New Roman" panose="02020603050405020304" pitchFamily="18" charset="0"/>
                          <a:cs typeface="Arial" panose="020B0604020202020204" pitchFamily="34" charset="0"/>
                        </a:rPr>
                        <m:t> </m:t>
                      </m:r>
                      <m:r>
                        <m:rPr>
                          <m:nor/>
                        </m:rPr>
                        <a:rPr lang="fr-FR" sz="2000">
                          <a:latin typeface="Arial" panose="020B0604020202020204" pitchFamily="34" charset="0"/>
                          <a:ea typeface="Times New Roman" panose="02020603050405020304" pitchFamily="18" charset="0"/>
                          <a:cs typeface="Arial" panose="020B0604020202020204" pitchFamily="34" charset="0"/>
                        </a:rPr>
                        <m:t>tr</m:t>
                      </m:r>
                      <m:r>
                        <m:rPr>
                          <m:nor/>
                        </m:rPr>
                        <a:rPr lang="fr-FR" sz="2000">
                          <a:latin typeface="Arial" panose="020B0604020202020204" pitchFamily="34" charset="0"/>
                          <a:ea typeface="Times New Roman" panose="02020603050405020304" pitchFamily="18" charset="0"/>
                          <a:cs typeface="Arial" panose="020B0604020202020204" pitchFamily="34" charset="0"/>
                        </a:rPr>
                        <m:t>ì</m:t>
                      </m:r>
                      <m:r>
                        <m:rPr>
                          <m:nor/>
                        </m:rPr>
                        <a:rPr lang="fr-FR" sz="2000">
                          <a:latin typeface="Arial" panose="020B0604020202020204" pitchFamily="34" charset="0"/>
                          <a:ea typeface="Times New Roman" panose="02020603050405020304" pitchFamily="18" charset="0"/>
                          <a:cs typeface="Arial" panose="020B0604020202020204" pitchFamily="34" charset="0"/>
                        </a:rPr>
                        <m:t>nh</m:t>
                      </m:r>
                      <m:r>
                        <m:rPr>
                          <m:nor/>
                        </m:rPr>
                        <a:rPr lang="fr-FR" sz="2000">
                          <a:latin typeface="Arial" panose="020B0604020202020204" pitchFamily="34" charset="0"/>
                          <a:ea typeface="Times New Roman" panose="02020603050405020304" pitchFamily="18" charset="0"/>
                          <a:cs typeface="Arial" panose="020B0604020202020204" pitchFamily="34" charset="0"/>
                        </a:rPr>
                        <m:t> </m:t>
                      </m:r>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den>
                      </m:f>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e>
                          </m:d>
                        </m:den>
                      </m:f>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=0</m:t>
                      </m:r>
                      <m:r>
                        <m:rPr>
                          <m:nor/>
                        </m:rPr>
                        <a:rPr lang="fr-FR" sz="2000">
                          <a:effectLst/>
                          <a:latin typeface="Arial" panose="020B0604020202020204" pitchFamily="34" charset="0"/>
                          <a:ea typeface="Times New Roman" panose="02020603050405020304" pitchFamily="18" charset="0"/>
                          <a:cs typeface="Arial" panose="020B0604020202020204" pitchFamily="34" charset="0"/>
                        </a:rPr>
                        <m:t> </m:t>
                      </m:r>
                      <m:r>
                        <m:rPr>
                          <m:nor/>
                        </m:rPr>
                        <a:rPr lang="fr-FR" sz="2000">
                          <a:effectLst/>
                          <a:latin typeface="Arial" panose="020B0604020202020204" pitchFamily="34" charset="0"/>
                          <a:ea typeface="Times New Roman" panose="02020603050405020304" pitchFamily="18" charset="0"/>
                          <a:cs typeface="Arial" panose="020B0604020202020204" pitchFamily="34" charset="0"/>
                        </a:rPr>
                        <m:t>l</m:t>
                      </m:r>
                      <m:r>
                        <m:rPr>
                          <m:nor/>
                        </m:rPr>
                        <a:rPr lang="fr-FR" sz="2000">
                          <a:effectLst/>
                          <a:latin typeface="Arial" panose="020B0604020202020204" pitchFamily="34" charset="0"/>
                          <a:ea typeface="Times New Roman" panose="02020603050405020304" pitchFamily="18" charset="0"/>
                          <a:cs typeface="Arial" panose="020B0604020202020204" pitchFamily="34" charset="0"/>
                        </a:rPr>
                        <m:t>à:</m:t>
                      </m:r>
                    </m:oMath>
                  </m:oMathPara>
                </a14:m>
                <a:endParaRPr lang="en-US" sz="18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Rounded Rectangle 16"/>
              <p:cNvSpPr>
                <a:spLocks noRot="1" noChangeAspect="1" noMove="1" noResize="1" noEditPoints="1" noAdjustHandles="1" noChangeArrowheads="1" noChangeShapeType="1" noTextEdit="1"/>
              </p:cNvSpPr>
              <p:nvPr/>
            </p:nvSpPr>
            <p:spPr>
              <a:xfrm>
                <a:off x="1176729" y="57166"/>
                <a:ext cx="6783047" cy="761817"/>
              </a:xfrm>
              <a:prstGeom prst="roundRect">
                <a:avLst/>
              </a:prstGeom>
              <a:blipFill>
                <a:blip r:embed="rId11"/>
                <a:stretch>
                  <a:fillRect/>
                </a:stretch>
              </a:blipFill>
            </p:spPr>
            <p:txBody>
              <a:bodyPr/>
              <a:lstStyle/>
              <a:p>
                <a:r>
                  <a:rPr lang="en-US">
                    <a:noFill/>
                  </a:rPr>
                  <a:t> </a:t>
                </a:r>
              </a:p>
            </p:txBody>
          </p:sp>
        </mc:Fallback>
      </mc:AlternateContent>
      <p:pic>
        <p:nvPicPr>
          <p:cNvPr id="14" name="15s">
            <a:hlinkClick r:id="" action="ppaction://media"/>
            <a:extLst>
              <a:ext uri="{FF2B5EF4-FFF2-40B4-BE49-F238E27FC236}">
                <a16:creationId xmlns:a16="http://schemas.microsoft.com/office/drawing/2014/main" id="{99DEE66F-3784-4741-8AFE-FEB5C314576B}"/>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12"/>
          <a:stretch>
            <a:fillRect/>
          </a:stretch>
        </p:blipFill>
        <p:spPr>
          <a:xfrm>
            <a:off x="6871893" y="1270532"/>
            <a:ext cx="1921176" cy="1232795"/>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402140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6"/>
                                        </p:tgtEl>
                                        <p:attrNameLst>
                                          <p:attrName>r</p:attrName>
                                        </p:attrNameLst>
                                      </p:cBhvr>
                                    </p:animRo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7"/>
                                        </p:tgtEl>
                                        <p:attrNameLst>
                                          <p:attrName>r</p:attrName>
                                        </p:attrNameLst>
                                      </p:cBhvr>
                                    </p:animRot>
                                    <p:animRot by="-240000">
                                      <p:cBhvr>
                                        <p:cTn id="9" dur="200" fill="hold">
                                          <p:stCondLst>
                                            <p:cond delay="200"/>
                                          </p:stCondLst>
                                        </p:cTn>
                                        <p:tgtEl>
                                          <p:spTgt spid="7"/>
                                        </p:tgtEl>
                                        <p:attrNameLst>
                                          <p:attrName>r</p:attrName>
                                        </p:attrNameLst>
                                      </p:cBhvr>
                                    </p:animRot>
                                    <p:animRot by="240000">
                                      <p:cBhvr>
                                        <p:cTn id="10" dur="200" fill="hold">
                                          <p:stCondLst>
                                            <p:cond delay="400"/>
                                          </p:stCondLst>
                                        </p:cTn>
                                        <p:tgtEl>
                                          <p:spTgt spid="7"/>
                                        </p:tgtEl>
                                        <p:attrNameLst>
                                          <p:attrName>r</p:attrName>
                                        </p:attrNameLst>
                                      </p:cBhvr>
                                    </p:animRot>
                                    <p:animRot by="-240000">
                                      <p:cBhvr>
                                        <p:cTn id="11" dur="200" fill="hold">
                                          <p:stCondLst>
                                            <p:cond delay="600"/>
                                          </p:stCondLst>
                                        </p:cTn>
                                        <p:tgtEl>
                                          <p:spTgt spid="7"/>
                                        </p:tgtEl>
                                        <p:attrNameLst>
                                          <p:attrName>r</p:attrName>
                                        </p:attrNameLst>
                                      </p:cBhvr>
                                    </p:animRot>
                                    <p:animRot by="120000">
                                      <p:cBhvr>
                                        <p:cTn id="12" dur="200" fill="hold">
                                          <p:stCondLst>
                                            <p:cond delay="800"/>
                                          </p:stCondLst>
                                        </p:cTn>
                                        <p:tgtEl>
                                          <p:spTgt spid="7"/>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636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withEffect">
                                  <p:stCondLst>
                                    <p:cond delay="0"/>
                                  </p:stCondLst>
                                  <p:childTnLst>
                                    <p:animMotion origin="layout" path="M -3.33333E-6 8.88067E-7 L 0.16841 -0.25532 " pathEditMode="relative" rAng="0" ptsTypes="AA">
                                      <p:cBhvr>
                                        <p:cTn id="21" dur="1000" fill="hold"/>
                                        <p:tgtEl>
                                          <p:spTgt spid="6"/>
                                        </p:tgtEl>
                                        <p:attrNameLst>
                                          <p:attrName>ppt_x</p:attrName>
                                          <p:attrName>ppt_y</p:attrName>
                                        </p:attrNameLst>
                                      </p:cBhvr>
                                      <p:rCtr x="8420" y="-12766"/>
                                    </p:animMotion>
                                  </p:childTnLst>
                                </p:cTn>
                              </p:par>
                              <p:par>
                                <p:cTn id="22" presetID="63" presetClass="path" presetSubtype="0" accel="50000" decel="50000" fill="hold" nodeType="withEffect">
                                  <p:stCondLst>
                                    <p:cond delay="0"/>
                                  </p:stCondLst>
                                  <p:childTnLst>
                                    <p:animMotion origin="layout" path="M -3.33333E-6 -2.6827E-7 L 0.19167 -2.6827E-7 " pathEditMode="relative" rAng="0" ptsTypes="AA">
                                      <p:cBhvr>
                                        <p:cTn id="23" dur="1000" fill="hold"/>
                                        <p:tgtEl>
                                          <p:spTgt spid="7"/>
                                        </p:tgtEl>
                                        <p:attrNameLst>
                                          <p:attrName>ppt_x</p:attrName>
                                          <p:attrName>ppt_y</p:attrName>
                                        </p:attrNameLst>
                                      </p:cBhvr>
                                      <p:rCtr x="9583" y="0"/>
                                    </p:animMotion>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63" presetClass="path" presetSubtype="0" accel="50000" decel="50000" fill="hold" nodeType="withEffect">
                                  <p:stCondLst>
                                    <p:cond delay="0"/>
                                  </p:stCondLst>
                                  <p:childTnLst>
                                    <p:animMotion origin="layout" path="M -3.33333E-6 8.88067E-7 L 0.15834 -0.24422 " pathEditMode="relative" rAng="0" ptsTypes="AA">
                                      <p:cBhvr>
                                        <p:cTn id="32" dur="1000" fill="hold"/>
                                        <p:tgtEl>
                                          <p:spTgt spid="6"/>
                                        </p:tgtEl>
                                        <p:attrNameLst>
                                          <p:attrName>ppt_x</p:attrName>
                                          <p:attrName>ppt_y</p:attrName>
                                        </p:attrNameLst>
                                      </p:cBhvr>
                                      <p:rCtr x="7917" y="-12211"/>
                                    </p:animMotion>
                                  </p:childTnLst>
                                </p:cTn>
                              </p:par>
                              <p:par>
                                <p:cTn id="33" presetID="63" presetClass="path" presetSubtype="0" accel="50000" decel="50000" fill="hold" nodeType="withEffect">
                                  <p:stCondLst>
                                    <p:cond delay="0"/>
                                  </p:stCondLst>
                                  <p:childTnLst>
                                    <p:animMotion origin="layout" path="M -3.33333E-6 1.25809E-6 L 0.18334 -0.00023 " pathEditMode="relative" rAng="0" ptsTypes="AA">
                                      <p:cBhvr>
                                        <p:cTn id="34" dur="1000" fill="hold"/>
                                        <p:tgtEl>
                                          <p:spTgt spid="7"/>
                                        </p:tgtEl>
                                        <p:attrNameLst>
                                          <p:attrName>ppt_x</p:attrName>
                                          <p:attrName>ppt_y</p:attrName>
                                        </p:attrNameLst>
                                      </p:cBhvr>
                                      <p:rCtr x="9167" y="-23"/>
                                    </p:animMotion>
                                  </p:childTnLst>
                                </p:cTn>
                              </p:par>
                            </p:childTnLst>
                          </p:cTn>
                        </p:par>
                        <p:par>
                          <p:cTn id="35" fill="hold">
                            <p:stCondLst>
                              <p:cond delay="1000"/>
                            </p:stCondLst>
                            <p:childTnLst>
                              <p:par>
                                <p:cTn id="36" presetID="10" presetClass="entr" presetSubtype="0" fill="hold" grpId="1"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nextCondLst>
                <p:cond evt="onClick" delay="0">
                  <p:tgtEl>
                    <p:spTgt spid="11"/>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64" presetClass="path" presetSubtype="0" accel="50000" decel="50000" fill="hold" nodeType="clickEffect">
                                  <p:stCondLst>
                                    <p:cond delay="0"/>
                                  </p:stCondLst>
                                  <p:childTnLst>
                                    <p:animMotion origin="layout" path="M -3.33333E-6 8.88067E-7 L 0.11667 -0.47734 " pathEditMode="relative" rAng="0" ptsTypes="AA">
                                      <p:cBhvr>
                                        <p:cTn id="43" dur="1000" fill="hold"/>
                                        <p:tgtEl>
                                          <p:spTgt spid="6"/>
                                        </p:tgtEl>
                                        <p:attrNameLst>
                                          <p:attrName>ppt_x</p:attrName>
                                          <p:attrName>ppt_y</p:attrName>
                                        </p:attrNameLst>
                                      </p:cBhvr>
                                      <p:rCtr x="5833" y="-23867"/>
                                    </p:animMotion>
                                  </p:childTnLst>
                                </p:cTn>
                              </p:par>
                              <p:par>
                                <p:cTn id="44" presetID="35" presetClass="path" presetSubtype="0" accel="50000" decel="50000" fill="hold" nodeType="withEffect">
                                  <p:stCondLst>
                                    <p:cond delay="0"/>
                                  </p:stCondLst>
                                  <p:childTnLst>
                                    <p:animMotion origin="layout" path="M 0 0 L -0.25 0 E" pathEditMode="relative" ptsTypes="">
                                      <p:cBhvr>
                                        <p:cTn id="45" dur="1000" fill="hold"/>
                                        <p:tgtEl>
                                          <p:spTgt spid="7"/>
                                        </p:tgtEl>
                                        <p:attrNameLst>
                                          <p:attrName>ppt_x</p:attrName>
                                          <p:attrName>ppt_y</p:attrName>
                                        </p:attrNameLst>
                                      </p:cBhvr>
                                    </p:animMotion>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42" presetClass="path" presetSubtype="0" accel="50000" decel="50000" fill="hold" nodeType="withEffect">
                                  <p:stCondLst>
                                    <p:cond delay="0"/>
                                  </p:stCondLst>
                                  <p:childTnLst>
                                    <p:animMotion origin="layout" path="M -3.33333E-6 8.88067E-7 L 0.15834 -0.24422 " pathEditMode="relative" rAng="0" ptsTypes="AA">
                                      <p:cBhvr>
                                        <p:cTn id="54" dur="1000" spd="-100000" fill="hold"/>
                                        <p:tgtEl>
                                          <p:spTgt spid="6"/>
                                        </p:tgtEl>
                                        <p:attrNameLst>
                                          <p:attrName>ppt_x</p:attrName>
                                          <p:attrName>ppt_y</p:attrName>
                                        </p:attrNameLst>
                                      </p:cBhvr>
                                      <p:rCtr x="7917" y="-12211"/>
                                    </p:animMotion>
                                  </p:childTnLst>
                                </p:cTn>
                              </p:par>
                              <p:par>
                                <p:cTn id="55" presetID="42" presetClass="path" presetSubtype="0" accel="50000" decel="50000" fill="hold" nodeType="withEffect">
                                  <p:stCondLst>
                                    <p:cond delay="0"/>
                                  </p:stCondLst>
                                  <p:childTnLst>
                                    <p:animMotion origin="layout" path="M -3.33333E-6 1.25809E-6 L 0.175 -0.00023 " pathEditMode="relative" rAng="0" ptsTypes="AA">
                                      <p:cBhvr>
                                        <p:cTn id="56" dur="1000" spd="-100000" fill="hold"/>
                                        <p:tgtEl>
                                          <p:spTgt spid="7"/>
                                        </p:tgtEl>
                                        <p:attrNameLst>
                                          <p:attrName>ppt_x</p:attrName>
                                          <p:attrName>ppt_y</p:attrName>
                                        </p:attrNameLst>
                                      </p:cBhvr>
                                      <p:rCtr x="8750" y="-23"/>
                                    </p:animMotion>
                                  </p:childTnLst>
                                </p:cTn>
                              </p:par>
                              <p:par>
                                <p:cTn id="57" presetID="10" presetClass="exit" presetSubtype="0" fill="hold" grpId="3"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35" presetClass="path" presetSubtype="0" accel="50000" decel="50000" fill="hold" nodeType="withEffect">
                                  <p:stCondLst>
                                    <p:cond delay="0"/>
                                  </p:stCondLst>
                                  <p:childTnLst>
                                    <p:animMotion origin="layout" path="M -3.33333E-6 1.25809E-6 L 0.18334 -0.00023 " pathEditMode="relative" rAng="0" ptsTypes="AA">
                                      <p:cBhvr>
                                        <p:cTn id="64" dur="1000" fill="hold"/>
                                        <p:tgtEl>
                                          <p:spTgt spid="7"/>
                                        </p:tgtEl>
                                        <p:attrNameLst>
                                          <p:attrName>ppt_x</p:attrName>
                                          <p:attrName>ppt_y</p:attrName>
                                        </p:attrNameLst>
                                      </p:cBhvr>
                                      <p:rCtr x="9167" y="-23"/>
                                    </p:animMotion>
                                  </p:childTnLst>
                                </p:cTn>
                              </p:par>
                              <p:par>
                                <p:cTn id="65" presetID="35" presetClass="path" presetSubtype="0" accel="50000" decel="50000" fill="hold" nodeType="withEffect">
                                  <p:stCondLst>
                                    <p:cond delay="0"/>
                                  </p:stCondLst>
                                  <p:childTnLst>
                                    <p:animMotion origin="layout" path="M -3.33333E-6 8.88067E-7 L 0.16667 -0.25532 " pathEditMode="relative" rAng="0" ptsTypes="AA">
                                      <p:cBhvr>
                                        <p:cTn id="66" dur="1000" fill="hold"/>
                                        <p:tgtEl>
                                          <p:spTgt spid="6"/>
                                        </p:tgtEl>
                                        <p:attrNameLst>
                                          <p:attrName>ppt_x</p:attrName>
                                          <p:attrName>ppt_y</p:attrName>
                                        </p:attrNameLst>
                                      </p:cBhvr>
                                      <p:rCtr x="8333" y="-12766"/>
                                    </p:animMotion>
                                  </p:childTnLst>
                                </p:cTn>
                              </p:par>
                            </p:childTnLst>
                          </p:cTn>
                        </p:par>
                        <p:par>
                          <p:cTn id="67" fill="hold">
                            <p:stCondLst>
                              <p:cond delay="1000"/>
                            </p:stCondLst>
                            <p:childTnLst>
                              <p:par>
                                <p:cTn id="68" presetID="10" presetClass="entr" presetSubtype="0" fill="hold" grpId="2"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childTnLst>
              </p:cTn>
              <p:nextCondLst>
                <p:cond evt="onClick" delay="0">
                  <p:tgtEl>
                    <p:spTgt spid="10"/>
                  </p:tgtEl>
                </p:cond>
              </p:nextCondLst>
            </p:seq>
            <p:video>
              <p:cMediaNode vol="80000">
                <p:cTn id="71" fill="hold" display="0">
                  <p:stCondLst>
                    <p:cond delay="indefinite"/>
                  </p:stCondLst>
                </p:cTn>
                <p:tgtEl>
                  <p:spTgt spid="14"/>
                </p:tgtEl>
              </p:cMediaNode>
            </p:video>
          </p:childTnLst>
        </p:cTn>
      </p:par>
    </p:tnLst>
    <p:bldLst>
      <p:bldP spid="12" grpId="0" animBg="1"/>
      <p:bldP spid="12" grpId="1" animBg="1"/>
      <p:bldP spid="12" grpId="2" animBg="1"/>
      <p:bldP spid="12" grpId="3"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Quả Bó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5382" y="3829050"/>
            <a:ext cx="527539" cy="457200"/>
          </a:xfrm>
          <a:prstGeom prst="rect">
            <a:avLst/>
          </a:prstGeom>
        </p:spPr>
      </p:pic>
      <p:pic>
        <p:nvPicPr>
          <p:cNvPr id="7" name="Thủ Mô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1128" y="1200150"/>
            <a:ext cx="1516046" cy="1373559"/>
          </a:xfrm>
          <a:prstGeom prst="rect">
            <a:avLst/>
          </a:prstGeom>
        </p:spPr>
      </p:pic>
      <mc:AlternateContent xmlns:mc="http://schemas.openxmlformats.org/markup-compatibility/2006" xmlns:a14="http://schemas.microsoft.com/office/drawing/2010/main">
        <mc:Choice Requires="a14">
          <p:sp>
            <p:nvSpPr>
              <p:cNvPr id="8" name="Câu TL A"/>
              <p:cNvSpPr/>
              <p:nvPr/>
            </p:nvSpPr>
            <p:spPr>
              <a:xfrm>
                <a:off x="1181101" y="3219450"/>
                <a:ext cx="2575728" cy="79248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A</m:t>
                      </m:r>
                      <m:r>
                        <m:rPr>
                          <m:nor/>
                        </m:rPr>
                        <a:rPr lang="fr-FR" sz="2000">
                          <a:latin typeface="Arial" panose="020B0604020202020204" pitchFamily="34" charset="0"/>
                          <a:ea typeface="Arial" panose="020B0604020202020204" pitchFamily="34" charset="0"/>
                          <a:cs typeface="Arial" panose="020B0604020202020204" pitchFamily="34" charset="0"/>
                        </a:rPr>
                        <m:t>. </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=3</m:t>
                      </m:r>
                    </m:oMath>
                  </m:oMathPara>
                </a14:m>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mc:Choice>
        <mc:Fallback xmlns="">
          <p:sp>
            <p:nvSpPr>
              <p:cNvPr id="8" name="Câu TL A"/>
              <p:cNvSpPr>
                <a:spLocks noRot="1" noChangeAspect="1" noMove="1" noResize="1" noEditPoints="1" noAdjustHandles="1" noChangeArrowheads="1" noChangeShapeType="1" noTextEdit="1"/>
              </p:cNvSpPr>
              <p:nvPr/>
            </p:nvSpPr>
            <p:spPr>
              <a:xfrm>
                <a:off x="1181101" y="3219450"/>
                <a:ext cx="2575728" cy="792480"/>
              </a:xfrm>
              <a:prstGeom prst="flowChartTerminator">
                <a:avLst/>
              </a:prstGeom>
              <a:blipFill>
                <a:blip r:embed="rId7"/>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âu TL C"/>
              <p:cNvSpPr/>
              <p:nvPr/>
            </p:nvSpPr>
            <p:spPr>
              <a:xfrm>
                <a:off x="1181100" y="4174254"/>
                <a:ext cx="2575728" cy="79248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90170" algn="ctr" defTabSz="457200">
                  <a:buClrTx/>
                  <a:tabLst>
                    <a:tab pos="90170" algn="l"/>
                    <a:tab pos="315278" algn="l"/>
                    <a:tab pos="1710373" algn="l"/>
                  </a:tabLst>
                  <a:defRPr/>
                </a:pPr>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C</m:t>
                      </m:r>
                      <m:r>
                        <m:rPr>
                          <m:nor/>
                        </m:rPr>
                        <a:rPr lang="fr-FR" sz="2000">
                          <a:latin typeface="Arial" panose="020B0604020202020204" pitchFamily="34" charset="0"/>
                          <a:ea typeface="Arial" panose="020B0604020202020204" pitchFamily="34" charset="0"/>
                          <a:cs typeface="Arial" panose="020B0604020202020204" pitchFamily="34" charset="0"/>
                        </a:rPr>
                        <m:t>. </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=3</m:t>
                      </m:r>
                      <m:r>
                        <m:rPr>
                          <m:nor/>
                        </m:rPr>
                        <a:rPr lang="fr-FR" sz="2000">
                          <a:effectLst/>
                          <a:latin typeface="Arial" panose="020B0604020202020204" pitchFamily="34" charset="0"/>
                          <a:ea typeface="Arial" panose="020B0604020202020204" pitchFamily="34" charset="0"/>
                          <a:cs typeface="Arial" panose="020B0604020202020204" pitchFamily="34" charset="0"/>
                        </a:rPr>
                        <m:t> </m:t>
                      </m:r>
                      <m:r>
                        <m:rPr>
                          <m:nor/>
                        </m:rPr>
                        <a:rPr lang="fr-FR" sz="2000">
                          <a:effectLst/>
                          <a:latin typeface="Arial" panose="020B0604020202020204" pitchFamily="34" charset="0"/>
                          <a:ea typeface="Arial" panose="020B0604020202020204" pitchFamily="34" charset="0"/>
                          <a:cs typeface="Arial" panose="020B0604020202020204" pitchFamily="34" charset="0"/>
                        </a:rPr>
                        <m:t>v</m:t>
                      </m:r>
                      <m:r>
                        <m:rPr>
                          <m:nor/>
                        </m:rPr>
                        <a:rPr lang="fr-FR" sz="2000">
                          <a:effectLst/>
                          <a:latin typeface="Arial" panose="020B0604020202020204" pitchFamily="34" charset="0"/>
                          <a:ea typeface="Arial" panose="020B0604020202020204" pitchFamily="34" charset="0"/>
                          <a:cs typeface="Arial" panose="020B0604020202020204" pitchFamily="34" charset="0"/>
                        </a:rPr>
                        <m:t>à </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=−2</m:t>
                      </m:r>
                    </m:oMath>
                  </m:oMathPara>
                </a14:m>
                <a:endParaRPr kumimoji="0" lang="en-US" sz="2000" b="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9" name="Câu TL C"/>
              <p:cNvSpPr>
                <a:spLocks noRot="1" noChangeAspect="1" noMove="1" noResize="1" noEditPoints="1" noAdjustHandles="1" noChangeArrowheads="1" noChangeShapeType="1" noTextEdit="1"/>
              </p:cNvSpPr>
              <p:nvPr/>
            </p:nvSpPr>
            <p:spPr>
              <a:xfrm>
                <a:off x="1181100" y="4174254"/>
                <a:ext cx="2575728" cy="792480"/>
              </a:xfrm>
              <a:prstGeom prst="flowChartTerminator">
                <a:avLst/>
              </a:prstGeom>
              <a:blipFill>
                <a:blip r:embed="rId8"/>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âu TL B"/>
              <p:cNvSpPr/>
              <p:nvPr/>
            </p:nvSpPr>
            <p:spPr>
              <a:xfrm>
                <a:off x="5458327" y="3219450"/>
                <a:ext cx="2575728" cy="79248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5240" lvl="0" algn="ctr" defTabSz="457200">
                  <a:spcBef>
                    <a:spcPts val="150"/>
                  </a:spcBef>
                  <a:spcAft>
                    <a:spcPts val="150"/>
                  </a:spcAft>
                  <a:buClrTx/>
                  <a:defRPr/>
                </a:pPr>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B</m:t>
                      </m:r>
                      <m:r>
                        <m:rPr>
                          <m:nor/>
                        </m:rPr>
                        <a:rPr lang="fr-FR" sz="2000">
                          <a:latin typeface="Arial" panose="020B0604020202020204" pitchFamily="34" charset="0"/>
                          <a:ea typeface="Arial" panose="020B0604020202020204" pitchFamily="34" charset="0"/>
                          <a:cs typeface="Arial" panose="020B0604020202020204" pitchFamily="34" charset="0"/>
                        </a:rPr>
                        <m:t>. </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=−2</m:t>
                      </m:r>
                      <m:r>
                        <m:rPr>
                          <m:nor/>
                        </m:rPr>
                        <a:rPr lang="fr-FR" sz="2000">
                          <a:effectLst/>
                          <a:latin typeface="Arial" panose="020B0604020202020204" pitchFamily="34" charset="0"/>
                          <a:ea typeface="Arial" panose="020B0604020202020204" pitchFamily="34" charset="0"/>
                          <a:cs typeface="Arial" panose="020B0604020202020204" pitchFamily="34" charset="0"/>
                        </a:rPr>
                        <m:t>	</m:t>
                      </m:r>
                    </m:oMath>
                  </m:oMathPara>
                </a14:m>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mc:Choice>
        <mc:Fallback xmlns="">
          <p:sp>
            <p:nvSpPr>
              <p:cNvPr id="10" name="Câu TL B"/>
              <p:cNvSpPr>
                <a:spLocks noRot="1" noChangeAspect="1" noMove="1" noResize="1" noEditPoints="1" noAdjustHandles="1" noChangeArrowheads="1" noChangeShapeType="1" noTextEdit="1"/>
              </p:cNvSpPr>
              <p:nvPr/>
            </p:nvSpPr>
            <p:spPr>
              <a:xfrm>
                <a:off x="5458327" y="3219450"/>
                <a:ext cx="2575728" cy="792480"/>
              </a:xfrm>
              <a:prstGeom prst="flowChartTerminator">
                <a:avLst/>
              </a:prstGeom>
              <a:blipFill>
                <a:blip r:embed="rId9"/>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âu TL D"/>
              <p:cNvSpPr/>
              <p:nvPr/>
            </p:nvSpPr>
            <p:spPr>
              <a:xfrm>
                <a:off x="5448300" y="4174254"/>
                <a:ext cx="2575728" cy="79248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600"/>
                  </a:spcBef>
                  <a:spcAft>
                    <a:spcPts val="600"/>
                  </a:spcAft>
                </a:pPr>
                <a:r>
                  <a:rPr lang="fr-FR" sz="2000">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=0</m:t>
                    </m:r>
                  </m:oMath>
                </a14:m>
                <a:endParaRPr lang="en-US" sz="200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1" name="Câu TL D"/>
              <p:cNvSpPr>
                <a:spLocks noRot="1" noChangeAspect="1" noMove="1" noResize="1" noEditPoints="1" noAdjustHandles="1" noChangeArrowheads="1" noChangeShapeType="1" noTextEdit="1"/>
              </p:cNvSpPr>
              <p:nvPr/>
            </p:nvSpPr>
            <p:spPr>
              <a:xfrm>
                <a:off x="5448300" y="4174254"/>
                <a:ext cx="2575728" cy="792480"/>
              </a:xfrm>
              <a:prstGeom prst="flowChartTerminator">
                <a:avLst/>
              </a:prstGeom>
              <a:blipFill>
                <a:blip r:embed="rId10"/>
                <a:stretch>
                  <a:fillRect/>
                </a:stretch>
              </a:blipFill>
              <a:ln w="38100">
                <a:solidFill>
                  <a:schemeClr val="bg1"/>
                </a:solidFill>
                <a:prstDash val="sysDash"/>
              </a:ln>
            </p:spPr>
            <p:txBody>
              <a:bodyPr/>
              <a:lstStyle/>
              <a:p>
                <a:r>
                  <a:rPr lang="en-US">
                    <a:noFill/>
                  </a:rPr>
                  <a:t> </a:t>
                </a:r>
              </a:p>
            </p:txBody>
          </p:sp>
        </mc:Fallback>
      </mc:AlternateContent>
      <p:sp>
        <p:nvSpPr>
          <p:cNvPr id="12" name="Sai"/>
          <p:cNvSpPr/>
          <p:nvPr/>
        </p:nvSpPr>
        <p:spPr>
          <a:xfrm>
            <a:off x="3771901" y="2583633"/>
            <a:ext cx="1615273" cy="455241"/>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SAI RỒI</a:t>
            </a:r>
          </a:p>
        </p:txBody>
      </p:sp>
      <p:sp>
        <p:nvSpPr>
          <p:cNvPr id="13" name="Đúng"/>
          <p:cNvSpPr/>
          <p:nvPr/>
        </p:nvSpPr>
        <p:spPr>
          <a:xfrm>
            <a:off x="3771901" y="2571750"/>
            <a:ext cx="1615273" cy="455241"/>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ĐÚNG</a:t>
            </a:r>
          </a:p>
        </p:txBody>
      </p:sp>
      <mc:AlternateContent xmlns:mc="http://schemas.openxmlformats.org/markup-compatibility/2006" xmlns:a14="http://schemas.microsoft.com/office/drawing/2010/main">
        <mc:Choice Requires="a14">
          <p:sp>
            <p:nvSpPr>
              <p:cNvPr id="17" name="Rounded Rectangle 16"/>
              <p:cNvSpPr/>
              <p:nvPr/>
            </p:nvSpPr>
            <p:spPr>
              <a:xfrm>
                <a:off x="1059337" y="49081"/>
                <a:ext cx="7027183" cy="797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fr-FR" sz="2100" b="1">
                          <a:latin typeface="Arial" panose="020B0604020202020204" pitchFamily="34" charset="0"/>
                          <a:ea typeface="Times New Roman" panose="02020603050405020304" pitchFamily="18" charset="0"/>
                          <a:cs typeface="Arial" panose="020B0604020202020204" pitchFamily="34" charset="0"/>
                        </a:rPr>
                        <m:t>C</m:t>
                      </m:r>
                      <m:r>
                        <m:rPr>
                          <m:nor/>
                        </m:rPr>
                        <a:rPr lang="fr-FR" sz="2100" b="1">
                          <a:latin typeface="Arial" panose="020B0604020202020204" pitchFamily="34" charset="0"/>
                          <a:ea typeface="Times New Roman" panose="02020603050405020304" pitchFamily="18" charset="0"/>
                          <a:cs typeface="Arial" panose="020B0604020202020204" pitchFamily="34" charset="0"/>
                        </a:rPr>
                        <m:t>â</m:t>
                      </m:r>
                      <m:r>
                        <m:rPr>
                          <m:nor/>
                        </m:rPr>
                        <a:rPr lang="fr-FR" sz="2100" b="1">
                          <a:latin typeface="Arial" panose="020B0604020202020204" pitchFamily="34" charset="0"/>
                          <a:ea typeface="Times New Roman" panose="02020603050405020304" pitchFamily="18" charset="0"/>
                          <a:cs typeface="Arial" panose="020B0604020202020204" pitchFamily="34" charset="0"/>
                        </a:rPr>
                        <m:t>u</m:t>
                      </m:r>
                      <m:r>
                        <m:rPr>
                          <m:nor/>
                        </m:rPr>
                        <a:rPr lang="fr-FR" sz="2100" b="1">
                          <a:latin typeface="Arial" panose="020B0604020202020204" pitchFamily="34" charset="0"/>
                          <a:ea typeface="Times New Roman" panose="02020603050405020304" pitchFamily="18" charset="0"/>
                          <a:cs typeface="Arial" panose="020B0604020202020204" pitchFamily="34" charset="0"/>
                        </a:rPr>
                        <m:t> 3. </m:t>
                      </m:r>
                      <m:r>
                        <m:rPr>
                          <m:nor/>
                        </m:rPr>
                        <a:rPr lang="fr-FR" sz="2100">
                          <a:latin typeface="Arial" panose="020B0604020202020204" pitchFamily="34" charset="0"/>
                          <a:ea typeface="Times New Roman" panose="02020603050405020304" pitchFamily="18" charset="0"/>
                          <a:cs typeface="Arial" panose="020B0604020202020204" pitchFamily="34" charset="0"/>
                        </a:rPr>
                        <m:t>Nghi</m:t>
                      </m:r>
                      <m:r>
                        <m:rPr>
                          <m:nor/>
                        </m:rPr>
                        <a:rPr lang="fr-FR" sz="2100">
                          <a:latin typeface="Arial" panose="020B0604020202020204" pitchFamily="34" charset="0"/>
                          <a:ea typeface="Times New Roman" panose="02020603050405020304" pitchFamily="18" charset="0"/>
                          <a:cs typeface="Arial" panose="020B0604020202020204" pitchFamily="34" charset="0"/>
                        </a:rPr>
                        <m:t>ệ</m:t>
                      </m:r>
                      <m:r>
                        <m:rPr>
                          <m:nor/>
                        </m:rPr>
                        <a:rPr lang="fr-FR" sz="2100">
                          <a:latin typeface="Arial" panose="020B0604020202020204" pitchFamily="34" charset="0"/>
                          <a:ea typeface="Times New Roman" panose="02020603050405020304" pitchFamily="18" charset="0"/>
                          <a:cs typeface="Arial" panose="020B0604020202020204" pitchFamily="34" charset="0"/>
                        </a:rPr>
                        <m:t>m</m:t>
                      </m:r>
                      <m:r>
                        <m:rPr>
                          <m:nor/>
                        </m:rPr>
                        <a:rPr lang="fr-FR" sz="2100">
                          <a:latin typeface="Arial" panose="020B0604020202020204" pitchFamily="34" charset="0"/>
                          <a:ea typeface="Times New Roman" panose="02020603050405020304" pitchFamily="18" charset="0"/>
                          <a:cs typeface="Arial" panose="020B0604020202020204" pitchFamily="34" charset="0"/>
                        </a:rPr>
                        <m:t> </m:t>
                      </m:r>
                      <m:r>
                        <m:rPr>
                          <m:nor/>
                        </m:rPr>
                        <a:rPr lang="fr-FR" sz="2100">
                          <a:latin typeface="Arial" panose="020B0604020202020204" pitchFamily="34" charset="0"/>
                          <a:ea typeface="Times New Roman" panose="02020603050405020304" pitchFamily="18" charset="0"/>
                          <a:cs typeface="Arial" panose="020B0604020202020204" pitchFamily="34" charset="0"/>
                        </a:rPr>
                        <m:t>c</m:t>
                      </m:r>
                      <m:r>
                        <m:rPr>
                          <m:nor/>
                        </m:rPr>
                        <a:rPr lang="fr-FR" sz="2100">
                          <a:latin typeface="Arial" panose="020B0604020202020204" pitchFamily="34" charset="0"/>
                          <a:ea typeface="Times New Roman" panose="02020603050405020304" pitchFamily="18" charset="0"/>
                          <a:cs typeface="Arial" panose="020B0604020202020204" pitchFamily="34" charset="0"/>
                        </a:rPr>
                        <m:t>ủ</m:t>
                      </m:r>
                      <m:r>
                        <m:rPr>
                          <m:nor/>
                        </m:rPr>
                        <a:rPr lang="fr-FR" sz="2100">
                          <a:latin typeface="Arial" panose="020B0604020202020204" pitchFamily="34" charset="0"/>
                          <a:ea typeface="Times New Roman" panose="02020603050405020304" pitchFamily="18" charset="0"/>
                          <a:cs typeface="Arial" panose="020B0604020202020204" pitchFamily="34" charset="0"/>
                        </a:rPr>
                        <m:t>a</m:t>
                      </m:r>
                      <m:r>
                        <m:rPr>
                          <m:nor/>
                        </m:rPr>
                        <a:rPr lang="fr-FR" sz="2100">
                          <a:latin typeface="Arial" panose="020B0604020202020204" pitchFamily="34" charset="0"/>
                          <a:ea typeface="Times New Roman" panose="02020603050405020304" pitchFamily="18" charset="0"/>
                          <a:cs typeface="Arial" panose="020B0604020202020204" pitchFamily="34" charset="0"/>
                        </a:rPr>
                        <m:t> </m:t>
                      </m:r>
                      <m:r>
                        <m:rPr>
                          <m:nor/>
                        </m:rPr>
                        <a:rPr lang="fr-FR" sz="2100">
                          <a:latin typeface="Arial" panose="020B0604020202020204" pitchFamily="34" charset="0"/>
                          <a:ea typeface="Times New Roman" panose="02020603050405020304" pitchFamily="18" charset="0"/>
                          <a:cs typeface="Arial" panose="020B0604020202020204" pitchFamily="34" charset="0"/>
                        </a:rPr>
                        <m:t>ph</m:t>
                      </m:r>
                      <m:r>
                        <m:rPr>
                          <m:nor/>
                        </m:rPr>
                        <a:rPr lang="fr-FR" sz="2100">
                          <a:latin typeface="Arial" panose="020B0604020202020204" pitchFamily="34" charset="0"/>
                          <a:ea typeface="Times New Roman" panose="02020603050405020304" pitchFamily="18" charset="0"/>
                          <a:cs typeface="Arial" panose="020B0604020202020204" pitchFamily="34" charset="0"/>
                        </a:rPr>
                        <m:t>ươ</m:t>
                      </m:r>
                      <m:r>
                        <m:rPr>
                          <m:nor/>
                        </m:rPr>
                        <a:rPr lang="fr-FR" sz="2100">
                          <a:latin typeface="Arial" panose="020B0604020202020204" pitchFamily="34" charset="0"/>
                          <a:ea typeface="Times New Roman" panose="02020603050405020304" pitchFamily="18" charset="0"/>
                          <a:cs typeface="Arial" panose="020B0604020202020204" pitchFamily="34" charset="0"/>
                        </a:rPr>
                        <m:t>ng</m:t>
                      </m:r>
                      <m:r>
                        <m:rPr>
                          <m:nor/>
                        </m:rPr>
                        <a:rPr lang="fr-FR" sz="2100">
                          <a:latin typeface="Arial" panose="020B0604020202020204" pitchFamily="34" charset="0"/>
                          <a:ea typeface="Times New Roman" panose="02020603050405020304" pitchFamily="18" charset="0"/>
                          <a:cs typeface="Arial" panose="020B0604020202020204" pitchFamily="34" charset="0"/>
                        </a:rPr>
                        <m:t> </m:t>
                      </m:r>
                      <m:r>
                        <m:rPr>
                          <m:nor/>
                        </m:rPr>
                        <a:rPr lang="fr-FR" sz="2100">
                          <a:latin typeface="Arial" panose="020B0604020202020204" pitchFamily="34" charset="0"/>
                          <a:ea typeface="Times New Roman" panose="02020603050405020304" pitchFamily="18" charset="0"/>
                          <a:cs typeface="Arial" panose="020B0604020202020204" pitchFamily="34" charset="0"/>
                        </a:rPr>
                        <m:t>tr</m:t>
                      </m:r>
                      <m:r>
                        <m:rPr>
                          <m:nor/>
                        </m:rPr>
                        <a:rPr lang="fr-FR" sz="2100">
                          <a:latin typeface="Arial" panose="020B0604020202020204" pitchFamily="34" charset="0"/>
                          <a:ea typeface="Times New Roman" panose="02020603050405020304" pitchFamily="18" charset="0"/>
                          <a:cs typeface="Arial" panose="020B0604020202020204" pitchFamily="34" charset="0"/>
                        </a:rPr>
                        <m:t>ì</m:t>
                      </m:r>
                      <m:r>
                        <m:rPr>
                          <m:nor/>
                        </m:rPr>
                        <a:rPr lang="fr-FR" sz="2100">
                          <a:latin typeface="Arial" panose="020B0604020202020204" pitchFamily="34" charset="0"/>
                          <a:ea typeface="Times New Roman" panose="02020603050405020304" pitchFamily="18" charset="0"/>
                          <a:cs typeface="Arial" panose="020B0604020202020204" pitchFamily="34" charset="0"/>
                        </a:rPr>
                        <m:t>nh</m:t>
                      </m:r>
                      <m:r>
                        <m:rPr>
                          <m:nor/>
                        </m:rPr>
                        <a:rPr lang="fr-FR" sz="2100">
                          <a:latin typeface="Arial" panose="020B0604020202020204" pitchFamily="34" charset="0"/>
                          <a:ea typeface="Times New Roman" panose="02020603050405020304" pitchFamily="18" charset="0"/>
                          <a:cs typeface="Arial" panose="020B0604020202020204" pitchFamily="34" charset="0"/>
                        </a:rPr>
                        <m:t> </m:t>
                      </m:r>
                      <m:sSup>
                        <m:sSupPr>
                          <m:ctrlPr>
                            <a:rPr lang="en-US" sz="21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−6=0</m:t>
                      </m:r>
                      <m:r>
                        <m:rPr>
                          <m:nor/>
                        </m:rPr>
                        <a:rPr lang="fr-FR" sz="2100">
                          <a:effectLst/>
                          <a:latin typeface="Arial" panose="020B0604020202020204" pitchFamily="34" charset="0"/>
                          <a:ea typeface="Times New Roman" panose="02020603050405020304" pitchFamily="18" charset="0"/>
                          <a:cs typeface="Arial" panose="020B0604020202020204" pitchFamily="34" charset="0"/>
                        </a:rPr>
                        <m:t> </m:t>
                      </m:r>
                      <m:r>
                        <m:rPr>
                          <m:nor/>
                        </m:rPr>
                        <a:rPr lang="fr-FR" sz="2100">
                          <a:effectLst/>
                          <a:latin typeface="Arial" panose="020B0604020202020204" pitchFamily="34" charset="0"/>
                          <a:ea typeface="Times New Roman" panose="02020603050405020304" pitchFamily="18" charset="0"/>
                          <a:cs typeface="Arial" panose="020B0604020202020204" pitchFamily="34" charset="0"/>
                        </a:rPr>
                        <m:t>l</m:t>
                      </m:r>
                      <m:r>
                        <m:rPr>
                          <m:nor/>
                        </m:rPr>
                        <a:rPr lang="fr-FR" sz="2100">
                          <a:effectLst/>
                          <a:latin typeface="Arial" panose="020B0604020202020204" pitchFamily="34" charset="0"/>
                          <a:ea typeface="Times New Roman" panose="02020603050405020304" pitchFamily="18" charset="0"/>
                          <a:cs typeface="Arial" panose="020B0604020202020204" pitchFamily="34" charset="0"/>
                        </a:rPr>
                        <m:t>à:</m:t>
                      </m:r>
                    </m:oMath>
                  </m:oMathPara>
                </a14:m>
                <a:endParaRPr lang="en-US" sz="21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Rounded Rectangle 16"/>
              <p:cNvSpPr>
                <a:spLocks noRot="1" noChangeAspect="1" noMove="1" noResize="1" noEditPoints="1" noAdjustHandles="1" noChangeArrowheads="1" noChangeShapeType="1" noTextEdit="1"/>
              </p:cNvSpPr>
              <p:nvPr/>
            </p:nvSpPr>
            <p:spPr>
              <a:xfrm>
                <a:off x="1059337" y="49081"/>
                <a:ext cx="7027183" cy="797863"/>
              </a:xfrm>
              <a:prstGeom prst="roundRect">
                <a:avLst/>
              </a:prstGeom>
              <a:blipFill>
                <a:blip r:embed="rId11"/>
                <a:stretch>
                  <a:fillRect/>
                </a:stretch>
              </a:blipFill>
            </p:spPr>
            <p:txBody>
              <a:bodyPr/>
              <a:lstStyle/>
              <a:p>
                <a:r>
                  <a:rPr lang="en-US">
                    <a:noFill/>
                  </a:rPr>
                  <a:t> </a:t>
                </a:r>
              </a:p>
            </p:txBody>
          </p:sp>
        </mc:Fallback>
      </mc:AlternateContent>
      <p:pic>
        <p:nvPicPr>
          <p:cNvPr id="14" name="15s">
            <a:hlinkClick r:id="" action="ppaction://media"/>
            <a:extLst>
              <a:ext uri="{FF2B5EF4-FFF2-40B4-BE49-F238E27FC236}">
                <a16:creationId xmlns:a16="http://schemas.microsoft.com/office/drawing/2014/main" id="{99DEE66F-3784-4741-8AFE-FEB5C314576B}"/>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12"/>
          <a:stretch>
            <a:fillRect/>
          </a:stretch>
        </p:blipFill>
        <p:spPr>
          <a:xfrm>
            <a:off x="6871893" y="1270532"/>
            <a:ext cx="1921176" cy="1232795"/>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357694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6"/>
                                        </p:tgtEl>
                                        <p:attrNameLst>
                                          <p:attrName>r</p:attrName>
                                        </p:attrNameLst>
                                      </p:cBhvr>
                                    </p:animRo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7"/>
                                        </p:tgtEl>
                                        <p:attrNameLst>
                                          <p:attrName>r</p:attrName>
                                        </p:attrNameLst>
                                      </p:cBhvr>
                                    </p:animRot>
                                    <p:animRot by="-240000">
                                      <p:cBhvr>
                                        <p:cTn id="9" dur="200" fill="hold">
                                          <p:stCondLst>
                                            <p:cond delay="200"/>
                                          </p:stCondLst>
                                        </p:cTn>
                                        <p:tgtEl>
                                          <p:spTgt spid="7"/>
                                        </p:tgtEl>
                                        <p:attrNameLst>
                                          <p:attrName>r</p:attrName>
                                        </p:attrNameLst>
                                      </p:cBhvr>
                                    </p:animRot>
                                    <p:animRot by="240000">
                                      <p:cBhvr>
                                        <p:cTn id="10" dur="200" fill="hold">
                                          <p:stCondLst>
                                            <p:cond delay="400"/>
                                          </p:stCondLst>
                                        </p:cTn>
                                        <p:tgtEl>
                                          <p:spTgt spid="7"/>
                                        </p:tgtEl>
                                        <p:attrNameLst>
                                          <p:attrName>r</p:attrName>
                                        </p:attrNameLst>
                                      </p:cBhvr>
                                    </p:animRot>
                                    <p:animRot by="-240000">
                                      <p:cBhvr>
                                        <p:cTn id="11" dur="200" fill="hold">
                                          <p:stCondLst>
                                            <p:cond delay="600"/>
                                          </p:stCondLst>
                                        </p:cTn>
                                        <p:tgtEl>
                                          <p:spTgt spid="7"/>
                                        </p:tgtEl>
                                        <p:attrNameLst>
                                          <p:attrName>r</p:attrName>
                                        </p:attrNameLst>
                                      </p:cBhvr>
                                    </p:animRot>
                                    <p:animRot by="120000">
                                      <p:cBhvr>
                                        <p:cTn id="12" dur="200" fill="hold">
                                          <p:stCondLst>
                                            <p:cond delay="800"/>
                                          </p:stCondLst>
                                        </p:cTn>
                                        <p:tgtEl>
                                          <p:spTgt spid="7"/>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636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withEffect">
                                  <p:stCondLst>
                                    <p:cond delay="0"/>
                                  </p:stCondLst>
                                  <p:childTnLst>
                                    <p:animMotion origin="layout" path="M -3.33333E-6 8.88067E-7 L 0.16841 -0.25532 " pathEditMode="relative" rAng="0" ptsTypes="AA">
                                      <p:cBhvr>
                                        <p:cTn id="21" dur="1000" fill="hold"/>
                                        <p:tgtEl>
                                          <p:spTgt spid="6"/>
                                        </p:tgtEl>
                                        <p:attrNameLst>
                                          <p:attrName>ppt_x</p:attrName>
                                          <p:attrName>ppt_y</p:attrName>
                                        </p:attrNameLst>
                                      </p:cBhvr>
                                      <p:rCtr x="8420" y="-12766"/>
                                    </p:animMotion>
                                  </p:childTnLst>
                                </p:cTn>
                              </p:par>
                              <p:par>
                                <p:cTn id="22" presetID="63" presetClass="path" presetSubtype="0" accel="50000" decel="50000" fill="hold" nodeType="withEffect">
                                  <p:stCondLst>
                                    <p:cond delay="0"/>
                                  </p:stCondLst>
                                  <p:childTnLst>
                                    <p:animMotion origin="layout" path="M -3.33333E-6 -2.6827E-7 L 0.19167 -2.6827E-7 " pathEditMode="relative" rAng="0" ptsTypes="AA">
                                      <p:cBhvr>
                                        <p:cTn id="23" dur="1000" fill="hold"/>
                                        <p:tgtEl>
                                          <p:spTgt spid="7"/>
                                        </p:tgtEl>
                                        <p:attrNameLst>
                                          <p:attrName>ppt_x</p:attrName>
                                          <p:attrName>ppt_y</p:attrName>
                                        </p:attrNameLst>
                                      </p:cBhvr>
                                      <p:rCtr x="9583" y="0"/>
                                    </p:animMotion>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63" presetClass="path" presetSubtype="0" accel="50000" decel="50000" fill="hold" nodeType="withEffect">
                                  <p:stCondLst>
                                    <p:cond delay="0"/>
                                  </p:stCondLst>
                                  <p:childTnLst>
                                    <p:animMotion origin="layout" path="M -3.33333E-6 8.88067E-7 L 0.15834 -0.24422 " pathEditMode="relative" rAng="0" ptsTypes="AA">
                                      <p:cBhvr>
                                        <p:cTn id="32" dur="1000" fill="hold"/>
                                        <p:tgtEl>
                                          <p:spTgt spid="6"/>
                                        </p:tgtEl>
                                        <p:attrNameLst>
                                          <p:attrName>ppt_x</p:attrName>
                                          <p:attrName>ppt_y</p:attrName>
                                        </p:attrNameLst>
                                      </p:cBhvr>
                                      <p:rCtr x="7917" y="-12211"/>
                                    </p:animMotion>
                                  </p:childTnLst>
                                </p:cTn>
                              </p:par>
                              <p:par>
                                <p:cTn id="33" presetID="63" presetClass="path" presetSubtype="0" accel="50000" decel="50000" fill="hold" nodeType="withEffect">
                                  <p:stCondLst>
                                    <p:cond delay="0"/>
                                  </p:stCondLst>
                                  <p:childTnLst>
                                    <p:animMotion origin="layout" path="M -3.33333E-6 1.25809E-6 L 0.18334 -0.00023 " pathEditMode="relative" rAng="0" ptsTypes="AA">
                                      <p:cBhvr>
                                        <p:cTn id="34" dur="1000" fill="hold"/>
                                        <p:tgtEl>
                                          <p:spTgt spid="7"/>
                                        </p:tgtEl>
                                        <p:attrNameLst>
                                          <p:attrName>ppt_x</p:attrName>
                                          <p:attrName>ppt_y</p:attrName>
                                        </p:attrNameLst>
                                      </p:cBhvr>
                                      <p:rCtr x="9167" y="-23"/>
                                    </p:animMotion>
                                  </p:childTnLst>
                                </p:cTn>
                              </p:par>
                            </p:childTnLst>
                          </p:cTn>
                        </p:par>
                        <p:par>
                          <p:cTn id="35" fill="hold">
                            <p:stCondLst>
                              <p:cond delay="1000"/>
                            </p:stCondLst>
                            <p:childTnLst>
                              <p:par>
                                <p:cTn id="36" presetID="10" presetClass="entr" presetSubtype="0" fill="hold" grpId="1"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nextCondLst>
                <p:cond evt="onClick" delay="0">
                  <p:tgtEl>
                    <p:spTgt spid="11"/>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64" presetClass="path" presetSubtype="0" accel="50000" decel="50000" fill="hold" nodeType="clickEffect">
                                  <p:stCondLst>
                                    <p:cond delay="0"/>
                                  </p:stCondLst>
                                  <p:childTnLst>
                                    <p:animMotion origin="layout" path="M -3.33333E-6 8.88067E-7 L 0.11667 -0.47734 " pathEditMode="relative" rAng="0" ptsTypes="AA">
                                      <p:cBhvr>
                                        <p:cTn id="43" dur="1000" fill="hold"/>
                                        <p:tgtEl>
                                          <p:spTgt spid="6"/>
                                        </p:tgtEl>
                                        <p:attrNameLst>
                                          <p:attrName>ppt_x</p:attrName>
                                          <p:attrName>ppt_y</p:attrName>
                                        </p:attrNameLst>
                                      </p:cBhvr>
                                      <p:rCtr x="5833" y="-23867"/>
                                    </p:animMotion>
                                  </p:childTnLst>
                                </p:cTn>
                              </p:par>
                              <p:par>
                                <p:cTn id="44" presetID="35" presetClass="path" presetSubtype="0" accel="50000" decel="50000" fill="hold" nodeType="withEffect">
                                  <p:stCondLst>
                                    <p:cond delay="0"/>
                                  </p:stCondLst>
                                  <p:childTnLst>
                                    <p:animMotion origin="layout" path="M 0 0 L -0.25 0 E" pathEditMode="relative" ptsTypes="">
                                      <p:cBhvr>
                                        <p:cTn id="45" dur="1000" fill="hold"/>
                                        <p:tgtEl>
                                          <p:spTgt spid="7"/>
                                        </p:tgtEl>
                                        <p:attrNameLst>
                                          <p:attrName>ppt_x</p:attrName>
                                          <p:attrName>ppt_y</p:attrName>
                                        </p:attrNameLst>
                                      </p:cBhvr>
                                    </p:animMotion>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42" presetClass="path" presetSubtype="0" accel="50000" decel="50000" fill="hold" nodeType="withEffect">
                                  <p:stCondLst>
                                    <p:cond delay="0"/>
                                  </p:stCondLst>
                                  <p:childTnLst>
                                    <p:animMotion origin="layout" path="M -3.33333E-6 8.88067E-7 L 0.15834 -0.24422 " pathEditMode="relative" rAng="0" ptsTypes="AA">
                                      <p:cBhvr>
                                        <p:cTn id="54" dur="1000" spd="-100000" fill="hold"/>
                                        <p:tgtEl>
                                          <p:spTgt spid="6"/>
                                        </p:tgtEl>
                                        <p:attrNameLst>
                                          <p:attrName>ppt_x</p:attrName>
                                          <p:attrName>ppt_y</p:attrName>
                                        </p:attrNameLst>
                                      </p:cBhvr>
                                      <p:rCtr x="7917" y="-12211"/>
                                    </p:animMotion>
                                  </p:childTnLst>
                                </p:cTn>
                              </p:par>
                              <p:par>
                                <p:cTn id="55" presetID="42" presetClass="path" presetSubtype="0" accel="50000" decel="50000" fill="hold" nodeType="withEffect">
                                  <p:stCondLst>
                                    <p:cond delay="0"/>
                                  </p:stCondLst>
                                  <p:childTnLst>
                                    <p:animMotion origin="layout" path="M -3.33333E-6 1.25809E-6 L 0.175 -0.00023 " pathEditMode="relative" rAng="0" ptsTypes="AA">
                                      <p:cBhvr>
                                        <p:cTn id="56" dur="1000" spd="-100000" fill="hold"/>
                                        <p:tgtEl>
                                          <p:spTgt spid="7"/>
                                        </p:tgtEl>
                                        <p:attrNameLst>
                                          <p:attrName>ppt_x</p:attrName>
                                          <p:attrName>ppt_y</p:attrName>
                                        </p:attrNameLst>
                                      </p:cBhvr>
                                      <p:rCtr x="8750" y="-23"/>
                                    </p:animMotion>
                                  </p:childTnLst>
                                </p:cTn>
                              </p:par>
                              <p:par>
                                <p:cTn id="57" presetID="10" presetClass="exit" presetSubtype="0" fill="hold" grpId="3"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35" presetClass="path" presetSubtype="0" accel="50000" decel="50000" fill="hold" nodeType="withEffect">
                                  <p:stCondLst>
                                    <p:cond delay="0"/>
                                  </p:stCondLst>
                                  <p:childTnLst>
                                    <p:animMotion origin="layout" path="M -3.33333E-6 1.25809E-6 L 0.18334 -0.00023 " pathEditMode="relative" rAng="0" ptsTypes="AA">
                                      <p:cBhvr>
                                        <p:cTn id="64" dur="1000" fill="hold"/>
                                        <p:tgtEl>
                                          <p:spTgt spid="7"/>
                                        </p:tgtEl>
                                        <p:attrNameLst>
                                          <p:attrName>ppt_x</p:attrName>
                                          <p:attrName>ppt_y</p:attrName>
                                        </p:attrNameLst>
                                      </p:cBhvr>
                                      <p:rCtr x="9167" y="-23"/>
                                    </p:animMotion>
                                  </p:childTnLst>
                                </p:cTn>
                              </p:par>
                              <p:par>
                                <p:cTn id="65" presetID="35" presetClass="path" presetSubtype="0" accel="50000" decel="50000" fill="hold" nodeType="withEffect">
                                  <p:stCondLst>
                                    <p:cond delay="0"/>
                                  </p:stCondLst>
                                  <p:childTnLst>
                                    <p:animMotion origin="layout" path="M -3.33333E-6 8.88067E-7 L 0.16667 -0.25532 " pathEditMode="relative" rAng="0" ptsTypes="AA">
                                      <p:cBhvr>
                                        <p:cTn id="66" dur="1000" fill="hold"/>
                                        <p:tgtEl>
                                          <p:spTgt spid="6"/>
                                        </p:tgtEl>
                                        <p:attrNameLst>
                                          <p:attrName>ppt_x</p:attrName>
                                          <p:attrName>ppt_y</p:attrName>
                                        </p:attrNameLst>
                                      </p:cBhvr>
                                      <p:rCtr x="8333" y="-12766"/>
                                    </p:animMotion>
                                  </p:childTnLst>
                                </p:cTn>
                              </p:par>
                            </p:childTnLst>
                          </p:cTn>
                        </p:par>
                        <p:par>
                          <p:cTn id="67" fill="hold">
                            <p:stCondLst>
                              <p:cond delay="1000"/>
                            </p:stCondLst>
                            <p:childTnLst>
                              <p:par>
                                <p:cTn id="68" presetID="10" presetClass="entr" presetSubtype="0" fill="hold" grpId="2"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childTnLst>
              </p:cTn>
              <p:nextCondLst>
                <p:cond evt="onClick" delay="0">
                  <p:tgtEl>
                    <p:spTgt spid="10"/>
                  </p:tgtEl>
                </p:cond>
              </p:nextCondLst>
            </p:seq>
            <p:video>
              <p:cMediaNode vol="80000">
                <p:cTn id="71" fill="hold" display="0">
                  <p:stCondLst>
                    <p:cond delay="indefinite"/>
                  </p:stCondLst>
                </p:cTn>
                <p:tgtEl>
                  <p:spTgt spid="14"/>
                </p:tgtEl>
              </p:cMediaNode>
            </p:video>
          </p:childTnLst>
        </p:cTn>
      </p:par>
    </p:tnLst>
    <p:bldLst>
      <p:bldP spid="12" grpId="0" animBg="1"/>
      <p:bldP spid="12" grpId="1" animBg="1"/>
      <p:bldP spid="12" grpId="2" animBg="1"/>
      <p:bldP spid="12" grpId="3"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Quả Bó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5382" y="3829050"/>
            <a:ext cx="527539" cy="457200"/>
          </a:xfrm>
          <a:prstGeom prst="rect">
            <a:avLst/>
          </a:prstGeom>
        </p:spPr>
      </p:pic>
      <p:pic>
        <p:nvPicPr>
          <p:cNvPr id="7" name="Thủ Mô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1128" y="1200150"/>
            <a:ext cx="1516046" cy="1373559"/>
          </a:xfrm>
          <a:prstGeom prst="rect">
            <a:avLst/>
          </a:prstGeom>
        </p:spPr>
      </p:pic>
      <mc:AlternateContent xmlns:mc="http://schemas.openxmlformats.org/markup-compatibility/2006" xmlns:a14="http://schemas.microsoft.com/office/drawing/2010/main">
        <mc:Choice Requires="a14">
          <p:sp>
            <p:nvSpPr>
              <p:cNvPr id="8" name="Câu TL A"/>
              <p:cNvSpPr/>
              <p:nvPr/>
            </p:nvSpPr>
            <p:spPr>
              <a:xfrm>
                <a:off x="1181101" y="3219450"/>
                <a:ext cx="2575728" cy="79248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A</m:t>
                      </m:r>
                      <m:r>
                        <m:rPr>
                          <m:nor/>
                        </m:rPr>
                        <a:rPr lang="fr-FR" sz="2000">
                          <a:latin typeface="Arial" panose="020B0604020202020204" pitchFamily="34" charset="0"/>
                          <a:ea typeface="Arial" panose="020B0604020202020204" pitchFamily="34" charset="0"/>
                          <a:cs typeface="Arial" panose="020B0604020202020204" pitchFamily="34" charset="0"/>
                        </a:rPr>
                        <m:t>. </m:t>
                      </m:r>
                      <m:r>
                        <a:rPr lang="fr-FR" sz="2000" i="1">
                          <a:effectLst/>
                          <a:latin typeface="Cambria Math" panose="02040503050406030204" pitchFamily="18" charset="0"/>
                          <a:ea typeface="Arial" panose="020B0604020202020204" pitchFamily="34" charset="0"/>
                          <a:cs typeface="Times New Roman" panose="02020603050405020304" pitchFamily="18" charset="0"/>
                        </a:rPr>
                        <m:t>4</m:t>
                      </m:r>
                      <m:r>
                        <m:rPr>
                          <m:nor/>
                        </m:rPr>
                        <a:rPr lang="fr-FR" sz="2000">
                          <a:effectLst/>
                          <a:latin typeface="Arial" panose="020B0604020202020204" pitchFamily="34" charset="0"/>
                          <a:ea typeface="Arial" panose="020B0604020202020204" pitchFamily="34" charset="0"/>
                          <a:cs typeface="Arial" panose="020B0604020202020204" pitchFamily="34" charset="0"/>
                        </a:rPr>
                        <m:t> </m:t>
                      </m:r>
                      <m:r>
                        <m:rPr>
                          <m:nor/>
                        </m:rPr>
                        <a:rPr lang="fr-FR" sz="2000">
                          <a:effectLst/>
                          <a:latin typeface="Arial" panose="020B0604020202020204" pitchFamily="34" charset="0"/>
                          <a:ea typeface="Arial" panose="020B0604020202020204" pitchFamily="34" charset="0"/>
                          <a:cs typeface="Arial" panose="020B0604020202020204" pitchFamily="34" charset="0"/>
                        </a:rPr>
                        <m:t>ng</m:t>
                      </m:r>
                      <m:r>
                        <m:rPr>
                          <m:nor/>
                        </m:rPr>
                        <a:rPr lang="fr-FR" sz="2000">
                          <a:effectLst/>
                          <a:latin typeface="Arial" panose="020B0604020202020204" pitchFamily="34" charset="0"/>
                          <a:ea typeface="Arial" panose="020B0604020202020204" pitchFamily="34" charset="0"/>
                          <a:cs typeface="Arial" panose="020B0604020202020204" pitchFamily="34" charset="0"/>
                        </a:rPr>
                        <m:t>à</m:t>
                      </m:r>
                      <m:r>
                        <m:rPr>
                          <m:nor/>
                        </m:rPr>
                        <a:rPr lang="fr-FR" sz="2000">
                          <a:effectLst/>
                          <a:latin typeface="Arial" panose="020B0604020202020204" pitchFamily="34" charset="0"/>
                          <a:ea typeface="Arial" panose="020B0604020202020204" pitchFamily="34" charset="0"/>
                          <a:cs typeface="Arial" panose="020B0604020202020204" pitchFamily="34" charset="0"/>
                        </a:rPr>
                        <m:t>y</m:t>
                      </m:r>
                    </m:oMath>
                  </m:oMathPara>
                </a14:m>
                <a:endParaRPr kumimoji="0" lang="en-US" sz="19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mc:Choice>
        <mc:Fallback xmlns="">
          <p:sp>
            <p:nvSpPr>
              <p:cNvPr id="8" name="Câu TL A"/>
              <p:cNvSpPr>
                <a:spLocks noRot="1" noChangeAspect="1" noMove="1" noResize="1" noEditPoints="1" noAdjustHandles="1" noChangeArrowheads="1" noChangeShapeType="1" noTextEdit="1"/>
              </p:cNvSpPr>
              <p:nvPr/>
            </p:nvSpPr>
            <p:spPr>
              <a:xfrm>
                <a:off x="1181101" y="3219450"/>
                <a:ext cx="2575728" cy="792480"/>
              </a:xfrm>
              <a:prstGeom prst="flowChartTerminator">
                <a:avLst/>
              </a:prstGeom>
              <a:blipFill>
                <a:blip r:embed="rId7"/>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âu TL C"/>
              <p:cNvSpPr/>
              <p:nvPr/>
            </p:nvSpPr>
            <p:spPr>
              <a:xfrm>
                <a:off x="5387174" y="4202505"/>
                <a:ext cx="2575728" cy="79248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Bef>
                    <a:spcPts val="600"/>
                  </a:spcBef>
                  <a:spcAft>
                    <a:spcPts val="600"/>
                  </a:spcAft>
                </a:pPr>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Times New Roman" panose="02020603050405020304" pitchFamily="18" charset="0"/>
                          <a:cs typeface="Arial" panose="020B0604020202020204" pitchFamily="34" charset="0"/>
                        </a:rPr>
                        <m:t>D</m:t>
                      </m:r>
                      <m:r>
                        <m:rPr>
                          <m:nor/>
                        </m:rPr>
                        <a:rPr lang="fr-FR" sz="2000">
                          <a:latin typeface="Arial" panose="020B0604020202020204" pitchFamily="34" charset="0"/>
                          <a:ea typeface="Times New Roman" panose="02020603050405020304" pitchFamily="18" charset="0"/>
                          <a:cs typeface="Arial" panose="020B0604020202020204" pitchFamily="34" charset="0"/>
                        </a:rPr>
                        <m:t>. 7 </m:t>
                      </m:r>
                      <m:r>
                        <m:rPr>
                          <m:nor/>
                        </m:rPr>
                        <a:rPr lang="fr-FR" sz="2000">
                          <a:latin typeface="Arial" panose="020B0604020202020204" pitchFamily="34" charset="0"/>
                          <a:ea typeface="Times New Roman" panose="02020603050405020304" pitchFamily="18" charset="0"/>
                          <a:cs typeface="Arial" panose="020B0604020202020204" pitchFamily="34" charset="0"/>
                        </a:rPr>
                        <m:t>ng</m:t>
                      </m:r>
                      <m:r>
                        <m:rPr>
                          <m:nor/>
                        </m:rPr>
                        <a:rPr lang="fr-FR" sz="2000">
                          <a:latin typeface="Arial" panose="020B0604020202020204" pitchFamily="34" charset="0"/>
                          <a:ea typeface="Times New Roman" panose="02020603050405020304" pitchFamily="18" charset="0"/>
                          <a:cs typeface="Arial" panose="020B0604020202020204" pitchFamily="34" charset="0"/>
                        </a:rPr>
                        <m:t>à</m:t>
                      </m:r>
                      <m:r>
                        <m:rPr>
                          <m:nor/>
                        </m:rPr>
                        <a:rPr lang="fr-FR" sz="2000">
                          <a:latin typeface="Arial" panose="020B0604020202020204" pitchFamily="34" charset="0"/>
                          <a:ea typeface="Times New Roman" panose="02020603050405020304" pitchFamily="18" charset="0"/>
                          <a:cs typeface="Arial" panose="020B0604020202020204" pitchFamily="34" charset="0"/>
                        </a:rPr>
                        <m:t>y</m:t>
                      </m:r>
                    </m:oMath>
                  </m:oMathPara>
                </a14:m>
                <a:endParaRPr lang="en-US" sz="18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Câu TL C"/>
              <p:cNvSpPr>
                <a:spLocks noRot="1" noChangeAspect="1" noMove="1" noResize="1" noEditPoints="1" noAdjustHandles="1" noChangeArrowheads="1" noChangeShapeType="1" noTextEdit="1"/>
              </p:cNvSpPr>
              <p:nvPr/>
            </p:nvSpPr>
            <p:spPr>
              <a:xfrm>
                <a:off x="5387174" y="4202505"/>
                <a:ext cx="2575728" cy="792480"/>
              </a:xfrm>
              <a:prstGeom prst="flowChartTerminator">
                <a:avLst/>
              </a:prstGeom>
              <a:blipFill>
                <a:blip r:embed="rId8"/>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âu TL B"/>
              <p:cNvSpPr/>
              <p:nvPr/>
            </p:nvSpPr>
            <p:spPr>
              <a:xfrm>
                <a:off x="5458327" y="3219450"/>
                <a:ext cx="2575728" cy="79248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5240" lvl="0" algn="ctr" defTabSz="457200">
                  <a:buClrTx/>
                </a:pPr>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B</m:t>
                      </m:r>
                      <m:r>
                        <m:rPr>
                          <m:nor/>
                        </m:rPr>
                        <a:rPr lang="fr-FR" sz="2000">
                          <a:latin typeface="Arial" panose="020B0604020202020204" pitchFamily="34" charset="0"/>
                          <a:ea typeface="Arial" panose="020B0604020202020204" pitchFamily="34" charset="0"/>
                          <a:cs typeface="Arial" panose="020B0604020202020204" pitchFamily="34" charset="0"/>
                        </a:rPr>
                        <m:t>. 11 </m:t>
                      </m:r>
                      <m:r>
                        <m:rPr>
                          <m:nor/>
                        </m:rPr>
                        <a:rPr lang="fr-FR" sz="2000">
                          <a:latin typeface="Arial" panose="020B0604020202020204" pitchFamily="34" charset="0"/>
                          <a:ea typeface="Arial" panose="020B0604020202020204" pitchFamily="34" charset="0"/>
                          <a:cs typeface="Arial" panose="020B0604020202020204" pitchFamily="34" charset="0"/>
                        </a:rPr>
                        <m:t>ng</m:t>
                      </m:r>
                      <m:r>
                        <m:rPr>
                          <m:nor/>
                        </m:rPr>
                        <a:rPr lang="fr-FR" sz="2000">
                          <a:latin typeface="Arial" panose="020B0604020202020204" pitchFamily="34" charset="0"/>
                          <a:ea typeface="Arial" panose="020B0604020202020204" pitchFamily="34" charset="0"/>
                          <a:cs typeface="Arial" panose="020B0604020202020204" pitchFamily="34" charset="0"/>
                        </a:rPr>
                        <m:t>à</m:t>
                      </m:r>
                      <m:r>
                        <m:rPr>
                          <m:nor/>
                        </m:rPr>
                        <a:rPr lang="fr-FR" sz="2000">
                          <a:latin typeface="Arial" panose="020B0604020202020204" pitchFamily="34" charset="0"/>
                          <a:ea typeface="Arial" panose="020B0604020202020204" pitchFamily="34" charset="0"/>
                          <a:cs typeface="Arial" panose="020B0604020202020204" pitchFamily="34" charset="0"/>
                        </a:rPr>
                        <m:t>y</m:t>
                      </m:r>
                    </m:oMath>
                  </m:oMathPara>
                </a14:m>
                <a:endParaRPr kumimoji="0" lang="en-US" sz="19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mc:Choice>
        <mc:Fallback xmlns="">
          <p:sp>
            <p:nvSpPr>
              <p:cNvPr id="10" name="Câu TL B"/>
              <p:cNvSpPr>
                <a:spLocks noRot="1" noChangeAspect="1" noMove="1" noResize="1" noEditPoints="1" noAdjustHandles="1" noChangeArrowheads="1" noChangeShapeType="1" noTextEdit="1"/>
              </p:cNvSpPr>
              <p:nvPr/>
            </p:nvSpPr>
            <p:spPr>
              <a:xfrm>
                <a:off x="5458327" y="3219450"/>
                <a:ext cx="2575728" cy="792480"/>
              </a:xfrm>
              <a:prstGeom prst="flowChartTerminator">
                <a:avLst/>
              </a:prstGeom>
              <a:blipFill>
                <a:blip r:embed="rId9"/>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âu TL D"/>
              <p:cNvSpPr/>
              <p:nvPr/>
            </p:nvSpPr>
            <p:spPr>
              <a:xfrm>
                <a:off x="1181101" y="4202505"/>
                <a:ext cx="2575728" cy="79248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90170" algn="just" defTabSz="457200">
                  <a:buClrTx/>
                  <a:tabLst>
                    <a:tab pos="90170" algn="l"/>
                    <a:tab pos="315278" algn="l"/>
                    <a:tab pos="1710373" algn="l"/>
                  </a:tabLst>
                </a:pPr>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C</m:t>
                      </m:r>
                      <m:r>
                        <m:rPr>
                          <m:nor/>
                        </m:rPr>
                        <a:rPr lang="fr-FR" sz="2000">
                          <a:latin typeface="Arial" panose="020B0604020202020204" pitchFamily="34" charset="0"/>
                          <a:ea typeface="Arial" panose="020B0604020202020204" pitchFamily="34" charset="0"/>
                          <a:cs typeface="Arial" panose="020B0604020202020204" pitchFamily="34" charset="0"/>
                        </a:rPr>
                        <m:t>. 8 </m:t>
                      </m:r>
                      <m:r>
                        <m:rPr>
                          <m:nor/>
                        </m:rPr>
                        <a:rPr lang="fr-FR" sz="2000">
                          <a:latin typeface="Arial" panose="020B0604020202020204" pitchFamily="34" charset="0"/>
                          <a:ea typeface="Arial" panose="020B0604020202020204" pitchFamily="34" charset="0"/>
                          <a:cs typeface="Arial" panose="020B0604020202020204" pitchFamily="34" charset="0"/>
                        </a:rPr>
                        <m:t>ng</m:t>
                      </m:r>
                      <m:r>
                        <m:rPr>
                          <m:nor/>
                        </m:rPr>
                        <a:rPr lang="fr-FR" sz="2000">
                          <a:latin typeface="Arial" panose="020B0604020202020204" pitchFamily="34" charset="0"/>
                          <a:ea typeface="Arial" panose="020B0604020202020204" pitchFamily="34" charset="0"/>
                          <a:cs typeface="Arial" panose="020B0604020202020204" pitchFamily="34" charset="0"/>
                        </a:rPr>
                        <m:t>à</m:t>
                      </m:r>
                      <m:r>
                        <m:rPr>
                          <m:nor/>
                        </m:rPr>
                        <a:rPr lang="fr-FR" sz="2000">
                          <a:latin typeface="Arial" panose="020B0604020202020204" pitchFamily="34" charset="0"/>
                          <a:ea typeface="Arial" panose="020B0604020202020204" pitchFamily="34" charset="0"/>
                          <a:cs typeface="Arial" panose="020B0604020202020204" pitchFamily="34" charset="0"/>
                        </a:rPr>
                        <m:t>y</m:t>
                      </m:r>
                      <m:r>
                        <m:rPr>
                          <m:nor/>
                        </m:rPr>
                        <a:rPr lang="fr-FR" sz="2000">
                          <a:latin typeface="Arial" panose="020B0604020202020204" pitchFamily="34" charset="0"/>
                          <a:ea typeface="Arial" panose="020B0604020202020204" pitchFamily="34" charset="0"/>
                          <a:cs typeface="Arial" panose="020B0604020202020204" pitchFamily="34" charset="0"/>
                        </a:rPr>
                        <m:t>	</m:t>
                      </m:r>
                    </m:oMath>
                  </m:oMathPara>
                </a14:m>
                <a:endParaRPr kumimoji="0" lang="en-US" sz="1900" b="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1" name="Câu TL D"/>
              <p:cNvSpPr>
                <a:spLocks noRot="1" noChangeAspect="1" noMove="1" noResize="1" noEditPoints="1" noAdjustHandles="1" noChangeArrowheads="1" noChangeShapeType="1" noTextEdit="1"/>
              </p:cNvSpPr>
              <p:nvPr/>
            </p:nvSpPr>
            <p:spPr>
              <a:xfrm>
                <a:off x="1181101" y="4202505"/>
                <a:ext cx="2575728" cy="792480"/>
              </a:xfrm>
              <a:prstGeom prst="flowChartTerminator">
                <a:avLst/>
              </a:prstGeom>
              <a:blipFill>
                <a:blip r:embed="rId10"/>
                <a:stretch>
                  <a:fillRect/>
                </a:stretch>
              </a:blipFill>
              <a:ln w="38100">
                <a:solidFill>
                  <a:schemeClr val="bg1"/>
                </a:solidFill>
                <a:prstDash val="sysDash"/>
              </a:ln>
            </p:spPr>
            <p:txBody>
              <a:bodyPr/>
              <a:lstStyle/>
              <a:p>
                <a:r>
                  <a:rPr lang="en-US">
                    <a:noFill/>
                  </a:rPr>
                  <a:t> </a:t>
                </a:r>
              </a:p>
            </p:txBody>
          </p:sp>
        </mc:Fallback>
      </mc:AlternateContent>
      <p:sp>
        <p:nvSpPr>
          <p:cNvPr id="12" name="Sai"/>
          <p:cNvSpPr/>
          <p:nvPr/>
        </p:nvSpPr>
        <p:spPr>
          <a:xfrm>
            <a:off x="3771901" y="2583633"/>
            <a:ext cx="1615273" cy="455241"/>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SAI RỒI</a:t>
            </a:r>
          </a:p>
        </p:txBody>
      </p:sp>
      <p:sp>
        <p:nvSpPr>
          <p:cNvPr id="13" name="Đúng"/>
          <p:cNvSpPr/>
          <p:nvPr/>
        </p:nvSpPr>
        <p:spPr>
          <a:xfrm>
            <a:off x="3771901" y="2571750"/>
            <a:ext cx="1615273" cy="455241"/>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ĐÚNG</a:t>
            </a:r>
          </a:p>
        </p:txBody>
      </p:sp>
      <p:sp>
        <p:nvSpPr>
          <p:cNvPr id="17" name="Rounded Rectangle 16"/>
          <p:cNvSpPr/>
          <p:nvPr/>
        </p:nvSpPr>
        <p:spPr>
          <a:xfrm>
            <a:off x="103367" y="49081"/>
            <a:ext cx="8905460" cy="10308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30480" algn="just">
              <a:lnSpc>
                <a:spcPct val="150000"/>
              </a:lnSpc>
              <a:spcBef>
                <a:spcPts val="600"/>
              </a:spcBef>
              <a:spcAft>
                <a:spcPts val="600"/>
              </a:spcAft>
            </a:pPr>
            <a:r>
              <a:rPr lang="vi-VN" sz="1600" b="1">
                <a:latin typeface="Arial" panose="020B0604020202020204" pitchFamily="34" charset="0"/>
                <a:ea typeface="Times New Roman" panose="02020603050405020304" pitchFamily="18" charset="0"/>
                <a:cs typeface="Arial" panose="020B0604020202020204" pitchFamily="34" charset="0"/>
              </a:rPr>
              <a:t>Câu 4. </a:t>
            </a:r>
            <a:r>
              <a:rPr lang="vi-VN" sz="1600">
                <a:latin typeface="Arial" panose="020B0604020202020204" pitchFamily="34" charset="0"/>
                <a:ea typeface="Times New Roman" panose="02020603050405020304" pitchFamily="18" charset="0"/>
                <a:cs typeface="Arial" panose="020B0604020202020204" pitchFamily="34" charset="0"/>
              </a:rPr>
              <a:t>Một đội xe theo kế hoạch chở hết 140 tấn hàng trong một số ngày quy định. Do mỗi ngày đội đó chở vượt mức 5 tấn nên đội đó hoàn thành kế hoạch sớm hơn thời gian quy định 1 ngày và chở thêm được 10 tấn. Hỏi theo kế hoạch đội xe chở hàng hết bao nhiêu ngày?</a:t>
            </a:r>
          </a:p>
        </p:txBody>
      </p:sp>
      <p:pic>
        <p:nvPicPr>
          <p:cNvPr id="14" name="15s">
            <a:hlinkClick r:id="" action="ppaction://media"/>
            <a:extLst>
              <a:ext uri="{FF2B5EF4-FFF2-40B4-BE49-F238E27FC236}">
                <a16:creationId xmlns:a16="http://schemas.microsoft.com/office/drawing/2014/main" id="{99DEE66F-3784-4741-8AFE-FEB5C314576B}"/>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11"/>
          <a:stretch>
            <a:fillRect/>
          </a:stretch>
        </p:blipFill>
        <p:spPr>
          <a:xfrm>
            <a:off x="6871893" y="1270532"/>
            <a:ext cx="1921176" cy="1232795"/>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370044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6"/>
                                        </p:tgtEl>
                                        <p:attrNameLst>
                                          <p:attrName>r</p:attrName>
                                        </p:attrNameLst>
                                      </p:cBhvr>
                                    </p:animRo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7"/>
                                        </p:tgtEl>
                                        <p:attrNameLst>
                                          <p:attrName>r</p:attrName>
                                        </p:attrNameLst>
                                      </p:cBhvr>
                                    </p:animRot>
                                    <p:animRot by="-240000">
                                      <p:cBhvr>
                                        <p:cTn id="9" dur="200" fill="hold">
                                          <p:stCondLst>
                                            <p:cond delay="200"/>
                                          </p:stCondLst>
                                        </p:cTn>
                                        <p:tgtEl>
                                          <p:spTgt spid="7"/>
                                        </p:tgtEl>
                                        <p:attrNameLst>
                                          <p:attrName>r</p:attrName>
                                        </p:attrNameLst>
                                      </p:cBhvr>
                                    </p:animRot>
                                    <p:animRot by="240000">
                                      <p:cBhvr>
                                        <p:cTn id="10" dur="200" fill="hold">
                                          <p:stCondLst>
                                            <p:cond delay="400"/>
                                          </p:stCondLst>
                                        </p:cTn>
                                        <p:tgtEl>
                                          <p:spTgt spid="7"/>
                                        </p:tgtEl>
                                        <p:attrNameLst>
                                          <p:attrName>r</p:attrName>
                                        </p:attrNameLst>
                                      </p:cBhvr>
                                    </p:animRot>
                                    <p:animRot by="-240000">
                                      <p:cBhvr>
                                        <p:cTn id="11" dur="200" fill="hold">
                                          <p:stCondLst>
                                            <p:cond delay="600"/>
                                          </p:stCondLst>
                                        </p:cTn>
                                        <p:tgtEl>
                                          <p:spTgt spid="7"/>
                                        </p:tgtEl>
                                        <p:attrNameLst>
                                          <p:attrName>r</p:attrName>
                                        </p:attrNameLst>
                                      </p:cBhvr>
                                    </p:animRot>
                                    <p:animRot by="120000">
                                      <p:cBhvr>
                                        <p:cTn id="12" dur="200" fill="hold">
                                          <p:stCondLst>
                                            <p:cond delay="800"/>
                                          </p:stCondLst>
                                        </p:cTn>
                                        <p:tgtEl>
                                          <p:spTgt spid="7"/>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636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withEffect">
                                  <p:stCondLst>
                                    <p:cond delay="0"/>
                                  </p:stCondLst>
                                  <p:childTnLst>
                                    <p:animMotion origin="layout" path="M -3.33333E-6 8.88067E-7 L 0.16841 -0.25532 " pathEditMode="relative" rAng="0" ptsTypes="AA">
                                      <p:cBhvr>
                                        <p:cTn id="21" dur="1000" fill="hold"/>
                                        <p:tgtEl>
                                          <p:spTgt spid="6"/>
                                        </p:tgtEl>
                                        <p:attrNameLst>
                                          <p:attrName>ppt_x</p:attrName>
                                          <p:attrName>ppt_y</p:attrName>
                                        </p:attrNameLst>
                                      </p:cBhvr>
                                      <p:rCtr x="8420" y="-12766"/>
                                    </p:animMotion>
                                  </p:childTnLst>
                                </p:cTn>
                              </p:par>
                              <p:par>
                                <p:cTn id="22" presetID="63" presetClass="path" presetSubtype="0" accel="50000" decel="50000" fill="hold" nodeType="withEffect">
                                  <p:stCondLst>
                                    <p:cond delay="0"/>
                                  </p:stCondLst>
                                  <p:childTnLst>
                                    <p:animMotion origin="layout" path="M -3.33333E-6 -2.6827E-7 L 0.19167 -2.6827E-7 " pathEditMode="relative" rAng="0" ptsTypes="AA">
                                      <p:cBhvr>
                                        <p:cTn id="23" dur="1000" fill="hold"/>
                                        <p:tgtEl>
                                          <p:spTgt spid="7"/>
                                        </p:tgtEl>
                                        <p:attrNameLst>
                                          <p:attrName>ppt_x</p:attrName>
                                          <p:attrName>ppt_y</p:attrName>
                                        </p:attrNameLst>
                                      </p:cBhvr>
                                      <p:rCtr x="9583" y="0"/>
                                    </p:animMotion>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63" presetClass="path" presetSubtype="0" accel="50000" decel="50000" fill="hold" nodeType="withEffect">
                                  <p:stCondLst>
                                    <p:cond delay="0"/>
                                  </p:stCondLst>
                                  <p:childTnLst>
                                    <p:animMotion origin="layout" path="M -3.33333E-6 8.88067E-7 L 0.15834 -0.24422 " pathEditMode="relative" rAng="0" ptsTypes="AA">
                                      <p:cBhvr>
                                        <p:cTn id="32" dur="1000" fill="hold"/>
                                        <p:tgtEl>
                                          <p:spTgt spid="6"/>
                                        </p:tgtEl>
                                        <p:attrNameLst>
                                          <p:attrName>ppt_x</p:attrName>
                                          <p:attrName>ppt_y</p:attrName>
                                        </p:attrNameLst>
                                      </p:cBhvr>
                                      <p:rCtr x="7917" y="-12211"/>
                                    </p:animMotion>
                                  </p:childTnLst>
                                </p:cTn>
                              </p:par>
                              <p:par>
                                <p:cTn id="33" presetID="63" presetClass="path" presetSubtype="0" accel="50000" decel="50000" fill="hold" nodeType="withEffect">
                                  <p:stCondLst>
                                    <p:cond delay="0"/>
                                  </p:stCondLst>
                                  <p:childTnLst>
                                    <p:animMotion origin="layout" path="M -3.33333E-6 1.25809E-6 L 0.18334 -0.00023 " pathEditMode="relative" rAng="0" ptsTypes="AA">
                                      <p:cBhvr>
                                        <p:cTn id="34" dur="1000" fill="hold"/>
                                        <p:tgtEl>
                                          <p:spTgt spid="7"/>
                                        </p:tgtEl>
                                        <p:attrNameLst>
                                          <p:attrName>ppt_x</p:attrName>
                                          <p:attrName>ppt_y</p:attrName>
                                        </p:attrNameLst>
                                      </p:cBhvr>
                                      <p:rCtr x="9167" y="-23"/>
                                    </p:animMotion>
                                  </p:childTnLst>
                                </p:cTn>
                              </p:par>
                            </p:childTnLst>
                          </p:cTn>
                        </p:par>
                        <p:par>
                          <p:cTn id="35" fill="hold">
                            <p:stCondLst>
                              <p:cond delay="1000"/>
                            </p:stCondLst>
                            <p:childTnLst>
                              <p:par>
                                <p:cTn id="36" presetID="10" presetClass="entr" presetSubtype="0" fill="hold" grpId="1"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nextCondLst>
                <p:cond evt="onClick" delay="0">
                  <p:tgtEl>
                    <p:spTgt spid="11"/>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64" presetClass="path" presetSubtype="0" accel="50000" decel="50000" fill="hold" nodeType="clickEffect">
                                  <p:stCondLst>
                                    <p:cond delay="0"/>
                                  </p:stCondLst>
                                  <p:childTnLst>
                                    <p:animMotion origin="layout" path="M -3.33333E-6 8.88067E-7 L 0.11667 -0.47734 " pathEditMode="relative" rAng="0" ptsTypes="AA">
                                      <p:cBhvr>
                                        <p:cTn id="43" dur="1000" fill="hold"/>
                                        <p:tgtEl>
                                          <p:spTgt spid="6"/>
                                        </p:tgtEl>
                                        <p:attrNameLst>
                                          <p:attrName>ppt_x</p:attrName>
                                          <p:attrName>ppt_y</p:attrName>
                                        </p:attrNameLst>
                                      </p:cBhvr>
                                      <p:rCtr x="5833" y="-23867"/>
                                    </p:animMotion>
                                  </p:childTnLst>
                                </p:cTn>
                              </p:par>
                              <p:par>
                                <p:cTn id="44" presetID="35" presetClass="path" presetSubtype="0" accel="50000" decel="50000" fill="hold" nodeType="withEffect">
                                  <p:stCondLst>
                                    <p:cond delay="0"/>
                                  </p:stCondLst>
                                  <p:childTnLst>
                                    <p:animMotion origin="layout" path="M 0 0 L -0.25 0 E" pathEditMode="relative" ptsTypes="">
                                      <p:cBhvr>
                                        <p:cTn id="45" dur="1000" fill="hold"/>
                                        <p:tgtEl>
                                          <p:spTgt spid="7"/>
                                        </p:tgtEl>
                                        <p:attrNameLst>
                                          <p:attrName>ppt_x</p:attrName>
                                          <p:attrName>ppt_y</p:attrName>
                                        </p:attrNameLst>
                                      </p:cBhvr>
                                    </p:animMotion>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42" presetClass="path" presetSubtype="0" accel="50000" decel="50000" fill="hold" nodeType="withEffect">
                                  <p:stCondLst>
                                    <p:cond delay="0"/>
                                  </p:stCondLst>
                                  <p:childTnLst>
                                    <p:animMotion origin="layout" path="M -3.33333E-6 8.88067E-7 L 0.15834 -0.24422 " pathEditMode="relative" rAng="0" ptsTypes="AA">
                                      <p:cBhvr>
                                        <p:cTn id="54" dur="1000" spd="-100000" fill="hold"/>
                                        <p:tgtEl>
                                          <p:spTgt spid="6"/>
                                        </p:tgtEl>
                                        <p:attrNameLst>
                                          <p:attrName>ppt_x</p:attrName>
                                          <p:attrName>ppt_y</p:attrName>
                                        </p:attrNameLst>
                                      </p:cBhvr>
                                      <p:rCtr x="7917" y="-12211"/>
                                    </p:animMotion>
                                  </p:childTnLst>
                                </p:cTn>
                              </p:par>
                              <p:par>
                                <p:cTn id="55" presetID="42" presetClass="path" presetSubtype="0" accel="50000" decel="50000" fill="hold" nodeType="withEffect">
                                  <p:stCondLst>
                                    <p:cond delay="0"/>
                                  </p:stCondLst>
                                  <p:childTnLst>
                                    <p:animMotion origin="layout" path="M -3.33333E-6 1.25809E-6 L 0.175 -0.00023 " pathEditMode="relative" rAng="0" ptsTypes="AA">
                                      <p:cBhvr>
                                        <p:cTn id="56" dur="1000" spd="-100000" fill="hold"/>
                                        <p:tgtEl>
                                          <p:spTgt spid="7"/>
                                        </p:tgtEl>
                                        <p:attrNameLst>
                                          <p:attrName>ppt_x</p:attrName>
                                          <p:attrName>ppt_y</p:attrName>
                                        </p:attrNameLst>
                                      </p:cBhvr>
                                      <p:rCtr x="8750" y="-23"/>
                                    </p:animMotion>
                                  </p:childTnLst>
                                </p:cTn>
                              </p:par>
                              <p:par>
                                <p:cTn id="57" presetID="10" presetClass="exit" presetSubtype="0" fill="hold" grpId="3"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35" presetClass="path" presetSubtype="0" accel="50000" decel="50000" fill="hold" nodeType="withEffect">
                                  <p:stCondLst>
                                    <p:cond delay="0"/>
                                  </p:stCondLst>
                                  <p:childTnLst>
                                    <p:animMotion origin="layout" path="M -3.33333E-6 1.25809E-6 L 0.18334 -0.00023 " pathEditMode="relative" rAng="0" ptsTypes="AA">
                                      <p:cBhvr>
                                        <p:cTn id="64" dur="1000" fill="hold"/>
                                        <p:tgtEl>
                                          <p:spTgt spid="7"/>
                                        </p:tgtEl>
                                        <p:attrNameLst>
                                          <p:attrName>ppt_x</p:attrName>
                                          <p:attrName>ppt_y</p:attrName>
                                        </p:attrNameLst>
                                      </p:cBhvr>
                                      <p:rCtr x="9167" y="-23"/>
                                    </p:animMotion>
                                  </p:childTnLst>
                                </p:cTn>
                              </p:par>
                              <p:par>
                                <p:cTn id="65" presetID="35" presetClass="path" presetSubtype="0" accel="50000" decel="50000" fill="hold" nodeType="withEffect">
                                  <p:stCondLst>
                                    <p:cond delay="0"/>
                                  </p:stCondLst>
                                  <p:childTnLst>
                                    <p:animMotion origin="layout" path="M -3.33333E-6 8.88067E-7 L 0.16667 -0.25532 " pathEditMode="relative" rAng="0" ptsTypes="AA">
                                      <p:cBhvr>
                                        <p:cTn id="66" dur="1000" fill="hold"/>
                                        <p:tgtEl>
                                          <p:spTgt spid="6"/>
                                        </p:tgtEl>
                                        <p:attrNameLst>
                                          <p:attrName>ppt_x</p:attrName>
                                          <p:attrName>ppt_y</p:attrName>
                                        </p:attrNameLst>
                                      </p:cBhvr>
                                      <p:rCtr x="8333" y="-12766"/>
                                    </p:animMotion>
                                  </p:childTnLst>
                                </p:cTn>
                              </p:par>
                            </p:childTnLst>
                          </p:cTn>
                        </p:par>
                        <p:par>
                          <p:cTn id="67" fill="hold">
                            <p:stCondLst>
                              <p:cond delay="1000"/>
                            </p:stCondLst>
                            <p:childTnLst>
                              <p:par>
                                <p:cTn id="68" presetID="10" presetClass="entr" presetSubtype="0" fill="hold" grpId="2"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childTnLst>
              </p:cTn>
              <p:nextCondLst>
                <p:cond evt="onClick" delay="0">
                  <p:tgtEl>
                    <p:spTgt spid="10"/>
                  </p:tgtEl>
                </p:cond>
              </p:nextCondLst>
            </p:seq>
            <p:video>
              <p:cMediaNode vol="80000">
                <p:cTn id="71" fill="hold" display="0">
                  <p:stCondLst>
                    <p:cond delay="indefinite"/>
                  </p:stCondLst>
                </p:cTn>
                <p:tgtEl>
                  <p:spTgt spid="14"/>
                </p:tgtEl>
              </p:cMediaNode>
            </p:video>
          </p:childTnLst>
        </p:cTn>
      </p:par>
    </p:tnLst>
    <p:bldLst>
      <p:bldP spid="12" grpId="0" animBg="1"/>
      <p:bldP spid="12" grpId="1" animBg="1"/>
      <p:bldP spid="12" grpId="2" animBg="1"/>
      <p:bldP spid="12" grpId="3"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Quả Bó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5382" y="3829050"/>
            <a:ext cx="527539" cy="457200"/>
          </a:xfrm>
          <a:prstGeom prst="rect">
            <a:avLst/>
          </a:prstGeom>
        </p:spPr>
      </p:pic>
      <p:pic>
        <p:nvPicPr>
          <p:cNvPr id="7" name="Thủ Mô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1128" y="1200150"/>
            <a:ext cx="1516046" cy="1373559"/>
          </a:xfrm>
          <a:prstGeom prst="rect">
            <a:avLst/>
          </a:prstGeom>
        </p:spPr>
      </p:pic>
      <mc:AlternateContent xmlns:mc="http://schemas.openxmlformats.org/markup-compatibility/2006" xmlns:a14="http://schemas.microsoft.com/office/drawing/2010/main">
        <mc:Choice Requires="a14">
          <p:sp>
            <p:nvSpPr>
              <p:cNvPr id="8" name="Câu TL A"/>
              <p:cNvSpPr/>
              <p:nvPr/>
            </p:nvSpPr>
            <p:spPr>
              <a:xfrm>
                <a:off x="877057" y="4175585"/>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14:m>
                  <m:oMathPara xmlns:m="http://schemas.openxmlformats.org/officeDocument/2006/math">
                    <m:oMathParaPr>
                      <m:jc m:val="centerGroup"/>
                    </m:oMathParaPr>
                    <m:oMath xmlns:m="http://schemas.openxmlformats.org/officeDocument/2006/math">
                      <m:r>
                        <m:rPr>
                          <m:nor/>
                        </m:rPr>
                        <a:rPr lang="fr-FR" sz="1800">
                          <a:latin typeface="Arial" panose="020B0604020202020204" pitchFamily="34" charset="0"/>
                          <a:ea typeface="Arial" panose="020B0604020202020204" pitchFamily="34" charset="0"/>
                          <a:cs typeface="Arial" panose="020B0604020202020204" pitchFamily="34" charset="0"/>
                        </a:rPr>
                        <m:t>C</m:t>
                      </m:r>
                      <m:r>
                        <m:rPr>
                          <m:nor/>
                        </m:rPr>
                        <a:rPr lang="fr-FR" sz="1800">
                          <a:latin typeface="Arial" panose="020B0604020202020204" pitchFamily="34" charset="0"/>
                          <a:ea typeface="Arial" panose="020B0604020202020204" pitchFamily="34" charset="0"/>
                          <a:cs typeface="Arial" panose="020B0604020202020204" pitchFamily="34" charset="0"/>
                        </a:rPr>
                        <m:t>. 70 </m:t>
                      </m:r>
                      <m:r>
                        <m:rPr>
                          <m:nor/>
                        </m:rPr>
                        <a:rPr lang="fr-FR" sz="1800">
                          <a:latin typeface="Arial" panose="020B0604020202020204" pitchFamily="34" charset="0"/>
                          <a:ea typeface="Arial" panose="020B0604020202020204" pitchFamily="34" charset="0"/>
                          <a:cs typeface="Arial" panose="020B0604020202020204" pitchFamily="34" charset="0"/>
                        </a:rPr>
                        <m:t>km</m:t>
                      </m:r>
                      <m:r>
                        <m:rPr>
                          <m:nor/>
                        </m:rPr>
                        <a:rPr lang="fr-FR" sz="1800">
                          <a:latin typeface="Arial" panose="020B0604020202020204" pitchFamily="34" charset="0"/>
                          <a:ea typeface="Arial" panose="020B0604020202020204" pitchFamily="34" charset="0"/>
                          <a:cs typeface="Arial" panose="020B0604020202020204" pitchFamily="34" charset="0"/>
                        </a:rPr>
                        <m:t>	</m:t>
                      </m:r>
                    </m:oMath>
                  </m:oMathPara>
                </a14:m>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8" name="Câu TL A"/>
              <p:cNvSpPr>
                <a:spLocks noRot="1" noChangeAspect="1" noMove="1" noResize="1" noEditPoints="1" noAdjustHandles="1" noChangeArrowheads="1" noChangeShapeType="1" noTextEdit="1"/>
              </p:cNvSpPr>
              <p:nvPr/>
            </p:nvSpPr>
            <p:spPr>
              <a:xfrm>
                <a:off x="877057" y="4175585"/>
                <a:ext cx="2959553" cy="804355"/>
              </a:xfrm>
              <a:prstGeom prst="flowChartTerminator">
                <a:avLst/>
              </a:prstGeom>
              <a:blipFill>
                <a:blip r:embed="rId7"/>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âu TL C"/>
              <p:cNvSpPr/>
              <p:nvPr/>
            </p:nvSpPr>
            <p:spPr>
              <a:xfrm>
                <a:off x="877058" y="3057993"/>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14:m>
                  <m:oMathPara xmlns:m="http://schemas.openxmlformats.org/officeDocument/2006/math">
                    <m:oMathParaPr>
                      <m:jc m:val="centerGroup"/>
                    </m:oMathParaPr>
                    <m:oMath xmlns:m="http://schemas.openxmlformats.org/officeDocument/2006/math">
                      <m:r>
                        <m:rPr>
                          <m:nor/>
                        </m:rPr>
                        <a:rPr lang="fr-FR" sz="1800">
                          <a:latin typeface="Arial" panose="020B0604020202020204" pitchFamily="34" charset="0"/>
                          <a:ea typeface="Arial" panose="020B0604020202020204" pitchFamily="34" charset="0"/>
                          <a:cs typeface="Arial" panose="020B0604020202020204" pitchFamily="34" charset="0"/>
                        </a:rPr>
                        <m:t>A</m:t>
                      </m:r>
                      <m:r>
                        <m:rPr>
                          <m:nor/>
                        </m:rPr>
                        <a:rPr lang="fr-FR" sz="1800">
                          <a:latin typeface="Arial" panose="020B0604020202020204" pitchFamily="34" charset="0"/>
                          <a:ea typeface="Arial" panose="020B0604020202020204" pitchFamily="34" charset="0"/>
                          <a:cs typeface="Arial" panose="020B0604020202020204" pitchFamily="34" charset="0"/>
                        </a:rPr>
                        <m:t>. 50 </m:t>
                      </m:r>
                      <m:r>
                        <m:rPr>
                          <m:nor/>
                        </m:rPr>
                        <a:rPr lang="fr-FR" sz="1800">
                          <a:latin typeface="Arial" panose="020B0604020202020204" pitchFamily="34" charset="0"/>
                          <a:ea typeface="Arial" panose="020B0604020202020204" pitchFamily="34" charset="0"/>
                          <a:cs typeface="Arial" panose="020B0604020202020204" pitchFamily="34" charset="0"/>
                        </a:rPr>
                        <m:t>km</m:t>
                      </m:r>
                      <m:r>
                        <m:rPr>
                          <m:nor/>
                        </m:rPr>
                        <a:rPr lang="fr-FR" sz="1800">
                          <a:latin typeface="Arial" panose="020B0604020202020204" pitchFamily="34" charset="0"/>
                          <a:ea typeface="Arial" panose="020B0604020202020204" pitchFamily="34" charset="0"/>
                          <a:cs typeface="Arial" panose="020B0604020202020204" pitchFamily="34" charset="0"/>
                        </a:rPr>
                        <m:t>	</m:t>
                      </m:r>
                    </m:oMath>
                  </m:oMathPara>
                </a14:m>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mc:Choice>
        <mc:Fallback xmlns="">
          <p:sp>
            <p:nvSpPr>
              <p:cNvPr id="9" name="Câu TL C"/>
              <p:cNvSpPr>
                <a:spLocks noRot="1" noChangeAspect="1" noMove="1" noResize="1" noEditPoints="1" noAdjustHandles="1" noChangeArrowheads="1" noChangeShapeType="1" noTextEdit="1"/>
              </p:cNvSpPr>
              <p:nvPr/>
            </p:nvSpPr>
            <p:spPr>
              <a:xfrm>
                <a:off x="877058" y="3057993"/>
                <a:ext cx="2959553" cy="804355"/>
              </a:xfrm>
              <a:prstGeom prst="flowChartTerminator">
                <a:avLst/>
              </a:prstGeom>
              <a:blipFill>
                <a:blip r:embed="rId8"/>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âu TL B"/>
              <p:cNvSpPr/>
              <p:nvPr/>
            </p:nvSpPr>
            <p:spPr>
              <a:xfrm>
                <a:off x="5351490" y="3057993"/>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5240" lvl="0" algn="ctr" defTabSz="457200">
                  <a:buClrTx/>
                </a:pPr>
                <a14:m>
                  <m:oMathPara xmlns:m="http://schemas.openxmlformats.org/officeDocument/2006/math">
                    <m:oMathParaPr>
                      <m:jc m:val="centerGroup"/>
                    </m:oMathParaPr>
                    <m:oMath xmlns:m="http://schemas.openxmlformats.org/officeDocument/2006/math">
                      <m:r>
                        <m:rPr>
                          <m:nor/>
                        </m:rPr>
                        <a:rPr lang="fr-FR" sz="1800">
                          <a:latin typeface="Arial" panose="020B0604020202020204" pitchFamily="34" charset="0"/>
                          <a:ea typeface="Arial" panose="020B0604020202020204" pitchFamily="34" charset="0"/>
                          <a:cs typeface="Arial" panose="020B0604020202020204" pitchFamily="34" charset="0"/>
                        </a:rPr>
                        <m:t>B</m:t>
                      </m:r>
                      <m:r>
                        <m:rPr>
                          <m:nor/>
                        </m:rPr>
                        <a:rPr lang="fr-FR" sz="1800">
                          <a:latin typeface="Arial" panose="020B0604020202020204" pitchFamily="34" charset="0"/>
                          <a:ea typeface="Arial" panose="020B0604020202020204" pitchFamily="34" charset="0"/>
                          <a:cs typeface="Arial" panose="020B0604020202020204" pitchFamily="34" charset="0"/>
                        </a:rPr>
                        <m:t>. 60 </m:t>
                      </m:r>
                      <m:r>
                        <m:rPr>
                          <m:nor/>
                        </m:rPr>
                        <a:rPr lang="fr-FR" sz="1800">
                          <a:latin typeface="Arial" panose="020B0604020202020204" pitchFamily="34" charset="0"/>
                          <a:ea typeface="Arial" panose="020B0604020202020204" pitchFamily="34" charset="0"/>
                          <a:cs typeface="Arial" panose="020B0604020202020204" pitchFamily="34" charset="0"/>
                        </a:rPr>
                        <m:t>km</m:t>
                      </m:r>
                    </m:oMath>
                  </m:oMathPara>
                </a14:m>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mc:Choice>
        <mc:Fallback xmlns="">
          <p:sp>
            <p:nvSpPr>
              <p:cNvPr id="10" name="Câu TL B"/>
              <p:cNvSpPr>
                <a:spLocks noRot="1" noChangeAspect="1" noMove="1" noResize="1" noEditPoints="1" noAdjustHandles="1" noChangeArrowheads="1" noChangeShapeType="1" noTextEdit="1"/>
              </p:cNvSpPr>
              <p:nvPr/>
            </p:nvSpPr>
            <p:spPr>
              <a:xfrm>
                <a:off x="5351490" y="3057993"/>
                <a:ext cx="2959553" cy="804355"/>
              </a:xfrm>
              <a:prstGeom prst="flowChartTerminator">
                <a:avLst/>
              </a:prstGeom>
              <a:blipFill>
                <a:blip r:embed="rId9"/>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âu TL D"/>
              <p:cNvSpPr/>
              <p:nvPr/>
            </p:nvSpPr>
            <p:spPr>
              <a:xfrm>
                <a:off x="5351490" y="4153948"/>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fr-FR" sz="1800">
                          <a:latin typeface="Arial" panose="020B0604020202020204" pitchFamily="34" charset="0"/>
                          <a:ea typeface="Times New Roman" panose="02020603050405020304" pitchFamily="18" charset="0"/>
                          <a:cs typeface="Arial" panose="020B0604020202020204" pitchFamily="34" charset="0"/>
                        </a:rPr>
                        <m:t>D</m:t>
                      </m:r>
                      <m:r>
                        <m:rPr>
                          <m:nor/>
                        </m:rPr>
                        <a:rPr lang="fr-FR" sz="1800">
                          <a:latin typeface="Arial" panose="020B0604020202020204" pitchFamily="34" charset="0"/>
                          <a:ea typeface="Times New Roman" panose="02020603050405020304" pitchFamily="18" charset="0"/>
                          <a:cs typeface="Arial" panose="020B0604020202020204" pitchFamily="34" charset="0"/>
                        </a:rPr>
                        <m:t>. 80 </m:t>
                      </m:r>
                      <m:r>
                        <m:rPr>
                          <m:nor/>
                        </m:rPr>
                        <a:rPr lang="fr-FR" sz="1800">
                          <a:latin typeface="Arial" panose="020B0604020202020204" pitchFamily="34" charset="0"/>
                          <a:ea typeface="Times New Roman" panose="02020603050405020304" pitchFamily="18" charset="0"/>
                          <a:cs typeface="Arial" panose="020B0604020202020204" pitchFamily="34" charset="0"/>
                        </a:rPr>
                        <m:t>km</m:t>
                      </m:r>
                    </m:oMath>
                  </m:oMathPara>
                </a14:m>
                <a:endParaRPr lang="en-US" sz="18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1" name="Câu TL D"/>
              <p:cNvSpPr>
                <a:spLocks noRot="1" noChangeAspect="1" noMove="1" noResize="1" noEditPoints="1" noAdjustHandles="1" noChangeArrowheads="1" noChangeShapeType="1" noTextEdit="1"/>
              </p:cNvSpPr>
              <p:nvPr/>
            </p:nvSpPr>
            <p:spPr>
              <a:xfrm>
                <a:off x="5351490" y="4153948"/>
                <a:ext cx="2959553" cy="804355"/>
              </a:xfrm>
              <a:prstGeom prst="flowChartTerminator">
                <a:avLst/>
              </a:prstGeom>
              <a:blipFill>
                <a:blip r:embed="rId10"/>
                <a:stretch>
                  <a:fillRect/>
                </a:stretch>
              </a:blipFill>
              <a:ln w="38100">
                <a:solidFill>
                  <a:schemeClr val="bg1"/>
                </a:solidFill>
                <a:prstDash val="sysDash"/>
              </a:ln>
            </p:spPr>
            <p:txBody>
              <a:bodyPr/>
              <a:lstStyle/>
              <a:p>
                <a:r>
                  <a:rPr lang="en-US">
                    <a:noFill/>
                  </a:rPr>
                  <a:t> </a:t>
                </a:r>
              </a:p>
            </p:txBody>
          </p:sp>
        </mc:Fallback>
      </mc:AlternateContent>
      <p:sp>
        <p:nvSpPr>
          <p:cNvPr id="12" name="Sai"/>
          <p:cNvSpPr/>
          <p:nvPr/>
        </p:nvSpPr>
        <p:spPr>
          <a:xfrm>
            <a:off x="3714644" y="2377003"/>
            <a:ext cx="1615273" cy="455241"/>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SAI RỒI</a:t>
            </a:r>
          </a:p>
        </p:txBody>
      </p:sp>
      <p:sp>
        <p:nvSpPr>
          <p:cNvPr id="13" name="Đúng"/>
          <p:cNvSpPr/>
          <p:nvPr/>
        </p:nvSpPr>
        <p:spPr>
          <a:xfrm>
            <a:off x="3714645" y="2365120"/>
            <a:ext cx="1615273" cy="455241"/>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ĐÚNG</a:t>
            </a:r>
          </a:p>
        </p:txBody>
      </p:sp>
      <p:sp>
        <p:nvSpPr>
          <p:cNvPr id="17" name="Rounded Rectangle 16"/>
          <p:cNvSpPr/>
          <p:nvPr/>
        </p:nvSpPr>
        <p:spPr>
          <a:xfrm>
            <a:off x="144233" y="61394"/>
            <a:ext cx="8848693" cy="8413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30480" algn="just">
              <a:lnSpc>
                <a:spcPct val="150000"/>
              </a:lnSpc>
              <a:spcBef>
                <a:spcPts val="600"/>
              </a:spcBef>
              <a:spcAft>
                <a:spcPts val="600"/>
              </a:spcAft>
            </a:pPr>
            <a:r>
              <a:rPr lang="fr-FR" sz="1700" b="1">
                <a:latin typeface="Arial" panose="020B0604020202020204" pitchFamily="34" charset="0"/>
                <a:ea typeface="Times New Roman" panose="02020603050405020304" pitchFamily="18" charset="0"/>
                <a:cs typeface="Arial" panose="020B0604020202020204" pitchFamily="34" charset="0"/>
              </a:rPr>
              <a:t>Câu 5.</a:t>
            </a:r>
            <a:r>
              <a:rPr lang="fr-FR" sz="1700">
                <a:latin typeface="Arial" panose="020B0604020202020204" pitchFamily="34" charset="0"/>
                <a:ea typeface="Times New Roman" panose="02020603050405020304" pitchFamily="18" charset="0"/>
                <a:cs typeface="Arial" panose="020B0604020202020204" pitchFamily="34" charset="0"/>
              </a:rPr>
              <a:t> </a:t>
            </a:r>
            <a:r>
              <a:rPr lang="en-US" sz="1700">
                <a:latin typeface="Arial" panose="020B0604020202020204" pitchFamily="34" charset="0"/>
                <a:ea typeface="Times New Roman" panose="02020603050405020304" pitchFamily="18" charset="0"/>
                <a:cs typeface="Arial" panose="020B0604020202020204" pitchFamily="34" charset="0"/>
              </a:rPr>
              <a:t>Một người đi xe máy từ A đến B với vận tốc 25 km/h. Lúc về người đó đi với vận tốc 30 km/h nên thời gian về ít hơn thời gian đi là 20 phút. Tính quãng đường AB?</a:t>
            </a:r>
          </a:p>
        </p:txBody>
      </p:sp>
      <p:pic>
        <p:nvPicPr>
          <p:cNvPr id="14" name="15s">
            <a:hlinkClick r:id="" action="ppaction://media"/>
            <a:extLst>
              <a:ext uri="{FF2B5EF4-FFF2-40B4-BE49-F238E27FC236}">
                <a16:creationId xmlns:a16="http://schemas.microsoft.com/office/drawing/2014/main" id="{99DEE66F-3784-4741-8AFE-FEB5C314576B}"/>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11"/>
          <a:stretch>
            <a:fillRect/>
          </a:stretch>
        </p:blipFill>
        <p:spPr>
          <a:xfrm>
            <a:off x="6871893" y="1270532"/>
            <a:ext cx="1921176" cy="1232795"/>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170917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6"/>
                                        </p:tgtEl>
                                        <p:attrNameLst>
                                          <p:attrName>r</p:attrName>
                                        </p:attrNameLst>
                                      </p:cBhvr>
                                    </p:animRo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7"/>
                                        </p:tgtEl>
                                        <p:attrNameLst>
                                          <p:attrName>r</p:attrName>
                                        </p:attrNameLst>
                                      </p:cBhvr>
                                    </p:animRot>
                                    <p:animRot by="-240000">
                                      <p:cBhvr>
                                        <p:cTn id="9" dur="200" fill="hold">
                                          <p:stCondLst>
                                            <p:cond delay="200"/>
                                          </p:stCondLst>
                                        </p:cTn>
                                        <p:tgtEl>
                                          <p:spTgt spid="7"/>
                                        </p:tgtEl>
                                        <p:attrNameLst>
                                          <p:attrName>r</p:attrName>
                                        </p:attrNameLst>
                                      </p:cBhvr>
                                    </p:animRot>
                                    <p:animRot by="240000">
                                      <p:cBhvr>
                                        <p:cTn id="10" dur="200" fill="hold">
                                          <p:stCondLst>
                                            <p:cond delay="400"/>
                                          </p:stCondLst>
                                        </p:cTn>
                                        <p:tgtEl>
                                          <p:spTgt spid="7"/>
                                        </p:tgtEl>
                                        <p:attrNameLst>
                                          <p:attrName>r</p:attrName>
                                        </p:attrNameLst>
                                      </p:cBhvr>
                                    </p:animRot>
                                    <p:animRot by="-240000">
                                      <p:cBhvr>
                                        <p:cTn id="11" dur="200" fill="hold">
                                          <p:stCondLst>
                                            <p:cond delay="600"/>
                                          </p:stCondLst>
                                        </p:cTn>
                                        <p:tgtEl>
                                          <p:spTgt spid="7"/>
                                        </p:tgtEl>
                                        <p:attrNameLst>
                                          <p:attrName>r</p:attrName>
                                        </p:attrNameLst>
                                      </p:cBhvr>
                                    </p:animRot>
                                    <p:animRot by="120000">
                                      <p:cBhvr>
                                        <p:cTn id="12" dur="200" fill="hold">
                                          <p:stCondLst>
                                            <p:cond delay="800"/>
                                          </p:stCondLst>
                                        </p:cTn>
                                        <p:tgtEl>
                                          <p:spTgt spid="7"/>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636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withEffect">
                                  <p:stCondLst>
                                    <p:cond delay="0"/>
                                  </p:stCondLst>
                                  <p:childTnLst>
                                    <p:animMotion origin="layout" path="M -3.33333E-6 8.88067E-7 L 0.16841 -0.25532 " pathEditMode="relative" rAng="0" ptsTypes="AA">
                                      <p:cBhvr>
                                        <p:cTn id="21" dur="1000" fill="hold"/>
                                        <p:tgtEl>
                                          <p:spTgt spid="6"/>
                                        </p:tgtEl>
                                        <p:attrNameLst>
                                          <p:attrName>ppt_x</p:attrName>
                                          <p:attrName>ppt_y</p:attrName>
                                        </p:attrNameLst>
                                      </p:cBhvr>
                                      <p:rCtr x="8420" y="-12766"/>
                                    </p:animMotion>
                                  </p:childTnLst>
                                </p:cTn>
                              </p:par>
                              <p:par>
                                <p:cTn id="22" presetID="63" presetClass="path" presetSubtype="0" accel="50000" decel="50000" fill="hold" nodeType="withEffect">
                                  <p:stCondLst>
                                    <p:cond delay="0"/>
                                  </p:stCondLst>
                                  <p:childTnLst>
                                    <p:animMotion origin="layout" path="M -3.33333E-6 -2.6827E-7 L 0.19167 -2.6827E-7 " pathEditMode="relative" rAng="0" ptsTypes="AA">
                                      <p:cBhvr>
                                        <p:cTn id="23" dur="1000" fill="hold"/>
                                        <p:tgtEl>
                                          <p:spTgt spid="7"/>
                                        </p:tgtEl>
                                        <p:attrNameLst>
                                          <p:attrName>ppt_x</p:attrName>
                                          <p:attrName>ppt_y</p:attrName>
                                        </p:attrNameLst>
                                      </p:cBhvr>
                                      <p:rCtr x="9583" y="0"/>
                                    </p:animMotion>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63" presetClass="path" presetSubtype="0" accel="50000" decel="50000" fill="hold" nodeType="withEffect">
                                  <p:stCondLst>
                                    <p:cond delay="0"/>
                                  </p:stCondLst>
                                  <p:childTnLst>
                                    <p:animMotion origin="layout" path="M -3.33333E-6 8.88067E-7 L 0.15834 -0.24422 " pathEditMode="relative" rAng="0" ptsTypes="AA">
                                      <p:cBhvr>
                                        <p:cTn id="32" dur="1000" fill="hold"/>
                                        <p:tgtEl>
                                          <p:spTgt spid="6"/>
                                        </p:tgtEl>
                                        <p:attrNameLst>
                                          <p:attrName>ppt_x</p:attrName>
                                          <p:attrName>ppt_y</p:attrName>
                                        </p:attrNameLst>
                                      </p:cBhvr>
                                      <p:rCtr x="7917" y="-12211"/>
                                    </p:animMotion>
                                  </p:childTnLst>
                                </p:cTn>
                              </p:par>
                              <p:par>
                                <p:cTn id="33" presetID="63" presetClass="path" presetSubtype="0" accel="50000" decel="50000" fill="hold" nodeType="withEffect">
                                  <p:stCondLst>
                                    <p:cond delay="0"/>
                                  </p:stCondLst>
                                  <p:childTnLst>
                                    <p:animMotion origin="layout" path="M -3.33333E-6 1.25809E-6 L 0.18334 -0.00023 " pathEditMode="relative" rAng="0" ptsTypes="AA">
                                      <p:cBhvr>
                                        <p:cTn id="34" dur="1000" fill="hold"/>
                                        <p:tgtEl>
                                          <p:spTgt spid="7"/>
                                        </p:tgtEl>
                                        <p:attrNameLst>
                                          <p:attrName>ppt_x</p:attrName>
                                          <p:attrName>ppt_y</p:attrName>
                                        </p:attrNameLst>
                                      </p:cBhvr>
                                      <p:rCtr x="9167" y="-23"/>
                                    </p:animMotion>
                                  </p:childTnLst>
                                </p:cTn>
                              </p:par>
                            </p:childTnLst>
                          </p:cTn>
                        </p:par>
                        <p:par>
                          <p:cTn id="35" fill="hold">
                            <p:stCondLst>
                              <p:cond delay="1000"/>
                            </p:stCondLst>
                            <p:childTnLst>
                              <p:par>
                                <p:cTn id="36" presetID="10" presetClass="entr" presetSubtype="0" fill="hold" grpId="1"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nextCondLst>
                <p:cond evt="onClick" delay="0">
                  <p:tgtEl>
                    <p:spTgt spid="11"/>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64" presetClass="path" presetSubtype="0" accel="50000" decel="50000" fill="hold" nodeType="clickEffect">
                                  <p:stCondLst>
                                    <p:cond delay="0"/>
                                  </p:stCondLst>
                                  <p:childTnLst>
                                    <p:animMotion origin="layout" path="M -3.33333E-6 8.88067E-7 L 0.11667 -0.47734 " pathEditMode="relative" rAng="0" ptsTypes="AA">
                                      <p:cBhvr>
                                        <p:cTn id="43" dur="1000" fill="hold"/>
                                        <p:tgtEl>
                                          <p:spTgt spid="6"/>
                                        </p:tgtEl>
                                        <p:attrNameLst>
                                          <p:attrName>ppt_x</p:attrName>
                                          <p:attrName>ppt_y</p:attrName>
                                        </p:attrNameLst>
                                      </p:cBhvr>
                                      <p:rCtr x="5833" y="-23867"/>
                                    </p:animMotion>
                                  </p:childTnLst>
                                </p:cTn>
                              </p:par>
                              <p:par>
                                <p:cTn id="44" presetID="35" presetClass="path" presetSubtype="0" accel="50000" decel="50000" fill="hold" nodeType="withEffect">
                                  <p:stCondLst>
                                    <p:cond delay="0"/>
                                  </p:stCondLst>
                                  <p:childTnLst>
                                    <p:animMotion origin="layout" path="M 0 0 L -0.25 0 E" pathEditMode="relative" ptsTypes="">
                                      <p:cBhvr>
                                        <p:cTn id="45" dur="1000" fill="hold"/>
                                        <p:tgtEl>
                                          <p:spTgt spid="7"/>
                                        </p:tgtEl>
                                        <p:attrNameLst>
                                          <p:attrName>ppt_x</p:attrName>
                                          <p:attrName>ppt_y</p:attrName>
                                        </p:attrNameLst>
                                      </p:cBhvr>
                                    </p:animMotion>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42" presetClass="path" presetSubtype="0" accel="50000" decel="50000" fill="hold" nodeType="withEffect">
                                  <p:stCondLst>
                                    <p:cond delay="0"/>
                                  </p:stCondLst>
                                  <p:childTnLst>
                                    <p:animMotion origin="layout" path="M -3.33333E-6 8.88067E-7 L 0.15834 -0.24422 " pathEditMode="relative" rAng="0" ptsTypes="AA">
                                      <p:cBhvr>
                                        <p:cTn id="54" dur="1000" spd="-100000" fill="hold"/>
                                        <p:tgtEl>
                                          <p:spTgt spid="6"/>
                                        </p:tgtEl>
                                        <p:attrNameLst>
                                          <p:attrName>ppt_x</p:attrName>
                                          <p:attrName>ppt_y</p:attrName>
                                        </p:attrNameLst>
                                      </p:cBhvr>
                                      <p:rCtr x="7917" y="-12211"/>
                                    </p:animMotion>
                                  </p:childTnLst>
                                </p:cTn>
                              </p:par>
                              <p:par>
                                <p:cTn id="55" presetID="42" presetClass="path" presetSubtype="0" accel="50000" decel="50000" fill="hold" nodeType="withEffect">
                                  <p:stCondLst>
                                    <p:cond delay="0"/>
                                  </p:stCondLst>
                                  <p:childTnLst>
                                    <p:animMotion origin="layout" path="M -3.33333E-6 1.25809E-6 L 0.175 -0.00023 " pathEditMode="relative" rAng="0" ptsTypes="AA">
                                      <p:cBhvr>
                                        <p:cTn id="56" dur="1000" spd="-100000" fill="hold"/>
                                        <p:tgtEl>
                                          <p:spTgt spid="7"/>
                                        </p:tgtEl>
                                        <p:attrNameLst>
                                          <p:attrName>ppt_x</p:attrName>
                                          <p:attrName>ppt_y</p:attrName>
                                        </p:attrNameLst>
                                      </p:cBhvr>
                                      <p:rCtr x="8750" y="-23"/>
                                    </p:animMotion>
                                  </p:childTnLst>
                                </p:cTn>
                              </p:par>
                              <p:par>
                                <p:cTn id="57" presetID="10" presetClass="exit" presetSubtype="0" fill="hold" grpId="3"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35" presetClass="path" presetSubtype="0" accel="50000" decel="50000" fill="hold" nodeType="withEffect">
                                  <p:stCondLst>
                                    <p:cond delay="0"/>
                                  </p:stCondLst>
                                  <p:childTnLst>
                                    <p:animMotion origin="layout" path="M -3.33333E-6 1.25809E-6 L 0.18334 -0.00023 " pathEditMode="relative" rAng="0" ptsTypes="AA">
                                      <p:cBhvr>
                                        <p:cTn id="64" dur="1000" fill="hold"/>
                                        <p:tgtEl>
                                          <p:spTgt spid="7"/>
                                        </p:tgtEl>
                                        <p:attrNameLst>
                                          <p:attrName>ppt_x</p:attrName>
                                          <p:attrName>ppt_y</p:attrName>
                                        </p:attrNameLst>
                                      </p:cBhvr>
                                      <p:rCtr x="9167" y="-23"/>
                                    </p:animMotion>
                                  </p:childTnLst>
                                </p:cTn>
                              </p:par>
                              <p:par>
                                <p:cTn id="65" presetID="35" presetClass="path" presetSubtype="0" accel="50000" decel="50000" fill="hold" nodeType="withEffect">
                                  <p:stCondLst>
                                    <p:cond delay="0"/>
                                  </p:stCondLst>
                                  <p:childTnLst>
                                    <p:animMotion origin="layout" path="M -3.33333E-6 8.88067E-7 L 0.16667 -0.25532 " pathEditMode="relative" rAng="0" ptsTypes="AA">
                                      <p:cBhvr>
                                        <p:cTn id="66" dur="1000" fill="hold"/>
                                        <p:tgtEl>
                                          <p:spTgt spid="6"/>
                                        </p:tgtEl>
                                        <p:attrNameLst>
                                          <p:attrName>ppt_x</p:attrName>
                                          <p:attrName>ppt_y</p:attrName>
                                        </p:attrNameLst>
                                      </p:cBhvr>
                                      <p:rCtr x="8333" y="-12766"/>
                                    </p:animMotion>
                                  </p:childTnLst>
                                </p:cTn>
                              </p:par>
                            </p:childTnLst>
                          </p:cTn>
                        </p:par>
                        <p:par>
                          <p:cTn id="67" fill="hold">
                            <p:stCondLst>
                              <p:cond delay="1000"/>
                            </p:stCondLst>
                            <p:childTnLst>
                              <p:par>
                                <p:cTn id="68" presetID="10" presetClass="entr" presetSubtype="0" fill="hold" grpId="2"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childTnLst>
              </p:cTn>
              <p:nextCondLst>
                <p:cond evt="onClick" delay="0">
                  <p:tgtEl>
                    <p:spTgt spid="10"/>
                  </p:tgtEl>
                </p:cond>
              </p:nextCondLst>
            </p:seq>
            <p:video>
              <p:cMediaNode vol="80000">
                <p:cTn id="71" fill="hold" display="0">
                  <p:stCondLst>
                    <p:cond delay="indefinite"/>
                  </p:stCondLst>
                </p:cTn>
                <p:tgtEl>
                  <p:spTgt spid="14"/>
                </p:tgtEl>
              </p:cMediaNode>
            </p:video>
          </p:childTnLst>
        </p:cTn>
      </p:par>
    </p:tnLst>
    <p:bldLst>
      <p:bldP spid="12" grpId="0" animBg="1"/>
      <p:bldP spid="12" grpId="1" animBg="1"/>
      <p:bldP spid="12" grpId="2" animBg="1"/>
      <p:bldP spid="12" grpId="3"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94" name="Rectangle 93"/>
          <p:cNvSpPr/>
          <p:nvPr/>
        </p:nvSpPr>
        <p:spPr>
          <a:xfrm>
            <a:off x="773096" y="382510"/>
            <a:ext cx="2926555" cy="1028743"/>
          </a:xfrm>
          <a:prstGeom prst="rect">
            <a:avLst/>
          </a:prstGeom>
        </p:spPr>
        <p:txBody>
          <a:bodyPr wrap="square">
            <a:spAutoFit/>
          </a:bodyPr>
          <a:lstStyle/>
          <a:p>
            <a:pPr lvl="0" algn="just">
              <a:lnSpc>
                <a:spcPct val="150000"/>
              </a:lnSpc>
              <a:spcBef>
                <a:spcPts val="600"/>
              </a:spcBef>
              <a:spcAft>
                <a:spcPts val="600"/>
              </a:spcAft>
              <a:defRPr/>
            </a:pP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Bài </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1</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tr.</a:t>
            </a:r>
            <a:r>
              <a:rPr lang="en-US" sz="1900" b="1">
                <a:solidFill>
                  <a:srgbClr val="1F497D"/>
                </a:solidFill>
                <a:latin typeface="Arial" panose="020B0604020202020204" pitchFamily="34" charset="0"/>
                <a:cs typeface="Arial" panose="020B0604020202020204" pitchFamily="34" charset="0"/>
              </a:rPr>
              <a:t>11</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 </a:t>
            </a:r>
            <a:endParaRPr lang="en-US" sz="1700">
              <a:solidFill>
                <a:prstClr val="black"/>
              </a:solidFill>
              <a:cs typeface="Arial" panose="020B0604020202020204" pitchFamily="34" charset="0"/>
            </a:endParaRPr>
          </a:p>
          <a:p>
            <a:pPr lvl="0" algn="just">
              <a:lnSpc>
                <a:spcPct val="150000"/>
              </a:lnSpc>
              <a:spcBef>
                <a:spcPts val="600"/>
              </a:spcBef>
              <a:spcAft>
                <a:spcPts val="600"/>
              </a:spcAft>
              <a:defRPr/>
            </a:pPr>
            <a:r>
              <a:rPr lang="en-US" sz="1700">
                <a:solidFill>
                  <a:prstClr val="black"/>
                </a:solidFill>
                <a:cs typeface="Arial" panose="020B0604020202020204" pitchFamily="34" charset="0"/>
              </a:rPr>
              <a:t>Giải các phương trình</a:t>
            </a:r>
          </a:p>
        </p:txBody>
      </p:sp>
      <mc:AlternateContent xmlns:mc="http://schemas.openxmlformats.org/markup-compatibility/2006" xmlns:a14="http://schemas.microsoft.com/office/drawing/2010/main">
        <mc:Choice Requires="a14">
          <p:sp>
            <p:nvSpPr>
              <p:cNvPr id="12" name="Rectangle 11"/>
              <p:cNvSpPr/>
              <p:nvPr/>
            </p:nvSpPr>
            <p:spPr>
              <a:xfrm>
                <a:off x="724051" y="1567426"/>
                <a:ext cx="2516715" cy="561692"/>
              </a:xfrm>
              <a:prstGeom prst="rect">
                <a:avLst/>
              </a:prstGeom>
            </p:spPr>
            <p:txBody>
              <a:bodyPr wrap="non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9</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−4</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+5</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724051" y="1567426"/>
                <a:ext cx="2516715" cy="56169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61191" y="2343378"/>
                <a:ext cx="3175035" cy="561692"/>
              </a:xfrm>
              <a:prstGeom prst="rect">
                <a:avLst/>
              </a:prstGeom>
            </p:spPr>
            <p:txBody>
              <a:bodyPr wrap="non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1,3</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+0,26</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0,2</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−4</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761191" y="2343378"/>
                <a:ext cx="3175035" cy="56169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35112" y="3090286"/>
                <a:ext cx="2879955" cy="561692"/>
              </a:xfrm>
              <a:prstGeom prst="rect">
                <a:avLst/>
              </a:prstGeom>
            </p:spPr>
            <p:txBody>
              <a:bodyPr wrap="non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𝑐</m:t>
                      </m:r>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 2</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+3</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−5</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+3</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735112" y="3090286"/>
                <a:ext cx="2879955" cy="56169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747167" y="3837195"/>
                <a:ext cx="3271793" cy="561692"/>
              </a:xfrm>
              <a:prstGeom prst="rect">
                <a:avLst/>
              </a:prstGeom>
            </p:spPr>
            <p:txBody>
              <a:bodyPr wrap="non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𝑑</m:t>
                      </m:r>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1700" i="1">
                          <a:effectLst/>
                          <a:latin typeface="Cambria Math" panose="02040503050406030204" pitchFamily="18" charset="0"/>
                          <a:ea typeface="Calibri" panose="020F0502020204030204" pitchFamily="34" charset="0"/>
                          <a:cs typeface="Times New Roman" panose="02020603050405020304" pitchFamily="18" charset="0"/>
                        </a:rPr>
                        <m:t>−4+</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−1</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747167" y="3837195"/>
                <a:ext cx="3271793" cy="561692"/>
              </a:xfrm>
              <a:prstGeom prst="rect">
                <a:avLst/>
              </a:prstGeom>
              <a:blipFill>
                <a:blip r:embed="rId6"/>
                <a:stretch>
                  <a:fillRect/>
                </a:stretch>
              </a:blipFill>
            </p:spPr>
            <p:txBody>
              <a:bodyPr/>
              <a:lstStyle/>
              <a:p>
                <a:r>
                  <a:rPr lang="en-US">
                    <a:noFill/>
                  </a:rPr>
                  <a:t> </a:t>
                </a:r>
              </a:p>
            </p:txBody>
          </p:sp>
        </mc:Fallback>
      </mc:AlternateContent>
      <p:cxnSp>
        <p:nvCxnSpPr>
          <p:cNvPr id="17" name="Straight Connector 16"/>
          <p:cNvCxnSpPr/>
          <p:nvPr/>
        </p:nvCxnSpPr>
        <p:spPr>
          <a:xfrm>
            <a:off x="4158536" y="1236804"/>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Google Shape;1913;p42"/>
          <p:cNvSpPr/>
          <p:nvPr/>
        </p:nvSpPr>
        <p:spPr>
          <a:xfrm rot="2165">
            <a:off x="6086130" y="919429"/>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i="1">
                <a:solidFill>
                  <a:sysClr val="windowText" lastClr="000000"/>
                </a:solidFill>
              </a:rPr>
              <a:t>G</a:t>
            </a:r>
            <a:r>
              <a:rPr kumimoji="0" lang="en-US" sz="1700" b="1" i="1" u="none" strike="noStrike" kern="0" cap="none" spc="0" normalizeH="0" baseline="0" noProof="0">
                <a:ln>
                  <a:noFill/>
                </a:ln>
                <a:solidFill>
                  <a:sysClr val="windowText" lastClr="000000"/>
                </a:solidFill>
                <a:effectLst/>
                <a:uLnTx/>
                <a:uFillTx/>
              </a:rPr>
              <a:t>iải</a:t>
            </a:r>
            <a:endParaRPr kumimoji="0" sz="17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108" name="Rectangle 107"/>
              <p:cNvSpPr/>
              <p:nvPr/>
            </p:nvSpPr>
            <p:spPr>
              <a:xfrm>
                <a:off x="4503309" y="1565168"/>
                <a:ext cx="3313408" cy="458587"/>
              </a:xfrm>
              <a:prstGeom prst="rect">
                <a:avLst/>
              </a:prstGeom>
            </p:spPr>
            <p:txBody>
              <a:bodyPr wrap="none">
                <a:spAutoFit/>
              </a:bodyPr>
              <a:lstStyle/>
              <a:p>
                <a:pPr lvl="0" algn="ctr" defTabSz="1828800">
                  <a:lnSpc>
                    <a:spcPct val="140000"/>
                  </a:lnSpc>
                  <a:buClr>
                    <a:srgbClr val="2D1549"/>
                  </a:buClr>
                  <a:buSzPts val="1100"/>
                  <a:defRPr/>
                </a:pPr>
                <a14:m>
                  <m:oMath xmlns:m="http://schemas.openxmlformats.org/officeDocument/2006/math">
                    <m:r>
                      <a:rPr lang="en-US" sz="1700" i="1">
                        <a:latin typeface="Cambria Math" panose="02040503050406030204" pitchFamily="18" charset="0"/>
                        <a:ea typeface="Calibri" panose="020F0502020204030204" pitchFamily="34" charset="0"/>
                        <a:cs typeface="Times New Roman" panose="02020603050405020304" pitchFamily="18" charset="0"/>
                      </a:rPr>
                      <m:t>𝑎</m:t>
                    </m:r>
                    <m:r>
                      <a:rPr lang="en-US" sz="1700" i="1">
                        <a:latin typeface="Cambria Math" panose="02040503050406030204" pitchFamily="18" charset="0"/>
                        <a:ea typeface="Calibri" panose="020F0502020204030204" pitchFamily="34" charset="0"/>
                        <a:cs typeface="Times New Roman" panose="02020603050405020304" pitchFamily="18" charset="0"/>
                      </a:rPr>
                      <m:t>)</m:t>
                    </m:r>
                  </m:oMath>
                </a14:m>
                <a:r>
                  <a:rPr lang="en-US" sz="1700" kern="1200">
                    <a:solidFill>
                      <a:sysClr val="windowText" lastClr="000000"/>
                    </a:solidFill>
                    <a:latin typeface="Arial" panose="020B0604020202020204" pitchFamily="34" charset="0"/>
                    <a:ea typeface="+mn-ea"/>
                    <a:cs typeface="Arial" panose="020B0604020202020204" pitchFamily="34" charset="0"/>
                  </a:rPr>
                  <a:t> Ta giải hai phương trình sau: </a:t>
                </a:r>
              </a:p>
            </p:txBody>
          </p:sp>
        </mc:Choice>
        <mc:Fallback xmlns="">
          <p:sp>
            <p:nvSpPr>
              <p:cNvPr id="108" name="Rectangle 107"/>
              <p:cNvSpPr>
                <a:spLocks noRot="1" noChangeAspect="1" noMove="1" noResize="1" noEditPoints="1" noAdjustHandles="1" noChangeArrowheads="1" noChangeShapeType="1" noTextEdit="1"/>
              </p:cNvSpPr>
              <p:nvPr/>
            </p:nvSpPr>
            <p:spPr>
              <a:xfrm>
                <a:off x="4503309" y="1565168"/>
                <a:ext cx="3313408" cy="458587"/>
              </a:xfrm>
              <a:prstGeom prst="rect">
                <a:avLst/>
              </a:prstGeom>
              <a:blipFill>
                <a:blip r:embed="rId7"/>
                <a:stretch>
                  <a:fillRect r="-552" b="-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4530320" y="2120402"/>
                <a:ext cx="1685674" cy="1052148"/>
              </a:xfrm>
              <a:prstGeom prst="rect">
                <a:avLst/>
              </a:prstGeom>
            </p:spPr>
            <p:txBody>
              <a:bodyPr wrap="square">
                <a:spAutoFit/>
              </a:bodyPr>
              <a:lstStyle/>
              <a:p>
                <a:pPr lvl="0" algn="just">
                  <a:lnSpc>
                    <a:spcPct val="150000"/>
                  </a:lnSpc>
                  <a:spcBef>
                    <a:spcPts val="600"/>
                  </a:spcBef>
                  <a:spcAft>
                    <a:spcPts val="600"/>
                  </a:spcAft>
                </a:pPr>
                <a14:m>
                  <m:oMath xmlns:m="http://schemas.openxmlformats.org/officeDocument/2006/math">
                    <m:r>
                      <a:rPr lang="fr-FR" sz="1700" i="1">
                        <a:latin typeface="Cambria Math" panose="02040503050406030204" pitchFamily="18" charset="0"/>
                        <a:ea typeface="Calibri" panose="020F0502020204030204" pitchFamily="34" charset="0"/>
                        <a:cs typeface="Times New Roman" panose="02020603050405020304" pitchFamily="18" charset="0"/>
                      </a:rPr>
                      <m:t>9</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−4=0</m:t>
                    </m:r>
                  </m:oMath>
                </a14:m>
                <a:r>
                  <a:rPr lang="fr-FR" sz="1700">
                    <a:latin typeface="Times New Roman" panose="02020603050405020304" pitchFamily="18" charset="0"/>
                    <a:ea typeface="Calibri" panose="020F0502020204030204" pitchFamily="34" charset="0"/>
                    <a:cs typeface="Times New Roman" panose="02020603050405020304" pitchFamily="18" charset="0"/>
                  </a:rPr>
                  <a:t> ;</a:t>
                </a:r>
                <a:endParaRPr lang="en-US" sz="1700">
                  <a:latin typeface="Times New Roman" panose="02020603050405020304" pitchFamily="18" charset="0"/>
                  <a:ea typeface="Arial" panose="020B0604020202020204" pitchFamily="34" charset="0"/>
                  <a:cs typeface="Times New Roman" panose="02020603050405020304" pitchFamily="18" charset="0"/>
                </a:endParaRPr>
              </a:p>
              <a:p>
                <a:pPr lvl="0"/>
                <a14:m>
                  <m:oMathPara xmlns:m="http://schemas.openxmlformats.org/officeDocument/2006/math">
                    <m:oMathParaPr>
                      <m:jc m:val="centerGroup"/>
                    </m:oMathParaPr>
                    <m:oMath xmlns:m="http://schemas.openxmlformats.org/officeDocument/2006/math">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r>
                            <a:rPr lang="fr-FR" sz="1700" i="1">
                              <a:latin typeface="Cambria Math" panose="02040503050406030204" pitchFamily="18" charset="0"/>
                              <a:ea typeface="Calibri" panose="020F0502020204030204" pitchFamily="34" charset="0"/>
                              <a:cs typeface="Times New Roman" panose="02020603050405020304" pitchFamily="18" charset="0"/>
                            </a:rPr>
                            <m:t>4</m:t>
                          </m:r>
                        </m:num>
                        <m:den>
                          <m:r>
                            <a:rPr lang="fr-FR" sz="1700" i="1">
                              <a:latin typeface="Cambria Math" panose="02040503050406030204" pitchFamily="18" charset="0"/>
                              <a:ea typeface="Calibri" panose="020F0502020204030204" pitchFamily="34" charset="0"/>
                              <a:cs typeface="Times New Roman" panose="02020603050405020304" pitchFamily="18" charset="0"/>
                            </a:rPr>
                            <m:t>9</m:t>
                          </m:r>
                        </m:den>
                      </m:f>
                    </m:oMath>
                  </m:oMathPara>
                </a14:m>
                <a:endParaRPr lang="en-US" sz="1700"/>
              </a:p>
            </p:txBody>
          </p:sp>
        </mc:Choice>
        <mc:Fallback xmlns="">
          <p:sp>
            <p:nvSpPr>
              <p:cNvPr id="23" name="Rectangle 22"/>
              <p:cNvSpPr>
                <a:spLocks noRot="1" noChangeAspect="1" noMove="1" noResize="1" noEditPoints="1" noAdjustHandles="1" noChangeArrowheads="1" noChangeShapeType="1" noTextEdit="1"/>
              </p:cNvSpPr>
              <p:nvPr/>
            </p:nvSpPr>
            <p:spPr>
              <a:xfrm>
                <a:off x="4530320" y="2120402"/>
                <a:ext cx="1685674" cy="105214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6653317" y="2120402"/>
                <a:ext cx="2001316" cy="1056764"/>
              </a:xfrm>
              <a:prstGeom prst="rect">
                <a:avLst/>
              </a:prstGeom>
            </p:spPr>
            <p:txBody>
              <a:bodyPr wrap="square">
                <a:spAutoFit/>
              </a:bodyPr>
              <a:lstStyle/>
              <a:p>
                <a:pPr algn="just">
                  <a:lnSpc>
                    <a:spcPct val="150000"/>
                  </a:lnSpc>
                  <a:spcBef>
                    <a:spcPts val="600"/>
                  </a:spcBef>
                  <a:spcAft>
                    <a:spcPts val="600"/>
                  </a:spcAft>
                </a:pPr>
                <a14:m>
                  <m:oMath xmlns:m="http://schemas.openxmlformats.org/officeDocument/2006/math">
                    <m:r>
                      <a:rPr lang="fr-FR" sz="1700" i="1">
                        <a:latin typeface="Cambria Math" panose="02040503050406030204" pitchFamily="18" charset="0"/>
                        <a:ea typeface="Calibri" panose="020F0502020204030204" pitchFamily="34" charset="0"/>
                        <a:cs typeface="Times New Roman" panose="02020603050405020304" pitchFamily="18" charset="0"/>
                      </a:rPr>
                      <m:t>2</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+5=0</m:t>
                    </m:r>
                  </m:oMath>
                </a14:m>
                <a:r>
                  <a:rPr lang="fr-FR"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700" i="1">
                              <a:effectLst/>
                              <a:latin typeface="Cambria Math" panose="02040503050406030204" pitchFamily="18" charset="0"/>
                              <a:ea typeface="Calibri" panose="020F0502020204030204" pitchFamily="34" charset="0"/>
                              <a:cs typeface="Times New Roman" panose="02020603050405020304" pitchFamily="18" charset="0"/>
                            </a:rPr>
                            <m:t>5</m:t>
                          </m:r>
                        </m:num>
                        <m:den>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1700"/>
              </a:p>
            </p:txBody>
          </p:sp>
        </mc:Choice>
        <mc:Fallback xmlns="">
          <p:sp>
            <p:nvSpPr>
              <p:cNvPr id="24" name="Rectangle 23"/>
              <p:cNvSpPr>
                <a:spLocks noRot="1" noChangeAspect="1" noMove="1" noResize="1" noEditPoints="1" noAdjustHandles="1" noChangeArrowheads="1" noChangeShapeType="1" noTextEdit="1"/>
              </p:cNvSpPr>
              <p:nvPr/>
            </p:nvSpPr>
            <p:spPr>
              <a:xfrm>
                <a:off x="6653317" y="2120402"/>
                <a:ext cx="2001316" cy="105676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4426249" y="3253295"/>
                <a:ext cx="4238043" cy="1383777"/>
              </a:xfrm>
              <a:prstGeom prst="rect">
                <a:avLst/>
              </a:prstGeom>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nor/>
                        </m:rPr>
                        <a:rPr lang="fr-FR" sz="1700" smtClean="0">
                          <a:ea typeface="Calibri" panose="020F0502020204030204" pitchFamily="34" charset="0"/>
                          <a:cs typeface="Times New Roman" panose="02020603050405020304" pitchFamily="18" charset="0"/>
                        </a:rPr>
                        <m:t>V</m:t>
                      </m:r>
                      <m:r>
                        <m:rPr>
                          <m:nor/>
                        </m:rPr>
                        <a:rPr lang="fr-FR" sz="1700" smtClean="0">
                          <a:ea typeface="Calibri" panose="020F0502020204030204" pitchFamily="34" charset="0"/>
                          <a:cs typeface="Times New Roman" panose="02020603050405020304" pitchFamily="18" charset="0"/>
                        </a:rPr>
                        <m:t>ậ</m:t>
                      </m:r>
                      <m:r>
                        <m:rPr>
                          <m:nor/>
                        </m:rPr>
                        <a:rPr lang="fr-FR" sz="1700" smtClean="0">
                          <a:ea typeface="Calibri" panose="020F0502020204030204" pitchFamily="34" charset="0"/>
                          <a:cs typeface="Times New Roman" panose="02020603050405020304" pitchFamily="18" charset="0"/>
                        </a:rPr>
                        <m:t>y</m:t>
                      </m:r>
                      <m:r>
                        <m:rPr>
                          <m:nor/>
                        </m:rPr>
                        <a:rPr lang="fr-FR" sz="1700" smtClean="0">
                          <a:ea typeface="Calibri" panose="020F0502020204030204" pitchFamily="34" charset="0"/>
                          <a:cs typeface="Times New Roman" panose="02020603050405020304" pitchFamily="18" charset="0"/>
                        </a:rPr>
                        <m:t> </m:t>
                      </m:r>
                      <m:r>
                        <m:rPr>
                          <m:nor/>
                        </m:rPr>
                        <a:rPr lang="fr-FR" sz="1700" smtClean="0">
                          <a:ea typeface="Calibri" panose="020F0502020204030204" pitchFamily="34" charset="0"/>
                          <a:cs typeface="Times New Roman" panose="02020603050405020304" pitchFamily="18" charset="0"/>
                        </a:rPr>
                        <m:t>ph</m:t>
                      </m:r>
                      <m:r>
                        <m:rPr>
                          <m:nor/>
                        </m:rPr>
                        <a:rPr lang="fr-FR" sz="1700" smtClean="0">
                          <a:ea typeface="Calibri" panose="020F0502020204030204" pitchFamily="34" charset="0"/>
                          <a:cs typeface="Times New Roman" panose="02020603050405020304" pitchFamily="18" charset="0"/>
                        </a:rPr>
                        <m:t>ươ</m:t>
                      </m:r>
                      <m:r>
                        <m:rPr>
                          <m:nor/>
                        </m:rPr>
                        <a:rPr lang="fr-FR" sz="1700" smtClean="0">
                          <a:ea typeface="Calibri" panose="020F0502020204030204" pitchFamily="34" charset="0"/>
                          <a:cs typeface="Times New Roman" panose="02020603050405020304" pitchFamily="18" charset="0"/>
                        </a:rPr>
                        <m:t>ng</m:t>
                      </m:r>
                      <m:r>
                        <m:rPr>
                          <m:nor/>
                        </m:rPr>
                        <a:rPr lang="fr-FR" sz="1700" smtClean="0">
                          <a:ea typeface="Calibri" panose="020F0502020204030204" pitchFamily="34" charset="0"/>
                          <a:cs typeface="Times New Roman" panose="02020603050405020304" pitchFamily="18" charset="0"/>
                        </a:rPr>
                        <m:t> </m:t>
                      </m:r>
                      <m:r>
                        <m:rPr>
                          <m:nor/>
                        </m:rPr>
                        <a:rPr lang="fr-FR" sz="1700" smtClean="0">
                          <a:ea typeface="Calibri" panose="020F0502020204030204" pitchFamily="34" charset="0"/>
                          <a:cs typeface="Times New Roman" panose="02020603050405020304" pitchFamily="18" charset="0"/>
                        </a:rPr>
                        <m:t>tr</m:t>
                      </m:r>
                      <m:r>
                        <m:rPr>
                          <m:nor/>
                        </m:rPr>
                        <a:rPr lang="fr-FR" sz="1700" smtClean="0">
                          <a:ea typeface="Calibri" panose="020F0502020204030204" pitchFamily="34" charset="0"/>
                          <a:cs typeface="Times New Roman" panose="02020603050405020304" pitchFamily="18" charset="0"/>
                        </a:rPr>
                        <m:t>ì</m:t>
                      </m:r>
                      <m:r>
                        <m:rPr>
                          <m:nor/>
                        </m:rPr>
                        <a:rPr lang="fr-FR" sz="1700" smtClean="0">
                          <a:ea typeface="Calibri" panose="020F0502020204030204" pitchFamily="34" charset="0"/>
                          <a:cs typeface="Times New Roman" panose="02020603050405020304" pitchFamily="18" charset="0"/>
                        </a:rPr>
                        <m:t>nh</m:t>
                      </m:r>
                      <m:r>
                        <m:rPr>
                          <m:nor/>
                        </m:rPr>
                        <a:rPr lang="fr-FR" sz="1700" smtClean="0">
                          <a:ea typeface="Calibri" panose="020F0502020204030204" pitchFamily="34" charset="0"/>
                          <a:cs typeface="Times New Roman" panose="02020603050405020304" pitchFamily="18" charset="0"/>
                        </a:rPr>
                        <m:t> </m:t>
                      </m:r>
                      <m:d>
                        <m:dPr>
                          <m:ctrlPr>
                            <a:rPr lang="en-US" sz="1700" i="1">
                              <a:latin typeface="Cambria Math" panose="02040503050406030204" pitchFamily="18" charset="0"/>
                              <a:ea typeface="Calibri" panose="020F0502020204030204" pitchFamily="34" charset="0"/>
                              <a:cs typeface="Times New Roman" panose="02020603050405020304" pitchFamily="18" charset="0"/>
                            </a:rPr>
                          </m:ctrlPr>
                        </m:dPr>
                        <m:e>
                          <m:r>
                            <a:rPr lang="fr-FR" sz="1700" i="1">
                              <a:latin typeface="Cambria Math" panose="02040503050406030204" pitchFamily="18" charset="0"/>
                              <a:ea typeface="Calibri" panose="020F0502020204030204" pitchFamily="34" charset="0"/>
                              <a:cs typeface="Times New Roman" panose="02020603050405020304" pitchFamily="18" charset="0"/>
                            </a:rPr>
                            <m:t>9</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−4</m:t>
                          </m:r>
                        </m:e>
                      </m:d>
                      <m:d>
                        <m:dPr>
                          <m:ctrlPr>
                            <a:rPr lang="en-US" sz="1700" i="1">
                              <a:latin typeface="Cambria Math" panose="02040503050406030204" pitchFamily="18" charset="0"/>
                              <a:ea typeface="Calibri" panose="020F0502020204030204" pitchFamily="34" charset="0"/>
                              <a:cs typeface="Times New Roman" panose="02020603050405020304" pitchFamily="18" charset="0"/>
                            </a:rPr>
                          </m:ctrlPr>
                        </m:dPr>
                        <m:e>
                          <m:r>
                            <a:rPr lang="fr-FR" sz="1700" i="1">
                              <a:latin typeface="Cambria Math" panose="02040503050406030204" pitchFamily="18" charset="0"/>
                              <a:ea typeface="Calibri" panose="020F0502020204030204" pitchFamily="34" charset="0"/>
                              <a:cs typeface="Times New Roman" panose="02020603050405020304" pitchFamily="18" charset="0"/>
                            </a:rPr>
                            <m:t>2</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+5</m:t>
                          </m:r>
                        </m:e>
                      </m:d>
                      <m:r>
                        <a:rPr lang="fr-FR" sz="1700" i="1">
                          <a:latin typeface="Cambria Math" panose="02040503050406030204" pitchFamily="18" charset="0"/>
                          <a:ea typeface="Calibri" panose="020F0502020204030204" pitchFamily="34" charset="0"/>
                          <a:cs typeface="Times New Roman" panose="02020603050405020304" pitchFamily="18" charset="0"/>
                        </a:rPr>
                        <m:t>=0</m:t>
                      </m:r>
                      <m:r>
                        <m:rPr>
                          <m:nor/>
                        </m:rPr>
                        <a:rPr lang="fr-FR" sz="1700">
                          <a:ea typeface="Calibri" panose="020F0502020204030204" pitchFamily="34" charset="0"/>
                          <a:cs typeface="Times New Roman" panose="02020603050405020304" pitchFamily="18" charset="0"/>
                        </a:rPr>
                        <m:t> </m:t>
                      </m:r>
                    </m:oMath>
                  </m:oMathPara>
                </a14:m>
                <a:endParaRPr lang="en-US" sz="170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nor/>
                        </m:rPr>
                        <a:rPr lang="fr-FR" sz="1700">
                          <a:ea typeface="Calibri" panose="020F0502020204030204" pitchFamily="34" charset="0"/>
                          <a:cs typeface="Times New Roman" panose="02020603050405020304" pitchFamily="18" charset="0"/>
                        </a:rPr>
                        <m:t>c</m:t>
                      </m:r>
                      <m:r>
                        <m:rPr>
                          <m:nor/>
                        </m:rPr>
                        <a:rPr lang="fr-FR" sz="1700">
                          <a:ea typeface="Calibri" panose="020F0502020204030204" pitchFamily="34" charset="0"/>
                          <a:cs typeface="Times New Roman" panose="02020603050405020304" pitchFamily="18" charset="0"/>
                        </a:rPr>
                        <m:t>ó </m:t>
                      </m:r>
                      <m:r>
                        <m:rPr>
                          <m:nor/>
                        </m:rPr>
                        <a:rPr lang="fr-FR" sz="1700">
                          <a:ea typeface="Calibri" panose="020F0502020204030204" pitchFamily="34" charset="0"/>
                          <a:cs typeface="Times New Roman" panose="02020603050405020304" pitchFamily="18" charset="0"/>
                        </a:rPr>
                        <m:t>nghi</m:t>
                      </m:r>
                      <m:r>
                        <m:rPr>
                          <m:nor/>
                        </m:rPr>
                        <a:rPr lang="fr-FR" sz="1700">
                          <a:ea typeface="Calibri" panose="020F0502020204030204" pitchFamily="34" charset="0"/>
                          <a:cs typeface="Times New Roman" panose="02020603050405020304" pitchFamily="18" charset="0"/>
                        </a:rPr>
                        <m:t>ệ</m:t>
                      </m:r>
                      <m:r>
                        <m:rPr>
                          <m:nor/>
                        </m:rPr>
                        <a:rPr lang="fr-FR" sz="1700">
                          <a:ea typeface="Calibri" panose="020F0502020204030204" pitchFamily="34" charset="0"/>
                          <a:cs typeface="Times New Roman" panose="02020603050405020304" pitchFamily="18" charset="0"/>
                        </a:rPr>
                        <m:t>m</m:t>
                      </m:r>
                      <m:r>
                        <m:rPr>
                          <m:nor/>
                        </m:rPr>
                        <a:rPr lang="fr-FR" sz="1700">
                          <a:ea typeface="Calibri" panose="020F0502020204030204" pitchFamily="34" charset="0"/>
                          <a:cs typeface="Times New Roman" panose="02020603050405020304" pitchFamily="18" charset="0"/>
                        </a:rPr>
                        <m:t> </m:t>
                      </m:r>
                      <m:r>
                        <m:rPr>
                          <m:nor/>
                        </m:rPr>
                        <a:rPr lang="fr-FR" sz="1700">
                          <a:ea typeface="Calibri" panose="020F0502020204030204" pitchFamily="34" charset="0"/>
                          <a:cs typeface="Times New Roman" panose="02020603050405020304" pitchFamily="18" charset="0"/>
                        </a:rPr>
                        <m:t>l</m:t>
                      </m:r>
                      <m:r>
                        <m:rPr>
                          <m:nor/>
                        </m:rPr>
                        <a:rPr lang="fr-FR" sz="1700">
                          <a:ea typeface="Calibri" panose="020F0502020204030204" pitchFamily="34" charset="0"/>
                          <a:cs typeface="Times New Roman" panose="02020603050405020304" pitchFamily="18" charset="0"/>
                        </a:rPr>
                        <m:t>à</m:t>
                      </m:r>
                      <m:r>
                        <a:rPr lang="en-US" sz="1700" b="0" i="1" smtClean="0">
                          <a:latin typeface="Cambria Math" panose="02040503050406030204" pitchFamily="18" charset="0"/>
                          <a:ea typeface="Calibri" panose="020F0502020204030204" pitchFamily="34" charset="0"/>
                          <a:cs typeface="Times New Roman" panose="02020603050405020304" pitchFamily="18" charset="0"/>
                        </a:rPr>
                        <m:t> </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700" i="1">
                              <a:effectLst/>
                              <a:latin typeface="Cambria Math" panose="02040503050406030204" pitchFamily="18" charset="0"/>
                              <a:ea typeface="Calibri" panose="020F0502020204030204" pitchFamily="34" charset="0"/>
                              <a:cs typeface="Times New Roman" panose="02020603050405020304" pitchFamily="18" charset="0"/>
                            </a:rPr>
                            <m:t>4</m:t>
                          </m:r>
                        </m:num>
                        <m:den>
                          <m:r>
                            <a:rPr lang="fr-FR" sz="1700" i="1">
                              <a:effectLst/>
                              <a:latin typeface="Cambria Math" panose="02040503050406030204" pitchFamily="18" charset="0"/>
                              <a:ea typeface="Calibri" panose="020F0502020204030204" pitchFamily="34" charset="0"/>
                              <a:cs typeface="Times New Roman" panose="02020603050405020304" pitchFamily="18" charset="0"/>
                            </a:rPr>
                            <m:t>9</m:t>
                          </m:r>
                        </m:den>
                      </m:f>
                      <m:r>
                        <m:rPr>
                          <m:nor/>
                        </m:rPr>
                        <a:rPr lang="en-US" sz="1700" b="0" i="0" smtClean="0">
                          <a:effectLst/>
                          <a:latin typeface="+mn-lt"/>
                          <a:ea typeface="Calibri" panose="020F0502020204030204" pitchFamily="34" charset="0"/>
                          <a:cs typeface="Times New Roman" panose="02020603050405020304" pitchFamily="18" charset="0"/>
                        </a:rPr>
                        <m:t> </m:t>
                      </m:r>
                      <m:r>
                        <m:rPr>
                          <m:nor/>
                        </m:rPr>
                        <a:rPr lang="fr-FR" sz="1700">
                          <a:ea typeface="Calibri" panose="020F0502020204030204" pitchFamily="34" charset="0"/>
                          <a:cs typeface="Times New Roman" panose="02020603050405020304" pitchFamily="18" charset="0"/>
                        </a:rPr>
                        <m:t>v</m:t>
                      </m:r>
                      <m:r>
                        <m:rPr>
                          <m:nor/>
                        </m:rPr>
                        <a:rPr lang="fr-FR" sz="1700">
                          <a:ea typeface="Calibri" panose="020F0502020204030204" pitchFamily="34" charset="0"/>
                          <a:cs typeface="Times New Roman" panose="02020603050405020304" pitchFamily="18" charset="0"/>
                        </a:rPr>
                        <m:t>à</m:t>
                      </m:r>
                      <m:r>
                        <a:rPr lang="en-US" sz="1700" b="0" i="1" smtClean="0">
                          <a:latin typeface="Cambria Math" panose="02040503050406030204" pitchFamily="18" charset="0"/>
                          <a:ea typeface="Calibri" panose="020F0502020204030204" pitchFamily="34" charset="0"/>
                          <a:cs typeface="Times New Roman" panose="02020603050405020304" pitchFamily="18" charset="0"/>
                        </a:rPr>
                        <m:t> </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700" i="1">
                              <a:effectLst/>
                              <a:latin typeface="Cambria Math" panose="02040503050406030204" pitchFamily="18" charset="0"/>
                              <a:ea typeface="Calibri" panose="020F0502020204030204" pitchFamily="34" charset="0"/>
                              <a:cs typeface="Times New Roman" panose="02020603050405020304" pitchFamily="18" charset="0"/>
                            </a:rPr>
                            <m:t>5</m:t>
                          </m:r>
                        </m:num>
                        <m:den>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1700" b="0" i="0" smtClean="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4426249" y="3253295"/>
                <a:ext cx="4238043" cy="1383777"/>
              </a:xfrm>
              <a:prstGeom prst="rect">
                <a:avLst/>
              </a:prstGeom>
              <a:blipFill>
                <a:blip r:embed="rId10"/>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anim calcmode="lin" valueType="num">
                                      <p:cBhvr>
                                        <p:cTn id="8" dur="500" fill="hold"/>
                                        <p:tgtEl>
                                          <p:spTgt spid="94"/>
                                        </p:tgtEl>
                                        <p:attrNameLst>
                                          <p:attrName>ppt_x</p:attrName>
                                        </p:attrNameLst>
                                      </p:cBhvr>
                                      <p:tavLst>
                                        <p:tav tm="0">
                                          <p:val>
                                            <p:strVal val="#ppt_x"/>
                                          </p:val>
                                        </p:tav>
                                        <p:tav tm="100000">
                                          <p:val>
                                            <p:strVal val="#ppt_x"/>
                                          </p:val>
                                        </p:tav>
                                      </p:tavLst>
                                    </p:anim>
                                    <p:anim calcmode="lin" valueType="num">
                                      <p:cBhvr>
                                        <p:cTn id="9" dur="500" fill="hold"/>
                                        <p:tgtEl>
                                          <p:spTgt spid="9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anim calcmode="lin" valueType="num">
                                      <p:cBhvr>
                                        <p:cTn id="28" dur="500" fill="hold"/>
                                        <p:tgtEl>
                                          <p:spTgt spid="15"/>
                                        </p:tgtEl>
                                        <p:attrNameLst>
                                          <p:attrName>ppt_x</p:attrName>
                                        </p:attrNameLst>
                                      </p:cBhvr>
                                      <p:tavLst>
                                        <p:tav tm="0">
                                          <p:val>
                                            <p:strVal val="#ppt_x"/>
                                          </p:val>
                                        </p:tav>
                                        <p:tav tm="100000">
                                          <p:val>
                                            <p:strVal val="#ppt_x"/>
                                          </p:val>
                                        </p:tav>
                                      </p:tavLst>
                                    </p:anim>
                                    <p:anim calcmode="lin" valueType="num">
                                      <p:cBhvr>
                                        <p:cTn id="29" dur="5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anim calcmode="lin" valueType="num">
                                      <p:cBhvr>
                                        <p:cTn id="33" dur="500" fill="hold"/>
                                        <p:tgtEl>
                                          <p:spTgt spid="17"/>
                                        </p:tgtEl>
                                        <p:attrNameLst>
                                          <p:attrName>ppt_x</p:attrName>
                                        </p:attrNameLst>
                                      </p:cBhvr>
                                      <p:tavLst>
                                        <p:tav tm="0">
                                          <p:val>
                                            <p:strVal val="#ppt_x"/>
                                          </p:val>
                                        </p:tav>
                                        <p:tav tm="100000">
                                          <p:val>
                                            <p:strVal val="#ppt_x"/>
                                          </p:val>
                                        </p:tav>
                                      </p:tavLst>
                                    </p:anim>
                                    <p:anim calcmode="lin" valueType="num">
                                      <p:cBhvr>
                                        <p:cTn id="3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barn(inVertical)">
                                      <p:cBhvr>
                                        <p:cTn id="39" dur="500"/>
                                        <p:tgtEl>
                                          <p:spTgt spid="10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8">
                                            <p:txEl>
                                              <p:pRg st="0" end="0"/>
                                            </p:txEl>
                                          </p:spTgt>
                                        </p:tgtEl>
                                        <p:attrNameLst>
                                          <p:attrName>style.visibility</p:attrName>
                                        </p:attrNameLst>
                                      </p:cBhvr>
                                      <p:to>
                                        <p:strVal val="visible"/>
                                      </p:to>
                                    </p:set>
                                    <p:animEffect transition="in" filter="fade">
                                      <p:cBhvr>
                                        <p:cTn id="44" dur="500"/>
                                        <p:tgtEl>
                                          <p:spTgt spid="108">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23">
                                            <p:txEl>
                                              <p:pRg st="0" end="0"/>
                                            </p:txEl>
                                          </p:spTgt>
                                        </p:tgtEl>
                                        <p:attrNameLst>
                                          <p:attrName>style.visibility</p:attrName>
                                        </p:attrNameLst>
                                      </p:cBhvr>
                                      <p:to>
                                        <p:strVal val="visible"/>
                                      </p:to>
                                    </p:set>
                                    <p:animEffect transition="in" filter="wipe(up)">
                                      <p:cBhvr>
                                        <p:cTn id="49" dur="500"/>
                                        <p:tgtEl>
                                          <p:spTgt spid="23">
                                            <p:txEl>
                                              <p:pRg st="0" end="0"/>
                                            </p:txEl>
                                          </p:spTgt>
                                        </p:tgtEl>
                                      </p:cBhvr>
                                    </p:animEffect>
                                  </p:childTnLst>
                                </p:cTn>
                              </p:par>
                              <p:par>
                                <p:cTn id="50" presetID="22" presetClass="entr" presetSubtype="1" fill="hold" nodeType="withEffect">
                                  <p:stCondLst>
                                    <p:cond delay="0"/>
                                  </p:stCondLst>
                                  <p:childTnLst>
                                    <p:set>
                                      <p:cBhvr>
                                        <p:cTn id="51" dur="1" fill="hold">
                                          <p:stCondLst>
                                            <p:cond delay="0"/>
                                          </p:stCondLst>
                                        </p:cTn>
                                        <p:tgtEl>
                                          <p:spTgt spid="23">
                                            <p:txEl>
                                              <p:pRg st="1" end="1"/>
                                            </p:txEl>
                                          </p:spTgt>
                                        </p:tgtEl>
                                        <p:attrNameLst>
                                          <p:attrName>style.visibility</p:attrName>
                                        </p:attrNameLst>
                                      </p:cBhvr>
                                      <p:to>
                                        <p:strVal val="visible"/>
                                      </p:to>
                                    </p:set>
                                    <p:animEffect transition="in" filter="wipe(up)">
                                      <p:cBhvr>
                                        <p:cTn id="52" dur="500"/>
                                        <p:tgtEl>
                                          <p:spTgt spid="23">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wipe(up)">
                                      <p:cBhvr>
                                        <p:cTn id="57" dur="500"/>
                                        <p:tgtEl>
                                          <p:spTgt spid="24">
                                            <p:txEl>
                                              <p:pRg st="0" end="0"/>
                                            </p:txEl>
                                          </p:spTgt>
                                        </p:tgtEl>
                                      </p:cBhvr>
                                    </p:animEffect>
                                  </p:childTnLst>
                                </p:cTn>
                              </p:par>
                              <p:par>
                                <p:cTn id="58" presetID="22" presetClass="entr" presetSubtype="1" fill="hold" nodeType="withEffect">
                                  <p:stCondLst>
                                    <p:cond delay="0"/>
                                  </p:stCondLst>
                                  <p:childTnLst>
                                    <p:set>
                                      <p:cBhvr>
                                        <p:cTn id="59" dur="1" fill="hold">
                                          <p:stCondLst>
                                            <p:cond delay="0"/>
                                          </p:stCondLst>
                                        </p:cTn>
                                        <p:tgtEl>
                                          <p:spTgt spid="24">
                                            <p:txEl>
                                              <p:pRg st="1" end="1"/>
                                            </p:txEl>
                                          </p:spTgt>
                                        </p:tgtEl>
                                        <p:attrNameLst>
                                          <p:attrName>style.visibility</p:attrName>
                                        </p:attrNameLst>
                                      </p:cBhvr>
                                      <p:to>
                                        <p:strVal val="visible"/>
                                      </p:to>
                                    </p:set>
                                    <p:animEffect transition="in" filter="wipe(up)">
                                      <p:cBhvr>
                                        <p:cTn id="60" dur="500"/>
                                        <p:tgtEl>
                                          <p:spTgt spid="24">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65" dur="500"/>
                                        <p:tgtEl>
                                          <p:spTgt spid="25">
                                            <p:txEl>
                                              <p:pRg st="0" end="0"/>
                                            </p:txEl>
                                          </p:spTgt>
                                        </p:tgtEl>
                                      </p:cBhvr>
                                    </p:animEffect>
                                  </p:childTnLst>
                                </p:cTn>
                              </p:par>
                              <p:par>
                                <p:cTn id="66" presetID="14" presetClass="entr" presetSubtype="10" fill="hold" nodeType="withEffect">
                                  <p:stCondLst>
                                    <p:cond delay="0"/>
                                  </p:stCondLst>
                                  <p:childTnLst>
                                    <p:set>
                                      <p:cBhvr>
                                        <p:cTn id="67" dur="1" fill="hold">
                                          <p:stCondLst>
                                            <p:cond delay="0"/>
                                          </p:stCondLst>
                                        </p:cTn>
                                        <p:tgtEl>
                                          <p:spTgt spid="25">
                                            <p:txEl>
                                              <p:pRg st="1" end="1"/>
                                            </p:txEl>
                                          </p:spTgt>
                                        </p:tgtEl>
                                        <p:attrNameLst>
                                          <p:attrName>style.visibility</p:attrName>
                                        </p:attrNameLst>
                                      </p:cBhvr>
                                      <p:to>
                                        <p:strVal val="visible"/>
                                      </p:to>
                                    </p:set>
                                    <p:animEffect transition="in" filter="randombar(horizontal)">
                                      <p:cBhvr>
                                        <p:cTn id="68"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2" grpId="0"/>
      <p:bldP spid="13" grpId="0"/>
      <p:bldP spid="14" grpId="0"/>
      <p:bldP spid="15" grpId="0"/>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94" name="Rectangle 93"/>
          <p:cNvSpPr/>
          <p:nvPr/>
        </p:nvSpPr>
        <p:spPr>
          <a:xfrm>
            <a:off x="773096" y="382510"/>
            <a:ext cx="2926555" cy="102874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1</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en-US" sz="1900" b="1" i="0" u="none" strike="noStrike" kern="0" cap="none" spc="0" normalizeH="0" baseline="0" noProof="0">
                <a:ln>
                  <a:noFill/>
                </a:ln>
                <a:solidFill>
                  <a:srgbClr val="1F497D"/>
                </a:solidFill>
                <a:effectLst/>
                <a:uLnTx/>
                <a:uFillTx/>
                <a:latin typeface="Arial" panose="020B0604020202020204" pitchFamily="34" charset="0"/>
                <a:cs typeface="Arial" panose="020B0604020202020204" pitchFamily="34" charset="0"/>
                <a:sym typeface="Arial"/>
              </a:rPr>
              <a:t>11</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a:t>
            </a:r>
            <a:endPar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endParaRP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rPr>
              <a:t>Giải các phương trình</a:t>
            </a:r>
          </a:p>
        </p:txBody>
      </p:sp>
      <mc:AlternateContent xmlns:mc="http://schemas.openxmlformats.org/markup-compatibility/2006" xmlns:a14="http://schemas.microsoft.com/office/drawing/2010/main">
        <mc:Choice Requires="a14">
          <p:sp>
            <p:nvSpPr>
              <p:cNvPr id="12" name="Rectangle 11"/>
              <p:cNvSpPr/>
              <p:nvPr/>
            </p:nvSpPr>
            <p:spPr>
              <a:xfrm>
                <a:off x="724051" y="1567426"/>
                <a:ext cx="251671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9</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2" name="Rectangle 11"/>
              <p:cNvSpPr>
                <a:spLocks noRot="1" noChangeAspect="1" noMove="1" noResize="1" noEditPoints="1" noAdjustHandles="1" noChangeArrowheads="1" noChangeShapeType="1" noTextEdit="1"/>
              </p:cNvSpPr>
              <p:nvPr/>
            </p:nvSpPr>
            <p:spPr>
              <a:xfrm>
                <a:off x="724051" y="1567426"/>
                <a:ext cx="2516715" cy="56169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61191" y="2343378"/>
                <a:ext cx="317503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1,3</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+0,26</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3" name="Rectangle 12"/>
              <p:cNvSpPr>
                <a:spLocks noRot="1" noChangeAspect="1" noMove="1" noResize="1" noEditPoints="1" noAdjustHandles="1" noChangeArrowheads="1" noChangeShapeType="1" noTextEdit="1"/>
              </p:cNvSpPr>
              <p:nvPr/>
            </p:nvSpPr>
            <p:spPr>
              <a:xfrm>
                <a:off x="761191" y="2343378"/>
                <a:ext cx="3175035" cy="56169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35112" y="3090286"/>
                <a:ext cx="287995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𝑐</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4" name="Rectangle 13"/>
              <p:cNvSpPr>
                <a:spLocks noRot="1" noChangeAspect="1" noMove="1" noResize="1" noEditPoints="1" noAdjustHandles="1" noChangeArrowheads="1" noChangeShapeType="1" noTextEdit="1"/>
              </p:cNvSpPr>
              <p:nvPr/>
            </p:nvSpPr>
            <p:spPr>
              <a:xfrm>
                <a:off x="735112" y="3090286"/>
                <a:ext cx="2879955" cy="56169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747167" y="3837195"/>
                <a:ext cx="3271793"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5" name="Rectangle 14"/>
              <p:cNvSpPr>
                <a:spLocks noRot="1" noChangeAspect="1" noMove="1" noResize="1" noEditPoints="1" noAdjustHandles="1" noChangeArrowheads="1" noChangeShapeType="1" noTextEdit="1"/>
              </p:cNvSpPr>
              <p:nvPr/>
            </p:nvSpPr>
            <p:spPr>
              <a:xfrm>
                <a:off x="747167" y="3837195"/>
                <a:ext cx="3271793" cy="561692"/>
              </a:xfrm>
              <a:prstGeom prst="rect">
                <a:avLst/>
              </a:prstGeom>
              <a:blipFill>
                <a:blip r:embed="rId6"/>
                <a:stretch>
                  <a:fillRect/>
                </a:stretch>
              </a:blipFill>
            </p:spPr>
            <p:txBody>
              <a:bodyPr/>
              <a:lstStyle/>
              <a:p>
                <a:r>
                  <a:rPr lang="en-US">
                    <a:noFill/>
                  </a:rPr>
                  <a:t> </a:t>
                </a:r>
              </a:p>
            </p:txBody>
          </p:sp>
        </mc:Fallback>
      </mc:AlternateContent>
      <p:cxnSp>
        <p:nvCxnSpPr>
          <p:cNvPr id="17" name="Straight Connector 16"/>
          <p:cNvCxnSpPr/>
          <p:nvPr/>
        </p:nvCxnSpPr>
        <p:spPr>
          <a:xfrm>
            <a:off x="4158536" y="1236804"/>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Google Shape;1913;p42"/>
          <p:cNvSpPr/>
          <p:nvPr/>
        </p:nvSpPr>
        <p:spPr>
          <a:xfrm rot="2165">
            <a:off x="6086130" y="919429"/>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108" name="Rectangle 107"/>
              <p:cNvSpPr/>
              <p:nvPr/>
            </p:nvSpPr>
            <p:spPr>
              <a:xfrm>
                <a:off x="4298113" y="1580562"/>
                <a:ext cx="3308085" cy="416653"/>
              </a:xfrm>
              <a:prstGeom prst="rect">
                <a:avLst/>
              </a:prstGeom>
            </p:spPr>
            <p:txBody>
              <a:bodyPr wrap="none">
                <a:spAutoFit/>
              </a:bodyPr>
              <a:lstStyle/>
              <a:p>
                <a:pPr marL="0" marR="0" lvl="0" indent="0" algn="ctr" defTabSz="1828800" rtl="0" eaLnBrk="1" fontAlgn="auto" latinLnBrk="0" hangingPunct="1">
                  <a:lnSpc>
                    <a:spcPct val="140000"/>
                  </a:lnSpc>
                  <a:spcBef>
                    <a:spcPts val="0"/>
                  </a:spcBef>
                  <a:spcAft>
                    <a:spcPts val="0"/>
                  </a:spcAft>
                  <a:buClr>
                    <a:srgbClr val="2D1549"/>
                  </a:buClr>
                  <a:buSzPts val="1100"/>
                  <a:buFont typeface="Arial"/>
                  <a:buNone/>
                  <a:tabLst/>
                  <a:defRPr/>
                </a:pPr>
                <a14:m>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a14:m>
                <a:r>
                  <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rPr>
                  <a:t> Ta giải hai phương trình sau: </a:t>
                </a:r>
              </a:p>
            </p:txBody>
          </p:sp>
        </mc:Choice>
        <mc:Fallback xmlns="">
          <p:sp>
            <p:nvSpPr>
              <p:cNvPr id="108" name="Rectangle 107"/>
              <p:cNvSpPr>
                <a:spLocks noRot="1" noChangeAspect="1" noMove="1" noResize="1" noEditPoints="1" noAdjustHandles="1" noChangeArrowheads="1" noChangeShapeType="1" noTextEdit="1"/>
              </p:cNvSpPr>
              <p:nvPr/>
            </p:nvSpPr>
            <p:spPr>
              <a:xfrm>
                <a:off x="4298113" y="1580562"/>
                <a:ext cx="3308085" cy="416653"/>
              </a:xfrm>
              <a:prstGeom prst="rect">
                <a:avLst/>
              </a:prstGeom>
              <a:blipFill>
                <a:blip r:embed="rId7"/>
                <a:stretch>
                  <a:fillRect r="-737" b="-188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4298113" y="2164691"/>
                <a:ext cx="2053360" cy="1080809"/>
              </a:xfrm>
              <a:prstGeom prst="rect">
                <a:avLst/>
              </a:prstGeom>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fr-FR" sz="1700" i="1">
                          <a:latin typeface="Cambria Math" panose="02040503050406030204" pitchFamily="18" charset="0"/>
                          <a:ea typeface="Calibri" panose="020F0502020204030204" pitchFamily="34" charset="0"/>
                          <a:cs typeface="Times New Roman" panose="02020603050405020304" pitchFamily="18" charset="0"/>
                        </a:rPr>
                        <m:t>1,3</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+0,26=0</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700" i="1">
                              <a:effectLst/>
                              <a:latin typeface="Cambria Math" panose="02040503050406030204" pitchFamily="18" charset="0"/>
                              <a:ea typeface="Calibri" panose="020F0502020204030204" pitchFamily="34" charset="0"/>
                              <a:cs typeface="Times New Roman" panose="02020603050405020304" pitchFamily="18" charset="0"/>
                            </a:rPr>
                            <m:t>−0,26</m:t>
                          </m:r>
                        </m:num>
                        <m:den>
                          <m:r>
                            <a:rPr lang="fr-FR" sz="1700" i="1">
                              <a:effectLst/>
                              <a:latin typeface="Cambria Math" panose="02040503050406030204" pitchFamily="18" charset="0"/>
                              <a:ea typeface="Calibri" panose="020F0502020204030204" pitchFamily="34" charset="0"/>
                              <a:cs typeface="Times New Roman" panose="02020603050405020304" pitchFamily="18" charset="0"/>
                            </a:rPr>
                            <m:t>1,3</m:t>
                          </m:r>
                        </m:den>
                      </m:f>
                      <m:r>
                        <a:rPr lang="fr-FR" sz="1700" i="1">
                          <a:effectLst/>
                          <a:latin typeface="Cambria Math" panose="02040503050406030204" pitchFamily="18" charset="0"/>
                          <a:ea typeface="Calibri" panose="020F0502020204030204" pitchFamily="34" charset="0"/>
                          <a:cs typeface="Times New Roman" panose="02020603050405020304" pitchFamily="18" charset="0"/>
                        </a:rPr>
                        <m:t>=−0,2</m:t>
                      </m:r>
                    </m:oMath>
                  </m:oMathPara>
                </a14:m>
                <a:endParaRPr kumimoji="0" lang="en-US" sz="1700" b="0" i="0" u="none" strike="noStrike" kern="0" cap="none" spc="0" normalizeH="0" baseline="0" noProof="0">
                  <a:ln>
                    <a:noFill/>
                  </a:ln>
                  <a:solidFill>
                    <a:srgbClr val="000000"/>
                  </a:solidFill>
                  <a:effectLst/>
                  <a:uLnTx/>
                  <a:uFillTx/>
                  <a:sym typeface="Arial"/>
                </a:endParaRPr>
              </a:p>
            </p:txBody>
          </p:sp>
        </mc:Choice>
        <mc:Fallback xmlns="">
          <p:sp>
            <p:nvSpPr>
              <p:cNvPr id="23" name="Rectangle 22"/>
              <p:cNvSpPr>
                <a:spLocks noRot="1" noChangeAspect="1" noMove="1" noResize="1" noEditPoints="1" noAdjustHandles="1" noChangeArrowheads="1" noChangeShapeType="1" noTextEdit="1"/>
              </p:cNvSpPr>
              <p:nvPr/>
            </p:nvSpPr>
            <p:spPr>
              <a:xfrm>
                <a:off x="4298113" y="2164691"/>
                <a:ext cx="2053360" cy="108080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6582948" y="2164691"/>
                <a:ext cx="2001316" cy="1079847"/>
              </a:xfrm>
              <a:prstGeom prst="rect">
                <a:avLst/>
              </a:prstGeom>
            </p:spPr>
            <p:txBody>
              <a:bodyPr wrap="square">
                <a:spAutoFit/>
              </a:bodyPr>
              <a:lstStyle/>
              <a:p>
                <a:pPr algn="just">
                  <a:lnSpc>
                    <a:spcPct val="150000"/>
                  </a:lnSpc>
                  <a:spcBef>
                    <a:spcPts val="600"/>
                  </a:spcBef>
                  <a:spcAft>
                    <a:spcPts val="600"/>
                  </a:spcAft>
                </a:pPr>
                <a14:m>
                  <m:oMath xmlns:m="http://schemas.openxmlformats.org/officeDocument/2006/math">
                    <m:r>
                      <a:rPr lang="fr-FR" sz="1700" i="1">
                        <a:latin typeface="Cambria Math" panose="02040503050406030204" pitchFamily="18" charset="0"/>
                        <a:ea typeface="Calibri" panose="020F0502020204030204" pitchFamily="34" charset="0"/>
                        <a:cs typeface="Times New Roman" panose="02020603050405020304" pitchFamily="18" charset="0"/>
                      </a:rPr>
                      <m:t>0,2</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−4=0</m:t>
                    </m:r>
                  </m:oMath>
                </a14:m>
                <a:r>
                  <a:rPr lang="fr-FR"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700" i="1">
                              <a:effectLst/>
                              <a:latin typeface="Cambria Math" panose="02040503050406030204" pitchFamily="18" charset="0"/>
                              <a:ea typeface="Calibri" panose="020F0502020204030204" pitchFamily="34" charset="0"/>
                              <a:cs typeface="Times New Roman" panose="02020603050405020304" pitchFamily="18" charset="0"/>
                            </a:rPr>
                            <m:t>4</m:t>
                          </m:r>
                        </m:num>
                        <m:den>
                          <m:r>
                            <a:rPr lang="fr-FR" sz="1700" i="1">
                              <a:effectLst/>
                              <a:latin typeface="Cambria Math" panose="02040503050406030204" pitchFamily="18" charset="0"/>
                              <a:ea typeface="Calibri" panose="020F0502020204030204" pitchFamily="34" charset="0"/>
                              <a:cs typeface="Times New Roman" panose="02020603050405020304" pitchFamily="18" charset="0"/>
                            </a:rPr>
                            <m:t>0,2</m:t>
                          </m:r>
                        </m:den>
                      </m:f>
                      <m:r>
                        <a:rPr lang="fr-FR" sz="1700" i="1">
                          <a:effectLst/>
                          <a:latin typeface="Cambria Math" panose="02040503050406030204" pitchFamily="18" charset="0"/>
                          <a:ea typeface="Calibri" panose="020F0502020204030204" pitchFamily="34" charset="0"/>
                          <a:cs typeface="Times New Roman" panose="02020603050405020304" pitchFamily="18" charset="0"/>
                        </a:rPr>
                        <m:t>=20</m:t>
                      </m:r>
                    </m:oMath>
                  </m:oMathPara>
                </a14:m>
                <a:endParaRPr kumimoji="0" lang="en-US" sz="1700" b="0" i="0" u="none" strike="noStrike" kern="0" cap="none" spc="0" normalizeH="0" baseline="0" noProof="0">
                  <a:ln>
                    <a:noFill/>
                  </a:ln>
                  <a:solidFill>
                    <a:srgbClr val="000000"/>
                  </a:solidFill>
                  <a:effectLst/>
                  <a:uLnTx/>
                  <a:uFillTx/>
                  <a:sym typeface="Arial"/>
                </a:endParaRPr>
              </a:p>
            </p:txBody>
          </p:sp>
        </mc:Choice>
        <mc:Fallback xmlns="">
          <p:sp>
            <p:nvSpPr>
              <p:cNvPr id="24" name="Rectangle 23"/>
              <p:cNvSpPr>
                <a:spLocks noRot="1" noChangeAspect="1" noMove="1" noResize="1" noEditPoints="1" noAdjustHandles="1" noChangeArrowheads="1" noChangeShapeType="1" noTextEdit="1"/>
              </p:cNvSpPr>
              <p:nvPr/>
            </p:nvSpPr>
            <p:spPr>
              <a:xfrm>
                <a:off x="6582948" y="2164691"/>
                <a:ext cx="2001316" cy="107984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4241270" y="3398613"/>
                <a:ext cx="4114367" cy="877163"/>
              </a:xfrm>
              <a:prstGeom prst="rect">
                <a:avLst/>
              </a:prstGeom>
            </p:spPr>
            <p:txBody>
              <a:bodyPr wrap="square">
                <a:spAutoFit/>
              </a:bodyPr>
              <a:lstStyle/>
              <a:p>
                <a:pPr algn="just">
                  <a:lnSpc>
                    <a:spcPct val="150000"/>
                  </a:lnSpc>
                  <a:spcBef>
                    <a:spcPts val="600"/>
                  </a:spcBef>
                  <a:spcAft>
                    <a:spcPts val="600"/>
                  </a:spcAft>
                </a:pPr>
                <a:r>
                  <a:rPr lang="fr-FR" sz="1700">
                    <a:latin typeface="+mn-lt"/>
                    <a:ea typeface="Calibri" panose="020F0502020204030204" pitchFamily="34" charset="0"/>
                    <a:cs typeface="Times New Roman" panose="02020603050405020304" pitchFamily="18" charset="0"/>
                  </a:rPr>
                  <a:t>Vậy phương trình có nghiệm là </a:t>
                </a:r>
                <a14:m>
                  <m:oMath xmlns:m="http://schemas.openxmlformats.org/officeDocument/2006/math">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=−0,2</m:t>
                    </m:r>
                  </m:oMath>
                </a14:m>
                <a:r>
                  <a:rPr lang="fr-FR" sz="1700">
                    <a:effectLst/>
                    <a:latin typeface="+mn-lt"/>
                    <a:ea typeface="Calibri" panose="020F0502020204030204" pitchFamily="34" charset="0"/>
                    <a:cs typeface="Times New Roman" panose="02020603050405020304" pitchFamily="18" charset="0"/>
                  </a:rPr>
                  <a:t> và </a:t>
                </a:r>
                <a14:m>
                  <m:oMath xmlns:m="http://schemas.openxmlformats.org/officeDocument/2006/math">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=20</m:t>
                    </m:r>
                  </m:oMath>
                </a14:m>
                <a:r>
                  <a:rPr lang="fr-FR" sz="1700">
                    <a:effectLst/>
                    <a:latin typeface="+mn-lt"/>
                    <a:ea typeface="Calibri" panose="020F0502020204030204" pitchFamily="34" charset="0"/>
                    <a:cs typeface="Times New Roman" panose="02020603050405020304" pitchFamily="18" charset="0"/>
                  </a:rPr>
                  <a:t>.</a:t>
                </a:r>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4241270" y="3398613"/>
                <a:ext cx="4114367" cy="877163"/>
              </a:xfrm>
              <a:prstGeom prst="rect">
                <a:avLst/>
              </a:prstGeom>
              <a:blipFill>
                <a:blip r:embed="rId10"/>
                <a:stretch>
                  <a:fillRect l="-1037" b="-4196"/>
                </a:stretch>
              </a:blipFill>
            </p:spPr>
            <p:txBody>
              <a:bodyPr/>
              <a:lstStyle/>
              <a:p>
                <a:r>
                  <a:rPr lang="en-US">
                    <a:noFill/>
                  </a:rPr>
                  <a:t> </a:t>
                </a:r>
              </a:p>
            </p:txBody>
          </p:sp>
        </mc:Fallback>
      </mc:AlternateContent>
    </p:spTree>
    <p:extLst>
      <p:ext uri="{BB962C8B-B14F-4D97-AF65-F5344CB8AC3E}">
        <p14:creationId xmlns:p14="http://schemas.microsoft.com/office/powerpoint/2010/main" val="191176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wipe(up)">
                                      <p:cBhvr>
                                        <p:cTn id="12" dur="500"/>
                                        <p:tgtEl>
                                          <p:spTgt spid="23">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23">
                                            <p:txEl>
                                              <p:pRg st="1" end="1"/>
                                            </p:txEl>
                                          </p:spTgt>
                                        </p:tgtEl>
                                        <p:attrNameLst>
                                          <p:attrName>style.visibility</p:attrName>
                                        </p:attrNameLst>
                                      </p:cBhvr>
                                      <p:to>
                                        <p:strVal val="visible"/>
                                      </p:to>
                                    </p:set>
                                    <p:animEffect transition="in" filter="wipe(up)">
                                      <p:cBhvr>
                                        <p:cTn id="15" dur="500"/>
                                        <p:tgtEl>
                                          <p:spTgt spid="2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Effect transition="in" filter="wipe(up)">
                                      <p:cBhvr>
                                        <p:cTn id="20" dur="500"/>
                                        <p:tgtEl>
                                          <p:spTgt spid="24">
                                            <p:txEl>
                                              <p:pRg st="0" end="0"/>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24">
                                            <p:txEl>
                                              <p:pRg st="1" end="1"/>
                                            </p:txEl>
                                          </p:spTgt>
                                        </p:tgtEl>
                                        <p:attrNameLst>
                                          <p:attrName>style.visibility</p:attrName>
                                        </p:attrNameLst>
                                      </p:cBhvr>
                                      <p:to>
                                        <p:strVal val="visible"/>
                                      </p:to>
                                    </p:set>
                                    <p:animEffect transition="in" filter="wipe(up)">
                                      <p:cBhvr>
                                        <p:cTn id="23" dur="500"/>
                                        <p:tgtEl>
                                          <p:spTgt spid="2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28"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94" name="Rectangle 93"/>
          <p:cNvSpPr/>
          <p:nvPr/>
        </p:nvSpPr>
        <p:spPr>
          <a:xfrm>
            <a:off x="773096" y="382510"/>
            <a:ext cx="2926555" cy="102874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1</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en-US" sz="1900" b="1" i="0" u="none" strike="noStrike" kern="0" cap="none" spc="0" normalizeH="0" baseline="0" noProof="0">
                <a:ln>
                  <a:noFill/>
                </a:ln>
                <a:solidFill>
                  <a:srgbClr val="1F497D"/>
                </a:solidFill>
                <a:effectLst/>
                <a:uLnTx/>
                <a:uFillTx/>
                <a:latin typeface="Arial" panose="020B0604020202020204" pitchFamily="34" charset="0"/>
                <a:cs typeface="Arial" panose="020B0604020202020204" pitchFamily="34" charset="0"/>
                <a:sym typeface="Arial"/>
              </a:rPr>
              <a:t>11</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a:t>
            </a:r>
            <a:endPar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endParaRP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rPr>
              <a:t>Giải các phương trình</a:t>
            </a:r>
          </a:p>
        </p:txBody>
      </p:sp>
      <mc:AlternateContent xmlns:mc="http://schemas.openxmlformats.org/markup-compatibility/2006" xmlns:a14="http://schemas.microsoft.com/office/drawing/2010/main">
        <mc:Choice Requires="a14">
          <p:sp>
            <p:nvSpPr>
              <p:cNvPr id="12" name="Rectangle 11"/>
              <p:cNvSpPr/>
              <p:nvPr/>
            </p:nvSpPr>
            <p:spPr>
              <a:xfrm>
                <a:off x="724051" y="1567426"/>
                <a:ext cx="251671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9</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2" name="Rectangle 11"/>
              <p:cNvSpPr>
                <a:spLocks noRot="1" noChangeAspect="1" noMove="1" noResize="1" noEditPoints="1" noAdjustHandles="1" noChangeArrowheads="1" noChangeShapeType="1" noTextEdit="1"/>
              </p:cNvSpPr>
              <p:nvPr/>
            </p:nvSpPr>
            <p:spPr>
              <a:xfrm>
                <a:off x="724051" y="1567426"/>
                <a:ext cx="2516715" cy="56169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61191" y="2343378"/>
                <a:ext cx="317503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1,3</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+0,26</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3" name="Rectangle 12"/>
              <p:cNvSpPr>
                <a:spLocks noRot="1" noChangeAspect="1" noMove="1" noResize="1" noEditPoints="1" noAdjustHandles="1" noChangeArrowheads="1" noChangeShapeType="1" noTextEdit="1"/>
              </p:cNvSpPr>
              <p:nvPr/>
            </p:nvSpPr>
            <p:spPr>
              <a:xfrm>
                <a:off x="761191" y="2343378"/>
                <a:ext cx="3175035" cy="56169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35112" y="3090286"/>
                <a:ext cx="287995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𝑐</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4" name="Rectangle 13"/>
              <p:cNvSpPr>
                <a:spLocks noRot="1" noChangeAspect="1" noMove="1" noResize="1" noEditPoints="1" noAdjustHandles="1" noChangeArrowheads="1" noChangeShapeType="1" noTextEdit="1"/>
              </p:cNvSpPr>
              <p:nvPr/>
            </p:nvSpPr>
            <p:spPr>
              <a:xfrm>
                <a:off x="735112" y="3090286"/>
                <a:ext cx="2879955" cy="56169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747167" y="3837195"/>
                <a:ext cx="3271793"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5" name="Rectangle 14"/>
              <p:cNvSpPr>
                <a:spLocks noRot="1" noChangeAspect="1" noMove="1" noResize="1" noEditPoints="1" noAdjustHandles="1" noChangeArrowheads="1" noChangeShapeType="1" noTextEdit="1"/>
              </p:cNvSpPr>
              <p:nvPr/>
            </p:nvSpPr>
            <p:spPr>
              <a:xfrm>
                <a:off x="747167" y="3837195"/>
                <a:ext cx="3271793" cy="561692"/>
              </a:xfrm>
              <a:prstGeom prst="rect">
                <a:avLst/>
              </a:prstGeom>
              <a:blipFill>
                <a:blip r:embed="rId6"/>
                <a:stretch>
                  <a:fillRect/>
                </a:stretch>
              </a:blipFill>
            </p:spPr>
            <p:txBody>
              <a:bodyPr/>
              <a:lstStyle/>
              <a:p>
                <a:r>
                  <a:rPr lang="en-US">
                    <a:noFill/>
                  </a:rPr>
                  <a:t> </a:t>
                </a:r>
              </a:p>
            </p:txBody>
          </p:sp>
        </mc:Fallback>
      </mc:AlternateContent>
      <p:cxnSp>
        <p:nvCxnSpPr>
          <p:cNvPr id="17" name="Straight Connector 16"/>
          <p:cNvCxnSpPr/>
          <p:nvPr/>
        </p:nvCxnSpPr>
        <p:spPr>
          <a:xfrm>
            <a:off x="4158536" y="1236804"/>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Google Shape;1913;p42"/>
          <p:cNvSpPr/>
          <p:nvPr/>
        </p:nvSpPr>
        <p:spPr>
          <a:xfrm rot="2165">
            <a:off x="6086130" y="919429"/>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108" name="Rectangle 107"/>
              <p:cNvSpPr/>
              <p:nvPr/>
            </p:nvSpPr>
            <p:spPr>
              <a:xfrm>
                <a:off x="4241270" y="1483179"/>
                <a:ext cx="3071610" cy="1221104"/>
              </a:xfrm>
              <a:prstGeom prst="rect">
                <a:avLst/>
              </a:prstGeom>
            </p:spPr>
            <p:txBody>
              <a:bodyPr wrap="none">
                <a:spAutoFit/>
              </a:bodyPr>
              <a:lstStyle/>
              <a:p>
                <a:pPr algn="just">
                  <a:lnSpc>
                    <a:spcPct val="150000"/>
                  </a:lnSpc>
                </a:pPr>
                <a14:m>
                  <m:oMathPara xmlns:m="http://schemas.openxmlformats.org/officeDocument/2006/math">
                    <m:oMathParaPr>
                      <m:jc m:val="left"/>
                    </m:oMathParaPr>
                    <m:oMath xmlns:m="http://schemas.openxmlformats.org/officeDocument/2006/math">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𝑐</m:t>
                      </m:r>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 2</m:t>
                      </m:r>
                      <m:r>
                        <a:rPr lang="fr-FR" sz="1700" i="1" smtClean="0">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+3</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−5</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+3</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−5</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fr-FR"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ctr" defTabSz="1828800" rtl="0" eaLnBrk="1" fontAlgn="auto" latinLnBrk="0" hangingPunct="1">
                  <a:lnSpc>
                    <a:spcPct val="150000"/>
                  </a:lnSpc>
                  <a:buClr>
                    <a:srgbClr val="2D1549"/>
                  </a:buClr>
                  <a:buSzPts val="1100"/>
                  <a:buFont typeface="Arial"/>
                  <a:buNone/>
                  <a:tabLst/>
                  <a:defRPr/>
                </a:pPr>
                <a:r>
                  <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rPr>
                  <a:t>Ta giải hai phương trình sau: </a:t>
                </a:r>
              </a:p>
            </p:txBody>
          </p:sp>
        </mc:Choice>
        <mc:Fallback xmlns="">
          <p:sp>
            <p:nvSpPr>
              <p:cNvPr id="108" name="Rectangle 107"/>
              <p:cNvSpPr>
                <a:spLocks noRot="1" noChangeAspect="1" noMove="1" noResize="1" noEditPoints="1" noAdjustHandles="1" noChangeArrowheads="1" noChangeShapeType="1" noTextEdit="1"/>
              </p:cNvSpPr>
              <p:nvPr/>
            </p:nvSpPr>
            <p:spPr>
              <a:xfrm>
                <a:off x="4241270" y="1483179"/>
                <a:ext cx="3071610" cy="1221104"/>
              </a:xfrm>
              <a:prstGeom prst="rect">
                <a:avLst/>
              </a:prstGeom>
              <a:blipFill>
                <a:blip r:embed="rId7"/>
                <a:stretch>
                  <a:fillRect l="-397" r="-198" b="-54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4767408" y="2699203"/>
                <a:ext cx="1523575" cy="746358"/>
              </a:xfrm>
              <a:prstGeom prst="rect">
                <a:avLst/>
              </a:prstGeom>
            </p:spPr>
            <p:txBody>
              <a:bodyPr wrap="square">
                <a:spAutoFit/>
              </a:bodyPr>
              <a:lstStyle/>
              <a:p>
                <a:pPr lvl="0"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fr-FR" sz="1700" i="1" smtClean="0">
                          <a:latin typeface="Cambria Math" panose="02040503050406030204" pitchFamily="18" charset="0"/>
                          <a:ea typeface="Calibri" panose="020F0502020204030204" pitchFamily="34" charset="0"/>
                          <a:cs typeface="Times New Roman" panose="02020603050405020304" pitchFamily="18" charset="0"/>
                        </a:rPr>
                        <m:t>𝑥</m:t>
                      </m:r>
                      <m:r>
                        <a:rPr lang="fr-FR" sz="1700" i="1" smtClean="0">
                          <a:latin typeface="Cambria Math" panose="02040503050406030204" pitchFamily="18" charset="0"/>
                          <a:ea typeface="Calibri" panose="020F0502020204030204" pitchFamily="34" charset="0"/>
                          <a:cs typeface="Times New Roman" panose="02020603050405020304" pitchFamily="18" charset="0"/>
                        </a:rPr>
                        <m:t>+3=0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oMath>
                  </m:oMathPara>
                </a14:m>
                <a:endParaRPr kumimoji="0" lang="en-US" sz="1700" b="0" i="0" u="none" strike="noStrike" kern="0" cap="none" spc="0" normalizeH="0" baseline="0" noProof="0">
                  <a:ln>
                    <a:noFill/>
                  </a:ln>
                  <a:solidFill>
                    <a:srgbClr val="000000"/>
                  </a:solidFill>
                  <a:effectLst/>
                  <a:uLnTx/>
                  <a:uFillTx/>
                  <a:sym typeface="Arial"/>
                </a:endParaRPr>
              </a:p>
            </p:txBody>
          </p:sp>
        </mc:Choice>
        <mc:Fallback xmlns="">
          <p:sp>
            <p:nvSpPr>
              <p:cNvPr id="23" name="Rectangle 22"/>
              <p:cNvSpPr>
                <a:spLocks noRot="1" noChangeAspect="1" noMove="1" noResize="1" noEditPoints="1" noAdjustHandles="1" noChangeArrowheads="1" noChangeShapeType="1" noTextEdit="1"/>
              </p:cNvSpPr>
              <p:nvPr/>
            </p:nvSpPr>
            <p:spPr>
              <a:xfrm>
                <a:off x="4767408" y="2699203"/>
                <a:ext cx="1523575" cy="74635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6583116" y="2699203"/>
                <a:ext cx="1668583" cy="1076000"/>
              </a:xfrm>
              <a:prstGeom prst="rect">
                <a:avLst/>
              </a:prstGeom>
            </p:spPr>
            <p:txBody>
              <a:bodyPr wrap="square">
                <a:spAutoFit/>
              </a:bodyPr>
              <a:lstStyle/>
              <a:p>
                <a:pPr lvl="0" algn="just">
                  <a:lnSpc>
                    <a:spcPct val="130000"/>
                  </a:lnSpc>
                </a:pPr>
                <a14:m>
                  <m:oMath xmlns:m="http://schemas.openxmlformats.org/officeDocument/2006/math">
                    <m:r>
                      <a:rPr lang="fr-FR" sz="1700" i="1" smtClean="0">
                        <a:latin typeface="Cambria Math" panose="02040503050406030204" pitchFamily="18" charset="0"/>
                        <a:ea typeface="Calibri" panose="020F0502020204030204" pitchFamily="34" charset="0"/>
                        <a:cs typeface="Times New Roman" panose="02020603050405020304" pitchFamily="18" charset="0"/>
                      </a:rPr>
                      <m:t>2</m:t>
                    </m:r>
                    <m:r>
                      <a:rPr lang="fr-FR" sz="1700" i="1" smtClean="0">
                        <a:latin typeface="Cambria Math" panose="02040503050406030204" pitchFamily="18" charset="0"/>
                        <a:ea typeface="Calibri" panose="020F0502020204030204" pitchFamily="34" charset="0"/>
                        <a:cs typeface="Times New Roman" panose="02020603050405020304" pitchFamily="18" charset="0"/>
                      </a:rPr>
                      <m:t>𝑥</m:t>
                    </m:r>
                    <m:r>
                      <a:rPr lang="fr-FR" sz="1700" i="1" smtClean="0">
                        <a:latin typeface="Cambria Math" panose="02040503050406030204" pitchFamily="18" charset="0"/>
                        <a:ea typeface="Calibri" panose="020F0502020204030204" pitchFamily="34" charset="0"/>
                        <a:cs typeface="Times New Roman" panose="02020603050405020304" pitchFamily="18" charset="0"/>
                      </a:rPr>
                      <m:t>−5=0</m:t>
                    </m:r>
                  </m:oMath>
                </a14:m>
                <a:r>
                  <a:rPr kumimoji="0" lang="fr-FR" sz="17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a:p>
                <a:pPr marL="0" marR="0" lvl="0" indent="0" algn="l" defTabSz="914400" rtl="0" eaLnBrk="1" fontAlgn="auto" latinLnBrk="0" hangingPunct="1">
                  <a:lnSpc>
                    <a:spcPct val="130000"/>
                  </a:lnSpc>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sym typeface="Arial"/>
                </a:endParaRPr>
              </a:p>
            </p:txBody>
          </p:sp>
        </mc:Choice>
        <mc:Fallback xmlns="">
          <p:sp>
            <p:nvSpPr>
              <p:cNvPr id="24" name="Rectangle 23"/>
              <p:cNvSpPr>
                <a:spLocks noRot="1" noChangeAspect="1" noMove="1" noResize="1" noEditPoints="1" noAdjustHandles="1" noChangeArrowheads="1" noChangeShapeType="1" noTextEdit="1"/>
              </p:cNvSpPr>
              <p:nvPr/>
            </p:nvSpPr>
            <p:spPr>
              <a:xfrm>
                <a:off x="6583116" y="2699203"/>
                <a:ext cx="1668583" cy="107600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4505586" y="5092404"/>
                <a:ext cx="4114367" cy="87716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fr-FR"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Vậy phương trình có nghiệm là </a:t>
                </a:r>
                <a14:m>
                  <m:oMath xmlns:m="http://schemas.openxmlformats.org/officeDocument/2006/math">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=−0,2</m:t>
                    </m:r>
                  </m:oMath>
                </a14:m>
                <a:r>
                  <a:rPr kumimoji="0" lang="fr-FR"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và </a:t>
                </a:r>
                <a14:m>
                  <m:oMath xmlns:m="http://schemas.openxmlformats.org/officeDocument/2006/math">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=20</m:t>
                    </m:r>
                  </m:oMath>
                </a14:m>
                <a:r>
                  <a:rPr kumimoji="0" lang="fr-FR"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25" name="Rectangle 24"/>
              <p:cNvSpPr>
                <a:spLocks noRot="1" noChangeAspect="1" noMove="1" noResize="1" noEditPoints="1" noAdjustHandles="1" noChangeArrowheads="1" noChangeShapeType="1" noTextEdit="1"/>
              </p:cNvSpPr>
              <p:nvPr/>
            </p:nvSpPr>
            <p:spPr>
              <a:xfrm>
                <a:off x="4505586" y="5092404"/>
                <a:ext cx="4114367" cy="877163"/>
              </a:xfrm>
              <a:prstGeom prst="rect">
                <a:avLst/>
              </a:prstGeom>
              <a:blipFill>
                <a:blip r:embed="rId10"/>
                <a:stretch>
                  <a:fillRect l="-889" b="-3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241270" y="3693875"/>
                <a:ext cx="4309603" cy="1076000"/>
              </a:xfrm>
              <a:prstGeom prst="rect">
                <a:avLst/>
              </a:prstGeom>
            </p:spPr>
            <p:txBody>
              <a:bodyPr wrap="square">
                <a:spAutoFit/>
              </a:bodyPr>
              <a:lstStyle/>
              <a:p>
                <a:pPr lvl="0">
                  <a:lnSpc>
                    <a:spcPct val="130000"/>
                  </a:lnSpc>
                </a:pPr>
                <a14:m>
                  <m:oMathPara xmlns:m="http://schemas.openxmlformats.org/officeDocument/2006/math">
                    <m:oMathParaPr>
                      <m:jc m:val="left"/>
                    </m:oMathParaPr>
                    <m:oMath xmlns:m="http://schemas.openxmlformats.org/officeDocument/2006/math">
                      <m:r>
                        <m:rPr>
                          <m:nor/>
                        </m:rPr>
                        <a:rPr lang="fr-FR" sz="1700" smtClean="0">
                          <a:ea typeface="Calibri" panose="020F0502020204030204" pitchFamily="34" charset="0"/>
                          <a:cs typeface="Times New Roman" panose="02020603050405020304" pitchFamily="18" charset="0"/>
                        </a:rPr>
                        <m:t>V</m:t>
                      </m:r>
                      <m:r>
                        <m:rPr>
                          <m:nor/>
                        </m:rPr>
                        <a:rPr lang="fr-FR" sz="1700" smtClean="0">
                          <a:ea typeface="Calibri" panose="020F0502020204030204" pitchFamily="34" charset="0"/>
                          <a:cs typeface="Times New Roman" panose="02020603050405020304" pitchFamily="18" charset="0"/>
                        </a:rPr>
                        <m:t>ậ</m:t>
                      </m:r>
                      <m:r>
                        <m:rPr>
                          <m:nor/>
                        </m:rPr>
                        <a:rPr lang="fr-FR" sz="1700" smtClean="0">
                          <a:ea typeface="Calibri" panose="020F0502020204030204" pitchFamily="34" charset="0"/>
                          <a:cs typeface="Times New Roman" panose="02020603050405020304" pitchFamily="18" charset="0"/>
                        </a:rPr>
                        <m:t>y</m:t>
                      </m:r>
                      <m:r>
                        <m:rPr>
                          <m:nor/>
                        </m:rPr>
                        <a:rPr lang="fr-FR" sz="1700" smtClean="0">
                          <a:ea typeface="Calibri" panose="020F0502020204030204" pitchFamily="34" charset="0"/>
                          <a:cs typeface="Times New Roman" panose="02020603050405020304" pitchFamily="18" charset="0"/>
                        </a:rPr>
                        <m:t> </m:t>
                      </m:r>
                      <m:r>
                        <m:rPr>
                          <m:nor/>
                        </m:rPr>
                        <a:rPr lang="fr-FR" sz="1700" smtClean="0">
                          <a:ea typeface="Calibri" panose="020F0502020204030204" pitchFamily="34" charset="0"/>
                          <a:cs typeface="Times New Roman" panose="02020603050405020304" pitchFamily="18" charset="0"/>
                        </a:rPr>
                        <m:t>ph</m:t>
                      </m:r>
                      <m:r>
                        <m:rPr>
                          <m:nor/>
                        </m:rPr>
                        <a:rPr lang="fr-FR" sz="1700" smtClean="0">
                          <a:ea typeface="Calibri" panose="020F0502020204030204" pitchFamily="34" charset="0"/>
                          <a:cs typeface="Times New Roman" panose="02020603050405020304" pitchFamily="18" charset="0"/>
                        </a:rPr>
                        <m:t>ươ</m:t>
                      </m:r>
                      <m:r>
                        <m:rPr>
                          <m:nor/>
                        </m:rPr>
                        <a:rPr lang="fr-FR" sz="1700" smtClean="0">
                          <a:ea typeface="Calibri" panose="020F0502020204030204" pitchFamily="34" charset="0"/>
                          <a:cs typeface="Times New Roman" panose="02020603050405020304" pitchFamily="18" charset="0"/>
                        </a:rPr>
                        <m:t>ng</m:t>
                      </m:r>
                      <m:r>
                        <m:rPr>
                          <m:nor/>
                        </m:rPr>
                        <a:rPr lang="fr-FR" sz="1700" smtClean="0">
                          <a:ea typeface="Calibri" panose="020F0502020204030204" pitchFamily="34" charset="0"/>
                          <a:cs typeface="Times New Roman" panose="02020603050405020304" pitchFamily="18" charset="0"/>
                        </a:rPr>
                        <m:t> </m:t>
                      </m:r>
                      <m:r>
                        <m:rPr>
                          <m:nor/>
                        </m:rPr>
                        <a:rPr lang="fr-FR" sz="1700" smtClean="0">
                          <a:ea typeface="Calibri" panose="020F0502020204030204" pitchFamily="34" charset="0"/>
                          <a:cs typeface="Times New Roman" panose="02020603050405020304" pitchFamily="18" charset="0"/>
                        </a:rPr>
                        <m:t>tr</m:t>
                      </m:r>
                      <m:r>
                        <m:rPr>
                          <m:nor/>
                        </m:rPr>
                        <a:rPr lang="fr-FR" sz="1700" smtClean="0">
                          <a:ea typeface="Calibri" panose="020F0502020204030204" pitchFamily="34" charset="0"/>
                          <a:cs typeface="Times New Roman" panose="02020603050405020304" pitchFamily="18" charset="0"/>
                        </a:rPr>
                        <m:t>ì</m:t>
                      </m:r>
                      <m:r>
                        <m:rPr>
                          <m:nor/>
                        </m:rPr>
                        <a:rPr lang="fr-FR" sz="1700" smtClean="0">
                          <a:ea typeface="Calibri" panose="020F0502020204030204" pitchFamily="34" charset="0"/>
                          <a:cs typeface="Times New Roman" panose="02020603050405020304" pitchFamily="18" charset="0"/>
                        </a:rPr>
                        <m:t>nh</m:t>
                      </m:r>
                      <m:r>
                        <m:rPr>
                          <m:nor/>
                        </m:rPr>
                        <a:rPr lang="fr-FR" sz="1700" smtClean="0">
                          <a:ea typeface="Calibri" panose="020F0502020204030204" pitchFamily="34" charset="0"/>
                          <a:cs typeface="Times New Roman" panose="02020603050405020304" pitchFamily="18" charset="0"/>
                        </a:rPr>
                        <m:t> </m:t>
                      </m:r>
                      <m:r>
                        <m:rPr>
                          <m:nor/>
                        </m:rPr>
                        <a:rPr lang="fr-FR" sz="1700" smtClean="0">
                          <a:ea typeface="Calibri" panose="020F0502020204030204" pitchFamily="34" charset="0"/>
                          <a:cs typeface="Times New Roman" panose="02020603050405020304" pitchFamily="18" charset="0"/>
                        </a:rPr>
                        <m:t>c</m:t>
                      </m:r>
                      <m:r>
                        <m:rPr>
                          <m:nor/>
                        </m:rPr>
                        <a:rPr lang="fr-FR" sz="1700" smtClean="0">
                          <a:ea typeface="Calibri" panose="020F0502020204030204" pitchFamily="34" charset="0"/>
                          <a:cs typeface="Times New Roman" panose="02020603050405020304" pitchFamily="18" charset="0"/>
                        </a:rPr>
                        <m:t>ó </m:t>
                      </m:r>
                      <m:r>
                        <m:rPr>
                          <m:nor/>
                        </m:rPr>
                        <a:rPr lang="fr-FR" sz="1700" smtClean="0">
                          <a:ea typeface="Calibri" panose="020F0502020204030204" pitchFamily="34" charset="0"/>
                          <a:cs typeface="Times New Roman" panose="02020603050405020304" pitchFamily="18" charset="0"/>
                        </a:rPr>
                        <m:t>nghi</m:t>
                      </m:r>
                      <m:r>
                        <m:rPr>
                          <m:nor/>
                        </m:rPr>
                        <a:rPr lang="fr-FR" sz="1700" smtClean="0">
                          <a:ea typeface="Calibri" panose="020F0502020204030204" pitchFamily="34" charset="0"/>
                          <a:cs typeface="Times New Roman" panose="02020603050405020304" pitchFamily="18" charset="0"/>
                        </a:rPr>
                        <m:t>ệ</m:t>
                      </m:r>
                      <m:r>
                        <m:rPr>
                          <m:nor/>
                        </m:rPr>
                        <a:rPr lang="fr-FR" sz="1700" smtClean="0">
                          <a:ea typeface="Calibri" panose="020F0502020204030204" pitchFamily="34" charset="0"/>
                          <a:cs typeface="Times New Roman" panose="02020603050405020304" pitchFamily="18" charset="0"/>
                        </a:rPr>
                        <m:t>m</m:t>
                      </m:r>
                      <m:r>
                        <m:rPr>
                          <m:nor/>
                        </m:rPr>
                        <a:rPr lang="fr-FR" sz="1700" smtClean="0">
                          <a:ea typeface="Calibri" panose="020F0502020204030204" pitchFamily="34" charset="0"/>
                          <a:cs typeface="Times New Roman" panose="02020603050405020304" pitchFamily="18" charset="0"/>
                        </a:rPr>
                        <m:t> </m:t>
                      </m:r>
                      <m:r>
                        <m:rPr>
                          <m:nor/>
                        </m:rPr>
                        <a:rPr lang="fr-FR" sz="1700" smtClean="0">
                          <a:ea typeface="Calibri" panose="020F0502020204030204" pitchFamily="34" charset="0"/>
                          <a:cs typeface="Times New Roman" panose="02020603050405020304" pitchFamily="18" charset="0"/>
                        </a:rPr>
                        <m:t>l</m:t>
                      </m:r>
                      <m:r>
                        <m:rPr>
                          <m:nor/>
                        </m:rPr>
                        <a:rPr lang="fr-FR" sz="1700" smtClean="0">
                          <a:ea typeface="Calibri" panose="020F0502020204030204" pitchFamily="34" charset="0"/>
                          <a:cs typeface="Times New Roman" panose="02020603050405020304" pitchFamily="18" charset="0"/>
                        </a:rPr>
                        <m:t>à </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=−3</m:t>
                      </m:r>
                      <m:r>
                        <m:rPr>
                          <m:nor/>
                        </m:rPr>
                        <a:rPr lang="fr-FR" sz="1700">
                          <a:ea typeface="Calibri" panose="020F0502020204030204" pitchFamily="34" charset="0"/>
                          <a:cs typeface="Times New Roman" panose="02020603050405020304" pitchFamily="18" charset="0"/>
                        </a:rPr>
                        <m:t> </m:t>
                      </m:r>
                      <m:r>
                        <m:rPr>
                          <m:nor/>
                        </m:rPr>
                        <a:rPr lang="fr-FR" sz="1700">
                          <a:ea typeface="Calibri" panose="020F0502020204030204" pitchFamily="34" charset="0"/>
                          <a:cs typeface="Times New Roman" panose="02020603050405020304" pitchFamily="18" charset="0"/>
                        </a:rPr>
                        <m:t>v</m:t>
                      </m:r>
                      <m:r>
                        <m:rPr>
                          <m:nor/>
                        </m:rPr>
                        <a:rPr lang="fr-FR" sz="1700">
                          <a:ea typeface="Calibri" panose="020F0502020204030204" pitchFamily="34" charset="0"/>
                          <a:cs typeface="Times New Roman" panose="02020603050405020304" pitchFamily="18" charset="0"/>
                        </a:rPr>
                        <m:t>à</m:t>
                      </m:r>
                      <m:r>
                        <a:rPr lang="en-US" sz="1700" b="0" i="1" smtClean="0">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1700" b="0" i="1">
                  <a:latin typeface="Cambria Math" panose="02040503050406030204" pitchFamily="18" charset="0"/>
                  <a:ea typeface="Calibri" panose="020F0502020204030204" pitchFamily="34" charset="0"/>
                  <a:cs typeface="Times New Roman" panose="02020603050405020304" pitchFamily="18" charset="0"/>
                </a:endParaRPr>
              </a:p>
              <a:p>
                <a:pPr lvl="0">
                  <a:lnSpc>
                    <a:spcPct val="130000"/>
                  </a:lnSpc>
                </a:pPr>
                <a14:m>
                  <m:oMathPara xmlns:m="http://schemas.openxmlformats.org/officeDocument/2006/math">
                    <m:oMathParaPr>
                      <m:jc m:val="left"/>
                    </m:oMathParaPr>
                    <m:oMath xmlns:m="http://schemas.openxmlformats.org/officeDocument/2006/math">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r>
                            <a:rPr lang="fr-FR" sz="1700" i="1">
                              <a:latin typeface="Cambria Math" panose="02040503050406030204" pitchFamily="18" charset="0"/>
                              <a:ea typeface="Calibri" panose="020F0502020204030204" pitchFamily="34" charset="0"/>
                              <a:cs typeface="Times New Roman" panose="02020603050405020304" pitchFamily="18" charset="0"/>
                            </a:rPr>
                            <m:t>5</m:t>
                          </m:r>
                        </m:num>
                        <m:den>
                          <m:r>
                            <a:rPr lang="fr-FR" sz="1700" i="1">
                              <a:latin typeface="Cambria Math" panose="02040503050406030204" pitchFamily="18" charset="0"/>
                              <a:ea typeface="Calibri" panose="020F0502020204030204" pitchFamily="34" charset="0"/>
                              <a:cs typeface="Times New Roman" panose="02020603050405020304" pitchFamily="18" charset="0"/>
                            </a:rPr>
                            <m:t>2</m:t>
                          </m:r>
                        </m:den>
                      </m:f>
                      <m:r>
                        <a:rPr lang="en-US" sz="1700" b="0" i="1" smtClean="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700">
                  <a:latin typeface="+mn-lt"/>
                </a:endParaRPr>
              </a:p>
            </p:txBody>
          </p:sp>
        </mc:Choice>
        <mc:Fallback xmlns="">
          <p:sp>
            <p:nvSpPr>
              <p:cNvPr id="16" name="Rectangle 15"/>
              <p:cNvSpPr>
                <a:spLocks noRot="1" noChangeAspect="1" noMove="1" noResize="1" noEditPoints="1" noAdjustHandles="1" noChangeArrowheads="1" noChangeShapeType="1" noTextEdit="1"/>
              </p:cNvSpPr>
              <p:nvPr/>
            </p:nvSpPr>
            <p:spPr>
              <a:xfrm>
                <a:off x="4241270" y="3693875"/>
                <a:ext cx="4309603" cy="1076000"/>
              </a:xfrm>
              <a:prstGeom prst="rect">
                <a:avLst/>
              </a:prstGeom>
              <a:blipFill>
                <a:blip r:embed="rId11"/>
                <a:stretch>
                  <a:fillRect l="-283"/>
                </a:stretch>
              </a:blipFill>
            </p:spPr>
            <p:txBody>
              <a:bodyPr/>
              <a:lstStyle/>
              <a:p>
                <a:r>
                  <a:rPr lang="en-US">
                    <a:noFill/>
                  </a:rPr>
                  <a:t> </a:t>
                </a:r>
              </a:p>
            </p:txBody>
          </p:sp>
        </mc:Fallback>
      </mc:AlternateContent>
    </p:spTree>
    <p:extLst>
      <p:ext uri="{BB962C8B-B14F-4D97-AF65-F5344CB8AC3E}">
        <p14:creationId xmlns:p14="http://schemas.microsoft.com/office/powerpoint/2010/main" val="399490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Effect transition="in" filter="fade">
                                      <p:cBhvr>
                                        <p:cTn id="7" dur="500"/>
                                        <p:tgtEl>
                                          <p:spTgt spid="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8">
                                            <p:txEl>
                                              <p:pRg st="1" end="1"/>
                                            </p:txEl>
                                          </p:spTgt>
                                        </p:tgtEl>
                                        <p:attrNameLst>
                                          <p:attrName>style.visibility</p:attrName>
                                        </p:attrNameLst>
                                      </p:cBhvr>
                                      <p:to>
                                        <p:strVal val="visible"/>
                                      </p:to>
                                    </p:set>
                                    <p:animEffect transition="in" filter="wipe(down)">
                                      <p:cBhvr>
                                        <p:cTn id="12" dur="500"/>
                                        <p:tgtEl>
                                          <p:spTgt spid="1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8">
                                            <p:txEl>
                                              <p:pRg st="2" end="2"/>
                                            </p:txEl>
                                          </p:spTgt>
                                        </p:tgtEl>
                                        <p:attrNameLst>
                                          <p:attrName>style.visibility</p:attrName>
                                        </p:attrNameLst>
                                      </p:cBhvr>
                                      <p:to>
                                        <p:strVal val="visible"/>
                                      </p:to>
                                    </p:set>
                                    <p:animEffect transition="in" filter="wipe(left)">
                                      <p:cBhvr>
                                        <p:cTn id="17" dur="500"/>
                                        <p:tgtEl>
                                          <p:spTgt spid="1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wipe(up)">
                                      <p:cBhvr>
                                        <p:cTn id="22" dur="500"/>
                                        <p:tgtEl>
                                          <p:spTgt spid="23">
                                            <p:txEl>
                                              <p:pRg st="0" end="0"/>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23">
                                            <p:txEl>
                                              <p:pRg st="1" end="1"/>
                                            </p:txEl>
                                          </p:spTgt>
                                        </p:tgtEl>
                                        <p:attrNameLst>
                                          <p:attrName>style.visibility</p:attrName>
                                        </p:attrNameLst>
                                      </p:cBhvr>
                                      <p:to>
                                        <p:strVal val="visible"/>
                                      </p:to>
                                    </p:set>
                                    <p:animEffect transition="in" filter="wipe(up)">
                                      <p:cBhvr>
                                        <p:cTn id="25" dur="500"/>
                                        <p:tgtEl>
                                          <p:spTgt spid="2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Effect transition="in" filter="wipe(up)">
                                      <p:cBhvr>
                                        <p:cTn id="30" dur="500"/>
                                        <p:tgtEl>
                                          <p:spTgt spid="24">
                                            <p:txEl>
                                              <p:pRg st="0" end="0"/>
                                            </p:txEl>
                                          </p:spTgt>
                                        </p:tgtEl>
                                      </p:cBhvr>
                                    </p:animEffect>
                                  </p:childTnLst>
                                </p:cTn>
                              </p:par>
                              <p:par>
                                <p:cTn id="31" presetID="22" presetClass="entr" presetSubtype="1" fill="hold" nodeType="withEffect">
                                  <p:stCondLst>
                                    <p:cond delay="0"/>
                                  </p:stCondLst>
                                  <p:childTnLst>
                                    <p:set>
                                      <p:cBhvr>
                                        <p:cTn id="32" dur="1" fill="hold">
                                          <p:stCondLst>
                                            <p:cond delay="0"/>
                                          </p:stCondLst>
                                        </p:cTn>
                                        <p:tgtEl>
                                          <p:spTgt spid="24">
                                            <p:txEl>
                                              <p:pRg st="1" end="1"/>
                                            </p:txEl>
                                          </p:spTgt>
                                        </p:tgtEl>
                                        <p:attrNameLst>
                                          <p:attrName>style.visibility</p:attrName>
                                        </p:attrNameLst>
                                      </p:cBhvr>
                                      <p:to>
                                        <p:strVal val="visible"/>
                                      </p:to>
                                    </p:set>
                                    <p:animEffect transition="in" filter="wipe(up)">
                                      <p:cBhvr>
                                        <p:cTn id="33" dur="500"/>
                                        <p:tgtEl>
                                          <p:spTgt spid="2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94" name="Rectangle 93"/>
          <p:cNvSpPr/>
          <p:nvPr/>
        </p:nvSpPr>
        <p:spPr>
          <a:xfrm>
            <a:off x="773096" y="382510"/>
            <a:ext cx="2926555" cy="102874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1</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en-US" sz="1900" b="1" i="0" u="none" strike="noStrike" kern="0" cap="none" spc="0" normalizeH="0" baseline="0" noProof="0">
                <a:ln>
                  <a:noFill/>
                </a:ln>
                <a:solidFill>
                  <a:srgbClr val="1F497D"/>
                </a:solidFill>
                <a:effectLst/>
                <a:uLnTx/>
                <a:uFillTx/>
                <a:latin typeface="Arial" panose="020B0604020202020204" pitchFamily="34" charset="0"/>
                <a:cs typeface="Arial" panose="020B0604020202020204" pitchFamily="34" charset="0"/>
                <a:sym typeface="Arial"/>
              </a:rPr>
              <a:t>11</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a:t>
            </a:r>
            <a:endPar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endParaRP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rPr>
              <a:t>Giải các phương trình</a:t>
            </a:r>
          </a:p>
        </p:txBody>
      </p:sp>
      <mc:AlternateContent xmlns:mc="http://schemas.openxmlformats.org/markup-compatibility/2006" xmlns:a14="http://schemas.microsoft.com/office/drawing/2010/main">
        <mc:Choice Requires="a14">
          <p:sp>
            <p:nvSpPr>
              <p:cNvPr id="12" name="Rectangle 11"/>
              <p:cNvSpPr/>
              <p:nvPr/>
            </p:nvSpPr>
            <p:spPr>
              <a:xfrm>
                <a:off x="724051" y="1567426"/>
                <a:ext cx="251671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9</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2" name="Rectangle 11"/>
              <p:cNvSpPr>
                <a:spLocks noRot="1" noChangeAspect="1" noMove="1" noResize="1" noEditPoints="1" noAdjustHandles="1" noChangeArrowheads="1" noChangeShapeType="1" noTextEdit="1"/>
              </p:cNvSpPr>
              <p:nvPr/>
            </p:nvSpPr>
            <p:spPr>
              <a:xfrm>
                <a:off x="724051" y="1567426"/>
                <a:ext cx="2516715" cy="56169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61191" y="2343378"/>
                <a:ext cx="317503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1,3</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+0,26</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3" name="Rectangle 12"/>
              <p:cNvSpPr>
                <a:spLocks noRot="1" noChangeAspect="1" noMove="1" noResize="1" noEditPoints="1" noAdjustHandles="1" noChangeArrowheads="1" noChangeShapeType="1" noTextEdit="1"/>
              </p:cNvSpPr>
              <p:nvPr/>
            </p:nvSpPr>
            <p:spPr>
              <a:xfrm>
                <a:off x="761191" y="2343378"/>
                <a:ext cx="3175035" cy="56169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35112" y="3090286"/>
                <a:ext cx="287995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𝑐</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4" name="Rectangle 13"/>
              <p:cNvSpPr>
                <a:spLocks noRot="1" noChangeAspect="1" noMove="1" noResize="1" noEditPoints="1" noAdjustHandles="1" noChangeArrowheads="1" noChangeShapeType="1" noTextEdit="1"/>
              </p:cNvSpPr>
              <p:nvPr/>
            </p:nvSpPr>
            <p:spPr>
              <a:xfrm>
                <a:off x="735112" y="3090286"/>
                <a:ext cx="2879955" cy="56169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747167" y="3837195"/>
                <a:ext cx="3271793"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5" name="Rectangle 14"/>
              <p:cNvSpPr>
                <a:spLocks noRot="1" noChangeAspect="1" noMove="1" noResize="1" noEditPoints="1" noAdjustHandles="1" noChangeArrowheads="1" noChangeShapeType="1" noTextEdit="1"/>
              </p:cNvSpPr>
              <p:nvPr/>
            </p:nvSpPr>
            <p:spPr>
              <a:xfrm>
                <a:off x="747167" y="3837195"/>
                <a:ext cx="3271793" cy="561692"/>
              </a:xfrm>
              <a:prstGeom prst="rect">
                <a:avLst/>
              </a:prstGeom>
              <a:blipFill>
                <a:blip r:embed="rId6"/>
                <a:stretch>
                  <a:fillRect/>
                </a:stretch>
              </a:blipFill>
            </p:spPr>
            <p:txBody>
              <a:bodyPr/>
              <a:lstStyle/>
              <a:p>
                <a:r>
                  <a:rPr lang="en-US">
                    <a:noFill/>
                  </a:rPr>
                  <a:t> </a:t>
                </a:r>
              </a:p>
            </p:txBody>
          </p:sp>
        </mc:Fallback>
      </mc:AlternateContent>
      <p:cxnSp>
        <p:nvCxnSpPr>
          <p:cNvPr id="17" name="Straight Connector 16"/>
          <p:cNvCxnSpPr/>
          <p:nvPr/>
        </p:nvCxnSpPr>
        <p:spPr>
          <a:xfrm>
            <a:off x="4158536" y="1236804"/>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Google Shape;1913;p42"/>
          <p:cNvSpPr/>
          <p:nvPr/>
        </p:nvSpPr>
        <p:spPr>
          <a:xfrm rot="2165">
            <a:off x="6086130" y="919429"/>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25" name="Rectangle 24"/>
              <p:cNvSpPr/>
              <p:nvPr/>
            </p:nvSpPr>
            <p:spPr>
              <a:xfrm>
                <a:off x="4505586" y="5092404"/>
                <a:ext cx="4114367" cy="87716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fr-FR"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Vậy phương trình có nghiệm là </a:t>
                </a:r>
                <a14:m>
                  <m:oMath xmlns:m="http://schemas.openxmlformats.org/officeDocument/2006/math">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=−0,2</m:t>
                    </m:r>
                  </m:oMath>
                </a14:m>
                <a:r>
                  <a:rPr kumimoji="0" lang="fr-FR"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và </a:t>
                </a:r>
                <a14:m>
                  <m:oMath xmlns:m="http://schemas.openxmlformats.org/officeDocument/2006/math">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=20</m:t>
                    </m:r>
                  </m:oMath>
                </a14:m>
                <a:r>
                  <a:rPr kumimoji="0" lang="fr-FR"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25" name="Rectangle 24"/>
              <p:cNvSpPr>
                <a:spLocks noRot="1" noChangeAspect="1" noMove="1" noResize="1" noEditPoints="1" noAdjustHandles="1" noChangeArrowheads="1" noChangeShapeType="1" noTextEdit="1"/>
              </p:cNvSpPr>
              <p:nvPr/>
            </p:nvSpPr>
            <p:spPr>
              <a:xfrm>
                <a:off x="4505586" y="5092404"/>
                <a:ext cx="4114367" cy="877163"/>
              </a:xfrm>
              <a:prstGeom prst="rect">
                <a:avLst/>
              </a:prstGeom>
              <a:blipFill>
                <a:blip r:embed="rId7"/>
                <a:stretch>
                  <a:fillRect l="-889" b="-3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4477845" y="1567426"/>
                <a:ext cx="3826538" cy="2678810"/>
              </a:xfrm>
              <a:prstGeom prst="rect">
                <a:avLst/>
              </a:prstGeom>
            </p:spPr>
            <p:txBody>
              <a:bodyPr wrap="square">
                <a:spAutoFit/>
              </a:bodyPr>
              <a:lstStyle/>
              <a:p>
                <a:pPr algn="ct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𝑑</m:t>
                      </m:r>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1700" i="1">
                          <a:effectLst/>
                          <a:latin typeface="Cambria Math" panose="02040503050406030204" pitchFamily="18" charset="0"/>
                          <a:ea typeface="Calibri" panose="020F0502020204030204" pitchFamily="34" charset="0"/>
                          <a:cs typeface="Times New Roman" panose="02020603050405020304" pitchFamily="18" charset="0"/>
                        </a:rPr>
                        <m:t>−4+</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−1</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7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−1</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fr-FR" sz="1700">
                    <a:effectLst/>
                    <a:latin typeface="+mn-lt"/>
                    <a:ea typeface="Calibri" panose="020F0502020204030204" pitchFamily="34" charset="0"/>
                    <a:cs typeface="Times New Roman" panose="02020603050405020304" pitchFamily="18" charset="0"/>
                  </a:rPr>
                  <a:t> </a:t>
                </a:r>
                <a:endParaRPr lang="en-US" sz="17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−2+2</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−1</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fr-FR" sz="1700">
                    <a:effectLst/>
                    <a:latin typeface="+mn-lt"/>
                    <a:ea typeface="Calibri" panose="020F0502020204030204" pitchFamily="34" charset="0"/>
                    <a:cs typeface="Times New Roman" panose="02020603050405020304" pitchFamily="18" charset="0"/>
                  </a:rPr>
                  <a:t> </a:t>
                </a:r>
                <a:endParaRPr lang="en-US" sz="17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3</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−3</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fr-FR" sz="1700">
                    <a:effectLst/>
                    <a:latin typeface="+mn-lt"/>
                    <a:ea typeface="Calibri" panose="020F0502020204030204" pitchFamily="34" charset="0"/>
                    <a:cs typeface="Times New Roman" panose="02020603050405020304" pitchFamily="18" charset="0"/>
                  </a:rPr>
                  <a:t> </a:t>
                </a:r>
                <a:endParaRPr lang="en-US" sz="17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fr-FR" sz="1700">
                    <a:effectLst/>
                    <a:latin typeface="+mn-lt"/>
                    <a:ea typeface="Calibri" panose="020F0502020204030204" pitchFamily="34" charset="0"/>
                    <a:cs typeface="Times New Roman" panose="02020603050405020304" pitchFamily="18" charset="0"/>
                  </a:rPr>
                  <a:t> hoặc </a:t>
                </a:r>
                <a14:m>
                  <m:oMath xmlns:m="http://schemas.openxmlformats.org/officeDocument/2006/math">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1700">
                    <a:effectLst/>
                    <a:latin typeface="+mn-lt"/>
                    <a:ea typeface="Arial" panose="020B0604020202020204" pitchFamily="34" charset="0"/>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4477845" y="1567426"/>
                <a:ext cx="3826538" cy="2678810"/>
              </a:xfrm>
              <a:prstGeom prst="rect">
                <a:avLst/>
              </a:prstGeom>
              <a:blipFill>
                <a:blip r:embed="rId8"/>
                <a:stretch>
                  <a:fillRect b="-227"/>
                </a:stretch>
              </a:blipFill>
            </p:spPr>
            <p:txBody>
              <a:bodyPr/>
              <a:lstStyle/>
              <a:p>
                <a:r>
                  <a:rPr lang="en-US">
                    <a:noFill/>
                  </a:rPr>
                  <a:t> </a:t>
                </a:r>
              </a:p>
            </p:txBody>
          </p:sp>
        </mc:Fallback>
      </mc:AlternateContent>
    </p:spTree>
    <p:extLst>
      <p:ext uri="{BB962C8B-B14F-4D97-AF65-F5344CB8AC3E}">
        <p14:creationId xmlns:p14="http://schemas.microsoft.com/office/powerpoint/2010/main" val="71640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500"/>
                                        <p:tgtEl>
                                          <p:spTgt spid="2">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500"/>
                                        <p:tgtEl>
                                          <p:spTgt spid="2">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up)">
                                      <p:cBhvr>
                                        <p:cTn id="19" dur="500"/>
                                        <p:tgtEl>
                                          <p:spTgt spid="2">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up)">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oogle Shape;1386;p43"/>
          <p:cNvGrpSpPr/>
          <p:nvPr/>
        </p:nvGrpSpPr>
        <p:grpSpPr>
          <a:xfrm>
            <a:off x="651163" y="471437"/>
            <a:ext cx="171833" cy="943110"/>
            <a:chOff x="6952525" y="2517050"/>
            <a:chExt cx="245475" cy="1347300"/>
          </a:xfrm>
        </p:grpSpPr>
        <p:sp>
          <p:nvSpPr>
            <p:cNvPr id="68"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4" name="Google Shape;1403;p43"/>
          <p:cNvGrpSpPr/>
          <p:nvPr/>
        </p:nvGrpSpPr>
        <p:grpSpPr>
          <a:xfrm>
            <a:off x="127783" y="3181190"/>
            <a:ext cx="214917" cy="230335"/>
            <a:chOff x="424275" y="4593075"/>
            <a:chExt cx="307025" cy="329050"/>
          </a:xfrm>
        </p:grpSpPr>
        <p:sp>
          <p:nvSpPr>
            <p:cNvPr id="85"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8" name="Google Shape;1407;p43"/>
          <p:cNvGrpSpPr/>
          <p:nvPr/>
        </p:nvGrpSpPr>
        <p:grpSpPr>
          <a:xfrm>
            <a:off x="8766259" y="4361949"/>
            <a:ext cx="214918" cy="250565"/>
            <a:chOff x="6571050" y="2495000"/>
            <a:chExt cx="307025" cy="357950"/>
          </a:xfrm>
        </p:grpSpPr>
        <p:sp>
          <p:nvSpPr>
            <p:cNvPr id="89"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 name="Google Shape;1419;p43"/>
          <p:cNvGrpSpPr/>
          <p:nvPr/>
        </p:nvGrpSpPr>
        <p:grpSpPr>
          <a:xfrm>
            <a:off x="8725292" y="2422546"/>
            <a:ext cx="346832" cy="1809080"/>
            <a:chOff x="4713875" y="2486650"/>
            <a:chExt cx="495475" cy="2584400"/>
          </a:xfrm>
        </p:grpSpPr>
        <p:sp>
          <p:nvSpPr>
            <p:cNvPr id="101"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2" name="Rectangle 51"/>
          <p:cNvSpPr/>
          <p:nvPr/>
        </p:nvSpPr>
        <p:spPr>
          <a:xfrm>
            <a:off x="910960" y="487546"/>
            <a:ext cx="2392693" cy="874855"/>
          </a:xfrm>
          <a:prstGeom prst="rect">
            <a:avLst/>
          </a:prstGeom>
        </p:spPr>
        <p:txBody>
          <a:bodyPr wrap="square">
            <a:spAutoFit/>
          </a:bodyPr>
          <a:lstStyle/>
          <a:p>
            <a:pPr marL="0" marR="0" lvl="0" indent="0" algn="just" defTabSz="914400" rtl="0" eaLnBrk="1" fontAlgn="auto" latinLnBrk="0" hangingPunct="1">
              <a:lnSpc>
                <a:spcPct val="150000"/>
              </a:lnSpc>
              <a:buClr>
                <a:srgbClr val="000000"/>
              </a:buClr>
              <a:buSzTx/>
              <a:buFont typeface="Arial"/>
              <a:buNone/>
              <a:tabLst/>
              <a:defRPr/>
            </a:pP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2</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en-US" sz="1900" b="1" i="0" u="none" strike="noStrike" kern="0" cap="none" spc="0" normalizeH="0" baseline="0" noProof="0">
                <a:ln>
                  <a:noFill/>
                </a:ln>
                <a:solidFill>
                  <a:srgbClr val="1F497D"/>
                </a:solidFill>
                <a:effectLst/>
                <a:uLnTx/>
                <a:uFillTx/>
                <a:latin typeface="Arial" panose="020B0604020202020204" pitchFamily="34" charset="0"/>
                <a:cs typeface="Arial" panose="020B0604020202020204" pitchFamily="34" charset="0"/>
                <a:sym typeface="Arial"/>
              </a:rPr>
              <a:t>11</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a:t>
            </a:r>
          </a:p>
          <a:p>
            <a:pPr marL="0" marR="0" lvl="0" indent="0" algn="just" defTabSz="914400" rtl="0" eaLnBrk="1" fontAlgn="auto" latinLnBrk="0" hangingPunct="1">
              <a:lnSpc>
                <a:spcPct val="150000"/>
              </a:lnSpc>
              <a:buClr>
                <a:srgbClr val="000000"/>
              </a:buClr>
              <a:buSzTx/>
              <a:buFont typeface="Arial"/>
              <a:buNone/>
              <a:tabLst/>
              <a:defRPr/>
            </a:pPr>
            <a:r>
              <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rPr>
              <a:t>Giải các phương trình</a:t>
            </a:r>
          </a:p>
        </p:txBody>
      </p:sp>
      <p:cxnSp>
        <p:nvCxnSpPr>
          <p:cNvPr id="58" name="Straight Connector 57"/>
          <p:cNvCxnSpPr/>
          <p:nvPr/>
        </p:nvCxnSpPr>
        <p:spPr>
          <a:xfrm>
            <a:off x="3387259" y="1362401"/>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9" name="Google Shape;1913;p42"/>
          <p:cNvSpPr/>
          <p:nvPr/>
        </p:nvSpPr>
        <p:spPr>
          <a:xfrm rot="2165">
            <a:off x="5648810" y="726027"/>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9" name="Rectangle 8"/>
              <p:cNvSpPr/>
              <p:nvPr/>
            </p:nvSpPr>
            <p:spPr>
              <a:xfrm>
                <a:off x="3820927" y="1531969"/>
                <a:ext cx="4572000" cy="2863669"/>
              </a:xfrm>
              <a:prstGeom prst="rect">
                <a:avLst/>
              </a:prstGeom>
            </p:spPr>
            <p:txBody>
              <a:bodyPr>
                <a:spAutoFit/>
              </a:bodyPr>
              <a:lstStyle/>
              <a:p>
                <a:pPr algn="just">
                  <a:lnSpc>
                    <a:spcPct val="150000"/>
                  </a:lnSpc>
                  <a:spcBef>
                    <a:spcPts val="600"/>
                  </a:spcBef>
                  <a:spcAft>
                    <a:spcPts val="600"/>
                  </a:spcAft>
                </a:pPr>
                <a14:m>
                  <m:oMath xmlns:m="http://schemas.openxmlformats.org/officeDocument/2006/math">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𝑎</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fr-FR" sz="1700">
                    <a:effectLst/>
                    <a:latin typeface="+mn-lt"/>
                    <a:ea typeface="Times New Roman" panose="02020603050405020304" pitchFamily="18" charset="0"/>
                    <a:cs typeface="Times New Roman" panose="02020603050405020304" pitchFamily="18" charset="0"/>
                  </a:rPr>
                  <a:t> Điều kiện xác định : </a:t>
                </a:r>
                <a14:m>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fr-FR" sz="1700">
                    <a:effectLst/>
                    <a:latin typeface="+mn-lt"/>
                    <a:ea typeface="Times New Roman" panose="02020603050405020304" pitchFamily="18" charset="0"/>
                    <a:cs typeface="Times New Roman" panose="02020603050405020304" pitchFamily="18" charset="0"/>
                  </a:rPr>
                  <a:t> và </a:t>
                </a:r>
                <a14:m>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17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700" b="0" i="1" smtClean="0">
                              <a:effectLst/>
                              <a:latin typeface="Cambria Math" panose="02040503050406030204" pitchFamily="18" charset="0"/>
                              <a:ea typeface="Times New Roman" panose="02020603050405020304" pitchFamily="18" charset="0"/>
                              <a:cs typeface="Times New Roman" panose="02020603050405020304" pitchFamily="18" charset="0"/>
                            </a:rPr>
                            <m:t>3</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e>
                          </m:d>
                        </m:num>
                        <m:den>
                          <m:r>
                            <a:rPr lang="en-US" sz="1700" b="0" i="1" smtClean="0">
                              <a:effectLst/>
                              <a:latin typeface="Cambria Math" panose="02040503050406030204" pitchFamily="18" charset="0"/>
                              <a:ea typeface="Times New Roman" panose="02020603050405020304" pitchFamily="18" charset="0"/>
                              <a:cs typeface="Times New Roman" panose="02020603050405020304" pitchFamily="18" charset="0"/>
                            </a:rPr>
                            <m:t>3</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e>
                          </m:d>
                        </m:den>
                      </m:f>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en-US" sz="1700" b="0" i="1" smtClean="0">
                              <a:effectLst/>
                              <a:latin typeface="Cambria Math" panose="02040503050406030204" pitchFamily="18" charset="0"/>
                              <a:ea typeface="Times New Roman" panose="02020603050405020304" pitchFamily="18" charset="0"/>
                              <a:cs typeface="Times New Roman" panose="02020603050405020304" pitchFamily="18" charset="0"/>
                            </a:rPr>
                            <m:t>3</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e>
                          </m:d>
                        </m:den>
                      </m:f>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700" b="0" i="1" smtClean="0">
                          <a:effectLst/>
                          <a:latin typeface="Cambria Math" panose="02040503050406030204" pitchFamily="18" charset="0"/>
                          <a:ea typeface="Times New Roman" panose="02020603050405020304" pitchFamily="18" charset="0"/>
                          <a:cs typeface="Times New Roman" panose="02020603050405020304" pitchFamily="18" charset="0"/>
                        </a:rPr>
                        <m:t>3</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e>
                      </m:d>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700" b="0" i="1" smtClean="0">
                          <a:effectLst/>
                          <a:latin typeface="Cambria Math" panose="02040503050406030204" pitchFamily="18" charset="0"/>
                          <a:ea typeface="Times New Roman" panose="02020603050405020304" pitchFamily="18" charset="0"/>
                          <a:cs typeface="Times New Roman" panose="02020603050405020304" pitchFamily="18" charset="0"/>
                        </a:rPr>
                        <m:t>3</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=−6</m:t>
                      </m:r>
                    </m:oMath>
                  </m:oMathPara>
                </a14:m>
                <a:endParaRPr lang="en-US" sz="17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fr-FR" sz="1700">
                    <a:effectLst/>
                    <a:latin typeface="+mn-lt"/>
                    <a:ea typeface="Times New Roman" panose="02020603050405020304" pitchFamily="18" charset="0"/>
                    <a:cs typeface="Times New Roman" panose="02020603050405020304" pitchFamily="18" charset="0"/>
                  </a:rPr>
                  <a:t> (thỏa mãn điều kiện).</a:t>
                </a:r>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820927" y="1531969"/>
                <a:ext cx="4572000" cy="2863669"/>
              </a:xfrm>
              <a:prstGeom prst="rect">
                <a:avLst/>
              </a:prstGeom>
              <a:blipFill>
                <a:blip r:embed="rId3"/>
                <a:stretch>
                  <a:fillRect b="-2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870385" y="1524175"/>
                <a:ext cx="1757404" cy="62613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𝑎</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num>
                        <m:den>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e>
                          </m:d>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61" name="Rectangle 60"/>
              <p:cNvSpPr>
                <a:spLocks noRot="1" noChangeAspect="1" noMove="1" noResize="1" noEditPoints="1" noAdjustHandles="1" noChangeArrowheads="1" noChangeShapeType="1" noTextEdit="1"/>
              </p:cNvSpPr>
              <p:nvPr/>
            </p:nvSpPr>
            <p:spPr>
              <a:xfrm>
                <a:off x="870385" y="1524175"/>
                <a:ext cx="1757404" cy="62613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864095" y="2312082"/>
                <a:ext cx="2072042" cy="588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𝑏</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62" name="Rectangle 61"/>
              <p:cNvSpPr>
                <a:spLocks noRot="1" noChangeAspect="1" noMove="1" noResize="1" noEditPoints="1" noAdjustHandles="1" noChangeArrowheads="1" noChangeShapeType="1" noTextEdit="1"/>
              </p:cNvSpPr>
              <p:nvPr/>
            </p:nvSpPr>
            <p:spPr>
              <a:xfrm>
                <a:off x="864095" y="2312082"/>
                <a:ext cx="2072042" cy="588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a:xfrm>
                <a:off x="822996" y="3061966"/>
                <a:ext cx="2198359" cy="58913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𝑐</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=7+</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10</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63" name="Rectangle 62"/>
              <p:cNvSpPr>
                <a:spLocks noRot="1" noChangeAspect="1" noMove="1" noResize="1" noEditPoints="1" noAdjustHandles="1" noChangeArrowheads="1" noChangeShapeType="1" noTextEdit="1"/>
              </p:cNvSpPr>
              <p:nvPr/>
            </p:nvSpPr>
            <p:spPr>
              <a:xfrm>
                <a:off x="822996" y="3061966"/>
                <a:ext cx="2198359" cy="58913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p:cNvSpPr/>
              <p:nvPr/>
            </p:nvSpPr>
            <p:spPr>
              <a:xfrm>
                <a:off x="822996" y="3807299"/>
                <a:ext cx="1997149" cy="617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𝑑</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−6</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78" name="Rectangle 77"/>
              <p:cNvSpPr>
                <a:spLocks noRot="1" noChangeAspect="1" noMove="1" noResize="1" noEditPoints="1" noAdjustHandles="1" noChangeArrowheads="1" noChangeShapeType="1" noTextEdit="1"/>
              </p:cNvSpPr>
              <p:nvPr/>
            </p:nvSpPr>
            <p:spPr>
              <a:xfrm>
                <a:off x="822996" y="3807299"/>
                <a:ext cx="1997149" cy="61722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2303477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anim calcmode="lin" valueType="num">
                                      <p:cBhvr>
                                        <p:cTn id="13" dur="500" fill="hold"/>
                                        <p:tgtEl>
                                          <p:spTgt spid="61"/>
                                        </p:tgtEl>
                                        <p:attrNameLst>
                                          <p:attrName>ppt_x</p:attrName>
                                        </p:attrNameLst>
                                      </p:cBhvr>
                                      <p:tavLst>
                                        <p:tav tm="0">
                                          <p:val>
                                            <p:strVal val="#ppt_x"/>
                                          </p:val>
                                        </p:tav>
                                        <p:tav tm="100000">
                                          <p:val>
                                            <p:strVal val="#ppt_x"/>
                                          </p:val>
                                        </p:tav>
                                      </p:tavLst>
                                    </p:anim>
                                    <p:anim calcmode="lin" valueType="num">
                                      <p:cBhvr>
                                        <p:cTn id="14" dur="500" fill="hold"/>
                                        <p:tgtEl>
                                          <p:spTgt spid="6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anim calcmode="lin" valueType="num">
                                      <p:cBhvr>
                                        <p:cTn id="18" dur="500" fill="hold"/>
                                        <p:tgtEl>
                                          <p:spTgt spid="62"/>
                                        </p:tgtEl>
                                        <p:attrNameLst>
                                          <p:attrName>ppt_x</p:attrName>
                                        </p:attrNameLst>
                                      </p:cBhvr>
                                      <p:tavLst>
                                        <p:tav tm="0">
                                          <p:val>
                                            <p:strVal val="#ppt_x"/>
                                          </p:val>
                                        </p:tav>
                                        <p:tav tm="100000">
                                          <p:val>
                                            <p:strVal val="#ppt_x"/>
                                          </p:val>
                                        </p:tav>
                                      </p:tavLst>
                                    </p:anim>
                                    <p:anim calcmode="lin" valueType="num">
                                      <p:cBhvr>
                                        <p:cTn id="19" dur="500" fill="hold"/>
                                        <p:tgtEl>
                                          <p:spTgt spid="6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anim calcmode="lin" valueType="num">
                                      <p:cBhvr>
                                        <p:cTn id="23" dur="500" fill="hold"/>
                                        <p:tgtEl>
                                          <p:spTgt spid="63"/>
                                        </p:tgtEl>
                                        <p:attrNameLst>
                                          <p:attrName>ppt_x</p:attrName>
                                        </p:attrNameLst>
                                      </p:cBhvr>
                                      <p:tavLst>
                                        <p:tav tm="0">
                                          <p:val>
                                            <p:strVal val="#ppt_x"/>
                                          </p:val>
                                        </p:tav>
                                        <p:tav tm="100000">
                                          <p:val>
                                            <p:strVal val="#ppt_x"/>
                                          </p:val>
                                        </p:tav>
                                      </p:tavLst>
                                    </p:anim>
                                    <p:anim calcmode="lin" valueType="num">
                                      <p:cBhvr>
                                        <p:cTn id="24" dur="500" fill="hold"/>
                                        <p:tgtEl>
                                          <p:spTgt spid="6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500"/>
                                        <p:tgtEl>
                                          <p:spTgt spid="78"/>
                                        </p:tgtEl>
                                      </p:cBhvr>
                                    </p:animEffect>
                                    <p:anim calcmode="lin" valueType="num">
                                      <p:cBhvr>
                                        <p:cTn id="28" dur="500" fill="hold"/>
                                        <p:tgtEl>
                                          <p:spTgt spid="78"/>
                                        </p:tgtEl>
                                        <p:attrNameLst>
                                          <p:attrName>ppt_x</p:attrName>
                                        </p:attrNameLst>
                                      </p:cBhvr>
                                      <p:tavLst>
                                        <p:tav tm="0">
                                          <p:val>
                                            <p:strVal val="#ppt_x"/>
                                          </p:val>
                                        </p:tav>
                                        <p:tav tm="100000">
                                          <p:val>
                                            <p:strVal val="#ppt_x"/>
                                          </p:val>
                                        </p:tav>
                                      </p:tavLst>
                                    </p:anim>
                                    <p:anim calcmode="lin" valueType="num">
                                      <p:cBhvr>
                                        <p:cTn id="29" dur="500" fill="hold"/>
                                        <p:tgtEl>
                                          <p:spTgt spid="7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anim calcmode="lin" valueType="num">
                                      <p:cBhvr>
                                        <p:cTn id="33" dur="500" fill="hold"/>
                                        <p:tgtEl>
                                          <p:spTgt spid="58"/>
                                        </p:tgtEl>
                                        <p:attrNameLst>
                                          <p:attrName>ppt_x</p:attrName>
                                        </p:attrNameLst>
                                      </p:cBhvr>
                                      <p:tavLst>
                                        <p:tav tm="0">
                                          <p:val>
                                            <p:strVal val="#ppt_x"/>
                                          </p:val>
                                        </p:tav>
                                        <p:tav tm="100000">
                                          <p:val>
                                            <p:strVal val="#ppt_x"/>
                                          </p:val>
                                        </p:tav>
                                      </p:tavLst>
                                    </p:anim>
                                    <p:anim calcmode="lin" valueType="num">
                                      <p:cBhvr>
                                        <p:cTn id="34" dur="5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barn(inVertical)">
                                      <p:cBhvr>
                                        <p:cTn id="39" dur="500"/>
                                        <p:tgtEl>
                                          <p:spTgt spid="5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Effect transition="in" filter="wipe(up)">
                                      <p:cBhvr>
                                        <p:cTn id="49" dur="500"/>
                                        <p:tgtEl>
                                          <p:spTgt spid="9">
                                            <p:txEl>
                                              <p:pRg st="1" end="1"/>
                                            </p:txEl>
                                          </p:spTgt>
                                        </p:tgtEl>
                                      </p:cBhvr>
                                    </p:animEffect>
                                  </p:childTnLst>
                                </p:cTn>
                              </p:par>
                            </p:childTnLst>
                          </p:cTn>
                        </p:par>
                        <p:par>
                          <p:cTn id="50" fill="hold">
                            <p:stCondLst>
                              <p:cond delay="500"/>
                            </p:stCondLst>
                            <p:childTnLst>
                              <p:par>
                                <p:cTn id="51" presetID="22" presetClass="entr" presetSubtype="1" fill="hold" nodeType="afterEffect">
                                  <p:stCondLst>
                                    <p:cond delay="0"/>
                                  </p:stCondLst>
                                  <p:childTnLst>
                                    <p:set>
                                      <p:cBhvr>
                                        <p:cTn id="52" dur="1" fill="hold">
                                          <p:stCondLst>
                                            <p:cond delay="0"/>
                                          </p:stCondLst>
                                        </p:cTn>
                                        <p:tgtEl>
                                          <p:spTgt spid="9">
                                            <p:txEl>
                                              <p:pRg st="2" end="2"/>
                                            </p:txEl>
                                          </p:spTgt>
                                        </p:tgtEl>
                                        <p:attrNameLst>
                                          <p:attrName>style.visibility</p:attrName>
                                        </p:attrNameLst>
                                      </p:cBhvr>
                                      <p:to>
                                        <p:strVal val="visible"/>
                                      </p:to>
                                    </p:set>
                                    <p:animEffect transition="in" filter="wipe(up)">
                                      <p:cBhvr>
                                        <p:cTn id="53" dur="500"/>
                                        <p:tgtEl>
                                          <p:spTgt spid="9">
                                            <p:txEl>
                                              <p:pRg st="2" end="2"/>
                                            </p:txEl>
                                          </p:spTgt>
                                        </p:tgtEl>
                                      </p:cBhvr>
                                    </p:animEffect>
                                  </p:childTnLst>
                                </p:cTn>
                              </p:par>
                            </p:childTnLst>
                          </p:cTn>
                        </p:par>
                        <p:par>
                          <p:cTn id="54" fill="hold">
                            <p:stCondLst>
                              <p:cond delay="1000"/>
                            </p:stCondLst>
                            <p:childTnLst>
                              <p:par>
                                <p:cTn id="55" presetID="22" presetClass="entr" presetSubtype="1" fill="hold" nodeType="afterEffect">
                                  <p:stCondLst>
                                    <p:cond delay="0"/>
                                  </p:stCondLst>
                                  <p:childTnLst>
                                    <p:set>
                                      <p:cBhvr>
                                        <p:cTn id="56" dur="1" fill="hold">
                                          <p:stCondLst>
                                            <p:cond delay="0"/>
                                          </p:stCondLst>
                                        </p:cTn>
                                        <p:tgtEl>
                                          <p:spTgt spid="9">
                                            <p:txEl>
                                              <p:pRg st="3" end="3"/>
                                            </p:txEl>
                                          </p:spTgt>
                                        </p:tgtEl>
                                        <p:attrNameLst>
                                          <p:attrName>style.visibility</p:attrName>
                                        </p:attrNameLst>
                                      </p:cBhvr>
                                      <p:to>
                                        <p:strVal val="visible"/>
                                      </p:to>
                                    </p:set>
                                    <p:animEffect transition="in" filter="wipe(up)">
                                      <p:cBhvr>
                                        <p:cTn id="57" dur="500"/>
                                        <p:tgtEl>
                                          <p:spTgt spid="9">
                                            <p:txEl>
                                              <p:pRg st="3" end="3"/>
                                            </p:txEl>
                                          </p:spTgt>
                                        </p:tgtEl>
                                      </p:cBhvr>
                                    </p:animEffect>
                                  </p:childTnLst>
                                </p:cTn>
                              </p:par>
                            </p:childTnLst>
                          </p:cTn>
                        </p:par>
                        <p:par>
                          <p:cTn id="58" fill="hold">
                            <p:stCondLst>
                              <p:cond delay="1500"/>
                            </p:stCondLst>
                            <p:childTnLst>
                              <p:par>
                                <p:cTn id="59" presetID="22" presetClass="entr" presetSubtype="1" fill="hold" nodeType="afterEffect">
                                  <p:stCondLst>
                                    <p:cond delay="0"/>
                                  </p:stCondLst>
                                  <p:childTnLst>
                                    <p:set>
                                      <p:cBhvr>
                                        <p:cTn id="60" dur="1" fill="hold">
                                          <p:stCondLst>
                                            <p:cond delay="0"/>
                                          </p:stCondLst>
                                        </p:cTn>
                                        <p:tgtEl>
                                          <p:spTgt spid="9">
                                            <p:txEl>
                                              <p:pRg st="4" end="4"/>
                                            </p:txEl>
                                          </p:spTgt>
                                        </p:tgtEl>
                                        <p:attrNameLst>
                                          <p:attrName>style.visibility</p:attrName>
                                        </p:attrNameLst>
                                      </p:cBhvr>
                                      <p:to>
                                        <p:strVal val="visible"/>
                                      </p:to>
                                    </p:set>
                                    <p:animEffect transition="in" filter="wipe(up)">
                                      <p:cBhvr>
                                        <p:cTn id="61"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9" grpId="0" animBg="1"/>
      <p:bldP spid="61" grpId="0"/>
      <p:bldP spid="62" grpId="0"/>
      <p:bldP spid="63" grpId="0"/>
      <p:bldP spid="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grpSp>
        <p:nvGrpSpPr>
          <p:cNvPr id="1746" name="Google Shape;1746;p49"/>
          <p:cNvGrpSpPr/>
          <p:nvPr/>
        </p:nvGrpSpPr>
        <p:grpSpPr>
          <a:xfrm>
            <a:off x="8377891" y="795572"/>
            <a:ext cx="346832" cy="1809080"/>
            <a:chOff x="4713875" y="2486650"/>
            <a:chExt cx="495475" cy="2584400"/>
          </a:xfrm>
        </p:grpSpPr>
        <p:sp>
          <p:nvSpPr>
            <p:cNvPr id="1747" name="Google Shape;1747;p49"/>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9"/>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9"/>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9"/>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9"/>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9"/>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9"/>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9"/>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9"/>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9"/>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9"/>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9"/>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9"/>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9"/>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9"/>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49"/>
          <p:cNvGrpSpPr/>
          <p:nvPr/>
        </p:nvGrpSpPr>
        <p:grpSpPr>
          <a:xfrm>
            <a:off x="90537" y="665966"/>
            <a:ext cx="327163" cy="637788"/>
            <a:chOff x="2114275" y="3036050"/>
            <a:chExt cx="467375" cy="911125"/>
          </a:xfrm>
        </p:grpSpPr>
        <p:sp>
          <p:nvSpPr>
            <p:cNvPr id="1763" name="Google Shape;1763;p49"/>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9"/>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9"/>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6" name="Google Shape;1766;p49"/>
          <p:cNvGrpSpPr/>
          <p:nvPr/>
        </p:nvGrpSpPr>
        <p:grpSpPr>
          <a:xfrm>
            <a:off x="683712" y="3108960"/>
            <a:ext cx="120822" cy="521309"/>
            <a:chOff x="2112775" y="1815675"/>
            <a:chExt cx="245475" cy="1158100"/>
          </a:xfrm>
        </p:grpSpPr>
        <p:sp>
          <p:nvSpPr>
            <p:cNvPr id="1767" name="Google Shape;1767;p49"/>
            <p:cNvSpPr/>
            <p:nvPr/>
          </p:nvSpPr>
          <p:spPr>
            <a:xfrm>
              <a:off x="2174325" y="2030725"/>
              <a:ext cx="183925" cy="928600"/>
            </a:xfrm>
            <a:custGeom>
              <a:avLst/>
              <a:gdLst/>
              <a:ahLst/>
              <a:cxnLst/>
              <a:rect l="l" t="t" r="r" b="b"/>
              <a:pathLst>
                <a:path w="7357" h="37144" extrusionOk="0">
                  <a:moveTo>
                    <a:pt x="0" y="0"/>
                  </a:moveTo>
                  <a:lnTo>
                    <a:pt x="0" y="33466"/>
                  </a:lnTo>
                  <a:cubicBezTo>
                    <a:pt x="0" y="35502"/>
                    <a:pt x="1611" y="37144"/>
                    <a:pt x="3678" y="37144"/>
                  </a:cubicBezTo>
                  <a:cubicBezTo>
                    <a:pt x="5715" y="37144"/>
                    <a:pt x="7356" y="35472"/>
                    <a:pt x="7356" y="33466"/>
                  </a:cubicBezTo>
                  <a:lnTo>
                    <a:pt x="73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9"/>
            <p:cNvSpPr/>
            <p:nvPr/>
          </p:nvSpPr>
          <p:spPr>
            <a:xfrm>
              <a:off x="2113525" y="2016275"/>
              <a:ext cx="213550" cy="957500"/>
            </a:xfrm>
            <a:custGeom>
              <a:avLst/>
              <a:gdLst/>
              <a:ahLst/>
              <a:cxnLst/>
              <a:rect l="l" t="t" r="r" b="b"/>
              <a:pathLst>
                <a:path w="8542" h="38300" extrusionOk="0">
                  <a:moveTo>
                    <a:pt x="7356" y="1125"/>
                  </a:moveTo>
                  <a:lnTo>
                    <a:pt x="7356" y="34044"/>
                  </a:lnTo>
                  <a:cubicBezTo>
                    <a:pt x="7356" y="35746"/>
                    <a:pt x="5958" y="37144"/>
                    <a:pt x="4256" y="37144"/>
                  </a:cubicBezTo>
                  <a:cubicBezTo>
                    <a:pt x="2523" y="37144"/>
                    <a:pt x="1125" y="35746"/>
                    <a:pt x="1125" y="34044"/>
                  </a:cubicBezTo>
                  <a:lnTo>
                    <a:pt x="1125" y="1125"/>
                  </a:lnTo>
                  <a:close/>
                  <a:moveTo>
                    <a:pt x="548" y="1"/>
                  </a:moveTo>
                  <a:cubicBezTo>
                    <a:pt x="244" y="1"/>
                    <a:pt x="1" y="274"/>
                    <a:pt x="1" y="578"/>
                  </a:cubicBezTo>
                  <a:lnTo>
                    <a:pt x="1" y="34044"/>
                  </a:lnTo>
                  <a:cubicBezTo>
                    <a:pt x="1" y="36384"/>
                    <a:pt x="1885" y="38299"/>
                    <a:pt x="4256" y="38299"/>
                  </a:cubicBezTo>
                  <a:cubicBezTo>
                    <a:pt x="6596" y="38299"/>
                    <a:pt x="8542" y="36384"/>
                    <a:pt x="8511" y="34044"/>
                  </a:cubicBezTo>
                  <a:lnTo>
                    <a:pt x="8511" y="578"/>
                  </a:lnTo>
                  <a:cubicBezTo>
                    <a:pt x="8511" y="274"/>
                    <a:pt x="8238" y="1"/>
                    <a:pt x="7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9"/>
            <p:cNvSpPr/>
            <p:nvPr/>
          </p:nvSpPr>
          <p:spPr>
            <a:xfrm>
              <a:off x="2127200" y="2763250"/>
              <a:ext cx="184675" cy="28900"/>
            </a:xfrm>
            <a:custGeom>
              <a:avLst/>
              <a:gdLst/>
              <a:ahLst/>
              <a:cxnLst/>
              <a:rect l="l" t="t" r="r" b="b"/>
              <a:pathLst>
                <a:path w="7387" h="1156" extrusionOk="0">
                  <a:moveTo>
                    <a:pt x="1" y="0"/>
                  </a:moveTo>
                  <a:lnTo>
                    <a:pt x="1" y="1155"/>
                  </a:lnTo>
                  <a:lnTo>
                    <a:pt x="7387" y="1155"/>
                  </a:lnTo>
                  <a:lnTo>
                    <a:pt x="73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9"/>
            <p:cNvSpPr/>
            <p:nvPr/>
          </p:nvSpPr>
          <p:spPr>
            <a:xfrm>
              <a:off x="2112775" y="1815675"/>
              <a:ext cx="215075" cy="228750"/>
            </a:xfrm>
            <a:custGeom>
              <a:avLst/>
              <a:gdLst/>
              <a:ahLst/>
              <a:cxnLst/>
              <a:rect l="l" t="t" r="r" b="b"/>
              <a:pathLst>
                <a:path w="8603" h="9150" extrusionOk="0">
                  <a:moveTo>
                    <a:pt x="4286" y="1945"/>
                  </a:moveTo>
                  <a:lnTo>
                    <a:pt x="7082" y="8025"/>
                  </a:lnTo>
                  <a:lnTo>
                    <a:pt x="1490" y="8025"/>
                  </a:lnTo>
                  <a:lnTo>
                    <a:pt x="4286" y="1945"/>
                  </a:lnTo>
                  <a:close/>
                  <a:moveTo>
                    <a:pt x="4316" y="0"/>
                  </a:moveTo>
                  <a:cubicBezTo>
                    <a:pt x="4073" y="0"/>
                    <a:pt x="3860" y="152"/>
                    <a:pt x="3769" y="335"/>
                  </a:cubicBezTo>
                  <a:lnTo>
                    <a:pt x="91" y="8359"/>
                  </a:lnTo>
                  <a:cubicBezTo>
                    <a:pt x="0" y="8511"/>
                    <a:pt x="0" y="8754"/>
                    <a:pt x="122" y="8906"/>
                  </a:cubicBezTo>
                  <a:cubicBezTo>
                    <a:pt x="243" y="9028"/>
                    <a:pt x="426" y="9149"/>
                    <a:pt x="639" y="9149"/>
                  </a:cubicBezTo>
                  <a:lnTo>
                    <a:pt x="7994" y="9149"/>
                  </a:lnTo>
                  <a:cubicBezTo>
                    <a:pt x="8177" y="9149"/>
                    <a:pt x="8329" y="9058"/>
                    <a:pt x="8481" y="8906"/>
                  </a:cubicBezTo>
                  <a:cubicBezTo>
                    <a:pt x="8602" y="8754"/>
                    <a:pt x="8602" y="8541"/>
                    <a:pt x="8541" y="8359"/>
                  </a:cubicBezTo>
                  <a:lnTo>
                    <a:pt x="4833" y="335"/>
                  </a:lnTo>
                  <a:cubicBezTo>
                    <a:pt x="4742" y="122"/>
                    <a:pt x="4529" y="0"/>
                    <a:pt x="4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0" name="Google Shape;1780;p49"/>
          <p:cNvGrpSpPr/>
          <p:nvPr/>
        </p:nvGrpSpPr>
        <p:grpSpPr>
          <a:xfrm>
            <a:off x="149809" y="320210"/>
            <a:ext cx="214917" cy="230335"/>
            <a:chOff x="424275" y="4593075"/>
            <a:chExt cx="307025" cy="329050"/>
          </a:xfrm>
        </p:grpSpPr>
        <p:sp>
          <p:nvSpPr>
            <p:cNvPr id="1781" name="Google Shape;1781;p49"/>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9"/>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9"/>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4" name="Google Shape;1784;p49"/>
          <p:cNvGrpSpPr/>
          <p:nvPr/>
        </p:nvGrpSpPr>
        <p:grpSpPr>
          <a:xfrm>
            <a:off x="8829613" y="2777059"/>
            <a:ext cx="214918" cy="250565"/>
            <a:chOff x="6571050" y="2495000"/>
            <a:chExt cx="307025" cy="357950"/>
          </a:xfrm>
        </p:grpSpPr>
        <p:sp>
          <p:nvSpPr>
            <p:cNvPr id="1785" name="Google Shape;1785;p49"/>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9"/>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9"/>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49"/>
          <p:cNvGrpSpPr/>
          <p:nvPr/>
        </p:nvGrpSpPr>
        <p:grpSpPr>
          <a:xfrm>
            <a:off x="648589" y="3744639"/>
            <a:ext cx="750842" cy="912516"/>
            <a:chOff x="393738" y="1475915"/>
            <a:chExt cx="1103235" cy="1479835"/>
          </a:xfrm>
        </p:grpSpPr>
        <p:sp>
          <p:nvSpPr>
            <p:cNvPr id="1789" name="Google Shape;1789;p49"/>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9"/>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9"/>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9"/>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9"/>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9"/>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9"/>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6" name="Google Shape;1796;p49"/>
          <p:cNvGrpSpPr/>
          <p:nvPr/>
        </p:nvGrpSpPr>
        <p:grpSpPr>
          <a:xfrm>
            <a:off x="6865891" y="441194"/>
            <a:ext cx="1675047" cy="149573"/>
            <a:chOff x="6242648" y="540003"/>
            <a:chExt cx="1675047" cy="149573"/>
          </a:xfrm>
        </p:grpSpPr>
        <p:sp>
          <p:nvSpPr>
            <p:cNvPr id="1797" name="Google Shape;1797;p49"/>
            <p:cNvSpPr/>
            <p:nvPr/>
          </p:nvSpPr>
          <p:spPr>
            <a:xfrm>
              <a:off x="6393183" y="550188"/>
              <a:ext cx="1514415" cy="129273"/>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9"/>
            <p:cNvSpPr/>
            <p:nvPr/>
          </p:nvSpPr>
          <p:spPr>
            <a:xfrm>
              <a:off x="6383085" y="540615"/>
              <a:ext cx="1534610" cy="14896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9"/>
            <p:cNvSpPr/>
            <p:nvPr/>
          </p:nvSpPr>
          <p:spPr>
            <a:xfrm>
              <a:off x="6242648" y="540003"/>
              <a:ext cx="160125" cy="149573"/>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9"/>
            <p:cNvSpPr/>
            <p:nvPr/>
          </p:nvSpPr>
          <p:spPr>
            <a:xfrm>
              <a:off x="6383085" y="604980"/>
              <a:ext cx="1407490" cy="19688"/>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9"/>
            <p:cNvSpPr/>
            <p:nvPr/>
          </p:nvSpPr>
          <p:spPr>
            <a:xfrm>
              <a:off x="7770870" y="550188"/>
              <a:ext cx="19705" cy="129273"/>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49"/>
          <p:cNvGrpSpPr/>
          <p:nvPr/>
        </p:nvGrpSpPr>
        <p:grpSpPr>
          <a:xfrm>
            <a:off x="1530478" y="4244935"/>
            <a:ext cx="738929" cy="432439"/>
            <a:chOff x="823225" y="4003400"/>
            <a:chExt cx="1571500" cy="772825"/>
          </a:xfrm>
        </p:grpSpPr>
        <p:sp>
          <p:nvSpPr>
            <p:cNvPr id="1803" name="Google Shape;1803;p49"/>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9"/>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65" name="Rectangle 64"/>
              <p:cNvSpPr/>
              <p:nvPr/>
            </p:nvSpPr>
            <p:spPr>
              <a:xfrm>
                <a:off x="992479" y="795572"/>
                <a:ext cx="7089136" cy="3139321"/>
              </a:xfrm>
              <a:prstGeom prst="rect">
                <a:avLst/>
              </a:prstGeom>
            </p:spPr>
            <p:txBody>
              <a:bodyPr wrap="square">
                <a:spAutoFit/>
              </a:bodyPr>
              <a:lstStyle/>
              <a:p>
                <a:pPr algn="ctr">
                  <a:lnSpc>
                    <a:spcPct val="200000"/>
                  </a:lnSpc>
                </a:pPr>
                <a:r>
                  <a:rPr lang="da-DK" sz="3300" b="1">
                    <a:solidFill>
                      <a:srgbClr val="00487E"/>
                    </a:solidFill>
                    <a:latin typeface="+mn-lt"/>
                    <a:ea typeface="Calibri" panose="020F0502020204030204" pitchFamily="34" charset="0"/>
                    <a:cs typeface="Times New Roman" panose="02020603050405020304" pitchFamily="18" charset="0"/>
                  </a:rPr>
                  <a:t>I. PHƯƠNG TRÌNH TÍCH CÓ DẠNG </a:t>
                </a:r>
                <a14:m>
                  <m:oMath xmlns:m="http://schemas.openxmlformats.org/officeDocument/2006/math">
                    <m:d>
                      <m:dPr>
                        <m:ctrlPr>
                          <a:rPr lang="en-US"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ctrlPr>
                      </m:dPr>
                      <m:e>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𝒂𝒙</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𝒃</m:t>
                        </m:r>
                      </m:e>
                    </m:d>
                    <m:d>
                      <m:dPr>
                        <m:ctrlPr>
                          <a:rPr lang="en-US"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ctrlPr>
                      </m:dPr>
                      <m:e>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𝒄𝒙</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𝒅</m:t>
                        </m:r>
                      </m:e>
                    </m:d>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𝟎</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 </m:t>
                    </m:r>
                  </m:oMath>
                </a14:m>
                <a:endParaRPr lang="en-US" sz="3300" b="1" i="1">
                  <a:solidFill>
                    <a:srgbClr val="00487E"/>
                  </a:solidFill>
                  <a:latin typeface="+mn-lt"/>
                  <a:ea typeface="Calibri" panose="020F0502020204030204" pitchFamily="34" charset="0"/>
                  <a:cs typeface="Times New Roman" panose="02020603050405020304" pitchFamily="18" charset="0"/>
                </a:endParaRPr>
              </a:p>
              <a:p>
                <a:pPr>
                  <a:lnSpc>
                    <a:spcPct val="200000"/>
                  </a:lnSpc>
                </a:pPr>
                <a14:m>
                  <m:oMathPara xmlns:m="http://schemas.openxmlformats.org/officeDocument/2006/math">
                    <m:oMathParaPr>
                      <m:jc m:val="centerGroup"/>
                    </m:oMathParaPr>
                    <m:oMath xmlns:m="http://schemas.openxmlformats.org/officeDocument/2006/math">
                      <m:d>
                        <m:dPr>
                          <m:ctrlPr>
                            <a:rPr lang="en-US"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ctrlPr>
                        </m:dPr>
                        <m:e>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𝒂</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𝟎</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 </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𝒄</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𝟎</m:t>
                          </m:r>
                        </m:e>
                      </m:d>
                    </m:oMath>
                  </m:oMathPara>
                </a14:m>
                <a:endParaRPr lang="en-US" sz="3300" b="1">
                  <a:solidFill>
                    <a:srgbClr val="00487E"/>
                  </a:solidFill>
                  <a:latin typeface="+mn-lt"/>
                </a:endParaRPr>
              </a:p>
            </p:txBody>
          </p:sp>
        </mc:Choice>
        <mc:Fallback xmlns="">
          <p:sp>
            <p:nvSpPr>
              <p:cNvPr id="65" name="Rectangle 64"/>
              <p:cNvSpPr>
                <a:spLocks noRot="1" noChangeAspect="1" noMove="1" noResize="1" noEditPoints="1" noAdjustHandles="1" noChangeArrowheads="1" noChangeShapeType="1" noTextEdit="1"/>
              </p:cNvSpPr>
              <p:nvPr/>
            </p:nvSpPr>
            <p:spPr>
              <a:xfrm>
                <a:off x="992479" y="795572"/>
                <a:ext cx="7089136" cy="3139321"/>
              </a:xfrm>
              <a:prstGeom prst="rect">
                <a:avLst/>
              </a:prstGeom>
              <a:blipFill>
                <a:blip r:embed="rId3"/>
                <a:stretch>
                  <a:fillRect l="-1978" r="-3525"/>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up)">
                                      <p:cBhvr>
                                        <p:cTn id="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oogle Shape;1386;p43"/>
          <p:cNvGrpSpPr/>
          <p:nvPr/>
        </p:nvGrpSpPr>
        <p:grpSpPr>
          <a:xfrm>
            <a:off x="651163" y="471437"/>
            <a:ext cx="171833" cy="943110"/>
            <a:chOff x="6952525" y="2517050"/>
            <a:chExt cx="245475" cy="1347300"/>
          </a:xfrm>
        </p:grpSpPr>
        <p:sp>
          <p:nvSpPr>
            <p:cNvPr id="68"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4" name="Google Shape;1403;p43"/>
          <p:cNvGrpSpPr/>
          <p:nvPr/>
        </p:nvGrpSpPr>
        <p:grpSpPr>
          <a:xfrm>
            <a:off x="127783" y="3181190"/>
            <a:ext cx="214917" cy="230335"/>
            <a:chOff x="424275" y="4593075"/>
            <a:chExt cx="307025" cy="329050"/>
          </a:xfrm>
        </p:grpSpPr>
        <p:sp>
          <p:nvSpPr>
            <p:cNvPr id="85"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8" name="Google Shape;1407;p43"/>
          <p:cNvGrpSpPr/>
          <p:nvPr/>
        </p:nvGrpSpPr>
        <p:grpSpPr>
          <a:xfrm>
            <a:off x="8766259" y="4361949"/>
            <a:ext cx="214918" cy="250565"/>
            <a:chOff x="6571050" y="2495000"/>
            <a:chExt cx="307025" cy="357950"/>
          </a:xfrm>
        </p:grpSpPr>
        <p:sp>
          <p:nvSpPr>
            <p:cNvPr id="89"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 name="Google Shape;1419;p43"/>
          <p:cNvGrpSpPr/>
          <p:nvPr/>
        </p:nvGrpSpPr>
        <p:grpSpPr>
          <a:xfrm>
            <a:off x="8725292" y="2422546"/>
            <a:ext cx="346832" cy="1809080"/>
            <a:chOff x="4713875" y="2486650"/>
            <a:chExt cx="495475" cy="2584400"/>
          </a:xfrm>
        </p:grpSpPr>
        <p:sp>
          <p:nvSpPr>
            <p:cNvPr id="101"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2" name="Rectangle 51"/>
          <p:cNvSpPr/>
          <p:nvPr/>
        </p:nvSpPr>
        <p:spPr>
          <a:xfrm>
            <a:off x="910960" y="487546"/>
            <a:ext cx="2392693" cy="8748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2</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en-US" sz="1900" b="1" i="0" u="none" strike="noStrike" kern="0" cap="none" spc="0" normalizeH="0" baseline="0" noProof="0">
                <a:ln>
                  <a:noFill/>
                </a:ln>
                <a:solidFill>
                  <a:srgbClr val="1F497D"/>
                </a:solidFill>
                <a:effectLst/>
                <a:uLnTx/>
                <a:uFillTx/>
                <a:latin typeface="Arial" panose="020B0604020202020204" pitchFamily="34" charset="0"/>
                <a:cs typeface="Arial" panose="020B0604020202020204" pitchFamily="34" charset="0"/>
                <a:sym typeface="Arial"/>
              </a:rPr>
              <a:t>11</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rPr>
              <a:t>Giải các phương trình</a:t>
            </a:r>
          </a:p>
        </p:txBody>
      </p:sp>
      <mc:AlternateContent xmlns:mc="http://schemas.openxmlformats.org/markup-compatibility/2006" xmlns:a14="http://schemas.microsoft.com/office/drawing/2010/main">
        <mc:Choice Requires="a14">
          <p:sp>
            <p:nvSpPr>
              <p:cNvPr id="5" name="Rectangle 4"/>
              <p:cNvSpPr/>
              <p:nvPr/>
            </p:nvSpPr>
            <p:spPr>
              <a:xfrm>
                <a:off x="870385" y="1524175"/>
                <a:ext cx="1757404" cy="62613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𝑎</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num>
                        <m:den>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e>
                          </m:d>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870385" y="1524175"/>
                <a:ext cx="1757404" cy="62613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64095" y="2312082"/>
                <a:ext cx="2072042" cy="588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𝑏</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6" name="Rectangle 5"/>
              <p:cNvSpPr>
                <a:spLocks noRot="1" noChangeAspect="1" noMove="1" noResize="1" noEditPoints="1" noAdjustHandles="1" noChangeArrowheads="1" noChangeShapeType="1" noTextEdit="1"/>
              </p:cNvSpPr>
              <p:nvPr/>
            </p:nvSpPr>
            <p:spPr>
              <a:xfrm>
                <a:off x="864095" y="2312082"/>
                <a:ext cx="2072042" cy="588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22996" y="3061966"/>
                <a:ext cx="2198359" cy="58913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𝑐</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=7+</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10</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822996" y="3061966"/>
                <a:ext cx="2198359" cy="58913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22996" y="3807299"/>
                <a:ext cx="1997149" cy="617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𝑑</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−6</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822996" y="3807299"/>
                <a:ext cx="1997149" cy="617220"/>
              </a:xfrm>
              <a:prstGeom prst="rect">
                <a:avLst/>
              </a:prstGeom>
              <a:blipFill>
                <a:blip r:embed="rId6"/>
                <a:stretch>
                  <a:fillRect/>
                </a:stretch>
              </a:blipFill>
            </p:spPr>
            <p:txBody>
              <a:bodyPr/>
              <a:lstStyle/>
              <a:p>
                <a:r>
                  <a:rPr lang="en-US">
                    <a:noFill/>
                  </a:rPr>
                  <a:t> </a:t>
                </a:r>
              </a:p>
            </p:txBody>
          </p:sp>
        </mc:Fallback>
      </mc:AlternateContent>
      <p:cxnSp>
        <p:nvCxnSpPr>
          <p:cNvPr id="58" name="Straight Connector 57"/>
          <p:cNvCxnSpPr/>
          <p:nvPr/>
        </p:nvCxnSpPr>
        <p:spPr>
          <a:xfrm>
            <a:off x="3387259" y="1362401"/>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9" name="Google Shape;1913;p42"/>
          <p:cNvSpPr/>
          <p:nvPr/>
        </p:nvSpPr>
        <p:spPr>
          <a:xfrm rot="2165">
            <a:off x="5648810" y="726027"/>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9" name="Rectangle 8"/>
              <p:cNvSpPr/>
              <p:nvPr/>
            </p:nvSpPr>
            <p:spPr>
              <a:xfrm>
                <a:off x="3695607" y="1108509"/>
                <a:ext cx="4572000" cy="3575146"/>
              </a:xfrm>
              <a:prstGeom prst="rect">
                <a:avLst/>
              </a:prstGeom>
            </p:spPr>
            <p:txBody>
              <a:bodyPr>
                <a:spAutoFit/>
              </a:bodyPr>
              <a:lstStyle/>
              <a:p>
                <a:pPr algn="just">
                  <a:lnSpc>
                    <a:spcPct val="150000"/>
                  </a:lnSpc>
                </a:pPr>
                <a14:m>
                  <m:oMathPara xmlns:m="http://schemas.openxmlformats.org/officeDocument/2006/math">
                    <m:oMathParaPr>
                      <m:jc m:val="left"/>
                    </m:oMathParaPr>
                    <m:oMath xmlns:m="http://schemas.openxmlformats.org/officeDocument/2006/math">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𝑏</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r>
                        <m:rPr>
                          <m:nor/>
                        </m:rPr>
                        <a:rPr lang="en-US" sz="1700" b="0" i="0" smtClean="0">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1700">
                          <a:ea typeface="Times New Roman" panose="02020603050405020304" pitchFamily="18" charset="0"/>
                          <a:cs typeface="Times New Roman" panose="02020603050405020304" pitchFamily="18" charset="0"/>
                        </a:rPr>
                        <m:t>Đ</m:t>
                      </m:r>
                      <m:r>
                        <m:rPr>
                          <m:nor/>
                        </m:rPr>
                        <a:rPr lang="fr-FR" sz="1700">
                          <a:ea typeface="Times New Roman" panose="02020603050405020304" pitchFamily="18" charset="0"/>
                          <a:cs typeface="Times New Roman" panose="02020603050405020304" pitchFamily="18" charset="0"/>
                        </a:rPr>
                        <m:t>i</m:t>
                      </m:r>
                      <m:r>
                        <m:rPr>
                          <m:nor/>
                        </m:rPr>
                        <a:rPr lang="fr-FR" sz="1700">
                          <a:ea typeface="Times New Roman" panose="02020603050405020304" pitchFamily="18" charset="0"/>
                          <a:cs typeface="Times New Roman" panose="02020603050405020304" pitchFamily="18" charset="0"/>
                        </a:rPr>
                        <m:t>ề</m:t>
                      </m:r>
                      <m:r>
                        <m:rPr>
                          <m:nor/>
                        </m:rPr>
                        <a:rPr lang="fr-FR" sz="1700">
                          <a:ea typeface="Times New Roman" panose="02020603050405020304" pitchFamily="18" charset="0"/>
                          <a:cs typeface="Times New Roman" panose="02020603050405020304" pitchFamily="18" charset="0"/>
                        </a:rPr>
                        <m:t>u</m:t>
                      </m:r>
                      <m:r>
                        <m:rPr>
                          <m:nor/>
                        </m:rPr>
                        <a:rPr lang="fr-FR" sz="1700">
                          <a:ea typeface="Times New Roman" panose="02020603050405020304" pitchFamily="18" charset="0"/>
                          <a:cs typeface="Times New Roman" panose="02020603050405020304" pitchFamily="18" charset="0"/>
                        </a:rPr>
                        <m:t> </m:t>
                      </m:r>
                      <m:r>
                        <m:rPr>
                          <m:nor/>
                        </m:rPr>
                        <a:rPr lang="fr-FR" sz="1700">
                          <a:ea typeface="Times New Roman" panose="02020603050405020304" pitchFamily="18" charset="0"/>
                          <a:cs typeface="Times New Roman" panose="02020603050405020304" pitchFamily="18" charset="0"/>
                        </a:rPr>
                        <m:t>ki</m:t>
                      </m:r>
                      <m:r>
                        <m:rPr>
                          <m:nor/>
                        </m:rPr>
                        <a:rPr lang="fr-FR" sz="1700">
                          <a:ea typeface="Times New Roman" panose="02020603050405020304" pitchFamily="18" charset="0"/>
                          <a:cs typeface="Times New Roman" panose="02020603050405020304" pitchFamily="18" charset="0"/>
                        </a:rPr>
                        <m:t>ệ</m:t>
                      </m:r>
                      <m:r>
                        <m:rPr>
                          <m:nor/>
                        </m:rPr>
                        <a:rPr lang="fr-FR" sz="1700">
                          <a:ea typeface="Times New Roman" panose="02020603050405020304" pitchFamily="18" charset="0"/>
                          <a:cs typeface="Times New Roman" panose="02020603050405020304" pitchFamily="18" charset="0"/>
                        </a:rPr>
                        <m:t>n</m:t>
                      </m:r>
                      <m:r>
                        <m:rPr>
                          <m:nor/>
                        </m:rPr>
                        <a:rPr lang="fr-FR" sz="1700">
                          <a:ea typeface="Times New Roman" panose="02020603050405020304" pitchFamily="18" charset="0"/>
                          <a:cs typeface="Times New Roman" panose="02020603050405020304" pitchFamily="18" charset="0"/>
                        </a:rPr>
                        <m:t> </m:t>
                      </m:r>
                      <m:r>
                        <m:rPr>
                          <m:nor/>
                        </m:rPr>
                        <a:rPr lang="fr-FR" sz="1700">
                          <a:ea typeface="Times New Roman" panose="02020603050405020304" pitchFamily="18" charset="0"/>
                          <a:cs typeface="Times New Roman" panose="02020603050405020304" pitchFamily="18" charset="0"/>
                        </a:rPr>
                        <m:t>x</m:t>
                      </m:r>
                      <m:r>
                        <m:rPr>
                          <m:nor/>
                        </m:rPr>
                        <a:rPr lang="fr-FR" sz="1700">
                          <a:ea typeface="Times New Roman" panose="02020603050405020304" pitchFamily="18" charset="0"/>
                          <a:cs typeface="Times New Roman" panose="02020603050405020304" pitchFamily="18" charset="0"/>
                        </a:rPr>
                        <m:t>á</m:t>
                      </m:r>
                      <m:r>
                        <m:rPr>
                          <m:nor/>
                        </m:rPr>
                        <a:rPr lang="fr-FR" sz="1700">
                          <a:ea typeface="Times New Roman" panose="02020603050405020304" pitchFamily="18" charset="0"/>
                          <a:cs typeface="Times New Roman" panose="02020603050405020304" pitchFamily="18" charset="0"/>
                        </a:rPr>
                        <m:t>c</m:t>
                      </m:r>
                      <m:r>
                        <m:rPr>
                          <m:nor/>
                        </m:rPr>
                        <a:rPr lang="fr-FR" sz="1700">
                          <a:ea typeface="Times New Roman" panose="02020603050405020304" pitchFamily="18" charset="0"/>
                          <a:cs typeface="Times New Roman" panose="02020603050405020304" pitchFamily="18" charset="0"/>
                        </a:rPr>
                        <m:t> đị</m:t>
                      </m:r>
                      <m:r>
                        <m:rPr>
                          <m:nor/>
                        </m:rPr>
                        <a:rPr lang="fr-FR" sz="1700">
                          <a:ea typeface="Times New Roman" panose="02020603050405020304" pitchFamily="18" charset="0"/>
                          <a:cs typeface="Times New Roman" panose="02020603050405020304" pitchFamily="18" charset="0"/>
                        </a:rPr>
                        <m:t>nh</m:t>
                      </m:r>
                      <m:r>
                        <m:rPr>
                          <m:nor/>
                        </m:rPr>
                        <a:rPr lang="fr-FR" sz="1700">
                          <a:ea typeface="Times New Roman" panose="02020603050405020304" pitchFamily="18" charset="0"/>
                          <a:cs typeface="Times New Roman" panose="02020603050405020304" pitchFamily="18" charset="0"/>
                        </a:rPr>
                        <m:t>:</m:t>
                      </m:r>
                      <m:r>
                        <a:rPr lang="en-US" sz="1700" b="0" i="1" smtClean="0">
                          <a:latin typeface="Cambria Math" panose="02040503050406030204" pitchFamily="18" charset="0"/>
                          <a:ea typeface="Times New Roman" panose="02020603050405020304" pitchFamily="18" charset="0"/>
                          <a:cs typeface="Times New Roman" panose="02020603050405020304" pitchFamily="18" charset="0"/>
                        </a:rPr>
                        <m:t> </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den>
                      </m:f>
                      <m:r>
                        <m:rPr>
                          <m:nor/>
                        </m:rPr>
                        <a:rPr lang="en-US" sz="1700" b="0" i="0" smtClean="0">
                          <a:effectLst/>
                          <a:latin typeface="+mn-lt"/>
                          <a:ea typeface="Times New Roman" panose="02020603050405020304" pitchFamily="18" charset="0"/>
                          <a:cs typeface="Times New Roman" panose="02020603050405020304" pitchFamily="18" charset="0"/>
                        </a:rPr>
                        <m:t> </m:t>
                      </m:r>
                      <m:r>
                        <m:rPr>
                          <m:nor/>
                        </m:rPr>
                        <a:rPr lang="fr-FR" sz="1700">
                          <a:ea typeface="Times New Roman" panose="02020603050405020304" pitchFamily="18" charset="0"/>
                          <a:cs typeface="Times New Roman" panose="02020603050405020304" pitchFamily="18" charset="0"/>
                        </a:rPr>
                        <m:t>v</m:t>
                      </m:r>
                      <m:r>
                        <m:rPr>
                          <m:nor/>
                        </m:rPr>
                        <a:rPr lang="fr-FR" sz="1700">
                          <a:ea typeface="Times New Roman" panose="02020603050405020304" pitchFamily="18" charset="0"/>
                          <a:cs typeface="Times New Roman" panose="02020603050405020304" pitchFamily="18" charset="0"/>
                        </a:rPr>
                        <m:t>à</m:t>
                      </m:r>
                      <m:r>
                        <a:rPr lang="en-US" sz="1700" b="0" i="1" smtClean="0">
                          <a:latin typeface="Cambria Math" panose="02040503050406030204" pitchFamily="18" charset="0"/>
                          <a:ea typeface="Times New Roman" panose="02020603050405020304" pitchFamily="18" charset="0"/>
                          <a:cs typeface="Times New Roman" panose="02020603050405020304" pitchFamily="18" charset="0"/>
                        </a:rPr>
                        <m:t> </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latin typeface="Cambria Math" panose="02040503050406030204" pitchFamily="18" charset="0"/>
                          <a:ea typeface="Times New Roman" panose="02020603050405020304" pitchFamily="18" charset="0"/>
                          <a:cs typeface="Times New Roman" panose="02020603050405020304" pitchFamily="18" charset="0"/>
                        </a:rPr>
                        <m:t>≠</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e>
                          </m:d>
                        </m:num>
                        <m:den>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e>
                          </m:d>
                        </m:den>
                      </m:f>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e>
                          </m:d>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m:t>
                              </m:r>
                            </m:e>
                          </m:d>
                        </m:num>
                        <m:den>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e>
                          </m:d>
                        </m:den>
                      </m:f>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e>
                      </m:d>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−4</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10</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den>
                      </m:f>
                      <m:r>
                        <a:rPr lang="en-US" sz="17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1700">
                          <a:ea typeface="Times New Roman" panose="02020603050405020304" pitchFamily="18" charset="0"/>
                          <a:cs typeface="Times New Roman" panose="02020603050405020304" pitchFamily="18" charset="0"/>
                        </a:rPr>
                        <m:t>(</m:t>
                      </m:r>
                      <m:r>
                        <m:rPr>
                          <m:nor/>
                        </m:rPr>
                        <a:rPr lang="fr-FR" sz="1700">
                          <a:ea typeface="Times New Roman" panose="02020603050405020304" pitchFamily="18" charset="0"/>
                          <a:cs typeface="Times New Roman" panose="02020603050405020304" pitchFamily="18" charset="0"/>
                        </a:rPr>
                        <m:t>th</m:t>
                      </m:r>
                      <m:r>
                        <m:rPr>
                          <m:nor/>
                        </m:rPr>
                        <a:rPr lang="fr-FR" sz="1700">
                          <a:ea typeface="Times New Roman" panose="02020603050405020304" pitchFamily="18" charset="0"/>
                          <a:cs typeface="Times New Roman" panose="02020603050405020304" pitchFamily="18" charset="0"/>
                        </a:rPr>
                        <m:t>ỏ</m:t>
                      </m:r>
                      <m:r>
                        <m:rPr>
                          <m:nor/>
                        </m:rPr>
                        <a:rPr lang="fr-FR" sz="1700">
                          <a:ea typeface="Times New Roman" panose="02020603050405020304" pitchFamily="18" charset="0"/>
                          <a:cs typeface="Times New Roman" panose="02020603050405020304" pitchFamily="18" charset="0"/>
                        </a:rPr>
                        <m:t>a</m:t>
                      </m:r>
                      <m:r>
                        <m:rPr>
                          <m:nor/>
                        </m:rPr>
                        <a:rPr lang="fr-FR" sz="1700">
                          <a:ea typeface="Times New Roman" panose="02020603050405020304" pitchFamily="18" charset="0"/>
                          <a:cs typeface="Times New Roman" panose="02020603050405020304" pitchFamily="18" charset="0"/>
                        </a:rPr>
                        <m:t> </m:t>
                      </m:r>
                      <m:r>
                        <m:rPr>
                          <m:nor/>
                        </m:rPr>
                        <a:rPr lang="fr-FR" sz="1700">
                          <a:ea typeface="Times New Roman" panose="02020603050405020304" pitchFamily="18" charset="0"/>
                          <a:cs typeface="Times New Roman" panose="02020603050405020304" pitchFamily="18" charset="0"/>
                        </a:rPr>
                        <m:t>m</m:t>
                      </m:r>
                      <m:r>
                        <m:rPr>
                          <m:nor/>
                        </m:rPr>
                        <a:rPr lang="fr-FR" sz="1700">
                          <a:ea typeface="Times New Roman" panose="02020603050405020304" pitchFamily="18" charset="0"/>
                          <a:cs typeface="Times New Roman" panose="02020603050405020304" pitchFamily="18" charset="0"/>
                        </a:rPr>
                        <m:t>ã</m:t>
                      </m:r>
                      <m:r>
                        <m:rPr>
                          <m:nor/>
                        </m:rPr>
                        <a:rPr lang="fr-FR" sz="1700">
                          <a:ea typeface="Times New Roman" panose="02020603050405020304" pitchFamily="18" charset="0"/>
                          <a:cs typeface="Times New Roman" panose="02020603050405020304" pitchFamily="18" charset="0"/>
                        </a:rPr>
                        <m:t>n</m:t>
                      </m:r>
                      <m:r>
                        <m:rPr>
                          <m:nor/>
                        </m:rPr>
                        <a:rPr lang="fr-FR" sz="1700">
                          <a:ea typeface="Times New Roman" panose="02020603050405020304" pitchFamily="18" charset="0"/>
                          <a:cs typeface="Times New Roman" panose="02020603050405020304" pitchFamily="18" charset="0"/>
                        </a:rPr>
                        <m:t> đ</m:t>
                      </m:r>
                      <m:r>
                        <m:rPr>
                          <m:nor/>
                        </m:rPr>
                        <a:rPr lang="fr-FR" sz="1700">
                          <a:ea typeface="Times New Roman" panose="02020603050405020304" pitchFamily="18" charset="0"/>
                          <a:cs typeface="Times New Roman" panose="02020603050405020304" pitchFamily="18" charset="0"/>
                        </a:rPr>
                        <m:t>i</m:t>
                      </m:r>
                      <m:r>
                        <m:rPr>
                          <m:nor/>
                        </m:rPr>
                        <a:rPr lang="fr-FR" sz="1700">
                          <a:ea typeface="Times New Roman" panose="02020603050405020304" pitchFamily="18" charset="0"/>
                          <a:cs typeface="Times New Roman" panose="02020603050405020304" pitchFamily="18" charset="0"/>
                        </a:rPr>
                        <m:t>ề</m:t>
                      </m:r>
                      <m:r>
                        <m:rPr>
                          <m:nor/>
                        </m:rPr>
                        <a:rPr lang="fr-FR" sz="1700">
                          <a:ea typeface="Times New Roman" panose="02020603050405020304" pitchFamily="18" charset="0"/>
                          <a:cs typeface="Times New Roman" panose="02020603050405020304" pitchFamily="18" charset="0"/>
                        </a:rPr>
                        <m:t>u</m:t>
                      </m:r>
                      <m:r>
                        <m:rPr>
                          <m:nor/>
                        </m:rPr>
                        <a:rPr lang="fr-FR" sz="1700">
                          <a:ea typeface="Times New Roman" panose="02020603050405020304" pitchFamily="18" charset="0"/>
                          <a:cs typeface="Times New Roman" panose="02020603050405020304" pitchFamily="18" charset="0"/>
                        </a:rPr>
                        <m:t> </m:t>
                      </m:r>
                      <m:r>
                        <m:rPr>
                          <m:nor/>
                        </m:rPr>
                        <a:rPr lang="fr-FR" sz="1700">
                          <a:ea typeface="Times New Roman" panose="02020603050405020304" pitchFamily="18" charset="0"/>
                          <a:cs typeface="Times New Roman" panose="02020603050405020304" pitchFamily="18" charset="0"/>
                        </a:rPr>
                        <m:t>ki</m:t>
                      </m:r>
                      <m:r>
                        <m:rPr>
                          <m:nor/>
                        </m:rPr>
                        <a:rPr lang="fr-FR" sz="1700">
                          <a:ea typeface="Times New Roman" panose="02020603050405020304" pitchFamily="18" charset="0"/>
                          <a:cs typeface="Times New Roman" panose="02020603050405020304" pitchFamily="18" charset="0"/>
                        </a:rPr>
                        <m:t>ệ</m:t>
                      </m:r>
                      <m:r>
                        <m:rPr>
                          <m:nor/>
                        </m:rPr>
                        <a:rPr lang="fr-FR" sz="1700">
                          <a:ea typeface="Times New Roman" panose="02020603050405020304" pitchFamily="18" charset="0"/>
                          <a:cs typeface="Times New Roman" panose="02020603050405020304" pitchFamily="18" charset="0"/>
                        </a:rPr>
                        <m:t>n</m:t>
                      </m:r>
                      <m:r>
                        <m:rPr>
                          <m:nor/>
                        </m:rPr>
                        <a:rPr lang="fr-FR" sz="1700">
                          <a:ea typeface="Times New Roman" panose="02020603050405020304" pitchFamily="18" charset="0"/>
                          <a:cs typeface="Times New Roman" panose="02020603050405020304" pitchFamily="18" charset="0"/>
                        </a:rPr>
                        <m:t>).</m:t>
                      </m:r>
                    </m:oMath>
                  </m:oMathPara>
                </a14:m>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695607" y="1108509"/>
                <a:ext cx="4572000" cy="3575146"/>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4282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500"/>
                                        <p:tgtEl>
                                          <p:spTgt spid="9">
                                            <p:txEl>
                                              <p:pRg st="1" end="1"/>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wipe(up)">
                                      <p:cBhvr>
                                        <p:cTn id="16" dur="500"/>
                                        <p:tgtEl>
                                          <p:spTgt spid="9">
                                            <p:txEl>
                                              <p:pRg st="2" end="2"/>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wipe(up)">
                                      <p:cBhvr>
                                        <p:cTn id="20" dur="500"/>
                                        <p:tgtEl>
                                          <p:spTgt spid="9">
                                            <p:txEl>
                                              <p:pRg st="3" end="3"/>
                                            </p:txEl>
                                          </p:spTgt>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wipe(up)">
                                      <p:cBhvr>
                                        <p:cTn id="24" dur="500"/>
                                        <p:tgtEl>
                                          <p:spTgt spid="9">
                                            <p:txEl>
                                              <p:pRg st="4" end="4"/>
                                            </p:txEl>
                                          </p:spTgt>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wipe(up)">
                                      <p:cBhvr>
                                        <p:cTn id="28"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oogle Shape;1386;p43"/>
          <p:cNvGrpSpPr/>
          <p:nvPr/>
        </p:nvGrpSpPr>
        <p:grpSpPr>
          <a:xfrm>
            <a:off x="651163" y="471437"/>
            <a:ext cx="171833" cy="943110"/>
            <a:chOff x="6952525" y="2517050"/>
            <a:chExt cx="245475" cy="1347300"/>
          </a:xfrm>
        </p:grpSpPr>
        <p:sp>
          <p:nvSpPr>
            <p:cNvPr id="68"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4" name="Google Shape;1403;p43"/>
          <p:cNvGrpSpPr/>
          <p:nvPr/>
        </p:nvGrpSpPr>
        <p:grpSpPr>
          <a:xfrm>
            <a:off x="127783" y="3181190"/>
            <a:ext cx="214917" cy="230335"/>
            <a:chOff x="424275" y="4593075"/>
            <a:chExt cx="307025" cy="329050"/>
          </a:xfrm>
        </p:grpSpPr>
        <p:sp>
          <p:nvSpPr>
            <p:cNvPr id="85"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8" name="Google Shape;1407;p43"/>
          <p:cNvGrpSpPr/>
          <p:nvPr/>
        </p:nvGrpSpPr>
        <p:grpSpPr>
          <a:xfrm>
            <a:off x="8766259" y="4361949"/>
            <a:ext cx="214918" cy="250565"/>
            <a:chOff x="6571050" y="2495000"/>
            <a:chExt cx="307025" cy="357950"/>
          </a:xfrm>
        </p:grpSpPr>
        <p:sp>
          <p:nvSpPr>
            <p:cNvPr id="89"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 name="Google Shape;1419;p43"/>
          <p:cNvGrpSpPr/>
          <p:nvPr/>
        </p:nvGrpSpPr>
        <p:grpSpPr>
          <a:xfrm>
            <a:off x="8725292" y="2422546"/>
            <a:ext cx="346832" cy="1809080"/>
            <a:chOff x="4713875" y="2486650"/>
            <a:chExt cx="495475" cy="2584400"/>
          </a:xfrm>
        </p:grpSpPr>
        <p:sp>
          <p:nvSpPr>
            <p:cNvPr id="101"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2" name="Rectangle 51"/>
          <p:cNvSpPr/>
          <p:nvPr/>
        </p:nvSpPr>
        <p:spPr>
          <a:xfrm>
            <a:off x="910960" y="487546"/>
            <a:ext cx="2392693" cy="8748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2</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en-US" sz="1900" b="1" i="0" u="none" strike="noStrike" kern="0" cap="none" spc="0" normalizeH="0" baseline="0" noProof="0">
                <a:ln>
                  <a:noFill/>
                </a:ln>
                <a:solidFill>
                  <a:srgbClr val="1F497D"/>
                </a:solidFill>
                <a:effectLst/>
                <a:uLnTx/>
                <a:uFillTx/>
                <a:latin typeface="Arial" panose="020B0604020202020204" pitchFamily="34" charset="0"/>
                <a:cs typeface="Arial" panose="020B0604020202020204" pitchFamily="34" charset="0"/>
                <a:sym typeface="Arial"/>
              </a:rPr>
              <a:t>11</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rPr>
              <a:t>Giải các phương trình</a:t>
            </a:r>
          </a:p>
        </p:txBody>
      </p:sp>
      <mc:AlternateContent xmlns:mc="http://schemas.openxmlformats.org/markup-compatibility/2006" xmlns:a14="http://schemas.microsoft.com/office/drawing/2010/main">
        <mc:Choice Requires="a14">
          <p:sp>
            <p:nvSpPr>
              <p:cNvPr id="5" name="Rectangle 4"/>
              <p:cNvSpPr/>
              <p:nvPr/>
            </p:nvSpPr>
            <p:spPr>
              <a:xfrm>
                <a:off x="870385" y="1524175"/>
                <a:ext cx="1757404" cy="62613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𝑎</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num>
                        <m:den>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e>
                          </m:d>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870385" y="1524175"/>
                <a:ext cx="1757404" cy="62613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64095" y="2312082"/>
                <a:ext cx="2072042" cy="588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𝑏</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6" name="Rectangle 5"/>
              <p:cNvSpPr>
                <a:spLocks noRot="1" noChangeAspect="1" noMove="1" noResize="1" noEditPoints="1" noAdjustHandles="1" noChangeArrowheads="1" noChangeShapeType="1" noTextEdit="1"/>
              </p:cNvSpPr>
              <p:nvPr/>
            </p:nvSpPr>
            <p:spPr>
              <a:xfrm>
                <a:off x="864095" y="2312082"/>
                <a:ext cx="2072042" cy="588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22996" y="3061966"/>
                <a:ext cx="2198359" cy="58913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𝑐</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=7+</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10</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822996" y="3061966"/>
                <a:ext cx="2198359" cy="58913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22996" y="3807299"/>
                <a:ext cx="1997149" cy="617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𝑑</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−6</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822996" y="3807299"/>
                <a:ext cx="1997149" cy="617220"/>
              </a:xfrm>
              <a:prstGeom prst="rect">
                <a:avLst/>
              </a:prstGeom>
              <a:blipFill>
                <a:blip r:embed="rId6"/>
                <a:stretch>
                  <a:fillRect/>
                </a:stretch>
              </a:blipFill>
            </p:spPr>
            <p:txBody>
              <a:bodyPr/>
              <a:lstStyle/>
              <a:p>
                <a:r>
                  <a:rPr lang="en-US">
                    <a:noFill/>
                  </a:rPr>
                  <a:t> </a:t>
                </a:r>
              </a:p>
            </p:txBody>
          </p:sp>
        </mc:Fallback>
      </mc:AlternateContent>
      <p:cxnSp>
        <p:nvCxnSpPr>
          <p:cNvPr id="58" name="Straight Connector 57"/>
          <p:cNvCxnSpPr/>
          <p:nvPr/>
        </p:nvCxnSpPr>
        <p:spPr>
          <a:xfrm>
            <a:off x="3387259" y="1362401"/>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9" name="Google Shape;1913;p42"/>
          <p:cNvSpPr/>
          <p:nvPr/>
        </p:nvSpPr>
        <p:spPr>
          <a:xfrm rot="2165">
            <a:off x="5648810" y="726027"/>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9" name="Rectangle 8"/>
              <p:cNvSpPr/>
              <p:nvPr/>
            </p:nvSpPr>
            <p:spPr>
              <a:xfrm>
                <a:off x="4242467" y="1424783"/>
                <a:ext cx="3975297" cy="3192028"/>
              </a:xfrm>
              <a:prstGeom prst="rect">
                <a:avLst/>
              </a:prstGeom>
            </p:spPr>
            <p:txBody>
              <a:bodyPr wrap="square">
                <a:spAutoFit/>
              </a:bodyPr>
              <a:lstStyle/>
              <a:p>
                <a:pPr algn="just">
                  <a:lnSpc>
                    <a:spcPct val="150000"/>
                  </a:lnSpc>
                </a:pPr>
                <a14:m>
                  <m:oMath xmlns:m="http://schemas.openxmlformats.org/officeDocument/2006/math">
                    <m:r>
                      <a:rPr lang="en-US" sz="1700" i="1">
                        <a:latin typeface="Cambria Math" panose="02040503050406030204" pitchFamily="18" charset="0"/>
                        <a:ea typeface="Times New Roman" panose="02020603050405020304" pitchFamily="18" charset="0"/>
                        <a:cs typeface="Times New Roman" panose="02020603050405020304" pitchFamily="18" charset="0"/>
                      </a:rPr>
                      <m:t>𝑐</m:t>
                    </m:r>
                    <m:r>
                      <a:rPr lang="en-US" sz="1700" i="1">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1700">
                    <a:effectLst/>
                    <a:latin typeface="+mn-lt"/>
                    <a:ea typeface="Times New Roman" panose="02020603050405020304" pitchFamily="18" charset="0"/>
                    <a:cs typeface="Times New Roman" panose="02020603050405020304" pitchFamily="18" charset="0"/>
                  </a:rPr>
                  <a:t>Điều kiện xác định: </a:t>
                </a:r>
                <a14:m>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latin typeface="Cambria Math" panose="02040503050406030204" pitchFamily="18" charset="0"/>
                              <a:ea typeface="Times New Roman" panose="02020603050405020304" pitchFamily="18" charset="0"/>
                              <a:cs typeface="Times New Roman" panose="02020603050405020304" pitchFamily="18" charset="0"/>
                            </a:rPr>
                            <m:t>5</m:t>
                          </m:r>
                          <m:r>
                            <a:rPr lang="fr-FR" sz="1700" i="1">
                              <a:latin typeface="Cambria Math" panose="02040503050406030204" pitchFamily="18" charset="0"/>
                              <a:ea typeface="Times New Roman" panose="02020603050405020304" pitchFamily="18" charset="0"/>
                              <a:cs typeface="Times New Roman" panose="02020603050405020304" pitchFamily="18" charset="0"/>
                            </a:rPr>
                            <m:t>𝑥</m:t>
                          </m:r>
                        </m:num>
                        <m:den>
                          <m:r>
                            <a:rPr lang="fr-FR" sz="1700" i="1">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latin typeface="Cambria Math" panose="02040503050406030204" pitchFamily="18" charset="0"/>
                              <a:ea typeface="Times New Roman" panose="02020603050405020304" pitchFamily="18" charset="0"/>
                              <a:cs typeface="Times New Roman" panose="02020603050405020304" pitchFamily="18" charset="0"/>
                            </a:rPr>
                            <m:t>−2</m:t>
                          </m:r>
                        </m:den>
                      </m:f>
                      <m:r>
                        <a:rPr lang="fr-FR" sz="17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latin typeface="Cambria Math" panose="02040503050406030204" pitchFamily="18" charset="0"/>
                              <a:ea typeface="Times New Roman" panose="02020603050405020304" pitchFamily="18" charset="0"/>
                              <a:cs typeface="Times New Roman" panose="02020603050405020304" pitchFamily="18" charset="0"/>
                            </a:rPr>
                            <m:t>7</m:t>
                          </m:r>
                          <m:d>
                            <m:d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latin typeface="Cambria Math" panose="02040503050406030204" pitchFamily="18" charset="0"/>
                                  <a:ea typeface="Times New Roman" panose="02020603050405020304" pitchFamily="18" charset="0"/>
                                  <a:cs typeface="Times New Roman" panose="02020603050405020304" pitchFamily="18" charset="0"/>
                                </a:rPr>
                                <m:t>−2</m:t>
                              </m:r>
                            </m:e>
                          </m:d>
                        </m:num>
                        <m:den>
                          <m:r>
                            <a:rPr lang="fr-FR" sz="1700" i="1">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latin typeface="Cambria Math" panose="02040503050406030204" pitchFamily="18" charset="0"/>
                              <a:ea typeface="Times New Roman" panose="02020603050405020304" pitchFamily="18" charset="0"/>
                              <a:cs typeface="Times New Roman" panose="02020603050405020304" pitchFamily="18" charset="0"/>
                            </a:rPr>
                            <m:t>−2</m:t>
                          </m:r>
                        </m:den>
                      </m:f>
                      <m:r>
                        <a:rPr lang="fr-FR" sz="17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latin typeface="Cambria Math" panose="02040503050406030204" pitchFamily="18" charset="0"/>
                              <a:ea typeface="Times New Roman" panose="02020603050405020304" pitchFamily="18" charset="0"/>
                              <a:cs typeface="Times New Roman" panose="02020603050405020304" pitchFamily="18" charset="0"/>
                            </a:rPr>
                            <m:t>10</m:t>
                          </m:r>
                        </m:num>
                        <m:den>
                          <m:r>
                            <a:rPr lang="fr-FR" sz="1700" i="1">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latin typeface="Cambria Math" panose="02040503050406030204" pitchFamily="18" charset="0"/>
                              <a:ea typeface="Times New Roman" panose="02020603050405020304" pitchFamily="18" charset="0"/>
                              <a:cs typeface="Times New Roman" panose="02020603050405020304" pitchFamily="18" charset="0"/>
                            </a:rPr>
                            <m:t>−2</m:t>
                          </m:r>
                        </m:den>
                      </m:f>
                    </m:oMath>
                  </m:oMathPara>
                </a14:m>
                <a:endParaRPr lang="fr-FR" sz="1700" i="1">
                  <a:effectLst/>
                  <a:latin typeface="+mn-lt"/>
                  <a:ea typeface="Times New Roman" panose="02020603050405020304" pitchFamily="18"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=7</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e>
                      </m:d>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+10</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=7</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−14+10</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=4</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fr-FR" sz="1700">
                    <a:effectLst/>
                    <a:latin typeface="+mn-lt"/>
                    <a:ea typeface="Times New Roman" panose="02020603050405020304" pitchFamily="18" charset="0"/>
                    <a:cs typeface="Times New Roman" panose="02020603050405020304" pitchFamily="18" charset="0"/>
                  </a:rPr>
                  <a:t> (không thỏa mãn điều kiện)</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fr-FR" sz="1700">
                    <a:effectLst/>
                    <a:latin typeface="+mn-lt"/>
                    <a:ea typeface="Times New Roman" panose="02020603050405020304" pitchFamily="18" charset="0"/>
                    <a:cs typeface="Times New Roman" panose="02020603050405020304" pitchFamily="18" charset="0"/>
                  </a:rPr>
                  <a:t>Vậy phương trình vô nghiệm.</a:t>
                </a:r>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42467" y="1424783"/>
                <a:ext cx="3975297" cy="3192028"/>
              </a:xfrm>
              <a:prstGeom prst="rect">
                <a:avLst/>
              </a:prstGeom>
              <a:blipFill>
                <a:blip r:embed="rId7"/>
                <a:stretch>
                  <a:fillRect l="-1074" b="-765"/>
                </a:stretch>
              </a:blipFill>
            </p:spPr>
            <p:txBody>
              <a:bodyPr/>
              <a:lstStyle/>
              <a:p>
                <a:r>
                  <a:rPr lang="en-US">
                    <a:noFill/>
                  </a:rPr>
                  <a:t> </a:t>
                </a:r>
              </a:p>
            </p:txBody>
          </p:sp>
        </mc:Fallback>
      </mc:AlternateContent>
    </p:spTree>
    <p:extLst>
      <p:ext uri="{BB962C8B-B14F-4D97-AF65-F5344CB8AC3E}">
        <p14:creationId xmlns:p14="http://schemas.microsoft.com/office/powerpoint/2010/main" val="383999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500"/>
                                        <p:tgtEl>
                                          <p:spTgt spid="9">
                                            <p:txEl>
                                              <p:pRg st="1" end="1"/>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wipe(up)">
                                      <p:cBhvr>
                                        <p:cTn id="16" dur="500"/>
                                        <p:tgtEl>
                                          <p:spTgt spid="9">
                                            <p:txEl>
                                              <p:pRg st="2" end="2"/>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wipe(up)">
                                      <p:cBhvr>
                                        <p:cTn id="20" dur="500"/>
                                        <p:tgtEl>
                                          <p:spTgt spid="9">
                                            <p:txEl>
                                              <p:pRg st="3" end="3"/>
                                            </p:txEl>
                                          </p:spTgt>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wipe(up)">
                                      <p:cBhvr>
                                        <p:cTn id="24" dur="500"/>
                                        <p:tgtEl>
                                          <p:spTgt spid="9">
                                            <p:txEl>
                                              <p:pRg st="4" end="4"/>
                                            </p:txEl>
                                          </p:spTgt>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wipe(up)">
                                      <p:cBhvr>
                                        <p:cTn id="28" dur="500"/>
                                        <p:tgtEl>
                                          <p:spTgt spid="9">
                                            <p:txEl>
                                              <p:pRg st="5" end="5"/>
                                            </p:txEl>
                                          </p:spTgt>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wipe(up)">
                                      <p:cBhvr>
                                        <p:cTn id="3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oogle Shape;1386;p43"/>
          <p:cNvGrpSpPr/>
          <p:nvPr/>
        </p:nvGrpSpPr>
        <p:grpSpPr>
          <a:xfrm>
            <a:off x="651163" y="471437"/>
            <a:ext cx="171833" cy="943110"/>
            <a:chOff x="6952525" y="2517050"/>
            <a:chExt cx="245475" cy="1347300"/>
          </a:xfrm>
        </p:grpSpPr>
        <p:sp>
          <p:nvSpPr>
            <p:cNvPr id="68"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4" name="Google Shape;1403;p43"/>
          <p:cNvGrpSpPr/>
          <p:nvPr/>
        </p:nvGrpSpPr>
        <p:grpSpPr>
          <a:xfrm>
            <a:off x="127783" y="3181190"/>
            <a:ext cx="214917" cy="230335"/>
            <a:chOff x="424275" y="4593075"/>
            <a:chExt cx="307025" cy="329050"/>
          </a:xfrm>
        </p:grpSpPr>
        <p:sp>
          <p:nvSpPr>
            <p:cNvPr id="85"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8" name="Google Shape;1407;p43"/>
          <p:cNvGrpSpPr/>
          <p:nvPr/>
        </p:nvGrpSpPr>
        <p:grpSpPr>
          <a:xfrm>
            <a:off x="8766259" y="4361949"/>
            <a:ext cx="214918" cy="250565"/>
            <a:chOff x="6571050" y="2495000"/>
            <a:chExt cx="307025" cy="357950"/>
          </a:xfrm>
        </p:grpSpPr>
        <p:sp>
          <p:nvSpPr>
            <p:cNvPr id="89"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 name="Google Shape;1419;p43"/>
          <p:cNvGrpSpPr/>
          <p:nvPr/>
        </p:nvGrpSpPr>
        <p:grpSpPr>
          <a:xfrm>
            <a:off x="8725292" y="2422546"/>
            <a:ext cx="346832" cy="1809080"/>
            <a:chOff x="4713875" y="2486650"/>
            <a:chExt cx="495475" cy="2584400"/>
          </a:xfrm>
        </p:grpSpPr>
        <p:sp>
          <p:nvSpPr>
            <p:cNvPr id="101"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2" name="Rectangle 51"/>
          <p:cNvSpPr/>
          <p:nvPr/>
        </p:nvSpPr>
        <p:spPr>
          <a:xfrm>
            <a:off x="910960" y="487546"/>
            <a:ext cx="2392693" cy="8748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2</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en-US" sz="1900" b="1" i="0" u="none" strike="noStrike" kern="0" cap="none" spc="0" normalizeH="0" baseline="0" noProof="0">
                <a:ln>
                  <a:noFill/>
                </a:ln>
                <a:solidFill>
                  <a:srgbClr val="1F497D"/>
                </a:solidFill>
                <a:effectLst/>
                <a:uLnTx/>
                <a:uFillTx/>
                <a:latin typeface="Arial" panose="020B0604020202020204" pitchFamily="34" charset="0"/>
                <a:cs typeface="Arial" panose="020B0604020202020204" pitchFamily="34" charset="0"/>
                <a:sym typeface="Arial"/>
              </a:rPr>
              <a:t>11</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rPr>
              <a:t>Giải các phương trình</a:t>
            </a:r>
          </a:p>
        </p:txBody>
      </p:sp>
      <mc:AlternateContent xmlns:mc="http://schemas.openxmlformats.org/markup-compatibility/2006" xmlns:a14="http://schemas.microsoft.com/office/drawing/2010/main">
        <mc:Choice Requires="a14">
          <p:sp>
            <p:nvSpPr>
              <p:cNvPr id="5" name="Rectangle 4"/>
              <p:cNvSpPr/>
              <p:nvPr/>
            </p:nvSpPr>
            <p:spPr>
              <a:xfrm>
                <a:off x="870385" y="1524175"/>
                <a:ext cx="1757404" cy="62613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𝑎</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num>
                        <m:den>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e>
                          </m:d>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870385" y="1524175"/>
                <a:ext cx="1757404" cy="62613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64095" y="2312082"/>
                <a:ext cx="2072042" cy="588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𝑏</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6" name="Rectangle 5"/>
              <p:cNvSpPr>
                <a:spLocks noRot="1" noChangeAspect="1" noMove="1" noResize="1" noEditPoints="1" noAdjustHandles="1" noChangeArrowheads="1" noChangeShapeType="1" noTextEdit="1"/>
              </p:cNvSpPr>
              <p:nvPr/>
            </p:nvSpPr>
            <p:spPr>
              <a:xfrm>
                <a:off x="864095" y="2312082"/>
                <a:ext cx="2072042" cy="588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22996" y="3061966"/>
                <a:ext cx="2198359" cy="58913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𝑐</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=7+</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10</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822996" y="3061966"/>
                <a:ext cx="2198359" cy="58913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22996" y="3807299"/>
                <a:ext cx="1997149" cy="617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𝑑</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−6</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822996" y="3807299"/>
                <a:ext cx="1997149" cy="617220"/>
              </a:xfrm>
              <a:prstGeom prst="rect">
                <a:avLst/>
              </a:prstGeom>
              <a:blipFill>
                <a:blip r:embed="rId6"/>
                <a:stretch>
                  <a:fillRect/>
                </a:stretch>
              </a:blipFill>
            </p:spPr>
            <p:txBody>
              <a:bodyPr/>
              <a:lstStyle/>
              <a:p>
                <a:r>
                  <a:rPr lang="en-US">
                    <a:noFill/>
                  </a:rPr>
                  <a:t> </a:t>
                </a:r>
              </a:p>
            </p:txBody>
          </p:sp>
        </mc:Fallback>
      </mc:AlternateContent>
      <p:cxnSp>
        <p:nvCxnSpPr>
          <p:cNvPr id="58" name="Straight Connector 57"/>
          <p:cNvCxnSpPr/>
          <p:nvPr/>
        </p:nvCxnSpPr>
        <p:spPr>
          <a:xfrm>
            <a:off x="3387259" y="1362401"/>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9" name="Google Shape;1913;p42"/>
          <p:cNvSpPr/>
          <p:nvPr/>
        </p:nvSpPr>
        <p:spPr>
          <a:xfrm rot="2165">
            <a:off x="5648810" y="726027"/>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9" name="Rectangle 8"/>
              <p:cNvSpPr/>
              <p:nvPr/>
            </p:nvSpPr>
            <p:spPr>
              <a:xfrm>
                <a:off x="4242467" y="1424783"/>
                <a:ext cx="3975297" cy="2893421"/>
              </a:xfrm>
              <a:prstGeom prst="rect">
                <a:avLst/>
              </a:prstGeom>
            </p:spPr>
            <p:txBody>
              <a:bodyPr wrap="square">
                <a:spAutoFit/>
              </a:bodyPr>
              <a:lstStyle/>
              <a:p>
                <a:pPr algn="just">
                  <a:lnSpc>
                    <a:spcPct val="150000"/>
                  </a:lnSpc>
                  <a:spcBef>
                    <a:spcPts val="600"/>
                  </a:spcBef>
                  <a:spcAft>
                    <a:spcPts val="600"/>
                  </a:spcAft>
                </a:pPr>
                <a14:m>
                  <m:oMath xmlns:m="http://schemas.openxmlformats.org/officeDocument/2006/math">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𝑑</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700">
                    <a:effectLst/>
                    <a:latin typeface="+mn-lt"/>
                    <a:ea typeface="Times New Roman" panose="02020603050405020304" pitchFamily="18" charset="0"/>
                    <a:cs typeface="Times New Roman" panose="02020603050405020304" pitchFamily="18" charset="0"/>
                  </a:rPr>
                  <a:t> Điều kiện xác định: </a:t>
                </a:r>
                <a14:m>
                  <m:oMath xmlns:m="http://schemas.openxmlformats.org/officeDocument/2006/math">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≠0</m:t>
                    </m:r>
                  </m:oMath>
                </a14:m>
                <a:endParaRPr lang="en-US" sz="1700">
                  <a:effectLst/>
                  <a:latin typeface="+mn-lt"/>
                  <a:ea typeface="Arial" panose="020B0604020202020204" pitchFamily="34" charset="0"/>
                  <a:cs typeface="Times New Roman" panose="02020603050405020304" pitchFamily="18" charset="0"/>
                </a:endParaRPr>
              </a:p>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17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700" i="1">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700" i="1">
                                  <a:latin typeface="Cambria Math" panose="02040503050406030204" pitchFamily="18" charset="0"/>
                                  <a:ea typeface="Times New Roman" panose="02020603050405020304" pitchFamily="18" charset="0"/>
                                  <a:cs typeface="Times New Roman" panose="02020603050405020304" pitchFamily="18" charset="0"/>
                                </a:rPr>
                                <m:t>−6</m:t>
                              </m:r>
                            </m:e>
                          </m:d>
                        </m:num>
                        <m:den>
                          <m:r>
                            <a:rPr lang="en-US" sz="1700" b="0" i="1" smtClean="0">
                              <a:latin typeface="Cambria Math" panose="02040503050406030204" pitchFamily="18" charset="0"/>
                              <a:ea typeface="Times New Roman" panose="02020603050405020304" pitchFamily="18" charset="0"/>
                              <a:cs typeface="Times New Roman" panose="02020603050405020304" pitchFamily="18" charset="0"/>
                            </a:rPr>
                            <m:t>2</m:t>
                          </m:r>
                          <m:r>
                            <a:rPr lang="vi-VN" sz="1700" i="1">
                              <a:latin typeface="Cambria Math" panose="02040503050406030204" pitchFamily="18" charset="0"/>
                              <a:ea typeface="Times New Roman" panose="02020603050405020304" pitchFamily="18" charset="0"/>
                              <a:cs typeface="Times New Roman" panose="02020603050405020304" pitchFamily="18" charset="0"/>
                            </a:rPr>
                            <m:t>𝑥</m:t>
                          </m:r>
                        </m:den>
                      </m:f>
                      <m:r>
                        <a:rPr lang="vi-VN" sz="17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17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700" i="1">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en-US" sz="1700" i="1">
                              <a:latin typeface="Cambria Math" panose="02040503050406030204" pitchFamily="18" charset="0"/>
                              <a:ea typeface="Times New Roman" panose="02020603050405020304" pitchFamily="18" charset="0"/>
                              <a:cs typeface="Times New Roman" panose="02020603050405020304" pitchFamily="18" charset="0"/>
                            </a:rPr>
                            <m:t>2</m:t>
                          </m:r>
                          <m:r>
                            <a:rPr lang="vi-VN" sz="1700" i="1">
                              <a:latin typeface="Cambria Math" panose="02040503050406030204" pitchFamily="18" charset="0"/>
                              <a:ea typeface="Times New Roman" panose="02020603050405020304" pitchFamily="18" charset="0"/>
                              <a:cs typeface="Times New Roman" panose="02020603050405020304" pitchFamily="18" charset="0"/>
                            </a:rPr>
                            <m:t>𝑥</m:t>
                          </m:r>
                        </m:den>
                      </m:f>
                      <m:r>
                        <a:rPr lang="vi-VN" sz="17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fPr>
                        <m:num>
                          <m:r>
                            <a:rPr lang="vi-VN" sz="1700" i="1">
                              <a:latin typeface="Cambria Math" panose="02040503050406030204" pitchFamily="18" charset="0"/>
                              <a:ea typeface="Times New Roman" panose="02020603050405020304" pitchFamily="18" charset="0"/>
                              <a:cs typeface="Times New Roman" panose="02020603050405020304" pitchFamily="18" charset="0"/>
                            </a:rPr>
                            <m:t>3</m:t>
                          </m:r>
                          <m:r>
                            <a:rPr lang="en-US" sz="1700" b="0" i="1" smtClean="0">
                              <a:latin typeface="Cambria Math" panose="02040503050406030204" pitchFamily="18" charset="0"/>
                              <a:ea typeface="Times New Roman" panose="02020603050405020304" pitchFamily="18" charset="0"/>
                              <a:cs typeface="Times New Roman" panose="02020603050405020304" pitchFamily="18" charset="0"/>
                            </a:rPr>
                            <m:t>𝑥</m:t>
                          </m:r>
                        </m:num>
                        <m:den>
                          <m:r>
                            <a:rPr lang="vi-VN" sz="1700" i="1">
                              <a:latin typeface="Cambria Math" panose="02040503050406030204" pitchFamily="18" charset="0"/>
                              <a:ea typeface="Times New Roman" panose="02020603050405020304" pitchFamily="18" charset="0"/>
                              <a:cs typeface="Times New Roman" panose="02020603050405020304" pitchFamily="18" charset="0"/>
                            </a:rPr>
                            <m:t>2</m:t>
                          </m:r>
                          <m:r>
                            <a:rPr lang="en-US" sz="1700" b="0" i="1" smtClean="0">
                              <a:latin typeface="Cambria Math" panose="02040503050406030204" pitchFamily="18" charset="0"/>
                              <a:ea typeface="Times New Roman" panose="02020603050405020304" pitchFamily="18" charset="0"/>
                              <a:cs typeface="Times New Roman" panose="02020603050405020304" pitchFamily="18" charset="0"/>
                            </a:rPr>
                            <m:t>𝑥</m:t>
                          </m:r>
                        </m:den>
                      </m:f>
                    </m:oMath>
                  </m:oMathPara>
                </a14:m>
                <a:endParaRPr lang="fr-FR" sz="1700" i="1">
                  <a:effectLst/>
                  <a:latin typeface="+mn-lt"/>
                  <a:ea typeface="Times New Roman" panose="02020603050405020304" pitchFamily="18"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−6</m:t>
                          </m:r>
                        </m:e>
                      </m:d>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+3</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−12=2</m:t>
                      </m:r>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+3</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oMath>
                  </m:oMathPara>
                </a14:m>
                <a:endParaRPr lang="en-US" sz="17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=−4</m:t>
                    </m:r>
                  </m:oMath>
                </a14:m>
                <a:r>
                  <a:rPr lang="vi-VN" sz="1700">
                    <a:effectLst/>
                    <a:latin typeface="+mn-lt"/>
                    <a:ea typeface="Times New Roman" panose="02020603050405020304" pitchFamily="18" charset="0"/>
                    <a:cs typeface="Times New Roman" panose="02020603050405020304" pitchFamily="18" charset="0"/>
                  </a:rPr>
                  <a:t> (thỏa mãn điều kiện)</a:t>
                </a:r>
                <a:r>
                  <a:rPr lang="en-US" sz="1700">
                    <a:effectLst/>
                    <a:latin typeface="+mn-lt"/>
                    <a:ea typeface="Times New Roman" panose="02020603050405020304" pitchFamily="18" charset="0"/>
                    <a:cs typeface="Times New Roman" panose="02020603050405020304" pitchFamily="18" charset="0"/>
                  </a:rPr>
                  <a:t>.</a:t>
                </a:r>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42467" y="1424783"/>
                <a:ext cx="3975297" cy="2893421"/>
              </a:xfrm>
              <a:prstGeom prst="rect">
                <a:avLst/>
              </a:prstGeom>
              <a:blipFill>
                <a:blip r:embed="rId7"/>
                <a:stretch>
                  <a:fillRect b="-422"/>
                </a:stretch>
              </a:blipFill>
            </p:spPr>
            <p:txBody>
              <a:bodyPr/>
              <a:lstStyle/>
              <a:p>
                <a:r>
                  <a:rPr lang="en-US">
                    <a:noFill/>
                  </a:rPr>
                  <a:t> </a:t>
                </a:r>
              </a:p>
            </p:txBody>
          </p:sp>
        </mc:Fallback>
      </mc:AlternateContent>
    </p:spTree>
    <p:extLst>
      <p:ext uri="{BB962C8B-B14F-4D97-AF65-F5344CB8AC3E}">
        <p14:creationId xmlns:p14="http://schemas.microsoft.com/office/powerpoint/2010/main" val="364493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500"/>
                                        <p:tgtEl>
                                          <p:spTgt spid="9">
                                            <p:txEl>
                                              <p:pRg st="1" end="1"/>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wipe(up)">
                                      <p:cBhvr>
                                        <p:cTn id="16" dur="500"/>
                                        <p:tgtEl>
                                          <p:spTgt spid="9">
                                            <p:txEl>
                                              <p:pRg st="2" end="2"/>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wipe(up)">
                                      <p:cBhvr>
                                        <p:cTn id="20" dur="500"/>
                                        <p:tgtEl>
                                          <p:spTgt spid="9">
                                            <p:txEl>
                                              <p:pRg st="3" end="3"/>
                                            </p:txEl>
                                          </p:spTgt>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wipe(up)">
                                      <p:cBhvr>
                                        <p:cTn id="24"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276"/>
        <p:cNvGrpSpPr/>
        <p:nvPr/>
      </p:nvGrpSpPr>
      <p:grpSpPr>
        <a:xfrm>
          <a:off x="0" y="0"/>
          <a:ext cx="0" cy="0"/>
          <a:chOff x="0" y="0"/>
          <a:chExt cx="0" cy="0"/>
        </a:xfrm>
      </p:grpSpPr>
      <p:grpSp>
        <p:nvGrpSpPr>
          <p:cNvPr id="3277" name="Google Shape;3277;p70"/>
          <p:cNvGrpSpPr/>
          <p:nvPr/>
        </p:nvGrpSpPr>
        <p:grpSpPr>
          <a:xfrm>
            <a:off x="6253374" y="555201"/>
            <a:ext cx="1675047" cy="149573"/>
            <a:chOff x="4790625" y="1824675"/>
            <a:chExt cx="2392925" cy="213675"/>
          </a:xfrm>
        </p:grpSpPr>
        <p:sp>
          <p:nvSpPr>
            <p:cNvPr id="3278" name="Google Shape;3278;p7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9" name="Google Shape;3279;p7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0" name="Google Shape;3280;p7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1" name="Google Shape;3281;p7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2" name="Google Shape;3282;p7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04" name="Google Shape;3304;p70"/>
          <p:cNvGrpSpPr/>
          <p:nvPr/>
        </p:nvGrpSpPr>
        <p:grpSpPr>
          <a:xfrm>
            <a:off x="8852895" y="1757010"/>
            <a:ext cx="214918" cy="250565"/>
            <a:chOff x="6571050" y="2495000"/>
            <a:chExt cx="307025" cy="357950"/>
          </a:xfrm>
        </p:grpSpPr>
        <p:sp>
          <p:nvSpPr>
            <p:cNvPr id="3305" name="Google Shape;3305;p7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6" name="Google Shape;3306;p7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7" name="Google Shape;3307;p7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08" name="Google Shape;3308;p70"/>
          <p:cNvGrpSpPr/>
          <p:nvPr/>
        </p:nvGrpSpPr>
        <p:grpSpPr>
          <a:xfrm>
            <a:off x="8037403" y="550188"/>
            <a:ext cx="346832" cy="1809080"/>
            <a:chOff x="4713875" y="2486650"/>
            <a:chExt cx="495475" cy="2584400"/>
          </a:xfrm>
        </p:grpSpPr>
        <p:sp>
          <p:nvSpPr>
            <p:cNvPr id="3309" name="Google Shape;3309;p7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0" name="Google Shape;3310;p7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1" name="Google Shape;3311;p7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2" name="Google Shape;3312;p7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3" name="Google Shape;3313;p7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4" name="Google Shape;3314;p7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5" name="Google Shape;3315;p7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6" name="Google Shape;3316;p7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7" name="Google Shape;3317;p7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8" name="Google Shape;3318;p7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9" name="Google Shape;3319;p7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0" name="Google Shape;3320;p7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1" name="Google Shape;3321;p7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2" name="Google Shape;3322;p7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3" name="Google Shape;3323;p7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24" name="Google Shape;3324;p70"/>
          <p:cNvGrpSpPr/>
          <p:nvPr/>
        </p:nvGrpSpPr>
        <p:grpSpPr>
          <a:xfrm>
            <a:off x="8107883" y="4117540"/>
            <a:ext cx="246838" cy="387257"/>
            <a:chOff x="404525" y="4002625"/>
            <a:chExt cx="352625" cy="553225"/>
          </a:xfrm>
        </p:grpSpPr>
        <p:sp>
          <p:nvSpPr>
            <p:cNvPr id="3325" name="Google Shape;3325;p70"/>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6" name="Google Shape;3326;p70"/>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7" name="Google Shape;3327;p70"/>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8" name="Google Shape;3328;p70"/>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9" name="Google Shape;3329;p70"/>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7" name="Rectangle 56"/>
          <p:cNvSpPr/>
          <p:nvPr/>
        </p:nvSpPr>
        <p:spPr>
          <a:xfrm>
            <a:off x="1738421" y="804690"/>
            <a:ext cx="5628393" cy="150855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7000" b="1" i="0" u="none" strike="noStrike" kern="0" cap="none" spc="0" normalizeH="0" baseline="0" noProof="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VẬN</a:t>
            </a:r>
            <a:r>
              <a:rPr kumimoji="0" lang="en-US" sz="7000" b="1" i="0" u="none" strike="noStrike" kern="0" cap="none" spc="0" normalizeH="0" noProof="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 DỤNG</a:t>
            </a:r>
            <a:endParaRPr kumimoji="0" lang="en-US" sz="7000" b="1" i="0" u="none" strike="noStrike" kern="0" cap="none" spc="0" normalizeH="0" baseline="0" noProof="0">
              <a:ln>
                <a:noFill/>
              </a:ln>
              <a:solidFill>
                <a:srgbClr val="00487E"/>
              </a:solidFill>
              <a:effectLst/>
              <a:uLnTx/>
              <a:uFillTx/>
              <a:latin typeface="Arial"/>
              <a:cs typeface="Arial"/>
              <a:sym typeface="Arial"/>
            </a:endParaRPr>
          </a:p>
        </p:txBody>
      </p:sp>
      <p:pic>
        <p:nvPicPr>
          <p:cNvPr id="4" name="Picture 3"/>
          <p:cNvPicPr>
            <a:picLocks noChangeAspect="1"/>
          </p:cNvPicPr>
          <p:nvPr/>
        </p:nvPicPr>
        <p:blipFill>
          <a:blip r:embed="rId3"/>
          <a:stretch>
            <a:fillRect/>
          </a:stretch>
        </p:blipFill>
        <p:spPr>
          <a:xfrm>
            <a:off x="3028019" y="2795346"/>
            <a:ext cx="3049196" cy="1804865"/>
          </a:xfrm>
          <a:prstGeom prst="rect">
            <a:avLst/>
          </a:prstGeom>
        </p:spPr>
      </p:pic>
    </p:spTree>
    <p:extLst>
      <p:ext uri="{BB962C8B-B14F-4D97-AF65-F5344CB8AC3E}">
        <p14:creationId xmlns:p14="http://schemas.microsoft.com/office/powerpoint/2010/main" val="3877619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sp>
        <p:nvSpPr>
          <p:cNvPr id="124" name="Rectangle 123"/>
          <p:cNvSpPr/>
          <p:nvPr/>
        </p:nvSpPr>
        <p:spPr>
          <a:xfrm>
            <a:off x="661776" y="430218"/>
            <a:ext cx="7806362" cy="166199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7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17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3</a:t>
            </a:r>
            <a:r>
              <a:rPr kumimoji="0" lang="vi-VN" sz="17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17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17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en-US" sz="1700" b="1" i="0" u="none" strike="noStrike" kern="0" cap="none" spc="0" normalizeH="0" baseline="0" noProof="0">
                <a:ln>
                  <a:noFill/>
                </a:ln>
                <a:solidFill>
                  <a:srgbClr val="1F497D"/>
                </a:solidFill>
                <a:effectLst/>
                <a:uLnTx/>
                <a:uFillTx/>
                <a:latin typeface="Arial" panose="020B0604020202020204" pitchFamily="34" charset="0"/>
                <a:cs typeface="Arial" panose="020B0604020202020204" pitchFamily="34" charset="0"/>
                <a:sym typeface="Arial"/>
              </a:rPr>
              <a:t>11</a:t>
            </a:r>
            <a:r>
              <a:rPr kumimoji="0" lang="en-US" sz="17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a:t>
            </a:r>
            <a:r>
              <a:rPr lang="vi-VN" sz="1700">
                <a:solidFill>
                  <a:prstClr val="black"/>
                </a:solidFill>
                <a:cs typeface="Arial" panose="020B0604020202020204" pitchFamily="34" charset="0"/>
              </a:rPr>
              <a:t>Một ca nô đi xuôi dòng từ địa điểm A đến địa điểm B, rồi lại đi ngược dòng từ địa điểm B trở về địa điểm A. Thời gian cả đi và về là 3 giờ. Tính tốc độ của dòng nước. Biết tốc độ của ca nô khi nước yên lặng là 27 km/h và độ dài quãng đường AB là 40 km.</a:t>
            </a:r>
          </a:p>
        </p:txBody>
      </p:sp>
      <p:sp>
        <p:nvSpPr>
          <p:cNvPr id="126" name="Google Shape;1913;p42"/>
          <p:cNvSpPr/>
          <p:nvPr/>
        </p:nvSpPr>
        <p:spPr>
          <a:xfrm rot="2165">
            <a:off x="4105817" y="2215491"/>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16" name="Rectangle 15"/>
              <p:cNvSpPr/>
              <p:nvPr/>
            </p:nvSpPr>
            <p:spPr>
              <a:xfrm>
                <a:off x="661776" y="2720761"/>
                <a:ext cx="7390737" cy="2013243"/>
              </a:xfrm>
              <a:prstGeom prst="rect">
                <a:avLst/>
              </a:prstGeom>
            </p:spPr>
            <p:txBody>
              <a:bodyPr wrap="square">
                <a:spAutoFit/>
              </a:bodyPr>
              <a:lstStyle/>
              <a:p>
                <a:pPr algn="just">
                  <a:lnSpc>
                    <a:spcPct val="150000"/>
                  </a:lnSpc>
                </a:pPr>
                <a:r>
                  <a:rPr lang="vi-VN" sz="1700">
                    <a:latin typeface="+mn-lt"/>
                    <a:ea typeface="Calibri" panose="020F0502020204030204" pitchFamily="34" charset="0"/>
                    <a:cs typeface="Times New Roman" panose="02020603050405020304" pitchFamily="18" charset="0"/>
                  </a:rPr>
                  <a:t>Gọi vận tốc của dòng nước là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vi-VN" sz="1700">
                    <a:effectLst/>
                    <a:latin typeface="+mn-lt"/>
                    <a:ea typeface="Calibri" panose="020F0502020204030204" pitchFamily="34" charset="0"/>
                    <a:cs typeface="Times New Roman" panose="02020603050405020304" pitchFamily="18" charset="0"/>
                  </a:rPr>
                  <a:t> (km/h)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0&lt;</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𝑥</m:t>
                    </m:r>
                    <m:r>
                      <a:rPr lang="vi-VN" sz="1700" i="1">
                        <a:effectLst/>
                        <a:latin typeface="Cambria Math" panose="02040503050406030204" pitchFamily="18" charset="0"/>
                        <a:ea typeface="Calibri" panose="020F0502020204030204" pitchFamily="34" charset="0"/>
                        <a:cs typeface="Times New Roman" panose="02020603050405020304" pitchFamily="18" charset="0"/>
                      </a:rPr>
                      <m:t>&lt;27</m:t>
                    </m:r>
                  </m:oMath>
                </a14:m>
                <a:r>
                  <a:rPr lang="vi-VN" sz="1700">
                    <a:effectLst/>
                    <a:latin typeface="+mn-lt"/>
                    <a:ea typeface="Calibri" panose="020F0502020204030204" pitchFamily="34" charset="0"/>
                    <a:cs typeface="Times New Roman" panose="02020603050405020304" pitchFamily="18" charset="0"/>
                  </a:rPr>
                  <a:t>)</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vi-VN" sz="1700">
                    <a:effectLst/>
                    <a:latin typeface="+mn-lt"/>
                    <a:ea typeface="Calibri" panose="020F0502020204030204" pitchFamily="34" charset="0"/>
                    <a:cs typeface="Times New Roman" panose="02020603050405020304" pitchFamily="18" charset="0"/>
                  </a:rPr>
                  <a:t>Vận tốc</a:t>
                </a:r>
                <a:r>
                  <a:rPr lang="vi-VN" sz="1700">
                    <a:latin typeface="+mn-lt"/>
                    <a:ea typeface="Calibri" panose="020F0502020204030204" pitchFamily="34" charset="0"/>
                    <a:cs typeface="Times New Roman" panose="02020603050405020304" pitchFamily="18" charset="0"/>
                  </a:rPr>
                  <a:t>của cano khi đi xuôi dòng từ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𝐴</m:t>
                    </m:r>
                  </m:oMath>
                </a14:m>
                <a:r>
                  <a:rPr lang="vi-VN" sz="1700">
                    <a:latin typeface="+mn-lt"/>
                    <a:ea typeface="Calibri" panose="020F0502020204030204" pitchFamily="34" charset="0"/>
                    <a:cs typeface="Times New Roman" panose="02020603050405020304" pitchFamily="18" charset="0"/>
                  </a:rPr>
                  <a:t> đến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𝐵</m:t>
                    </m:r>
                  </m:oMath>
                </a14:m>
                <a:r>
                  <a:rPr lang="vi-VN" sz="1700">
                    <a:latin typeface="+mn-lt"/>
                    <a:ea typeface="Calibri" panose="020F0502020204030204" pitchFamily="34" charset="0"/>
                    <a:cs typeface="Times New Roman" panose="02020603050405020304" pitchFamily="18" charset="0"/>
                  </a:rPr>
                  <a:t> là: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27+</m:t>
                    </m:r>
                    <m:r>
                      <a:rPr lang="vi-VN" sz="1700" i="1">
                        <a:latin typeface="Cambria Math" panose="02040503050406030204" pitchFamily="18" charset="0"/>
                        <a:ea typeface="Calibri" panose="020F0502020204030204" pitchFamily="34" charset="0"/>
                        <a:cs typeface="Times New Roman" panose="02020603050405020304" pitchFamily="18" charset="0"/>
                      </a:rPr>
                      <m:t>𝑥</m:t>
                    </m:r>
                  </m:oMath>
                </a14:m>
                <a:r>
                  <a:rPr lang="vi-VN" sz="1700">
                    <a:latin typeface="+mn-lt"/>
                    <a:ea typeface="Calibri" panose="020F0502020204030204" pitchFamily="34" charset="0"/>
                    <a:cs typeface="Times New Roman" panose="02020603050405020304" pitchFamily="18" charset="0"/>
                  </a:rPr>
                  <a:t> (km/h)</a:t>
                </a:r>
                <a:endParaRPr lang="en-US" sz="1700">
                  <a:latin typeface="+mn-lt"/>
                  <a:ea typeface="Arial" panose="020B0604020202020204" pitchFamily="34" charset="0"/>
                  <a:cs typeface="Times New Roman" panose="02020603050405020304" pitchFamily="18" charset="0"/>
                </a:endParaRPr>
              </a:p>
              <a:p>
                <a:pPr algn="just">
                  <a:lnSpc>
                    <a:spcPct val="150000"/>
                  </a:lnSpc>
                </a:pPr>
                <a:r>
                  <a:rPr lang="vi-VN" sz="1700">
                    <a:latin typeface="+mn-lt"/>
                    <a:ea typeface="Calibri" panose="020F0502020204030204" pitchFamily="34" charset="0"/>
                    <a:cs typeface="Times New Roman" panose="02020603050405020304" pitchFamily="18" charset="0"/>
                  </a:rPr>
                  <a:t>Vận tốc của cano khi đi ngược dòng từ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𝐵</m:t>
                    </m:r>
                  </m:oMath>
                </a14:m>
                <a:r>
                  <a:rPr lang="vi-VN" sz="1700">
                    <a:latin typeface="+mn-lt"/>
                    <a:ea typeface="Calibri" panose="020F0502020204030204" pitchFamily="34" charset="0"/>
                    <a:cs typeface="Times New Roman" panose="02020603050405020304" pitchFamily="18" charset="0"/>
                  </a:rPr>
                  <a:t> về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𝐴</m:t>
                    </m:r>
                  </m:oMath>
                </a14:m>
                <a:r>
                  <a:rPr lang="vi-VN" sz="1700">
                    <a:latin typeface="+mn-lt"/>
                    <a:ea typeface="Calibri" panose="020F0502020204030204" pitchFamily="34" charset="0"/>
                    <a:cs typeface="Times New Roman" panose="02020603050405020304" pitchFamily="18" charset="0"/>
                  </a:rPr>
                  <a:t> là: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27−</m:t>
                    </m:r>
                    <m:r>
                      <a:rPr lang="vi-VN" sz="1700" i="1">
                        <a:latin typeface="Cambria Math" panose="02040503050406030204" pitchFamily="18" charset="0"/>
                        <a:ea typeface="Calibri" panose="020F0502020204030204" pitchFamily="34" charset="0"/>
                        <a:cs typeface="Times New Roman" panose="02020603050405020304" pitchFamily="18" charset="0"/>
                      </a:rPr>
                      <m:t>𝑥</m:t>
                    </m:r>
                  </m:oMath>
                </a14:m>
                <a:r>
                  <a:rPr lang="vi-VN" sz="1700">
                    <a:latin typeface="+mn-lt"/>
                    <a:ea typeface="Calibri" panose="020F0502020204030204" pitchFamily="34" charset="0"/>
                    <a:cs typeface="Times New Roman" panose="02020603050405020304" pitchFamily="18" charset="0"/>
                  </a:rPr>
                  <a:t> (km/h</a:t>
                </a:r>
                <a:r>
                  <a:rPr lang="vi-VN" sz="1700">
                    <a:effectLst/>
                    <a:latin typeface="+mn-lt"/>
                    <a:ea typeface="Calibri" panose="020F0502020204030204" pitchFamily="34" charset="0"/>
                    <a:cs typeface="Times New Roman" panose="02020603050405020304" pitchFamily="18" charset="0"/>
                  </a:rPr>
                  <a:t>)</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vi-VN" sz="1700">
                          <a:ea typeface="Calibri" panose="020F0502020204030204" pitchFamily="34" charset="0"/>
                          <a:cs typeface="Times New Roman" panose="02020603050405020304" pitchFamily="18" charset="0"/>
                        </a:rPr>
                        <m:t>Th</m:t>
                      </m:r>
                      <m:r>
                        <m:rPr>
                          <m:nor/>
                        </m:rPr>
                        <a:rPr lang="vi-VN" sz="1700">
                          <a:ea typeface="Calibri" panose="020F0502020204030204" pitchFamily="34" charset="0"/>
                          <a:cs typeface="Times New Roman" panose="02020603050405020304" pitchFamily="18" charset="0"/>
                        </a:rPr>
                        <m:t>ờ</m:t>
                      </m:r>
                      <m:r>
                        <m:rPr>
                          <m:nor/>
                        </m:rPr>
                        <a:rPr lang="vi-VN" sz="1700">
                          <a:ea typeface="Calibri" panose="020F0502020204030204" pitchFamily="34" charset="0"/>
                          <a:cs typeface="Times New Roman" panose="02020603050405020304" pitchFamily="18" charset="0"/>
                        </a:rPr>
                        <m:t>i</m:t>
                      </m:r>
                      <m:r>
                        <m:rPr>
                          <m:nor/>
                        </m:rPr>
                        <a:rPr lang="vi-VN" sz="1700">
                          <a:ea typeface="Calibri" panose="020F0502020204030204" pitchFamily="34" charset="0"/>
                          <a:cs typeface="Times New Roman" panose="02020603050405020304" pitchFamily="18" charset="0"/>
                        </a:rPr>
                        <m:t> </m:t>
                      </m:r>
                      <m:r>
                        <m:rPr>
                          <m:nor/>
                        </m:rPr>
                        <a:rPr lang="vi-VN" sz="1700">
                          <a:ea typeface="Calibri" panose="020F0502020204030204" pitchFamily="34" charset="0"/>
                          <a:cs typeface="Times New Roman" panose="02020603050405020304" pitchFamily="18" charset="0"/>
                        </a:rPr>
                        <m:t>gian</m:t>
                      </m:r>
                      <m:r>
                        <m:rPr>
                          <m:nor/>
                        </m:rPr>
                        <a:rPr lang="vi-VN" sz="1700">
                          <a:ea typeface="Calibri" panose="020F0502020204030204" pitchFamily="34" charset="0"/>
                          <a:cs typeface="Times New Roman" panose="02020603050405020304" pitchFamily="18" charset="0"/>
                        </a:rPr>
                        <m:t> </m:t>
                      </m:r>
                      <m:r>
                        <m:rPr>
                          <m:nor/>
                        </m:rPr>
                        <a:rPr lang="vi-VN" sz="1700">
                          <a:ea typeface="Calibri" panose="020F0502020204030204" pitchFamily="34" charset="0"/>
                          <a:cs typeface="Times New Roman" panose="02020603050405020304" pitchFamily="18" charset="0"/>
                        </a:rPr>
                        <m:t>cano</m:t>
                      </m:r>
                      <m:r>
                        <m:rPr>
                          <m:nor/>
                        </m:rPr>
                        <a:rPr lang="vi-VN" sz="1700">
                          <a:ea typeface="Calibri" panose="020F0502020204030204" pitchFamily="34" charset="0"/>
                          <a:cs typeface="Times New Roman" panose="02020603050405020304" pitchFamily="18" charset="0"/>
                        </a:rPr>
                        <m:t> đ</m:t>
                      </m:r>
                      <m:r>
                        <m:rPr>
                          <m:nor/>
                        </m:rPr>
                        <a:rPr lang="vi-VN" sz="1700">
                          <a:ea typeface="Calibri" panose="020F0502020204030204" pitchFamily="34" charset="0"/>
                          <a:cs typeface="Times New Roman" panose="02020603050405020304" pitchFamily="18" charset="0"/>
                        </a:rPr>
                        <m:t>i</m:t>
                      </m:r>
                      <m:r>
                        <m:rPr>
                          <m:nor/>
                        </m:rPr>
                        <a:rPr lang="vi-VN" sz="1700">
                          <a:ea typeface="Calibri" panose="020F0502020204030204" pitchFamily="34" charset="0"/>
                          <a:cs typeface="Times New Roman" panose="02020603050405020304" pitchFamily="18" charset="0"/>
                        </a:rPr>
                        <m:t> </m:t>
                      </m:r>
                      <m:r>
                        <m:rPr>
                          <m:nor/>
                        </m:rPr>
                        <a:rPr lang="vi-VN" sz="1700">
                          <a:ea typeface="Calibri" panose="020F0502020204030204" pitchFamily="34" charset="0"/>
                          <a:cs typeface="Times New Roman" panose="02020603050405020304" pitchFamily="18" charset="0"/>
                        </a:rPr>
                        <m:t>xu</m:t>
                      </m:r>
                      <m:r>
                        <m:rPr>
                          <m:nor/>
                        </m:rPr>
                        <a:rPr lang="vi-VN" sz="1700">
                          <a:ea typeface="Calibri" panose="020F0502020204030204" pitchFamily="34" charset="0"/>
                          <a:cs typeface="Times New Roman" panose="02020603050405020304" pitchFamily="18" charset="0"/>
                        </a:rPr>
                        <m:t>ô</m:t>
                      </m:r>
                      <m:r>
                        <m:rPr>
                          <m:nor/>
                        </m:rPr>
                        <a:rPr lang="vi-VN" sz="1700">
                          <a:ea typeface="Calibri" panose="020F0502020204030204" pitchFamily="34" charset="0"/>
                          <a:cs typeface="Times New Roman" panose="02020603050405020304" pitchFamily="18" charset="0"/>
                        </a:rPr>
                        <m:t>i</m:t>
                      </m:r>
                      <m:r>
                        <m:rPr>
                          <m:nor/>
                        </m:rPr>
                        <a:rPr lang="vi-VN" sz="1700">
                          <a:ea typeface="Calibri" panose="020F0502020204030204" pitchFamily="34" charset="0"/>
                          <a:cs typeface="Times New Roman" panose="02020603050405020304" pitchFamily="18" charset="0"/>
                        </a:rPr>
                        <m:t> </m:t>
                      </m:r>
                      <m:r>
                        <m:rPr>
                          <m:nor/>
                        </m:rPr>
                        <a:rPr lang="vi-VN" sz="1700">
                          <a:ea typeface="Calibri" panose="020F0502020204030204" pitchFamily="34" charset="0"/>
                          <a:cs typeface="Times New Roman" panose="02020603050405020304" pitchFamily="18" charset="0"/>
                        </a:rPr>
                        <m:t>d</m:t>
                      </m:r>
                      <m:r>
                        <m:rPr>
                          <m:nor/>
                        </m:rPr>
                        <a:rPr lang="vi-VN" sz="1700">
                          <a:ea typeface="Calibri" panose="020F0502020204030204" pitchFamily="34" charset="0"/>
                          <a:cs typeface="Times New Roman" panose="02020603050405020304" pitchFamily="18" charset="0"/>
                        </a:rPr>
                        <m:t>ò</m:t>
                      </m:r>
                      <m:r>
                        <m:rPr>
                          <m:nor/>
                        </m:rPr>
                        <a:rPr lang="vi-VN" sz="1700">
                          <a:ea typeface="Calibri" panose="020F0502020204030204" pitchFamily="34" charset="0"/>
                          <a:cs typeface="Times New Roman" panose="02020603050405020304" pitchFamily="18" charset="0"/>
                        </a:rPr>
                        <m:t>ng</m:t>
                      </m:r>
                      <m:r>
                        <m:rPr>
                          <m:nor/>
                        </m:rPr>
                        <a:rPr lang="vi-VN" sz="1700">
                          <a:ea typeface="Calibri" panose="020F0502020204030204" pitchFamily="34" charset="0"/>
                          <a:cs typeface="Times New Roman" panose="02020603050405020304" pitchFamily="18" charset="0"/>
                        </a:rPr>
                        <m:t> </m:t>
                      </m:r>
                      <m:r>
                        <m:rPr>
                          <m:nor/>
                        </m:rPr>
                        <a:rPr lang="vi-VN" sz="1700">
                          <a:ea typeface="Calibri" panose="020F0502020204030204" pitchFamily="34" charset="0"/>
                          <a:cs typeface="Times New Roman" panose="02020603050405020304" pitchFamily="18" charset="0"/>
                        </a:rPr>
                        <m:t>l</m:t>
                      </m:r>
                      <m:r>
                        <m:rPr>
                          <m:nor/>
                        </m:rPr>
                        <a:rPr lang="vi-VN" sz="1700">
                          <a:ea typeface="Calibri" panose="020F0502020204030204" pitchFamily="34" charset="0"/>
                          <a:cs typeface="Times New Roman" panose="02020603050405020304" pitchFamily="18" charset="0"/>
                        </a:rPr>
                        <m:t>à:</m:t>
                      </m:r>
                      <m:r>
                        <a:rPr lang="en-US" sz="1700" b="0" i="1" smtClean="0">
                          <a:latin typeface="Cambria Math" panose="02040503050406030204" pitchFamily="18" charset="0"/>
                          <a:ea typeface="Calibri" panose="020F0502020204030204" pitchFamily="34" charset="0"/>
                          <a:cs typeface="Times New Roman" panose="02020603050405020304" pitchFamily="18" charset="0"/>
                        </a:rPr>
                        <m:t> </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700" i="1">
                              <a:effectLst/>
                              <a:latin typeface="Cambria Math" panose="02040503050406030204" pitchFamily="18" charset="0"/>
                              <a:ea typeface="Calibri" panose="020F0502020204030204" pitchFamily="34" charset="0"/>
                              <a:cs typeface="Times New Roman" panose="02020603050405020304" pitchFamily="18" charset="0"/>
                            </a:rPr>
                            <m:t>40</m:t>
                          </m:r>
                        </m:num>
                        <m:den>
                          <m:r>
                            <a:rPr lang="vi-VN" sz="1700" i="1">
                              <a:effectLst/>
                              <a:latin typeface="Cambria Math" panose="02040503050406030204" pitchFamily="18" charset="0"/>
                              <a:ea typeface="Calibri" panose="020F0502020204030204" pitchFamily="34" charset="0"/>
                              <a:cs typeface="Times New Roman" panose="02020603050405020304" pitchFamily="18" charset="0"/>
                            </a:rPr>
                            <m:t>27+</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𝑥</m:t>
                          </m:r>
                        </m:den>
                      </m:f>
                      <m:r>
                        <m:rPr>
                          <m:nor/>
                        </m:rPr>
                        <a:rPr lang="vi-VN" sz="1700">
                          <a:ea typeface="Calibri" panose="020F0502020204030204" pitchFamily="34" charset="0"/>
                          <a:cs typeface="Times New Roman" panose="02020603050405020304" pitchFamily="18" charset="0"/>
                        </a:rPr>
                        <m:t>(</m:t>
                      </m:r>
                      <m:r>
                        <m:rPr>
                          <m:nor/>
                        </m:rPr>
                        <a:rPr lang="vi-VN" sz="1700">
                          <a:ea typeface="Calibri" panose="020F0502020204030204" pitchFamily="34" charset="0"/>
                          <a:cs typeface="Times New Roman" panose="02020603050405020304" pitchFamily="18" charset="0"/>
                        </a:rPr>
                        <m:t>gi</m:t>
                      </m:r>
                      <m:r>
                        <m:rPr>
                          <m:nor/>
                        </m:rPr>
                        <a:rPr lang="vi-VN" sz="1700">
                          <a:ea typeface="Calibri" panose="020F0502020204030204" pitchFamily="34" charset="0"/>
                          <a:cs typeface="Times New Roman" panose="02020603050405020304" pitchFamily="18" charset="0"/>
                        </a:rPr>
                        <m:t>ờ)</m:t>
                      </m:r>
                    </m:oMath>
                  </m:oMathPara>
                </a14:m>
                <a:endParaRPr lang="en-US" sz="1700">
                  <a:ea typeface="Arial" panose="020B0604020202020204" pitchFamily="34"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661776" y="2720761"/>
                <a:ext cx="7390737" cy="2013243"/>
              </a:xfrm>
              <a:prstGeom prst="rect">
                <a:avLst/>
              </a:prstGeom>
              <a:blipFill>
                <a:blip r:embed="rId3"/>
                <a:stretch>
                  <a:fillRect l="-57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anim calcmode="lin" valueType="num">
                                      <p:cBhvr>
                                        <p:cTn id="8" dur="500" fill="hold"/>
                                        <p:tgtEl>
                                          <p:spTgt spid="124"/>
                                        </p:tgtEl>
                                        <p:attrNameLst>
                                          <p:attrName>ppt_x</p:attrName>
                                        </p:attrNameLst>
                                      </p:cBhvr>
                                      <p:tavLst>
                                        <p:tav tm="0">
                                          <p:val>
                                            <p:strVal val="#ppt_x"/>
                                          </p:val>
                                        </p:tav>
                                        <p:tav tm="100000">
                                          <p:val>
                                            <p:strVal val="#ppt_x"/>
                                          </p:val>
                                        </p:tav>
                                      </p:tavLst>
                                    </p:anim>
                                    <p:anim calcmode="lin" valueType="num">
                                      <p:cBhvr>
                                        <p:cTn id="9" dur="5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6"/>
                                        </p:tgtEl>
                                        <p:attrNameLst>
                                          <p:attrName>style.visibility</p:attrName>
                                        </p:attrNameLst>
                                      </p:cBhvr>
                                      <p:to>
                                        <p:strVal val="visible"/>
                                      </p:to>
                                    </p:set>
                                    <p:animEffect transition="in" filter="barn(inVertical)">
                                      <p:cBhvr>
                                        <p:cTn id="14" dur="500"/>
                                        <p:tgtEl>
                                          <p:spTgt spid="1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fade">
                                      <p:cBhvr>
                                        <p:cTn id="19" dur="500"/>
                                        <p:tgtEl>
                                          <p:spTgt spid="1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xEl>
                                              <p:pRg st="1" end="1"/>
                                            </p:txEl>
                                          </p:spTgt>
                                        </p:tgtEl>
                                        <p:attrNameLst>
                                          <p:attrName>style.visibility</p:attrName>
                                        </p:attrNameLst>
                                      </p:cBhvr>
                                      <p:to>
                                        <p:strVal val="visible"/>
                                      </p:to>
                                    </p:set>
                                    <p:animEffect transition="in" filter="wipe(down)">
                                      <p:cBhvr>
                                        <p:cTn id="24" dur="500"/>
                                        <p:tgtEl>
                                          <p:spTgt spid="1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wipe(left)">
                                      <p:cBhvr>
                                        <p:cTn id="29" dur="500"/>
                                        <p:tgtEl>
                                          <p:spTgt spid="1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6">
                                            <p:txEl>
                                              <p:pRg st="3" end="3"/>
                                            </p:txEl>
                                          </p:spTgt>
                                        </p:tgtEl>
                                        <p:attrNameLst>
                                          <p:attrName>style.visibility</p:attrName>
                                        </p:attrNameLst>
                                      </p:cBhvr>
                                      <p:to>
                                        <p:strVal val="visible"/>
                                      </p:to>
                                    </p:set>
                                    <p:animEffect transition="in" filter="wipe(up)">
                                      <p:cBhvr>
                                        <p:cTn id="34"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Rectangle 15"/>
              <p:cNvSpPr/>
              <p:nvPr/>
            </p:nvSpPr>
            <p:spPr>
              <a:xfrm>
                <a:off x="1180772" y="365409"/>
                <a:ext cx="6826195" cy="4346703"/>
              </a:xfrm>
              <a:prstGeom prst="rect">
                <a:avLst/>
              </a:prstGeom>
            </p:spPr>
            <p:txBody>
              <a:bodyPr wrap="square">
                <a:spAutoFit/>
              </a:bodyPr>
              <a:lstStyle/>
              <a:p>
                <a:pPr algn="just">
                  <a:lnSpc>
                    <a:spcPct val="150000"/>
                  </a:lnSpc>
                </a:pPr>
                <a14:m>
                  <m:oMathPara xmlns:m="http://schemas.openxmlformats.org/officeDocument/2006/math">
                    <m:oMathParaPr>
                      <m:jc m:val="left"/>
                    </m:oMathParaPr>
                    <m:oMath xmlns:m="http://schemas.openxmlformats.org/officeDocument/2006/math">
                      <m:r>
                        <m:rPr>
                          <m:nor/>
                        </m:rPr>
                        <a:rPr lang="vi-VN" sz="1700" smtClean="0">
                          <a:latin typeface="Arial" panose="020B0604020202020204" pitchFamily="34" charset="0"/>
                          <a:ea typeface="Calibri" panose="020F0502020204030204" pitchFamily="34" charset="0"/>
                          <a:cs typeface="Times New Roman" panose="02020603050405020304" pitchFamily="18" charset="0"/>
                        </a:rPr>
                        <m:t>Th</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ờ</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i</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 </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gian</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 </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cano</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 đ</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i</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 </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ng</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ượ</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c</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 </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d</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ò</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ng</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 </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l</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à:</m:t>
                      </m:r>
                      <m:r>
                        <a:rPr lang="en-US" sz="1700" b="0" i="1" smtClean="0">
                          <a:latin typeface="Cambria Math" panose="02040503050406030204" pitchFamily="18" charset="0"/>
                          <a:ea typeface="Calibri" panose="020F0502020204030204" pitchFamily="34" charset="0"/>
                          <a:cs typeface="Times New Roman" panose="02020603050405020304" pitchFamily="18" charset="0"/>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den>
                      </m:f>
                      <m:r>
                        <m:rPr>
                          <m:nor/>
                        </m:rPr>
                        <a:rPr lang="vi-VN" sz="1700">
                          <a:latin typeface="Arial" panose="020B0604020202020204" pitchFamily="34" charset="0"/>
                          <a:ea typeface="Calibri" panose="020F0502020204030204" pitchFamily="34" charset="0"/>
                          <a:cs typeface="Times New Roman" panose="02020603050405020304" pitchFamily="18" charset="0"/>
                        </a:rPr>
                        <m:t>(</m:t>
                      </m:r>
                      <m:r>
                        <m:rPr>
                          <m:nor/>
                        </m:rPr>
                        <a:rPr lang="vi-VN" sz="1700">
                          <a:latin typeface="Arial" panose="020B0604020202020204" pitchFamily="34" charset="0"/>
                          <a:ea typeface="Calibri" panose="020F0502020204030204" pitchFamily="34" charset="0"/>
                          <a:cs typeface="Times New Roman" panose="02020603050405020304" pitchFamily="18" charset="0"/>
                        </a:rPr>
                        <m:t>gi</m:t>
                      </m:r>
                      <m:r>
                        <m:rPr>
                          <m:nor/>
                        </m:rPr>
                        <a:rPr lang="vi-VN" sz="1700">
                          <a:latin typeface="Arial" panose="020B0604020202020204" pitchFamily="34" charset="0"/>
                          <a:ea typeface="Calibri" panose="020F0502020204030204" pitchFamily="34" charset="0"/>
                          <a:cs typeface="Times New Roman" panose="02020603050405020304" pitchFamily="18" charset="0"/>
                        </a:rPr>
                        <m:t>ờ)</m:t>
                      </m:r>
                    </m:oMath>
                  </m:oMathPara>
                </a14:m>
                <a:endParaRPr lang="en-US" sz="1700">
                  <a:ea typeface="Arial" panose="020B0604020202020204" pitchFamily="34" charset="0"/>
                  <a:cs typeface="Times New Roman" panose="02020603050405020304" pitchFamily="18" charset="0"/>
                </a:endParaRPr>
              </a:p>
              <a:p>
                <a:pPr lvl="0" algn="just">
                  <a:lnSpc>
                    <a:spcPct val="150000"/>
                  </a:lnSpc>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Vì tổng thời gian đi và về của cano là 3 giờ nên ta có phương trình:</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oMath>
                  </m:oMathPara>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Giải phương trình: </a:t>
                </a:r>
                <a:r>
                  <a:rPr lang="en-US" sz="1700">
                    <a:ea typeface="Calibri" panose="020F0502020204030204" pitchFamily="34" charset="0"/>
                    <a:cs typeface="Times New Roman" panose="02020603050405020304" pitchFamily="18" charset="0"/>
                  </a:rPr>
                  <a:t>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40</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d>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+40</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d>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40(27−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)=3(729−</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m:oMathPara>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buClr>
                    <a:srgbClr val="000000"/>
                  </a:buClr>
                  <a:buSzTx/>
                  <a:buFont typeface="Arial"/>
                  <a:buNone/>
                  <a:tabLst/>
                  <a:defRPr/>
                </a:pP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2160=2187−3</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buClr>
                    <a:srgbClr val="000000"/>
                  </a:buClr>
                  <a:buSzTx/>
                  <a:buFont typeface="Arial"/>
                  <a:buNone/>
                  <a:tabLst/>
                  <a:defRPr/>
                </a:pPr>
                <a14:m>
                  <m:oMath xmlns:m="http://schemas.openxmlformats.org/officeDocument/2006/math">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=9</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buClr>
                    <a:srgbClr val="000000"/>
                  </a:buClr>
                  <a:buSzTx/>
                  <a:buFont typeface="Arial"/>
                  <a:buNone/>
                  <a:tabLst/>
                  <a:defRPr/>
                </a:pP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hoặc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oMath>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defTabSz="914400" rtl="0" eaLnBrk="1" fontAlgn="auto" latinLnBrk="0" hangingPunct="1">
                  <a:lnSpc>
                    <a:spcPct val="150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Ta thấy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thỏa mãn điều kiện</a:t>
                </a:r>
                <a:r>
                  <a:rPr lang="en-US" sz="1700">
                    <a:ea typeface="Calibri" panose="020F0502020204030204" pitchFamily="34" charset="0"/>
                    <a:cs typeface="Times New Roman" panose="02020603050405020304" pitchFamily="18" charset="0"/>
                  </a:rPr>
                  <a:t>. </a:t>
                </a: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Vậy vận tốc dòng nước là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km/h.</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16" name="Rectangle 15"/>
              <p:cNvSpPr>
                <a:spLocks noRot="1" noChangeAspect="1" noMove="1" noResize="1" noEditPoints="1" noAdjustHandles="1" noChangeArrowheads="1" noChangeShapeType="1" noTextEdit="1"/>
              </p:cNvSpPr>
              <p:nvPr/>
            </p:nvSpPr>
            <p:spPr>
              <a:xfrm>
                <a:off x="1180772" y="365409"/>
                <a:ext cx="6826195" cy="4346703"/>
              </a:xfrm>
              <a:prstGeom prst="rect">
                <a:avLst/>
              </a:prstGeom>
              <a:blipFill>
                <a:blip r:embed="rId3"/>
                <a:stretch>
                  <a:fillRect l="-626"/>
                </a:stretch>
              </a:blipFill>
            </p:spPr>
            <p:txBody>
              <a:bodyPr/>
              <a:lstStyle/>
              <a:p>
                <a:r>
                  <a:rPr lang="en-US">
                    <a:noFill/>
                  </a:rPr>
                  <a:t> </a:t>
                </a:r>
              </a:p>
            </p:txBody>
          </p:sp>
        </mc:Fallback>
      </mc:AlternateContent>
    </p:spTree>
    <p:extLst>
      <p:ext uri="{BB962C8B-B14F-4D97-AF65-F5344CB8AC3E}">
        <p14:creationId xmlns:p14="http://schemas.microsoft.com/office/powerpoint/2010/main" val="12041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12" dur="500"/>
                                        <p:tgtEl>
                                          <p:spTgt spid="16">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15" dur="500"/>
                                        <p:tgtEl>
                                          <p:spTgt spid="1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6">
                                            <p:txEl>
                                              <p:pRg st="3" end="3"/>
                                            </p:txEl>
                                          </p:spTgt>
                                        </p:tgtEl>
                                        <p:attrNameLst>
                                          <p:attrName>style.visibility</p:attrName>
                                        </p:attrNameLst>
                                      </p:cBhvr>
                                      <p:to>
                                        <p:strVal val="visible"/>
                                      </p:to>
                                    </p:set>
                                    <p:animEffect transition="in" filter="wipe(up)">
                                      <p:cBhvr>
                                        <p:cTn id="20" dur="500"/>
                                        <p:tgtEl>
                                          <p:spTgt spid="16">
                                            <p:txEl>
                                              <p:pRg st="3" end="3"/>
                                            </p:txEl>
                                          </p:spTgt>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6">
                                            <p:txEl>
                                              <p:pRg st="4" end="4"/>
                                            </p:txEl>
                                          </p:spTgt>
                                        </p:tgtEl>
                                        <p:attrNameLst>
                                          <p:attrName>style.visibility</p:attrName>
                                        </p:attrNameLst>
                                      </p:cBhvr>
                                      <p:to>
                                        <p:strVal val="visible"/>
                                      </p:to>
                                    </p:set>
                                    <p:animEffect transition="in" filter="wipe(up)">
                                      <p:cBhvr>
                                        <p:cTn id="24" dur="500"/>
                                        <p:tgtEl>
                                          <p:spTgt spid="16">
                                            <p:txEl>
                                              <p:pRg st="4" end="4"/>
                                            </p:txEl>
                                          </p:spTgt>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16">
                                            <p:txEl>
                                              <p:pRg st="5" end="5"/>
                                            </p:txEl>
                                          </p:spTgt>
                                        </p:tgtEl>
                                        <p:attrNameLst>
                                          <p:attrName>style.visibility</p:attrName>
                                        </p:attrNameLst>
                                      </p:cBhvr>
                                      <p:to>
                                        <p:strVal val="visible"/>
                                      </p:to>
                                    </p:set>
                                    <p:animEffect transition="in" filter="wipe(up)">
                                      <p:cBhvr>
                                        <p:cTn id="28" dur="500"/>
                                        <p:tgtEl>
                                          <p:spTgt spid="16">
                                            <p:txEl>
                                              <p:pRg st="5" end="5"/>
                                            </p:txEl>
                                          </p:spTgt>
                                        </p:tgtEl>
                                      </p:cBhvr>
                                    </p:animEffect>
                                  </p:childTnLst>
                                </p:cTn>
                              </p:par>
                            </p:childTnLst>
                          </p:cTn>
                        </p:par>
                        <p:par>
                          <p:cTn id="29" fill="hold">
                            <p:stCondLst>
                              <p:cond delay="1500"/>
                            </p:stCondLst>
                            <p:childTnLst>
                              <p:par>
                                <p:cTn id="30" presetID="22" presetClass="entr" presetSubtype="1" fill="hold" nodeType="afterEffect">
                                  <p:stCondLst>
                                    <p:cond delay="0"/>
                                  </p:stCondLst>
                                  <p:childTnLst>
                                    <p:set>
                                      <p:cBhvr>
                                        <p:cTn id="31" dur="1" fill="hold">
                                          <p:stCondLst>
                                            <p:cond delay="0"/>
                                          </p:stCondLst>
                                        </p:cTn>
                                        <p:tgtEl>
                                          <p:spTgt spid="16">
                                            <p:txEl>
                                              <p:pRg st="6" end="6"/>
                                            </p:txEl>
                                          </p:spTgt>
                                        </p:tgtEl>
                                        <p:attrNameLst>
                                          <p:attrName>style.visibility</p:attrName>
                                        </p:attrNameLst>
                                      </p:cBhvr>
                                      <p:to>
                                        <p:strVal val="visible"/>
                                      </p:to>
                                    </p:set>
                                    <p:animEffect transition="in" filter="wipe(up)">
                                      <p:cBhvr>
                                        <p:cTn id="32" dur="500"/>
                                        <p:tgtEl>
                                          <p:spTgt spid="16">
                                            <p:txEl>
                                              <p:pRg st="6" end="6"/>
                                            </p:txEl>
                                          </p:spTgt>
                                        </p:tgtEl>
                                      </p:cBhvr>
                                    </p:animEffect>
                                  </p:childTnLst>
                                </p:cTn>
                              </p:par>
                            </p:childTnLst>
                          </p:cTn>
                        </p:par>
                        <p:par>
                          <p:cTn id="33" fill="hold">
                            <p:stCondLst>
                              <p:cond delay="2000"/>
                            </p:stCondLst>
                            <p:childTnLst>
                              <p:par>
                                <p:cTn id="34" presetID="22" presetClass="entr" presetSubtype="1" fill="hold" nodeType="afterEffect">
                                  <p:stCondLst>
                                    <p:cond delay="0"/>
                                  </p:stCondLst>
                                  <p:childTnLst>
                                    <p:set>
                                      <p:cBhvr>
                                        <p:cTn id="35" dur="1" fill="hold">
                                          <p:stCondLst>
                                            <p:cond delay="0"/>
                                          </p:stCondLst>
                                        </p:cTn>
                                        <p:tgtEl>
                                          <p:spTgt spid="16">
                                            <p:txEl>
                                              <p:pRg st="7" end="7"/>
                                            </p:txEl>
                                          </p:spTgt>
                                        </p:tgtEl>
                                        <p:attrNameLst>
                                          <p:attrName>style.visibility</p:attrName>
                                        </p:attrNameLst>
                                      </p:cBhvr>
                                      <p:to>
                                        <p:strVal val="visible"/>
                                      </p:to>
                                    </p:set>
                                    <p:animEffect transition="in" filter="wipe(up)">
                                      <p:cBhvr>
                                        <p:cTn id="36" dur="500"/>
                                        <p:tgtEl>
                                          <p:spTgt spid="16">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6">
                                            <p:txEl>
                                              <p:pRg st="8" end="8"/>
                                            </p:txEl>
                                          </p:spTgt>
                                        </p:tgtEl>
                                        <p:attrNameLst>
                                          <p:attrName>style.visibility</p:attrName>
                                        </p:attrNameLst>
                                      </p:cBhvr>
                                      <p:to>
                                        <p:strVal val="visible"/>
                                      </p:to>
                                    </p:set>
                                    <p:animEffect transition="in" filter="barn(inVertical)">
                                      <p:cBhvr>
                                        <p:cTn id="41"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69229" y="2943795"/>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74" name="Google Shape;2274;p57"/>
          <p:cNvGrpSpPr/>
          <p:nvPr/>
        </p:nvGrpSpPr>
        <p:grpSpPr>
          <a:xfrm rot="6375297" flipV="1">
            <a:off x="7406315" y="3738718"/>
            <a:ext cx="1280342" cy="945200"/>
            <a:chOff x="359700" y="4031500"/>
            <a:chExt cx="2217375" cy="1079075"/>
          </a:xfrm>
        </p:grpSpPr>
        <p:sp>
          <p:nvSpPr>
            <p:cNvPr id="2275"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89" name="Google Shape;2289;p57"/>
          <p:cNvGrpSpPr/>
          <p:nvPr/>
        </p:nvGrpSpPr>
        <p:grpSpPr>
          <a:xfrm>
            <a:off x="8809407" y="1515555"/>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93" name="Google Shape;2293;p57"/>
          <p:cNvGrpSpPr/>
          <p:nvPr/>
        </p:nvGrpSpPr>
        <p:grpSpPr>
          <a:xfrm>
            <a:off x="125062" y="2620903"/>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p:cNvGrpSpPr/>
          <p:nvPr/>
        </p:nvGrpSpPr>
        <p:grpSpPr>
          <a:xfrm>
            <a:off x="741835" y="510840"/>
            <a:ext cx="7740704" cy="3440942"/>
            <a:chOff x="741835" y="434712"/>
            <a:chExt cx="7740704" cy="3440942"/>
          </a:xfrm>
        </p:grpSpPr>
        <mc:AlternateContent xmlns:mc="http://schemas.openxmlformats.org/markup-compatibility/2006" xmlns:a14="http://schemas.microsoft.com/office/drawing/2010/main">
          <mc:Choice Requires="a14">
            <p:sp>
              <p:nvSpPr>
                <p:cNvPr id="34" name="TextBox 33"/>
                <p:cNvSpPr txBox="1"/>
                <p:nvPr/>
              </p:nvSpPr>
              <p:spPr>
                <a:xfrm>
                  <a:off x="741835" y="434712"/>
                  <a:ext cx="7740704" cy="3440942"/>
                </a:xfrm>
                <a:prstGeom prst="rect">
                  <a:avLst/>
                </a:prstGeom>
                <a:noFill/>
              </p:spPr>
              <p:txBody>
                <a:bodyPr wrap="square" rtlCol="0">
                  <a:spAutoFit/>
                </a:bodyPr>
                <a:lstStyle/>
                <a:p>
                  <a:pPr lvl="0" algn="just" defTabSz="1828800">
                    <a:lnSpc>
                      <a:spcPct val="160000"/>
                    </a:lnSpc>
                    <a:buClr>
                      <a:srgbClr val="2D1549"/>
                    </a:buClr>
                    <a:buSzPts val="1100"/>
                    <a:defRPr/>
                  </a:pPr>
                  <a:r>
                    <a:rPr lang="vi-VN" sz="1700" b="1" kern="1200">
                      <a:solidFill>
                        <a:srgbClr val="1F497D"/>
                      </a:solidFill>
                      <a:latin typeface="Arial" panose="020B0604020202020204" pitchFamily="34" charset="0"/>
                      <a:ea typeface="+mn-ea"/>
                      <a:cs typeface="Arial" panose="020B0604020202020204" pitchFamily="34" charset="0"/>
                    </a:rPr>
                    <a:t>Bài </a:t>
                  </a:r>
                  <a:r>
                    <a:rPr lang="en-US" sz="1700" b="1" kern="1200">
                      <a:solidFill>
                        <a:srgbClr val="1F497D"/>
                      </a:solidFill>
                      <a:latin typeface="Arial" panose="020B0604020202020204" pitchFamily="34" charset="0"/>
                      <a:ea typeface="+mn-ea"/>
                      <a:cs typeface="Arial" panose="020B0604020202020204" pitchFamily="34" charset="0"/>
                    </a:rPr>
                    <a:t>4</a:t>
                  </a:r>
                  <a:r>
                    <a:rPr lang="vi-VN" sz="1700" b="1" kern="1200">
                      <a:solidFill>
                        <a:srgbClr val="1F497D"/>
                      </a:solidFill>
                      <a:latin typeface="Arial" panose="020B0604020202020204" pitchFamily="34" charset="0"/>
                      <a:ea typeface="+mn-ea"/>
                      <a:cs typeface="Arial" panose="020B0604020202020204" pitchFamily="34" charset="0"/>
                    </a:rPr>
                    <a:t> (SGK</a:t>
                  </a:r>
                  <a:r>
                    <a:rPr lang="en-US" sz="1700" b="1" kern="1200">
                      <a:solidFill>
                        <a:srgbClr val="1F497D"/>
                      </a:solidFill>
                      <a:latin typeface="Arial" panose="020B0604020202020204" pitchFamily="34" charset="0"/>
                      <a:ea typeface="+mn-ea"/>
                      <a:cs typeface="Arial" panose="020B0604020202020204" pitchFamily="34" charset="0"/>
                    </a:rPr>
                    <a:t> – </a:t>
                  </a:r>
                  <a:r>
                    <a:rPr lang="vi-VN" sz="1700" b="1" kern="1200">
                      <a:solidFill>
                        <a:srgbClr val="1F497D"/>
                      </a:solidFill>
                      <a:latin typeface="Arial" panose="020B0604020202020204" pitchFamily="34" charset="0"/>
                      <a:ea typeface="+mn-ea"/>
                      <a:cs typeface="Arial" panose="020B0604020202020204" pitchFamily="34" charset="0"/>
                    </a:rPr>
                    <a:t>tr.</a:t>
                  </a:r>
                  <a:r>
                    <a:rPr lang="en-US" sz="1700" b="1">
                      <a:solidFill>
                        <a:srgbClr val="1F497D"/>
                      </a:solidFill>
                      <a:latin typeface="Arial" panose="020B0604020202020204" pitchFamily="34" charset="0"/>
                      <a:cs typeface="Arial" panose="020B0604020202020204" pitchFamily="34" charset="0"/>
                    </a:rPr>
                    <a:t>11</a:t>
                  </a:r>
                  <a:r>
                    <a:rPr lang="en-US" sz="1700" b="1" kern="1200">
                      <a:solidFill>
                        <a:srgbClr val="1F497D"/>
                      </a:solidFill>
                      <a:latin typeface="Arial" panose="020B0604020202020204" pitchFamily="34" charset="0"/>
                      <a:ea typeface="+mn-ea"/>
                      <a:cs typeface="Arial" panose="020B0604020202020204" pitchFamily="34" charset="0"/>
                    </a:rPr>
                    <a:t>) </a:t>
                  </a:r>
                  <a:r>
                    <a:rPr lang="vi-VN" sz="1700" kern="1200">
                      <a:solidFill>
                        <a:sysClr val="windowText" lastClr="000000"/>
                      </a:solidFill>
                      <a:latin typeface="Arial" panose="020B0604020202020204" pitchFamily="34" charset="0"/>
                      <a:ea typeface="+mn-ea"/>
                      <a:cs typeface="Arial" panose="020B0604020202020204" pitchFamily="34" charset="0"/>
                    </a:rPr>
                    <a:t>Một doanh nghiệp sử dụng than để sản xuất sản phẩm. Doanh nghiệp đó lập kế hoạch tài chính cho việc loại bỏ chất ô nhiễm trong khí thải theo dự kiến sau: Để loại bỏ </a:t>
                  </a:r>
                  <a14:m>
                    <m:oMath xmlns:m="http://schemas.openxmlformats.org/officeDocument/2006/math">
                      <m:r>
                        <a:rPr lang="vi-VN" sz="1700" i="1" kern="1200" smtClean="0">
                          <a:solidFill>
                            <a:sysClr val="windowText" lastClr="000000"/>
                          </a:solidFill>
                          <a:latin typeface="Cambria Math" panose="02040503050406030204" pitchFamily="18" charset="0"/>
                          <a:ea typeface="+mn-ea"/>
                          <a:cs typeface="Arial" panose="020B0604020202020204" pitchFamily="34" charset="0"/>
                        </a:rPr>
                        <m:t>𝑝</m:t>
                      </m:r>
                      <m:r>
                        <a:rPr lang="vi-VN" sz="1700" i="1" kern="1200" smtClean="0">
                          <a:solidFill>
                            <a:sysClr val="windowText" lastClr="000000"/>
                          </a:solidFill>
                          <a:latin typeface="Cambria Math" panose="02040503050406030204" pitchFamily="18" charset="0"/>
                          <a:ea typeface="+mn-ea"/>
                          <a:cs typeface="Arial" panose="020B0604020202020204" pitchFamily="34" charset="0"/>
                        </a:rPr>
                        <m:t>%</m:t>
                      </m:r>
                    </m:oMath>
                  </a14:m>
                  <a:r>
                    <a:rPr lang="vi-VN" sz="1700" kern="1200">
                      <a:solidFill>
                        <a:sysClr val="windowText" lastClr="000000"/>
                      </a:solidFill>
                      <a:latin typeface="Arial" panose="020B0604020202020204" pitchFamily="34" charset="0"/>
                      <a:ea typeface="+mn-ea"/>
                      <a:cs typeface="Arial" panose="020B0604020202020204" pitchFamily="34" charset="0"/>
                    </a:rPr>
                    <a:t> chất ô nhiễm trong khí thải thì chi phí </a:t>
                  </a:r>
                  <a14:m>
                    <m:oMath xmlns:m="http://schemas.openxmlformats.org/officeDocument/2006/math">
                      <m:r>
                        <a:rPr lang="vi-VN" sz="1700" i="1" kern="1200" smtClean="0">
                          <a:solidFill>
                            <a:sysClr val="windowText" lastClr="000000"/>
                          </a:solidFill>
                          <a:latin typeface="Cambria Math" panose="02040503050406030204" pitchFamily="18" charset="0"/>
                          <a:ea typeface="+mn-ea"/>
                          <a:cs typeface="Arial" panose="020B0604020202020204" pitchFamily="34" charset="0"/>
                        </a:rPr>
                        <m:t>𝐶</m:t>
                      </m:r>
                    </m:oMath>
                  </a14:m>
                  <a:r>
                    <a:rPr lang="vi-VN" sz="1700" kern="1200">
                      <a:solidFill>
                        <a:sysClr val="windowText" lastClr="000000"/>
                      </a:solidFill>
                      <a:latin typeface="Arial" panose="020B0604020202020204" pitchFamily="34" charset="0"/>
                      <a:ea typeface="+mn-ea"/>
                      <a:cs typeface="Arial" panose="020B0604020202020204" pitchFamily="34" charset="0"/>
                    </a:rPr>
                    <a:t> (triệu đồng) được tính theo công thức:</a:t>
                  </a:r>
                  <a:r>
                    <a:rPr lang="en-US" sz="1700" kern="1200">
                      <a:solidFill>
                        <a:sysClr val="windowText" lastClr="000000"/>
                      </a:solidFill>
                      <a:latin typeface="Arial" panose="020B0604020202020204" pitchFamily="34" charset="0"/>
                      <a:ea typeface="+mn-ea"/>
                      <a:cs typeface="Arial" panose="020B0604020202020204" pitchFamily="34" charset="0"/>
                    </a:rPr>
                    <a:t>      </a:t>
                  </a:r>
                  <a:r>
                    <a:rPr lang="vi-VN" sz="1700" kern="1200">
                      <a:solidFill>
                        <a:sysClr val="windowText" lastClr="000000"/>
                      </a:solidFill>
                      <a:latin typeface="Arial" panose="020B0604020202020204" pitchFamily="34" charset="0"/>
                      <a:ea typeface="+mn-ea"/>
                      <a:cs typeface="Arial" panose="020B0604020202020204" pitchFamily="34" charset="0"/>
                    </a:rPr>
                    <a:t> </a:t>
                  </a:r>
                  <a:r>
                    <a:rPr lang="en-US" sz="1700" kern="1200">
                      <a:solidFill>
                        <a:sysClr val="windowText" lastClr="000000"/>
                      </a:solidFill>
                      <a:latin typeface="Arial" panose="020B0604020202020204" pitchFamily="34" charset="0"/>
                      <a:ea typeface="+mn-ea"/>
                      <a:cs typeface="Arial" panose="020B0604020202020204" pitchFamily="34" charset="0"/>
                    </a:rPr>
                    <a:t>             </a:t>
                  </a:r>
                  <a:r>
                    <a:rPr lang="vi-VN" sz="1700" kern="1200">
                      <a:solidFill>
                        <a:sysClr val="windowText" lastClr="000000"/>
                      </a:solidFill>
                      <a:latin typeface="Arial" panose="020B0604020202020204" pitchFamily="34" charset="0"/>
                      <a:ea typeface="+mn-ea"/>
                      <a:cs typeface="Arial" panose="020B0604020202020204" pitchFamily="34" charset="0"/>
                    </a:rPr>
                    <a:t>với </a:t>
                  </a:r>
                  <a14:m>
                    <m:oMath xmlns:m="http://schemas.openxmlformats.org/officeDocument/2006/math">
                      <m:r>
                        <a:rPr lang="vi-VN" sz="1700" i="1" kern="1200" smtClean="0">
                          <a:solidFill>
                            <a:sysClr val="windowText" lastClr="000000"/>
                          </a:solidFill>
                          <a:latin typeface="Cambria Math" panose="02040503050406030204" pitchFamily="18" charset="0"/>
                          <a:ea typeface="+mn-ea"/>
                          <a:cs typeface="Arial" panose="020B0604020202020204" pitchFamily="34" charset="0"/>
                        </a:rPr>
                        <m:t>0≤</m:t>
                      </m:r>
                      <m:r>
                        <a:rPr lang="vi-VN" sz="1700" i="1" kern="1200" smtClean="0">
                          <a:solidFill>
                            <a:sysClr val="windowText" lastClr="000000"/>
                          </a:solidFill>
                          <a:latin typeface="Cambria Math" panose="02040503050406030204" pitchFamily="18" charset="0"/>
                          <a:ea typeface="+mn-ea"/>
                          <a:cs typeface="Arial" panose="020B0604020202020204" pitchFamily="34" charset="0"/>
                        </a:rPr>
                        <m:t>𝑝</m:t>
                      </m:r>
                      <m:r>
                        <a:rPr lang="vi-VN" sz="1700" i="1" kern="1200" smtClean="0">
                          <a:solidFill>
                            <a:sysClr val="windowText" lastClr="000000"/>
                          </a:solidFill>
                          <a:latin typeface="Cambria Math" panose="02040503050406030204" pitchFamily="18" charset="0"/>
                          <a:ea typeface="+mn-ea"/>
                          <a:cs typeface="Arial" panose="020B0604020202020204" pitchFamily="34" charset="0"/>
                        </a:rPr>
                        <m:t>&lt;100 </m:t>
                      </m:r>
                    </m:oMath>
                  </a14:m>
                  <a:r>
                    <a:rPr lang="vi-VN" sz="1700" kern="1200">
                      <a:solidFill>
                        <a:sysClr val="windowText" lastClr="000000"/>
                      </a:solidFill>
                      <a:latin typeface="Arial" panose="020B0604020202020204" pitchFamily="34" charset="0"/>
                      <a:ea typeface="+mn-ea"/>
                      <a:cs typeface="Arial" panose="020B0604020202020204" pitchFamily="34" charset="0"/>
                    </a:rPr>
                    <a:t>(Nguồn: John W. Cell, Engineering Problems Illustrating Mathematics, MeGraw-Hill Book Company, Inc. New York and London, năm 1943). Với chi phí là 420 triệu đồng thì doanh nghiệp loại bỏ được bao nhiêu phần trăm chất gây ô nhiễm trong khí thải (làm tròn kết quả đến hàng phần mười)?</a:t>
                  </a:r>
                  <a:endParaRPr kumimoji="0" lang="vi-VN"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741835" y="434712"/>
                  <a:ext cx="7740704" cy="3440942"/>
                </a:xfrm>
                <a:prstGeom prst="rect">
                  <a:avLst/>
                </a:prstGeom>
                <a:blipFill>
                  <a:blip r:embed="rId3"/>
                  <a:stretch>
                    <a:fillRect l="-552" r="-5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671866" y="1659376"/>
                  <a:ext cx="1443087" cy="5693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1650" i="1" kern="1200">
                            <a:solidFill>
                              <a:sysClr val="windowText" lastClr="000000"/>
                            </a:solidFill>
                            <a:latin typeface="Cambria Math" panose="02040503050406030204" pitchFamily="18" charset="0"/>
                            <a:ea typeface="+mn-ea"/>
                            <a:cs typeface="Arial" panose="020B0604020202020204" pitchFamily="34" charset="0"/>
                          </a:rPr>
                          <m:t>𝐶</m:t>
                        </m:r>
                        <m:r>
                          <a:rPr lang="vi-VN" sz="1650" i="1" kern="1200">
                            <a:solidFill>
                              <a:sysClr val="windowText" lastClr="000000"/>
                            </a:solidFill>
                            <a:latin typeface="Cambria Math" panose="02040503050406030204" pitchFamily="18" charset="0"/>
                            <a:ea typeface="+mn-ea"/>
                            <a:cs typeface="Arial" panose="020B0604020202020204" pitchFamily="34" charset="0"/>
                          </a:rPr>
                          <m:t> =</m:t>
                        </m:r>
                        <m:f>
                          <m:fPr>
                            <m:ctrlPr>
                              <a:rPr lang="vi-VN" sz="1650" i="1" kern="1200">
                                <a:solidFill>
                                  <a:sysClr val="windowText" lastClr="000000"/>
                                </a:solidFill>
                                <a:latin typeface="Cambria Math" panose="02040503050406030204" pitchFamily="18" charset="0"/>
                                <a:ea typeface="+mn-ea"/>
                                <a:cs typeface="Arial" panose="020B0604020202020204" pitchFamily="34" charset="0"/>
                              </a:rPr>
                            </m:ctrlPr>
                          </m:fPr>
                          <m:num>
                            <m:r>
                              <a:rPr lang="en-US" sz="1650" i="1" kern="1200">
                                <a:solidFill>
                                  <a:sysClr val="windowText" lastClr="000000"/>
                                </a:solidFill>
                                <a:latin typeface="Cambria Math" panose="02040503050406030204" pitchFamily="18" charset="0"/>
                                <a:ea typeface="+mn-ea"/>
                                <a:cs typeface="Arial" panose="020B0604020202020204" pitchFamily="34" charset="0"/>
                              </a:rPr>
                              <m:t>80</m:t>
                            </m:r>
                          </m:num>
                          <m:den>
                            <m:r>
                              <a:rPr lang="en-US" sz="1650" i="1" kern="1200">
                                <a:solidFill>
                                  <a:sysClr val="windowText" lastClr="000000"/>
                                </a:solidFill>
                                <a:latin typeface="Cambria Math" panose="02040503050406030204" pitchFamily="18" charset="0"/>
                                <a:ea typeface="+mn-ea"/>
                                <a:cs typeface="Arial" panose="020B0604020202020204" pitchFamily="34" charset="0"/>
                              </a:rPr>
                              <m:t>100−</m:t>
                            </m:r>
                            <m:r>
                              <a:rPr lang="en-US" sz="1650" i="1" kern="1200">
                                <a:solidFill>
                                  <a:sysClr val="windowText" lastClr="000000"/>
                                </a:solidFill>
                                <a:latin typeface="Cambria Math" panose="02040503050406030204" pitchFamily="18" charset="0"/>
                                <a:ea typeface="+mn-ea"/>
                                <a:cs typeface="Arial" panose="020B0604020202020204" pitchFamily="34" charset="0"/>
                              </a:rPr>
                              <m:t>𝑃</m:t>
                            </m:r>
                          </m:den>
                        </m:f>
                      </m:oMath>
                    </m:oMathPara>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4671866" y="1659376"/>
                  <a:ext cx="1443087" cy="569387"/>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58348643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69229" y="2943795"/>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74" name="Google Shape;2274;p57"/>
          <p:cNvGrpSpPr/>
          <p:nvPr/>
        </p:nvGrpSpPr>
        <p:grpSpPr>
          <a:xfrm rot="6375297" flipV="1">
            <a:off x="7406315" y="3738718"/>
            <a:ext cx="1280342" cy="945200"/>
            <a:chOff x="359700" y="4031500"/>
            <a:chExt cx="2217375" cy="1079075"/>
          </a:xfrm>
        </p:grpSpPr>
        <p:sp>
          <p:nvSpPr>
            <p:cNvPr id="2275"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89" name="Google Shape;2289;p57"/>
          <p:cNvGrpSpPr/>
          <p:nvPr/>
        </p:nvGrpSpPr>
        <p:grpSpPr>
          <a:xfrm>
            <a:off x="8809407" y="1515555"/>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93" name="Google Shape;2293;p57"/>
          <p:cNvGrpSpPr/>
          <p:nvPr/>
        </p:nvGrpSpPr>
        <p:grpSpPr>
          <a:xfrm>
            <a:off x="125062" y="2620903"/>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 name="Google Shape;1913;p42"/>
          <p:cNvSpPr/>
          <p:nvPr/>
        </p:nvSpPr>
        <p:spPr>
          <a:xfrm rot="2165">
            <a:off x="836317" y="673066"/>
            <a:ext cx="945976" cy="38299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8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456539" y="1274995"/>
                <a:ext cx="6687519" cy="3220882"/>
              </a:xfrm>
              <a:prstGeom prst="rect">
                <a:avLst/>
              </a:prstGeom>
            </p:spPr>
            <p:txBody>
              <a:bodyPr wrap="square">
                <a:spAutoFit/>
              </a:bodyPr>
              <a:lstStyle/>
              <a:p>
                <a:pPr algn="just">
                  <a:lnSpc>
                    <a:spcPct val="150000"/>
                  </a:lnSpc>
                </a:pPr>
                <a:r>
                  <a:rPr lang="vi-VN" sz="1700">
                    <a:latin typeface="+mn-lt"/>
                    <a:ea typeface="Calibri" panose="020F0502020204030204" pitchFamily="34" charset="0"/>
                    <a:cs typeface="Times New Roman" panose="02020603050405020304" pitchFamily="18" charset="0"/>
                  </a:rPr>
                  <a:t>Với chi phí là 420 triệu đồng thì doanh nghiệp loại bỏ được:</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420=</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700" i="1">
                              <a:effectLst/>
                              <a:latin typeface="Cambria Math" panose="02040503050406030204" pitchFamily="18" charset="0"/>
                              <a:ea typeface="Calibri" panose="020F0502020204030204" pitchFamily="34" charset="0"/>
                              <a:cs typeface="Times New Roman" panose="02020603050405020304" pitchFamily="18" charset="0"/>
                            </a:rPr>
                            <m:t>80</m:t>
                          </m:r>
                        </m:num>
                        <m:den>
                          <m:r>
                            <a:rPr lang="vi-VN" sz="1700" i="1">
                              <a:effectLst/>
                              <a:latin typeface="Cambria Math" panose="02040503050406030204" pitchFamily="18" charset="0"/>
                              <a:ea typeface="Calibri" panose="020F0502020204030204" pitchFamily="34" charset="0"/>
                              <a:cs typeface="Times New Roman" panose="02020603050405020304" pitchFamily="18" charset="0"/>
                            </a:rPr>
                            <m:t>100−</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𝑝</m:t>
                          </m:r>
                        </m:den>
                      </m:f>
                    </m:oMath>
                  </m:oMathPara>
                </a14:m>
                <a:endParaRPr lang="en-US" sz="1700">
                  <a:effectLst/>
                  <a:latin typeface="+mn-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vi-VN" sz="1700">
                          <a:ea typeface="Calibri" panose="020F0502020204030204" pitchFamily="34" charset="0"/>
                          <a:cs typeface="Times New Roman" panose="02020603050405020304" pitchFamily="18" charset="0"/>
                        </a:rPr>
                        <m:t>Gi</m:t>
                      </m:r>
                      <m:r>
                        <m:rPr>
                          <m:nor/>
                        </m:rPr>
                        <a:rPr lang="vi-VN" sz="1700">
                          <a:ea typeface="Calibri" panose="020F0502020204030204" pitchFamily="34" charset="0"/>
                          <a:cs typeface="Times New Roman" panose="02020603050405020304" pitchFamily="18" charset="0"/>
                        </a:rPr>
                        <m:t>ả</m:t>
                      </m:r>
                      <m:r>
                        <m:rPr>
                          <m:nor/>
                        </m:rPr>
                        <a:rPr lang="vi-VN" sz="1700">
                          <a:ea typeface="Calibri" panose="020F0502020204030204" pitchFamily="34" charset="0"/>
                          <a:cs typeface="Times New Roman" panose="02020603050405020304" pitchFamily="18" charset="0"/>
                        </a:rPr>
                        <m:t>i</m:t>
                      </m:r>
                      <m:r>
                        <m:rPr>
                          <m:nor/>
                        </m:rPr>
                        <a:rPr lang="vi-VN" sz="1700">
                          <a:ea typeface="Calibri" panose="020F0502020204030204" pitchFamily="34" charset="0"/>
                          <a:cs typeface="Times New Roman" panose="02020603050405020304" pitchFamily="18" charset="0"/>
                        </a:rPr>
                        <m:t> </m:t>
                      </m:r>
                      <m:r>
                        <m:rPr>
                          <m:nor/>
                        </m:rPr>
                        <a:rPr lang="vi-VN" sz="1700">
                          <a:ea typeface="Calibri" panose="020F0502020204030204" pitchFamily="34" charset="0"/>
                          <a:cs typeface="Times New Roman" panose="02020603050405020304" pitchFamily="18" charset="0"/>
                        </a:rPr>
                        <m:t>ph</m:t>
                      </m:r>
                      <m:r>
                        <m:rPr>
                          <m:nor/>
                        </m:rPr>
                        <a:rPr lang="vi-VN" sz="1700">
                          <a:ea typeface="Calibri" panose="020F0502020204030204" pitchFamily="34" charset="0"/>
                          <a:cs typeface="Times New Roman" panose="02020603050405020304" pitchFamily="18" charset="0"/>
                        </a:rPr>
                        <m:t>ươ</m:t>
                      </m:r>
                      <m:r>
                        <m:rPr>
                          <m:nor/>
                        </m:rPr>
                        <a:rPr lang="vi-VN" sz="1700">
                          <a:ea typeface="Calibri" panose="020F0502020204030204" pitchFamily="34" charset="0"/>
                          <a:cs typeface="Times New Roman" panose="02020603050405020304" pitchFamily="18" charset="0"/>
                        </a:rPr>
                        <m:t>ng</m:t>
                      </m:r>
                      <m:r>
                        <m:rPr>
                          <m:nor/>
                        </m:rPr>
                        <a:rPr lang="vi-VN" sz="1700">
                          <a:ea typeface="Calibri" panose="020F0502020204030204" pitchFamily="34" charset="0"/>
                          <a:cs typeface="Times New Roman" panose="02020603050405020304" pitchFamily="18" charset="0"/>
                        </a:rPr>
                        <m:t> </m:t>
                      </m:r>
                      <m:r>
                        <m:rPr>
                          <m:nor/>
                        </m:rPr>
                        <a:rPr lang="vi-VN" sz="1700">
                          <a:ea typeface="Calibri" panose="020F0502020204030204" pitchFamily="34" charset="0"/>
                          <a:cs typeface="Times New Roman" panose="02020603050405020304" pitchFamily="18" charset="0"/>
                        </a:rPr>
                        <m:t>tr</m:t>
                      </m:r>
                      <m:r>
                        <m:rPr>
                          <m:nor/>
                        </m:rPr>
                        <a:rPr lang="vi-VN" sz="1700">
                          <a:ea typeface="Calibri" panose="020F0502020204030204" pitchFamily="34" charset="0"/>
                          <a:cs typeface="Times New Roman" panose="02020603050405020304" pitchFamily="18" charset="0"/>
                        </a:rPr>
                        <m:t>ì</m:t>
                      </m:r>
                      <m:r>
                        <m:rPr>
                          <m:nor/>
                        </m:rPr>
                        <a:rPr lang="vi-VN" sz="1700">
                          <a:ea typeface="Calibri" panose="020F0502020204030204" pitchFamily="34" charset="0"/>
                          <a:cs typeface="Times New Roman" panose="02020603050405020304" pitchFamily="18" charset="0"/>
                        </a:rPr>
                        <m:t>nh</m:t>
                      </m:r>
                      <m:r>
                        <a:rPr lang="en-US" sz="1700" b="0" i="1" smtClean="0">
                          <a:latin typeface="Cambria Math" panose="02040503050406030204" pitchFamily="18" charset="0"/>
                          <a:ea typeface="Calibri" panose="020F0502020204030204" pitchFamily="34" charset="0"/>
                          <a:cs typeface="Times New Roman" panose="02020603050405020304" pitchFamily="18" charset="0"/>
                        </a:rPr>
                        <m:t>                  </m:t>
                      </m:r>
                      <m:r>
                        <a:rPr lang="vi-VN" sz="1700" i="1">
                          <a:latin typeface="Cambria Math" panose="02040503050406030204" pitchFamily="18" charset="0"/>
                          <a:ea typeface="Calibri" panose="020F0502020204030204" pitchFamily="34" charset="0"/>
                          <a:cs typeface="Times New Roman" panose="02020603050405020304" pitchFamily="18" charset="0"/>
                        </a:rPr>
                        <m:t>420=</m:t>
                      </m:r>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r>
                            <a:rPr lang="vi-VN" sz="1700" i="1">
                              <a:latin typeface="Cambria Math" panose="02040503050406030204" pitchFamily="18" charset="0"/>
                              <a:ea typeface="Calibri" panose="020F0502020204030204" pitchFamily="34" charset="0"/>
                              <a:cs typeface="Times New Roman" panose="02020603050405020304" pitchFamily="18" charset="0"/>
                            </a:rPr>
                            <m:t>80</m:t>
                          </m:r>
                        </m:num>
                        <m:den>
                          <m:r>
                            <a:rPr lang="vi-VN" sz="1700" i="1">
                              <a:latin typeface="Cambria Math" panose="02040503050406030204" pitchFamily="18" charset="0"/>
                              <a:ea typeface="Calibri" panose="020F0502020204030204" pitchFamily="34" charset="0"/>
                              <a:cs typeface="Times New Roman" panose="02020603050405020304" pitchFamily="18" charset="0"/>
                            </a:rPr>
                            <m:t>100−</m:t>
                          </m:r>
                          <m:r>
                            <a:rPr lang="vi-VN" sz="1700" i="1">
                              <a:latin typeface="Cambria Math" panose="02040503050406030204" pitchFamily="18" charset="0"/>
                              <a:ea typeface="Calibri" panose="020F0502020204030204" pitchFamily="34" charset="0"/>
                              <a:cs typeface="Times New Roman" panose="02020603050405020304" pitchFamily="18" charset="0"/>
                            </a:rPr>
                            <m:t>𝑝</m:t>
                          </m:r>
                        </m:den>
                      </m:f>
                    </m:oMath>
                  </m:oMathPara>
                </a14:m>
                <a:endParaRPr lang="en-US" sz="1700">
                  <a:effectLst/>
                  <a:latin typeface="+mn-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
                    </m:oMathParaPr>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420</m:t>
                      </m:r>
                      <m:d>
                        <m:dPr>
                          <m:ctrlPr>
                            <a:rPr lang="vi-VN" sz="1700" i="1" smtClean="0">
                              <a:latin typeface="Cambria Math" panose="02040503050406030204" pitchFamily="18" charset="0"/>
                              <a:ea typeface="Calibri" panose="020F0502020204030204" pitchFamily="34" charset="0"/>
                              <a:cs typeface="Times New Roman" panose="02020603050405020304" pitchFamily="18" charset="0"/>
                            </a:rPr>
                          </m:ctrlPr>
                        </m:dPr>
                        <m:e>
                          <m:r>
                            <a:rPr lang="vi-VN" sz="1700" i="1">
                              <a:latin typeface="Cambria Math" panose="02040503050406030204" pitchFamily="18" charset="0"/>
                              <a:ea typeface="Calibri" panose="020F0502020204030204" pitchFamily="34" charset="0"/>
                              <a:cs typeface="Times New Roman" panose="02020603050405020304" pitchFamily="18" charset="0"/>
                            </a:rPr>
                            <m:t>100−</m:t>
                          </m:r>
                          <m:r>
                            <a:rPr lang="vi-VN" sz="1700" i="1">
                              <a:latin typeface="Cambria Math" panose="02040503050406030204" pitchFamily="18" charset="0"/>
                              <a:ea typeface="Calibri" panose="020F0502020204030204" pitchFamily="34" charset="0"/>
                              <a:cs typeface="Times New Roman" panose="02020603050405020304" pitchFamily="18" charset="0"/>
                            </a:rPr>
                            <m:t>𝑝</m:t>
                          </m:r>
                        </m:e>
                      </m:d>
                      <m:r>
                        <a:rPr lang="vi-VN" sz="1700" i="1">
                          <a:latin typeface="Cambria Math" panose="02040503050406030204" pitchFamily="18" charset="0"/>
                          <a:ea typeface="Calibri" panose="020F0502020204030204" pitchFamily="34" charset="0"/>
                          <a:cs typeface="Times New Roman" panose="02020603050405020304" pitchFamily="18" charset="0"/>
                        </a:rPr>
                        <m:t>=</m:t>
                      </m:r>
                      <m:r>
                        <a:rPr lang="en-US" sz="1700" b="0" i="1" smtClean="0">
                          <a:latin typeface="Cambria Math" panose="02040503050406030204" pitchFamily="18" charset="0"/>
                          <a:ea typeface="Calibri" panose="020F0502020204030204" pitchFamily="34" charset="0"/>
                          <a:cs typeface="Times New Roman" panose="02020603050405020304" pitchFamily="18" charset="0"/>
                        </a:rPr>
                        <m:t>80</m:t>
                      </m:r>
                    </m:oMath>
                  </m:oMathPara>
                </a14:m>
                <a:endParaRPr lang="en-US" sz="1700">
                  <a:effectLst/>
                  <a:latin typeface="+mn-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𝑝</m:t>
                      </m:r>
                      <m:r>
                        <a:rPr lang="vi-VN"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700" i="1">
                              <a:effectLst/>
                              <a:latin typeface="Cambria Math" panose="02040503050406030204" pitchFamily="18" charset="0"/>
                              <a:ea typeface="Calibri" panose="020F0502020204030204" pitchFamily="34" charset="0"/>
                              <a:cs typeface="Times New Roman" panose="02020603050405020304" pitchFamily="18" charset="0"/>
                            </a:rPr>
                            <m:t>420 . 100−80</m:t>
                          </m:r>
                        </m:num>
                        <m:den>
                          <m:r>
                            <a:rPr lang="vi-VN" sz="1700" i="1">
                              <a:effectLst/>
                              <a:latin typeface="Cambria Math" panose="02040503050406030204" pitchFamily="18" charset="0"/>
                              <a:ea typeface="Calibri" panose="020F0502020204030204" pitchFamily="34" charset="0"/>
                              <a:cs typeface="Times New Roman" panose="02020603050405020304" pitchFamily="18" charset="0"/>
                            </a:rPr>
                            <m:t>420</m:t>
                          </m:r>
                        </m:den>
                      </m:f>
                      <m:r>
                        <a:rPr lang="vi-VN" sz="1700" i="1">
                          <a:effectLst/>
                          <a:latin typeface="Cambria Math" panose="02040503050406030204" pitchFamily="18" charset="0"/>
                          <a:ea typeface="Calibri" panose="020F0502020204030204" pitchFamily="34" charset="0"/>
                          <a:cs typeface="Times New Roman" panose="02020603050405020304" pitchFamily="18" charset="0"/>
                        </a:rPr>
                        <m:t>≈99,8%</m:t>
                      </m:r>
                    </m:oMath>
                  </m:oMathPara>
                </a14:m>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56539" y="1274995"/>
                <a:ext cx="6687519" cy="3220882"/>
              </a:xfrm>
              <a:prstGeom prst="rect">
                <a:avLst/>
              </a:prstGeom>
              <a:blipFill>
                <a:blip r:embed="rId3"/>
                <a:stretch>
                  <a:fillRect l="-638"/>
                </a:stretch>
              </a:blipFill>
            </p:spPr>
            <p:txBody>
              <a:bodyPr/>
              <a:lstStyle/>
              <a:p>
                <a:r>
                  <a:rPr lang="en-US">
                    <a:noFill/>
                  </a:rPr>
                  <a:t> </a:t>
                </a:r>
              </a:p>
            </p:txBody>
          </p:sp>
        </mc:Fallback>
      </mc:AlternateContent>
    </p:spTree>
    <p:extLst>
      <p:ext uri="{BB962C8B-B14F-4D97-AF65-F5344CB8AC3E}">
        <p14:creationId xmlns:p14="http://schemas.microsoft.com/office/powerpoint/2010/main" val="408561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up)">
                                      <p:cBhvr>
                                        <p:cTn id="20" dur="500"/>
                                        <p:tgtEl>
                                          <p:spTgt spid="2">
                                            <p:txEl>
                                              <p:pRg st="2" end="2"/>
                                            </p:txEl>
                                          </p:spTgt>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ipe(up)">
                                      <p:cBhvr>
                                        <p:cTn id="24" dur="500"/>
                                        <p:tgtEl>
                                          <p:spTgt spid="2">
                                            <p:txEl>
                                              <p:pRg st="3" end="3"/>
                                            </p:txEl>
                                          </p:spTgt>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wipe(up)">
                                      <p:cBhvr>
                                        <p:cTn id="2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grpSp>
        <p:nvGrpSpPr>
          <p:cNvPr id="9" name="Group 8"/>
          <p:cNvGrpSpPr/>
          <p:nvPr/>
        </p:nvGrpSpPr>
        <p:grpSpPr>
          <a:xfrm>
            <a:off x="710837" y="650324"/>
            <a:ext cx="7696994" cy="3875182"/>
            <a:chOff x="749583" y="689069"/>
            <a:chExt cx="7696994" cy="3842491"/>
          </a:xfrm>
        </p:grpSpPr>
        <p:pic>
          <p:nvPicPr>
            <p:cNvPr id="6" name="Picture 5"/>
            <p:cNvPicPr>
              <a:picLocks noChangeAspect="1"/>
            </p:cNvPicPr>
            <p:nvPr/>
          </p:nvPicPr>
          <p:blipFill>
            <a:blip r:embed="rId3"/>
            <a:stretch>
              <a:fillRect/>
            </a:stretch>
          </p:blipFill>
          <p:spPr>
            <a:xfrm>
              <a:off x="4956976" y="2226055"/>
              <a:ext cx="3189866" cy="2202822"/>
            </a:xfrm>
            <a:prstGeom prst="rect">
              <a:avLst/>
            </a:prstGeom>
          </p:spPr>
        </p:pic>
        <p:grpSp>
          <p:nvGrpSpPr>
            <p:cNvPr id="8" name="Group 7"/>
            <p:cNvGrpSpPr/>
            <p:nvPr/>
          </p:nvGrpSpPr>
          <p:grpSpPr>
            <a:xfrm>
              <a:off x="749583" y="689069"/>
              <a:ext cx="7696994" cy="3842491"/>
              <a:chOff x="718586" y="565082"/>
              <a:chExt cx="7696994" cy="3842491"/>
            </a:xfrm>
          </p:grpSpPr>
          <p:sp>
            <p:nvSpPr>
              <p:cNvPr id="15" name="TextBox 14"/>
              <p:cNvSpPr txBox="1"/>
              <p:nvPr/>
            </p:nvSpPr>
            <p:spPr>
              <a:xfrm>
                <a:off x="718586" y="565082"/>
                <a:ext cx="7696994" cy="1434303"/>
              </a:xfrm>
              <a:prstGeom prst="rect">
                <a:avLst/>
              </a:prstGeom>
              <a:noFill/>
            </p:spPr>
            <p:txBody>
              <a:bodyPr wrap="square" rtlCol="0">
                <a:spAutoFit/>
              </a:bodyPr>
              <a:lstStyle/>
              <a:p>
                <a:pPr lvl="0" algn="just" defTabSz="1828800">
                  <a:lnSpc>
                    <a:spcPct val="160000"/>
                  </a:lnSpc>
                  <a:buClr>
                    <a:srgbClr val="2D1549"/>
                  </a:buClr>
                  <a:buSzPts val="1100"/>
                  <a:defRPr/>
                </a:pPr>
                <a:r>
                  <a:rPr lang="vi-VN" sz="1900" b="1" kern="1200">
                    <a:solidFill>
                      <a:srgbClr val="1F497D"/>
                    </a:solidFill>
                    <a:latin typeface="Arial" panose="020B0604020202020204" pitchFamily="34" charset="0"/>
                    <a:ea typeface="+mn-ea"/>
                    <a:cs typeface="Arial" panose="020B0604020202020204" pitchFamily="34" charset="0"/>
                  </a:rPr>
                  <a:t>Bài </a:t>
                </a:r>
                <a:r>
                  <a:rPr lang="en-US" sz="1900" b="1" kern="1200">
                    <a:solidFill>
                      <a:srgbClr val="1F497D"/>
                    </a:solidFill>
                    <a:latin typeface="Arial" panose="020B0604020202020204" pitchFamily="34" charset="0"/>
                    <a:ea typeface="+mn-ea"/>
                    <a:cs typeface="Arial" panose="020B0604020202020204" pitchFamily="34" charset="0"/>
                  </a:rPr>
                  <a:t>5</a:t>
                </a:r>
                <a:r>
                  <a:rPr lang="vi-VN" sz="1900" b="1" kern="1200">
                    <a:solidFill>
                      <a:srgbClr val="1F497D"/>
                    </a:solidFill>
                    <a:latin typeface="Arial" panose="020B0604020202020204" pitchFamily="34" charset="0"/>
                    <a:ea typeface="+mn-ea"/>
                    <a:cs typeface="Arial" panose="020B0604020202020204" pitchFamily="34" charset="0"/>
                  </a:rPr>
                  <a:t> (SGK</a:t>
                </a:r>
                <a:r>
                  <a:rPr lang="en-US" sz="1900" b="1" kern="1200">
                    <a:solidFill>
                      <a:srgbClr val="1F497D"/>
                    </a:solidFill>
                    <a:latin typeface="Arial" panose="020B0604020202020204" pitchFamily="34" charset="0"/>
                    <a:ea typeface="+mn-ea"/>
                    <a:cs typeface="Arial" panose="020B0604020202020204" pitchFamily="34" charset="0"/>
                  </a:rPr>
                  <a:t> – </a:t>
                </a:r>
                <a:r>
                  <a:rPr lang="vi-VN" sz="1900" b="1" kern="1200">
                    <a:solidFill>
                      <a:srgbClr val="1F497D"/>
                    </a:solidFill>
                    <a:latin typeface="Arial" panose="020B0604020202020204" pitchFamily="34" charset="0"/>
                    <a:ea typeface="+mn-ea"/>
                    <a:cs typeface="Arial" panose="020B0604020202020204" pitchFamily="34" charset="0"/>
                  </a:rPr>
                  <a:t>tr.</a:t>
                </a:r>
                <a:r>
                  <a:rPr lang="en-US" sz="1900" b="1">
                    <a:solidFill>
                      <a:srgbClr val="1F497D"/>
                    </a:solidFill>
                    <a:latin typeface="Arial" panose="020B0604020202020204" pitchFamily="34" charset="0"/>
                    <a:cs typeface="Arial" panose="020B0604020202020204" pitchFamily="34" charset="0"/>
                  </a:rPr>
                  <a:t>11</a:t>
                </a:r>
                <a:r>
                  <a:rPr lang="en-US" sz="1900" b="1" kern="1200">
                    <a:solidFill>
                      <a:srgbClr val="1F497D"/>
                    </a:solidFill>
                    <a:latin typeface="Arial" panose="020B0604020202020204" pitchFamily="34" charset="0"/>
                    <a:ea typeface="+mn-ea"/>
                    <a:cs typeface="Arial" panose="020B0604020202020204" pitchFamily="34" charset="0"/>
                  </a:rPr>
                  <a:t>) </a:t>
                </a:r>
                <a:r>
                  <a:rPr lang="vi-VN" sz="1900" kern="1200">
                    <a:solidFill>
                      <a:sysClr val="windowText" lastClr="000000"/>
                    </a:solidFill>
                    <a:latin typeface="Arial" panose="020B0604020202020204" pitchFamily="34" charset="0"/>
                    <a:ea typeface="+mn-ea"/>
                    <a:cs typeface="Arial" panose="020B0604020202020204" pitchFamily="34" charset="0"/>
                  </a:rPr>
                  <a:t>Bạn Hoa dự định dùng hết số tiền 600 nghìn đồng để mua một số chiếc áo đồng giá tặng các bạn có hoàn cảnh khó khăn. Khi đến cửa hàng, loại áo mà bạn Hoa dự định mua được</a:t>
                </a:r>
              </a:p>
            </p:txBody>
          </p:sp>
          <p:sp>
            <p:nvSpPr>
              <p:cNvPr id="7" name="Rectangle 6"/>
              <p:cNvSpPr/>
              <p:nvPr/>
            </p:nvSpPr>
            <p:spPr>
              <a:xfrm>
                <a:off x="726336" y="1976138"/>
                <a:ext cx="3899908" cy="2431435"/>
              </a:xfrm>
              <a:prstGeom prst="rect">
                <a:avLst/>
              </a:prstGeom>
            </p:spPr>
            <p:txBody>
              <a:bodyPr wrap="square">
                <a:spAutoFit/>
              </a:bodyPr>
              <a:lstStyle/>
              <a:p>
                <a:pPr lvl="0" algn="just" defTabSz="1828800">
                  <a:lnSpc>
                    <a:spcPct val="160000"/>
                  </a:lnSpc>
                  <a:buClr>
                    <a:srgbClr val="2D1549"/>
                  </a:buClr>
                  <a:buSzPts val="1100"/>
                  <a:defRPr/>
                </a:pPr>
                <a:r>
                  <a:rPr lang="vi-VN" sz="1900" kern="1200">
                    <a:solidFill>
                      <a:sysClr val="windowText" lastClr="000000"/>
                    </a:solidFill>
                    <a:latin typeface="Arial" panose="020B0604020202020204" pitchFamily="34" charset="0"/>
                    <a:ea typeface="+mn-ea"/>
                    <a:cs typeface="Arial" panose="020B0604020202020204" pitchFamily="34" charset="0"/>
                  </a:rPr>
                  <a:t>Giảm</a:t>
                </a:r>
                <a:r>
                  <a:rPr lang="en-US" sz="1900" kern="1200">
                    <a:solidFill>
                      <a:sysClr val="windowText" lastClr="000000"/>
                    </a:solidFill>
                    <a:latin typeface="Arial" panose="020B0604020202020204" pitchFamily="34" charset="0"/>
                    <a:ea typeface="+mn-ea"/>
                    <a:cs typeface="Arial" panose="020B0604020202020204" pitchFamily="34" charset="0"/>
                  </a:rPr>
                  <a:t> </a:t>
                </a:r>
                <a:r>
                  <a:rPr lang="vi-VN" sz="1900" kern="1200">
                    <a:solidFill>
                      <a:sysClr val="windowText" lastClr="000000"/>
                    </a:solidFill>
                    <a:latin typeface="Arial" panose="020B0604020202020204" pitchFamily="34" charset="0"/>
                    <a:ea typeface="+mn-ea"/>
                    <a:cs typeface="Arial" panose="020B0604020202020204" pitchFamily="34" charset="0"/>
                  </a:rPr>
                  <a:t>giá 30 nghìn đồng/chiếc. Do vậy, bạn Hoa đã mua được số lượng áo gấp 1,25 lần so với số lượng dự định. Tính giá tiền của mỗi chiếc áo bạn Hoa đã mua.</a:t>
                </a:r>
              </a:p>
            </p:txBody>
          </p:sp>
        </p:grpSp>
      </p:gr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sp>
        <p:nvSpPr>
          <p:cNvPr id="18" name="Google Shape;1913;p42"/>
          <p:cNvSpPr/>
          <p:nvPr/>
        </p:nvSpPr>
        <p:spPr>
          <a:xfrm rot="2165">
            <a:off x="858922" y="704407"/>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8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1085586" y="1380503"/>
                <a:ext cx="7020027" cy="2869247"/>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Gọi số tiền của một chiếc áo ban đầu là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oMath>
                </a14:m>
                <a:r>
                  <a:rPr kumimoji="0" lang="vi-VN" sz="18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(nghìn đồng)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&gt;0</m:t>
                    </m:r>
                  </m:oMath>
                </a14:m>
                <a:r>
                  <a:rPr kumimoji="0" lang="vi-VN" sz="18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a:t>
                </a:r>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nor/>
                        </m:rPr>
                        <a:rPr lang="vi-VN" sz="1800">
                          <a:ea typeface="Calibri" panose="020F0502020204030204" pitchFamily="34" charset="0"/>
                          <a:cs typeface="Times New Roman" panose="02020603050405020304" pitchFamily="18" charset="0"/>
                        </a:rPr>
                        <m:t>T</m:t>
                      </m:r>
                      <m:r>
                        <m:rPr>
                          <m:nor/>
                        </m:rPr>
                        <a:rPr lang="vi-VN" sz="1800">
                          <a:ea typeface="Calibri" panose="020F0502020204030204" pitchFamily="34" charset="0"/>
                          <a:cs typeface="Times New Roman" panose="02020603050405020304" pitchFamily="18" charset="0"/>
                        </a:rPr>
                        <m:t>ổ</m:t>
                      </m:r>
                      <m:r>
                        <m:rPr>
                          <m:nor/>
                        </m:rPr>
                        <a:rPr lang="vi-VN" sz="1800">
                          <a:ea typeface="Calibri" panose="020F0502020204030204" pitchFamily="34" charset="0"/>
                          <a:cs typeface="Times New Roman" panose="02020603050405020304" pitchFamily="18" charset="0"/>
                        </a:rPr>
                        <m:t>ng</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s</m:t>
                      </m:r>
                      <m:r>
                        <m:rPr>
                          <m:nor/>
                        </m:rPr>
                        <a:rPr lang="vi-VN" sz="1800">
                          <a:ea typeface="Calibri" panose="020F0502020204030204" pitchFamily="34" charset="0"/>
                          <a:cs typeface="Times New Roman" panose="02020603050405020304" pitchFamily="18" charset="0"/>
                        </a:rPr>
                        <m:t>ố á</m:t>
                      </m:r>
                      <m:r>
                        <m:rPr>
                          <m:nor/>
                        </m:rPr>
                        <a:rPr lang="vi-VN" sz="1800">
                          <a:ea typeface="Calibri" panose="020F0502020204030204" pitchFamily="34" charset="0"/>
                          <a:cs typeface="Times New Roman" panose="02020603050405020304" pitchFamily="18" charset="0"/>
                        </a:rPr>
                        <m:t>o</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c</m:t>
                      </m:r>
                      <m:r>
                        <m:rPr>
                          <m:nor/>
                        </m:rPr>
                        <a:rPr lang="vi-VN" sz="1800">
                          <a:ea typeface="Calibri" panose="020F0502020204030204" pitchFamily="34" charset="0"/>
                          <a:cs typeface="Times New Roman" panose="02020603050405020304" pitchFamily="18" charset="0"/>
                        </a:rPr>
                        <m:t>ó </m:t>
                      </m:r>
                      <m:r>
                        <m:rPr>
                          <m:nor/>
                        </m:rPr>
                        <a:rPr lang="vi-VN" sz="1800">
                          <a:ea typeface="Calibri" panose="020F0502020204030204" pitchFamily="34" charset="0"/>
                          <a:cs typeface="Times New Roman" panose="02020603050405020304" pitchFamily="18" charset="0"/>
                        </a:rPr>
                        <m:t>th</m:t>
                      </m:r>
                      <m:r>
                        <m:rPr>
                          <m:nor/>
                        </m:rPr>
                        <a:rPr lang="vi-VN" sz="1800">
                          <a:ea typeface="Calibri" panose="020F0502020204030204" pitchFamily="34" charset="0"/>
                          <a:cs typeface="Times New Roman" panose="02020603050405020304" pitchFamily="18" charset="0"/>
                        </a:rPr>
                        <m:t>ể </m:t>
                      </m:r>
                      <m:r>
                        <m:rPr>
                          <m:nor/>
                        </m:rPr>
                        <a:rPr lang="vi-VN" sz="1800">
                          <a:ea typeface="Calibri" panose="020F0502020204030204" pitchFamily="34" charset="0"/>
                          <a:cs typeface="Times New Roman" panose="02020603050405020304" pitchFamily="18" charset="0"/>
                        </a:rPr>
                        <m:t>mua</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v</m:t>
                      </m:r>
                      <m:r>
                        <m:rPr>
                          <m:nor/>
                        </m:rPr>
                        <a:rPr lang="vi-VN" sz="1800">
                          <a:ea typeface="Calibri" panose="020F0502020204030204" pitchFamily="34" charset="0"/>
                          <a:cs typeface="Times New Roman" panose="02020603050405020304" pitchFamily="18" charset="0"/>
                        </a:rPr>
                        <m:t>ớ</m:t>
                      </m:r>
                      <m:r>
                        <m:rPr>
                          <m:nor/>
                        </m:rPr>
                        <a:rPr lang="vi-VN" sz="1800">
                          <a:ea typeface="Calibri" panose="020F0502020204030204" pitchFamily="34" charset="0"/>
                          <a:cs typeface="Times New Roman" panose="02020603050405020304" pitchFamily="18" charset="0"/>
                        </a:rPr>
                        <m:t>i</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gi</m:t>
                      </m:r>
                      <m:r>
                        <m:rPr>
                          <m:nor/>
                        </m:rPr>
                        <a:rPr lang="vi-VN" sz="1800">
                          <a:ea typeface="Calibri" panose="020F0502020204030204" pitchFamily="34" charset="0"/>
                          <a:cs typeface="Times New Roman" panose="02020603050405020304" pitchFamily="18" charset="0"/>
                        </a:rPr>
                        <m:t>á á</m:t>
                      </m:r>
                      <m:r>
                        <m:rPr>
                          <m:nor/>
                        </m:rPr>
                        <a:rPr lang="vi-VN" sz="1800">
                          <a:ea typeface="Calibri" panose="020F0502020204030204" pitchFamily="34" charset="0"/>
                          <a:cs typeface="Times New Roman" panose="02020603050405020304" pitchFamily="18" charset="0"/>
                        </a:rPr>
                        <m:t>o</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ban</m:t>
                      </m:r>
                      <m:r>
                        <m:rPr>
                          <m:nor/>
                        </m:rPr>
                        <a:rPr lang="vi-VN" sz="1800">
                          <a:ea typeface="Calibri" panose="020F0502020204030204" pitchFamily="34" charset="0"/>
                          <a:cs typeface="Times New Roman" panose="02020603050405020304" pitchFamily="18" charset="0"/>
                        </a:rPr>
                        <m:t> đầ</m:t>
                      </m:r>
                      <m:r>
                        <m:rPr>
                          <m:nor/>
                        </m:rPr>
                        <a:rPr lang="vi-VN" sz="1800">
                          <a:ea typeface="Calibri" panose="020F0502020204030204" pitchFamily="34" charset="0"/>
                          <a:cs typeface="Times New Roman" panose="02020603050405020304" pitchFamily="18" charset="0"/>
                        </a:rPr>
                        <m:t>u</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l</m:t>
                      </m:r>
                      <m:r>
                        <m:rPr>
                          <m:nor/>
                        </m:rPr>
                        <a:rPr lang="vi-VN" sz="1800">
                          <a:ea typeface="Calibri" panose="020F0502020204030204" pitchFamily="34" charset="0"/>
                          <a:cs typeface="Times New Roman" panose="02020603050405020304" pitchFamily="18" charset="0"/>
                        </a:rPr>
                        <m:t>à:</m:t>
                      </m:r>
                      <m:r>
                        <a:rPr lang="en-US" sz="1800" b="0" i="1" smtClean="0">
                          <a:latin typeface="Cambria Math" panose="02040503050406030204" pitchFamily="18" charset="0"/>
                          <a:ea typeface="Calibri" panose="020F0502020204030204" pitchFamily="34" charset="0"/>
                          <a:cs typeface="Times New Roman" panose="02020603050405020304" pitchFamily="18" charset="0"/>
                        </a:rPr>
                        <m:t> </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600</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den>
                      </m:f>
                      <m:r>
                        <m:rPr>
                          <m:nor/>
                        </m:rPr>
                        <a:rPr lang="vi-VN" sz="1800">
                          <a:ea typeface="Calibri" panose="020F0502020204030204" pitchFamily="34" charset="0"/>
                          <a:cs typeface="Times New Roman" panose="02020603050405020304" pitchFamily="18" charset="0"/>
                        </a:rPr>
                        <m:t>(</m:t>
                      </m:r>
                      <m:r>
                        <m:rPr>
                          <m:nor/>
                        </m:rPr>
                        <a:rPr lang="vi-VN" sz="1800">
                          <a:ea typeface="Calibri" panose="020F0502020204030204" pitchFamily="34" charset="0"/>
                          <a:cs typeface="Times New Roman" panose="02020603050405020304" pitchFamily="18" charset="0"/>
                        </a:rPr>
                        <m:t>c</m:t>
                      </m:r>
                      <m:r>
                        <m:rPr>
                          <m:nor/>
                        </m:rPr>
                        <a:rPr lang="vi-VN" sz="1800">
                          <a:ea typeface="Calibri" panose="020F0502020204030204" pitchFamily="34" charset="0"/>
                          <a:cs typeface="Times New Roman" panose="02020603050405020304" pitchFamily="18" charset="0"/>
                        </a:rPr>
                        <m:t>á</m:t>
                      </m:r>
                      <m:r>
                        <m:rPr>
                          <m:nor/>
                        </m:rPr>
                        <a:rPr lang="vi-VN" sz="1800">
                          <a:ea typeface="Calibri" panose="020F0502020204030204" pitchFamily="34" charset="0"/>
                          <a:cs typeface="Times New Roman" panose="02020603050405020304" pitchFamily="18" charset="0"/>
                        </a:rPr>
                        <m:t>i</m:t>
                      </m:r>
                      <m:r>
                        <m:rPr>
                          <m:nor/>
                        </m:rPr>
                        <a:rPr lang="vi-VN" sz="1800">
                          <a:ea typeface="Calibri" panose="020F0502020204030204" pitchFamily="34" charset="0"/>
                          <a:cs typeface="Times New Roman" panose="02020603050405020304" pitchFamily="18" charset="0"/>
                        </a:rPr>
                        <m:t>)</m:t>
                      </m:r>
                    </m:oMath>
                  </m:oMathPara>
                </a14:m>
                <a:endParaRPr lang="en-US" sz="1800">
                  <a:ea typeface="Arial" panose="020B0604020202020204" pitchFamily="34" charset="0"/>
                  <a:cs typeface="Times New Roman" panose="02020603050405020304" pitchFamily="18" charset="0"/>
                </a:endParaRPr>
              </a:p>
              <a:p>
                <a:pPr lvl="0" algn="just">
                  <a:lnSpc>
                    <a:spcPct val="150000"/>
                  </a:lnSpc>
                  <a:spcBef>
                    <a:spcPts val="600"/>
                  </a:spcBef>
                  <a:spcAft>
                    <a:spcPts val="600"/>
                  </a:spcAft>
                </a:pPr>
                <a:r>
                  <a:rPr kumimoji="0" lang="vi-VN" sz="18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Số tiền của một chiếc áo khi được giảm giá là: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−30</m:t>
                    </m:r>
                  </m:oMath>
                </a14:m>
                <a:r>
                  <a:rPr kumimoji="0" lang="vi-VN" sz="18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(nghìn đồng)</a:t>
                </a:r>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lvl="0"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nor/>
                        </m:rPr>
                        <a:rPr lang="vi-VN" sz="1800">
                          <a:ea typeface="Calibri" panose="020F0502020204030204" pitchFamily="34" charset="0"/>
                          <a:cs typeface="Times New Roman" panose="02020603050405020304" pitchFamily="18" charset="0"/>
                        </a:rPr>
                        <m:t>T</m:t>
                      </m:r>
                      <m:r>
                        <m:rPr>
                          <m:nor/>
                        </m:rPr>
                        <a:rPr lang="vi-VN" sz="1800">
                          <a:ea typeface="Calibri" panose="020F0502020204030204" pitchFamily="34" charset="0"/>
                          <a:cs typeface="Times New Roman" panose="02020603050405020304" pitchFamily="18" charset="0"/>
                        </a:rPr>
                        <m:t>ổ</m:t>
                      </m:r>
                      <m:r>
                        <m:rPr>
                          <m:nor/>
                        </m:rPr>
                        <a:rPr lang="vi-VN" sz="1800">
                          <a:ea typeface="Calibri" panose="020F0502020204030204" pitchFamily="34" charset="0"/>
                          <a:cs typeface="Times New Roman" panose="02020603050405020304" pitchFamily="18" charset="0"/>
                        </a:rPr>
                        <m:t>ng</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s</m:t>
                      </m:r>
                      <m:r>
                        <m:rPr>
                          <m:nor/>
                        </m:rPr>
                        <a:rPr lang="vi-VN" sz="1800">
                          <a:ea typeface="Calibri" panose="020F0502020204030204" pitchFamily="34" charset="0"/>
                          <a:cs typeface="Times New Roman" panose="02020603050405020304" pitchFamily="18" charset="0"/>
                        </a:rPr>
                        <m:t>ố á</m:t>
                      </m:r>
                      <m:r>
                        <m:rPr>
                          <m:nor/>
                        </m:rPr>
                        <a:rPr lang="vi-VN" sz="1800">
                          <a:ea typeface="Calibri" panose="020F0502020204030204" pitchFamily="34" charset="0"/>
                          <a:cs typeface="Times New Roman" panose="02020603050405020304" pitchFamily="18" charset="0"/>
                        </a:rPr>
                        <m:t>o</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c</m:t>
                      </m:r>
                      <m:r>
                        <m:rPr>
                          <m:nor/>
                        </m:rPr>
                        <a:rPr lang="vi-VN" sz="1800">
                          <a:ea typeface="Calibri" panose="020F0502020204030204" pitchFamily="34" charset="0"/>
                          <a:cs typeface="Times New Roman" panose="02020603050405020304" pitchFamily="18" charset="0"/>
                        </a:rPr>
                        <m:t>ó </m:t>
                      </m:r>
                      <m:r>
                        <m:rPr>
                          <m:nor/>
                        </m:rPr>
                        <a:rPr lang="vi-VN" sz="1800">
                          <a:ea typeface="Calibri" panose="020F0502020204030204" pitchFamily="34" charset="0"/>
                          <a:cs typeface="Times New Roman" panose="02020603050405020304" pitchFamily="18" charset="0"/>
                        </a:rPr>
                        <m:t>th</m:t>
                      </m:r>
                      <m:r>
                        <m:rPr>
                          <m:nor/>
                        </m:rPr>
                        <a:rPr lang="vi-VN" sz="1800">
                          <a:ea typeface="Calibri" panose="020F0502020204030204" pitchFamily="34" charset="0"/>
                          <a:cs typeface="Times New Roman" panose="02020603050405020304" pitchFamily="18" charset="0"/>
                        </a:rPr>
                        <m:t>ể </m:t>
                      </m:r>
                      <m:r>
                        <m:rPr>
                          <m:nor/>
                        </m:rPr>
                        <a:rPr lang="vi-VN" sz="1800">
                          <a:ea typeface="Calibri" panose="020F0502020204030204" pitchFamily="34" charset="0"/>
                          <a:cs typeface="Times New Roman" panose="02020603050405020304" pitchFamily="18" charset="0"/>
                        </a:rPr>
                        <m:t>mua</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v</m:t>
                      </m:r>
                      <m:r>
                        <m:rPr>
                          <m:nor/>
                        </m:rPr>
                        <a:rPr lang="vi-VN" sz="1800">
                          <a:ea typeface="Calibri" panose="020F0502020204030204" pitchFamily="34" charset="0"/>
                          <a:cs typeface="Times New Roman" panose="02020603050405020304" pitchFamily="18" charset="0"/>
                        </a:rPr>
                        <m:t>ớ</m:t>
                      </m:r>
                      <m:r>
                        <m:rPr>
                          <m:nor/>
                        </m:rPr>
                        <a:rPr lang="vi-VN" sz="1800">
                          <a:ea typeface="Calibri" panose="020F0502020204030204" pitchFamily="34" charset="0"/>
                          <a:cs typeface="Times New Roman" panose="02020603050405020304" pitchFamily="18" charset="0"/>
                        </a:rPr>
                        <m:t>i</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gi</m:t>
                      </m:r>
                      <m:r>
                        <m:rPr>
                          <m:nor/>
                        </m:rPr>
                        <a:rPr lang="vi-VN" sz="1800">
                          <a:ea typeface="Calibri" panose="020F0502020204030204" pitchFamily="34" charset="0"/>
                          <a:cs typeface="Times New Roman" panose="02020603050405020304" pitchFamily="18" charset="0"/>
                        </a:rPr>
                        <m:t>á á</m:t>
                      </m:r>
                      <m:r>
                        <m:rPr>
                          <m:nor/>
                        </m:rPr>
                        <a:rPr lang="vi-VN" sz="1800">
                          <a:ea typeface="Calibri" panose="020F0502020204030204" pitchFamily="34" charset="0"/>
                          <a:cs typeface="Times New Roman" panose="02020603050405020304" pitchFamily="18" charset="0"/>
                        </a:rPr>
                        <m:t>o</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sau</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khi</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gi</m:t>
                      </m:r>
                      <m:r>
                        <m:rPr>
                          <m:nor/>
                        </m:rPr>
                        <a:rPr lang="vi-VN" sz="1800">
                          <a:ea typeface="Calibri" panose="020F0502020204030204" pitchFamily="34" charset="0"/>
                          <a:cs typeface="Times New Roman" panose="02020603050405020304" pitchFamily="18" charset="0"/>
                        </a:rPr>
                        <m:t>ả</m:t>
                      </m:r>
                      <m:r>
                        <m:rPr>
                          <m:nor/>
                        </m:rPr>
                        <a:rPr lang="vi-VN" sz="1800">
                          <a:ea typeface="Calibri" panose="020F0502020204030204" pitchFamily="34" charset="0"/>
                          <a:cs typeface="Times New Roman" panose="02020603050405020304" pitchFamily="18" charset="0"/>
                        </a:rPr>
                        <m:t>m</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l</m:t>
                      </m:r>
                      <m:r>
                        <m:rPr>
                          <m:nor/>
                        </m:rPr>
                        <a:rPr lang="vi-VN" sz="1800">
                          <a:ea typeface="Calibri" panose="020F0502020204030204" pitchFamily="34" charset="0"/>
                          <a:cs typeface="Times New Roman" panose="02020603050405020304" pitchFamily="18" charset="0"/>
                        </a:rPr>
                        <m:t>à:</m:t>
                      </m:r>
                      <m:r>
                        <a:rPr lang="en-US" sz="1800" b="0" i="1" smtClean="0">
                          <a:latin typeface="Cambria Math" panose="02040503050406030204" pitchFamily="18" charset="0"/>
                          <a:ea typeface="Calibri" panose="020F0502020204030204" pitchFamily="34" charset="0"/>
                          <a:cs typeface="Times New Roman" panose="02020603050405020304" pitchFamily="18" charset="0"/>
                        </a:rPr>
                        <m:t> </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600</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−30</m:t>
                          </m:r>
                        </m:den>
                      </m:f>
                      <m:r>
                        <m:rPr>
                          <m:nor/>
                        </m:rPr>
                        <a:rPr lang="vi-VN" sz="1800">
                          <a:ea typeface="Calibri" panose="020F0502020204030204" pitchFamily="34" charset="0"/>
                          <a:cs typeface="Times New Roman" panose="02020603050405020304" pitchFamily="18" charset="0"/>
                        </a:rPr>
                        <m:t>(</m:t>
                      </m:r>
                      <m:r>
                        <m:rPr>
                          <m:nor/>
                        </m:rPr>
                        <a:rPr lang="vi-VN" sz="1800">
                          <a:ea typeface="Calibri" panose="020F0502020204030204" pitchFamily="34" charset="0"/>
                          <a:cs typeface="Times New Roman" panose="02020603050405020304" pitchFamily="18" charset="0"/>
                        </a:rPr>
                        <m:t>c</m:t>
                      </m:r>
                      <m:r>
                        <m:rPr>
                          <m:nor/>
                        </m:rPr>
                        <a:rPr lang="vi-VN" sz="1800">
                          <a:ea typeface="Calibri" panose="020F0502020204030204" pitchFamily="34" charset="0"/>
                          <a:cs typeface="Times New Roman" panose="02020603050405020304" pitchFamily="18" charset="0"/>
                        </a:rPr>
                        <m:t>á</m:t>
                      </m:r>
                      <m:r>
                        <m:rPr>
                          <m:nor/>
                        </m:rPr>
                        <a:rPr lang="vi-VN" sz="1800">
                          <a:ea typeface="Calibri" panose="020F0502020204030204" pitchFamily="34" charset="0"/>
                          <a:cs typeface="Times New Roman" panose="02020603050405020304" pitchFamily="18" charset="0"/>
                        </a:rPr>
                        <m:t>i</m:t>
                      </m:r>
                      <m:r>
                        <m:rPr>
                          <m:nor/>
                        </m:rPr>
                        <a:rPr lang="vi-VN" sz="1800">
                          <a:ea typeface="Calibri" panose="020F0502020204030204" pitchFamily="34" charset="0"/>
                          <a:cs typeface="Times New Roman" panose="02020603050405020304" pitchFamily="18" charset="0"/>
                        </a:rPr>
                        <m:t>)</m:t>
                      </m:r>
                    </m:oMath>
                  </m:oMathPara>
                </a14:m>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1085586" y="1380503"/>
                <a:ext cx="7020027" cy="2869247"/>
              </a:xfrm>
              <a:prstGeom prst="rect">
                <a:avLst/>
              </a:prstGeom>
              <a:blipFill>
                <a:blip r:embed="rId3"/>
                <a:stretch>
                  <a:fillRect l="-694"/>
                </a:stretch>
              </a:blipFill>
            </p:spPr>
            <p:txBody>
              <a:bodyPr/>
              <a:lstStyle/>
              <a:p>
                <a:r>
                  <a:rPr lang="en-US">
                    <a:noFill/>
                  </a:rPr>
                  <a:t> </a:t>
                </a:r>
              </a:p>
            </p:txBody>
          </p:sp>
        </mc:Fallback>
      </mc:AlternateContent>
    </p:spTree>
    <p:extLst>
      <p:ext uri="{BB962C8B-B14F-4D97-AF65-F5344CB8AC3E}">
        <p14:creationId xmlns:p14="http://schemas.microsoft.com/office/powerpoint/2010/main" val="58449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grpSp>
        <p:nvGrpSpPr>
          <p:cNvPr id="8" name="Group 7"/>
          <p:cNvGrpSpPr/>
          <p:nvPr/>
        </p:nvGrpSpPr>
        <p:grpSpPr>
          <a:xfrm>
            <a:off x="714956" y="659954"/>
            <a:ext cx="7681621" cy="3807859"/>
            <a:chOff x="-2003343" y="546774"/>
            <a:chExt cx="7681621" cy="3807859"/>
          </a:xfrm>
        </p:grpSpPr>
        <p:sp>
          <p:nvSpPr>
            <p:cNvPr id="9" name="Rounded Rectangle 8"/>
            <p:cNvSpPr/>
            <p:nvPr/>
          </p:nvSpPr>
          <p:spPr>
            <a:xfrm>
              <a:off x="1427785" y="546774"/>
              <a:ext cx="819366" cy="389615"/>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a:solidFill>
                    <a:srgbClr val="00487E"/>
                  </a:solidFill>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10" name="Rectangle 9"/>
                <p:cNvSpPr/>
                <p:nvPr/>
              </p:nvSpPr>
              <p:spPr>
                <a:xfrm>
                  <a:off x="-2003343" y="976144"/>
                  <a:ext cx="7681621" cy="3378489"/>
                </a:xfrm>
                <a:prstGeom prst="rect">
                  <a:avLst/>
                </a:prstGeom>
              </p:spPr>
              <p:txBody>
                <a:bodyPr wrap="square">
                  <a:spAutoFit/>
                </a:bodyPr>
                <a:lstStyle/>
                <a:p>
                  <a:pPr algn="just">
                    <a:lnSpc>
                      <a:spcPct val="155000"/>
                    </a:lnSpc>
                  </a:pPr>
                  <a:r>
                    <a:rPr lang="en-US" sz="1750">
                      <a:latin typeface="Arial" panose="020B0604020202020204" pitchFamily="34" charset="0"/>
                      <a:cs typeface="Arial" panose="020B0604020202020204" pitchFamily="34" charset="0"/>
                    </a:rPr>
                    <a:t>a) Cho hai số thực </a:t>
                  </a:r>
                  <a14:m>
                    <m:oMath xmlns:m="http://schemas.openxmlformats.org/officeDocument/2006/math">
                      <m:r>
                        <a:rPr lang="en-US" sz="1750" b="0" i="1" smtClean="0">
                          <a:latin typeface="Cambria Math" panose="02040503050406030204" pitchFamily="18" charset="0"/>
                          <a:cs typeface="Arial" panose="020B0604020202020204" pitchFamily="34" charset="0"/>
                        </a:rPr>
                        <m:t>𝑢</m:t>
                      </m:r>
                      <m:r>
                        <a:rPr lang="en-US" sz="1750" b="0" i="1" smtClean="0">
                          <a:latin typeface="Cambria Math" panose="02040503050406030204" pitchFamily="18" charset="0"/>
                          <a:cs typeface="Arial" panose="020B0604020202020204" pitchFamily="34" charset="0"/>
                        </a:rPr>
                        <m:t>,</m:t>
                      </m:r>
                      <m:r>
                        <a:rPr lang="en-US" sz="1750" b="0" i="1" smtClean="0">
                          <a:latin typeface="Cambria Math" panose="02040503050406030204" pitchFamily="18" charset="0"/>
                          <a:cs typeface="Arial" panose="020B0604020202020204" pitchFamily="34" charset="0"/>
                        </a:rPr>
                        <m:t>𝑣</m:t>
                      </m:r>
                    </m:oMath>
                  </a14:m>
                  <a:r>
                    <a:rPr lang="en-US" sz="1750">
                      <a:latin typeface="Arial" panose="020B0604020202020204" pitchFamily="34" charset="0"/>
                      <a:cs typeface="Arial" panose="020B0604020202020204" pitchFamily="34" charset="0"/>
                    </a:rPr>
                    <a:t> có tích</a:t>
                  </a:r>
                  <a:r>
                    <a:rPr lang="en-US" sz="1750">
                      <a:cs typeface="Arial" panose="020B0604020202020204" pitchFamily="34" charset="0"/>
                    </a:rPr>
                    <a:t> </a:t>
                  </a:r>
                  <a14:m>
                    <m:oMath xmlns:m="http://schemas.openxmlformats.org/officeDocument/2006/math">
                      <m:r>
                        <a:rPr lang="en-US" sz="1750" i="1">
                          <a:latin typeface="Cambria Math" panose="02040503050406030204" pitchFamily="18" charset="0"/>
                          <a:cs typeface="Arial" panose="020B0604020202020204" pitchFamily="34" charset="0"/>
                        </a:rPr>
                        <m:t>𝑢𝑣</m:t>
                      </m:r>
                      <m:r>
                        <a:rPr lang="en-US" sz="1750" b="0" i="1" smtClean="0">
                          <a:latin typeface="Cambria Math" panose="02040503050406030204" pitchFamily="18" charset="0"/>
                          <a:cs typeface="Arial" panose="020B0604020202020204" pitchFamily="34" charset="0"/>
                        </a:rPr>
                        <m:t>=0</m:t>
                      </m:r>
                    </m:oMath>
                  </a14:m>
                  <a:r>
                    <a:rPr lang="en-US" sz="1750">
                      <a:latin typeface="Arial" panose="020B0604020202020204" pitchFamily="34" charset="0"/>
                      <a:cs typeface="Arial" panose="020B0604020202020204" pitchFamily="34" charset="0"/>
                    </a:rPr>
                    <a:t>. Có nhận xét gì về giá trị của </a:t>
                  </a:r>
                  <a14:m>
                    <m:oMath xmlns:m="http://schemas.openxmlformats.org/officeDocument/2006/math">
                      <m:r>
                        <a:rPr lang="en-US" sz="1750" i="1">
                          <a:latin typeface="Cambria Math" panose="02040503050406030204" pitchFamily="18" charset="0"/>
                          <a:cs typeface="Arial" panose="020B0604020202020204" pitchFamily="34" charset="0"/>
                        </a:rPr>
                        <m:t>𝑢</m:t>
                      </m:r>
                      <m:r>
                        <a:rPr lang="en-US" sz="1750" i="1">
                          <a:latin typeface="Cambria Math" panose="02040503050406030204" pitchFamily="18" charset="0"/>
                          <a:cs typeface="Arial" panose="020B0604020202020204" pitchFamily="34" charset="0"/>
                        </a:rPr>
                        <m:t>,</m:t>
                      </m:r>
                      <m:r>
                        <a:rPr lang="en-US" sz="1750" i="1">
                          <a:latin typeface="Cambria Math" panose="02040503050406030204" pitchFamily="18" charset="0"/>
                          <a:cs typeface="Arial" panose="020B0604020202020204" pitchFamily="34" charset="0"/>
                        </a:rPr>
                        <m:t>𝑣</m:t>
                      </m:r>
                      <m:r>
                        <a:rPr lang="en-US" sz="1750" b="0" i="0" smtClean="0">
                          <a:latin typeface="Cambria Math" panose="02040503050406030204" pitchFamily="18" charset="0"/>
                          <a:cs typeface="Arial" panose="020B0604020202020204" pitchFamily="34" charset="0"/>
                        </a:rPr>
                        <m:t>?</m:t>
                      </m:r>
                    </m:oMath>
                  </a14:m>
                  <a:endParaRPr lang="en-US" sz="1750">
                    <a:latin typeface="Arial" panose="020B0604020202020204" pitchFamily="34" charset="0"/>
                    <a:cs typeface="Arial" panose="020B0604020202020204" pitchFamily="34" charset="0"/>
                  </a:endParaRPr>
                </a:p>
                <a:p>
                  <a:pPr algn="just">
                    <a:lnSpc>
                      <a:spcPct val="155000"/>
                    </a:lnSpc>
                  </a:pPr>
                  <a:r>
                    <a:rPr lang="en-US" sz="1750">
                      <a:latin typeface="Arial" panose="020B0604020202020204" pitchFamily="34" charset="0"/>
                      <a:cs typeface="Arial" panose="020B0604020202020204" pitchFamily="34" charset="0"/>
                    </a:rPr>
                    <a:t>b) Cho phương trình </a:t>
                  </a:r>
                  <a14:m>
                    <m:oMath xmlns:m="http://schemas.openxmlformats.org/officeDocument/2006/math">
                      <m:d>
                        <m:dPr>
                          <m:ctrlPr>
                            <a:rPr lang="en-US" sz="1750" i="1" smtClean="0">
                              <a:latin typeface="Cambria Math" panose="02040503050406030204" pitchFamily="18" charset="0"/>
                              <a:cs typeface="Arial" panose="020B0604020202020204" pitchFamily="34" charset="0"/>
                            </a:rPr>
                          </m:ctrlPr>
                        </m:dPr>
                        <m:e>
                          <m:r>
                            <a:rPr lang="en-US" sz="1750" b="0" i="1" smtClean="0">
                              <a:latin typeface="Cambria Math" panose="02040503050406030204" pitchFamily="18" charset="0"/>
                              <a:cs typeface="Arial" panose="020B0604020202020204" pitchFamily="34" charset="0"/>
                            </a:rPr>
                            <m:t>𝑥</m:t>
                          </m:r>
                          <m:r>
                            <a:rPr lang="en-US" sz="1750" b="0" i="1" smtClean="0">
                              <a:latin typeface="Cambria Math" panose="02040503050406030204" pitchFamily="18" charset="0"/>
                              <a:cs typeface="Arial" panose="020B0604020202020204" pitchFamily="34" charset="0"/>
                            </a:rPr>
                            <m:t>−3</m:t>
                          </m:r>
                        </m:e>
                      </m:d>
                      <m:d>
                        <m:dPr>
                          <m:ctrlPr>
                            <a:rPr lang="en-US" sz="1750" i="1" smtClean="0">
                              <a:latin typeface="Cambria Math" panose="02040503050406030204" pitchFamily="18" charset="0"/>
                              <a:cs typeface="Arial" panose="020B0604020202020204" pitchFamily="34" charset="0"/>
                            </a:rPr>
                          </m:ctrlPr>
                        </m:dPr>
                        <m:e>
                          <m:r>
                            <a:rPr lang="en-US" sz="1750" b="0" i="1" smtClean="0">
                              <a:latin typeface="Cambria Math" panose="02040503050406030204" pitchFamily="18" charset="0"/>
                              <a:cs typeface="Arial" panose="020B0604020202020204" pitchFamily="34" charset="0"/>
                            </a:rPr>
                            <m:t>2</m:t>
                          </m:r>
                          <m:r>
                            <a:rPr lang="en-US" sz="1750" b="0" i="1" smtClean="0">
                              <a:latin typeface="Cambria Math" panose="02040503050406030204" pitchFamily="18" charset="0"/>
                              <a:cs typeface="Arial" panose="020B0604020202020204" pitchFamily="34" charset="0"/>
                            </a:rPr>
                            <m:t>𝑥</m:t>
                          </m:r>
                          <m:r>
                            <a:rPr lang="en-US" sz="1750" b="0" i="1" smtClean="0">
                              <a:latin typeface="Cambria Math" panose="02040503050406030204" pitchFamily="18" charset="0"/>
                              <a:cs typeface="Arial" panose="020B0604020202020204" pitchFamily="34" charset="0"/>
                            </a:rPr>
                            <m:t>+1</m:t>
                          </m:r>
                        </m:e>
                      </m:d>
                      <m:r>
                        <a:rPr lang="en-US" sz="1750" b="0" i="1" smtClean="0">
                          <a:latin typeface="Cambria Math" panose="02040503050406030204" pitchFamily="18" charset="0"/>
                          <a:cs typeface="Arial" panose="020B0604020202020204" pitchFamily="34" charset="0"/>
                        </a:rPr>
                        <m:t>=0.</m:t>
                      </m:r>
                    </m:oMath>
                  </a14:m>
                  <a:endParaRPr lang="en-US" sz="1750" b="0">
                    <a:latin typeface="Arial" panose="020B0604020202020204" pitchFamily="34" charset="0"/>
                    <a:cs typeface="Arial" panose="020B0604020202020204" pitchFamily="34" charset="0"/>
                  </a:endParaRPr>
                </a:p>
                <a:p>
                  <a:pPr algn="just">
                    <a:lnSpc>
                      <a:spcPct val="155000"/>
                    </a:lnSpc>
                  </a:pPr>
                  <a:r>
                    <a:rPr lang="en-US" sz="1750">
                      <a:latin typeface="Arial" panose="020B0604020202020204" pitchFamily="34" charset="0"/>
                      <a:cs typeface="Arial" panose="020B0604020202020204" pitchFamily="34" charset="0"/>
                    </a:rPr>
                    <a:t>- </a:t>
                  </a:r>
                  <a:r>
                    <a:rPr lang="vi-VN" sz="1750">
                      <a:latin typeface="Arial" panose="020B0604020202020204" pitchFamily="34" charset="0"/>
                      <a:cs typeface="Arial" panose="020B0604020202020204" pitchFamily="34" charset="0"/>
                    </a:rPr>
                    <a:t>Hãy giải mỗi phương trình bậc nhất sau: </a:t>
                  </a:r>
                  <a14:m>
                    <m:oMath xmlns:m="http://schemas.openxmlformats.org/officeDocument/2006/math">
                      <m:r>
                        <a:rPr lang="vi-VN" sz="1750" i="1" smtClean="0">
                          <a:latin typeface="Cambria Math" panose="02040503050406030204" pitchFamily="18" charset="0"/>
                          <a:cs typeface="Arial" panose="020B0604020202020204" pitchFamily="34" charset="0"/>
                        </a:rPr>
                        <m:t>𝑥</m:t>
                      </m:r>
                      <m:r>
                        <a:rPr lang="vi-VN" sz="1750" i="1" smtClean="0">
                          <a:latin typeface="Cambria Math" panose="02040503050406030204" pitchFamily="18" charset="0"/>
                          <a:cs typeface="Arial" panose="020B0604020202020204" pitchFamily="34" charset="0"/>
                        </a:rPr>
                        <m:t>−3=0; 2</m:t>
                      </m:r>
                      <m:r>
                        <a:rPr lang="vi-VN" sz="1750" i="1" smtClean="0">
                          <a:latin typeface="Cambria Math" panose="02040503050406030204" pitchFamily="18" charset="0"/>
                          <a:cs typeface="Arial" panose="020B0604020202020204" pitchFamily="34" charset="0"/>
                        </a:rPr>
                        <m:t>𝑥</m:t>
                      </m:r>
                      <m:r>
                        <a:rPr lang="vi-VN" sz="1750" i="1" smtClean="0">
                          <a:latin typeface="Cambria Math" panose="02040503050406030204" pitchFamily="18" charset="0"/>
                          <a:cs typeface="Arial" panose="020B0604020202020204" pitchFamily="34" charset="0"/>
                        </a:rPr>
                        <m:t>+1=0.</m:t>
                      </m:r>
                    </m:oMath>
                  </a14:m>
                  <a:endParaRPr lang="vi-VN" sz="1750">
                    <a:latin typeface="Arial" panose="020B0604020202020204" pitchFamily="34" charset="0"/>
                    <a:cs typeface="Arial" panose="020B0604020202020204" pitchFamily="34" charset="0"/>
                  </a:endParaRPr>
                </a:p>
                <a:p>
                  <a:pPr algn="just">
                    <a:lnSpc>
                      <a:spcPct val="155000"/>
                    </a:lnSpc>
                  </a:pPr>
                  <a:r>
                    <a:rPr lang="en-US" sz="1750">
                      <a:latin typeface="Arial" panose="020B0604020202020204" pitchFamily="34" charset="0"/>
                      <a:cs typeface="Arial" panose="020B0604020202020204" pitchFamily="34" charset="0"/>
                    </a:rPr>
                    <a:t>- </a:t>
                  </a:r>
                  <a:r>
                    <a:rPr lang="vi-VN" sz="1750">
                      <a:latin typeface="Arial" panose="020B0604020202020204" pitchFamily="34" charset="0"/>
                      <a:cs typeface="Arial" panose="020B0604020202020204" pitchFamily="34" charset="0"/>
                    </a:rPr>
                    <a:t>Chứng tỏ rằng nghiệm của phương trình </a:t>
                  </a:r>
                  <a14:m>
                    <m:oMath xmlns:m="http://schemas.openxmlformats.org/officeDocument/2006/math">
                      <m:r>
                        <a:rPr lang="vi-VN" sz="1750" i="1" smtClean="0">
                          <a:latin typeface="Cambria Math" panose="02040503050406030204" pitchFamily="18" charset="0"/>
                          <a:cs typeface="Arial" panose="020B0604020202020204" pitchFamily="34" charset="0"/>
                        </a:rPr>
                        <m:t>𝑥</m:t>
                      </m:r>
                      <m:r>
                        <a:rPr lang="vi-VN" sz="1750" i="1" smtClean="0">
                          <a:latin typeface="Cambria Math" panose="02040503050406030204" pitchFamily="18" charset="0"/>
                          <a:cs typeface="Arial" panose="020B0604020202020204" pitchFamily="34" charset="0"/>
                        </a:rPr>
                        <m:t>−3=0 </m:t>
                      </m:r>
                    </m:oMath>
                  </a14:m>
                  <a:r>
                    <a:rPr lang="vi-VN" sz="1750">
                      <a:latin typeface="Arial" panose="020B0604020202020204" pitchFamily="34" charset="0"/>
                      <a:cs typeface="Arial" panose="020B0604020202020204" pitchFamily="34" charset="0"/>
                    </a:rPr>
                    <a:t>và nghiệm của phương trình</a:t>
                  </a:r>
                  <a:r>
                    <a:rPr lang="en-US" sz="1750">
                      <a:latin typeface="Arial" panose="020B0604020202020204" pitchFamily="34" charset="0"/>
                      <a:cs typeface="Arial" panose="020B0604020202020204" pitchFamily="34" charset="0"/>
                    </a:rPr>
                    <a:t> </a:t>
                  </a:r>
                  <a14:m>
                    <m:oMath xmlns:m="http://schemas.openxmlformats.org/officeDocument/2006/math">
                      <m:r>
                        <a:rPr lang="vi-VN" sz="1750" i="1" smtClean="0">
                          <a:latin typeface="Cambria Math" panose="02040503050406030204" pitchFamily="18" charset="0"/>
                          <a:cs typeface="Arial" panose="020B0604020202020204" pitchFamily="34" charset="0"/>
                        </a:rPr>
                        <m:t>2</m:t>
                      </m:r>
                      <m:r>
                        <a:rPr lang="vi-VN" sz="1750" i="1" smtClean="0">
                          <a:latin typeface="Cambria Math" panose="02040503050406030204" pitchFamily="18" charset="0"/>
                          <a:cs typeface="Arial" panose="020B0604020202020204" pitchFamily="34" charset="0"/>
                        </a:rPr>
                        <m:t>𝑥</m:t>
                      </m:r>
                      <m:r>
                        <a:rPr lang="vi-VN" sz="1750" i="1">
                          <a:latin typeface="Cambria Math" panose="02040503050406030204" pitchFamily="18" charset="0"/>
                          <a:cs typeface="Arial" panose="020B0604020202020204" pitchFamily="34" charset="0"/>
                        </a:rPr>
                        <m:t>+1=0</m:t>
                      </m:r>
                    </m:oMath>
                  </a14:m>
                  <a:r>
                    <a:rPr lang="en-US" sz="1750">
                      <a:latin typeface="Arial" panose="020B0604020202020204" pitchFamily="34" charset="0"/>
                      <a:cs typeface="Arial" panose="020B0604020202020204" pitchFamily="34" charset="0"/>
                    </a:rPr>
                    <a:t> </a:t>
                  </a:r>
                  <a:r>
                    <a:rPr lang="vi-VN" sz="1750">
                      <a:latin typeface="Arial" panose="020B0604020202020204" pitchFamily="34" charset="0"/>
                      <a:cs typeface="Arial" panose="020B0604020202020204" pitchFamily="34" charset="0"/>
                    </a:rPr>
                    <a:t>đều là nghiệm của phương trình </a:t>
                  </a:r>
                  <a14:m>
                    <m:oMath xmlns:m="http://schemas.openxmlformats.org/officeDocument/2006/math">
                      <m:d>
                        <m:dPr>
                          <m:ctrlPr>
                            <a:rPr lang="en-US" sz="1750" i="1">
                              <a:latin typeface="Cambria Math" panose="02040503050406030204" pitchFamily="18" charset="0"/>
                              <a:cs typeface="Arial" panose="020B0604020202020204" pitchFamily="34" charset="0"/>
                            </a:rPr>
                          </m:ctrlPr>
                        </m:dPr>
                        <m:e>
                          <m:r>
                            <a:rPr lang="en-US" sz="1750" i="1">
                              <a:latin typeface="Cambria Math" panose="02040503050406030204" pitchFamily="18" charset="0"/>
                              <a:cs typeface="Arial" panose="020B0604020202020204" pitchFamily="34" charset="0"/>
                            </a:rPr>
                            <m:t>𝑥</m:t>
                          </m:r>
                          <m:r>
                            <a:rPr lang="en-US" sz="1750" i="1">
                              <a:latin typeface="Cambria Math" panose="02040503050406030204" pitchFamily="18" charset="0"/>
                              <a:cs typeface="Arial" panose="020B0604020202020204" pitchFamily="34" charset="0"/>
                            </a:rPr>
                            <m:t>−3</m:t>
                          </m:r>
                        </m:e>
                      </m:d>
                      <m:d>
                        <m:dPr>
                          <m:ctrlPr>
                            <a:rPr lang="en-US" sz="1750" i="1">
                              <a:latin typeface="Cambria Math" panose="02040503050406030204" pitchFamily="18" charset="0"/>
                              <a:cs typeface="Arial" panose="020B0604020202020204" pitchFamily="34" charset="0"/>
                            </a:rPr>
                          </m:ctrlPr>
                        </m:dPr>
                        <m:e>
                          <m:r>
                            <a:rPr lang="en-US" sz="1750" i="1">
                              <a:latin typeface="Cambria Math" panose="02040503050406030204" pitchFamily="18" charset="0"/>
                              <a:cs typeface="Arial" panose="020B0604020202020204" pitchFamily="34" charset="0"/>
                            </a:rPr>
                            <m:t>2</m:t>
                          </m:r>
                          <m:r>
                            <a:rPr lang="en-US" sz="1750" i="1">
                              <a:latin typeface="Cambria Math" panose="02040503050406030204" pitchFamily="18" charset="0"/>
                              <a:cs typeface="Arial" panose="020B0604020202020204" pitchFamily="34" charset="0"/>
                            </a:rPr>
                            <m:t>𝑥</m:t>
                          </m:r>
                          <m:r>
                            <a:rPr lang="en-US" sz="1750" i="1">
                              <a:latin typeface="Cambria Math" panose="02040503050406030204" pitchFamily="18" charset="0"/>
                              <a:cs typeface="Arial" panose="020B0604020202020204" pitchFamily="34" charset="0"/>
                            </a:rPr>
                            <m:t>+1</m:t>
                          </m:r>
                        </m:e>
                      </m:d>
                      <m:r>
                        <a:rPr lang="en-US" sz="1750" i="1">
                          <a:latin typeface="Cambria Math" panose="02040503050406030204" pitchFamily="18" charset="0"/>
                          <a:cs typeface="Arial" panose="020B0604020202020204" pitchFamily="34" charset="0"/>
                        </a:rPr>
                        <m:t>=0.</m:t>
                      </m:r>
                    </m:oMath>
                  </a14:m>
                  <a:endParaRPr lang="en-US" sz="1750">
                    <a:latin typeface="Arial" panose="020B0604020202020204" pitchFamily="34" charset="0"/>
                    <a:cs typeface="Arial" panose="020B0604020202020204" pitchFamily="34" charset="0"/>
                  </a:endParaRPr>
                </a:p>
                <a:p>
                  <a:pPr lvl="0" algn="just">
                    <a:lnSpc>
                      <a:spcPct val="155000"/>
                    </a:lnSpc>
                  </a:pPr>
                  <a:r>
                    <a:rPr lang="en-US" sz="1750">
                      <a:latin typeface="Arial" panose="020B0604020202020204" pitchFamily="34" charset="0"/>
                      <a:cs typeface="Arial" panose="020B0604020202020204" pitchFamily="34" charset="0"/>
                    </a:rPr>
                    <a:t>- </a:t>
                  </a:r>
                  <a:r>
                    <a:rPr lang="vi-VN" sz="1750">
                      <a:latin typeface="Arial" panose="020B0604020202020204" pitchFamily="34" charset="0"/>
                      <a:cs typeface="Arial" panose="020B0604020202020204" pitchFamily="34" charset="0"/>
                    </a:rPr>
                    <a:t>Giả sử </a:t>
                  </a:r>
                  <a14:m>
                    <m:oMath xmlns:m="http://schemas.openxmlformats.org/officeDocument/2006/math">
                      <m:r>
                        <a:rPr lang="vi-VN" sz="1750" i="1" smtClean="0">
                          <a:latin typeface="Cambria Math" panose="02040503050406030204" pitchFamily="18" charset="0"/>
                          <a:cs typeface="Arial" panose="020B0604020202020204" pitchFamily="34" charset="0"/>
                        </a:rPr>
                        <m:t>𝑥</m:t>
                      </m:r>
                      <m:r>
                        <a:rPr lang="vi-VN" sz="1750" i="1" smtClean="0">
                          <a:latin typeface="Cambria Math" panose="02040503050406030204" pitchFamily="18" charset="0"/>
                          <a:cs typeface="Arial" panose="020B0604020202020204" pitchFamily="34" charset="0"/>
                        </a:rPr>
                        <m:t>=</m:t>
                      </m:r>
                      <m:sSub>
                        <m:sSubPr>
                          <m:ctrlPr>
                            <a:rPr lang="vi-VN" sz="1750" i="1" smtClean="0">
                              <a:latin typeface="Cambria Math" panose="02040503050406030204" pitchFamily="18" charset="0"/>
                              <a:cs typeface="Arial" panose="020B0604020202020204" pitchFamily="34" charset="0"/>
                            </a:rPr>
                          </m:ctrlPr>
                        </m:sSubPr>
                        <m:e>
                          <m:r>
                            <a:rPr lang="en-US" sz="1750" b="0" i="1" smtClean="0">
                              <a:latin typeface="Cambria Math" panose="02040503050406030204" pitchFamily="18" charset="0"/>
                              <a:cs typeface="Arial" panose="020B0604020202020204" pitchFamily="34" charset="0"/>
                            </a:rPr>
                            <m:t>𝑥</m:t>
                          </m:r>
                        </m:e>
                        <m:sub>
                          <m:r>
                            <a:rPr lang="en-US" sz="1750" b="0" i="1" smtClean="0">
                              <a:latin typeface="Cambria Math" panose="02040503050406030204" pitchFamily="18" charset="0"/>
                              <a:cs typeface="Arial" panose="020B0604020202020204" pitchFamily="34" charset="0"/>
                            </a:rPr>
                            <m:t>𝑜</m:t>
                          </m:r>
                        </m:sub>
                      </m:sSub>
                    </m:oMath>
                  </a14:m>
                  <a:r>
                    <a:rPr lang="vi-VN" sz="1750">
                      <a:latin typeface="Arial" panose="020B0604020202020204" pitchFamily="34" charset="0"/>
                      <a:cs typeface="Arial" panose="020B0604020202020204" pitchFamily="34" charset="0"/>
                    </a:rPr>
                    <a:t>, là nghiệm của phương trình </a:t>
                  </a:r>
                  <a14:m>
                    <m:oMath xmlns:m="http://schemas.openxmlformats.org/officeDocument/2006/math">
                      <m:d>
                        <m:dPr>
                          <m:ctrlPr>
                            <a:rPr lang="en-US" sz="1750" i="1">
                              <a:latin typeface="Cambria Math" panose="02040503050406030204" pitchFamily="18" charset="0"/>
                              <a:cs typeface="Arial" panose="020B0604020202020204" pitchFamily="34" charset="0"/>
                            </a:rPr>
                          </m:ctrlPr>
                        </m:dPr>
                        <m:e>
                          <m:r>
                            <a:rPr lang="en-US" sz="1750" i="1">
                              <a:latin typeface="Cambria Math" panose="02040503050406030204" pitchFamily="18" charset="0"/>
                              <a:cs typeface="Arial" panose="020B0604020202020204" pitchFamily="34" charset="0"/>
                            </a:rPr>
                            <m:t>𝑥</m:t>
                          </m:r>
                          <m:r>
                            <a:rPr lang="en-US" sz="1750" i="1">
                              <a:latin typeface="Cambria Math" panose="02040503050406030204" pitchFamily="18" charset="0"/>
                              <a:cs typeface="Arial" panose="020B0604020202020204" pitchFamily="34" charset="0"/>
                            </a:rPr>
                            <m:t>−3</m:t>
                          </m:r>
                        </m:e>
                      </m:d>
                      <m:d>
                        <m:dPr>
                          <m:ctrlPr>
                            <a:rPr lang="en-US" sz="1750" i="1">
                              <a:latin typeface="Cambria Math" panose="02040503050406030204" pitchFamily="18" charset="0"/>
                              <a:cs typeface="Arial" panose="020B0604020202020204" pitchFamily="34" charset="0"/>
                            </a:rPr>
                          </m:ctrlPr>
                        </m:dPr>
                        <m:e>
                          <m:r>
                            <a:rPr lang="en-US" sz="1750" i="1">
                              <a:latin typeface="Cambria Math" panose="02040503050406030204" pitchFamily="18" charset="0"/>
                              <a:cs typeface="Arial" panose="020B0604020202020204" pitchFamily="34" charset="0"/>
                            </a:rPr>
                            <m:t>2</m:t>
                          </m:r>
                          <m:r>
                            <a:rPr lang="en-US" sz="1750" i="1">
                              <a:latin typeface="Cambria Math" panose="02040503050406030204" pitchFamily="18" charset="0"/>
                              <a:cs typeface="Arial" panose="020B0604020202020204" pitchFamily="34" charset="0"/>
                            </a:rPr>
                            <m:t>𝑥</m:t>
                          </m:r>
                          <m:r>
                            <a:rPr lang="en-US" sz="1750" i="1">
                              <a:latin typeface="Cambria Math" panose="02040503050406030204" pitchFamily="18" charset="0"/>
                              <a:cs typeface="Arial" panose="020B0604020202020204" pitchFamily="34" charset="0"/>
                            </a:rPr>
                            <m:t>+1</m:t>
                          </m:r>
                        </m:e>
                      </m:d>
                      <m:r>
                        <a:rPr lang="en-US" sz="1750" i="1">
                          <a:latin typeface="Cambria Math" panose="02040503050406030204" pitchFamily="18" charset="0"/>
                          <a:cs typeface="Arial" panose="020B0604020202020204" pitchFamily="34" charset="0"/>
                        </a:rPr>
                        <m:t>=0</m:t>
                      </m:r>
                    </m:oMath>
                  </a14:m>
                  <a:r>
                    <a:rPr lang="vi-VN" sz="1750">
                      <a:latin typeface="Arial" panose="020B0604020202020204" pitchFamily="34" charset="0"/>
                      <a:cs typeface="Arial" panose="020B0604020202020204" pitchFamily="34" charset="0"/>
                    </a:rPr>
                    <a:t>. Giá trị </a:t>
                  </a:r>
                  <a14:m>
                    <m:oMath xmlns:m="http://schemas.openxmlformats.org/officeDocument/2006/math">
                      <m:r>
                        <a:rPr lang="vi-VN" sz="1750" i="1">
                          <a:latin typeface="Cambria Math" panose="02040503050406030204" pitchFamily="18" charset="0"/>
                          <a:cs typeface="Arial" panose="020B0604020202020204" pitchFamily="34" charset="0"/>
                        </a:rPr>
                        <m:t>𝑥</m:t>
                      </m:r>
                      <m:r>
                        <a:rPr lang="vi-VN" sz="1750" i="1">
                          <a:latin typeface="Cambria Math" panose="02040503050406030204" pitchFamily="18" charset="0"/>
                          <a:cs typeface="Arial" panose="020B0604020202020204" pitchFamily="34" charset="0"/>
                        </a:rPr>
                        <m:t>=</m:t>
                      </m:r>
                      <m:sSub>
                        <m:sSubPr>
                          <m:ctrlPr>
                            <a:rPr lang="vi-VN" sz="1750" i="1">
                              <a:latin typeface="Cambria Math" panose="02040503050406030204" pitchFamily="18" charset="0"/>
                              <a:cs typeface="Arial" panose="020B0604020202020204" pitchFamily="34" charset="0"/>
                            </a:rPr>
                          </m:ctrlPr>
                        </m:sSubPr>
                        <m:e>
                          <m:r>
                            <a:rPr lang="en-US" sz="1750" i="1">
                              <a:latin typeface="Cambria Math" panose="02040503050406030204" pitchFamily="18" charset="0"/>
                              <a:cs typeface="Arial" panose="020B0604020202020204" pitchFamily="34" charset="0"/>
                            </a:rPr>
                            <m:t>𝑥</m:t>
                          </m:r>
                        </m:e>
                        <m:sub>
                          <m:r>
                            <a:rPr lang="en-US" sz="1750" i="1">
                              <a:latin typeface="Cambria Math" panose="02040503050406030204" pitchFamily="18" charset="0"/>
                              <a:cs typeface="Arial" panose="020B0604020202020204" pitchFamily="34" charset="0"/>
                            </a:rPr>
                            <m:t>𝑜</m:t>
                          </m:r>
                        </m:sub>
                      </m:sSub>
                    </m:oMath>
                  </a14:m>
                  <a:r>
                    <a:rPr lang="vi-VN" sz="1750">
                      <a:latin typeface="Arial" panose="020B0604020202020204" pitchFamily="34" charset="0"/>
                      <a:cs typeface="Arial" panose="020B0604020202020204" pitchFamily="34" charset="0"/>
                    </a:rPr>
                    <a:t> có phải là nghiệm của phương trình </a:t>
                  </a:r>
                  <a14:m>
                    <m:oMath xmlns:m="http://schemas.openxmlformats.org/officeDocument/2006/math">
                      <m:r>
                        <a:rPr lang="vi-VN" sz="1750" i="1">
                          <a:latin typeface="Cambria Math" panose="02040503050406030204" pitchFamily="18" charset="0"/>
                          <a:cs typeface="Arial" panose="020B0604020202020204" pitchFamily="34" charset="0"/>
                        </a:rPr>
                        <m:t>𝑥</m:t>
                      </m:r>
                      <m:r>
                        <a:rPr lang="vi-VN" sz="1750" i="1">
                          <a:latin typeface="Cambria Math" panose="02040503050406030204" pitchFamily="18" charset="0"/>
                          <a:cs typeface="Arial" panose="020B0604020202020204" pitchFamily="34" charset="0"/>
                        </a:rPr>
                        <m:t>−3=0 </m:t>
                      </m:r>
                    </m:oMath>
                  </a14:m>
                  <a:r>
                    <a:rPr lang="vi-VN" sz="1750">
                      <a:latin typeface="Arial" panose="020B0604020202020204" pitchFamily="34" charset="0"/>
                      <a:cs typeface="Arial" panose="020B0604020202020204" pitchFamily="34" charset="0"/>
                    </a:rPr>
                    <a:t>hoặc phương trình </a:t>
                  </a:r>
                  <a14:m>
                    <m:oMath xmlns:m="http://schemas.openxmlformats.org/officeDocument/2006/math">
                      <m:r>
                        <a:rPr lang="vi-VN" sz="1750" i="1">
                          <a:latin typeface="Cambria Math" panose="02040503050406030204" pitchFamily="18" charset="0"/>
                          <a:cs typeface="Arial" panose="020B0604020202020204" pitchFamily="34" charset="0"/>
                        </a:rPr>
                        <m:t>2</m:t>
                      </m:r>
                      <m:r>
                        <a:rPr lang="vi-VN" sz="1750" i="1">
                          <a:latin typeface="Cambria Math" panose="02040503050406030204" pitchFamily="18" charset="0"/>
                          <a:cs typeface="Arial" panose="020B0604020202020204" pitchFamily="34" charset="0"/>
                        </a:rPr>
                        <m:t>𝑥</m:t>
                      </m:r>
                      <m:r>
                        <a:rPr lang="vi-VN" sz="1750" i="1">
                          <a:latin typeface="Cambria Math" panose="02040503050406030204" pitchFamily="18" charset="0"/>
                          <a:cs typeface="Arial" panose="020B0604020202020204" pitchFamily="34" charset="0"/>
                        </a:rPr>
                        <m:t>+1=0</m:t>
                      </m:r>
                    </m:oMath>
                  </a14:m>
                  <a:r>
                    <a:rPr lang="en-US" sz="1750">
                      <a:latin typeface="Arial" panose="020B0604020202020204" pitchFamily="34" charset="0"/>
                      <a:cs typeface="Arial" panose="020B0604020202020204" pitchFamily="34" charset="0"/>
                    </a:rPr>
                    <a:t> </a:t>
                  </a:r>
                  <a:r>
                    <a:rPr lang="vi-VN" sz="1750">
                      <a:latin typeface="Arial" panose="020B0604020202020204" pitchFamily="34" charset="0"/>
                      <a:cs typeface="Arial" panose="020B0604020202020204" pitchFamily="34" charset="0"/>
                    </a:rPr>
                    <a:t>hay không?</a:t>
                  </a:r>
                </a:p>
              </p:txBody>
            </p:sp>
          </mc:Choice>
          <mc:Fallback xmlns="">
            <p:sp>
              <p:nvSpPr>
                <p:cNvPr id="10" name="Rectangle 9"/>
                <p:cNvSpPr>
                  <a:spLocks noRot="1" noChangeAspect="1" noMove="1" noResize="1" noEditPoints="1" noAdjustHandles="1" noChangeArrowheads="1" noChangeShapeType="1" noTextEdit="1"/>
                </p:cNvSpPr>
                <p:nvPr/>
              </p:nvSpPr>
              <p:spPr>
                <a:xfrm>
                  <a:off x="-2003343" y="976144"/>
                  <a:ext cx="7681621" cy="3378489"/>
                </a:xfrm>
                <a:prstGeom prst="rect">
                  <a:avLst/>
                </a:prstGeom>
                <a:blipFill>
                  <a:blip r:embed="rId3"/>
                  <a:stretch>
                    <a:fillRect l="-556" r="-556" b="-1625"/>
                  </a:stretch>
                </a:blipFill>
              </p:spPr>
              <p:txBody>
                <a:bodyPr/>
                <a:lstStyle/>
                <a:p>
                  <a:r>
                    <a:rPr 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936289" y="1210021"/>
                <a:ext cx="7363054" cy="3330271"/>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Vì Hoa đã mua được số lượng áo gấp 1,25 lần so với số lượng dự định (ban đầu) nên ta có phương trình:</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600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−30</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=1,25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600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den>
                      </m:f>
                    </m:oMath>
                  </m:oMathPara>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Giải phương trình: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600</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=750</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−22 500</m:t>
                    </m:r>
                  </m:oMath>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spcBef>
                    <a:spcPts val="600"/>
                  </a:spcBef>
                  <a:spcAft>
                    <a:spcPts val="600"/>
                  </a:spcAft>
                  <a:buClr>
                    <a:srgbClr val="000000"/>
                  </a:buClr>
                  <a:buSzTx/>
                  <a:buFont typeface="Arial"/>
                  <a:buNone/>
                  <a:tabLst/>
                  <a:defRPr/>
                </a:pP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=150</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(Thỏa mãn điều kiện)</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Vậy giá của một chiếc áo ban đầu là: 150 nghìn đồng.</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936289" y="1210021"/>
                <a:ext cx="7363054" cy="3330271"/>
              </a:xfrm>
              <a:prstGeom prst="rect">
                <a:avLst/>
              </a:prstGeom>
              <a:blipFill>
                <a:blip r:embed="rId3"/>
                <a:stretch>
                  <a:fillRect l="-580" r="-580"/>
                </a:stretch>
              </a:blipFill>
            </p:spPr>
            <p:txBody>
              <a:bodyPr/>
              <a:lstStyle/>
              <a:p>
                <a:r>
                  <a:rPr lang="en-US">
                    <a:noFill/>
                  </a:rPr>
                  <a:t> </a:t>
                </a:r>
              </a:p>
            </p:txBody>
          </p:sp>
        </mc:Fallback>
      </mc:AlternateContent>
      <p:sp>
        <p:nvSpPr>
          <p:cNvPr id="4" name="Google Shape;1913;p42"/>
          <p:cNvSpPr/>
          <p:nvPr/>
        </p:nvSpPr>
        <p:spPr>
          <a:xfrm rot="2165">
            <a:off x="858922" y="704407"/>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800" b="1" i="1" u="none" strike="noStrike" kern="0" cap="none" spc="0" normalizeH="0" baseline="0" noProof="0" dirty="0">
              <a:ln>
                <a:noFill/>
              </a:ln>
              <a:solidFill>
                <a:sysClr val="windowText" lastClr="000000"/>
              </a:solidFill>
              <a:effectLst/>
              <a:uLnTx/>
              <a:uFillTx/>
              <a:latin typeface="Arial"/>
              <a:cs typeface="Arial"/>
              <a:sym typeface="Arial"/>
            </a:endParaRPr>
          </a:p>
        </p:txBody>
      </p:sp>
    </p:spTree>
    <p:extLst>
      <p:ext uri="{BB962C8B-B14F-4D97-AF65-F5344CB8AC3E}">
        <p14:creationId xmlns:p14="http://schemas.microsoft.com/office/powerpoint/2010/main" val="47400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up)">
                                      <p:cBhvr>
                                        <p:cTn id="15" dur="500"/>
                                        <p:tgtEl>
                                          <p:spTgt spid="5">
                                            <p:txEl>
                                              <p:pRg st="2" end="2"/>
                                            </p:txEl>
                                          </p:spTgt>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up)">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barn(inVertical)">
                                      <p:cBhvr>
                                        <p:cTn id="2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30" name="TextBox 29"/>
              <p:cNvSpPr txBox="1"/>
              <p:nvPr/>
            </p:nvSpPr>
            <p:spPr>
              <a:xfrm>
                <a:off x="819324" y="465436"/>
                <a:ext cx="7604004" cy="2492990"/>
              </a:xfrm>
              <a:prstGeom prst="rect">
                <a:avLst/>
              </a:prstGeom>
              <a:noFill/>
            </p:spPr>
            <p:txBody>
              <a:bodyPr wrap="square" rtlCol="0">
                <a:spAutoFit/>
              </a:bodyPr>
              <a:lstStyle/>
              <a:p>
                <a:pPr lvl="0" algn="just" defTabSz="1828800">
                  <a:lnSpc>
                    <a:spcPct val="160000"/>
                  </a:lnSpc>
                  <a:buClr>
                    <a:srgbClr val="2D1549"/>
                  </a:buClr>
                  <a:buSzPts val="1100"/>
                  <a:defRPr/>
                </a:pPr>
                <a:r>
                  <a:rPr lang="vi-VN" sz="1950" b="1" kern="1200">
                    <a:solidFill>
                      <a:srgbClr val="1F497D"/>
                    </a:solidFill>
                    <a:latin typeface="Arial" panose="020B0604020202020204" pitchFamily="34" charset="0"/>
                    <a:ea typeface="+mn-ea"/>
                    <a:cs typeface="Arial" panose="020B0604020202020204" pitchFamily="34" charset="0"/>
                  </a:rPr>
                  <a:t>Bài </a:t>
                </a:r>
                <a:r>
                  <a:rPr lang="en-US" sz="1950" b="1" kern="1200">
                    <a:solidFill>
                      <a:srgbClr val="1F497D"/>
                    </a:solidFill>
                    <a:latin typeface="Arial" panose="020B0604020202020204" pitchFamily="34" charset="0"/>
                    <a:ea typeface="+mn-ea"/>
                    <a:cs typeface="Arial" panose="020B0604020202020204" pitchFamily="34" charset="0"/>
                  </a:rPr>
                  <a:t>6</a:t>
                </a:r>
                <a:r>
                  <a:rPr lang="vi-VN" sz="1950" b="1" kern="1200">
                    <a:solidFill>
                      <a:srgbClr val="1F497D"/>
                    </a:solidFill>
                    <a:latin typeface="Arial" panose="020B0604020202020204" pitchFamily="34" charset="0"/>
                    <a:ea typeface="+mn-ea"/>
                    <a:cs typeface="Arial" panose="020B0604020202020204" pitchFamily="34" charset="0"/>
                  </a:rPr>
                  <a:t> (SGK</a:t>
                </a:r>
                <a:r>
                  <a:rPr lang="en-US" sz="1950" b="1" kern="1200">
                    <a:solidFill>
                      <a:srgbClr val="1F497D"/>
                    </a:solidFill>
                    <a:latin typeface="Arial" panose="020B0604020202020204" pitchFamily="34" charset="0"/>
                    <a:ea typeface="+mn-ea"/>
                    <a:cs typeface="Arial" panose="020B0604020202020204" pitchFamily="34" charset="0"/>
                  </a:rPr>
                  <a:t> – </a:t>
                </a:r>
                <a:r>
                  <a:rPr lang="vi-VN" sz="1950" b="1" kern="1200">
                    <a:solidFill>
                      <a:srgbClr val="1F497D"/>
                    </a:solidFill>
                    <a:latin typeface="Arial" panose="020B0604020202020204" pitchFamily="34" charset="0"/>
                    <a:ea typeface="+mn-ea"/>
                    <a:cs typeface="Arial" panose="020B0604020202020204" pitchFamily="34" charset="0"/>
                  </a:rPr>
                  <a:t>tr.</a:t>
                </a:r>
                <a:r>
                  <a:rPr lang="en-US" sz="1950" b="1">
                    <a:solidFill>
                      <a:srgbClr val="1F497D"/>
                    </a:solidFill>
                    <a:latin typeface="Arial" panose="020B0604020202020204" pitchFamily="34" charset="0"/>
                    <a:cs typeface="Arial" panose="020B0604020202020204" pitchFamily="34" charset="0"/>
                  </a:rPr>
                  <a:t>11</a:t>
                </a:r>
                <a:r>
                  <a:rPr lang="en-US" sz="1950" b="1" kern="1200">
                    <a:solidFill>
                      <a:srgbClr val="1F497D"/>
                    </a:solidFill>
                    <a:latin typeface="Arial" panose="020B0604020202020204" pitchFamily="34" charset="0"/>
                    <a:ea typeface="+mn-ea"/>
                    <a:cs typeface="Arial" panose="020B0604020202020204" pitchFamily="34" charset="0"/>
                  </a:rPr>
                  <a:t>) </a:t>
                </a:r>
                <a:r>
                  <a:rPr lang="vi-VN" sz="1950" kern="1200">
                    <a:solidFill>
                      <a:sysClr val="windowText" lastClr="000000"/>
                    </a:solidFill>
                    <a:latin typeface="Arial" panose="020B0604020202020204" pitchFamily="34" charset="0"/>
                    <a:ea typeface="+mn-ea"/>
                    <a:cs typeface="Arial" panose="020B0604020202020204" pitchFamily="34" charset="0"/>
                  </a:rPr>
                  <a:t>Một mảnh đất có dạng hình chữ nhật với chu vi bằng</a:t>
                </a:r>
                <a:r>
                  <a:rPr lang="en-US" sz="1950" kern="1200">
                    <a:solidFill>
                      <a:sysClr val="windowText" lastClr="000000"/>
                    </a:solidFill>
                    <a:latin typeface="Arial" panose="020B0604020202020204" pitchFamily="34" charset="0"/>
                    <a:ea typeface="+mn-ea"/>
                    <a:cs typeface="Arial" panose="020B0604020202020204" pitchFamily="34" charset="0"/>
                  </a:rPr>
                  <a:t> </a:t>
                </a:r>
                <a14:m>
                  <m:oMath xmlns:m="http://schemas.openxmlformats.org/officeDocument/2006/math">
                    <m:r>
                      <a:rPr lang="vi-VN" sz="1950" i="1" kern="1200" smtClean="0">
                        <a:solidFill>
                          <a:sysClr val="windowText" lastClr="000000"/>
                        </a:solidFill>
                        <a:latin typeface="Cambria Math" panose="02040503050406030204" pitchFamily="18" charset="0"/>
                        <a:ea typeface="+mn-ea"/>
                        <a:cs typeface="Arial" panose="020B0604020202020204" pitchFamily="34" charset="0"/>
                      </a:rPr>
                      <m:t>52</m:t>
                    </m:r>
                    <m:r>
                      <a:rPr lang="vi-VN" sz="1950" i="1" kern="1200" smtClean="0">
                        <a:solidFill>
                          <a:sysClr val="windowText" lastClr="000000"/>
                        </a:solidFill>
                        <a:latin typeface="Cambria Math" panose="02040503050406030204" pitchFamily="18" charset="0"/>
                        <a:ea typeface="+mn-ea"/>
                        <a:cs typeface="Arial" panose="020B0604020202020204" pitchFamily="34" charset="0"/>
                      </a:rPr>
                      <m:t>𝑚</m:t>
                    </m:r>
                    <m:r>
                      <a:rPr lang="vi-VN" sz="1950" i="1" kern="1200">
                        <a:solidFill>
                          <a:sysClr val="windowText" lastClr="000000"/>
                        </a:solidFill>
                        <a:latin typeface="Cambria Math" panose="02040503050406030204" pitchFamily="18" charset="0"/>
                        <a:ea typeface="+mn-ea"/>
                        <a:cs typeface="Arial" panose="020B0604020202020204" pitchFamily="34" charset="0"/>
                      </a:rPr>
                      <m:t>. </m:t>
                    </m:r>
                  </m:oMath>
                </a14:m>
                <a:r>
                  <a:rPr lang="vi-VN" sz="1950" kern="1200">
                    <a:solidFill>
                      <a:sysClr val="windowText" lastClr="000000"/>
                    </a:solidFill>
                    <a:latin typeface="Arial" panose="020B0604020202020204" pitchFamily="34" charset="0"/>
                    <a:ea typeface="+mn-ea"/>
                    <a:cs typeface="Arial" panose="020B0604020202020204" pitchFamily="34" charset="0"/>
                  </a:rPr>
                  <a:t>Trên mảnh đất đó, người ta làm một vườn rau có dạng</a:t>
                </a:r>
                <a:r>
                  <a:rPr lang="en-US" sz="1950" kern="1200">
                    <a:solidFill>
                      <a:sysClr val="windowText" lastClr="000000"/>
                    </a:solidFill>
                    <a:latin typeface="Arial" panose="020B0604020202020204" pitchFamily="34" charset="0"/>
                    <a:ea typeface="+mn-ea"/>
                    <a:cs typeface="Arial" panose="020B0604020202020204" pitchFamily="34" charset="0"/>
                  </a:rPr>
                  <a:t> </a:t>
                </a:r>
                <a:r>
                  <a:rPr lang="vi-VN" sz="1950" kern="1200">
                    <a:solidFill>
                      <a:sysClr val="windowText" lastClr="000000"/>
                    </a:solidFill>
                    <a:latin typeface="Arial" panose="020B0604020202020204" pitchFamily="34" charset="0"/>
                    <a:cs typeface="Arial" panose="020B0604020202020204" pitchFamily="34" charset="0"/>
                  </a:rPr>
                  <a:t>hình chữ nhật với diện tích là </a:t>
                </a:r>
                <a14:m>
                  <m:oMath xmlns:m="http://schemas.openxmlformats.org/officeDocument/2006/math">
                    <m:r>
                      <a:rPr lang="vi-VN" sz="1950" i="1" kern="1200">
                        <a:solidFill>
                          <a:sysClr val="windowText" lastClr="000000"/>
                        </a:solidFill>
                        <a:latin typeface="Cambria Math" panose="02040503050406030204" pitchFamily="18" charset="0"/>
                        <a:cs typeface="Arial" panose="020B0604020202020204" pitchFamily="34" charset="0"/>
                      </a:rPr>
                      <m:t>112</m:t>
                    </m:r>
                    <m:sSup>
                      <m:sSupPr>
                        <m:ctrlPr>
                          <a:rPr lang="vi-VN" sz="1950" i="1" kern="1200">
                            <a:solidFill>
                              <a:sysClr val="windowText" lastClr="000000"/>
                            </a:solidFill>
                            <a:latin typeface="Cambria Math" panose="02040503050406030204" pitchFamily="18" charset="0"/>
                            <a:cs typeface="Arial" panose="020B0604020202020204" pitchFamily="34" charset="0"/>
                          </a:rPr>
                        </m:ctrlPr>
                      </m:sSupPr>
                      <m:e>
                        <m:r>
                          <a:rPr lang="en-US" sz="1950" i="1" kern="1200">
                            <a:solidFill>
                              <a:sysClr val="windowText" lastClr="000000"/>
                            </a:solidFill>
                            <a:latin typeface="Cambria Math" panose="02040503050406030204" pitchFamily="18" charset="0"/>
                            <a:cs typeface="Arial" panose="020B0604020202020204" pitchFamily="34" charset="0"/>
                          </a:rPr>
                          <m:t>𝑚</m:t>
                        </m:r>
                      </m:e>
                      <m:sup>
                        <m:r>
                          <a:rPr lang="en-US" sz="1950" i="1" kern="1200">
                            <a:solidFill>
                              <a:sysClr val="windowText" lastClr="000000"/>
                            </a:solidFill>
                            <a:latin typeface="Cambria Math" panose="02040503050406030204" pitchFamily="18" charset="0"/>
                            <a:cs typeface="Arial" panose="020B0604020202020204" pitchFamily="34" charset="0"/>
                          </a:rPr>
                          <m:t>2</m:t>
                        </m:r>
                      </m:sup>
                    </m:sSup>
                  </m:oMath>
                </a14:m>
                <a:r>
                  <a:rPr lang="en-US" sz="1950" kern="1200">
                    <a:solidFill>
                      <a:sysClr val="windowText" lastClr="000000"/>
                    </a:solidFill>
                    <a:latin typeface="Arial" panose="020B0604020202020204" pitchFamily="34" charset="0"/>
                    <a:cs typeface="Arial" panose="020B0604020202020204" pitchFamily="34" charset="0"/>
                  </a:rPr>
                  <a:t> </a:t>
                </a:r>
                <a:r>
                  <a:rPr lang="vi-VN" sz="1950" kern="1200">
                    <a:solidFill>
                      <a:sysClr val="windowText" lastClr="000000"/>
                    </a:solidFill>
                    <a:latin typeface="Arial" panose="020B0604020202020204" pitchFamily="34" charset="0"/>
                    <a:cs typeface="Arial" panose="020B0604020202020204" pitchFamily="34" charset="0"/>
                  </a:rPr>
                  <a:t>và một lối</a:t>
                </a:r>
                <a:r>
                  <a:rPr lang="en-US" sz="1950" kern="1200">
                    <a:solidFill>
                      <a:sysClr val="windowText" lastClr="000000"/>
                    </a:solidFill>
                    <a:latin typeface="Arial" panose="020B0604020202020204" pitchFamily="34" charset="0"/>
                    <a:cs typeface="Arial" panose="020B0604020202020204" pitchFamily="34" charset="0"/>
                  </a:rPr>
                  <a:t> </a:t>
                </a:r>
                <a:r>
                  <a:rPr lang="vi-VN" sz="1950" kern="1200">
                    <a:solidFill>
                      <a:sysClr val="windowText" lastClr="000000"/>
                    </a:solidFill>
                    <a:latin typeface="Arial" panose="020B0604020202020204" pitchFamily="34" charset="0"/>
                    <a:cs typeface="Arial" panose="020B0604020202020204" pitchFamily="34" charset="0"/>
                  </a:rPr>
                  <a:t>đi xung quanh vườn rộng 1 m (Hình 2). </a:t>
                </a:r>
                <a:endParaRPr lang="en-US" sz="1950" kern="1200">
                  <a:solidFill>
                    <a:sysClr val="windowText" lastClr="000000"/>
                  </a:solidFill>
                  <a:latin typeface="Arial" panose="020B0604020202020204" pitchFamily="34" charset="0"/>
                  <a:cs typeface="Arial" panose="020B0604020202020204" pitchFamily="34" charset="0"/>
                </a:endParaRPr>
              </a:p>
              <a:p>
                <a:pPr lvl="0" algn="just" defTabSz="1828800">
                  <a:lnSpc>
                    <a:spcPct val="160000"/>
                  </a:lnSpc>
                  <a:buClr>
                    <a:srgbClr val="2D1549"/>
                  </a:buClr>
                  <a:buSzPts val="1100"/>
                  <a:defRPr/>
                </a:pPr>
                <a:r>
                  <a:rPr lang="vi-VN" sz="1950" kern="1200">
                    <a:solidFill>
                      <a:sysClr val="windowText" lastClr="000000"/>
                    </a:solidFill>
                    <a:latin typeface="Arial" panose="020B0604020202020204" pitchFamily="34" charset="0"/>
                    <a:cs typeface="Arial" panose="020B0604020202020204" pitchFamily="34" charset="0"/>
                  </a:rPr>
                  <a:t>Tính các kích thước của mảnh đất đó.</a:t>
                </a:r>
              </a:p>
            </p:txBody>
          </p:sp>
        </mc:Choice>
        <mc:Fallback xmlns="">
          <p:sp>
            <p:nvSpPr>
              <p:cNvPr id="30" name="TextBox 29"/>
              <p:cNvSpPr txBox="1">
                <a:spLocks noRot="1" noChangeAspect="1" noMove="1" noResize="1" noEditPoints="1" noAdjustHandles="1" noChangeArrowheads="1" noChangeShapeType="1" noTextEdit="1"/>
              </p:cNvSpPr>
              <p:nvPr/>
            </p:nvSpPr>
            <p:spPr>
              <a:xfrm>
                <a:off x="819324" y="465436"/>
                <a:ext cx="7604004" cy="2492990"/>
              </a:xfrm>
              <a:prstGeom prst="rect">
                <a:avLst/>
              </a:prstGeom>
              <a:blipFill>
                <a:blip r:embed="rId2"/>
                <a:stretch>
                  <a:fillRect l="-801" r="-721" b="-1222"/>
                </a:stretch>
              </a:blipFill>
            </p:spPr>
            <p:txBody>
              <a:bodyPr/>
              <a:lstStyle/>
              <a:p>
                <a:r>
                  <a:rPr lang="en-US">
                    <a:noFill/>
                  </a:rPr>
                  <a:t> </a:t>
                </a:r>
              </a:p>
            </p:txBody>
          </p:sp>
        </mc:Fallback>
      </mc:AlternateContent>
      <p:pic>
        <p:nvPicPr>
          <p:cNvPr id="7" name="Picture 6"/>
          <p:cNvPicPr>
            <a:picLocks noChangeAspect="1"/>
          </p:cNvPicPr>
          <p:nvPr/>
        </p:nvPicPr>
        <p:blipFill>
          <a:blip r:embed="rId3"/>
          <a:stretch>
            <a:fillRect/>
          </a:stretch>
        </p:blipFill>
        <p:spPr>
          <a:xfrm>
            <a:off x="5480699" y="2221186"/>
            <a:ext cx="2816596" cy="2334970"/>
          </a:xfrm>
          <a:prstGeom prst="rect">
            <a:avLst/>
          </a:prstGeom>
        </p:spPr>
      </p:pic>
      <p:pic>
        <p:nvPicPr>
          <p:cNvPr id="8" name="Picture 7"/>
          <p:cNvPicPr>
            <a:picLocks noChangeAspect="1"/>
          </p:cNvPicPr>
          <p:nvPr/>
        </p:nvPicPr>
        <p:blipFill>
          <a:blip r:embed="rId4"/>
          <a:stretch>
            <a:fillRect/>
          </a:stretch>
        </p:blipFill>
        <p:spPr>
          <a:xfrm>
            <a:off x="2623424" y="3511379"/>
            <a:ext cx="656883" cy="688926"/>
          </a:xfrm>
          <a:prstGeom prst="rect">
            <a:avLst/>
          </a:prstGeom>
        </p:spPr>
      </p:pic>
    </p:spTree>
    <p:extLst>
      <p:ext uri="{BB962C8B-B14F-4D97-AF65-F5344CB8AC3E}">
        <p14:creationId xmlns:p14="http://schemas.microsoft.com/office/powerpoint/2010/main" val="2178244655"/>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p:sp>
        <p:nvSpPr>
          <p:cNvPr id="25" name="Google Shape;1913;p42"/>
          <p:cNvSpPr/>
          <p:nvPr/>
        </p:nvSpPr>
        <p:spPr>
          <a:xfrm rot="2165">
            <a:off x="829971" y="673049"/>
            <a:ext cx="891863" cy="37979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760108" y="1109259"/>
                <a:ext cx="7639974" cy="3353803"/>
              </a:xfrm>
              <a:prstGeom prst="rect">
                <a:avLst/>
              </a:prstGeom>
            </p:spPr>
            <p:txBody>
              <a:bodyPr wrap="square">
                <a:spAutoFit/>
              </a:bodyPr>
              <a:lstStyle/>
              <a:p>
                <a:pPr algn="just">
                  <a:lnSpc>
                    <a:spcPct val="150000"/>
                  </a:lnSpc>
                  <a:spcBef>
                    <a:spcPts val="300"/>
                  </a:spcBef>
                  <a:spcAft>
                    <a:spcPts val="300"/>
                  </a:spcAft>
                </a:pPr>
                <a:r>
                  <a:rPr lang="vi-VN" sz="1700">
                    <a:latin typeface="+mn-lt"/>
                    <a:ea typeface="Calibri" panose="020F0502020204030204" pitchFamily="34" charset="0"/>
                    <a:cs typeface="Times New Roman" panose="02020603050405020304" pitchFamily="18" charset="0"/>
                  </a:rPr>
                  <a:t>Gọi chiều dài của mảnh đất là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𝑑</m:t>
                    </m:r>
                  </m:oMath>
                </a14:m>
                <a:r>
                  <a:rPr lang="vi-VN" sz="1700">
                    <a:effectLst/>
                    <a:latin typeface="+mn-lt"/>
                    <a:ea typeface="Calibri" panose="020F0502020204030204" pitchFamily="34" charset="0"/>
                    <a:cs typeface="Times New Roman" panose="02020603050405020304" pitchFamily="18" charset="0"/>
                  </a:rPr>
                  <a:t> (m)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𝑑</m:t>
                    </m:r>
                    <m:r>
                      <a:rPr lang="vi-VN" sz="1700" i="1">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17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1700">
                    <a:effectLst/>
                    <a:latin typeface="+mn-lt"/>
                    <a:ea typeface="Calibri" panose="020F0502020204030204" pitchFamily="34" charset="0"/>
                    <a:cs typeface="Times New Roman" panose="02020603050405020304" pitchFamily="18" charset="0"/>
                  </a:rPr>
                  <a:t>Chiều rộng của mảnh đất là </a:t>
                </a:r>
                <a14:m>
                  <m:oMath xmlns:m="http://schemas.openxmlformats.org/officeDocument/2006/math">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700" i="1">
                            <a:effectLst/>
                            <a:latin typeface="Cambria Math" panose="02040503050406030204" pitchFamily="18" charset="0"/>
                            <a:ea typeface="Calibri" panose="020F0502020204030204" pitchFamily="34" charset="0"/>
                            <a:cs typeface="Times New Roman" panose="02020603050405020304" pitchFamily="18" charset="0"/>
                          </a:rPr>
                          <m:t>52</m:t>
                        </m:r>
                      </m:num>
                      <m:den>
                        <m:r>
                          <a:rPr lang="vi-VN" sz="1700" i="1">
                            <a:effectLst/>
                            <a:latin typeface="Cambria Math" panose="02040503050406030204" pitchFamily="18" charset="0"/>
                            <a:ea typeface="Calibri" panose="020F0502020204030204" pitchFamily="34" charset="0"/>
                            <a:cs typeface="Times New Roman" panose="02020603050405020304" pitchFamily="18" charset="0"/>
                          </a:rPr>
                          <m:t>2</m:t>
                        </m:r>
                      </m:den>
                    </m:f>
                    <m:r>
                      <a:rPr lang="vi-VN" sz="1700" i="1">
                        <a:effectLst/>
                        <a:latin typeface="Cambria Math" panose="02040503050406030204" pitchFamily="18" charset="0"/>
                        <a:ea typeface="Calibri" panose="020F0502020204030204" pitchFamily="34" charset="0"/>
                        <a:cs typeface="Times New Roman" panose="02020603050405020304" pitchFamily="18" charset="0"/>
                      </a:rPr>
                      <m:t>−</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𝑑</m:t>
                    </m:r>
                    <m:r>
                      <a:rPr lang="vi-VN" sz="1700" i="1">
                        <a:effectLst/>
                        <a:latin typeface="Cambria Math" panose="02040503050406030204" pitchFamily="18" charset="0"/>
                        <a:ea typeface="Calibri" panose="020F0502020204030204" pitchFamily="34" charset="0"/>
                        <a:cs typeface="Times New Roman" panose="02020603050405020304" pitchFamily="18" charset="0"/>
                      </a:rPr>
                      <m:t>=26−</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𝑑</m:t>
                    </m:r>
                  </m:oMath>
                </a14:m>
                <a:r>
                  <a:rPr lang="vi-VN" sz="1700">
                    <a:effectLst/>
                    <a:latin typeface="+mn-lt"/>
                    <a:ea typeface="Calibri" panose="020F0502020204030204" pitchFamily="34" charset="0"/>
                    <a:cs typeface="Times New Roman" panose="02020603050405020304" pitchFamily="18" charset="0"/>
                  </a:rPr>
                  <a:t> (m)</a:t>
                </a:r>
                <a:endParaRPr lang="en-US" sz="17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1700">
                    <a:effectLst/>
                    <a:latin typeface="+mn-lt"/>
                    <a:ea typeface="Calibri" panose="020F0502020204030204" pitchFamily="34" charset="0"/>
                    <a:cs typeface="Times New Roman" panose="02020603050405020304" pitchFamily="18" charset="0"/>
                  </a:rPr>
                  <a:t>Chiều dài sau khi giảm mỗi đầu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1 </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𝑚</m:t>
                    </m:r>
                  </m:oMath>
                </a14:m>
                <a:r>
                  <a:rPr lang="vi-VN" sz="1700">
                    <a:effectLst/>
                    <a:latin typeface="+mn-lt"/>
                    <a:ea typeface="Calibri" panose="020F0502020204030204" pitchFamily="34" charset="0"/>
                    <a:cs typeface="Times New Roman" panose="02020603050405020304" pitchFamily="18" charset="0"/>
                  </a:rPr>
                  <a:t> là: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𝑑</m:t>
                    </m:r>
                    <m:r>
                      <a:rPr lang="vi-VN" sz="17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vi-VN" sz="1700">
                    <a:effectLst/>
                    <a:latin typeface="+mn-lt"/>
                    <a:ea typeface="Calibri" panose="020F0502020204030204" pitchFamily="34" charset="0"/>
                    <a:cs typeface="Times New Roman" panose="02020603050405020304" pitchFamily="18" charset="0"/>
                  </a:rPr>
                  <a:t> (m)</a:t>
                </a:r>
                <a:endParaRPr lang="en-US" sz="17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1700">
                    <a:effectLst/>
                    <a:latin typeface="+mn-lt"/>
                    <a:ea typeface="Calibri" panose="020F0502020204030204" pitchFamily="34" charset="0"/>
                    <a:cs typeface="Times New Roman" panose="02020603050405020304" pitchFamily="18" charset="0"/>
                  </a:rPr>
                  <a:t>Chiều rộng sau khi giảm mỗi đầu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1 </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𝑚</m:t>
                    </m:r>
                  </m:oMath>
                </a14:m>
                <a:r>
                  <a:rPr lang="vi-VN" sz="1700">
                    <a:effectLst/>
                    <a:latin typeface="+mn-lt"/>
                    <a:ea typeface="Calibri" panose="020F0502020204030204" pitchFamily="34" charset="0"/>
                    <a:cs typeface="Times New Roman" panose="02020603050405020304" pitchFamily="18" charset="0"/>
                  </a:rPr>
                  <a:t> là: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24−</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𝑑</m:t>
                    </m:r>
                  </m:oMath>
                </a14:m>
                <a:r>
                  <a:rPr lang="vi-VN" sz="1700">
                    <a:effectLst/>
                    <a:latin typeface="+mn-lt"/>
                    <a:ea typeface="Calibri" panose="020F0502020204030204" pitchFamily="34" charset="0"/>
                    <a:cs typeface="Times New Roman" panose="02020603050405020304" pitchFamily="18" charset="0"/>
                  </a:rPr>
                  <a:t> (m)</a:t>
                </a:r>
                <a:endParaRPr lang="en-US" sz="17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1700">
                    <a:effectLst/>
                    <a:latin typeface="+mn-lt"/>
                    <a:ea typeface="Calibri" panose="020F0502020204030204" pitchFamily="34" charset="0"/>
                    <a:cs typeface="Times New Roman" panose="02020603050405020304" pitchFamily="18" charset="0"/>
                  </a:rPr>
                  <a:t>Vì tích của chiều dài và rộng sau khi giảm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1 </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𝑚</m:t>
                    </m:r>
                  </m:oMath>
                </a14:m>
                <a:r>
                  <a:rPr lang="vi-VN" sz="1700">
                    <a:effectLst/>
                    <a:latin typeface="+mn-lt"/>
                    <a:ea typeface="Calibri" panose="020F0502020204030204" pitchFamily="34" charset="0"/>
                    <a:cs typeface="Times New Roman" panose="02020603050405020304" pitchFamily="18" charset="0"/>
                  </a:rPr>
                  <a:t> chính bằng diện tích vườn rau nên ta có phương trình:</a:t>
                </a:r>
                <a:endParaRPr lang="en-US" sz="1700">
                  <a:effectLst/>
                  <a:latin typeface="+mn-lt"/>
                  <a:ea typeface="Arial" panose="020B0604020202020204" pitchFamily="34" charset="0"/>
                  <a:cs typeface="Times New Roman" panose="02020603050405020304" pitchFamily="18" charset="0"/>
                </a:endParaRPr>
              </a:p>
              <a:p>
                <a:pPr algn="ctr">
                  <a:lnSpc>
                    <a:spcPct val="150000"/>
                  </a:lnSpc>
                  <a:spcBef>
                    <a:spcPts val="300"/>
                  </a:spcBef>
                  <a:spcAft>
                    <a:spcPts val="300"/>
                  </a:spcAft>
                </a:pPr>
                <a14:m>
                  <m:oMath xmlns:m="http://schemas.openxmlformats.org/officeDocument/2006/math">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1700" i="1">
                            <a:effectLst/>
                            <a:latin typeface="Cambria Math" panose="02040503050406030204" pitchFamily="18" charset="0"/>
                            <a:ea typeface="Calibri" panose="020F0502020204030204" pitchFamily="34" charset="0"/>
                            <a:cs typeface="Times New Roman" panose="02020603050405020304" pitchFamily="18" charset="0"/>
                          </a:rPr>
                          <m:t>𝑑</m:t>
                        </m:r>
                        <m:r>
                          <a:rPr lang="vi-VN" sz="1700" i="1">
                            <a:effectLst/>
                            <a:latin typeface="Cambria Math" panose="02040503050406030204" pitchFamily="18" charset="0"/>
                            <a:ea typeface="Calibri" panose="020F0502020204030204" pitchFamily="34" charset="0"/>
                            <a:cs typeface="Times New Roman" panose="02020603050405020304" pitchFamily="18" charset="0"/>
                          </a:rPr>
                          <m:t>−2</m:t>
                        </m:r>
                      </m:e>
                    </m:d>
                    <m:r>
                      <a:rPr lang="vi-VN" sz="17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1700" i="1">
                            <a:effectLst/>
                            <a:latin typeface="Cambria Math" panose="02040503050406030204" pitchFamily="18" charset="0"/>
                            <a:ea typeface="Calibri" panose="020F0502020204030204" pitchFamily="34" charset="0"/>
                            <a:cs typeface="Times New Roman" panose="02020603050405020304" pitchFamily="18" charset="0"/>
                          </a:rPr>
                          <m:t>24−</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𝑑</m:t>
                        </m:r>
                      </m:e>
                    </m:d>
                    <m:r>
                      <a:rPr lang="vi-VN" sz="1700" i="1">
                        <a:effectLst/>
                        <a:latin typeface="Cambria Math" panose="02040503050406030204" pitchFamily="18" charset="0"/>
                        <a:ea typeface="Calibri" panose="020F0502020204030204" pitchFamily="34" charset="0"/>
                        <a:cs typeface="Times New Roman" panose="02020603050405020304" pitchFamily="18" charset="0"/>
                      </a:rPr>
                      <m:t>=112 </m:t>
                    </m:r>
                  </m:oMath>
                </a14:m>
                <a:r>
                  <a:rPr lang="vi-VN" sz="1700">
                    <a:effectLst/>
                    <a:latin typeface="+mn-lt"/>
                    <a:ea typeface="Calibri" panose="020F0502020204030204" pitchFamily="34" charset="0"/>
                    <a:cs typeface="Times New Roman" panose="02020603050405020304" pitchFamily="18" charset="0"/>
                  </a:rPr>
                  <a:t> </a:t>
                </a:r>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60108" y="1109259"/>
                <a:ext cx="7639974" cy="3353803"/>
              </a:xfrm>
              <a:prstGeom prst="rect">
                <a:avLst/>
              </a:prstGeom>
              <a:blipFill>
                <a:blip r:embed="rId2"/>
                <a:stretch>
                  <a:fillRect l="-559" r="-479"/>
                </a:stretch>
              </a:blipFill>
            </p:spPr>
            <p:txBody>
              <a:bodyPr/>
              <a:lstStyle/>
              <a:p>
                <a:r>
                  <a:rPr lang="en-US">
                    <a:noFill/>
                  </a:rPr>
                  <a:t> </a:t>
                </a:r>
              </a:p>
            </p:txBody>
          </p:sp>
        </mc:Fallback>
      </mc:AlternateContent>
    </p:spTree>
    <p:extLst>
      <p:ext uri="{BB962C8B-B14F-4D97-AF65-F5344CB8AC3E}">
        <p14:creationId xmlns:p14="http://schemas.microsoft.com/office/powerpoint/2010/main" val="308804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2" dur="500"/>
                                        <p:tgtEl>
                                          <p:spTgt spid="2">
                                            <p:txEl>
                                              <p:pRg st="4" end="4"/>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2" name="Rectangle 1"/>
              <p:cNvSpPr/>
              <p:nvPr/>
            </p:nvSpPr>
            <p:spPr>
              <a:xfrm>
                <a:off x="992583" y="1227645"/>
                <a:ext cx="7213770" cy="324935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Giải phương trình ta được: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24</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−48+2</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=112</m:t>
                    </m:r>
                  </m:oMath>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14:m>
                  <m:oMath xmlns:m="http://schemas.openxmlformats.org/officeDocument/2006/math">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−26</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+160=0</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=16</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hoặc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m:t>
                    </m:r>
                  </m:oMath>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Xét chiều dài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=16</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suy ra chiều rộng bằng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26−16=10 </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𝑚</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(hợp lí)</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Xét chiều dài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suy ra chiều rộng bằng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26−10=16 </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𝑚</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(vô lí, vì chiều dài lại ngắn hơn chiều rộng).</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Vậy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thỏa mãn, và kích thước mảnh đất là: </a:t>
                </a:r>
                <a:endParaRPr kumimoji="0" lang="en-US"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Chiều dài 16 m; Chiều rộng 10 m.</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992583" y="1227645"/>
                <a:ext cx="7213770" cy="3249351"/>
              </a:xfrm>
              <a:prstGeom prst="rect">
                <a:avLst/>
              </a:prstGeom>
              <a:blipFill>
                <a:blip r:embed="rId2"/>
                <a:stretch>
                  <a:fillRect l="-592" r="-507" b="-188"/>
                </a:stretch>
              </a:blipFill>
            </p:spPr>
            <p:txBody>
              <a:bodyPr/>
              <a:lstStyle/>
              <a:p>
                <a:r>
                  <a:rPr lang="en-US">
                    <a:noFill/>
                  </a:rPr>
                  <a:t> </a:t>
                </a:r>
              </a:p>
            </p:txBody>
          </p:sp>
        </mc:Fallback>
      </mc:AlternateContent>
      <p:sp>
        <p:nvSpPr>
          <p:cNvPr id="24" name="Google Shape;1913;p42"/>
          <p:cNvSpPr/>
          <p:nvPr/>
        </p:nvSpPr>
        <p:spPr>
          <a:xfrm rot="2165">
            <a:off x="829971" y="673049"/>
            <a:ext cx="891863" cy="37979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p:spTree>
    <p:extLst>
      <p:ext uri="{BB962C8B-B14F-4D97-AF65-F5344CB8AC3E}">
        <p14:creationId xmlns:p14="http://schemas.microsoft.com/office/powerpoint/2010/main" val="333917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500"/>
                                        <p:tgtEl>
                                          <p:spTgt spid="2">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0" dur="500"/>
                                        <p:tgtEl>
                                          <p:spTgt spid="2">
                                            <p:txEl>
                                              <p:pRg st="5" end="5"/>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816"/>
        <p:cNvGrpSpPr/>
        <p:nvPr/>
      </p:nvGrpSpPr>
      <p:grpSpPr>
        <a:xfrm>
          <a:off x="0" y="0"/>
          <a:ext cx="0" cy="0"/>
          <a:chOff x="0" y="0"/>
          <a:chExt cx="0" cy="0"/>
        </a:xfrm>
      </p:grpSpPr>
      <p:grpSp>
        <p:nvGrpSpPr>
          <p:cNvPr id="2851" name="Google Shape;2851;p64"/>
          <p:cNvGrpSpPr/>
          <p:nvPr/>
        </p:nvGrpSpPr>
        <p:grpSpPr>
          <a:xfrm>
            <a:off x="142702" y="489813"/>
            <a:ext cx="214917" cy="230335"/>
            <a:chOff x="424275" y="4593075"/>
            <a:chExt cx="307025" cy="329050"/>
          </a:xfrm>
        </p:grpSpPr>
        <p:sp>
          <p:nvSpPr>
            <p:cNvPr id="2852" name="Google Shape;2852;p6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3" name="Google Shape;2853;p6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4" name="Google Shape;2854;p6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58" name="Google Shape;2858;p64"/>
          <p:cNvGrpSpPr/>
          <p:nvPr/>
        </p:nvGrpSpPr>
        <p:grpSpPr>
          <a:xfrm>
            <a:off x="8260556" y="3995559"/>
            <a:ext cx="663038" cy="876873"/>
            <a:chOff x="3064150" y="3027700"/>
            <a:chExt cx="1519050" cy="2078300"/>
          </a:xfrm>
        </p:grpSpPr>
        <p:sp>
          <p:nvSpPr>
            <p:cNvPr id="2859" name="Google Shape;2859;p64"/>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0" name="Google Shape;2860;p64"/>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1" name="Google Shape;2861;p64"/>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2" name="Google Shape;2862;p64"/>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3" name="Google Shape;2863;p64"/>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4" name="Google Shape;2864;p64"/>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5" name="Google Shape;2865;p64"/>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6" name="Google Shape;2866;p64"/>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7" name="Google Shape;2867;p64"/>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8" name="Google Shape;2868;p64"/>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9" name="Google Shape;2869;p64"/>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0" name="Google Shape;2870;p64"/>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1" name="Google Shape;2871;p64"/>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2" name="Google Shape;2872;p64"/>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3" name="Google Shape;2873;p64"/>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4" name="Google Shape;2874;p64"/>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5" name="Google Shape;2875;p64"/>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6" name="Google Shape;2876;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7" name="Google Shape;2877;p64"/>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8" name="Google Shape;2878;p64"/>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9" name="Google Shape;2879;p64"/>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0" name="Google Shape;2880;p64"/>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1" name="Google Shape;2881;p64"/>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2" name="Google Shape;2882;p64"/>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3" name="Google Shape;2883;p64"/>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4" name="Google Shape;2884;p64"/>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5" name="Google Shape;2885;p64"/>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6" name="Google Shape;2886;p64"/>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7" name="Google Shape;2887;p64"/>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8" name="Google Shape;2888;p64"/>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64"/>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64"/>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64"/>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64"/>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64"/>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64"/>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00" name="Google Shape;2900;p64"/>
          <p:cNvGrpSpPr/>
          <p:nvPr/>
        </p:nvGrpSpPr>
        <p:grpSpPr>
          <a:xfrm>
            <a:off x="6938354" y="305719"/>
            <a:ext cx="1675047" cy="149573"/>
            <a:chOff x="4790625" y="1824675"/>
            <a:chExt cx="2392925" cy="213675"/>
          </a:xfrm>
        </p:grpSpPr>
        <p:sp>
          <p:nvSpPr>
            <p:cNvPr id="2901" name="Google Shape;2901;p6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2" name="Google Shape;2902;p6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3" name="Google Shape;2903;p6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4" name="Google Shape;2904;p6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5" name="Google Shape;2905;p6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06" name="Google Shape;2906;p64"/>
          <p:cNvGrpSpPr/>
          <p:nvPr/>
        </p:nvGrpSpPr>
        <p:grpSpPr>
          <a:xfrm>
            <a:off x="8829243" y="2572827"/>
            <a:ext cx="214918" cy="250565"/>
            <a:chOff x="6571050" y="2495000"/>
            <a:chExt cx="307025" cy="357950"/>
          </a:xfrm>
        </p:grpSpPr>
        <p:sp>
          <p:nvSpPr>
            <p:cNvPr id="2907" name="Google Shape;2907;p6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8" name="Google Shape;2908;p6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9" name="Google Shape;2909;p6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10" name="Google Shape;2910;p64"/>
          <p:cNvGrpSpPr/>
          <p:nvPr/>
        </p:nvGrpSpPr>
        <p:grpSpPr>
          <a:xfrm>
            <a:off x="119755" y="847989"/>
            <a:ext cx="279227" cy="1700985"/>
            <a:chOff x="4713875" y="2486650"/>
            <a:chExt cx="495475" cy="2584400"/>
          </a:xfrm>
        </p:grpSpPr>
        <p:sp>
          <p:nvSpPr>
            <p:cNvPr id="2911" name="Google Shape;2911;p6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2" name="Google Shape;2912;p6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3" name="Google Shape;2913;p6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4" name="Google Shape;2914;p6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5" name="Google Shape;2915;p6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6" name="Google Shape;2916;p6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7" name="Google Shape;2917;p6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8" name="Google Shape;2918;p6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9" name="Google Shape;2919;p6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0" name="Google Shape;2920;p6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1" name="Google Shape;2921;p6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2" name="Google Shape;2922;p6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3" name="Google Shape;2923;p6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4" name="Google Shape;2924;p6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5" name="Google Shape;2925;p6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5" name="Google Shape;911;p39"/>
          <p:cNvSpPr txBox="1">
            <a:spLocks/>
          </p:cNvSpPr>
          <p:nvPr/>
        </p:nvSpPr>
        <p:spPr>
          <a:xfrm>
            <a:off x="704650" y="670380"/>
            <a:ext cx="7717500" cy="5232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defTabSz="457200">
              <a:buClrTx/>
            </a:pPr>
            <a:r>
              <a:rPr lang="vi-VN" sz="3400" b="1">
                <a:solidFill>
                  <a:srgbClr val="C00000"/>
                </a:solidFill>
                <a:latin typeface="Arial" panose="020B0604020202020204" pitchFamily="34" charset="0"/>
                <a:cs typeface="Arial" panose="020B0604020202020204" pitchFamily="34" charset="0"/>
              </a:rPr>
              <a:t>HƯỚNG DẪN VỀ NHÀ</a:t>
            </a:r>
          </a:p>
        </p:txBody>
      </p:sp>
      <p:sp>
        <p:nvSpPr>
          <p:cNvPr id="81" name="Rectangle 80"/>
          <p:cNvSpPr/>
          <p:nvPr/>
        </p:nvSpPr>
        <p:spPr>
          <a:xfrm>
            <a:off x="1008391" y="1600493"/>
            <a:ext cx="3838711" cy="517193"/>
          </a:xfrm>
          <a:prstGeom prst="rect">
            <a:avLst/>
          </a:prstGeom>
        </p:spPr>
        <p:txBody>
          <a:bodyPr wrap="square">
            <a:spAutoFit/>
          </a:bodyPr>
          <a:lstStyle/>
          <a:p>
            <a:pPr marL="342900" indent="-342900" algn="just" defTabSz="457200">
              <a:lnSpc>
                <a:spcPct val="150000"/>
              </a:lnSpc>
              <a:buFont typeface="Wingdings" panose="05000000000000000000" pitchFamily="2" charset="2"/>
              <a:buChar char="q"/>
              <a:defRPr/>
            </a:pPr>
            <a:r>
              <a:rPr lang="en-US" sz="2100" dirty="0" err="1">
                <a:ea typeface="+mn-ea"/>
              </a:rPr>
              <a:t>Ôn</a:t>
            </a:r>
            <a:r>
              <a:rPr lang="en-US" sz="2100" dirty="0">
                <a:ea typeface="+mn-ea"/>
              </a:rPr>
              <a:t> </a:t>
            </a:r>
            <a:r>
              <a:rPr lang="en-US" sz="2100" dirty="0" err="1">
                <a:ea typeface="+mn-ea"/>
              </a:rPr>
              <a:t>tập</a:t>
            </a:r>
            <a:r>
              <a:rPr lang="en-US" sz="2100" dirty="0">
                <a:ea typeface="+mn-ea"/>
              </a:rPr>
              <a:t> </a:t>
            </a:r>
            <a:r>
              <a:rPr lang="en-US" sz="2100" dirty="0" err="1">
                <a:ea typeface="+mn-ea"/>
              </a:rPr>
              <a:t>kiến</a:t>
            </a:r>
            <a:r>
              <a:rPr lang="en-US" sz="2100" dirty="0">
                <a:ea typeface="+mn-ea"/>
              </a:rPr>
              <a:t> </a:t>
            </a:r>
            <a:r>
              <a:rPr lang="en-US" sz="2100" dirty="0" err="1">
                <a:ea typeface="+mn-ea"/>
              </a:rPr>
              <a:t>thức</a:t>
            </a:r>
            <a:r>
              <a:rPr lang="en-US" sz="2100" dirty="0">
                <a:ea typeface="+mn-ea"/>
              </a:rPr>
              <a:t> </a:t>
            </a:r>
            <a:r>
              <a:rPr lang="en-US" sz="2100" err="1">
                <a:ea typeface="+mn-ea"/>
              </a:rPr>
              <a:t>đã</a:t>
            </a:r>
            <a:r>
              <a:rPr lang="en-US" sz="2100">
                <a:ea typeface="+mn-ea"/>
              </a:rPr>
              <a:t> học.</a:t>
            </a:r>
            <a:endParaRPr lang="en-US" sz="2100" dirty="0">
              <a:ea typeface="+mn-ea"/>
            </a:endParaRPr>
          </a:p>
        </p:txBody>
      </p:sp>
      <p:sp>
        <p:nvSpPr>
          <p:cNvPr id="82" name="Rectangle 81"/>
          <p:cNvSpPr/>
          <p:nvPr/>
        </p:nvSpPr>
        <p:spPr>
          <a:xfrm>
            <a:off x="1008391" y="2362383"/>
            <a:ext cx="5071295" cy="517193"/>
          </a:xfrm>
          <a:prstGeom prst="rect">
            <a:avLst/>
          </a:prstGeom>
        </p:spPr>
        <p:txBody>
          <a:bodyPr wrap="square">
            <a:spAutoFit/>
          </a:bodyPr>
          <a:lstStyle/>
          <a:p>
            <a:pPr marL="342900" indent="-342900" defTabSz="457200">
              <a:lnSpc>
                <a:spcPct val="150000"/>
              </a:lnSpc>
              <a:spcAft>
                <a:spcPts val="400"/>
              </a:spcAft>
              <a:buFont typeface="Wingdings" panose="05000000000000000000" pitchFamily="2" charset="2"/>
              <a:buChar char="q"/>
              <a:defRPr/>
            </a:pPr>
            <a:r>
              <a:rPr lang="vi-VN" sz="2100">
                <a:latin typeface="Arial" panose="020B0604020202020204" pitchFamily="34" charset="0"/>
                <a:ea typeface="Times New Roman" panose="02020603050405020304" pitchFamily="18" charset="0"/>
                <a:cs typeface="Times New Roman" panose="02020603050405020304" pitchFamily="18" charset="0"/>
              </a:rPr>
              <a:t>Hoàn thành bài tập trong SBT</a:t>
            </a:r>
            <a:r>
              <a:rPr lang="en-US" sz="2100">
                <a:latin typeface="Arial" panose="020B0604020202020204" pitchFamily="34" charset="0"/>
                <a:ea typeface="Times New Roman" panose="02020603050405020304" pitchFamily="18" charset="0"/>
                <a:cs typeface="Times New Roman" panose="02020603050405020304" pitchFamily="18" charset="0"/>
              </a:rPr>
              <a:t>.</a:t>
            </a:r>
            <a:endParaRPr lang="en-US" sz="2100" b="1" i="1" dirty="0">
              <a:ea typeface="DengXian"/>
              <a:cs typeface="Times New Roman" panose="02020603050405020304" pitchFamily="18" charset="0"/>
            </a:endParaRPr>
          </a:p>
        </p:txBody>
      </p:sp>
      <p:sp>
        <p:nvSpPr>
          <p:cNvPr id="83" name="Rectangle 82"/>
          <p:cNvSpPr/>
          <p:nvPr/>
        </p:nvSpPr>
        <p:spPr>
          <a:xfrm>
            <a:off x="1008391" y="3124274"/>
            <a:ext cx="7173450" cy="1001941"/>
          </a:xfrm>
          <a:prstGeom prst="rect">
            <a:avLst/>
          </a:prstGeom>
        </p:spPr>
        <p:txBody>
          <a:bodyPr wrap="square">
            <a:spAutoFit/>
          </a:bodyPr>
          <a:lstStyle/>
          <a:p>
            <a:pPr marL="342900" indent="-342900" defTabSz="457200">
              <a:lnSpc>
                <a:spcPct val="150000"/>
              </a:lnSpc>
              <a:buClrTx/>
              <a:buFont typeface="Wingdings" panose="05000000000000000000" pitchFamily="2" charset="2"/>
              <a:buChar char="q"/>
              <a:defRPr/>
            </a:pP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Đọc</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chuẩn</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bị</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err="1">
                <a:solidFill>
                  <a:prstClr val="black"/>
                </a:solidFill>
                <a:latin typeface="Arial" panose="020B0604020202020204" pitchFamily="34" charset="0"/>
                <a:ea typeface="Times New Roman" panose="02020603050405020304" pitchFamily="18" charset="0"/>
                <a:cs typeface="Arial" panose="020B0604020202020204" pitchFamily="34" charset="0"/>
              </a:rPr>
              <a:t>trước</a:t>
            </a:r>
            <a:r>
              <a:rPr lang="en-US" sz="2100" kern="12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a:solidFill>
                  <a:prstClr val="black"/>
                </a:solidFill>
                <a:latin typeface="Arial" panose="020B0604020202020204" pitchFamily="34" charset="0"/>
                <a:ea typeface="Times New Roman" panose="02020603050405020304" pitchFamily="18" charset="0"/>
                <a:cs typeface="Arial" panose="020B0604020202020204" pitchFamily="34" charset="0"/>
              </a:rPr>
              <a:t>Bài 2: </a:t>
            </a:r>
            <a:r>
              <a:rPr lang="vi-VN" sz="2100" b="1" i="1" kern="1200">
                <a:solidFill>
                  <a:prstClr val="black"/>
                </a:solidFill>
                <a:latin typeface="Arial" panose="020B0604020202020204" pitchFamily="34" charset="0"/>
                <a:ea typeface="Times New Roman" panose="02020603050405020304" pitchFamily="18" charset="0"/>
                <a:cs typeface="Arial" panose="020B0604020202020204" pitchFamily="34" charset="0"/>
              </a:rPr>
              <a:t>Phương trình bậc nhất hai ẩn. Hệ hai phương trình bậc nhất hai ẩn</a:t>
            </a:r>
            <a:r>
              <a:rPr lang="en-US" sz="2100" b="1" i="1" kern="120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2100" b="1" kern="12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64673520"/>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barn(inVertical)">
                                      <p:cBhvr>
                                        <p:cTn id="7" dur="500"/>
                                        <p:tgtEl>
                                          <p:spTgt spid="1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fade">
                                      <p:cBhvr>
                                        <p:cTn id="11" dur="500"/>
                                        <p:tgtEl>
                                          <p:spTgt spid="8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randombar(horizontal)">
                                      <p:cBhvr>
                                        <p:cTn id="15" dur="500"/>
                                        <p:tgtEl>
                                          <p:spTgt spid="8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wipe(down)">
                                      <p:cBhvr>
                                        <p:cTn id="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81" grpId="0"/>
      <p:bldP spid="82" grpId="0"/>
      <p:bldP spid="8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505"/>
        <p:cNvGrpSpPr/>
        <p:nvPr/>
      </p:nvGrpSpPr>
      <p:grpSpPr>
        <a:xfrm>
          <a:off x="0" y="0"/>
          <a:ext cx="0" cy="0"/>
          <a:chOff x="0" y="0"/>
          <a:chExt cx="0" cy="0"/>
        </a:xfrm>
      </p:grpSpPr>
      <p:grpSp>
        <p:nvGrpSpPr>
          <p:cNvPr id="4509" name="Google Shape;4509;p75"/>
          <p:cNvGrpSpPr/>
          <p:nvPr/>
        </p:nvGrpSpPr>
        <p:grpSpPr>
          <a:xfrm>
            <a:off x="6936609" y="3273735"/>
            <a:ext cx="242585" cy="475038"/>
            <a:chOff x="6833975" y="3957025"/>
            <a:chExt cx="346550" cy="678625"/>
          </a:xfrm>
        </p:grpSpPr>
        <p:sp>
          <p:nvSpPr>
            <p:cNvPr id="4510" name="Google Shape;4510;p7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7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7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3" name="Google Shape;4513;p75"/>
          <p:cNvGrpSpPr/>
          <p:nvPr/>
        </p:nvGrpSpPr>
        <p:grpSpPr>
          <a:xfrm>
            <a:off x="5504138" y="4116264"/>
            <a:ext cx="1675047" cy="149573"/>
            <a:chOff x="4790625" y="1824675"/>
            <a:chExt cx="2392925" cy="213675"/>
          </a:xfrm>
        </p:grpSpPr>
        <p:sp>
          <p:nvSpPr>
            <p:cNvPr id="4514" name="Google Shape;4514;p7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7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7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7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7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9" name="Google Shape;4519;p75"/>
          <p:cNvGrpSpPr/>
          <p:nvPr/>
        </p:nvGrpSpPr>
        <p:grpSpPr>
          <a:xfrm>
            <a:off x="8821899" y="3132230"/>
            <a:ext cx="214918" cy="250565"/>
            <a:chOff x="6571050" y="2495000"/>
            <a:chExt cx="307025" cy="357950"/>
          </a:xfrm>
        </p:grpSpPr>
        <p:sp>
          <p:nvSpPr>
            <p:cNvPr id="4520" name="Google Shape;4520;p7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7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7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3" name="Google Shape;4523;p75"/>
          <p:cNvGrpSpPr/>
          <p:nvPr/>
        </p:nvGrpSpPr>
        <p:grpSpPr>
          <a:xfrm>
            <a:off x="7480476" y="1236047"/>
            <a:ext cx="346832" cy="1809080"/>
            <a:chOff x="4713875" y="2486650"/>
            <a:chExt cx="495475" cy="2584400"/>
          </a:xfrm>
        </p:grpSpPr>
        <p:sp>
          <p:nvSpPr>
            <p:cNvPr id="4524" name="Google Shape;4524;p7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7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7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7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7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7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7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7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7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7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7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7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7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7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7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9" name="Google Shape;4539;p75"/>
          <p:cNvGrpSpPr/>
          <p:nvPr/>
        </p:nvGrpSpPr>
        <p:grpSpPr>
          <a:xfrm>
            <a:off x="7438777" y="3273137"/>
            <a:ext cx="1063335" cy="1454810"/>
            <a:chOff x="3064150" y="3027700"/>
            <a:chExt cx="1519050" cy="2078300"/>
          </a:xfrm>
        </p:grpSpPr>
        <p:sp>
          <p:nvSpPr>
            <p:cNvPr id="4540" name="Google Shape;4540;p75"/>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75"/>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75"/>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75"/>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75"/>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75"/>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75"/>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75"/>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75"/>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75"/>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75"/>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75"/>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75"/>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75"/>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75"/>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75"/>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75"/>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75"/>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75"/>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75"/>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75"/>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75"/>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75"/>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75"/>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75"/>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75"/>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75"/>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75"/>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75"/>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75"/>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75"/>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75"/>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75"/>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75"/>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75"/>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75"/>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75"/>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Rectangle 145"/>
          <p:cNvSpPr/>
          <p:nvPr/>
        </p:nvSpPr>
        <p:spPr>
          <a:xfrm>
            <a:off x="775049" y="666761"/>
            <a:ext cx="6172200" cy="3070071"/>
          </a:xfrm>
          <a:prstGeom prst="rect">
            <a:avLst/>
          </a:prstGeom>
        </p:spPr>
        <p:txBody>
          <a:bodyPr wrap="square">
            <a:spAutoFit/>
          </a:bodyPr>
          <a:lstStyle/>
          <a:p>
            <a:pPr algn="ctr" defTabSz="457200">
              <a:lnSpc>
                <a:spcPct val="150000"/>
              </a:lnSpc>
              <a:spcBef>
                <a:spcPts val="600"/>
              </a:spcBef>
              <a:buClrTx/>
            </a:pPr>
            <a:r>
              <a:rPr lang="vi-VN" sz="4300" b="1">
                <a:solidFill>
                  <a:srgbClr val="1F497D"/>
                </a:solidFill>
                <a:latin typeface="Arial" panose="020B0604020202020204" pitchFamily="34" charset="0"/>
                <a:ea typeface="Times New Roman" panose="02020603050405020304" pitchFamily="18" charset="0"/>
                <a:cs typeface="Arial" panose="020B0604020202020204" pitchFamily="34" charset="0"/>
              </a:rPr>
              <a:t>HẸN GẶP LẠI CÁC EM TRONG TIẾT HỌC </a:t>
            </a:r>
            <a:r>
              <a:rPr lang="en-US" sz="4300" b="1">
                <a:solidFill>
                  <a:srgbClr val="1F497D"/>
                </a:solidFill>
                <a:latin typeface="Arial" panose="020B0604020202020204" pitchFamily="34" charset="0"/>
                <a:ea typeface="Times New Roman" panose="02020603050405020304" pitchFamily="18" charset="0"/>
                <a:cs typeface="Arial" panose="020B0604020202020204" pitchFamily="34" charset="0"/>
              </a:rPr>
              <a:t>HÔM </a:t>
            </a:r>
            <a:r>
              <a:rPr lang="vi-VN" sz="4300" b="1">
                <a:solidFill>
                  <a:srgbClr val="1F497D"/>
                </a:solidFill>
                <a:latin typeface="Arial" panose="020B0604020202020204" pitchFamily="34" charset="0"/>
                <a:ea typeface="Times New Roman" panose="02020603050405020304" pitchFamily="18" charset="0"/>
                <a:cs typeface="Arial" panose="020B0604020202020204" pitchFamily="34" charset="0"/>
              </a:rPr>
              <a:t>SAU!</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Effect transition="in" filter="circle(in)">
                                      <p:cBhvr>
                                        <p:cTn id="7" dur="500"/>
                                        <p:tgtEl>
                                          <p:spTgt spid="1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6" name="Google Shape;1913;p42"/>
          <p:cNvSpPr/>
          <p:nvPr/>
        </p:nvSpPr>
        <p:spPr>
          <a:xfrm rot="2165">
            <a:off x="1120127" y="755060"/>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2" name="Rectangle 1"/>
              <p:cNvSpPr/>
              <p:nvPr/>
            </p:nvSpPr>
            <p:spPr>
              <a:xfrm>
                <a:off x="1037646" y="1404555"/>
                <a:ext cx="7128345" cy="3093347"/>
              </a:xfrm>
              <a:prstGeom prst="rect">
                <a:avLst/>
              </a:prstGeom>
            </p:spPr>
            <p:txBody>
              <a:bodyPr wrap="square">
                <a:spAutoFit/>
              </a:bodyPr>
              <a:lstStyle/>
              <a:p>
                <a:pPr algn="just">
                  <a:lnSpc>
                    <a:spcPct val="150000"/>
                  </a:lnSpc>
                  <a:spcBef>
                    <a:spcPts val="600"/>
                  </a:spcBef>
                  <a:spcAft>
                    <a:spcPts val="600"/>
                  </a:spcAft>
                </a:pPr>
                <a:r>
                  <a:rPr lang="vi-VN" sz="1800">
                    <a:latin typeface="+mn-lt"/>
                    <a:ea typeface="Dotum" panose="020B0600000101010101" pitchFamily="34" charset="-127"/>
                    <a:cs typeface="Times New Roman" panose="02020603050405020304" pitchFamily="18" charset="0"/>
                  </a:rPr>
                  <a:t>a) Giá trị của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𝑢</m:t>
                    </m:r>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1800">
                    <a:effectLst/>
                    <a:latin typeface="+mn-lt"/>
                    <a:ea typeface="Dotum" panose="020B0600000101010101" pitchFamily="34" charset="-127"/>
                    <a:cs typeface="Times New Roman" panose="02020603050405020304" pitchFamily="18" charset="0"/>
                  </a:rPr>
                  <a:t> hoặc giá trị của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𝑣</m:t>
                    </m:r>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vi-VN" sz="1800">
                    <a:effectLst/>
                    <a:latin typeface="+mn-lt"/>
                    <a:ea typeface="Dotum" panose="020B0600000101010101" pitchFamily="34" charset="-127"/>
                    <a:cs typeface="Times New Roman" panose="02020603050405020304" pitchFamily="18" charset="0"/>
                  </a:rPr>
                  <a:t>b) </a:t>
                </a:r>
                <a14:m>
                  <m:oMath xmlns:m="http://schemas.openxmlformats.org/officeDocument/2006/math">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e>
                    </m:d>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e>
                    </m:d>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nor/>
                        </m:rPr>
                        <a:rPr lang="vi-VN" sz="1800">
                          <a:ea typeface="Dotum" panose="020B0600000101010101" pitchFamily="34" charset="-127"/>
                          <a:cs typeface="Times New Roman" panose="02020603050405020304" pitchFamily="18" charset="0"/>
                        </a:rPr>
                        <m:t>+</m:t>
                      </m:r>
                      <m:r>
                        <m:rPr>
                          <m:nor/>
                        </m:rPr>
                        <a:rPr lang="en-US" sz="1800">
                          <a:ea typeface="Dotum" panose="020B0600000101010101" pitchFamily="34" charset="-127"/>
                          <a:cs typeface="Times New Roman" panose="02020603050405020304" pitchFamily="18" charset="0"/>
                        </a:rPr>
                        <m:t>)</m:t>
                      </m:r>
                      <m:r>
                        <m:rPr>
                          <m:nor/>
                        </m:rPr>
                        <a:rPr lang="vi-VN" sz="1800">
                          <a:ea typeface="Dotum" panose="020B0600000101010101" pitchFamily="34" charset="-127"/>
                          <a:cs typeface="Times New Roman" panose="02020603050405020304" pitchFamily="18" charset="0"/>
                        </a:rPr>
                        <m:t> </m:t>
                      </m:r>
                      <m:r>
                        <m:rPr>
                          <m:nor/>
                        </m:rPr>
                        <a:rPr lang="en-US" sz="1800">
                          <a:ea typeface="Dotum" panose="020B0600000101010101" pitchFamily="34" charset="-127"/>
                          <a:cs typeface="Times New Roman" panose="02020603050405020304" pitchFamily="18" charset="0"/>
                        </a:rPr>
                        <m:t>Ý</m:t>
                      </m:r>
                      <m:r>
                        <m:rPr>
                          <m:nor/>
                        </m:rPr>
                        <a:rPr lang="vi-VN" sz="1800">
                          <a:ea typeface="Dotum" panose="020B0600000101010101" pitchFamily="34" charset="-127"/>
                          <a:cs typeface="Times New Roman" panose="02020603050405020304" pitchFamily="18" charset="0"/>
                        </a:rPr>
                        <m:t> 1:</m:t>
                      </m:r>
                      <m:r>
                        <m:rPr>
                          <m:nor/>
                        </m:rPr>
                        <a:rPr lang="en-US" sz="1800">
                          <a:ea typeface="Dotum" panose="020B0600000101010101" pitchFamily="34" charset="-127"/>
                          <a:cs typeface="Times New Roman" panose="02020603050405020304" pitchFamily="18" charset="0"/>
                        </a:rPr>
                        <m:t> </m:t>
                      </m:r>
                      <m:r>
                        <m:rPr>
                          <m:nor/>
                        </m:rPr>
                        <a:rPr lang="vi-VN" sz="1800">
                          <a:ea typeface="Dotum" panose="020B0600000101010101" pitchFamily="34" charset="-127"/>
                          <a:cs typeface="Times New Roman" panose="02020603050405020304" pitchFamily="18" charset="0"/>
                        </a:rPr>
                        <m:t>Gi</m:t>
                      </m:r>
                      <m:r>
                        <m:rPr>
                          <m:nor/>
                        </m:rPr>
                        <a:rPr lang="vi-VN" sz="1800">
                          <a:ea typeface="Dotum" panose="020B0600000101010101" pitchFamily="34" charset="-127"/>
                          <a:cs typeface="Times New Roman" panose="02020603050405020304" pitchFamily="18" charset="0"/>
                        </a:rPr>
                        <m:t>ả</m:t>
                      </m:r>
                      <m:r>
                        <m:rPr>
                          <m:nor/>
                        </m:rPr>
                        <a:rPr lang="vi-VN" sz="1800">
                          <a:ea typeface="Dotum" panose="020B0600000101010101" pitchFamily="34" charset="-127"/>
                          <a:cs typeface="Times New Roman" panose="02020603050405020304" pitchFamily="18" charset="0"/>
                        </a:rPr>
                        <m:t>i</m:t>
                      </m:r>
                      <m:r>
                        <m:rPr>
                          <m:nor/>
                        </m:rPr>
                        <a:rPr lang="vi-VN" sz="1800">
                          <a:ea typeface="Dotum" panose="020B0600000101010101" pitchFamily="34" charset="-127"/>
                          <a:cs typeface="Times New Roman" panose="02020603050405020304" pitchFamily="18" charset="0"/>
                        </a:rPr>
                        <m:t> </m:t>
                      </m:r>
                      <m:r>
                        <a:rPr lang="vi-VN" sz="1800" i="1">
                          <a:latin typeface="Cambria Math" panose="02040503050406030204" pitchFamily="18" charset="0"/>
                          <a:ea typeface="Dotum" panose="020B0600000101010101" pitchFamily="34" charset="-127"/>
                          <a:cs typeface="Times New Roman" panose="02020603050405020304" pitchFamily="18" charset="0"/>
                        </a:rPr>
                        <m:t>𝑥</m:t>
                      </m:r>
                      <m:r>
                        <a:rPr lang="vi-VN" sz="1800" i="1">
                          <a:latin typeface="Cambria Math" panose="02040503050406030204" pitchFamily="18" charset="0"/>
                          <a:ea typeface="Dotum" panose="020B0600000101010101" pitchFamily="34" charset="-127"/>
                          <a:cs typeface="Times New Roman" panose="02020603050405020304" pitchFamily="18" charset="0"/>
                        </a:rPr>
                        <m:t>−3=0</m:t>
                      </m:r>
                      <m:r>
                        <m:rPr>
                          <m:nor/>
                        </m:rPr>
                        <a:rPr lang="vi-VN" sz="1800">
                          <a:ea typeface="Dotum" panose="020B0600000101010101" pitchFamily="34" charset="-127"/>
                          <a:cs typeface="Times New Roman" panose="02020603050405020304" pitchFamily="18" charset="0"/>
                        </a:rPr>
                        <m:t> </m:t>
                      </m:r>
                      <m:r>
                        <m:rPr>
                          <m:nor/>
                        </m:rPr>
                        <a:rPr lang="vi-VN" sz="1800">
                          <a:ea typeface="Dotum" panose="020B0600000101010101" pitchFamily="34" charset="-127"/>
                          <a:cs typeface="Times New Roman" panose="02020603050405020304" pitchFamily="18" charset="0"/>
                        </a:rPr>
                        <m:t>suy</m:t>
                      </m:r>
                      <m:r>
                        <m:rPr>
                          <m:nor/>
                        </m:rPr>
                        <a:rPr lang="vi-VN" sz="1800">
                          <a:ea typeface="Dotum" panose="020B0600000101010101" pitchFamily="34" charset="-127"/>
                          <a:cs typeface="Times New Roman" panose="02020603050405020304" pitchFamily="18" charset="0"/>
                        </a:rPr>
                        <m:t> </m:t>
                      </m:r>
                      <m:r>
                        <m:rPr>
                          <m:nor/>
                        </m:rPr>
                        <a:rPr lang="vi-VN" sz="1800">
                          <a:ea typeface="Dotum" panose="020B0600000101010101" pitchFamily="34" charset="-127"/>
                          <a:cs typeface="Times New Roman" panose="02020603050405020304" pitchFamily="18" charset="0"/>
                        </a:rPr>
                        <m:t>ra</m:t>
                      </m:r>
                      <m:r>
                        <m:rPr>
                          <m:nor/>
                        </m:rPr>
                        <a:rPr lang="vi-VN" sz="1800">
                          <a:ea typeface="Dotum" panose="020B0600000101010101" pitchFamily="34" charset="-127"/>
                          <a:cs typeface="Times New Roman" panose="02020603050405020304" pitchFamily="18" charset="0"/>
                        </a:rPr>
                        <m:t> </m:t>
                      </m:r>
                      <m:r>
                        <a:rPr lang="vi-VN" sz="1800" i="1">
                          <a:latin typeface="Cambria Math" panose="02040503050406030204" pitchFamily="18" charset="0"/>
                          <a:ea typeface="Dotum" panose="020B0600000101010101" pitchFamily="34" charset="-127"/>
                          <a:cs typeface="Times New Roman" panose="02020603050405020304" pitchFamily="18" charset="0"/>
                        </a:rPr>
                        <m:t>𝑥</m:t>
                      </m:r>
                      <m:r>
                        <a:rPr lang="vi-VN" sz="1800" i="1">
                          <a:latin typeface="Cambria Math" panose="02040503050406030204" pitchFamily="18" charset="0"/>
                          <a:ea typeface="Dotum" panose="020B0600000101010101" pitchFamily="34" charset="-127"/>
                          <a:cs typeface="Times New Roman" panose="02020603050405020304" pitchFamily="18" charset="0"/>
                        </a:rPr>
                        <m:t>=3</m:t>
                      </m:r>
                      <m:r>
                        <m:rPr>
                          <m:nor/>
                        </m:rPr>
                        <a:rPr lang="en-US" sz="1800" b="0" i="0" smtClean="0">
                          <a:latin typeface="Cambria Math" panose="02040503050406030204" pitchFamily="18" charset="0"/>
                          <a:ea typeface="Dotum" panose="020B0600000101010101" pitchFamily="34" charset="-127"/>
                          <a:cs typeface="Times New Roman" panose="02020603050405020304" pitchFamily="18" charset="0"/>
                        </a:rPr>
                        <m:t>;  </m:t>
                      </m:r>
                      <m:r>
                        <m:rPr>
                          <m:nor/>
                        </m:rPr>
                        <a:rPr lang="vi-VN" sz="1800">
                          <a:ea typeface="Dotum" panose="020B0600000101010101" pitchFamily="34" charset="-127"/>
                          <a:cs typeface="Times New Roman" panose="02020603050405020304" pitchFamily="18" charset="0"/>
                        </a:rPr>
                        <m:t>Gi</m:t>
                      </m:r>
                      <m:r>
                        <m:rPr>
                          <m:nor/>
                        </m:rPr>
                        <a:rPr lang="vi-VN" sz="1800">
                          <a:ea typeface="Dotum" panose="020B0600000101010101" pitchFamily="34" charset="-127"/>
                          <a:cs typeface="Times New Roman" panose="02020603050405020304" pitchFamily="18" charset="0"/>
                        </a:rPr>
                        <m:t>ả</m:t>
                      </m:r>
                      <m:r>
                        <m:rPr>
                          <m:nor/>
                        </m:rPr>
                        <a:rPr lang="vi-VN" sz="1800">
                          <a:ea typeface="Dotum" panose="020B0600000101010101" pitchFamily="34" charset="-127"/>
                          <a:cs typeface="Times New Roman" panose="02020603050405020304" pitchFamily="18" charset="0"/>
                        </a:rPr>
                        <m:t>i</m:t>
                      </m:r>
                      <m:r>
                        <m:rPr>
                          <m:nor/>
                        </m:rPr>
                        <a:rPr lang="vi-VN" sz="1800">
                          <a:ea typeface="Dotum" panose="020B0600000101010101" pitchFamily="34" charset="-127"/>
                          <a:cs typeface="Times New Roman" panose="02020603050405020304" pitchFamily="18" charset="0"/>
                        </a:rPr>
                        <m:t> </m:t>
                      </m:r>
                      <m:r>
                        <a:rPr lang="vi-VN" sz="1800" i="1">
                          <a:latin typeface="Cambria Math" panose="02040503050406030204" pitchFamily="18" charset="0"/>
                          <a:ea typeface="Dotum" panose="020B0600000101010101" pitchFamily="34" charset="-127"/>
                          <a:cs typeface="Times New Roman" panose="02020603050405020304" pitchFamily="18" charset="0"/>
                        </a:rPr>
                        <m:t>2</m:t>
                      </m:r>
                      <m:r>
                        <a:rPr lang="vi-VN" sz="1800" i="1">
                          <a:latin typeface="Cambria Math" panose="02040503050406030204" pitchFamily="18" charset="0"/>
                          <a:ea typeface="Dotum" panose="020B0600000101010101" pitchFamily="34" charset="-127"/>
                          <a:cs typeface="Times New Roman" panose="02020603050405020304" pitchFamily="18" charset="0"/>
                        </a:rPr>
                        <m:t>𝑥</m:t>
                      </m:r>
                      <m:r>
                        <a:rPr lang="vi-VN" sz="1800" i="1">
                          <a:latin typeface="Cambria Math" panose="02040503050406030204" pitchFamily="18" charset="0"/>
                          <a:ea typeface="Dotum" panose="020B0600000101010101" pitchFamily="34" charset="-127"/>
                          <a:cs typeface="Times New Roman" panose="02020603050405020304" pitchFamily="18" charset="0"/>
                        </a:rPr>
                        <m:t>+1=0</m:t>
                      </m:r>
                      <m:r>
                        <m:rPr>
                          <m:nor/>
                        </m:rPr>
                        <a:rPr lang="vi-VN" sz="1800">
                          <a:ea typeface="Dotum" panose="020B0600000101010101" pitchFamily="34" charset="-127"/>
                          <a:cs typeface="Times New Roman" panose="02020603050405020304" pitchFamily="18" charset="0"/>
                        </a:rPr>
                        <m:t> </m:t>
                      </m:r>
                      <m:r>
                        <m:rPr>
                          <m:nor/>
                        </m:rPr>
                        <a:rPr lang="vi-VN" sz="1800">
                          <a:ea typeface="Dotum" panose="020B0600000101010101" pitchFamily="34" charset="-127"/>
                          <a:cs typeface="Times New Roman" panose="02020603050405020304" pitchFamily="18" charset="0"/>
                        </a:rPr>
                        <m:t>suy</m:t>
                      </m:r>
                      <m:r>
                        <m:rPr>
                          <m:nor/>
                        </m:rPr>
                        <a:rPr lang="vi-VN" sz="1800">
                          <a:ea typeface="Dotum" panose="020B0600000101010101" pitchFamily="34" charset="-127"/>
                          <a:cs typeface="Times New Roman" panose="02020603050405020304" pitchFamily="18" charset="0"/>
                        </a:rPr>
                        <m:t> </m:t>
                      </m:r>
                      <m:r>
                        <m:rPr>
                          <m:nor/>
                        </m:rPr>
                        <a:rPr lang="vi-VN" sz="1800">
                          <a:ea typeface="Dotum" panose="020B0600000101010101" pitchFamily="34" charset="-127"/>
                          <a:cs typeface="Times New Roman" panose="02020603050405020304" pitchFamily="18" charset="0"/>
                        </a:rPr>
                        <m:t>ra</m:t>
                      </m:r>
                      <m:r>
                        <a:rPr lang="en-US" sz="1800" b="0" i="1" smtClean="0">
                          <a:latin typeface="Cambria Math" panose="02040503050406030204" pitchFamily="18" charset="0"/>
                          <a:ea typeface="Dotum" panose="020B0600000101010101" pitchFamily="34" charset="-127"/>
                          <a:cs typeface="Times New Roman" panose="02020603050405020304" pitchFamily="18" charset="0"/>
                        </a:rPr>
                        <m:t> </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num>
                        <m:den>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den>
                      </m:f>
                    </m:oMath>
                  </m:oMathPara>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r>
                      <m:rPr>
                        <m:nor/>
                      </m:rPr>
                      <a:rPr lang="vi-VN" sz="1800">
                        <a:ea typeface="Dotum" panose="020B0600000101010101" pitchFamily="34" charset="-127"/>
                        <a:cs typeface="Times New Roman" panose="02020603050405020304" pitchFamily="18" charset="0"/>
                      </a:rPr>
                      <m:t>+</m:t>
                    </m:r>
                    <m:r>
                      <m:rPr>
                        <m:nor/>
                      </m:rPr>
                      <a:rPr lang="en-US" sz="1800">
                        <a:ea typeface="Dotum" panose="020B0600000101010101" pitchFamily="34" charset="-127"/>
                        <a:cs typeface="Times New Roman" panose="02020603050405020304" pitchFamily="18" charset="0"/>
                      </a:rPr>
                      <m:t>)</m:t>
                    </m:r>
                    <m:r>
                      <m:rPr>
                        <m:nor/>
                      </m:rPr>
                      <a:rPr lang="vi-VN" sz="1800">
                        <a:ea typeface="Dotum" panose="020B0600000101010101" pitchFamily="34" charset="-127"/>
                        <a:cs typeface="Times New Roman" panose="02020603050405020304" pitchFamily="18" charset="0"/>
                      </a:rPr>
                      <m:t> </m:t>
                    </m:r>
                    <m:r>
                      <m:rPr>
                        <m:nor/>
                      </m:rPr>
                      <a:rPr lang="en-US" sz="1800">
                        <a:ea typeface="Dotum" panose="020B0600000101010101" pitchFamily="34" charset="-127"/>
                        <a:cs typeface="Times New Roman" panose="02020603050405020304" pitchFamily="18" charset="0"/>
                      </a:rPr>
                      <m:t>Ý</m:t>
                    </m:r>
                    <m:r>
                      <m:rPr>
                        <m:nor/>
                      </m:rPr>
                      <a:rPr lang="vi-VN" sz="1800">
                        <a:ea typeface="Dotum" panose="020B0600000101010101" pitchFamily="34" charset="-127"/>
                        <a:cs typeface="Times New Roman" panose="02020603050405020304" pitchFamily="18" charset="0"/>
                      </a:rPr>
                      <m:t> </m:t>
                    </m:r>
                    <m:r>
                      <m:rPr>
                        <m:nor/>
                      </m:rPr>
                      <a:rPr lang="en-US" sz="1800" b="0" i="0" smtClean="0">
                        <a:ea typeface="Dotum" panose="020B0600000101010101" pitchFamily="34" charset="-127"/>
                        <a:cs typeface="Times New Roman" panose="02020603050405020304" pitchFamily="18" charset="0"/>
                      </a:rPr>
                      <m:t>2</m:t>
                    </m:r>
                    <m:r>
                      <m:rPr>
                        <m:nor/>
                      </m:rPr>
                      <a:rPr lang="vi-VN" sz="1800">
                        <a:ea typeface="Dotum" panose="020B0600000101010101" pitchFamily="34" charset="-127"/>
                        <a:cs typeface="Times New Roman" panose="02020603050405020304" pitchFamily="18" charset="0"/>
                      </a:rPr>
                      <m:t>:</m:t>
                    </m:r>
                    <m:r>
                      <m:rPr>
                        <m:nor/>
                      </m:rPr>
                      <a:rPr lang="en-US" sz="1800">
                        <a:ea typeface="Dotum" panose="020B0600000101010101" pitchFamily="34" charset="-127"/>
                        <a:cs typeface="Times New Roman" panose="02020603050405020304" pitchFamily="18" charset="0"/>
                      </a:rPr>
                      <m:t> </m:t>
                    </m:r>
                  </m:oMath>
                </a14:m>
                <a:r>
                  <a:rPr lang="vi-VN" sz="1800">
                    <a:effectLst/>
                    <a:latin typeface="+mn-lt"/>
                    <a:ea typeface="Dotum" panose="020B0600000101010101" pitchFamily="34" charset="-127"/>
                    <a:cs typeface="Times New Roman" panose="02020603050405020304" pitchFamily="18" charset="0"/>
                  </a:rPr>
                  <a:t>Thay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oMath>
                </a14:m>
                <a:r>
                  <a:rPr lang="vi-VN" sz="1800">
                    <a:effectLst/>
                    <a:latin typeface="+mn-lt"/>
                    <a:ea typeface="Dotum" panose="020B0600000101010101" pitchFamily="34" charset="-127"/>
                    <a:cs typeface="Times New Roman" panose="02020603050405020304" pitchFamily="18" charset="0"/>
                  </a:rPr>
                  <a:t> vào phương trình </a:t>
                </a:r>
                <a14:m>
                  <m:oMath xmlns:m="http://schemas.openxmlformats.org/officeDocument/2006/math">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e>
                    </m:d>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e>
                    </m:d>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1800">
                    <a:effectLst/>
                    <a:latin typeface="+mn-lt"/>
                    <a:ea typeface="Dotum" panose="020B0600000101010101" pitchFamily="34" charset="-127"/>
                    <a:cs typeface="Times New Roman" panose="02020603050405020304" pitchFamily="18" charset="0"/>
                  </a:rPr>
                  <a:t> ta được: </a:t>
                </a:r>
                <a:endParaRPr lang="en-US" sz="18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3−3</m:t>
                          </m:r>
                        </m:e>
                      </m:d>
                      <m:r>
                        <a:rPr lang="vi-VN" sz="1800" i="1">
                          <a:effectLst/>
                          <a:latin typeface="Cambria Math" panose="02040503050406030204" pitchFamily="18" charset="0"/>
                          <a:ea typeface="Dotum" panose="020B0600000101010101" pitchFamily="34" charset="-127"/>
                          <a:cs typeface="Times New Roman" panose="02020603050405020304" pitchFamily="18" charset="0"/>
                        </a:rPr>
                        <m:t>.</m:t>
                      </m:r>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2.3</m:t>
                          </m:r>
                          <m:r>
                            <a:rPr lang="en-US" sz="1800" b="0" i="1" smtClean="0">
                              <a:effectLst/>
                              <a:latin typeface="Cambria Math" panose="02040503050406030204" pitchFamily="18" charset="0"/>
                              <a:ea typeface="Dotum" panose="020B0600000101010101" pitchFamily="34" charset="-127"/>
                              <a:cs typeface="Times New Roman" panose="02020603050405020304" pitchFamily="18" charset="0"/>
                            </a:rPr>
                            <m:t>+</m:t>
                          </m:r>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e>
                      </m:d>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oMath>
                  </m:oMathPara>
                </a14:m>
                <a:endParaRPr lang="en-US" sz="1800">
                  <a:effectLst/>
                  <a:latin typeface="+mn-lt"/>
                  <a:ea typeface="Dotum" panose="020B0600000101010101" pitchFamily="34" charset="-127"/>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37646" y="1404555"/>
                <a:ext cx="7128345" cy="3093347"/>
              </a:xfrm>
              <a:prstGeom prst="rect">
                <a:avLst/>
              </a:prstGeom>
              <a:blipFill>
                <a:blip r:embed="rId3"/>
                <a:stretch>
                  <a:fillRect l="-684"/>
                </a:stretch>
              </a:blipFill>
            </p:spPr>
            <p:txBody>
              <a:bodyPr/>
              <a:lstStyle/>
              <a:p>
                <a:r>
                  <a:rPr lang="en-US">
                    <a:noFill/>
                  </a:rPr>
                  <a:t> </a:t>
                </a:r>
              </a:p>
            </p:txBody>
          </p:sp>
        </mc:Fallback>
      </mc:AlternateContent>
    </p:spTree>
    <p:extLst>
      <p:ext uri="{BB962C8B-B14F-4D97-AF65-F5344CB8AC3E}">
        <p14:creationId xmlns:p14="http://schemas.microsoft.com/office/powerpoint/2010/main" val="366381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up)">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up)">
                                      <p:cBhvr>
                                        <p:cTn id="27" dur="500"/>
                                        <p:tgtEl>
                                          <p:spTgt spid="2">
                                            <p:txEl>
                                              <p:pRg st="3" end="3"/>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wipe(up)">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958132" y="1375945"/>
                <a:ext cx="7319177" cy="2711704"/>
              </a:xfrm>
              <a:prstGeom prst="rect">
                <a:avLst/>
              </a:prstGeom>
            </p:spPr>
            <p:txBody>
              <a:bodyPr wrap="square">
                <a:spAutoFit/>
              </a:bodyPr>
              <a:lstStyle/>
              <a:p>
                <a:pPr marL="0" marR="0" lvl="0" indent="0" algn="just" defTabSz="914400" rtl="0" eaLnBrk="1" fontAlgn="auto" latinLnBrk="0" hangingPunct="1">
                  <a:lnSpc>
                    <a:spcPct val="150000"/>
                  </a:lnSpc>
                  <a:buClr>
                    <a:srgbClr val="000000"/>
                  </a:buClr>
                  <a:buSzTx/>
                  <a:buFont typeface="Arial"/>
                  <a:buNone/>
                  <a:tabLst/>
                  <a:defRPr/>
                </a:pPr>
                <a14:m>
                  <m:oMathPara xmlns:m="http://schemas.openxmlformats.org/officeDocument/2006/math">
                    <m:oMathParaPr>
                      <m:jc m:val="left"/>
                    </m:oMathParaPr>
                    <m:oMath xmlns:m="http://schemas.openxmlformats.org/officeDocument/2006/math">
                      <m:r>
                        <m:rPr>
                          <m:nor/>
                        </m:rPr>
                        <a:rPr kumimoji="0" lang="vi-VN" sz="1800" b="0" i="0" u="none" strike="noStrike" kern="0" cap="none" spc="0" normalizeH="0" baseline="0" noProof="0" smtClean="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Thay</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 </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den>
                      </m:f>
                      <m:r>
                        <m:rPr>
                          <m:nor/>
                        </m:rPr>
                        <a:rPr kumimoji="0" lang="en-US" sz="1800" b="0" i="0" u="none" strike="noStrike" kern="0" cap="none" spc="0" normalizeH="0" baseline="0" noProof="0" smtClean="0">
                          <a:ln>
                            <a:noFill/>
                          </a:ln>
                          <a:solidFill>
                            <a:srgbClr val="000000"/>
                          </a:solidFill>
                          <a:effectLst/>
                          <a:uLnTx/>
                          <a:uFillTx/>
                          <a:latin typeface="+mn-lt"/>
                          <a:ea typeface="Dotum" panose="020B0600000101010101" pitchFamily="34" charset="-127"/>
                          <a:cs typeface="Times New Roman" panose="02020603050405020304" pitchFamily="18" charset="0"/>
                          <a:sym typeface="Arial"/>
                        </a:rPr>
                        <m:t> </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v</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à</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o</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 </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ph</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ươ</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ng</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 </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tr</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ì</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nh</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 </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m:t>
                          </m:r>
                        </m:e>
                      </m:d>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m:t>
                          </m:r>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=0</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 </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ta</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 đượ</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c</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 </m:t>
                      </m:r>
                    </m:oMath>
                  </m:oMathPara>
                </a14:m>
                <a:endParaRPr kumimoji="0" lang="en-US" sz="1800" b="0" i="1"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endParaRPr>
              </a:p>
              <a:p>
                <a:pPr marL="0" marR="0" lvl="0" indent="0" algn="ctr" defTabSz="914400" rtl="0" eaLnBrk="1" fontAlgn="auto" latinLnBrk="0" hangingPunct="1">
                  <a:lnSpc>
                    <a:spcPct val="150000"/>
                  </a:lnSpc>
                  <a:buClr>
                    <a:srgbClr val="000000"/>
                  </a:buClr>
                  <a:buSzTx/>
                  <a:buFont typeface="Arial"/>
                  <a:buNone/>
                  <a:tabLst/>
                  <a:defRPr/>
                </a:pPr>
                <a14:m>
                  <m:oMathPara xmlns:m="http://schemas.openxmlformats.org/officeDocument/2006/math">
                    <m:oMathParaPr>
                      <m:jc m:val="centerGroup"/>
                    </m:oMathParaPr>
                    <m:oMath xmlns:m="http://schemas.openxmlformats.org/officeDocument/2006/math">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den>
                          </m:f>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m:t>
                          </m:r>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den>
                              </m:f>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m:t>
                          </m:r>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=0</m:t>
                      </m:r>
                    </m:oMath>
                  </m:oMathPara>
                </a14:m>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algn="just">
                  <a:lnSpc>
                    <a:spcPct val="150000"/>
                  </a:lnSpc>
                  <a:spcBef>
                    <a:spcPts val="600"/>
                  </a:spcBef>
                  <a:spcAft>
                    <a:spcPts val="600"/>
                  </a:spcAft>
                </a:pPr>
                <a:r>
                  <a:rPr lang="vi-VN" sz="1800">
                    <a:latin typeface="+mn-lt"/>
                    <a:ea typeface="Dotum" panose="020B0600000101010101" pitchFamily="34" charset="-127"/>
                    <a:cs typeface="Times New Roman" panose="02020603050405020304" pitchFamily="18" charset="0"/>
                  </a:rPr>
                  <a:t>Vậy nghiệm của phương trình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−3=0</m:t>
                    </m:r>
                  </m:oMath>
                </a14:m>
                <a:r>
                  <a:rPr lang="vi-VN" sz="1800">
                    <a:effectLst/>
                    <a:latin typeface="+mn-lt"/>
                    <a:ea typeface="Dotum" panose="020B0600000101010101" pitchFamily="34" charset="-127"/>
                    <a:cs typeface="Times New Roman" panose="02020603050405020304" pitchFamily="18" charset="0"/>
                  </a:rPr>
                  <a:t> và nghiệm của phương trình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+1=0</m:t>
                    </m:r>
                  </m:oMath>
                </a14:m>
                <a:r>
                  <a:rPr lang="vi-VN" sz="1800">
                    <a:effectLst/>
                    <a:latin typeface="+mn-lt"/>
                    <a:ea typeface="Dotum" panose="020B0600000101010101" pitchFamily="34" charset="-127"/>
                    <a:cs typeface="Times New Roman" panose="02020603050405020304" pitchFamily="18" charset="0"/>
                  </a:rPr>
                  <a:t> đều là nghiệm của phương trình </a:t>
                </a:r>
                <a14:m>
                  <m:oMath xmlns:m="http://schemas.openxmlformats.org/officeDocument/2006/math">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e>
                    </m:d>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e>
                    </m:d>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en-US" sz="1800">
                    <a:effectLst/>
                    <a:latin typeface="+mn-lt"/>
                    <a:ea typeface="Arial" panose="020B0604020202020204" pitchFamily="34" charset="0"/>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958132" y="1375945"/>
                <a:ext cx="7319177" cy="2711704"/>
              </a:xfrm>
              <a:prstGeom prst="rect">
                <a:avLst/>
              </a:prstGeom>
              <a:blipFill>
                <a:blip r:embed="rId3"/>
                <a:stretch>
                  <a:fillRect l="-666" r="-749" b="-899"/>
                </a:stretch>
              </a:blipFill>
            </p:spPr>
            <p:txBody>
              <a:bodyPr/>
              <a:lstStyle/>
              <a:p>
                <a:r>
                  <a:rPr lang="en-US">
                    <a:noFill/>
                  </a:rPr>
                  <a:t> </a:t>
                </a:r>
              </a:p>
            </p:txBody>
          </p:sp>
        </mc:Fallback>
      </mc:AlternateContent>
      <p:sp>
        <p:nvSpPr>
          <p:cNvPr id="5" name="Google Shape;1913;p42"/>
          <p:cNvSpPr/>
          <p:nvPr/>
        </p:nvSpPr>
        <p:spPr>
          <a:xfrm rot="2165">
            <a:off x="1120127" y="755060"/>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2095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up)">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830910" y="1558825"/>
                <a:ext cx="7525910" cy="2238498"/>
              </a:xfrm>
              <a:prstGeom prst="rect">
                <a:avLst/>
              </a:prstGeom>
            </p:spPr>
            <p:txBody>
              <a:bodyPr wrap="square">
                <a:spAutoFit/>
              </a:bodyPr>
              <a:lstStyle/>
              <a:p>
                <a:pPr algn="just">
                  <a:lnSpc>
                    <a:spcPct val="150000"/>
                  </a:lnSpc>
                  <a:spcBef>
                    <a:spcPts val="600"/>
                  </a:spcBef>
                  <a:spcAft>
                    <a:spcPts val="600"/>
                  </a:spcAft>
                </a:pPr>
                <a14:m>
                  <m:oMath xmlns:m="http://schemas.openxmlformats.org/officeDocument/2006/math">
                    <m:r>
                      <m:rPr>
                        <m:nor/>
                      </m:rPr>
                      <a:rPr lang="vi-VN" sz="1800">
                        <a:latin typeface="+mn-lt"/>
                        <a:ea typeface="Dotum" panose="020B0600000101010101" pitchFamily="34" charset="-127"/>
                        <a:cs typeface="Times New Roman" panose="02020603050405020304" pitchFamily="18" charset="0"/>
                      </a:rPr>
                      <m:t>+</m:t>
                    </m:r>
                    <m:r>
                      <m:rPr>
                        <m:nor/>
                      </m:rPr>
                      <a:rPr lang="en-US" sz="1800">
                        <a:latin typeface="+mn-lt"/>
                        <a:ea typeface="Dotum" panose="020B0600000101010101" pitchFamily="34" charset="-127"/>
                        <a:cs typeface="Times New Roman" panose="02020603050405020304" pitchFamily="18" charset="0"/>
                      </a:rPr>
                      <m:t>)</m:t>
                    </m:r>
                    <m:r>
                      <m:rPr>
                        <m:nor/>
                      </m:rPr>
                      <a:rPr lang="vi-VN" sz="1800">
                        <a:latin typeface="+mn-lt"/>
                        <a:ea typeface="Dotum" panose="020B0600000101010101" pitchFamily="34" charset="-127"/>
                        <a:cs typeface="Times New Roman" panose="02020603050405020304" pitchFamily="18" charset="0"/>
                      </a:rPr>
                      <m:t> </m:t>
                    </m:r>
                    <m:r>
                      <m:rPr>
                        <m:nor/>
                      </m:rPr>
                      <a:rPr lang="en-US" sz="1800">
                        <a:latin typeface="+mn-lt"/>
                        <a:ea typeface="Dotum" panose="020B0600000101010101" pitchFamily="34" charset="-127"/>
                        <a:cs typeface="Times New Roman" panose="02020603050405020304" pitchFamily="18" charset="0"/>
                      </a:rPr>
                      <m:t>Ý</m:t>
                    </m:r>
                    <m:r>
                      <m:rPr>
                        <m:nor/>
                      </m:rPr>
                      <a:rPr lang="vi-VN" sz="1800">
                        <a:latin typeface="+mn-lt"/>
                        <a:ea typeface="Dotum" panose="020B0600000101010101" pitchFamily="34" charset="-127"/>
                        <a:cs typeface="Times New Roman" panose="02020603050405020304" pitchFamily="18" charset="0"/>
                      </a:rPr>
                      <m:t> </m:t>
                    </m:r>
                    <m:r>
                      <m:rPr>
                        <m:nor/>
                      </m:rPr>
                      <a:rPr lang="en-US" sz="1800" b="0" i="0" smtClean="0">
                        <a:latin typeface="+mn-lt"/>
                        <a:ea typeface="Dotum" panose="020B0600000101010101" pitchFamily="34" charset="-127"/>
                        <a:cs typeface="Times New Roman" panose="02020603050405020304" pitchFamily="18" charset="0"/>
                      </a:rPr>
                      <m:t>3</m:t>
                    </m:r>
                    <m:r>
                      <m:rPr>
                        <m:nor/>
                      </m:rPr>
                      <a:rPr lang="vi-VN" sz="1800">
                        <a:latin typeface="+mn-lt"/>
                        <a:ea typeface="Dotum" panose="020B0600000101010101" pitchFamily="34" charset="-127"/>
                        <a:cs typeface="Times New Roman" panose="02020603050405020304" pitchFamily="18" charset="0"/>
                      </a:rPr>
                      <m:t>:</m:t>
                    </m:r>
                    <m:r>
                      <m:rPr>
                        <m:nor/>
                      </m:rPr>
                      <a:rPr lang="en-US" sz="1800">
                        <a:latin typeface="+mn-lt"/>
                        <a:ea typeface="Dotum" panose="020B0600000101010101" pitchFamily="34" charset="-127"/>
                        <a:cs typeface="Times New Roman" panose="02020603050405020304" pitchFamily="18" charset="0"/>
                      </a:rPr>
                      <m:t> </m:t>
                    </m:r>
                  </m:oMath>
                </a14:m>
                <a:r>
                  <a:rPr lang="en-US" sz="1800">
                    <a:effectLst/>
                    <a:latin typeface="+mn-lt"/>
                    <a:ea typeface="Dotum" panose="020B0600000101010101" pitchFamily="34" charset="-127"/>
                    <a:cs typeface="Times New Roman" panose="02020603050405020304" pitchFamily="18" charset="0"/>
                  </a:rPr>
                  <a:t> </a:t>
                </a:r>
                <a:r>
                  <a:rPr lang="vi-VN" sz="1800">
                    <a:effectLst/>
                    <a:latin typeface="+mn-lt"/>
                    <a:ea typeface="Dotum" panose="020B0600000101010101" pitchFamily="34" charset="-127"/>
                    <a:cs typeface="Times New Roman" panose="02020603050405020304" pitchFamily="18" charset="0"/>
                  </a:rPr>
                  <a:t>Thay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e>
                      <m:sub>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sub>
                    </m:sSub>
                  </m:oMath>
                </a14:m>
                <a:r>
                  <a:rPr lang="vi-VN" sz="1800">
                    <a:effectLst/>
                    <a:latin typeface="+mn-lt"/>
                    <a:ea typeface="Dotum" panose="020B0600000101010101" pitchFamily="34" charset="-127"/>
                    <a:cs typeface="Times New Roman" panose="02020603050405020304" pitchFamily="18" charset="0"/>
                  </a:rPr>
                  <a:t> vào phương trình </a:t>
                </a:r>
                <a14:m>
                  <m:oMath xmlns:m="http://schemas.openxmlformats.org/officeDocument/2006/math">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e>
                    </m:d>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e>
                    </m:d>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1800">
                    <a:effectLst/>
                    <a:latin typeface="+mn-lt"/>
                    <a:ea typeface="Dotum" panose="020B0600000101010101" pitchFamily="34" charset="-127"/>
                    <a:cs typeface="Times New Roman" panose="02020603050405020304" pitchFamily="18" charset="0"/>
                  </a:rPr>
                  <a:t>, ta có:</a:t>
                </a:r>
                <a:endParaRPr lang="en-US" sz="18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sSub>
                          <m:sSub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e>
                          <m:sub>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sub>
                        </m:sSub>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e>
                    </m:d>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sSub>
                          <m:sSub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e>
                          <m:sub>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sub>
                        </m:sSub>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e>
                    </m:d>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1800">
                    <a:effectLst/>
                    <a:latin typeface="+mn-lt"/>
                    <a:ea typeface="Dotum" panose="020B0600000101010101" pitchFamily="34" charset="-127"/>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1800">
                    <a:effectLst/>
                    <a:latin typeface="+mn-lt"/>
                    <a:ea typeface="Dotum" panose="020B0600000101010101" pitchFamily="34" charset="-127"/>
                    <a:cs typeface="Times New Roman" panose="02020603050405020304" pitchFamily="18" charset="0"/>
                  </a:rPr>
                  <a:t>Suy ra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1800" i="1">
                            <a:effectLst/>
                            <a:latin typeface="Cambria Math" panose="02040503050406030204" pitchFamily="18" charset="0"/>
                            <a:ea typeface="Dotum" panose="020B0600000101010101" pitchFamily="34" charset="-127"/>
                            <a:cs typeface="Times New Roman" panose="02020603050405020304" pitchFamily="18" charset="0"/>
                          </a:rPr>
                          <m:t>𝑥</m:t>
                        </m:r>
                      </m:e>
                      <m:sub>
                        <m:r>
                          <a:rPr lang="en-US" sz="1800" i="1">
                            <a:effectLst/>
                            <a:latin typeface="Cambria Math" panose="02040503050406030204" pitchFamily="18" charset="0"/>
                            <a:ea typeface="Dotum" panose="020B0600000101010101" pitchFamily="34" charset="-127"/>
                            <a:cs typeface="Times New Roman" panose="02020603050405020304" pitchFamily="18" charset="0"/>
                          </a:rPr>
                          <m:t>𝑜</m:t>
                        </m:r>
                      </m:sub>
                    </m:sSub>
                    <m:r>
                      <a:rPr lang="en-US" sz="1800" i="1">
                        <a:effectLst/>
                        <a:latin typeface="Cambria Math" panose="02040503050406030204" pitchFamily="18" charset="0"/>
                        <a:ea typeface="Dotum" panose="020B0600000101010101" pitchFamily="34" charset="-127"/>
                        <a:cs typeface="Times New Roman" panose="02020603050405020304" pitchFamily="18" charset="0"/>
                      </a:rPr>
                      <m:t>−3=0</m:t>
                    </m:r>
                  </m:oMath>
                </a14:m>
                <a:r>
                  <a:rPr lang="en-US" sz="1800">
                    <a:effectLst/>
                    <a:latin typeface="+mn-lt"/>
                    <a:ea typeface="Dotum" panose="020B0600000101010101" pitchFamily="34" charset="-127"/>
                    <a:cs typeface="Times New Roman" panose="02020603050405020304" pitchFamily="18" charset="0"/>
                  </a:rPr>
                  <a:t> hoặc</a:t>
                </a:r>
                <a14:m>
                  <m:oMath xmlns:m="http://schemas.openxmlformats.org/officeDocument/2006/math">
                    <m:r>
                      <a:rPr lang="en-US" sz="1800" i="1">
                        <a:effectLst/>
                        <a:latin typeface="Cambria Math" panose="02040503050406030204" pitchFamily="18" charset="0"/>
                        <a:ea typeface="Dotum" panose="020B0600000101010101" pitchFamily="34" charset="-127"/>
                        <a:cs typeface="Times New Roman" panose="02020603050405020304" pitchFamily="18" charset="0"/>
                      </a:rPr>
                      <m:t> 2</m:t>
                    </m:r>
                    <m:sSub>
                      <m:sSub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1800" i="1">
                            <a:effectLst/>
                            <a:latin typeface="Cambria Math" panose="02040503050406030204" pitchFamily="18" charset="0"/>
                            <a:ea typeface="Dotum" panose="020B0600000101010101" pitchFamily="34" charset="-127"/>
                            <a:cs typeface="Times New Roman" panose="02020603050405020304" pitchFamily="18" charset="0"/>
                          </a:rPr>
                          <m:t>𝑥</m:t>
                        </m:r>
                      </m:e>
                      <m:sub>
                        <m:r>
                          <a:rPr lang="en-US" sz="1800" i="1">
                            <a:effectLst/>
                            <a:latin typeface="Cambria Math" panose="02040503050406030204" pitchFamily="18" charset="0"/>
                            <a:ea typeface="Dotum" panose="020B0600000101010101" pitchFamily="34" charset="-127"/>
                            <a:cs typeface="Times New Roman" panose="02020603050405020304" pitchFamily="18" charset="0"/>
                          </a:rPr>
                          <m:t>0</m:t>
                        </m:r>
                      </m:sub>
                    </m:sSub>
                    <m:r>
                      <a:rPr lang="en-US" sz="1800" i="1">
                        <a:effectLst/>
                        <a:latin typeface="Cambria Math" panose="02040503050406030204" pitchFamily="18" charset="0"/>
                        <a:ea typeface="Dotum" panose="020B0600000101010101" pitchFamily="34" charset="-127"/>
                        <a:cs typeface="Times New Roman" panose="02020603050405020304" pitchFamily="18" charset="0"/>
                      </a:rPr>
                      <m:t>+1=0</m:t>
                    </m:r>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vi-VN" sz="1800">
                    <a:effectLst/>
                    <a:latin typeface="+mn-lt"/>
                    <a:ea typeface="Dotum" panose="020B0600000101010101" pitchFamily="34" charset="-127"/>
                    <a:cs typeface="Times New Roman" panose="02020603050405020304" pitchFamily="18" charset="0"/>
                  </a:rPr>
                  <a:t>Vậy giá trị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e>
                      <m:sub>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sub>
                    </m:sSub>
                  </m:oMath>
                </a14:m>
                <a:r>
                  <a:rPr lang="vi-VN" sz="1800">
                    <a:effectLst/>
                    <a:latin typeface="+mn-lt"/>
                    <a:ea typeface="Dotum" panose="020B0600000101010101" pitchFamily="34" charset="-127"/>
                    <a:cs typeface="Times New Roman" panose="02020603050405020304" pitchFamily="18" charset="0"/>
                  </a:rPr>
                  <a:t> là nghiệm của phương trình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−3=0</m:t>
                    </m:r>
                  </m:oMath>
                </a14:m>
                <a:r>
                  <a:rPr lang="vi-VN" sz="1800">
                    <a:effectLst/>
                    <a:latin typeface="+mn-lt"/>
                    <a:ea typeface="Dotum" panose="020B0600000101010101" pitchFamily="34" charset="-127"/>
                    <a:cs typeface="Times New Roman" panose="02020603050405020304" pitchFamily="18" charset="0"/>
                  </a:rPr>
                  <a:t> vào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+1=0</m:t>
                    </m:r>
                  </m:oMath>
                </a14:m>
                <a:r>
                  <a:rPr lang="vi-VN" sz="1800">
                    <a:effectLst/>
                    <a:latin typeface="+mn-lt"/>
                    <a:ea typeface="Dotum" panose="020B0600000101010101" pitchFamily="34" charset="-127"/>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0910" y="1558825"/>
                <a:ext cx="7525910" cy="2238498"/>
              </a:xfrm>
              <a:prstGeom prst="rect">
                <a:avLst/>
              </a:prstGeom>
              <a:blipFill>
                <a:blip r:embed="rId3"/>
                <a:stretch>
                  <a:fillRect l="-648" b="-1362"/>
                </a:stretch>
              </a:blipFill>
            </p:spPr>
            <p:txBody>
              <a:bodyPr/>
              <a:lstStyle/>
              <a:p>
                <a:r>
                  <a:rPr lang="en-US">
                    <a:noFill/>
                  </a:rPr>
                  <a:t> </a:t>
                </a:r>
              </a:p>
            </p:txBody>
          </p:sp>
        </mc:Fallback>
      </mc:AlternateContent>
      <p:sp>
        <p:nvSpPr>
          <p:cNvPr id="5" name="Google Shape;1913;p42"/>
          <p:cNvSpPr/>
          <p:nvPr/>
        </p:nvSpPr>
        <p:spPr>
          <a:xfrm rot="2165">
            <a:off x="1120127" y="755060"/>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3083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th Subject for Middle School - 8th Grade: Measurement by Slidesgo">
  <a:themeElements>
    <a:clrScheme name="Simple Light">
      <a:dk1>
        <a:srgbClr val="000000"/>
      </a:dk1>
      <a:lt1>
        <a:srgbClr val="D97245"/>
      </a:lt1>
      <a:dk2>
        <a:srgbClr val="FCC353"/>
      </a:dk2>
      <a:lt2>
        <a:srgbClr val="FFD4D4"/>
      </a:lt2>
      <a:accent1>
        <a:srgbClr val="FCF9ED"/>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4796</Words>
  <Application>Microsoft Office PowerPoint</Application>
  <PresentationFormat>On-screen Show (16:9)</PresentationFormat>
  <Paragraphs>460</Paragraphs>
  <Slides>65</Slides>
  <Notes>56</Notes>
  <HiddenSlides>0</HiddenSlides>
  <MMClips>5</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65</vt:i4>
      </vt:variant>
    </vt:vector>
  </HeadingPairs>
  <TitlesOfParts>
    <vt:vector size="78" baseType="lpstr">
      <vt:lpstr>Arial</vt:lpstr>
      <vt:lpstr>Dotum</vt:lpstr>
      <vt:lpstr>Calibri</vt:lpstr>
      <vt:lpstr>Orbitron Medium</vt:lpstr>
      <vt:lpstr>DengXian</vt:lpstr>
      <vt:lpstr>Wingdings</vt:lpstr>
      <vt:lpstr>Cambria Math</vt:lpstr>
      <vt:lpstr>Times New Roman</vt:lpstr>
      <vt:lpstr>Exo 2 Black</vt:lpstr>
      <vt:lpstr>Montserrat Medium</vt:lpstr>
      <vt:lpstr>Archivo Black</vt:lpstr>
      <vt:lpstr>Math Subject for Middle School - 8th Grade: Measurement by Slidesgo</vt:lpstr>
      <vt:lpstr>2_Office Theme</vt:lpstr>
      <vt:lpstr>CHÀO MỪNG CÁC EM ĐẾN VỚI TIẾT HỌC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cp:lastModifiedBy>Admin</cp:lastModifiedBy>
  <cp:revision>4</cp:revision>
  <dcterms:modified xsi:type="dcterms:W3CDTF">2024-09-04T02:09:49Z</dcterms:modified>
</cp:coreProperties>
</file>