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5" r:id="rId3"/>
    <p:sldId id="327" r:id="rId4"/>
    <p:sldId id="326" r:id="rId5"/>
    <p:sldId id="257" r:id="rId6"/>
    <p:sldId id="314" r:id="rId7"/>
    <p:sldId id="315" r:id="rId8"/>
    <p:sldId id="316" r:id="rId9"/>
    <p:sldId id="317" r:id="rId10"/>
    <p:sldId id="318" r:id="rId11"/>
    <p:sldId id="319" r:id="rId12"/>
    <p:sldId id="279" r:id="rId13"/>
    <p:sldId id="280" r:id="rId14"/>
    <p:sldId id="281" r:id="rId15"/>
    <p:sldId id="282" r:id="rId16"/>
    <p:sldId id="283" r:id="rId17"/>
    <p:sldId id="292" r:id="rId18"/>
    <p:sldId id="302" r:id="rId19"/>
    <p:sldId id="301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060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4E0B5-75A2-428F-8D6E-7373524A9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61F47D9-BA7C-4595-B705-E88672E3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6AC198-AEE5-4252-9E2D-51873C71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CB5534-3D66-4326-BCEE-99F1CCF0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D1DBC1-9F97-4050-82B4-DCFB888A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45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EF7E9-D59E-44A6-AD59-AD2DA0E4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50EAFF-1400-4F7B-BB54-71D0FB4FA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A866DD-E8EB-40BB-AB76-3339066A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504F39-E1E2-4338-BF39-68ADBBBA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EECE58-AAC4-4F15-B637-575BE4E9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3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C9740A-9539-43C1-9E06-395E43AF0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10FC0C-F762-4F46-81F2-39D9CEB16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EBFABA-6255-4A4C-8729-ACBE8AF8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2CC5DB-339A-4BC3-9B15-206EE4E3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739869-C24F-485C-9185-88C85C7D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515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52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9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8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1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46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AF91C9-6C1D-4F55-8EC1-0EAAA878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6E7114-ACFC-4A2E-BA66-7660905D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714F22-0164-43F2-91F5-F79EB3CA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019ACA-7F39-468B-B43E-92C780B0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3DE70E-6CF1-44B1-8C8F-205565C9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26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4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26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46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3621000" y="5192951"/>
            <a:ext cx="4950000" cy="573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3426000" y="1967989"/>
            <a:ext cx="5340000" cy="271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734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952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08C9A-725C-4BC9-B4AE-99CA1CAC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8CD0AA-E780-4787-9558-43EFF9DD2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9F2541-8DFC-489A-8E3C-70F3E64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7F5F80-40C1-411D-AF9B-5F1429DF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AD6C3B-6F73-4EDC-A8B2-302D3149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90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778938-72AA-40F5-8384-B122EAA7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819E09-1BAC-4285-9065-915570A5F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9A7296-8254-4268-9559-514D2A0F9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431C75-F513-4977-A749-DCA1379C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7632BD-AD21-41A1-B595-B2D675D0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2C5B40-339A-41B7-94BB-F4CA1586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96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40E21D-2DDA-4E2F-904B-E10D3B3D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11E5C1-6CD3-4083-B766-6F1B2DF1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E5C4E9-95F2-415A-BD51-10B38F6F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1C6C6E8-DBE7-4FF1-8846-D279922AA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1D3356-F1F1-476B-89F8-2D246ABC5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888732-CBD2-4E29-9BC2-D9BA55F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FEB2A9-FEA9-4018-8F4E-E5C05EC4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E27B62C-3537-44DF-8CEE-40040730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4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04CDD-F9E6-4791-8ABD-A9420E91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CE543B2-CAE7-44C2-AA0C-9CD770A2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386CAF-7F6B-462B-A9A7-370307E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65388C-1483-430D-BEF3-BC8A1A9A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91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E17984-203B-4612-9525-5093403F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AE2DD3-01AA-44E6-8FCF-ACF29CA3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8C2C3F-A443-4658-96E3-8BAF0804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03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4A28AD-7B06-430C-889E-964EB8E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084A43-70E3-420B-9685-9F11065E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ACADF7-239C-407C-9B6B-16A9CB8C6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D849C7-8199-495B-B818-A162D7D4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F13814-FC8A-43DC-B554-50E65E9C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DA0D42-55A7-4490-9000-7DB18932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48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B8DBA8-E0FA-4413-BB47-8B9F2F06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3DF5F6E-D779-431A-8AC2-DF6AF4230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122EF9-209C-4555-AE6E-30E018166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CF5C3C-BA58-48CB-8A28-5ED3052B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F143C5-C2E9-4A32-8706-8B11C280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0D6EDC-056F-458B-9167-9DBB0A0A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43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D8B3AE2-74EE-4AD3-8CE5-5F7EA869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750FF7-B1E5-499E-887A-AEE9E5D43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F97320-DF0D-47B3-95B6-66C46315D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80E1-DF4A-4303-A994-8146CAD8CB83}" type="datetimeFigureOut">
              <a:rPr lang="vi-VN" smtClean="0"/>
              <a:t>12/05/2025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63CB63-3E3E-4611-9612-85374FAED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31ED53-A5F0-41A5-8690-2AC746D91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86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5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38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37" Type="http://schemas.openxmlformats.org/officeDocument/2006/relationships/image" Target="../media/image360.svg"/><Relationship Id="rId5" Type="http://schemas.openxmlformats.org/officeDocument/2006/relationships/image" Target="../media/image36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4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40.svg"/><Relationship Id="rId10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8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8311" y="1524823"/>
            <a:ext cx="11420519" cy="508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2242359" y="381000"/>
            <a:ext cx="7741388" cy="905134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444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2"/>
                </a:lnSpc>
              </a:pPr>
              <a:r>
                <a:rPr lang="en-US" sz="4000" b="1" spc="-7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33900">
            <a:off x="11146689" y="488391"/>
            <a:ext cx="1206011" cy="1560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950641">
            <a:off x="760372" y="648182"/>
            <a:ext cx="1219003" cy="8273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0401" y="1600200"/>
            <a:ext cx="1035267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họa tiết và hoa văn trên thổ cẩm( Hình 64)</a:t>
            </a:r>
            <a:r>
              <a:rPr lang="nl-NL" sz="26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 dạng hình vuông.</a:t>
            </a:r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7146" y="3532992"/>
            <a:ext cx="6095928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Hình vuông có những tính chất gì? </a:t>
            </a:r>
          </a:p>
          <a:p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67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 hiệu nào để nhận biết một tứ giác là hình vuông?</a:t>
            </a: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8534400" y="5197678"/>
            <a:ext cx="1210077" cy="103512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8"/>
          <a:stretch>
            <a:fillRect/>
          </a:stretch>
        </p:blipFill>
        <p:spPr>
          <a:xfrm>
            <a:off x="1219200" y="3532992"/>
            <a:ext cx="3697945" cy="29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owchart: Alternate Process 45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438051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iamond 46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89090" y="378113"/>
            <a:ext cx="745332" cy="453923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987999" y="48132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row: Pentagon 3">
            <a:extLst>
              <a:ext uri="{FF2B5EF4-FFF2-40B4-BE49-F238E27FC236}">
                <a16:creationId xmlns=""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324861" y="1731281"/>
            <a:ext cx="2995979" cy="429636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iamond 49">
            <a:extLst>
              <a:ext uri="{FF2B5EF4-FFF2-40B4-BE49-F238E27FC236}">
                <a16:creationId xmlns=""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-133973" y="1711667"/>
            <a:ext cx="858718" cy="44262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487F5207-27AC-41E9-9789-079333E0BFB6}"/>
              </a:ext>
            </a:extLst>
          </p:cNvPr>
          <p:cNvSpPr/>
          <p:nvPr/>
        </p:nvSpPr>
        <p:spPr>
          <a:xfrm>
            <a:off x="133657" y="2108086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54" name="Arrow: Pentagon 1">
            <a:extLst>
              <a:ext uri="{FF2B5EF4-FFF2-40B4-BE49-F238E27FC236}">
                <a16:creationId xmlns=""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550131" y="4190526"/>
            <a:ext cx="4239576" cy="434674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=""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16418" y="4193709"/>
            <a:ext cx="1078567" cy="44262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563" y="2444110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117" y="2948506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8125" y="3277604"/>
            <a:ext cx="4689523" cy="369332"/>
            <a:chOff x="494822" y="4980537"/>
            <a:chExt cx="4689523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494822" y="4980537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1392149"/>
                </p:ext>
              </p:extLst>
            </p:nvPr>
          </p:nvGraphicFramePr>
          <p:xfrm>
            <a:off x="2431123" y="5022783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0" name="Equation" r:id="rId3" imgW="152280" imgH="164880" progId="Equation.DSMT4">
                    <p:embed/>
                  </p:oleObj>
                </mc:Choice>
                <mc:Fallback>
                  <p:oleObj name="Equation" r:id="rId3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31123" y="5022783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Box 60"/>
          <p:cNvSpPr txBox="1"/>
          <p:nvPr/>
        </p:nvSpPr>
        <p:spPr>
          <a:xfrm>
            <a:off x="488125" y="3549524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62415" y="2464693"/>
            <a:ext cx="5517527" cy="1672225"/>
            <a:chOff x="11488" y="5185775"/>
            <a:chExt cx="5517527" cy="167222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512763" y="2919239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8984" y="944375"/>
            <a:ext cx="381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Tứ giác ABCD là hình vuông nếu: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11225" y="1282887"/>
            <a:ext cx="320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AB=BC=CD=DA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21415"/>
              </p:ext>
            </p:extLst>
          </p:nvPr>
        </p:nvGraphicFramePr>
        <p:xfrm>
          <a:off x="3871021" y="944375"/>
          <a:ext cx="2072124" cy="3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5" imgW="1282680" imgH="228600" progId="Equation.DSMT4">
                  <p:embed/>
                </p:oleObj>
              </mc:Choice>
              <mc:Fallback>
                <p:oleObj name="Equation" r:id="rId5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1021" y="944375"/>
                        <a:ext cx="2072124" cy="3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3418254" y="1381505"/>
            <a:ext cx="6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và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5563" y="4732345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Hình chữ nhật có hai cạnh kề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hình 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3558" y="5460557"/>
            <a:ext cx="637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Hình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 có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đường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phân giác của 1 góc là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3559" y="5052377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Hình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 có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đường chéo vuông góc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77" y="1678326"/>
            <a:ext cx="6086957" cy="9017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000" y="3544802"/>
            <a:ext cx="6204000" cy="8852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7129" y="620393"/>
            <a:ext cx="178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Áp dụng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2679" y="1153688"/>
            <a:ext cx="453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00CC"/>
                </a:solidFill>
              </a:rPr>
              <a:t>BT 1 trang 119 SGK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4420" y="2763112"/>
            <a:ext cx="453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CC"/>
                </a:solidFill>
              </a:rPr>
              <a:t>BT 2 trang 119 SGK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3558" y="6032531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Hình  thoi có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nhau là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3558" y="6422540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Hình  thoi có 1  góc vuông là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t="28000" r="-3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5C8908-B1D4-4B8C-A41A-8365AD8C5EF5}"/>
              </a:ext>
            </a:extLst>
          </p:cNvPr>
          <p:cNvSpPr txBox="1"/>
          <p:nvPr/>
        </p:nvSpPr>
        <p:spPr>
          <a:xfrm>
            <a:off x="1395663" y="240632"/>
            <a:ext cx="9288379" cy="15126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3600" b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( TRẮC NGHIỆM)</a:t>
            </a:r>
            <a:endParaRPr lang="vi-VN" sz="3600" b="1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7000" t="-3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FBE616E-562A-481E-B692-F160E7617EA2}"/>
              </a:ext>
            </a:extLst>
          </p:cNvPr>
          <p:cNvSpPr/>
          <p:nvPr/>
        </p:nvSpPr>
        <p:spPr>
          <a:xfrm>
            <a:off x="5728429" y="751504"/>
            <a:ext cx="3127779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chọn câu </a:t>
            </a:r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83EC594-EE38-46DE-9B49-E12B3817851D}"/>
              </a:ext>
            </a:extLst>
          </p:cNvPr>
          <p:cNvSpPr txBox="1"/>
          <p:nvPr/>
        </p:nvSpPr>
        <p:spPr>
          <a:xfrm>
            <a:off x="1394878" y="44877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7ECCC1E-BA28-4D67-9146-FC078A5F0386}"/>
              </a:ext>
            </a:extLst>
          </p:cNvPr>
          <p:cNvGrpSpPr/>
          <p:nvPr/>
        </p:nvGrpSpPr>
        <p:grpSpPr>
          <a:xfrm>
            <a:off x="1556084" y="1676400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406A61D6-48DD-4374-BA7B-DB56049D3B2F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984D143E-4748-4108-BE74-7F648D43AFA2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A</a:t>
              </a:r>
              <a:endParaRPr lang="vi-VN" sz="32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2BF7B4-92FF-4F1F-9562-3A54AA5F1212}"/>
              </a:ext>
            </a:extLst>
          </p:cNvPr>
          <p:cNvSpPr/>
          <p:nvPr/>
        </p:nvSpPr>
        <p:spPr>
          <a:xfrm>
            <a:off x="2296025" y="1861706"/>
            <a:ext cx="769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chữ nhật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kề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vuông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5325A1D-3DC0-4711-8C7C-7972D2AD331F}"/>
              </a:ext>
            </a:extLst>
          </p:cNvPr>
          <p:cNvGrpSpPr/>
          <p:nvPr/>
        </p:nvGrpSpPr>
        <p:grpSpPr>
          <a:xfrm>
            <a:off x="1556084" y="2895600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A0C231C1-F200-4AC4-8A19-B382945E235C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EAE0CB3D-27FF-4643-93A8-543F3AAED87F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B</a:t>
              </a:r>
              <a:endParaRPr lang="vi-VN" sz="3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DEDB8E0-5B59-4BAF-9AF6-43CE500BEF52}"/>
              </a:ext>
            </a:extLst>
          </p:cNvPr>
          <p:cNvGrpSpPr/>
          <p:nvPr/>
        </p:nvGrpSpPr>
        <p:grpSpPr>
          <a:xfrm>
            <a:off x="1532021" y="4098758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4E2E6F6B-675E-4ED5-AF74-8FC0AA30BEB3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244AB301-52BF-4802-9AFB-3739D431C3AA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C</a:t>
              </a:r>
              <a:endParaRPr lang="vi-VN" sz="3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7B73D01-B6D9-4851-8B94-65EF1172A44F}"/>
              </a:ext>
            </a:extLst>
          </p:cNvPr>
          <p:cNvGrpSpPr/>
          <p:nvPr/>
        </p:nvGrpSpPr>
        <p:grpSpPr>
          <a:xfrm>
            <a:off x="1532021" y="5294131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9FFBF473-CD67-4AFF-84D3-03AEBF9B5AAC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9562E697-3442-46DD-A47E-DAEFAA9416B4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D</a:t>
              </a:r>
              <a:endParaRPr lang="vi-VN" sz="320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390667-8823-4AE0-90E9-1872A1163C06}"/>
              </a:ext>
            </a:extLst>
          </p:cNvPr>
          <p:cNvSpPr/>
          <p:nvPr/>
        </p:nvSpPr>
        <p:spPr>
          <a:xfrm>
            <a:off x="2449016" y="2909320"/>
            <a:ext cx="7794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hình vuông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AA70AE9-1B15-4A15-AD58-7529F9FAF09D}"/>
              </a:ext>
            </a:extLst>
          </p:cNvPr>
          <p:cNvSpPr/>
          <p:nvPr/>
        </p:nvSpPr>
        <p:spPr>
          <a:xfrm>
            <a:off x="1967220" y="4107806"/>
            <a:ext cx="8042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chữ nhật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4548D8-6957-46CE-9AA0-FD40EEBF5A65}"/>
              </a:ext>
            </a:extLst>
          </p:cNvPr>
          <p:cNvSpPr/>
          <p:nvPr/>
        </p:nvSpPr>
        <p:spPr>
          <a:xfrm>
            <a:off x="2492484" y="5329671"/>
            <a:ext cx="756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thoi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góc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vuông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854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>
            <a:extLst>
              <a:ext uri="{FF2B5EF4-FFF2-40B4-BE49-F238E27FC236}">
                <a16:creationId xmlns="" xmlns:a16="http://schemas.microsoft.com/office/drawing/2014/main" id="{337F746F-4356-4788-8D47-83A80297848D}"/>
              </a:ext>
            </a:extLst>
          </p:cNvPr>
          <p:cNvSpPr/>
          <p:nvPr/>
        </p:nvSpPr>
        <p:spPr>
          <a:xfrm>
            <a:off x="171450" y="3238500"/>
            <a:ext cx="120205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exagon 16">
            <a:extLst>
              <a:ext uri="{FF2B5EF4-FFF2-40B4-BE49-F238E27FC236}">
                <a16:creationId xmlns="" xmlns:a16="http://schemas.microsoft.com/office/drawing/2014/main" id="{BA5608D2-5B40-4B52-A57A-0E926BEF4118}"/>
              </a:ext>
            </a:extLst>
          </p:cNvPr>
          <p:cNvSpPr/>
          <p:nvPr/>
        </p:nvSpPr>
        <p:spPr>
          <a:xfrm>
            <a:off x="171450" y="430530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D90F314C-0019-401F-A7BF-DABD2C67EE81}"/>
              </a:ext>
            </a:extLst>
          </p:cNvPr>
          <p:cNvSpPr/>
          <p:nvPr/>
        </p:nvSpPr>
        <p:spPr>
          <a:xfrm>
            <a:off x="171450" y="533400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exagon 14">
            <a:extLst>
              <a:ext uri="{FF2B5EF4-FFF2-40B4-BE49-F238E27FC236}">
                <a16:creationId xmlns="" xmlns:a16="http://schemas.microsoft.com/office/drawing/2014/main" id="{5E2C3CEC-10C8-4685-90B4-AB49AC931FDD}"/>
              </a:ext>
            </a:extLst>
          </p:cNvPr>
          <p:cNvSpPr/>
          <p:nvPr/>
        </p:nvSpPr>
        <p:spPr>
          <a:xfrm>
            <a:off x="171450" y="219075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055EDA6-7AE8-4A30-8DF9-D3C797D6E23E}"/>
              </a:ext>
            </a:extLst>
          </p:cNvPr>
          <p:cNvSpPr/>
          <p:nvPr/>
        </p:nvSpPr>
        <p:spPr>
          <a:xfrm>
            <a:off x="171450" y="1162871"/>
            <a:ext cx="9650018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Khẳng định nào đúng? Khẳng định nào sai ?</a:t>
            </a:r>
          </a:p>
          <a:p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Trong hình vuông:</a:t>
            </a:r>
            <a:endParaRPr lang="vi-V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832188-EE3E-4059-A2C7-3669B3991C25}"/>
              </a:ext>
            </a:extLst>
          </p:cNvPr>
          <p:cNvSpPr/>
          <p:nvPr/>
        </p:nvSpPr>
        <p:spPr>
          <a:xfrm>
            <a:off x="424507" y="2288826"/>
            <a:ext cx="944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 nhau tại trung điểm mỗi đường</a:t>
            </a:r>
            <a:endParaRPr lang="vi-VN" sz="32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8C381A-A03F-41BC-A04B-C7CCAF85A358}"/>
              </a:ext>
            </a:extLst>
          </p:cNvPr>
          <p:cNvSpPr/>
          <p:nvPr/>
        </p:nvSpPr>
        <p:spPr>
          <a:xfrm>
            <a:off x="400050" y="3368524"/>
            <a:ext cx="11791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endParaRPr lang="vi-VN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DD38851-A759-4C15-A98A-B8A22EEB4FE2}"/>
              </a:ext>
            </a:extLst>
          </p:cNvPr>
          <p:cNvSpPr/>
          <p:nvPr/>
        </p:nvSpPr>
        <p:spPr>
          <a:xfrm>
            <a:off x="359825" y="4431450"/>
            <a:ext cx="6678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 góc với nhau</a:t>
            </a:r>
            <a:endParaRPr lang="vi-VN" sz="32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A597A01-0FC2-4F3C-96A3-1C9D5C81D0EE}"/>
              </a:ext>
            </a:extLst>
          </p:cNvPr>
          <p:cNvSpPr/>
          <p:nvPr/>
        </p:nvSpPr>
        <p:spPr>
          <a:xfrm>
            <a:off x="410027" y="5448118"/>
            <a:ext cx="5117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 bằng nhau</a:t>
            </a:r>
            <a:endParaRPr lang="vi-VN" sz="32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EDF309-9CF0-454D-814C-90E241E69605}"/>
              </a:ext>
            </a:extLst>
          </p:cNvPr>
          <p:cNvSpPr txBox="1"/>
          <p:nvPr/>
        </p:nvSpPr>
        <p:spPr>
          <a:xfrm>
            <a:off x="3990262" y="0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2</a:t>
            </a:r>
            <a:endParaRPr lang="vi-VN" sz="32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0121" y="5509672"/>
            <a:ext cx="120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1468" y="4484042"/>
            <a:ext cx="120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7843" y="3176384"/>
            <a:ext cx="120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4278" y="2460278"/>
            <a:ext cx="120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46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FAD1CFE-4791-4CE6-B865-9375C6BE9F28}"/>
              </a:ext>
            </a:extLst>
          </p:cNvPr>
          <p:cNvGrpSpPr/>
          <p:nvPr/>
        </p:nvGrpSpPr>
        <p:grpSpPr>
          <a:xfrm>
            <a:off x="369684" y="1466850"/>
            <a:ext cx="5652837" cy="2914650"/>
            <a:chOff x="369684" y="1352550"/>
            <a:chExt cx="5652837" cy="2914650"/>
          </a:xfrm>
        </p:grpSpPr>
        <p:sp>
          <p:nvSpPr>
            <p:cNvPr id="13" name="Hexagon 12">
              <a:extLst>
                <a:ext uri="{FF2B5EF4-FFF2-40B4-BE49-F238E27FC236}">
                  <a16:creationId xmlns="" xmlns:a16="http://schemas.microsoft.com/office/drawing/2014/main" id="{E24227F7-B02F-4872-BA39-3C7A8AD53D7B}"/>
                </a:ext>
              </a:extLst>
            </p:cNvPr>
            <p:cNvSpPr/>
            <p:nvPr/>
          </p:nvSpPr>
          <p:spPr>
            <a:xfrm>
              <a:off x="457200" y="1352550"/>
              <a:ext cx="5391150" cy="2914650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28AFE17-C5A1-4C1F-BC28-51CD2622504E}"/>
                </a:ext>
              </a:extLst>
            </p:cNvPr>
            <p:cNvSpPr/>
            <p:nvPr/>
          </p:nvSpPr>
          <p:spPr>
            <a:xfrm>
              <a:off x="369684" y="1569465"/>
              <a:ext cx="5652837" cy="2229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30480"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hình sau,</a:t>
              </a:r>
            </a:p>
            <a:p>
              <a:pPr marR="30480"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hình nào vừa có tâm đối xứng, </a:t>
              </a:r>
            </a:p>
            <a:p>
              <a:pPr marR="30480"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vừa có trục đối xứng?</a:t>
              </a:r>
              <a:endParaRPr lang="vi-VN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B6A4B8-B725-48A1-BC90-D39DAA0FFC89}"/>
              </a:ext>
            </a:extLst>
          </p:cNvPr>
          <p:cNvSpPr txBox="1"/>
          <p:nvPr/>
        </p:nvSpPr>
        <p:spPr>
          <a:xfrm>
            <a:off x="4042828" y="37257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3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E93E3A-F8DA-4F8A-8184-7BDC2BB0A4EA}"/>
              </a:ext>
            </a:extLst>
          </p:cNvPr>
          <p:cNvSpPr/>
          <p:nvPr/>
        </p:nvSpPr>
        <p:spPr>
          <a:xfrm>
            <a:off x="7102928" y="1142999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49DFB402-6BE7-40A8-A67C-F935CD7DC88A}"/>
              </a:ext>
            </a:extLst>
          </p:cNvPr>
          <p:cNvSpPr/>
          <p:nvPr/>
        </p:nvSpPr>
        <p:spPr>
          <a:xfrm>
            <a:off x="7086599" y="2547257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EDD33CE8-6241-4329-A8CB-5FFA0EA370C0}"/>
              </a:ext>
            </a:extLst>
          </p:cNvPr>
          <p:cNvSpPr/>
          <p:nvPr/>
        </p:nvSpPr>
        <p:spPr>
          <a:xfrm>
            <a:off x="7086599" y="3935185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8F1073AD-6609-45DB-A92A-239791DD5937}"/>
              </a:ext>
            </a:extLst>
          </p:cNvPr>
          <p:cNvSpPr/>
          <p:nvPr/>
        </p:nvSpPr>
        <p:spPr>
          <a:xfrm>
            <a:off x="7086599" y="5355771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D68F76-AC28-4F65-A7F3-80282AA6FF01}"/>
              </a:ext>
            </a:extLst>
          </p:cNvPr>
          <p:cNvSpPr/>
          <p:nvPr/>
        </p:nvSpPr>
        <p:spPr>
          <a:xfrm>
            <a:off x="7162561" y="1307811"/>
            <a:ext cx="4751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Hình thang cân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1A67155-0ACE-4E7C-9D4E-24391BA9BFEA}"/>
              </a:ext>
            </a:extLst>
          </p:cNvPr>
          <p:cNvSpPr/>
          <p:nvPr/>
        </p:nvSpPr>
        <p:spPr>
          <a:xfrm>
            <a:off x="7221602" y="2721571"/>
            <a:ext cx="5380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chữ nhật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2D31A0-1DA2-4002-96ED-52ADAE0C8E5D}"/>
              </a:ext>
            </a:extLst>
          </p:cNvPr>
          <p:cNvSpPr/>
          <p:nvPr/>
        </p:nvSpPr>
        <p:spPr>
          <a:xfrm>
            <a:off x="7156452" y="4074980"/>
            <a:ext cx="5323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vuông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432DD70-D356-4AD6-AAD1-4A2C52FD6133}"/>
              </a:ext>
            </a:extLst>
          </p:cNvPr>
          <p:cNvSpPr/>
          <p:nvPr/>
        </p:nvSpPr>
        <p:spPr>
          <a:xfrm>
            <a:off x="7214654" y="5502726"/>
            <a:ext cx="3692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14654" y="2832464"/>
            <a:ext cx="457200" cy="42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21602" y="5633356"/>
            <a:ext cx="457200" cy="42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21602" y="4169228"/>
            <a:ext cx="457200" cy="42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67000">
              <a:schemeClr val="accent5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093D240-3A0E-4A2F-B37C-EB7D2465B6F9}"/>
              </a:ext>
            </a:extLst>
          </p:cNvPr>
          <p:cNvSpPr/>
          <p:nvPr/>
        </p:nvSpPr>
        <p:spPr>
          <a:xfrm>
            <a:off x="1986252" y="661454"/>
            <a:ext cx="734720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0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endParaRPr lang="vi-VN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893714-32A9-490F-BC1E-6E664109E4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75" y="1296288"/>
            <a:ext cx="7177088" cy="17844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C86236-6CEB-4A1B-97C6-23AFA5D171B6}"/>
              </a:ext>
            </a:extLst>
          </p:cNvPr>
          <p:cNvSpPr txBox="1"/>
          <p:nvPr/>
        </p:nvSpPr>
        <p:spPr>
          <a:xfrm>
            <a:off x="4406729" y="42766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4</a:t>
            </a:r>
            <a:endParaRPr lang="vi-VN" sz="32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92A08C69-7B42-41EB-B8F0-E0490A8EF878}"/>
              </a:ext>
            </a:extLst>
          </p:cNvPr>
          <p:cNvSpPr/>
          <p:nvPr/>
        </p:nvSpPr>
        <p:spPr>
          <a:xfrm>
            <a:off x="456279" y="3406810"/>
            <a:ext cx="4662740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27170A98-979C-47F0-B499-7CB2C9B37CC2}"/>
              </a:ext>
            </a:extLst>
          </p:cNvPr>
          <p:cNvSpPr/>
          <p:nvPr/>
        </p:nvSpPr>
        <p:spPr>
          <a:xfrm>
            <a:off x="377621" y="4308545"/>
            <a:ext cx="5360976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exagon 28">
            <a:extLst>
              <a:ext uri="{FF2B5EF4-FFF2-40B4-BE49-F238E27FC236}">
                <a16:creationId xmlns="" xmlns:a16="http://schemas.microsoft.com/office/drawing/2014/main" id="{FD22E0CE-5DE1-43A9-A47C-D70153207AF8}"/>
              </a:ext>
            </a:extLst>
          </p:cNvPr>
          <p:cNvSpPr/>
          <p:nvPr/>
        </p:nvSpPr>
        <p:spPr>
          <a:xfrm>
            <a:off x="312070" y="5179912"/>
            <a:ext cx="5426527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xagon 29">
            <a:extLst>
              <a:ext uri="{FF2B5EF4-FFF2-40B4-BE49-F238E27FC236}">
                <a16:creationId xmlns="" xmlns:a16="http://schemas.microsoft.com/office/drawing/2014/main" id="{9FA0EBAC-0779-4556-B8C4-B5ABA6A0DE8B}"/>
              </a:ext>
            </a:extLst>
          </p:cNvPr>
          <p:cNvSpPr/>
          <p:nvPr/>
        </p:nvSpPr>
        <p:spPr>
          <a:xfrm>
            <a:off x="506528" y="6151527"/>
            <a:ext cx="4817850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A968504-5669-4900-8774-91D9FAB3164B}"/>
              </a:ext>
            </a:extLst>
          </p:cNvPr>
          <p:cNvSpPr/>
          <p:nvPr/>
        </p:nvSpPr>
        <p:spPr>
          <a:xfrm>
            <a:off x="1257056" y="6201908"/>
            <a:ext cx="3235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ình 4 là hình vuông</a:t>
            </a:r>
            <a:endParaRPr lang="vi-VN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EBF713A-27F6-4E56-A947-446536F20458}"/>
              </a:ext>
            </a:extLst>
          </p:cNvPr>
          <p:cNvGrpSpPr/>
          <p:nvPr/>
        </p:nvGrpSpPr>
        <p:grpSpPr>
          <a:xfrm>
            <a:off x="332643" y="3353096"/>
            <a:ext cx="776588" cy="723186"/>
            <a:chOff x="4640752" y="4163927"/>
            <a:chExt cx="776588" cy="72318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Hexagon 1">
              <a:extLst>
                <a:ext uri="{FF2B5EF4-FFF2-40B4-BE49-F238E27FC236}">
                  <a16:creationId xmlns="" xmlns:a16="http://schemas.microsoft.com/office/drawing/2014/main" id="{49E2886E-4CE2-4825-945B-682CE8D281C9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87F2AB-AF1A-4F5B-A7D3-665220FF6E02}"/>
                </a:ext>
              </a:extLst>
            </p:cNvPr>
            <p:cNvSpPr txBox="1"/>
            <p:nvPr/>
          </p:nvSpPr>
          <p:spPr>
            <a:xfrm>
              <a:off x="4814637" y="4163927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A</a:t>
              </a:r>
              <a:endParaRPr lang="vi-V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DBBA0A3-2655-4A24-BF53-E5C001EC9E79}"/>
              </a:ext>
            </a:extLst>
          </p:cNvPr>
          <p:cNvGrpSpPr/>
          <p:nvPr/>
        </p:nvGrpSpPr>
        <p:grpSpPr>
          <a:xfrm>
            <a:off x="254387" y="4264940"/>
            <a:ext cx="776588" cy="723186"/>
            <a:chOff x="4640752" y="4163927"/>
            <a:chExt cx="776588" cy="72318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Hexagon 12">
              <a:extLst>
                <a:ext uri="{FF2B5EF4-FFF2-40B4-BE49-F238E27FC236}">
                  <a16:creationId xmlns="" xmlns:a16="http://schemas.microsoft.com/office/drawing/2014/main" id="{7A02F243-7F50-4152-87C5-82E0CAD92AED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4B09950-5EC3-4AB0-9A54-C54ABF0BC3FF}"/>
                </a:ext>
              </a:extLst>
            </p:cNvPr>
            <p:cNvSpPr txBox="1"/>
            <p:nvPr/>
          </p:nvSpPr>
          <p:spPr>
            <a:xfrm>
              <a:off x="4814637" y="4163927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B</a:t>
              </a:r>
              <a:endPara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674BF91-FC85-488B-9CFA-303D4377156B}"/>
              </a:ext>
            </a:extLst>
          </p:cNvPr>
          <p:cNvGrpSpPr/>
          <p:nvPr/>
        </p:nvGrpSpPr>
        <p:grpSpPr>
          <a:xfrm>
            <a:off x="225240" y="5116955"/>
            <a:ext cx="776588" cy="723186"/>
            <a:chOff x="4640752" y="4163927"/>
            <a:chExt cx="776588" cy="72318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Hexagon 19">
              <a:extLst>
                <a:ext uri="{FF2B5EF4-FFF2-40B4-BE49-F238E27FC236}">
                  <a16:creationId xmlns="" xmlns:a16="http://schemas.microsoft.com/office/drawing/2014/main" id="{63125D9C-9A4F-41C2-805D-006C8B96526E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1B688DA-FEFE-4BE7-ACB0-6EED2563A0C1}"/>
                </a:ext>
              </a:extLst>
            </p:cNvPr>
            <p:cNvSpPr txBox="1"/>
            <p:nvPr/>
          </p:nvSpPr>
          <p:spPr>
            <a:xfrm>
              <a:off x="4754477" y="4163927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C</a:t>
              </a:r>
              <a:endPara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2603BF4-ACA3-4DCF-AEF5-60F19EB3EC96}"/>
              </a:ext>
            </a:extLst>
          </p:cNvPr>
          <p:cNvGrpSpPr/>
          <p:nvPr/>
        </p:nvGrpSpPr>
        <p:grpSpPr>
          <a:xfrm>
            <a:off x="198321" y="6047367"/>
            <a:ext cx="776588" cy="735218"/>
            <a:chOff x="4640752" y="4151895"/>
            <a:chExt cx="776588" cy="73521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Hexagon 22">
              <a:extLst>
                <a:ext uri="{FF2B5EF4-FFF2-40B4-BE49-F238E27FC236}">
                  <a16:creationId xmlns="" xmlns:a16="http://schemas.microsoft.com/office/drawing/2014/main" id="{C897D8DF-43E9-42D9-9D00-14613A204415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224F0F3-DE39-4F89-90D4-80EFE38EA68B}"/>
                </a:ext>
              </a:extLst>
            </p:cNvPr>
            <p:cNvSpPr txBox="1"/>
            <p:nvPr/>
          </p:nvSpPr>
          <p:spPr>
            <a:xfrm>
              <a:off x="4790573" y="4151895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D</a:t>
              </a:r>
              <a:endPara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DCC03E7-E4FC-4946-8701-A36077095883}"/>
              </a:ext>
            </a:extLst>
          </p:cNvPr>
          <p:cNvSpPr/>
          <p:nvPr/>
        </p:nvSpPr>
        <p:spPr>
          <a:xfrm>
            <a:off x="1169503" y="4275289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endParaRPr lang="vi-VN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B21269-D142-463A-97A0-62AFF872D086}"/>
              </a:ext>
            </a:extLst>
          </p:cNvPr>
          <p:cNvSpPr/>
          <p:nvPr/>
        </p:nvSpPr>
        <p:spPr>
          <a:xfrm>
            <a:off x="917228" y="3490221"/>
            <a:ext cx="420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3,4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vuông</a:t>
            </a:r>
            <a:endParaRPr lang="vi-VN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005BE57-E066-4EB0-8481-86EC10879A40}"/>
              </a:ext>
            </a:extLst>
          </p:cNvPr>
          <p:cNvSpPr/>
          <p:nvPr/>
        </p:nvSpPr>
        <p:spPr>
          <a:xfrm>
            <a:off x="1212173" y="5253038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fr-F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ình</a:t>
            </a:r>
            <a:r>
              <a:rPr 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endParaRPr lang="vi-VN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563" y="1361272"/>
            <a:ext cx="1852588" cy="1720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3456" y="3010818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  <a:latin typeface="+mj-lt"/>
              </a:rPr>
              <a:t>Hình 4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240" y="6038124"/>
            <a:ext cx="702128" cy="737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</a:t>
            </a:r>
            <a:r>
              <a:rPr lang="vi-VN" sz="3200" b="1" u="sng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vi-VN" sz="32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1515979"/>
            <a:ext cx="10407425" cy="1557589"/>
            <a:chOff x="900309" y="1515979"/>
            <a:chExt cx="10407425" cy="155758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566521" y="1743063"/>
              <a:ext cx="9550658" cy="107721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 </a:t>
              </a:r>
              <a:r>
                <a:rPr lang="vi-VN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vuông</a:t>
              </a:r>
              <a:r>
                <a:rPr lang="nl-NL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 độ dài </a:t>
              </a:r>
              <a:r>
                <a:rPr lang="vi-VN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cạnh là </a:t>
              </a:r>
              <a:r>
                <a:rPr lang="vi-VN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nl-NL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 </a:t>
              </a:r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 </a:t>
              </a:r>
              <a:r>
                <a:rPr lang="vi-VN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đường chéo</a:t>
              </a:r>
              <a:r>
                <a:rPr lang="nl-NL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 hình </a:t>
              </a:r>
              <a:r>
                <a:rPr lang="vi-VN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vuông </a:t>
              </a:r>
              <a:r>
                <a:rPr lang="nl-NL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 </a:t>
              </a:r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vi-VN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=""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BA562A45-80A3-472F-879E-95AB6AFACB97}"/>
              </a:ext>
            </a:extLst>
          </p:cNvPr>
          <p:cNvCxnSpPr>
            <a:cxnSpLocks/>
            <a:stCxn id="51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=""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=""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0B84539B-025D-4A32-8ED1-C76166B22DAC}"/>
                </a:ext>
              </a:extLst>
            </p:cNvPr>
            <p:cNvCxnSpPr>
              <a:cxnSpLocks/>
              <a:stCxn id="66" idx="3"/>
              <a:endCxn id="63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=""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=""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AA4F87FD-2490-402A-AA29-6516DE712F1E}"/>
                </a:ext>
              </a:extLst>
            </p:cNvPr>
            <p:cNvCxnSpPr>
              <a:cxnSpLocks/>
              <a:stCxn id="74" idx="3"/>
              <a:endCxn id="73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=""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1148014" y="4967037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2,5cm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 10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. 20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2264999" y="5112798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003362"/>
              </p:ext>
            </p:extLst>
          </p:nvPr>
        </p:nvGraphicFramePr>
        <p:xfrm>
          <a:off x="2943023" y="5078264"/>
          <a:ext cx="876703" cy="620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4" imgW="304560" imgH="215640" progId="Equation.DSMT4">
                  <p:embed/>
                </p:oleObj>
              </mc:Choice>
              <mc:Fallback>
                <p:oleObj name="Equation" r:id="rId4" imgW="304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3023" y="5078264"/>
                        <a:ext cx="876703" cy="620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8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9D9E5B-7A55-4802-B87A-88B1069B8224}"/>
              </a:ext>
            </a:extLst>
          </p:cNvPr>
          <p:cNvSpPr/>
          <p:nvPr/>
        </p:nvSpPr>
        <p:spPr>
          <a:xfrm>
            <a:off x="280447" y="1087152"/>
            <a:ext cx="11243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 kiến thức trong 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bài: Định nghĩa, tính chất, dấu hiệu nhận biết hình vuông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lại toàn bộ nội dung kiến thức về tứ giác (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nghĩa, tính chất, dấu hiệu nhận biết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hình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 bài mới: </a:t>
            </a:r>
            <a:r>
              <a:rPr lang="pt-BR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tập cuối chương 5</a:t>
            </a:r>
            <a:r>
              <a:rPr lang="pt-BR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DE7F78-0C9D-4D9B-9644-D77796C847E9}"/>
              </a:ext>
            </a:extLst>
          </p:cNvPr>
          <p:cNvSpPr/>
          <p:nvPr/>
        </p:nvSpPr>
        <p:spPr>
          <a:xfrm>
            <a:off x="3418222" y="439602"/>
            <a:ext cx="4967707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vi-VN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486652" y="-3116155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143012" y="3005096"/>
            <a:ext cx="2057400" cy="191293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89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36343">
            <a:off x="10764483" y="5319620"/>
            <a:ext cx="1080207" cy="138811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075636" y="2564712"/>
            <a:ext cx="8283098" cy="2133601"/>
            <a:chOff x="2967753" y="5262998"/>
            <a:chExt cx="12424647" cy="4310337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1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8"/>
              <a:ext cx="11548769" cy="391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en-US" sz="4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4000" b="1" kern="0" dirty="0">
                  <a:solidFill>
                    <a:srgbClr val="1F497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</a:t>
              </a:r>
              <a:r>
                <a:rPr lang="en-US" sz="4000" b="1" kern="0" dirty="0">
                  <a:solidFill>
                    <a:srgbClr val="1F497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VUÔNG</a:t>
              </a:r>
              <a:endParaRPr lang="en-US" sz="4000" b="1" kern="0" dirty="0">
                <a:solidFill>
                  <a:srgbClr val="1F497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896355">
            <a:off x="891312" y="41970"/>
            <a:ext cx="779489" cy="1488609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466159" y="5556478"/>
            <a:ext cx="1537155" cy="9144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18337" y="1803400"/>
            <a:ext cx="10375062" cy="47244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135339" y="2742531"/>
            <a:ext cx="1898931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3467"/>
              </a:lnSpc>
            </a:pPr>
            <a:r>
              <a:rPr lang="en-US" sz="333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8017" y="2336105"/>
            <a:ext cx="805679" cy="80567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30975" y="5664946"/>
            <a:ext cx="818953" cy="73110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42944" y="5867401"/>
            <a:ext cx="784789" cy="781935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918337" y="431800"/>
            <a:ext cx="10389432" cy="1132609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1359019" y="616544"/>
            <a:ext cx="94739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2"/>
              </a:lnSpc>
            </a:pPr>
            <a:r>
              <a:rPr lang="en-US" sz="4000" b="1" spc="-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4545728" y="2770854"/>
            <a:ext cx="3056434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3467"/>
              </a:lnSpc>
            </a:pPr>
            <a:r>
              <a:rPr lang="en-US" sz="333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44" name="TextBox 17"/>
          <p:cNvSpPr txBox="1"/>
          <p:nvPr/>
        </p:nvSpPr>
        <p:spPr>
          <a:xfrm>
            <a:off x="8552298" y="2765207"/>
            <a:ext cx="3056434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3467"/>
              </a:lnSpc>
            </a:pPr>
            <a:r>
              <a:rPr lang="en-US" sz="333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16438" y="2070471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249211" y="2070471"/>
            <a:ext cx="70021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140501" y="3175000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310706" y="3185635"/>
            <a:ext cx="70021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149241" y="4292600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3304460" y="4344540"/>
            <a:ext cx="70021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62" y="2404708"/>
            <a:ext cx="2478353" cy="235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527074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15936" y="366814"/>
            <a:ext cx="609600" cy="580196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39C5883-A64A-4749-9929-636971436BCB}"/>
              </a:ext>
            </a:extLst>
          </p:cNvPr>
          <p:cNvGrpSpPr/>
          <p:nvPr/>
        </p:nvGrpSpPr>
        <p:grpSpPr>
          <a:xfrm>
            <a:off x="-104502" y="1289530"/>
            <a:ext cx="6219481" cy="1156092"/>
            <a:chOff x="0" y="1232064"/>
            <a:chExt cx="6485349" cy="4859517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75581DFD-FD68-4355-B632-5DAF5B7CB4D8}"/>
                </a:ext>
              </a:extLst>
            </p:cNvPr>
            <p:cNvGrpSpPr/>
            <p:nvPr/>
          </p:nvGrpSpPr>
          <p:grpSpPr>
            <a:xfrm>
              <a:off x="0" y="1232064"/>
              <a:ext cx="6170013" cy="4859517"/>
              <a:chOff x="-157227" y="1848462"/>
              <a:chExt cx="9560684" cy="693271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70E4D9F0-6C75-445E-8616-61C69CAD337E}"/>
                  </a:ext>
                </a:extLst>
              </p:cNvPr>
              <p:cNvSpPr/>
              <p:nvPr/>
            </p:nvSpPr>
            <p:spPr>
              <a:xfrm>
                <a:off x="101598" y="1848462"/>
                <a:ext cx="9301859" cy="69327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>
                  <a:latin typeface="+mj-lt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9F2EF18A-469E-4D43-862A-58254FC87CF6}"/>
                  </a:ext>
                </a:extLst>
              </p:cNvPr>
              <p:cNvSpPr/>
              <p:nvPr/>
            </p:nvSpPr>
            <p:spPr>
              <a:xfrm>
                <a:off x="101597" y="2012561"/>
                <a:ext cx="9301860" cy="14897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>
                  <a:latin typeface="+mj-lt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="" xmlns:a16="http://schemas.microsoft.com/office/drawing/2014/main" id="{5F88053B-A680-4D6E-BA41-0C5A63D12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990D652-A7CB-4222-951D-7EEDA4A9CBE2}"/>
                </a:ext>
              </a:extLst>
            </p:cNvPr>
            <p:cNvSpPr txBox="1"/>
            <p:nvPr/>
          </p:nvSpPr>
          <p:spPr>
            <a:xfrm>
              <a:off x="325570" y="2413106"/>
              <a:ext cx="6159779" cy="349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vuông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góc vuông và bốn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AD0D4A5-D4B5-411D-AF8C-103DC412BC8E}"/>
              </a:ext>
            </a:extLst>
          </p:cNvPr>
          <p:cNvSpPr txBox="1"/>
          <p:nvPr/>
        </p:nvSpPr>
        <p:spPr>
          <a:xfrm>
            <a:off x="11425" y="911911"/>
            <a:ext cx="194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979" y="4842404"/>
            <a:ext cx="381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Tứ giác ABCD là hình vuông nếu: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9708" y="5296884"/>
            <a:ext cx="320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AB=BC=CD=DA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6694" y="1986082"/>
            <a:ext cx="1676634" cy="1914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660" y="1097707"/>
            <a:ext cx="6127340" cy="84251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730068"/>
              </p:ext>
            </p:extLst>
          </p:nvPr>
        </p:nvGraphicFramePr>
        <p:xfrm>
          <a:off x="753424" y="5283813"/>
          <a:ext cx="2072124" cy="3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8" imgW="1282680" imgH="228600" progId="Equation.DSMT4">
                  <p:embed/>
                </p:oleObj>
              </mc:Choice>
              <mc:Fallback>
                <p:oleObj name="Equation" r:id="rId8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3424" y="5283813"/>
                        <a:ext cx="2072124" cy="3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938123" y="5327662"/>
            <a:ext cx="6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và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1738648" y="2988298"/>
            <a:ext cx="1719759" cy="1825151"/>
            <a:chOff x="8243346" y="3276645"/>
            <a:chExt cx="1342662" cy="1358888"/>
          </a:xfrm>
        </p:grpSpPr>
        <p:grpSp>
          <p:nvGrpSpPr>
            <p:cNvPr id="76" name="Group 75"/>
            <p:cNvGrpSpPr/>
            <p:nvPr/>
          </p:nvGrpSpPr>
          <p:grpSpPr>
            <a:xfrm>
              <a:off x="8243346" y="3276645"/>
              <a:ext cx="1342662" cy="1358888"/>
              <a:chOff x="8245829" y="2800079"/>
              <a:chExt cx="1342662" cy="135888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9259809" y="3129714"/>
                <a:ext cx="80614" cy="667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8245829" y="2800079"/>
                <a:ext cx="1342662" cy="1358888"/>
                <a:chOff x="8227041" y="2805830"/>
                <a:chExt cx="1342662" cy="1358888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8492647" y="3123998"/>
                  <a:ext cx="837088" cy="73458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8242126" y="2805830"/>
                  <a:ext cx="2505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dirty="0" smtClean="0"/>
                    <a:t>A </a:t>
                  </a:r>
                  <a:endParaRPr lang="en-US" dirty="0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9327897" y="3763465"/>
                  <a:ext cx="2418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dirty="0" smtClean="0"/>
                    <a:t>C </a:t>
                  </a:r>
                  <a:endParaRPr lang="en-US" dirty="0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9303582" y="2939332"/>
                  <a:ext cx="2505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dirty="0" smtClean="0"/>
                    <a:t>B </a:t>
                  </a:r>
                  <a:endParaRPr lang="en-US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8227041" y="3795386"/>
                  <a:ext cx="2505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dirty="0"/>
                    <a:t>D</a:t>
                  </a:r>
                  <a:r>
                    <a:rPr lang="vi-VN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8492646" y="3127250"/>
                  <a:ext cx="108963" cy="7997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8485327" y="3767923"/>
                  <a:ext cx="108963" cy="7997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9220752" y="3775429"/>
                  <a:ext cx="108963" cy="7997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flipH="1">
              <a:off x="8467594" y="4009513"/>
              <a:ext cx="134457" cy="489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834465" y="3540390"/>
              <a:ext cx="216436" cy="122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9288654" y="4029462"/>
              <a:ext cx="134457" cy="489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865834" y="4266201"/>
              <a:ext cx="177646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8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9" grpId="0"/>
      <p:bldP spid="8" grpId="0"/>
      <p:bldP spid="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527074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15936" y="366814"/>
            <a:ext cx="609600" cy="580196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AD0D4A5-D4B5-411D-AF8C-103DC412BC8E}"/>
              </a:ext>
            </a:extLst>
          </p:cNvPr>
          <p:cNvSpPr txBox="1"/>
          <p:nvPr/>
        </p:nvSpPr>
        <p:spPr>
          <a:xfrm>
            <a:off x="11425" y="911911"/>
            <a:ext cx="194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rallelogram 61">
            <a:extLst>
              <a:ext uri="{FF2B5EF4-FFF2-40B4-BE49-F238E27FC236}">
                <a16:creationId xmlns="" xmlns:a16="http://schemas.microsoft.com/office/drawing/2014/main" id="{AE05BAC3-BED7-488D-86B7-5C9EE9E719AE}"/>
              </a:ext>
            </a:extLst>
          </p:cNvPr>
          <p:cNvSpPr/>
          <p:nvPr/>
        </p:nvSpPr>
        <p:spPr>
          <a:xfrm>
            <a:off x="6113337" y="670005"/>
            <a:ext cx="1427331" cy="460344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F39C5883-A64A-4749-9929-636971436BCB}"/>
              </a:ext>
            </a:extLst>
          </p:cNvPr>
          <p:cNvGrpSpPr/>
          <p:nvPr/>
        </p:nvGrpSpPr>
        <p:grpSpPr>
          <a:xfrm>
            <a:off x="-104502" y="1289530"/>
            <a:ext cx="6219481" cy="1156092"/>
            <a:chOff x="0" y="1232064"/>
            <a:chExt cx="6485349" cy="4859517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5581DFD-FD68-4355-B632-5DAF5B7CB4D8}"/>
                </a:ext>
              </a:extLst>
            </p:cNvPr>
            <p:cNvGrpSpPr/>
            <p:nvPr/>
          </p:nvGrpSpPr>
          <p:grpSpPr>
            <a:xfrm>
              <a:off x="0" y="1232064"/>
              <a:ext cx="6170013" cy="4859517"/>
              <a:chOff x="-157227" y="1848462"/>
              <a:chExt cx="9560684" cy="6932710"/>
            </a:xfrm>
          </p:grpSpPr>
          <p:sp>
            <p:nvSpPr>
              <p:cNvPr id="94" name="Rectangle: Rounded Corners 55">
                <a:extLst>
                  <a:ext uri="{FF2B5EF4-FFF2-40B4-BE49-F238E27FC236}">
                    <a16:creationId xmlns="" xmlns:a16="http://schemas.microsoft.com/office/drawing/2014/main" id="{70E4D9F0-6C75-445E-8616-61C69CAD337E}"/>
                  </a:ext>
                </a:extLst>
              </p:cNvPr>
              <p:cNvSpPr/>
              <p:nvPr/>
            </p:nvSpPr>
            <p:spPr>
              <a:xfrm>
                <a:off x="101598" y="1848462"/>
                <a:ext cx="9301859" cy="69327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>
                  <a:latin typeface="+mj-lt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9F2EF18A-469E-4D43-862A-58254FC87CF6}"/>
                  </a:ext>
                </a:extLst>
              </p:cNvPr>
              <p:cNvSpPr/>
              <p:nvPr/>
            </p:nvSpPr>
            <p:spPr>
              <a:xfrm>
                <a:off x="101597" y="2012561"/>
                <a:ext cx="9301860" cy="14897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>
                  <a:latin typeface="+mj-lt"/>
                </a:endParaRPr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="" xmlns:a16="http://schemas.microsoft.com/office/drawing/2014/main" id="{5F88053B-A680-4D6E-BA41-0C5A63D12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1990D652-A7CB-4222-951D-7EEDA4A9CBE2}"/>
                </a:ext>
              </a:extLst>
            </p:cNvPr>
            <p:cNvSpPr txBox="1"/>
            <p:nvPr/>
          </p:nvSpPr>
          <p:spPr>
            <a:xfrm>
              <a:off x="325570" y="2413106"/>
              <a:ext cx="6159779" cy="349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vuông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góc vuông và bốn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230" y="2585431"/>
            <a:ext cx="6684087" cy="738622"/>
            <a:chOff x="126230" y="2585431"/>
            <a:chExt cx="6684087" cy="738622"/>
          </a:xfrm>
        </p:grpSpPr>
        <p:sp>
          <p:nvSpPr>
            <p:cNvPr id="97" name="TextBox 96"/>
            <p:cNvSpPr txBox="1"/>
            <p:nvPr/>
          </p:nvSpPr>
          <p:spPr>
            <a:xfrm>
              <a:off x="126230" y="2585431"/>
              <a:ext cx="3814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+mj-lt"/>
                </a:rPr>
                <a:t>Tứ giác ABCD là hình vuông nếu: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07924" y="2923943"/>
              <a:ext cx="3202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AB=BC=CD=DA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7418375"/>
                </p:ext>
              </p:extLst>
            </p:nvPr>
          </p:nvGraphicFramePr>
          <p:xfrm>
            <a:off x="3738267" y="2585431"/>
            <a:ext cx="2072124" cy="369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3" name="Equation" r:id="rId5" imgW="1282680" imgH="228600" progId="Equation.DSMT4">
                    <p:embed/>
                  </p:oleObj>
                </mc:Choice>
                <mc:Fallback>
                  <p:oleObj name="Equation" r:id="rId5" imgW="1282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38267" y="2585431"/>
                          <a:ext cx="2072124" cy="3692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Box 99"/>
            <p:cNvSpPr txBox="1"/>
            <p:nvPr/>
          </p:nvSpPr>
          <p:spPr>
            <a:xfrm>
              <a:off x="3236322" y="2932174"/>
              <a:ext cx="60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và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047" y="1220447"/>
            <a:ext cx="6245954" cy="2450349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9" y="3823484"/>
            <a:ext cx="5823696" cy="208915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6034888" y="3939395"/>
            <a:ext cx="606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 Tứ giác ABCD có phải  là hình chữ nhật không? Vì sao?</a:t>
            </a:r>
          </a:p>
          <a:p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Tứ giác ABCD có phải  là hình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thoi không? Vì sao?</a:t>
            </a:r>
            <a:endParaRPr lang="vi-VN" sz="2000" dirty="0" smtClean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4857" y="3257275"/>
            <a:ext cx="3400146" cy="443560"/>
            <a:chOff x="-44857" y="3257275"/>
            <a:chExt cx="3400146" cy="443560"/>
          </a:xfrm>
        </p:grpSpPr>
        <p:sp>
          <p:nvSpPr>
            <p:cNvPr id="103" name="Arrow: Pentagon 3">
              <a:extLst>
                <a:ext uri="{FF2B5EF4-FFF2-40B4-BE49-F238E27FC236}">
                  <a16:creationId xmlns="" xmlns:a16="http://schemas.microsoft.com/office/drawing/2014/main" id="{CD34D3EC-8C1E-4AC6-AAD7-CF03F661775F}"/>
                </a:ext>
              </a:extLst>
            </p:cNvPr>
            <p:cNvSpPr/>
            <p:nvPr/>
          </p:nvSpPr>
          <p:spPr>
            <a:xfrm>
              <a:off x="359310" y="3257275"/>
              <a:ext cx="2995979" cy="429636"/>
            </a:xfrm>
            <a:prstGeom prst="homePlat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Diamond 103">
              <a:extLst>
                <a:ext uri="{FF2B5EF4-FFF2-40B4-BE49-F238E27FC236}">
                  <a16:creationId xmlns="" xmlns:a16="http://schemas.microsoft.com/office/drawing/2014/main" id="{92309D87-880E-4576-97EE-A82EF8A2F9BD}"/>
                </a:ext>
              </a:extLst>
            </p:cNvPr>
            <p:cNvSpPr/>
            <p:nvPr/>
          </p:nvSpPr>
          <p:spPr>
            <a:xfrm>
              <a:off x="-44857" y="3258211"/>
              <a:ext cx="858718" cy="442624"/>
            </a:xfrm>
            <a:prstGeom prst="diamond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8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Alternate Process 46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527074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iamond 47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15936" y="366814"/>
            <a:ext cx="609600" cy="580196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AD0D4A5-D4B5-411D-AF8C-103DC412BC8E}"/>
              </a:ext>
            </a:extLst>
          </p:cNvPr>
          <p:cNvSpPr txBox="1"/>
          <p:nvPr/>
        </p:nvSpPr>
        <p:spPr>
          <a:xfrm>
            <a:off x="11425" y="911911"/>
            <a:ext cx="194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8589" y="1362384"/>
            <a:ext cx="381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Tứ giác ABCD là hình vuông nếu: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1806" y="1763623"/>
            <a:ext cx="320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AB=BC=CD=DA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33823"/>
              </p:ext>
            </p:extLst>
          </p:nvPr>
        </p:nvGraphicFramePr>
        <p:xfrm>
          <a:off x="3705254" y="1354465"/>
          <a:ext cx="2072124" cy="3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Equation" r:id="rId3" imgW="1282680" imgH="228600" progId="Equation.DSMT4">
                  <p:embed/>
                </p:oleObj>
              </mc:Choice>
              <mc:Fallback>
                <p:oleObj name="Equation" r:id="rId3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5254" y="1354465"/>
                        <a:ext cx="2072124" cy="3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3333479" y="1745842"/>
            <a:ext cx="6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và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7" y="2373153"/>
            <a:ext cx="5823696" cy="208915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-15936" y="1937272"/>
            <a:ext cx="3400146" cy="443560"/>
            <a:chOff x="-44857" y="3257275"/>
            <a:chExt cx="3400146" cy="443560"/>
          </a:xfrm>
        </p:grpSpPr>
        <p:sp>
          <p:nvSpPr>
            <p:cNvPr id="73" name="Arrow: Pentagon 3">
              <a:extLst>
                <a:ext uri="{FF2B5EF4-FFF2-40B4-BE49-F238E27FC236}">
                  <a16:creationId xmlns="" xmlns:a16="http://schemas.microsoft.com/office/drawing/2014/main" id="{CD34D3EC-8C1E-4AC6-AAD7-CF03F661775F}"/>
                </a:ext>
              </a:extLst>
            </p:cNvPr>
            <p:cNvSpPr/>
            <p:nvPr/>
          </p:nvSpPr>
          <p:spPr>
            <a:xfrm>
              <a:off x="359310" y="3257275"/>
              <a:ext cx="2995979" cy="429636"/>
            </a:xfrm>
            <a:prstGeom prst="homePlat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Diamond 73">
              <a:extLst>
                <a:ext uri="{FF2B5EF4-FFF2-40B4-BE49-F238E27FC236}">
                  <a16:creationId xmlns="" xmlns:a16="http://schemas.microsoft.com/office/drawing/2014/main" id="{92309D87-880E-4576-97EE-A82EF8A2F9BD}"/>
                </a:ext>
              </a:extLst>
            </p:cNvPr>
            <p:cNvSpPr/>
            <p:nvPr/>
          </p:nvSpPr>
          <p:spPr>
            <a:xfrm>
              <a:off x="-44857" y="3258211"/>
              <a:ext cx="858718" cy="442624"/>
            </a:xfrm>
            <a:prstGeom prst="diamond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285" y="628901"/>
            <a:ext cx="6279715" cy="1187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374" y="1781842"/>
            <a:ext cx="1981477" cy="2076740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29" idx="0"/>
            <a:endCxn id="29" idx="0"/>
          </p:cNvCxnSpPr>
          <p:nvPr/>
        </p:nvCxnSpPr>
        <p:spPr>
          <a:xfrm>
            <a:off x="467306" y="43656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9" idx="0"/>
            <a:endCxn id="29" idx="0"/>
          </p:cNvCxnSpPr>
          <p:nvPr/>
        </p:nvCxnSpPr>
        <p:spPr>
          <a:xfrm>
            <a:off x="467306" y="43656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9979" y="3846495"/>
            <a:ext cx="4693151" cy="12766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09680" y="4365632"/>
            <a:ext cx="5517527" cy="1672225"/>
            <a:chOff x="11488" y="5185775"/>
            <a:chExt cx="5517527" cy="167222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94822" y="4951210"/>
            <a:ext cx="4689523" cy="369332"/>
            <a:chOff x="494822" y="4951210"/>
            <a:chExt cx="4689523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494822" y="4951210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8966966"/>
                </p:ext>
              </p:extLst>
            </p:nvPr>
          </p:nvGraphicFramePr>
          <p:xfrm>
            <a:off x="2405406" y="5020771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2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05406" y="5020771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24245" y="4316265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4822" y="4667065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822" y="5308569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14" y="4651439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438051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89090" y="378113"/>
            <a:ext cx="745332" cy="453923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-88508" y="1797490"/>
            <a:ext cx="3454813" cy="449250"/>
            <a:chOff x="-88508" y="1797490"/>
            <a:chExt cx="3454813" cy="449250"/>
          </a:xfrm>
        </p:grpSpPr>
        <p:sp>
          <p:nvSpPr>
            <p:cNvPr id="27" name="Arrow: Pentagon 3">
              <a:extLst>
                <a:ext uri="{FF2B5EF4-FFF2-40B4-BE49-F238E27FC236}">
                  <a16:creationId xmlns="" xmlns:a16="http://schemas.microsoft.com/office/drawing/2014/main" id="{CD34D3EC-8C1E-4AC6-AAD7-CF03F661775F}"/>
                </a:ext>
              </a:extLst>
            </p:cNvPr>
            <p:cNvSpPr/>
            <p:nvPr/>
          </p:nvSpPr>
          <p:spPr>
            <a:xfrm>
              <a:off x="370326" y="1817104"/>
              <a:ext cx="2995979" cy="429636"/>
            </a:xfrm>
            <a:prstGeom prst="homePlat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="" xmlns:a16="http://schemas.microsoft.com/office/drawing/2014/main" id="{92309D87-880E-4576-97EE-A82EF8A2F9BD}"/>
                </a:ext>
              </a:extLst>
            </p:cNvPr>
            <p:cNvSpPr/>
            <p:nvPr/>
          </p:nvSpPr>
          <p:spPr>
            <a:xfrm>
              <a:off x="-88508" y="1797490"/>
              <a:ext cx="858718" cy="442624"/>
            </a:xfrm>
            <a:prstGeom prst="diamond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87F5207-27AC-41E9-9789-079333E0BFB6}"/>
              </a:ext>
            </a:extLst>
          </p:cNvPr>
          <p:cNvSpPr/>
          <p:nvPr/>
        </p:nvSpPr>
        <p:spPr>
          <a:xfrm>
            <a:off x="101664" y="2185262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09680" y="4251329"/>
            <a:ext cx="5517527" cy="1672225"/>
            <a:chOff x="11488" y="5185775"/>
            <a:chExt cx="5517527" cy="167222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2260" y="4147043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814" y="4651439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4822" y="4634407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4822" y="4951210"/>
            <a:ext cx="4689523" cy="369332"/>
            <a:chOff x="494822" y="4951210"/>
            <a:chExt cx="4689523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494822" y="4951210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7956452"/>
                </p:ext>
              </p:extLst>
            </p:nvPr>
          </p:nvGraphicFramePr>
          <p:xfrm>
            <a:off x="2405406" y="5020771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2" name="Equation" r:id="rId3" imgW="152280" imgH="164880" progId="Equation.DSMT4">
                    <p:embed/>
                  </p:oleObj>
                </mc:Choice>
                <mc:Fallback>
                  <p:oleObj name="Equation" r:id="rId3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05406" y="5020771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Box 61"/>
          <p:cNvSpPr txBox="1"/>
          <p:nvPr/>
        </p:nvSpPr>
        <p:spPr>
          <a:xfrm>
            <a:off x="464476" y="5282811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407" y="1060597"/>
            <a:ext cx="2267266" cy="245779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090370" y="1163040"/>
            <a:ext cx="8356" cy="2060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58304" y="1787393"/>
            <a:ext cx="78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40cm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2132" y="673230"/>
            <a:ext cx="418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Tính độ dài đường chéo bàn cờ vua?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63581" y="882233"/>
            <a:ext cx="6763312" cy="806462"/>
            <a:chOff x="126230" y="2585431"/>
            <a:chExt cx="6684087" cy="806462"/>
          </a:xfrm>
        </p:grpSpPr>
        <p:sp>
          <p:nvSpPr>
            <p:cNvPr id="65" name="TextBox 64"/>
            <p:cNvSpPr txBox="1"/>
            <p:nvPr/>
          </p:nvSpPr>
          <p:spPr>
            <a:xfrm>
              <a:off x="126230" y="2585431"/>
              <a:ext cx="3814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+mj-lt"/>
                </a:rPr>
                <a:t>Tứ giác ABCD là hình vuông nếu: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07924" y="2923943"/>
              <a:ext cx="3202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AB=BC=CD=DA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2009555"/>
                </p:ext>
              </p:extLst>
            </p:nvPr>
          </p:nvGraphicFramePr>
          <p:xfrm>
            <a:off x="3738267" y="2585431"/>
            <a:ext cx="2072124" cy="369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3" name="Equation" r:id="rId6" imgW="1282680" imgH="228600" progId="Equation.DSMT4">
                    <p:embed/>
                  </p:oleObj>
                </mc:Choice>
                <mc:Fallback>
                  <p:oleObj name="Equation" r:id="rId6" imgW="1282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38267" y="2585431"/>
                          <a:ext cx="2072124" cy="3692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3285500" y="3022561"/>
              <a:ext cx="60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và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22" y="2516436"/>
            <a:ext cx="5468546" cy="16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lowchart: Alternate Process 62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438051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Diamond 63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89090" y="378113"/>
            <a:ext cx="745332" cy="453923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-88508" y="1797490"/>
            <a:ext cx="3445750" cy="461722"/>
            <a:chOff x="-88508" y="1797490"/>
            <a:chExt cx="3445750" cy="461722"/>
          </a:xfrm>
        </p:grpSpPr>
        <p:sp>
          <p:nvSpPr>
            <p:cNvPr id="66" name="Arrow: Pentagon 3">
              <a:extLst>
                <a:ext uri="{FF2B5EF4-FFF2-40B4-BE49-F238E27FC236}">
                  <a16:creationId xmlns="" xmlns:a16="http://schemas.microsoft.com/office/drawing/2014/main" id="{CD34D3EC-8C1E-4AC6-AAD7-CF03F661775F}"/>
                </a:ext>
              </a:extLst>
            </p:cNvPr>
            <p:cNvSpPr/>
            <p:nvPr/>
          </p:nvSpPr>
          <p:spPr>
            <a:xfrm>
              <a:off x="361263" y="1829576"/>
              <a:ext cx="2995979" cy="429636"/>
            </a:xfrm>
            <a:prstGeom prst="homePlat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Diamond 66">
              <a:extLst>
                <a:ext uri="{FF2B5EF4-FFF2-40B4-BE49-F238E27FC236}">
                  <a16:creationId xmlns="" xmlns:a16="http://schemas.microsoft.com/office/drawing/2014/main" id="{92309D87-880E-4576-97EE-A82EF8A2F9BD}"/>
                </a:ext>
              </a:extLst>
            </p:cNvPr>
            <p:cNvSpPr/>
            <p:nvPr/>
          </p:nvSpPr>
          <p:spPr>
            <a:xfrm>
              <a:off x="-88508" y="1797490"/>
              <a:ext cx="858718" cy="442624"/>
            </a:xfrm>
            <a:prstGeom prst="diamond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2415" y="2464693"/>
            <a:ext cx="5517527" cy="1672225"/>
            <a:chOff x="11488" y="5185775"/>
            <a:chExt cx="5517527" cy="1672225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5563" y="2444110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117" y="2948506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88125" y="2931474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88125" y="3277604"/>
            <a:ext cx="4689523" cy="369332"/>
            <a:chOff x="494822" y="4980537"/>
            <a:chExt cx="4689523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494822" y="4980537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249132"/>
                </p:ext>
              </p:extLst>
            </p:nvPr>
          </p:nvGraphicFramePr>
          <p:xfrm>
            <a:off x="2431123" y="5022783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2" name="Equation" r:id="rId3" imgW="152280" imgH="164880" progId="Equation.DSMT4">
                    <p:embed/>
                  </p:oleObj>
                </mc:Choice>
                <mc:Fallback>
                  <p:oleObj name="Equation" r:id="rId3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31123" y="5022783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TextBox 77"/>
          <p:cNvSpPr txBox="1"/>
          <p:nvPr/>
        </p:nvSpPr>
        <p:spPr>
          <a:xfrm>
            <a:off x="488125" y="3549524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63581" y="882233"/>
            <a:ext cx="6763312" cy="806462"/>
            <a:chOff x="126230" y="2585431"/>
            <a:chExt cx="6684087" cy="806462"/>
          </a:xfrm>
        </p:grpSpPr>
        <p:sp>
          <p:nvSpPr>
            <p:cNvPr id="85" name="TextBox 84"/>
            <p:cNvSpPr txBox="1"/>
            <p:nvPr/>
          </p:nvSpPr>
          <p:spPr>
            <a:xfrm>
              <a:off x="126230" y="2585431"/>
              <a:ext cx="3814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+mj-lt"/>
                </a:rPr>
                <a:t>Tứ giác ABCD là hình vuông nếu: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607924" y="2923943"/>
              <a:ext cx="3202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AB=BC=CD=DA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4527525"/>
                </p:ext>
              </p:extLst>
            </p:nvPr>
          </p:nvGraphicFramePr>
          <p:xfrm>
            <a:off x="3738267" y="2585431"/>
            <a:ext cx="2072124" cy="369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3" name="Equation" r:id="rId5" imgW="1282680" imgH="228600" progId="Equation.DSMT4">
                    <p:embed/>
                  </p:oleObj>
                </mc:Choice>
                <mc:Fallback>
                  <p:oleObj name="Equation" r:id="rId5" imgW="1282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38267" y="2585431"/>
                          <a:ext cx="2072124" cy="3692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TextBox 87"/>
            <p:cNvSpPr txBox="1"/>
            <p:nvPr/>
          </p:nvSpPr>
          <p:spPr>
            <a:xfrm>
              <a:off x="3285500" y="3022561"/>
              <a:ext cx="60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và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438051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89090" y="378113"/>
            <a:ext cx="745332" cy="453923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87999" y="48132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Pentagon 3">
            <a:extLst>
              <a:ext uri="{FF2B5EF4-FFF2-40B4-BE49-F238E27FC236}">
                <a16:creationId xmlns=""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324861" y="1731281"/>
            <a:ext cx="2995979" cy="429636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=""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-133973" y="1711667"/>
            <a:ext cx="858718" cy="44262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87F5207-27AC-41E9-9789-079333E0BFB6}"/>
              </a:ext>
            </a:extLst>
          </p:cNvPr>
          <p:cNvSpPr/>
          <p:nvPr/>
        </p:nvSpPr>
        <p:spPr>
          <a:xfrm>
            <a:off x="133657" y="2108086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249" y="601711"/>
            <a:ext cx="6251967" cy="3306410"/>
          </a:xfrm>
          <a:prstGeom prst="rect">
            <a:avLst/>
          </a:prstGeom>
        </p:spPr>
      </p:pic>
      <p:sp>
        <p:nvSpPr>
          <p:cNvPr id="75" name="Arrow: Pentagon 1">
            <a:extLst>
              <a:ext uri="{FF2B5EF4-FFF2-40B4-BE49-F238E27FC236}">
                <a16:creationId xmlns=""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550131" y="4190526"/>
            <a:ext cx="4239576" cy="434674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Diamond 75">
            <a:extLst>
              <a:ext uri="{FF2B5EF4-FFF2-40B4-BE49-F238E27FC236}">
                <a16:creationId xmlns=""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16418" y="4193709"/>
            <a:ext cx="1078567" cy="44262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563" y="2444110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117" y="2948506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488125" y="3277604"/>
            <a:ext cx="4689523" cy="369332"/>
            <a:chOff x="494822" y="4980537"/>
            <a:chExt cx="4689523" cy="369332"/>
          </a:xfrm>
        </p:grpSpPr>
        <p:sp>
          <p:nvSpPr>
            <p:cNvPr id="80" name="TextBox 79"/>
            <p:cNvSpPr txBox="1"/>
            <p:nvPr/>
          </p:nvSpPr>
          <p:spPr>
            <a:xfrm>
              <a:off x="494822" y="4980537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5541074"/>
                </p:ext>
              </p:extLst>
            </p:nvPr>
          </p:nvGraphicFramePr>
          <p:xfrm>
            <a:off x="2431123" y="5022783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5" name="Equation" r:id="rId4" imgW="152280" imgH="164880" progId="Equation.DSMT4">
                    <p:embed/>
                  </p:oleObj>
                </mc:Choice>
                <mc:Fallback>
                  <p:oleObj name="Equation" r:id="rId4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31123" y="5022783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TextBox 81"/>
          <p:cNvSpPr txBox="1"/>
          <p:nvPr/>
        </p:nvSpPr>
        <p:spPr>
          <a:xfrm>
            <a:off x="488125" y="3549524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62415" y="2464693"/>
            <a:ext cx="5517527" cy="1672225"/>
            <a:chOff x="11488" y="5185775"/>
            <a:chExt cx="5517527" cy="1672225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512763" y="2919239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8984" y="944375"/>
            <a:ext cx="381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Tứ giác ABCD là hình vuông nếu: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11225" y="1282887"/>
            <a:ext cx="320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AB=BC=CD=DA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6184"/>
              </p:ext>
            </p:extLst>
          </p:nvPr>
        </p:nvGraphicFramePr>
        <p:xfrm>
          <a:off x="3871021" y="944375"/>
          <a:ext cx="2072124" cy="3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6" imgW="1282680" imgH="228600" progId="Equation.DSMT4">
                  <p:embed/>
                </p:oleObj>
              </mc:Choice>
              <mc:Fallback>
                <p:oleObj name="Equation" r:id="rId6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1021" y="944375"/>
                        <a:ext cx="2072124" cy="3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3418254" y="1381505"/>
            <a:ext cx="6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và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7568" y="4732345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Hình chữ nhật có hai cạnh kề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hình 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5563" y="5460557"/>
            <a:ext cx="637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Hình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 có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đường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phân giác của 1 góc là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5564" y="5052377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Hình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 có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đường chéo vuông góc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976</Words>
  <Application>Microsoft Office PowerPoint</Application>
  <PresentationFormat>Widescreen</PresentationFormat>
  <Paragraphs>178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Delius</vt:lpstr>
      <vt:lpstr>Symbol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Admin</cp:lastModifiedBy>
  <cp:revision>147</cp:revision>
  <dcterms:created xsi:type="dcterms:W3CDTF">2023-07-06T02:12:13Z</dcterms:created>
  <dcterms:modified xsi:type="dcterms:W3CDTF">2025-05-12T02:16:23Z</dcterms:modified>
</cp:coreProperties>
</file>