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0"/>
  </p:notesMasterIdLst>
  <p:sldIdLst>
    <p:sldId id="256" r:id="rId2"/>
    <p:sldId id="379" r:id="rId3"/>
    <p:sldId id="257" r:id="rId4"/>
    <p:sldId id="259" r:id="rId5"/>
    <p:sldId id="258" r:id="rId6"/>
    <p:sldId id="260" r:id="rId7"/>
    <p:sldId id="262" r:id="rId8"/>
    <p:sldId id="261" r:id="rId9"/>
    <p:sldId id="264" r:id="rId10"/>
    <p:sldId id="380" r:id="rId11"/>
    <p:sldId id="272" r:id="rId12"/>
    <p:sldId id="274" r:id="rId13"/>
    <p:sldId id="359" r:id="rId14"/>
    <p:sldId id="282" r:id="rId15"/>
    <p:sldId id="381" r:id="rId16"/>
    <p:sldId id="279" r:id="rId17"/>
    <p:sldId id="263" r:id="rId18"/>
    <p:sldId id="382" r:id="rId19"/>
    <p:sldId id="286" r:id="rId20"/>
    <p:sldId id="267" r:id="rId21"/>
    <p:sldId id="316" r:id="rId22"/>
    <p:sldId id="277" r:id="rId23"/>
    <p:sldId id="314" r:id="rId24"/>
    <p:sldId id="383" r:id="rId25"/>
    <p:sldId id="317" r:id="rId26"/>
    <p:sldId id="384" r:id="rId27"/>
    <p:sldId id="298" r:id="rId28"/>
    <p:sldId id="319" r:id="rId29"/>
    <p:sldId id="385" r:id="rId30"/>
    <p:sldId id="386" r:id="rId31"/>
    <p:sldId id="387" r:id="rId32"/>
    <p:sldId id="388" r:id="rId33"/>
    <p:sldId id="365" r:id="rId34"/>
    <p:sldId id="296" r:id="rId35"/>
    <p:sldId id="366" r:id="rId36"/>
    <p:sldId id="297" r:id="rId37"/>
    <p:sldId id="389" r:id="rId38"/>
    <p:sldId id="310" r:id="rId39"/>
    <p:sldId id="301" r:id="rId40"/>
    <p:sldId id="377" r:id="rId41"/>
    <p:sldId id="378" r:id="rId42"/>
    <p:sldId id="390" r:id="rId43"/>
    <p:sldId id="309" r:id="rId44"/>
    <p:sldId id="307" r:id="rId45"/>
    <p:sldId id="391" r:id="rId46"/>
    <p:sldId id="305" r:id="rId47"/>
    <p:sldId id="269" r:id="rId48"/>
    <p:sldId id="270" r:id="rId49"/>
  </p:sldIdLst>
  <p:sldSz cx="18288000" cy="10287000"/>
  <p:notesSz cx="6858000" cy="9144000"/>
  <p:embeddedFontLst>
    <p:embeddedFont>
      <p:font typeface="Cambria Math" panose="02040503050406030204" pitchFamily="18" charset="0"/>
      <p:regular r:id="rId51"/>
    </p:embeddedFont>
    <p:embeddedFont>
      <p:font typeface="Anton" panose="020B0604020202020204" charset="0"/>
      <p:regular r:id="rId52"/>
    </p:embeddedFont>
    <p:embeddedFont>
      <p:font typeface="Calibri" panose="020F0502020204030204" pitchFamily="34" charset="0"/>
      <p:regular r:id="rId53"/>
      <p:bold r:id="rId54"/>
      <p:italic r:id="rId55"/>
      <p:boldItalic r:id="rId5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0" autoAdjust="0"/>
    <p:restoredTop sz="94622" autoAdjust="0"/>
  </p:normalViewPr>
  <p:slideViewPr>
    <p:cSldViewPr>
      <p:cViewPr>
        <p:scale>
          <a:sx n="40" d="100"/>
          <a:sy n="40" d="100"/>
        </p:scale>
        <p:origin x="144" y="1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3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2.fntdata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6.fntdata"/><Relationship Id="rId8" Type="http://schemas.openxmlformats.org/officeDocument/2006/relationships/slide" Target="slides/slide7.xml"/><Relationship Id="rId51" Type="http://schemas.openxmlformats.org/officeDocument/2006/relationships/font" Target="fonts/font1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4085C9-1870-47BC-887B-C3EAB5255B20}" type="datetimeFigureOut">
              <a:rPr lang="en-US" smtClean="0"/>
              <a:t>16/12/2022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0400CF-DF6E-4BE3-B959-E77A93849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133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0400CF-DF6E-4BE3-B959-E77A93849A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44974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400CF-DF6E-4BE3-B959-E77A93849A6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4384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400CF-DF6E-4BE3-B959-E77A93849A6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870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400CF-DF6E-4BE3-B959-E77A93849A6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720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400CF-DF6E-4BE3-B959-E77A93849A61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2127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400CF-DF6E-4BE3-B959-E77A93849A61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5312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400CF-DF6E-4BE3-B959-E77A93849A61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254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16/12/2022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29" Type="http://schemas.openxmlformats.org/officeDocument/2006/relationships/image" Target="../media/image14.sv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32.png"/><Relationship Id="rId31" Type="http://schemas.openxmlformats.org/officeDocument/2006/relationships/image" Target="../media/image35.png"/><Relationship Id="rId30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0.svg"/><Relationship Id="rId28" Type="http://schemas.openxmlformats.org/officeDocument/2006/relationships/image" Target="../media/image567.sv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0.svg"/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29" Type="http://schemas.openxmlformats.org/officeDocument/2006/relationships/image" Target="../media/image140.sv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43.png"/><Relationship Id="rId31" Type="http://schemas.openxmlformats.org/officeDocument/2006/relationships/image" Target="../media/image42.png"/><Relationship Id="rId4" Type="http://schemas.microsoft.com/office/2007/relationships/hdphoto" Target="../media/hdphoto3.wdp"/><Relationship Id="rId9" Type="http://schemas.openxmlformats.org/officeDocument/2006/relationships/image" Target="../media/image17.png"/><Relationship Id="rId30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29" Type="http://schemas.openxmlformats.org/officeDocument/2006/relationships/image" Target="../media/image14.svg"/><Relationship Id="rId1" Type="http://schemas.openxmlformats.org/officeDocument/2006/relationships/slideLayout" Target="../slideLayouts/slideLayout7.xml"/><Relationship Id="rId31" Type="http://schemas.openxmlformats.org/officeDocument/2006/relationships/image" Target="../media/image45.png"/><Relationship Id="rId30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5" Type="http://schemas.openxmlformats.org/officeDocument/2006/relationships/image" Target="../media/image276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0.svg"/><Relationship Id="rId5" Type="http://schemas.openxmlformats.org/officeDocument/2006/relationships/image" Target="../media/image11.png"/><Relationship Id="rId4" Type="http://schemas.openxmlformats.org/officeDocument/2006/relationships/image" Target="../media/image250.svg"/></Relationships>
</file>

<file path=ppt/slides/_rels/slide17.xml.rels><?xml version="1.0" encoding="UTF-8" standalone="yes"?>
<Relationships xmlns="http://schemas.openxmlformats.org/package/2006/relationships"><Relationship Id="rId34" Type="http://schemas.openxmlformats.org/officeDocument/2006/relationships/image" Target="../media/image50.png"/><Relationship Id="rId33" Type="http://schemas.openxmlformats.org/officeDocument/2006/relationships/image" Target="../media/image49.png"/><Relationship Id="rId2" Type="http://schemas.openxmlformats.org/officeDocument/2006/relationships/image" Target="../media/image17.png"/><Relationship Id="rId29" Type="http://schemas.openxmlformats.org/officeDocument/2006/relationships/image" Target="../media/image14.sv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20.png"/><Relationship Id="rId31" Type="http://schemas.openxmlformats.org/officeDocument/2006/relationships/image" Target="../media/image19.png"/><Relationship Id="rId30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26" Type="http://schemas.openxmlformats.org/officeDocument/2006/relationships/image" Target="../media/image412.sv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36" Type="http://schemas.openxmlformats.org/officeDocument/2006/relationships/image" Target="../media/image575.svg"/><Relationship Id="rId10" Type="http://schemas.openxmlformats.org/officeDocument/2006/relationships/image" Target="../media/image42.svg"/><Relationship Id="rId4" Type="http://schemas.openxmlformats.org/officeDocument/2006/relationships/image" Target="../media/image28.svg"/><Relationship Id="rId9" Type="http://schemas.openxmlformats.org/officeDocument/2006/relationships/image" Target="../media/image28.png"/><Relationship Id="rId27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9" Type="http://schemas.openxmlformats.org/officeDocument/2006/relationships/image" Target="../media/image38.png"/><Relationship Id="rId42" Type="http://schemas.openxmlformats.org/officeDocument/2006/relationships/image" Target="../media/image54.png"/><Relationship Id="rId38" Type="http://schemas.openxmlformats.org/officeDocument/2006/relationships/image" Target="../media/image17.png"/><Relationship Id="rId2" Type="http://schemas.openxmlformats.org/officeDocument/2006/relationships/image" Target="../media/image52.png"/><Relationship Id="rId29" Type="http://schemas.openxmlformats.org/officeDocument/2006/relationships/image" Target="../media/image14.svg"/><Relationship Id="rId41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37" Type="http://schemas.openxmlformats.org/officeDocument/2006/relationships/image" Target="../media/image87.svg"/><Relationship Id="rId40" Type="http://schemas.openxmlformats.org/officeDocument/2006/relationships/image" Target="../media/image6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3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29" Type="http://schemas.openxmlformats.org/officeDocument/2006/relationships/image" Target="../media/image14.svg"/><Relationship Id="rId1" Type="http://schemas.openxmlformats.org/officeDocument/2006/relationships/slideLayout" Target="../slideLayouts/slideLayout7.xml"/><Relationship Id="rId32" Type="http://schemas.microsoft.com/office/2007/relationships/hdphoto" Target="../media/hdphoto1.wdp"/><Relationship Id="rId31" Type="http://schemas.openxmlformats.org/officeDocument/2006/relationships/image" Target="../media/image8.png"/><Relationship Id="rId81" Type="http://schemas.openxmlformats.org/officeDocument/2006/relationships/image" Target="../media/image80.svg"/><Relationship Id="rId30" Type="http://schemas.openxmlformats.org/officeDocument/2006/relationships/image" Target="../media/image7.png"/><Relationship Id="rId4" Type="http://schemas.openxmlformats.org/officeDocument/2006/relationships/image" Target="../media/image11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3" Type="http://schemas.openxmlformats.org/officeDocument/2006/relationships/image" Target="../media/image55.png"/><Relationship Id="rId7" Type="http://schemas.openxmlformats.org/officeDocument/2006/relationships/image" Target="NUL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29" Type="http://schemas.openxmlformats.org/officeDocument/2006/relationships/image" Target="../media/image14.sv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58.png"/><Relationship Id="rId31" Type="http://schemas.openxmlformats.org/officeDocument/2006/relationships/image" Target="../media/image57.png"/><Relationship Id="rId30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33" Type="http://schemas.openxmlformats.org/officeDocument/2006/relationships/image" Target="../media/image280.svg"/><Relationship Id="rId2" Type="http://schemas.openxmlformats.org/officeDocument/2006/relationships/image" Target="../media/image59.emf"/><Relationship Id="rId29" Type="http://schemas.openxmlformats.org/officeDocument/2006/relationships/image" Target="../media/image141.svg"/><Relationship Id="rId1" Type="http://schemas.openxmlformats.org/officeDocument/2006/relationships/slideLayout" Target="../slideLayouts/slideLayout7.xml"/><Relationship Id="rId31" Type="http://schemas.microsoft.com/office/2007/relationships/hdphoto" Target="../media/hdphoto4.wdp"/><Relationship Id="rId4" Type="http://schemas.openxmlformats.org/officeDocument/2006/relationships/image" Target="../media/image17.png"/><Relationship Id="rId30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3" Type="http://schemas.openxmlformats.org/officeDocument/2006/relationships/image" Target="../media/image11.png"/><Relationship Id="rId2" Type="http://schemas.openxmlformats.org/officeDocument/2006/relationships/image" Target="../media/image17.png"/><Relationship Id="rId29" Type="http://schemas.openxmlformats.org/officeDocument/2006/relationships/image" Target="../media/image140.sv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64.png"/><Relationship Id="rId6" Type="http://schemas.openxmlformats.org/officeDocument/2006/relationships/image" Target="../media/image150.svg"/><Relationship Id="rId31" Type="http://schemas.openxmlformats.org/officeDocument/2006/relationships/image" Target="../media/image63.png"/><Relationship Id="rId30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29" Type="http://schemas.openxmlformats.org/officeDocument/2006/relationships/image" Target="../media/image14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0.svg"/><Relationship Id="rId32" Type="http://schemas.openxmlformats.org/officeDocument/2006/relationships/image" Target="../media/image65.png"/><Relationship Id="rId31" Type="http://schemas.openxmlformats.org/officeDocument/2006/relationships/image" Target="../media/image11.png"/><Relationship Id="rId30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6.png"/><Relationship Id="rId12" Type="http://schemas.openxmlformats.org/officeDocument/2006/relationships/image" Target="../media/image250.svg"/><Relationship Id="rId2" Type="http://schemas.openxmlformats.org/officeDocument/2006/relationships/image" Target="../media/image18.png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14.png"/><Relationship Id="rId10" Type="http://schemas.openxmlformats.org/officeDocument/2006/relationships/image" Target="../media/image21.svg"/><Relationship Id="rId14" Type="http://schemas.openxmlformats.org/officeDocument/2006/relationships/image" Target="../media/image67.jpg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.png"/><Relationship Id="rId12" Type="http://schemas.openxmlformats.org/officeDocument/2006/relationships/image" Target="../media/image250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21.svg"/><Relationship Id="rId14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0.svg"/><Relationship Id="rId5" Type="http://schemas.openxmlformats.org/officeDocument/2006/relationships/image" Target="../media/image11.png"/><Relationship Id="rId4" Type="http://schemas.openxmlformats.org/officeDocument/2006/relationships/image" Target="../media/image250.svg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0.png"/><Relationship Id="rId12" Type="http://schemas.openxmlformats.org/officeDocument/2006/relationships/image" Target="../media/image250.svg"/><Relationship Id="rId2" Type="http://schemas.openxmlformats.org/officeDocument/2006/relationships/image" Target="../media/image14.png"/><Relationship Id="rId20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8.png"/><Relationship Id="rId10" Type="http://schemas.openxmlformats.org/officeDocument/2006/relationships/image" Target="../media/image21.svg"/><Relationship Id="rId19" Type="http://schemas.openxmlformats.org/officeDocument/2006/relationships/image" Target="NULL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0.png"/><Relationship Id="rId12" Type="http://schemas.openxmlformats.org/officeDocument/2006/relationships/image" Target="../media/image250.svg"/><Relationship Id="rId2" Type="http://schemas.openxmlformats.org/officeDocument/2006/relationships/image" Target="../media/image14.png"/><Relationship Id="rId20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8.png"/><Relationship Id="rId10" Type="http://schemas.openxmlformats.org/officeDocument/2006/relationships/image" Target="../media/image21.svg"/><Relationship Id="rId19" Type="http://schemas.openxmlformats.org/officeDocument/2006/relationships/image" Target="NUL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29" Type="http://schemas.openxmlformats.org/officeDocument/2006/relationships/image" Target="../media/image14.svg"/><Relationship Id="rId1" Type="http://schemas.openxmlformats.org/officeDocument/2006/relationships/slideLayout" Target="../slideLayouts/slideLayout7.xml"/><Relationship Id="rId82" Type="http://schemas.openxmlformats.org/officeDocument/2006/relationships/image" Target="../media/image10.png"/><Relationship Id="rId31" Type="http://schemas.openxmlformats.org/officeDocument/2006/relationships/image" Target="../media/image9.png"/><Relationship Id="rId81" Type="http://schemas.openxmlformats.org/officeDocument/2006/relationships/image" Target="../media/image80.svg"/><Relationship Id="rId30" Type="http://schemas.openxmlformats.org/officeDocument/2006/relationships/image" Target="../media/image7.png"/><Relationship Id="rId4" Type="http://schemas.openxmlformats.org/officeDocument/2006/relationships/image" Target="../media/image11.svg"/></Relationships>
</file>

<file path=ppt/slides/_rels/slide3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0.png"/><Relationship Id="rId12" Type="http://schemas.openxmlformats.org/officeDocument/2006/relationships/image" Target="../media/image250.svg"/><Relationship Id="rId2" Type="http://schemas.openxmlformats.org/officeDocument/2006/relationships/image" Target="../media/image14.png"/><Relationship Id="rId20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8.png"/><Relationship Id="rId10" Type="http://schemas.openxmlformats.org/officeDocument/2006/relationships/image" Target="../media/image21.svg"/><Relationship Id="rId19" Type="http://schemas.openxmlformats.org/officeDocument/2006/relationships/image" Target="NULL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0.png"/><Relationship Id="rId12" Type="http://schemas.openxmlformats.org/officeDocument/2006/relationships/image" Target="../media/image250.svg"/><Relationship Id="rId2" Type="http://schemas.openxmlformats.org/officeDocument/2006/relationships/image" Target="../media/image14.png"/><Relationship Id="rId20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8.png"/><Relationship Id="rId10" Type="http://schemas.openxmlformats.org/officeDocument/2006/relationships/image" Target="../media/image21.svg"/><Relationship Id="rId19" Type="http://schemas.openxmlformats.org/officeDocument/2006/relationships/image" Target="NUL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20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70.png"/><Relationship Id="rId10" Type="http://schemas.openxmlformats.org/officeDocument/2006/relationships/image" Target="../media/image21.svg"/><Relationship Id="rId19" Type="http://schemas.openxmlformats.org/officeDocument/2006/relationships/image" Target="NUL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29" Type="http://schemas.openxmlformats.org/officeDocument/2006/relationships/image" Target="../media/image143.svg"/><Relationship Id="rId1" Type="http://schemas.openxmlformats.org/officeDocument/2006/relationships/slideLayout" Target="../slideLayouts/slideLayout7.xml"/><Relationship Id="rId31" Type="http://schemas.openxmlformats.org/officeDocument/2006/relationships/image" Target="../media/image77.png"/><Relationship Id="rId30" Type="http://schemas.openxmlformats.org/officeDocument/2006/relationships/image" Target="../media/image76.png"/></Relationships>
</file>

<file path=ppt/slides/_rels/slide34.xml.rels><?xml version="1.0" encoding="UTF-8" standalone="yes"?>
<Relationships xmlns="http://schemas.openxmlformats.org/package/2006/relationships"><Relationship Id="rId42" Type="http://schemas.openxmlformats.org/officeDocument/2006/relationships/image" Target="../media/image79.png"/><Relationship Id="rId7" Type="http://schemas.openxmlformats.org/officeDocument/2006/relationships/image" Target="../media/image150.svg"/><Relationship Id="rId2" Type="http://schemas.openxmlformats.org/officeDocument/2006/relationships/image" Target="../media/image78.png"/><Relationship Id="rId41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0" Type="http://schemas.openxmlformats.org/officeDocument/2006/relationships/image" Target="NULL"/><Relationship Id="rId43" Type="http://schemas.openxmlformats.org/officeDocument/2006/relationships/image" Target="../media/image80.png"/></Relationships>
</file>

<file path=ppt/slides/_rels/slide35.xml.rels><?xml version="1.0" encoding="UTF-8" standalone="yes"?>
<Relationships xmlns="http://schemas.openxmlformats.org/package/2006/relationships"><Relationship Id="rId42" Type="http://schemas.openxmlformats.org/officeDocument/2006/relationships/image" Target="../media/image81.png"/><Relationship Id="rId2" Type="http://schemas.openxmlformats.org/officeDocument/2006/relationships/image" Target="../media/image78.png"/><Relationship Id="rId41" Type="http://schemas.openxmlformats.org/officeDocument/2006/relationships/image" Target="../media/image17.png"/><Relationship Id="rId29" Type="http://schemas.openxmlformats.org/officeDocument/2006/relationships/image" Target="../media/image143.svg"/><Relationship Id="rId1" Type="http://schemas.openxmlformats.org/officeDocument/2006/relationships/slideLayout" Target="../slideLayouts/slideLayout7.xml"/><Relationship Id="rId40" Type="http://schemas.openxmlformats.org/officeDocument/2006/relationships/image" Target="NULL"/><Relationship Id="rId45" Type="http://schemas.openxmlformats.org/officeDocument/2006/relationships/image" Target="../media/image84.png"/><Relationship Id="rId44" Type="http://schemas.openxmlformats.org/officeDocument/2006/relationships/image" Target="../media/image83.png"/><Relationship Id="rId43" Type="http://schemas.openxmlformats.org/officeDocument/2006/relationships/image" Target="../media/image8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microsoft.com/office/2007/relationships/hdphoto" Target="../media/hdphoto3.wdp"/><Relationship Id="rId18" Type="http://schemas.openxmlformats.org/officeDocument/2006/relationships/image" Target="../media/image150.svg"/><Relationship Id="rId7" Type="http://schemas.openxmlformats.org/officeDocument/2006/relationships/image" Target="../media/image60.svg"/><Relationship Id="rId12" Type="http://schemas.openxmlformats.org/officeDocument/2006/relationships/image" Target="../media/image88.png"/><Relationship Id="rId17" Type="http://schemas.openxmlformats.org/officeDocument/2006/relationships/image" Target="../media/image11.png"/><Relationship Id="rId2" Type="http://schemas.openxmlformats.org/officeDocument/2006/relationships/image" Target="../media/image85.png"/><Relationship Id="rId16" Type="http://schemas.openxmlformats.org/officeDocument/2006/relationships/image" Target="../media/image250.svg"/><Relationship Id="rId20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64.svg"/><Relationship Id="rId5" Type="http://schemas.openxmlformats.org/officeDocument/2006/relationships/image" Target="../media/image58.svg"/><Relationship Id="rId15" Type="http://schemas.openxmlformats.org/officeDocument/2006/relationships/image" Target="../media/image18.png"/><Relationship Id="rId10" Type="http://schemas.openxmlformats.org/officeDocument/2006/relationships/image" Target="../media/image87.png"/><Relationship Id="rId19" Type="http://schemas.openxmlformats.org/officeDocument/2006/relationships/image" Target="../media/image89.png"/><Relationship Id="rId9" Type="http://schemas.openxmlformats.org/officeDocument/2006/relationships/image" Target="../media/image62.svg"/><Relationship Id="rId14" Type="http://schemas.openxmlformats.org/officeDocument/2006/relationships/image" Target="../media/image42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microsoft.com/office/2007/relationships/hdphoto" Target="../media/hdphoto3.wdp"/><Relationship Id="rId18" Type="http://schemas.openxmlformats.org/officeDocument/2006/relationships/image" Target="../media/image150.svg"/><Relationship Id="rId7" Type="http://schemas.openxmlformats.org/officeDocument/2006/relationships/image" Target="../media/image60.svg"/><Relationship Id="rId12" Type="http://schemas.openxmlformats.org/officeDocument/2006/relationships/image" Target="../media/image88.png"/><Relationship Id="rId17" Type="http://schemas.openxmlformats.org/officeDocument/2006/relationships/image" Target="../media/image11.png"/><Relationship Id="rId2" Type="http://schemas.openxmlformats.org/officeDocument/2006/relationships/image" Target="../media/image85.png"/><Relationship Id="rId16" Type="http://schemas.openxmlformats.org/officeDocument/2006/relationships/image" Target="../media/image25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64.svg"/><Relationship Id="rId5" Type="http://schemas.openxmlformats.org/officeDocument/2006/relationships/image" Target="../media/image58.svg"/><Relationship Id="rId15" Type="http://schemas.openxmlformats.org/officeDocument/2006/relationships/image" Target="../media/image18.png"/><Relationship Id="rId10" Type="http://schemas.openxmlformats.org/officeDocument/2006/relationships/image" Target="../media/image87.png"/><Relationship Id="rId19" Type="http://schemas.openxmlformats.org/officeDocument/2006/relationships/image" Target="../media/image90.png"/><Relationship Id="rId9" Type="http://schemas.openxmlformats.org/officeDocument/2006/relationships/image" Target="../media/image62.svg"/><Relationship Id="rId14" Type="http://schemas.openxmlformats.org/officeDocument/2006/relationships/image" Target="../media/image42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0.svg"/><Relationship Id="rId5" Type="http://schemas.openxmlformats.org/officeDocument/2006/relationships/image" Target="../media/image11.png"/><Relationship Id="rId4" Type="http://schemas.openxmlformats.org/officeDocument/2006/relationships/image" Target="../media/image250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7" Type="http://schemas.openxmlformats.org/officeDocument/2006/relationships/image" Target="../media/image13.png"/><Relationship Id="rId12" Type="http://schemas.openxmlformats.org/officeDocument/2006/relationships/image" Target="../media/image23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9" Type="http://schemas.openxmlformats.org/officeDocument/2006/relationships/image" Target="../media/image95.png"/><Relationship Id="rId42" Type="http://schemas.openxmlformats.org/officeDocument/2006/relationships/image" Target="../media/image98.png"/><Relationship Id="rId38" Type="http://schemas.openxmlformats.org/officeDocument/2006/relationships/image" Target="../media/image17.png"/><Relationship Id="rId2" Type="http://schemas.openxmlformats.org/officeDocument/2006/relationships/image" Target="../media/image52.png"/><Relationship Id="rId29" Type="http://schemas.openxmlformats.org/officeDocument/2006/relationships/image" Target="../media/image140.svg"/><Relationship Id="rId41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37" Type="http://schemas.openxmlformats.org/officeDocument/2006/relationships/image" Target="../media/image87.svg"/><Relationship Id="rId40" Type="http://schemas.openxmlformats.org/officeDocument/2006/relationships/image" Target="../media/image96.png"/></Relationships>
</file>

<file path=ppt/slides/_rels/slide44.xml.rels><?xml version="1.0" encoding="UTF-8" standalone="yes"?>
<Relationships xmlns="http://schemas.openxmlformats.org/package/2006/relationships"><Relationship Id="rId38" Type="http://schemas.openxmlformats.org/officeDocument/2006/relationships/image" Target="../media/image98.png"/><Relationship Id="rId2" Type="http://schemas.openxmlformats.org/officeDocument/2006/relationships/image" Target="../media/image17.png"/><Relationship Id="rId29" Type="http://schemas.openxmlformats.org/officeDocument/2006/relationships/image" Target="../media/image140.svg"/><Relationship Id="rId1" Type="http://schemas.openxmlformats.org/officeDocument/2006/relationships/slideLayout" Target="../slideLayouts/slideLayout7.xml"/><Relationship Id="rId37" Type="http://schemas.openxmlformats.org/officeDocument/2006/relationships/image" Target="../media/image87.svg"/><Relationship Id="rId30" Type="http://schemas.openxmlformats.org/officeDocument/2006/relationships/image" Target="../media/image52.png"/></Relationships>
</file>

<file path=ppt/slides/_rels/slide45.xml.rels><?xml version="1.0" encoding="UTF-8" standalone="yes"?>
<Relationships xmlns="http://schemas.openxmlformats.org/package/2006/relationships"><Relationship Id="rId39" Type="http://schemas.openxmlformats.org/officeDocument/2006/relationships/image" Target="../media/image99.png"/><Relationship Id="rId38" Type="http://schemas.openxmlformats.org/officeDocument/2006/relationships/image" Target="../media/image98.png"/><Relationship Id="rId2" Type="http://schemas.openxmlformats.org/officeDocument/2006/relationships/image" Target="../media/image52.png"/><Relationship Id="rId29" Type="http://schemas.openxmlformats.org/officeDocument/2006/relationships/image" Target="../media/image140.svg"/><Relationship Id="rId1" Type="http://schemas.openxmlformats.org/officeDocument/2006/relationships/slideLayout" Target="../slideLayouts/slideLayout7.xml"/><Relationship Id="rId37" Type="http://schemas.openxmlformats.org/officeDocument/2006/relationships/image" Target="../media/image87.svg"/><Relationship Id="rId40" Type="http://schemas.openxmlformats.org/officeDocument/2006/relationships/image" Target="../media/image17.png"/></Relationships>
</file>

<file path=ppt/slides/_rels/slide46.xml.rels><?xml version="1.0" encoding="UTF-8" standalone="yes"?>
<Relationships xmlns="http://schemas.openxmlformats.org/package/2006/relationships"><Relationship Id="rId33" Type="http://schemas.openxmlformats.org/officeDocument/2006/relationships/image" Target="../media/image32.svg"/><Relationship Id="rId2" Type="http://schemas.openxmlformats.org/officeDocument/2006/relationships/image" Target="../media/image17.png"/><Relationship Id="rId29" Type="http://schemas.openxmlformats.org/officeDocument/2006/relationships/image" Target="../media/image140.sv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102.png"/><Relationship Id="rId31" Type="http://schemas.openxmlformats.org/officeDocument/2006/relationships/image" Target="../media/image101.png"/><Relationship Id="rId30" Type="http://schemas.openxmlformats.org/officeDocument/2006/relationships/image" Target="../media/image10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svg"/><Relationship Id="rId7" Type="http://schemas.openxmlformats.org/officeDocument/2006/relationships/image" Target="../media/image18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0.svg"/><Relationship Id="rId5" Type="http://schemas.openxmlformats.org/officeDocument/2006/relationships/image" Target="../media/image11.png"/><Relationship Id="rId10" Type="http://schemas.openxmlformats.org/officeDocument/2006/relationships/image" Target="../media/image21.svg"/><Relationship Id="rId4" Type="http://schemas.openxmlformats.org/officeDocument/2006/relationships/image" Target="../media/image48.svg"/><Relationship Id="rId9" Type="http://schemas.openxmlformats.org/officeDocument/2006/relationships/image" Target="../media/image14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7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svg"/><Relationship Id="rId5" Type="http://schemas.openxmlformats.org/officeDocument/2006/relationships/image" Target="../media/image38.png"/><Relationship Id="rId10" Type="http://schemas.openxmlformats.org/officeDocument/2006/relationships/image" Target="../media/image64.svg"/><Relationship Id="rId4" Type="http://schemas.openxmlformats.org/officeDocument/2006/relationships/image" Target="../media/image58.svg"/><Relationship Id="rId9" Type="http://schemas.openxmlformats.org/officeDocument/2006/relationships/image" Target="../media/image8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29" Type="http://schemas.openxmlformats.org/officeDocument/2006/relationships/image" Target="../media/image14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25.svg"/></Relationships>
</file>

<file path=ppt/slides/_rels/slide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8.png"/><Relationship Id="rId3" Type="http://schemas.openxmlformats.org/officeDocument/2006/relationships/image" Target="../media/image20.png"/><Relationship Id="rId25" Type="http://schemas.openxmlformats.org/officeDocument/2006/relationships/image" Target="../media/image276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28" Type="http://schemas.openxmlformats.org/officeDocument/2006/relationships/image" Target="../media/image24.png"/><Relationship Id="rId4" Type="http://schemas.openxmlformats.org/officeDocument/2006/relationships/image" Target="../media/image21.png"/><Relationship Id="rId27" Type="http://schemas.openxmlformats.org/officeDocument/2006/relationships/image" Target="../media/image25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30.png"/><Relationship Id="rId26" Type="http://schemas.openxmlformats.org/officeDocument/2006/relationships/image" Target="../media/image412.svg"/><Relationship Id="rId3" Type="http://schemas.openxmlformats.org/officeDocument/2006/relationships/image" Target="../media/image26.png"/><Relationship Id="rId12" Type="http://schemas.openxmlformats.org/officeDocument/2006/relationships/image" Target="../media/image307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29.png"/><Relationship Id="rId5" Type="http://schemas.openxmlformats.org/officeDocument/2006/relationships/image" Target="../media/image27.png"/><Relationship Id="rId10" Type="http://schemas.openxmlformats.org/officeDocument/2006/relationships/image" Target="../media/image42.svg"/><Relationship Id="rId4" Type="http://schemas.openxmlformats.org/officeDocument/2006/relationships/image" Target="../media/image28.sv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3" Type="http://schemas.openxmlformats.org/officeDocument/2006/relationships/image" Target="../media/image34.png"/><Relationship Id="rId2" Type="http://schemas.openxmlformats.org/officeDocument/2006/relationships/image" Target="../media/image17.png"/><Relationship Id="rId29" Type="http://schemas.openxmlformats.org/officeDocument/2006/relationships/image" Target="../media/image14.sv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33.png"/><Relationship Id="rId31" Type="http://schemas.openxmlformats.org/officeDocument/2006/relationships/image" Target="../media/image32.png"/><Relationship Id="rId30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4000"/>
          </a:blip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-499368" y="671659"/>
            <a:ext cx="2140185" cy="1956486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841084" y="1638300"/>
            <a:ext cx="14605832" cy="7931058"/>
            <a:chOff x="0" y="0"/>
            <a:chExt cx="7620000" cy="29422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620000" cy="2939700"/>
            </a:xfrm>
            <a:custGeom>
              <a:avLst/>
              <a:gdLst/>
              <a:ahLst/>
              <a:cxnLst/>
              <a:rect l="l" t="t" r="r" b="b"/>
              <a:pathLst>
                <a:path w="7620000" h="2939700">
                  <a:moveTo>
                    <a:pt x="7620000" y="2081180"/>
                  </a:moveTo>
                  <a:lnTo>
                    <a:pt x="7620000" y="222250"/>
                  </a:lnTo>
                  <a:cubicBezTo>
                    <a:pt x="7620000" y="100330"/>
                    <a:pt x="7519670" y="0"/>
                    <a:pt x="7397750" y="0"/>
                  </a:cubicBezTo>
                  <a:lnTo>
                    <a:pt x="222250" y="0"/>
                  </a:lnTo>
                  <a:cubicBezTo>
                    <a:pt x="100330" y="0"/>
                    <a:pt x="0" y="100330"/>
                    <a:pt x="0" y="222250"/>
                  </a:cubicBezTo>
                  <a:lnTo>
                    <a:pt x="0" y="2079910"/>
                  </a:lnTo>
                  <a:cubicBezTo>
                    <a:pt x="0" y="2203100"/>
                    <a:pt x="100330" y="2302160"/>
                    <a:pt x="222250" y="2302160"/>
                  </a:cubicBezTo>
                  <a:lnTo>
                    <a:pt x="3547110" y="2302160"/>
                  </a:lnTo>
                  <a:lnTo>
                    <a:pt x="3808730" y="2939700"/>
                  </a:lnTo>
                  <a:lnTo>
                    <a:pt x="4070350" y="2302160"/>
                  </a:lnTo>
                  <a:lnTo>
                    <a:pt x="7395210" y="2302160"/>
                  </a:lnTo>
                  <a:cubicBezTo>
                    <a:pt x="7519670" y="2303430"/>
                    <a:pt x="7620000" y="2204370"/>
                    <a:pt x="7620000" y="2081180"/>
                  </a:cubicBezTo>
                  <a:lnTo>
                    <a:pt x="7620000" y="2081180"/>
                  </a:lnTo>
                  <a:close/>
                </a:path>
              </a:pathLst>
            </a:custGeom>
            <a:solidFill>
              <a:srgbClr val="497FB4"/>
            </a:solidFill>
          </p:spPr>
        </p:sp>
      </p:grpSp>
      <p:sp>
        <p:nvSpPr>
          <p:cNvPr id="8" name="AutoShape 8"/>
          <p:cNvSpPr/>
          <p:nvPr/>
        </p:nvSpPr>
        <p:spPr>
          <a:xfrm>
            <a:off x="381000" y="7283358"/>
            <a:ext cx="3195240" cy="0"/>
          </a:xfrm>
          <a:prstGeom prst="line">
            <a:avLst/>
          </a:prstGeom>
          <a:ln w="47625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14406960" y="2101758"/>
            <a:ext cx="3195240" cy="0"/>
          </a:xfrm>
          <a:prstGeom prst="line">
            <a:avLst/>
          </a:prstGeom>
          <a:ln w="47625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6481213" y="495898"/>
            <a:ext cx="2045020" cy="202292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540244" y="8030954"/>
            <a:ext cx="1802116" cy="169183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5259610" y="7288282"/>
            <a:ext cx="2374612" cy="208075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85800" y="2265564"/>
            <a:ext cx="16633465" cy="4408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6500" b="1" kern="0" smtClean="0">
                <a:solidFill>
                  <a:schemeClr val="bg1"/>
                </a:solidFill>
                <a:latin typeface="Arial"/>
                <a:cs typeface="Arial"/>
                <a:sym typeface="Anton"/>
              </a:rPr>
              <a:t>CHÀO MỪNG CÁC EM 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6500" b="1" kern="0" smtClean="0">
                <a:solidFill>
                  <a:schemeClr val="bg1"/>
                </a:solidFill>
                <a:latin typeface="Arial"/>
                <a:cs typeface="Arial"/>
                <a:sym typeface="Anton"/>
              </a:rPr>
              <a:t>ĐẾN VỚI BUỔI HỌC 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6500" b="1" kern="0" smtClean="0">
                <a:solidFill>
                  <a:schemeClr val="bg1"/>
                </a:solidFill>
                <a:latin typeface="Arial"/>
                <a:cs typeface="Arial"/>
                <a:sym typeface="Anton"/>
              </a:rPr>
              <a:t>NGÀY HÔM NAY!</a:t>
            </a:r>
            <a:endParaRPr lang="en-US" sz="6500" kern="0">
              <a:solidFill>
                <a:schemeClr val="bg1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Callout 21"/>
          <p:cNvSpPr/>
          <p:nvPr/>
        </p:nvSpPr>
        <p:spPr>
          <a:xfrm>
            <a:off x="838200" y="729821"/>
            <a:ext cx="1669143" cy="914400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10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 rot="2070344">
            <a:off x="17039994" y="29170"/>
            <a:ext cx="1639790" cy="7602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06116" y="2119468"/>
            <a:ext cx="6378241" cy="549101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7203658" y="1790700"/>
                <a:ext cx="10237740" cy="74789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marR="0" lvl="0" indent="-57150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buClrTx/>
                  <a:buSzTx/>
                  <a:buFontTx/>
                  <a:buChar char="-"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𝑒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𝑒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bất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kì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nào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571500" marR="0" lvl="0" indent="-57150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buClrTx/>
                  <a:buSzTx/>
                  <a:buFontTx/>
                  <a:buChar char="-"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thằng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𝑔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𝑔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qua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bất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kì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nào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3658" y="1790700"/>
                <a:ext cx="10237740" cy="7478970"/>
              </a:xfrm>
              <a:prstGeom prst="rect">
                <a:avLst/>
              </a:prstGeom>
              <a:blipFill>
                <a:blip r:embed="rId31"/>
                <a:stretch>
                  <a:fillRect l="-1906" r="-2085" b="-10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5"/>
          <p:cNvPicPr>
            <a:picLocks noChangeAspect="1"/>
          </p:cNvPicPr>
          <p:nvPr/>
        </p:nvPicPr>
        <p:blipFill>
          <a:blip r:embed="rId32"/>
          <a:srcRect/>
          <a:stretch>
            <a:fillRect/>
          </a:stretch>
        </p:blipFill>
        <p:spPr>
          <a:xfrm>
            <a:off x="5016419" y="8469021"/>
            <a:ext cx="2135854" cy="177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947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6096000" y="342900"/>
            <a:ext cx="5562600" cy="1066800"/>
            <a:chOff x="381000" y="190500"/>
            <a:chExt cx="5562600" cy="1066800"/>
          </a:xfrm>
        </p:grpSpPr>
        <p:sp>
          <p:nvSpPr>
            <p:cNvPr id="15" name="Rectangle 14"/>
            <p:cNvSpPr/>
            <p:nvPr/>
          </p:nvSpPr>
          <p:spPr>
            <a:xfrm>
              <a:off x="381000" y="190500"/>
              <a:ext cx="5562600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57271" y="190500"/>
              <a:ext cx="5231497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nl-NL" sz="40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Ví dụ </a:t>
              </a:r>
              <a:r>
                <a:rPr lang="vi-VN" sz="4000" b="1" dirty="0" smtClean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</a:t>
              </a:r>
              <a:r>
                <a:rPr lang="nl-NL" sz="4000" b="1" dirty="0" smtClean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nl-NL" sz="40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(SGK </a:t>
              </a:r>
              <a:r>
                <a:rPr lang="nl-NL" sz="4000" b="1" dirty="0" smtClean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– </a:t>
              </a:r>
              <a:r>
                <a:rPr lang="nl-NL" sz="4000" b="1" dirty="0" smtClean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tr112)</a:t>
              </a:r>
              <a:endParaRPr lang="en-US" sz="4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Oval Callout 21"/>
          <p:cNvSpPr/>
          <p:nvPr/>
        </p:nvSpPr>
        <p:spPr>
          <a:xfrm>
            <a:off x="6272271" y="3520086"/>
            <a:ext cx="1752600" cy="936513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 smtClean="0">
                <a:solidFill>
                  <a:prstClr val="black"/>
                </a:solidFill>
              </a:rPr>
              <a:t>Giải</a:t>
            </a:r>
            <a:endParaRPr lang="en-US" sz="4000" b="1" dirty="0">
              <a:solidFill>
                <a:prstClr val="black"/>
              </a:solidFill>
            </a:endParaRPr>
          </a:p>
        </p:txBody>
      </p:sp>
      <p:grpSp>
        <p:nvGrpSpPr>
          <p:cNvPr id="25" name="Group 7"/>
          <p:cNvGrpSpPr/>
          <p:nvPr/>
        </p:nvGrpSpPr>
        <p:grpSpPr>
          <a:xfrm rot="5400000">
            <a:off x="17178957" y="9078593"/>
            <a:ext cx="1755110" cy="146624"/>
            <a:chOff x="0" y="0"/>
            <a:chExt cx="2332414" cy="751129"/>
          </a:xfrm>
        </p:grpSpPr>
        <p:sp>
          <p:nvSpPr>
            <p:cNvPr id="26" name="Freeform 8"/>
            <p:cNvSpPr/>
            <p:nvPr/>
          </p:nvSpPr>
          <p:spPr>
            <a:xfrm>
              <a:off x="0" y="0"/>
              <a:ext cx="2332414" cy="751129"/>
            </a:xfrm>
            <a:custGeom>
              <a:avLst/>
              <a:gdLst/>
              <a:ahLst/>
              <a:cxnLst/>
              <a:rect l="l" t="t" r="r" b="b"/>
              <a:pathLst>
                <a:path w="2332414" h="751129">
                  <a:moveTo>
                    <a:pt x="2207954" y="751129"/>
                  </a:moveTo>
                  <a:lnTo>
                    <a:pt x="124460" y="751129"/>
                  </a:lnTo>
                  <a:cubicBezTo>
                    <a:pt x="55880" y="751129"/>
                    <a:pt x="0" y="695249"/>
                    <a:pt x="0" y="62666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07954" y="0"/>
                  </a:lnTo>
                  <a:cubicBezTo>
                    <a:pt x="2276534" y="0"/>
                    <a:pt x="2332414" y="55880"/>
                    <a:pt x="2332414" y="124460"/>
                  </a:cubicBezTo>
                  <a:lnTo>
                    <a:pt x="2332414" y="626669"/>
                  </a:lnTo>
                  <a:cubicBezTo>
                    <a:pt x="2332414" y="695249"/>
                    <a:pt x="2276534" y="751129"/>
                    <a:pt x="2207954" y="751129"/>
                  </a:cubicBezTo>
                  <a:close/>
                </a:path>
              </a:pathLst>
            </a:custGeom>
            <a:solidFill>
              <a:srgbClr val="497FB4"/>
            </a:solidFill>
          </p:spPr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366486" y="1409700"/>
                <a:ext cx="17159514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tam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Vẽ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tuyến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𝐴𝑀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minh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𝐴𝑀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486" y="1409700"/>
                <a:ext cx="17159514" cy="1938992"/>
              </a:xfrm>
              <a:prstGeom prst="rect">
                <a:avLst/>
              </a:prstGeom>
              <a:blipFill>
                <a:blip r:embed="rId2"/>
                <a:stretch>
                  <a:fillRect l="-1243" r="-1279" b="-6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797" y="4381500"/>
            <a:ext cx="5133858" cy="5388429"/>
          </a:xfrm>
          <a:prstGeom prst="rect">
            <a:avLst/>
          </a:prstGeom>
        </p:spPr>
      </p:pic>
      <p:pic>
        <p:nvPicPr>
          <p:cNvPr id="17" name="Picture 6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 flipV="1">
            <a:off x="-256674" y="9183062"/>
            <a:ext cx="1171074" cy="91343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6477000" y="4610100"/>
                <a:ext cx="11557826" cy="55329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nằm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𝐴𝑀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tuyến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𝑀𝐵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nằm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𝐴𝑀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7000" y="4610100"/>
                <a:ext cx="11557826" cy="5532925"/>
              </a:xfrm>
              <a:prstGeom prst="rect">
                <a:avLst/>
              </a:prstGeom>
              <a:blipFill>
                <a:blip r:embed="rId7"/>
                <a:stretch>
                  <a:fillRect l="-1900" b="-3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>
            <a:off x="16785544" y="500264"/>
            <a:ext cx="1170335" cy="80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12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847832" y="582198"/>
            <a:ext cx="5105400" cy="1136203"/>
            <a:chOff x="7162800" y="539360"/>
            <a:chExt cx="4648200" cy="1136203"/>
          </a:xfrm>
        </p:grpSpPr>
        <p:grpSp>
          <p:nvGrpSpPr>
            <p:cNvPr id="21" name="Group 6"/>
            <p:cNvGrpSpPr/>
            <p:nvPr/>
          </p:nvGrpSpPr>
          <p:grpSpPr>
            <a:xfrm>
              <a:off x="7162800" y="539360"/>
              <a:ext cx="4648200" cy="1136203"/>
              <a:chOff x="0" y="0"/>
              <a:chExt cx="8385740" cy="2387260"/>
            </a:xfrm>
          </p:grpSpPr>
          <p:sp>
            <p:nvSpPr>
              <p:cNvPr id="26" name="Freeform 7"/>
              <p:cNvSpPr/>
              <p:nvPr/>
            </p:nvSpPr>
            <p:spPr>
              <a:xfrm>
                <a:off x="0" y="0"/>
                <a:ext cx="8385740" cy="2387260"/>
              </a:xfrm>
              <a:custGeom>
                <a:avLst/>
                <a:gdLst/>
                <a:ahLst/>
                <a:cxnLst/>
                <a:rect l="l" t="t" r="r" b="b"/>
                <a:pathLst>
                  <a:path w="8385740" h="2387260">
                    <a:moveTo>
                      <a:pt x="8261280" y="2387260"/>
                    </a:moveTo>
                    <a:lnTo>
                      <a:pt x="124460" y="2387260"/>
                    </a:lnTo>
                    <a:cubicBezTo>
                      <a:pt x="55880" y="2387260"/>
                      <a:pt x="0" y="2331379"/>
                      <a:pt x="0" y="226279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8261280" y="0"/>
                    </a:lnTo>
                    <a:cubicBezTo>
                      <a:pt x="8329860" y="0"/>
                      <a:pt x="8385740" y="55880"/>
                      <a:pt x="8385740" y="124460"/>
                    </a:cubicBezTo>
                    <a:lnTo>
                      <a:pt x="8385740" y="2262800"/>
                    </a:lnTo>
                    <a:cubicBezTo>
                      <a:pt x="8385740" y="2331380"/>
                      <a:pt x="8329860" y="2387260"/>
                      <a:pt x="8261280" y="2387260"/>
                    </a:cubicBezTo>
                    <a:close/>
                  </a:path>
                </a:pathLst>
              </a:custGeom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</p:sp>
        </p:grpSp>
        <p:sp>
          <p:nvSpPr>
            <p:cNvPr id="25" name="Rectangle 24"/>
            <p:cNvSpPr/>
            <p:nvPr/>
          </p:nvSpPr>
          <p:spPr>
            <a:xfrm>
              <a:off x="7391400" y="539360"/>
              <a:ext cx="4316579" cy="1131079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lvl="0" algn="ctr">
                <a:lnSpc>
                  <a:spcPct val="150000"/>
                </a:lnSpc>
                <a:spcAft>
                  <a:spcPts val="800"/>
                </a:spcAft>
              </a:pPr>
              <a:r>
                <a:rPr lang="nl-NL" sz="4500" b="1" dirty="0" smtClean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LUYỆN TẬP </a:t>
              </a:r>
              <a:r>
                <a:rPr lang="nl-NL" sz="4500" b="1" dirty="0" smtClean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 </a:t>
              </a:r>
              <a:endParaRPr lang="en-US" sz="4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Oval Callout 26"/>
          <p:cNvSpPr/>
          <p:nvPr/>
        </p:nvSpPr>
        <p:spPr>
          <a:xfrm>
            <a:off x="11049000" y="4220392"/>
            <a:ext cx="1752600" cy="813574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800" b="1" smtClean="0">
                <a:solidFill>
                  <a:prstClr val="black"/>
                </a:solidFill>
              </a:rPr>
              <a:t>Giải</a:t>
            </a:r>
            <a:endParaRPr lang="en-US" sz="3800" b="1">
              <a:solidFill>
                <a:prstClr val="black"/>
              </a:solidFill>
            </a:endParaRPr>
          </a:p>
        </p:txBody>
      </p:sp>
      <p:pic>
        <p:nvPicPr>
          <p:cNvPr id="49" name="Picture 3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5400000">
            <a:off x="16439675" y="8564979"/>
            <a:ext cx="1412274" cy="1525625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-795697" y="9486900"/>
            <a:ext cx="1643529" cy="762000"/>
          </a:xfrm>
          <a:prstGeom prst="rect">
            <a:avLst/>
          </a:prstGeom>
        </p:spPr>
      </p:pic>
      <p:pic>
        <p:nvPicPr>
          <p:cNvPr id="14" name="Picture 2" descr="https://lh3.googleusercontent.com/i6URejbve4H9S8HiZpVVmUqRIa9ER3MOZtKM_5qVU9zjVfghITfgNq_A97ouNOVGxitXcnzrnl1hT0oMR9kIXTifZdhO-B16pNdBZasv94eXDnwH4ubyUbCJadTjBNYjkP7r9vo1aZgjEILox-AlCjSqVP1Lq4-6WVfE-2IgJxYYWHqU6rBm866tCsikVZQ5InshMbaJFQ=nw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4233" y="443626"/>
            <a:ext cx="1347583" cy="72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00518" y="1866900"/>
            <a:ext cx="163733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 tam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ABC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cân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A.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AD.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Chứng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minh AD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ABC.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7239000" y="5905500"/>
                <a:ext cx="8724088" cy="28932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Tam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ABC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AB = AC.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Do AD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∆ABC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𝐵𝐴𝐷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𝐶𝐴𝐷</m:t>
                        </m:r>
                      </m:e>
                    </m:acc>
                  </m:oMath>
                </a14:m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9000" y="5905500"/>
                <a:ext cx="8724088" cy="2893293"/>
              </a:xfrm>
              <a:prstGeom prst="rect">
                <a:avLst/>
              </a:prstGeom>
              <a:blipFill>
                <a:blip r:embed="rId31"/>
                <a:stretch>
                  <a:fillRect l="-2166" r="-2096" b="-40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098917" y="3924300"/>
            <a:ext cx="4905375" cy="5465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62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d"/>
      </p:transition>
    </mc:Choice>
    <mc:Fallback xmlns="">
      <p:transition spd="med"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7"/>
          <p:cNvGrpSpPr/>
          <p:nvPr/>
        </p:nvGrpSpPr>
        <p:grpSpPr>
          <a:xfrm>
            <a:off x="16428720" y="400123"/>
            <a:ext cx="1371600" cy="449494"/>
            <a:chOff x="0" y="0"/>
            <a:chExt cx="2332414" cy="751129"/>
          </a:xfrm>
        </p:grpSpPr>
        <p:sp>
          <p:nvSpPr>
            <p:cNvPr id="13" name="Freeform 8"/>
            <p:cNvSpPr/>
            <p:nvPr/>
          </p:nvSpPr>
          <p:spPr>
            <a:xfrm>
              <a:off x="0" y="0"/>
              <a:ext cx="2332414" cy="751129"/>
            </a:xfrm>
            <a:custGeom>
              <a:avLst/>
              <a:gdLst/>
              <a:ahLst/>
              <a:cxnLst/>
              <a:rect l="l" t="t" r="r" b="b"/>
              <a:pathLst>
                <a:path w="2332414" h="751129">
                  <a:moveTo>
                    <a:pt x="2207954" y="751129"/>
                  </a:moveTo>
                  <a:lnTo>
                    <a:pt x="124460" y="751129"/>
                  </a:lnTo>
                  <a:cubicBezTo>
                    <a:pt x="55880" y="751129"/>
                    <a:pt x="0" y="695249"/>
                    <a:pt x="0" y="62666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07954" y="0"/>
                  </a:lnTo>
                  <a:cubicBezTo>
                    <a:pt x="2276534" y="0"/>
                    <a:pt x="2332414" y="55880"/>
                    <a:pt x="2332414" y="124460"/>
                  </a:cubicBezTo>
                  <a:lnTo>
                    <a:pt x="2332414" y="626669"/>
                  </a:lnTo>
                  <a:cubicBezTo>
                    <a:pt x="2332414" y="695249"/>
                    <a:pt x="2276534" y="751129"/>
                    <a:pt x="2207954" y="751129"/>
                  </a:cubicBezTo>
                  <a:close/>
                </a:path>
              </a:pathLst>
            </a:custGeom>
            <a:solidFill>
              <a:srgbClr val="497FB4"/>
            </a:solidFill>
          </p:spPr>
        </p:sp>
      </p:grpSp>
      <p:pic>
        <p:nvPicPr>
          <p:cNvPr id="17" name="Picture 10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17114520" y="9307239"/>
            <a:ext cx="1639790" cy="760266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-457200" y="10172700"/>
            <a:ext cx="19583400" cy="2743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801914" y="378065"/>
                <a:ext cx="9144000" cy="381662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30480" marR="30480" lvl="0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∆ABD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∆ACD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32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 lvl="0" algn="ctr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AB = AC (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minh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40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sz="32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 lvl="0"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𝐵𝐴𝐷</m:t>
                          </m:r>
                        </m:e>
                      </m:acc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𝐶𝐴𝐷</m:t>
                          </m:r>
                        </m:e>
                      </m:acc>
                    </m:oMath>
                  </m:oMathPara>
                </a14:m>
                <a:endParaRPr lang="en-US" sz="32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 lvl="0" algn="ctr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AD </a:t>
                </a:r>
                <a:r>
                  <a:rPr lang="en-US" sz="4000" dirty="0" err="1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chung</a:t>
                </a:r>
                <a:endParaRPr lang="en-US" sz="32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914" y="378065"/>
                <a:ext cx="9144000" cy="3816622"/>
              </a:xfrm>
              <a:prstGeom prst="rect">
                <a:avLst/>
              </a:prstGeom>
              <a:blipFill>
                <a:blip r:embed="rId30"/>
                <a:stretch>
                  <a:fillRect l="-2067" b="-3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ight Brace 2"/>
          <p:cNvSpPr/>
          <p:nvPr/>
        </p:nvSpPr>
        <p:spPr>
          <a:xfrm>
            <a:off x="8534400" y="1500399"/>
            <a:ext cx="533400" cy="2611917"/>
          </a:xfrm>
          <a:prstGeom prst="rightBrac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793893" y="4204195"/>
                <a:ext cx="17409886" cy="57581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>
                  <a:lnSpc>
                    <a:spcPct val="150000"/>
                  </a:lnSpc>
                </a:pP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Suy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ra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BD = CD (2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cạnh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tương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ứng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)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</m:t>
                        </m:r>
                        <m:r>
                          <m:rPr>
                            <m:nor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</a:rPr>
                          <m:t>DB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𝐴𝐷𝐶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(2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góc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tương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ứng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).</a:t>
                </a:r>
                <a:endParaRPr lang="en-US" sz="4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Do BD = CD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mà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D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nằm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giữa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D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BC.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Do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</m:t>
                        </m:r>
                        <m:r>
                          <m:rPr>
                            <m:nor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DB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𝐴𝐷𝐶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</m:t>
                        </m:r>
                        <m:r>
                          <m:rPr>
                            <m:nor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DB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𝐴𝐷𝐶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=180°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</m:t>
                        </m:r>
                        <m:r>
                          <m:rPr>
                            <m:nor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DB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𝐴𝐷𝐶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=9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0</m:t>
                        </m:r>
                      </m:e>
                      <m:sup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Do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đó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AD 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Times New Roman" panose="02020603050405020304" pitchFamily="18" charset="0"/>
                    <a:cs typeface="Cambria Math" panose="02040503050406030204" pitchFamily="18" charset="0"/>
                  </a:rPr>
                  <a:t>⊥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BC.</a:t>
                </a:r>
                <a:endParaRPr lang="en-US" sz="4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>
                  <a:lnSpc>
                    <a:spcPct val="150000"/>
                  </a:lnSpc>
                </a:pP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AD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BC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D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BC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AD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BC.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893" y="4204195"/>
                <a:ext cx="17409886" cy="5758115"/>
              </a:xfrm>
              <a:prstGeom prst="rect">
                <a:avLst/>
              </a:prstGeom>
              <a:blipFill>
                <a:blip r:embed="rId31"/>
                <a:stretch>
                  <a:fillRect l="-1050" b="-1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9372600" y="2280360"/>
            <a:ext cx="744691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0480" marR="30480" lvl="0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∆ABD = ∆ACD (c - g - c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4753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6296526" y="495300"/>
            <a:ext cx="5562600" cy="1066800"/>
            <a:chOff x="381000" y="190500"/>
            <a:chExt cx="5562600" cy="1066800"/>
          </a:xfrm>
        </p:grpSpPr>
        <p:sp>
          <p:nvSpPr>
            <p:cNvPr id="15" name="Rectangle 14"/>
            <p:cNvSpPr/>
            <p:nvPr/>
          </p:nvSpPr>
          <p:spPr>
            <a:xfrm>
              <a:off x="381000" y="190500"/>
              <a:ext cx="5562600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73313" y="190500"/>
              <a:ext cx="5231497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nl-NL" sz="40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Ví dụ </a:t>
              </a:r>
              <a:r>
                <a:rPr lang="en-US" sz="40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</a:t>
              </a:r>
              <a:r>
                <a:rPr lang="nl-NL" sz="4000" b="1" dirty="0" smtClean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nl-NL" sz="40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(SGK </a:t>
              </a:r>
              <a:r>
                <a:rPr lang="nl-NL" sz="4000" b="1" dirty="0" smtClean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– </a:t>
              </a:r>
              <a:r>
                <a:rPr lang="nl-NL" sz="4000" b="1" dirty="0" smtClean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</a:t>
              </a:r>
              <a:r>
                <a:rPr lang="en-US" sz="4000" b="1" dirty="0" smtClean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113</a:t>
              </a:r>
              <a:r>
                <a:rPr lang="nl-NL" sz="4000" b="1" dirty="0" smtClean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)</a:t>
              </a:r>
              <a:endParaRPr lang="en-US" sz="4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-533400" y="-190500"/>
            <a:ext cx="1447800" cy="11125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17297400" y="-647700"/>
            <a:ext cx="1447800" cy="11125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371600" y="1790700"/>
            <a:ext cx="14706600" cy="27217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Cho tam giác nhọn ABC. Dùng thước thẳng và compa vẽ các đường trung trực của tam giác đó</a:t>
            </a:r>
            <a:r>
              <a:rPr lang="vi-VN" sz="4000" dirty="0" smtClean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 smtClean="0">
              <a:solidFill>
                <a:srgbClr val="333333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800" b="1" u="sng" dirty="0" err="1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sz="3800" b="1" u="sng" dirty="0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b="1" u="sng" dirty="0" err="1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sz="3800" b="1" u="sng" dirty="0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3800" b="1" u="sng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87642" y="4928937"/>
            <a:ext cx="920836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1980" marR="30480" indent="-571500" algn="just">
              <a:lnSpc>
                <a:spcPct val="150000"/>
              </a:lnSpc>
              <a:buFontTx/>
              <a:buChar char="-"/>
            </a:pP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BC.</a:t>
            </a:r>
          </a:p>
          <a:p>
            <a:pPr marL="601980" marR="30480" indent="-571500" algn="just">
              <a:lnSpc>
                <a:spcPct val="150000"/>
              </a:lnSpc>
              <a:buFontTx/>
              <a:buChar char="-"/>
            </a:pP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AB, AC.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5725" y="4000500"/>
            <a:ext cx="5172075" cy="5623785"/>
          </a:xfrm>
          <a:prstGeom prst="rect">
            <a:avLst/>
          </a:prstGeom>
        </p:spPr>
      </p:pic>
      <p:pic>
        <p:nvPicPr>
          <p:cNvPr id="11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 flipH="1">
            <a:off x="5680768" y="7962900"/>
            <a:ext cx="1616142" cy="204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93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29000" y="8877300"/>
            <a:ext cx="11506200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0480" marR="30480" algn="ctr">
              <a:lnSpc>
                <a:spcPct val="150000"/>
              </a:lnSpc>
            </a:pP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tam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Dựng đường trung trực trong các tam giác nhọn, tam giác vuông, tam giác tù bằng GSP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266700"/>
            <a:ext cx="17602200" cy="815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552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6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2438400" y="1638300"/>
            <a:ext cx="13443289" cy="5334000"/>
            <a:chOff x="-102849" y="36141"/>
            <a:chExt cx="2115061" cy="1221224"/>
          </a:xfrm>
        </p:grpSpPr>
        <p:sp>
          <p:nvSpPr>
            <p:cNvPr id="7" name="Freeform 7"/>
            <p:cNvSpPr/>
            <p:nvPr/>
          </p:nvSpPr>
          <p:spPr>
            <a:xfrm>
              <a:off x="-102849" y="36141"/>
              <a:ext cx="2115061" cy="1221224"/>
            </a:xfrm>
            <a:custGeom>
              <a:avLst/>
              <a:gdLst/>
              <a:ahLst/>
              <a:cxnLst/>
              <a:rect l="l" t="t" r="r" b="b"/>
              <a:pathLst>
                <a:path w="1918193" h="2090532">
                  <a:moveTo>
                    <a:pt x="1793733" y="2090532"/>
                  </a:moveTo>
                  <a:lnTo>
                    <a:pt x="124460" y="2090532"/>
                  </a:lnTo>
                  <a:cubicBezTo>
                    <a:pt x="55880" y="2090532"/>
                    <a:pt x="0" y="2034652"/>
                    <a:pt x="0" y="196607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93733" y="0"/>
                  </a:lnTo>
                  <a:cubicBezTo>
                    <a:pt x="1862313" y="0"/>
                    <a:pt x="1918193" y="55880"/>
                    <a:pt x="1918193" y="124460"/>
                  </a:cubicBezTo>
                  <a:lnTo>
                    <a:pt x="1918193" y="1966072"/>
                  </a:lnTo>
                  <a:cubicBezTo>
                    <a:pt x="1918193" y="2034652"/>
                    <a:pt x="1862313" y="2090532"/>
                    <a:pt x="1793733" y="2090532"/>
                  </a:cubicBezTo>
                  <a:close/>
                </a:path>
              </a:pathLst>
            </a:custGeom>
            <a:solidFill>
              <a:srgbClr val="497FB4"/>
            </a:solidFill>
          </p:spPr>
        </p:sp>
      </p:grpSp>
      <p:sp>
        <p:nvSpPr>
          <p:cNvPr id="12" name="Google Shape;728;p44"/>
          <p:cNvSpPr txBox="1">
            <a:spLocks/>
          </p:cNvSpPr>
          <p:nvPr/>
        </p:nvSpPr>
        <p:spPr>
          <a:xfrm>
            <a:off x="8510625" y="2262300"/>
            <a:ext cx="1540500" cy="10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" sz="6500" b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lang="en" sz="65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Google Shape;765;p44"/>
          <p:cNvCxnSpPr/>
          <p:nvPr/>
        </p:nvCxnSpPr>
        <p:spPr>
          <a:xfrm>
            <a:off x="8181888" y="3619500"/>
            <a:ext cx="1893079" cy="0"/>
          </a:xfrm>
          <a:prstGeom prst="straightConnector1">
            <a:avLst/>
          </a:prstGeom>
          <a:noFill/>
          <a:ln w="57150" cap="rnd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" name="Rectangle 14"/>
          <p:cNvSpPr/>
          <p:nvPr/>
        </p:nvSpPr>
        <p:spPr>
          <a:xfrm>
            <a:off x="4003022" y="3821447"/>
            <a:ext cx="10555705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5500" b="1" dirty="0" smtClean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 CHẤT BA ĐƯỜNG TRUNG TRỰC CUẢ TAM GIÁC</a:t>
            </a:r>
            <a:endParaRPr lang="nl-NL" sz="5500" b="1" dirty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2910741" flipV="1">
            <a:off x="729388" y="6540245"/>
            <a:ext cx="3954056" cy="1626106"/>
          </a:xfrm>
          <a:prstGeom prst="rect">
            <a:avLst/>
          </a:prstGeom>
        </p:spPr>
      </p:pic>
      <p:pic>
        <p:nvPicPr>
          <p:cNvPr id="20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081399">
            <a:off x="14207459" y="6750742"/>
            <a:ext cx="3388469" cy="244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3240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7"/>
          <p:cNvGrpSpPr/>
          <p:nvPr/>
        </p:nvGrpSpPr>
        <p:grpSpPr>
          <a:xfrm>
            <a:off x="16428720" y="400123"/>
            <a:ext cx="1371600" cy="449494"/>
            <a:chOff x="0" y="0"/>
            <a:chExt cx="2332414" cy="751129"/>
          </a:xfrm>
        </p:grpSpPr>
        <p:sp>
          <p:nvSpPr>
            <p:cNvPr id="13" name="Freeform 8"/>
            <p:cNvSpPr/>
            <p:nvPr/>
          </p:nvSpPr>
          <p:spPr>
            <a:xfrm>
              <a:off x="0" y="0"/>
              <a:ext cx="2332414" cy="751129"/>
            </a:xfrm>
            <a:custGeom>
              <a:avLst/>
              <a:gdLst/>
              <a:ahLst/>
              <a:cxnLst/>
              <a:rect l="l" t="t" r="r" b="b"/>
              <a:pathLst>
                <a:path w="2332414" h="751129">
                  <a:moveTo>
                    <a:pt x="2207954" y="751129"/>
                  </a:moveTo>
                  <a:lnTo>
                    <a:pt x="124460" y="751129"/>
                  </a:lnTo>
                  <a:cubicBezTo>
                    <a:pt x="55880" y="751129"/>
                    <a:pt x="0" y="695249"/>
                    <a:pt x="0" y="62666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07954" y="0"/>
                  </a:lnTo>
                  <a:cubicBezTo>
                    <a:pt x="2276534" y="0"/>
                    <a:pt x="2332414" y="55880"/>
                    <a:pt x="2332414" y="124460"/>
                  </a:cubicBezTo>
                  <a:lnTo>
                    <a:pt x="2332414" y="626669"/>
                  </a:lnTo>
                  <a:cubicBezTo>
                    <a:pt x="2332414" y="695249"/>
                    <a:pt x="2276534" y="751129"/>
                    <a:pt x="2207954" y="751129"/>
                  </a:cubicBezTo>
                  <a:close/>
                </a:path>
              </a:pathLst>
            </a:custGeom>
            <a:solidFill>
              <a:srgbClr val="497FB4"/>
            </a:solidFill>
          </p:spPr>
        </p:sp>
      </p:grpSp>
      <p:pic>
        <p:nvPicPr>
          <p:cNvPr id="17" name="Picture 10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-834247" y="7695195"/>
            <a:ext cx="1639790" cy="760266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-664805" y="9639300"/>
            <a:ext cx="19583400" cy="2743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"/>
          <p:cNvPicPr>
            <a:picLocks noChangeAspect="1"/>
          </p:cNvPicPr>
          <p:nvPr/>
        </p:nvPicPr>
        <p:blipFill rotWithShape="1">
          <a:blip r:embed="rId30"/>
          <a:srcRect t="31482"/>
          <a:stretch/>
        </p:blipFill>
        <p:spPr>
          <a:xfrm>
            <a:off x="15713994" y="7969831"/>
            <a:ext cx="1400526" cy="197563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03" y="800100"/>
            <a:ext cx="1101010" cy="102753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891313" y="1028926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</a:t>
            </a:r>
            <a:r>
              <a:rPr lang="nl-NL" sz="4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2:</a:t>
            </a:r>
            <a:endParaRPr lang="en-US" sz="4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5817684" y="1004504"/>
            <a:ext cx="7925568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en-US" altLang="en-US" sz="38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kumimoji="0" lang="en-US" altLang="en-US" sz="3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8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kumimoji="0" lang="en-US" altLang="en-US" sz="3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8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kumimoji="0" lang="en-US" altLang="en-US" sz="3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altLang="en-US" sz="38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kumimoji="0" lang="en-US" altLang="en-US" sz="3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8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kumimoji="0" lang="en-US" altLang="en-US" sz="3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8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  <a:r>
              <a:rPr kumimoji="0" lang="en-US" altLang="en-US" sz="3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altLang="en-US" sz="3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1" name="Picture 2" descr="https://lh3.googleusercontent.com/i6URejbve4H9S8HiZpVVmUqRIa9ER3MOZtKM_5qVU9zjVfghITfgNq_A97ouNOVGxitXcnzrnl1hT0oMR9kIXTifZdhO-B16pNdBZasv94eXDnwH4ubyUbCJadTjBNYjkP7r9vo1aZgjEILox-AlCjSqVP1Lq4-6WVfE-2IgJxYYWHqU6rBm866tCsikVZQ5InshMbaJFQ=nw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291" y="910215"/>
            <a:ext cx="1347583" cy="72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778271" y="2008494"/>
                <a:ext cx="16577390" cy="18396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Quan sát các đường trung trực của tam giác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(Hình 126), cho biết ba đường trung trực đó có cùng đi qua một điểm hay không.</a:t>
                </a:r>
                <a:endParaRPr lang="en-US" sz="32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271" y="2008494"/>
                <a:ext cx="16577390" cy="1839606"/>
              </a:xfrm>
              <a:prstGeom prst="rect">
                <a:avLst/>
              </a:prstGeom>
              <a:blipFill>
                <a:blip r:embed="rId33"/>
                <a:stretch>
                  <a:fillRect l="-1324" r="-1287" b="-12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600200" y="4533900"/>
            <a:ext cx="5500087" cy="464126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153400" y="5490508"/>
            <a:ext cx="8458200" cy="19389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ABC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O.</a:t>
            </a:r>
            <a:endParaRPr lang="en-US" sz="4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10363200" y="4457700"/>
            <a:ext cx="533400" cy="641489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r"/>
      </p:transition>
    </mc:Choice>
    <mc:Fallback xmlns="">
      <p:transition spd="med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" grpId="0"/>
      <p:bldP spid="4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20337407" flipV="1">
            <a:off x="14636387" y="235161"/>
            <a:ext cx="4479119" cy="1842037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830146" y="1562100"/>
            <a:ext cx="16543454" cy="7391400"/>
            <a:chOff x="0" y="0"/>
            <a:chExt cx="1918193" cy="209053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18193" cy="2090532"/>
            </a:xfrm>
            <a:custGeom>
              <a:avLst/>
              <a:gdLst/>
              <a:ahLst/>
              <a:cxnLst/>
              <a:rect l="l" t="t" r="r" b="b"/>
              <a:pathLst>
                <a:path w="1918193" h="2090532">
                  <a:moveTo>
                    <a:pt x="1793733" y="2090532"/>
                  </a:moveTo>
                  <a:lnTo>
                    <a:pt x="124460" y="2090532"/>
                  </a:lnTo>
                  <a:cubicBezTo>
                    <a:pt x="55880" y="2090532"/>
                    <a:pt x="0" y="2034652"/>
                    <a:pt x="0" y="196607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93733" y="0"/>
                  </a:lnTo>
                  <a:cubicBezTo>
                    <a:pt x="1862313" y="0"/>
                    <a:pt x="1918193" y="55880"/>
                    <a:pt x="1918193" y="124460"/>
                  </a:cubicBezTo>
                  <a:lnTo>
                    <a:pt x="1918193" y="1966072"/>
                  </a:lnTo>
                  <a:cubicBezTo>
                    <a:pt x="1918193" y="2034652"/>
                    <a:pt x="1862313" y="2090532"/>
                    <a:pt x="1793733" y="2090532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2" name="TextBox 11"/>
          <p:cNvSpPr txBox="1"/>
          <p:nvPr/>
        </p:nvSpPr>
        <p:spPr>
          <a:xfrm>
            <a:off x="7010400" y="2071926"/>
            <a:ext cx="4038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 LUẬN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249508">
            <a:off x="675888" y="791101"/>
            <a:ext cx="1838768" cy="1326211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flipH="1" flipV="1">
            <a:off x="304800" y="8552281"/>
            <a:ext cx="2255520" cy="14097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17917" y="3238500"/>
            <a:ext cx="15356840" cy="1478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4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Định lí: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l-NL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 đường trung trực của một tam giác cùng đi qua một điểm.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00201" y="4939248"/>
            <a:ext cx="146304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4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Nhận xét: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Đế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ta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bất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kì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1765316" y="2091366"/>
            <a:ext cx="834803" cy="811846"/>
          </a:xfrm>
          <a:prstGeom prst="rect">
            <a:avLst/>
          </a:prstGeom>
        </p:spPr>
      </p:pic>
      <p:pic>
        <p:nvPicPr>
          <p:cNvPr id="14" name="Picture 20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6"/>
              </a:ext>
            </a:extLst>
          </a:blip>
          <a:srcRect/>
          <a:stretch>
            <a:fillRect/>
          </a:stretch>
        </p:blipFill>
        <p:spPr>
          <a:xfrm>
            <a:off x="15635167" y="8457672"/>
            <a:ext cx="1738433" cy="1162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61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381000" y="571500"/>
            <a:ext cx="5562600" cy="1066800"/>
            <a:chOff x="381000" y="190500"/>
            <a:chExt cx="5562600" cy="1066800"/>
          </a:xfrm>
        </p:grpSpPr>
        <p:sp>
          <p:nvSpPr>
            <p:cNvPr id="15" name="Rectangle 14"/>
            <p:cNvSpPr/>
            <p:nvPr/>
          </p:nvSpPr>
          <p:spPr>
            <a:xfrm>
              <a:off x="381000" y="190500"/>
              <a:ext cx="5562600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57271" y="190500"/>
              <a:ext cx="5231497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nl-NL" sz="40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Ví dụ </a:t>
              </a:r>
              <a:r>
                <a:rPr lang="nl-NL" sz="4000" b="1" dirty="0" smtClean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4 (SGK – </a:t>
              </a:r>
              <a:r>
                <a:rPr lang="nl-NL" sz="4000" b="1" dirty="0" smtClean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tr113)</a:t>
              </a:r>
              <a:endParaRPr lang="en-US" sz="4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8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7"/>
              </a:ext>
            </a:extLst>
          </a:blip>
          <a:srcRect l="22194" b="33815"/>
          <a:stretch>
            <a:fillRect/>
          </a:stretch>
        </p:blipFill>
        <p:spPr>
          <a:xfrm rot="10800000">
            <a:off x="16532352" y="-16230"/>
            <a:ext cx="1755648" cy="665703"/>
          </a:xfrm>
          <a:prstGeom prst="rect">
            <a:avLst/>
          </a:prstGeom>
        </p:spPr>
      </p:pic>
      <p:pic>
        <p:nvPicPr>
          <p:cNvPr id="19" name="Picture 10"/>
          <p:cNvPicPr>
            <a:picLocks noChangeAspect="1"/>
          </p:cNvPicPr>
          <p:nvPr/>
        </p:nvPicPr>
        <p:blipFill>
          <a:blip r:embed="rId38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-515095" y="9412434"/>
            <a:ext cx="1639790" cy="760266"/>
          </a:xfrm>
          <a:prstGeom prst="rect">
            <a:avLst/>
          </a:prstGeom>
        </p:spPr>
      </p:pic>
      <p:pic>
        <p:nvPicPr>
          <p:cNvPr id="28" name="Picture 6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0"/>
              </a:ext>
            </a:extLst>
          </a:blip>
          <a:srcRect/>
          <a:stretch>
            <a:fillRect/>
          </a:stretch>
        </p:blipFill>
        <p:spPr>
          <a:xfrm flipH="1" flipV="1">
            <a:off x="17272552" y="8826669"/>
            <a:ext cx="1573696" cy="1227483"/>
          </a:xfrm>
          <a:prstGeom prst="rect">
            <a:avLst/>
          </a:prstGeom>
        </p:spPr>
      </p:pic>
      <p:sp>
        <p:nvSpPr>
          <p:cNvPr id="30" name="Oval Callout 29"/>
          <p:cNvSpPr/>
          <p:nvPr/>
        </p:nvSpPr>
        <p:spPr>
          <a:xfrm>
            <a:off x="8153400" y="4244176"/>
            <a:ext cx="1752600" cy="899324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304800" y="1907619"/>
                <a:ext cx="17754600" cy="20928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tam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cắt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nhau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nằm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1907619"/>
                <a:ext cx="17754600" cy="2092881"/>
              </a:xfrm>
              <a:prstGeom prst="rect">
                <a:avLst/>
              </a:prstGeom>
              <a:blipFill>
                <a:blip r:embed="rId41"/>
                <a:stretch>
                  <a:fillRect l="-1202" r="-893" b="-64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381000" y="5341946"/>
                <a:ext cx="17678400" cy="38401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cùng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qua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giao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thuộc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endParaRPr lang="en-US" sz="4000" dirty="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 err="1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nằm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5341946"/>
                <a:ext cx="17678400" cy="3840154"/>
              </a:xfrm>
              <a:prstGeom prst="rect">
                <a:avLst/>
              </a:prstGeom>
              <a:blipFill>
                <a:blip r:embed="rId42"/>
                <a:stretch>
                  <a:fillRect l="-1241" r="-1207"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5706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6891104" y="487114"/>
            <a:ext cx="4648199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497FB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KHỞI ĐỘNG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-1066800" y="9399741"/>
            <a:ext cx="2580809" cy="742902"/>
            <a:chOff x="0" y="0"/>
            <a:chExt cx="6171786" cy="177658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171786" cy="1776588"/>
            </a:xfrm>
            <a:custGeom>
              <a:avLst/>
              <a:gdLst/>
              <a:ahLst/>
              <a:cxnLst/>
              <a:rect l="l" t="t" r="r" b="b"/>
              <a:pathLst>
                <a:path w="6171786" h="1776588">
                  <a:moveTo>
                    <a:pt x="6047325" y="1776588"/>
                  </a:moveTo>
                  <a:lnTo>
                    <a:pt x="124460" y="1776588"/>
                  </a:lnTo>
                  <a:cubicBezTo>
                    <a:pt x="55880" y="1776588"/>
                    <a:pt x="0" y="1720708"/>
                    <a:pt x="0" y="165212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047326" y="0"/>
                  </a:lnTo>
                  <a:cubicBezTo>
                    <a:pt x="6115906" y="0"/>
                    <a:pt x="6171786" y="55880"/>
                    <a:pt x="6171786" y="124460"/>
                  </a:cubicBezTo>
                  <a:lnTo>
                    <a:pt x="6171786" y="1652128"/>
                  </a:lnTo>
                  <a:cubicBezTo>
                    <a:pt x="6171786" y="1720708"/>
                    <a:pt x="6115906" y="1776588"/>
                    <a:pt x="6047326" y="1776588"/>
                  </a:cubicBezTo>
                  <a:close/>
                </a:path>
              </a:pathLst>
            </a:custGeom>
            <a:solidFill>
              <a:srgbClr val="497FB4"/>
            </a:solidFill>
          </p:spPr>
        </p:sp>
      </p:grpSp>
      <p:sp>
        <p:nvSpPr>
          <p:cNvPr id="14" name="Action Button: Help 13">
            <a:hlinkClick r:id="" action="ppaction://noaction" highlightClick="1"/>
          </p:cNvPr>
          <p:cNvSpPr/>
          <p:nvPr/>
        </p:nvSpPr>
        <p:spPr>
          <a:xfrm>
            <a:off x="16358247" y="419100"/>
            <a:ext cx="856658" cy="780693"/>
          </a:xfrm>
          <a:prstGeom prst="actionButtonHelp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8" name="Picture 10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-719743" y="636627"/>
            <a:ext cx="1439486" cy="667398"/>
          </a:xfrm>
          <a:prstGeom prst="rect">
            <a:avLst/>
          </a:prstGeom>
        </p:spPr>
      </p:pic>
      <p:pic>
        <p:nvPicPr>
          <p:cNvPr id="17" name="Picture 3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16916400" y="8869353"/>
            <a:ext cx="1981200" cy="163449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54092" y="1442978"/>
            <a:ext cx="1543415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Hình 121 minh họa biến giới thiệu quần thể di tích, danh thắng cấp Quốc gia núi Dũng Quyết và khu vực Phượng Hoàng Trung Đô ở tỉnh Nghệ An (Hình 120).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98001" y="4457700"/>
            <a:ext cx="7634406" cy="5477794"/>
          </a:xfrm>
          <a:prstGeom prst="rect">
            <a:avLst/>
          </a:prstGeom>
        </p:spPr>
      </p:pic>
      <p:pic>
        <p:nvPicPr>
          <p:cNvPr id="12" name="Picture 41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1"/>
              </a:ext>
            </a:extLst>
          </a:blip>
          <a:srcRect/>
          <a:stretch>
            <a:fillRect/>
          </a:stretch>
        </p:blipFill>
        <p:spPr>
          <a:xfrm>
            <a:off x="2209800" y="7429500"/>
            <a:ext cx="1636399" cy="116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861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4000"/>
          </a:blip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533400" y="571500"/>
            <a:ext cx="17221200" cy="9067800"/>
            <a:chOff x="0" y="0"/>
            <a:chExt cx="2662746" cy="15113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662746" cy="1511301"/>
            </a:xfrm>
            <a:custGeom>
              <a:avLst/>
              <a:gdLst/>
              <a:ahLst/>
              <a:cxnLst/>
              <a:rect l="l" t="t" r="r" b="b"/>
              <a:pathLst>
                <a:path w="2662746" h="1511301">
                  <a:moveTo>
                    <a:pt x="2538286" y="1511301"/>
                  </a:moveTo>
                  <a:lnTo>
                    <a:pt x="124460" y="1511301"/>
                  </a:lnTo>
                  <a:cubicBezTo>
                    <a:pt x="55880" y="1511301"/>
                    <a:pt x="0" y="1455421"/>
                    <a:pt x="0" y="138684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38286" y="0"/>
                  </a:lnTo>
                  <a:cubicBezTo>
                    <a:pt x="2606866" y="0"/>
                    <a:pt x="2662746" y="55880"/>
                    <a:pt x="2662746" y="124460"/>
                  </a:cubicBezTo>
                  <a:lnTo>
                    <a:pt x="2662746" y="1386841"/>
                  </a:lnTo>
                  <a:cubicBezTo>
                    <a:pt x="2662746" y="1455421"/>
                    <a:pt x="2606866" y="1511301"/>
                    <a:pt x="2538286" y="1511301"/>
                  </a:cubicBezTo>
                  <a:close/>
                </a:path>
              </a:pathLst>
            </a:custGeom>
            <a:solidFill>
              <a:srgbClr val="497FB4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2590800" y="8935486"/>
            <a:ext cx="1295400" cy="322814"/>
            <a:chOff x="0" y="0"/>
            <a:chExt cx="8385740" cy="238726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385740" cy="2387260"/>
            </a:xfrm>
            <a:custGeom>
              <a:avLst/>
              <a:gdLst/>
              <a:ahLst/>
              <a:cxnLst/>
              <a:rect l="l" t="t" r="r" b="b"/>
              <a:pathLst>
                <a:path w="8385740" h="2387260">
                  <a:moveTo>
                    <a:pt x="8261280" y="2387260"/>
                  </a:moveTo>
                  <a:lnTo>
                    <a:pt x="124460" y="2387260"/>
                  </a:lnTo>
                  <a:cubicBezTo>
                    <a:pt x="55880" y="2387260"/>
                    <a:pt x="0" y="2331379"/>
                    <a:pt x="0" y="226279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261280" y="0"/>
                  </a:lnTo>
                  <a:cubicBezTo>
                    <a:pt x="8329860" y="0"/>
                    <a:pt x="8385740" y="55880"/>
                    <a:pt x="8385740" y="124460"/>
                  </a:cubicBezTo>
                  <a:lnTo>
                    <a:pt x="8385740" y="2262800"/>
                  </a:lnTo>
                  <a:cubicBezTo>
                    <a:pt x="8385740" y="2331380"/>
                    <a:pt x="8329860" y="2387260"/>
                    <a:pt x="8261280" y="23872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7" name="Group 16"/>
          <p:cNvGrpSpPr/>
          <p:nvPr/>
        </p:nvGrpSpPr>
        <p:grpSpPr>
          <a:xfrm>
            <a:off x="6705600" y="519748"/>
            <a:ext cx="4648200" cy="1136203"/>
            <a:chOff x="7162800" y="539360"/>
            <a:chExt cx="4648200" cy="1136203"/>
          </a:xfrm>
        </p:grpSpPr>
        <p:grpSp>
          <p:nvGrpSpPr>
            <p:cNvPr id="6" name="Group 6"/>
            <p:cNvGrpSpPr/>
            <p:nvPr/>
          </p:nvGrpSpPr>
          <p:grpSpPr>
            <a:xfrm>
              <a:off x="7162800" y="539360"/>
              <a:ext cx="4648200" cy="1136203"/>
              <a:chOff x="0" y="0"/>
              <a:chExt cx="8385740" cy="238726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385740" cy="2387260"/>
              </a:xfrm>
              <a:custGeom>
                <a:avLst/>
                <a:gdLst/>
                <a:ahLst/>
                <a:cxnLst/>
                <a:rect l="l" t="t" r="r" b="b"/>
                <a:pathLst>
                  <a:path w="8385740" h="2387260">
                    <a:moveTo>
                      <a:pt x="8261280" y="2387260"/>
                    </a:moveTo>
                    <a:lnTo>
                      <a:pt x="124460" y="2387260"/>
                    </a:lnTo>
                    <a:cubicBezTo>
                      <a:pt x="55880" y="2387260"/>
                      <a:pt x="0" y="2331379"/>
                      <a:pt x="0" y="226279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8261280" y="0"/>
                    </a:lnTo>
                    <a:cubicBezTo>
                      <a:pt x="8329860" y="0"/>
                      <a:pt x="8385740" y="55880"/>
                      <a:pt x="8385740" y="124460"/>
                    </a:cubicBezTo>
                    <a:lnTo>
                      <a:pt x="8385740" y="2262800"/>
                    </a:lnTo>
                    <a:cubicBezTo>
                      <a:pt x="8385740" y="2331380"/>
                      <a:pt x="8329860" y="2387260"/>
                      <a:pt x="8261280" y="238726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16" name="Rectangle 15"/>
            <p:cNvSpPr/>
            <p:nvPr/>
          </p:nvSpPr>
          <p:spPr>
            <a:xfrm>
              <a:off x="7315200" y="539360"/>
              <a:ext cx="4316579" cy="10027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50000"/>
                </a:lnSpc>
                <a:spcAft>
                  <a:spcPts val="800"/>
                </a:spcAft>
              </a:pPr>
              <a:r>
                <a:rPr lang="nl-NL" sz="4500" b="1" dirty="0" smtClean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LUYỆN TẬP 2</a:t>
              </a:r>
              <a:endParaRPr lang="en-US" sz="4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1119387" y="1779894"/>
            <a:ext cx="16049225" cy="183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127,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ABC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Oval Callout 14"/>
          <p:cNvSpPr/>
          <p:nvPr/>
        </p:nvSpPr>
        <p:spPr>
          <a:xfrm>
            <a:off x="6705600" y="3695700"/>
            <a:ext cx="1752600" cy="752293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smtClean="0">
                <a:solidFill>
                  <a:prstClr val="black"/>
                </a:solidFill>
              </a:rPr>
              <a:t>Giải</a:t>
            </a:r>
            <a:endParaRPr lang="en-US" sz="4000" b="1">
              <a:solidFill>
                <a:prstClr val="black"/>
              </a:solidFill>
            </a:endParaRPr>
          </a:p>
        </p:txBody>
      </p:sp>
      <p:pic>
        <p:nvPicPr>
          <p:cNvPr id="19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857621" y="8143038"/>
            <a:ext cx="1447800" cy="14351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998" y="4001519"/>
            <a:ext cx="4343400" cy="42672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858000" y="4710648"/>
            <a:ext cx="96012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200"/>
              </a:spcAft>
            </a:pP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qua O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cắt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AC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vuông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AC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ABC.</a:t>
            </a:r>
            <a:endParaRPr lang="en-US" sz="4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r"/>
      </p:transition>
    </mc:Choice>
    <mc:Fallback xmlns="">
      <p:transition spd="med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 animBg="1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7"/>
          <p:cNvGrpSpPr/>
          <p:nvPr/>
        </p:nvGrpSpPr>
        <p:grpSpPr>
          <a:xfrm>
            <a:off x="16428720" y="400123"/>
            <a:ext cx="1371600" cy="449494"/>
            <a:chOff x="0" y="0"/>
            <a:chExt cx="2332414" cy="751129"/>
          </a:xfrm>
        </p:grpSpPr>
        <p:sp>
          <p:nvSpPr>
            <p:cNvPr id="13" name="Freeform 8"/>
            <p:cNvSpPr/>
            <p:nvPr/>
          </p:nvSpPr>
          <p:spPr>
            <a:xfrm>
              <a:off x="0" y="0"/>
              <a:ext cx="2332414" cy="751129"/>
            </a:xfrm>
            <a:custGeom>
              <a:avLst/>
              <a:gdLst/>
              <a:ahLst/>
              <a:cxnLst/>
              <a:rect l="l" t="t" r="r" b="b"/>
              <a:pathLst>
                <a:path w="2332414" h="751129">
                  <a:moveTo>
                    <a:pt x="2207954" y="751129"/>
                  </a:moveTo>
                  <a:lnTo>
                    <a:pt x="124460" y="751129"/>
                  </a:lnTo>
                  <a:cubicBezTo>
                    <a:pt x="55880" y="751129"/>
                    <a:pt x="0" y="695249"/>
                    <a:pt x="0" y="62666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07954" y="0"/>
                  </a:lnTo>
                  <a:cubicBezTo>
                    <a:pt x="2276534" y="0"/>
                    <a:pt x="2332414" y="55880"/>
                    <a:pt x="2332414" y="124460"/>
                  </a:cubicBezTo>
                  <a:lnTo>
                    <a:pt x="2332414" y="626669"/>
                  </a:lnTo>
                  <a:cubicBezTo>
                    <a:pt x="2332414" y="695249"/>
                    <a:pt x="2276534" y="751129"/>
                    <a:pt x="2207954" y="751129"/>
                  </a:cubicBezTo>
                  <a:close/>
                </a:path>
              </a:pathLst>
            </a:custGeom>
            <a:solidFill>
              <a:srgbClr val="497FB4"/>
            </a:solidFill>
          </p:spPr>
        </p:sp>
      </p:grpSp>
      <p:pic>
        <p:nvPicPr>
          <p:cNvPr id="17" name="Picture 10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-819895" y="8953500"/>
            <a:ext cx="1639790" cy="760266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-685800" y="10096500"/>
            <a:ext cx="19583400" cy="2743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00123"/>
            <a:ext cx="1101010" cy="102753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710610" y="628949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</a:t>
            </a:r>
            <a:r>
              <a:rPr lang="nl-NL" sz="4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nl-NL" sz="4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1710610" y="1336835"/>
                <a:ext cx="15819120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Quan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sát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giao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128 )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so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sánh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dài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𝑂𝐴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𝑂𝐵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0610" y="1336835"/>
                <a:ext cx="15819120" cy="1938992"/>
              </a:xfrm>
              <a:prstGeom prst="rect">
                <a:avLst/>
              </a:prstGeom>
              <a:blipFill>
                <a:blip r:embed="rId31"/>
                <a:stretch>
                  <a:fillRect l="-1387" b="-6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447800" y="3966168"/>
            <a:ext cx="5089495" cy="536746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480761" y="3975437"/>
            <a:ext cx="4367764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200"/>
              </a:spcAft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OA = OB = 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452152" y="6362700"/>
            <a:ext cx="10077578" cy="2862322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đỉnh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64727" y="4180994"/>
            <a:ext cx="12955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vi-VN" sz="4000" b="1" dirty="0" smtClean="0">
                <a:solidFill>
                  <a:prstClr val="black"/>
                </a:solidFill>
              </a:rPr>
              <a:t>Giải</a:t>
            </a:r>
            <a:r>
              <a:rPr lang="en-US" sz="4000" b="1" dirty="0" smtClean="0">
                <a:solidFill>
                  <a:prstClr val="black"/>
                </a:solidFill>
              </a:rPr>
              <a:t>:</a:t>
            </a:r>
            <a:endParaRPr lang="en-US" sz="4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31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r"/>
      </p:transition>
    </mc:Choice>
    <mc:Fallback xmlns="">
      <p:transition spd="med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" grpId="0"/>
      <p:bldP spid="4" grpId="0" animBg="1"/>
      <p:bldP spid="5" grpId="0" animBg="1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-1" y="9418230"/>
            <a:ext cx="18288000" cy="693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1165" y="5013000"/>
            <a:ext cx="1045669" cy="261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508236"/>
            <a:ext cx="17602201" cy="6454664"/>
          </a:xfrm>
          <a:prstGeom prst="rect">
            <a:avLst/>
          </a:prstGeom>
        </p:spPr>
      </p:pic>
      <p:pic>
        <p:nvPicPr>
          <p:cNvPr id="14" name="Picture 10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 rot="19579777">
            <a:off x="301806" y="817227"/>
            <a:ext cx="1639790" cy="76026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315200" y="2552700"/>
            <a:ext cx="40386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  <a:endParaRPr lang="en-US" sz="5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3"/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-10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3"/>
              </a:ext>
            </a:extLst>
          </a:blip>
          <a:srcRect/>
          <a:stretch>
            <a:fillRect/>
          </a:stretch>
        </p:blipFill>
        <p:spPr>
          <a:xfrm rot="20700036" flipV="1">
            <a:off x="15811077" y="8348135"/>
            <a:ext cx="3147379" cy="129435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66999" y="3799355"/>
            <a:ext cx="12954000" cy="3096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200"/>
              </a:spcAft>
            </a:pP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4500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đỉnh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5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30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d"/>
      </p:transition>
    </mc:Choice>
    <mc:Fallback xmlns="">
      <p:transition spd="med"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16002000" y="403057"/>
            <a:ext cx="1755110" cy="533400"/>
            <a:chOff x="0" y="0"/>
            <a:chExt cx="2332414" cy="75112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32414" cy="751129"/>
            </a:xfrm>
            <a:custGeom>
              <a:avLst/>
              <a:gdLst/>
              <a:ahLst/>
              <a:cxnLst/>
              <a:rect l="l" t="t" r="r" b="b"/>
              <a:pathLst>
                <a:path w="2332414" h="751129">
                  <a:moveTo>
                    <a:pt x="2207954" y="751129"/>
                  </a:moveTo>
                  <a:lnTo>
                    <a:pt x="124460" y="751129"/>
                  </a:lnTo>
                  <a:cubicBezTo>
                    <a:pt x="55880" y="751129"/>
                    <a:pt x="0" y="695249"/>
                    <a:pt x="0" y="62666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07954" y="0"/>
                  </a:lnTo>
                  <a:cubicBezTo>
                    <a:pt x="2276534" y="0"/>
                    <a:pt x="2332414" y="55880"/>
                    <a:pt x="2332414" y="124460"/>
                  </a:cubicBezTo>
                  <a:lnTo>
                    <a:pt x="2332414" y="626669"/>
                  </a:lnTo>
                  <a:cubicBezTo>
                    <a:pt x="2332414" y="695249"/>
                    <a:pt x="2276534" y="751129"/>
                    <a:pt x="2207954" y="751129"/>
                  </a:cubicBezTo>
                  <a:close/>
                </a:path>
              </a:pathLst>
            </a:custGeom>
            <a:solidFill>
              <a:srgbClr val="497FB4"/>
            </a:solidFill>
          </p:spPr>
        </p:sp>
      </p:grpSp>
      <p:sp>
        <p:nvSpPr>
          <p:cNvPr id="15" name="Rectangle 14"/>
          <p:cNvSpPr/>
          <p:nvPr/>
        </p:nvSpPr>
        <p:spPr>
          <a:xfrm>
            <a:off x="-306056" y="9839891"/>
            <a:ext cx="19203656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0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 rot="20308412">
            <a:off x="17468104" y="9465920"/>
            <a:ext cx="1639790" cy="76026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847376" y="544205"/>
            <a:ext cx="4896792" cy="1246495"/>
          </a:xfrm>
          <a:prstGeom prst="rect">
            <a:avLst/>
          </a:prstGeom>
          <a:ln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CHỨNG MINH</a:t>
            </a:r>
            <a:endParaRPr lang="en-US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1098687" y="1958519"/>
                <a:ext cx="14674713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Vẽ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𝑛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lần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lượt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Gọi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giao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8687" y="1958519"/>
                <a:ext cx="14674713" cy="1938992"/>
              </a:xfrm>
              <a:prstGeom prst="rect">
                <a:avLst/>
              </a:prstGeom>
              <a:blipFill>
                <a:blip r:embed="rId30"/>
                <a:stretch>
                  <a:fillRect l="-1453" b="-6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1098687" y="3939719"/>
                <a:ext cx="10400045" cy="47089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nằm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𝑂𝐴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tự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𝑂𝐴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𝑂𝐵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Do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nằm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8687" y="3939719"/>
                <a:ext cx="10400045" cy="4708981"/>
              </a:xfrm>
              <a:prstGeom prst="rect">
                <a:avLst/>
              </a:prstGeom>
              <a:blipFill>
                <a:blip r:embed="rId31"/>
                <a:stretch>
                  <a:fillRect l="-2052" r="-2110" b="-21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2573000" y="3639709"/>
            <a:ext cx="5420152" cy="5161383"/>
          </a:xfrm>
          <a:prstGeom prst="rect">
            <a:avLst/>
          </a:prstGeom>
        </p:spPr>
      </p:pic>
      <p:pic>
        <p:nvPicPr>
          <p:cNvPr id="22" name="Picture 5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21409971">
            <a:off x="490056" y="9069083"/>
            <a:ext cx="1714846" cy="123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50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16002000" y="403057"/>
            <a:ext cx="1755110" cy="533400"/>
            <a:chOff x="0" y="0"/>
            <a:chExt cx="2332414" cy="75112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32414" cy="751129"/>
            </a:xfrm>
            <a:custGeom>
              <a:avLst/>
              <a:gdLst/>
              <a:ahLst/>
              <a:cxnLst/>
              <a:rect l="l" t="t" r="r" b="b"/>
              <a:pathLst>
                <a:path w="2332414" h="751129">
                  <a:moveTo>
                    <a:pt x="2207954" y="751129"/>
                  </a:moveTo>
                  <a:lnTo>
                    <a:pt x="124460" y="751129"/>
                  </a:lnTo>
                  <a:cubicBezTo>
                    <a:pt x="55880" y="751129"/>
                    <a:pt x="0" y="695249"/>
                    <a:pt x="0" y="62666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07954" y="0"/>
                  </a:lnTo>
                  <a:cubicBezTo>
                    <a:pt x="2276534" y="0"/>
                    <a:pt x="2332414" y="55880"/>
                    <a:pt x="2332414" y="124460"/>
                  </a:cubicBezTo>
                  <a:lnTo>
                    <a:pt x="2332414" y="626669"/>
                  </a:lnTo>
                  <a:cubicBezTo>
                    <a:pt x="2332414" y="695249"/>
                    <a:pt x="2276534" y="751129"/>
                    <a:pt x="2207954" y="751129"/>
                  </a:cubicBezTo>
                  <a:close/>
                </a:path>
              </a:pathLst>
            </a:custGeom>
            <a:solidFill>
              <a:srgbClr val="497FB4"/>
            </a:solidFill>
          </p:spPr>
        </p:sp>
      </p:grpSp>
      <p:sp>
        <p:nvSpPr>
          <p:cNvPr id="15" name="Rectangle 14"/>
          <p:cNvSpPr/>
          <p:nvPr/>
        </p:nvSpPr>
        <p:spPr>
          <a:xfrm>
            <a:off x="-306056" y="9839891"/>
            <a:ext cx="19203656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0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 rot="20308412">
            <a:off x="17468104" y="9465920"/>
            <a:ext cx="1639790" cy="76026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847376" y="397041"/>
            <a:ext cx="4896792" cy="1246495"/>
          </a:xfrm>
          <a:prstGeom prst="rect">
            <a:avLst/>
          </a:prstGeom>
          <a:ln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CHỨNG MINH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533400" y="2415442"/>
            <a:ext cx="5105400" cy="4861658"/>
          </a:xfrm>
          <a:prstGeom prst="rect">
            <a:avLst/>
          </a:prstGeom>
        </p:spPr>
      </p:pic>
      <p:pic>
        <p:nvPicPr>
          <p:cNvPr id="22" name="Picture 5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21409971">
            <a:off x="413857" y="8847527"/>
            <a:ext cx="1714846" cy="123683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/>
              <p:cNvSpPr/>
              <p:nvPr/>
            </p:nvSpPr>
            <p:spPr>
              <a:xfrm>
                <a:off x="6086632" y="2961511"/>
                <a:ext cx="11134568" cy="37856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cùng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qua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</a:pP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Mặt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khác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ta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𝑂𝐴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𝑂𝐵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𝑂𝐶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</a:pP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cách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đỉnh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6632" y="2961511"/>
                <a:ext cx="11134568" cy="3785652"/>
              </a:xfrm>
              <a:prstGeom prst="rect">
                <a:avLst/>
              </a:prstGeom>
              <a:blipFill>
                <a:blip r:embed="rId32"/>
                <a:stretch>
                  <a:fillRect l="-1916" r="-1587" b="-3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21554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-838200" y="-190500"/>
            <a:ext cx="1447800" cy="11125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7602200" y="-723900"/>
            <a:ext cx="1447800" cy="11125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295400" y="495300"/>
            <a:ext cx="5562600" cy="1066800"/>
            <a:chOff x="381000" y="190500"/>
            <a:chExt cx="5562600" cy="1066800"/>
          </a:xfrm>
        </p:grpSpPr>
        <p:sp>
          <p:nvSpPr>
            <p:cNvPr id="13" name="Rectangle 12"/>
            <p:cNvSpPr/>
            <p:nvPr/>
          </p:nvSpPr>
          <p:spPr>
            <a:xfrm>
              <a:off x="381000" y="190500"/>
              <a:ext cx="5562600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57271" y="190500"/>
              <a:ext cx="5231497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nl-NL" sz="40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Ví dụ </a:t>
              </a:r>
              <a:r>
                <a:rPr lang="nl-NL" sz="4000" b="1" dirty="0" smtClean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5 (SGK – </a:t>
              </a:r>
              <a:r>
                <a:rPr lang="nl-NL" sz="4000" b="1" dirty="0" smtClean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tr114)</a:t>
              </a:r>
              <a:endParaRPr lang="en-US" sz="4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1510753" flipV="1">
            <a:off x="16010258" y="9178385"/>
            <a:ext cx="2632553" cy="108263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1295400" y="1756708"/>
                <a:ext cx="15849600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tam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𝐺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trọng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tâm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Chưng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minh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𝐺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đỉnh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1756708"/>
                <a:ext cx="15849600" cy="1938992"/>
              </a:xfrm>
              <a:prstGeom prst="rect">
                <a:avLst/>
              </a:prstGeom>
              <a:blipFill>
                <a:blip r:embed="rId13"/>
                <a:stretch>
                  <a:fillRect l="-1385" r="-1346" b="-6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469" y="4457700"/>
            <a:ext cx="5343292" cy="5064698"/>
          </a:xfrm>
          <a:prstGeom prst="rect">
            <a:avLst/>
          </a:prstGeom>
        </p:spPr>
      </p:pic>
      <p:pic>
        <p:nvPicPr>
          <p:cNvPr id="18" name="Picture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20698069">
            <a:off x="145351" y="4347498"/>
            <a:ext cx="1101360" cy="1400775"/>
          </a:xfrm>
          <a:prstGeom prst="rect">
            <a:avLst/>
          </a:prstGeom>
        </p:spPr>
      </p:pic>
      <p:sp>
        <p:nvSpPr>
          <p:cNvPr id="21" name="Oval Callout 20"/>
          <p:cNvSpPr/>
          <p:nvPr/>
        </p:nvSpPr>
        <p:spPr>
          <a:xfrm>
            <a:off x="6781800" y="3973511"/>
            <a:ext cx="1665834" cy="712789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6936632" y="4991100"/>
                <a:ext cx="9144000" cy="368626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𝐺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trọng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tâm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𝐴𝐺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𝐵𝐺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𝐶𝐺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lần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lượt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cắt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𝐵𝐶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𝐶𝐴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𝑁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theo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tự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này</a:t>
                </a:r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6632" y="4991100"/>
                <a:ext cx="9144000" cy="3686266"/>
              </a:xfrm>
              <a:prstGeom prst="rect">
                <a:avLst/>
              </a:prstGeom>
              <a:blipFill>
                <a:blip r:embed="rId16"/>
                <a:stretch>
                  <a:fillRect l="-2400" r="-2333" b="-59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9428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 animBg="1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-838200" y="-190500"/>
            <a:ext cx="1447800" cy="11125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7602200" y="-723900"/>
            <a:ext cx="1447800" cy="11125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1510753" flipV="1">
            <a:off x="16010258" y="9178385"/>
            <a:ext cx="2632553" cy="1082637"/>
          </a:xfrm>
          <a:prstGeom prst="rect">
            <a:avLst/>
          </a:prstGeom>
        </p:spPr>
      </p:pic>
      <p:pic>
        <p:nvPicPr>
          <p:cNvPr id="18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20698069">
            <a:off x="16545809" y="385559"/>
            <a:ext cx="1101360" cy="1400775"/>
          </a:xfrm>
          <a:prstGeom prst="rect">
            <a:avLst/>
          </a:prstGeom>
        </p:spPr>
      </p:pic>
      <p:sp>
        <p:nvSpPr>
          <p:cNvPr id="21" name="Oval Callout 20"/>
          <p:cNvSpPr/>
          <p:nvPr/>
        </p:nvSpPr>
        <p:spPr>
          <a:xfrm>
            <a:off x="1524000" y="571500"/>
            <a:ext cx="1665834" cy="712789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838200" y="1485900"/>
                <a:ext cx="16541185" cy="84023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Tam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đều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đỉnh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endPara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Do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𝐴𝐶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𝑀𝐵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𝑀𝐶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𝐴𝑀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kumimoji="0" lang="en-US" sz="40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thế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tuyến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𝐴𝑀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cũng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tam       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Tương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tự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tuyến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𝐵𝑁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𝐶𝑃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cũng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Do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𝐺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giao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𝐺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đều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đình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485900"/>
                <a:ext cx="16541185" cy="8402300"/>
              </a:xfrm>
              <a:prstGeom prst="rect">
                <a:avLst/>
              </a:prstGeom>
              <a:blipFill>
                <a:blip r:embed="rId14"/>
                <a:stretch>
                  <a:fillRect l="-1327" r="-1290" b="-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43855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2438400" y="1638300"/>
            <a:ext cx="13443289" cy="5334000"/>
            <a:chOff x="2438399" y="1638300"/>
            <a:chExt cx="13443289" cy="5334000"/>
          </a:xfrm>
        </p:grpSpPr>
        <p:grpSp>
          <p:nvGrpSpPr>
            <p:cNvPr id="6" name="Group 6"/>
            <p:cNvGrpSpPr/>
            <p:nvPr/>
          </p:nvGrpSpPr>
          <p:grpSpPr>
            <a:xfrm>
              <a:off x="2438399" y="1638300"/>
              <a:ext cx="13443289" cy="5334000"/>
              <a:chOff x="-102849" y="36141"/>
              <a:chExt cx="2115061" cy="1221224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102849" y="36141"/>
                <a:ext cx="2115061" cy="1221224"/>
              </a:xfrm>
              <a:custGeom>
                <a:avLst/>
                <a:gdLst/>
                <a:ahLst/>
                <a:cxnLst/>
                <a:rect l="l" t="t" r="r" b="b"/>
                <a:pathLst>
                  <a:path w="1918193" h="2090532">
                    <a:moveTo>
                      <a:pt x="1793733" y="2090532"/>
                    </a:moveTo>
                    <a:lnTo>
                      <a:pt x="124460" y="2090532"/>
                    </a:lnTo>
                    <a:cubicBezTo>
                      <a:pt x="55880" y="2090532"/>
                      <a:pt x="0" y="2034652"/>
                      <a:pt x="0" y="196607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793733" y="0"/>
                    </a:lnTo>
                    <a:cubicBezTo>
                      <a:pt x="1862313" y="0"/>
                      <a:pt x="1918193" y="55880"/>
                      <a:pt x="1918193" y="124460"/>
                    </a:cubicBezTo>
                    <a:lnTo>
                      <a:pt x="1918193" y="1966072"/>
                    </a:lnTo>
                    <a:cubicBezTo>
                      <a:pt x="1918193" y="2034652"/>
                      <a:pt x="1862313" y="2090532"/>
                      <a:pt x="1793733" y="2090532"/>
                    </a:cubicBezTo>
                    <a:close/>
                  </a:path>
                </a:pathLst>
              </a:custGeom>
              <a:solidFill>
                <a:srgbClr val="497FB4"/>
              </a:solidFill>
            </p:spPr>
          </p:sp>
        </p:grpSp>
        <p:sp>
          <p:nvSpPr>
            <p:cNvPr id="15" name="Rectangle 14"/>
            <p:cNvSpPr/>
            <p:nvPr/>
          </p:nvSpPr>
          <p:spPr>
            <a:xfrm>
              <a:off x="6629399" y="3507527"/>
              <a:ext cx="4911922" cy="140737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nl-NL" sz="6500" b="1" smtClean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LUYỆN TẬP</a:t>
              </a:r>
              <a:endParaRPr lang="nl-NL" sz="6500" b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2910741" flipV="1">
            <a:off x="729388" y="6540245"/>
            <a:ext cx="3954056" cy="1626106"/>
          </a:xfrm>
          <a:prstGeom prst="rect">
            <a:avLst/>
          </a:prstGeom>
        </p:spPr>
      </p:pic>
      <p:pic>
        <p:nvPicPr>
          <p:cNvPr id="20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081399">
            <a:off x="14207459" y="6750742"/>
            <a:ext cx="3388469" cy="244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934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15694690" y="363083"/>
            <a:ext cx="1907510" cy="615941"/>
            <a:chOff x="0" y="0"/>
            <a:chExt cx="2332414" cy="75112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32414" cy="751129"/>
            </a:xfrm>
            <a:custGeom>
              <a:avLst/>
              <a:gdLst/>
              <a:ahLst/>
              <a:cxnLst/>
              <a:rect l="l" t="t" r="r" b="b"/>
              <a:pathLst>
                <a:path w="2332414" h="751129">
                  <a:moveTo>
                    <a:pt x="2207954" y="751129"/>
                  </a:moveTo>
                  <a:lnTo>
                    <a:pt x="124460" y="751129"/>
                  </a:lnTo>
                  <a:cubicBezTo>
                    <a:pt x="55880" y="751129"/>
                    <a:pt x="0" y="695249"/>
                    <a:pt x="0" y="62666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07954" y="0"/>
                  </a:lnTo>
                  <a:cubicBezTo>
                    <a:pt x="2276534" y="0"/>
                    <a:pt x="2332414" y="55880"/>
                    <a:pt x="2332414" y="124460"/>
                  </a:cubicBezTo>
                  <a:lnTo>
                    <a:pt x="2332414" y="626669"/>
                  </a:lnTo>
                  <a:cubicBezTo>
                    <a:pt x="2332414" y="695249"/>
                    <a:pt x="2276534" y="751129"/>
                    <a:pt x="2207954" y="751129"/>
                  </a:cubicBezTo>
                  <a:close/>
                </a:path>
              </a:pathLst>
            </a:custGeom>
            <a:solidFill>
              <a:srgbClr val="497FB4"/>
            </a:solidFill>
          </p:spPr>
        </p:sp>
      </p:grpSp>
      <p:sp>
        <p:nvSpPr>
          <p:cNvPr id="10" name="TextBox 9"/>
          <p:cNvSpPr txBox="1"/>
          <p:nvPr/>
        </p:nvSpPr>
        <p:spPr>
          <a:xfrm>
            <a:off x="533400" y="776526"/>
            <a:ext cx="8534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TẬP TRẮC NGHIỆM</a:t>
            </a:r>
            <a:endParaRPr lang="en-US" sz="5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20698069">
            <a:off x="17318600" y="2276912"/>
            <a:ext cx="974906" cy="1239943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10037011" flipV="1">
            <a:off x="-474117" y="9568055"/>
            <a:ext cx="1796469" cy="738798"/>
          </a:xfrm>
          <a:prstGeom prst="rect">
            <a:avLst/>
          </a:prstGeom>
        </p:spPr>
      </p:pic>
      <p:pic>
        <p:nvPicPr>
          <p:cNvPr id="12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15087600" y="7989245"/>
            <a:ext cx="2696483" cy="194820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1066800" y="1705720"/>
                <a:ext cx="14891750" cy="74789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sz="4000" b="1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Câu</a:t>
                </a:r>
                <a:r>
                  <a:rPr lang="en-US" sz="4000" b="1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1.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Gọi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O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giao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ba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trực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trong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212529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𝛥</m:t>
                    </m:r>
                    <m:r>
                      <a:rPr lang="en-US" sz="4000" i="1">
                        <a:solidFill>
                          <a:srgbClr val="212529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Khi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đó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O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:  </a:t>
                </a:r>
                <a:r>
                  <a:rPr lang="en-US" sz="4000" b="1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 </a:t>
                </a:r>
                <a:endParaRPr lang="en-US" sz="4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sz="4000" b="1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A.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 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cách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đều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ba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cạnh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212529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𝛥</m:t>
                    </m:r>
                    <m:r>
                      <a:rPr lang="en-US" sz="4000" i="1">
                        <a:solidFill>
                          <a:srgbClr val="212529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endParaRPr lang="en-US" sz="4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sz="4000" b="1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B.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 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cách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đều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ba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đỉnh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212529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𝛥</m:t>
                    </m:r>
                    <m:r>
                      <a:rPr lang="en-US" sz="4000" i="1">
                        <a:solidFill>
                          <a:srgbClr val="212529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endParaRPr lang="en-US" sz="4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sz="4000" b="1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C.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 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nằm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trên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trực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BC. </a:t>
                </a:r>
                <a:endParaRPr lang="en-US" sz="4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sz="4000" b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D.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 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Đáp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B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C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đúng</a:t>
                </a:r>
                <a:endParaRPr lang="en-US" sz="4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1705720"/>
                <a:ext cx="14891750" cy="7478970"/>
              </a:xfrm>
              <a:prstGeom prst="rect">
                <a:avLst/>
              </a:prstGeom>
              <a:blipFill>
                <a:blip r:embed="rId20"/>
                <a:stretch>
                  <a:fillRect l="-1433" r="-4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ounded Rectangle 4"/>
          <p:cNvSpPr/>
          <p:nvPr/>
        </p:nvSpPr>
        <p:spPr>
          <a:xfrm>
            <a:off x="838200" y="8115300"/>
            <a:ext cx="6248400" cy="989398"/>
          </a:xfrm>
          <a:prstGeom prst="roundRect">
            <a:avLst/>
          </a:prstGeom>
          <a:noFill/>
          <a:ln w="571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99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15694690" y="363083"/>
            <a:ext cx="1907510" cy="615941"/>
            <a:chOff x="0" y="0"/>
            <a:chExt cx="2332414" cy="75112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32414" cy="751129"/>
            </a:xfrm>
            <a:custGeom>
              <a:avLst/>
              <a:gdLst/>
              <a:ahLst/>
              <a:cxnLst/>
              <a:rect l="l" t="t" r="r" b="b"/>
              <a:pathLst>
                <a:path w="2332414" h="751129">
                  <a:moveTo>
                    <a:pt x="2207954" y="751129"/>
                  </a:moveTo>
                  <a:lnTo>
                    <a:pt x="124460" y="751129"/>
                  </a:lnTo>
                  <a:cubicBezTo>
                    <a:pt x="55880" y="751129"/>
                    <a:pt x="0" y="695249"/>
                    <a:pt x="0" y="62666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07954" y="0"/>
                  </a:lnTo>
                  <a:cubicBezTo>
                    <a:pt x="2276534" y="0"/>
                    <a:pt x="2332414" y="55880"/>
                    <a:pt x="2332414" y="124460"/>
                  </a:cubicBezTo>
                  <a:lnTo>
                    <a:pt x="2332414" y="626669"/>
                  </a:lnTo>
                  <a:cubicBezTo>
                    <a:pt x="2332414" y="695249"/>
                    <a:pt x="2276534" y="751129"/>
                    <a:pt x="2207954" y="751129"/>
                  </a:cubicBezTo>
                  <a:close/>
                </a:path>
              </a:pathLst>
            </a:custGeom>
            <a:solidFill>
              <a:srgbClr val="497FB4"/>
            </a:solidFill>
          </p:spPr>
        </p:sp>
      </p:grpSp>
      <p:sp>
        <p:nvSpPr>
          <p:cNvPr id="10" name="TextBox 9"/>
          <p:cNvSpPr txBox="1"/>
          <p:nvPr/>
        </p:nvSpPr>
        <p:spPr>
          <a:xfrm>
            <a:off x="1141745" y="547926"/>
            <a:ext cx="8534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TẬP TRẮC NGHIỆM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20698069">
            <a:off x="17318600" y="2276912"/>
            <a:ext cx="974906" cy="1239943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10037011" flipV="1">
            <a:off x="-474117" y="9568055"/>
            <a:ext cx="1796469" cy="738798"/>
          </a:xfrm>
          <a:prstGeom prst="rect">
            <a:avLst/>
          </a:prstGeom>
        </p:spPr>
      </p:pic>
      <p:pic>
        <p:nvPicPr>
          <p:cNvPr id="12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15087600" y="7989245"/>
            <a:ext cx="2696483" cy="194820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1799317" y="1333500"/>
                <a:ext cx="15498083" cy="87100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sz="40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</a:t>
                </a:r>
                <a:r>
                  <a:rPr lang="en-US" sz="4000" b="1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2. 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tam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ABC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cân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d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AB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AE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tia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BAC (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𝐸</m:t>
                    </m:r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𝐵𝐶</m:t>
                    </m:r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O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giao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d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AE.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O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nằm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AC.</a:t>
                </a:r>
                <a:endPara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nằm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B.</a:t>
                </a:r>
                <a:endPara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nằm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tuyến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AC.</a:t>
                </a:r>
                <a:endPara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ba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ABC.</a:t>
                </a:r>
                <a:endPara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9317" y="1333500"/>
                <a:ext cx="15498083" cy="8710077"/>
              </a:xfrm>
              <a:prstGeom prst="rect">
                <a:avLst/>
              </a:prstGeom>
              <a:blipFill>
                <a:blip r:embed="rId20"/>
                <a:stretch>
                  <a:fillRect l="-13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ounded Rectangle 4"/>
          <p:cNvSpPr/>
          <p:nvPr/>
        </p:nvSpPr>
        <p:spPr>
          <a:xfrm>
            <a:off x="1600200" y="5249986"/>
            <a:ext cx="12115800" cy="989398"/>
          </a:xfrm>
          <a:prstGeom prst="roundRect">
            <a:avLst/>
          </a:prstGeom>
          <a:noFill/>
          <a:ln w="571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872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6891104" y="487114"/>
            <a:ext cx="4648199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5500" b="1" dirty="0">
                <a:solidFill>
                  <a:srgbClr val="497F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-1066800" y="9399741"/>
            <a:ext cx="2580809" cy="742902"/>
            <a:chOff x="0" y="0"/>
            <a:chExt cx="6171786" cy="177658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171786" cy="1776588"/>
            </a:xfrm>
            <a:custGeom>
              <a:avLst/>
              <a:gdLst/>
              <a:ahLst/>
              <a:cxnLst/>
              <a:rect l="l" t="t" r="r" b="b"/>
              <a:pathLst>
                <a:path w="6171786" h="1776588">
                  <a:moveTo>
                    <a:pt x="6047325" y="1776588"/>
                  </a:moveTo>
                  <a:lnTo>
                    <a:pt x="124460" y="1776588"/>
                  </a:lnTo>
                  <a:cubicBezTo>
                    <a:pt x="55880" y="1776588"/>
                    <a:pt x="0" y="1720708"/>
                    <a:pt x="0" y="165212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047326" y="0"/>
                  </a:lnTo>
                  <a:cubicBezTo>
                    <a:pt x="6115906" y="0"/>
                    <a:pt x="6171786" y="55880"/>
                    <a:pt x="6171786" y="124460"/>
                  </a:cubicBezTo>
                  <a:lnTo>
                    <a:pt x="6171786" y="1652128"/>
                  </a:lnTo>
                  <a:cubicBezTo>
                    <a:pt x="6171786" y="1720708"/>
                    <a:pt x="6115906" y="1776588"/>
                    <a:pt x="6047326" y="1776588"/>
                  </a:cubicBezTo>
                  <a:close/>
                </a:path>
              </a:pathLst>
            </a:custGeom>
            <a:solidFill>
              <a:srgbClr val="497FB4"/>
            </a:solidFill>
          </p:spPr>
        </p:sp>
      </p:grpSp>
      <p:sp>
        <p:nvSpPr>
          <p:cNvPr id="14" name="Action Button: Help 13">
            <a:hlinkClick r:id="" action="ppaction://noaction" highlightClick="1"/>
          </p:cNvPr>
          <p:cNvSpPr/>
          <p:nvPr/>
        </p:nvSpPr>
        <p:spPr>
          <a:xfrm>
            <a:off x="16358247" y="419100"/>
            <a:ext cx="856658" cy="780693"/>
          </a:xfrm>
          <a:prstGeom prst="actionButtonHelp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8" name="Picture 10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-719743" y="636627"/>
            <a:ext cx="1439486" cy="667398"/>
          </a:xfrm>
          <a:prstGeom prst="rect">
            <a:avLst/>
          </a:prstGeom>
        </p:spPr>
      </p:pic>
      <p:pic>
        <p:nvPicPr>
          <p:cNvPr id="17" name="Picture 3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16916400" y="8869353"/>
            <a:ext cx="1981200" cy="163449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10359" y="7032699"/>
            <a:ext cx="15434154" cy="183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vi-VN" sz="4000" dirty="0">
                <a:ea typeface="Calibri" panose="020F0502020204030204" pitchFamily="34" charset="0"/>
                <a:cs typeface="Times New Roman" panose="02020603050405020304" pitchFamily="18" charset="0"/>
              </a:rPr>
              <a:t>Làm thế nào để xác định được vị trí cách đều ba địa điểm được minh họa trong Hình 121?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41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1"/>
              </a:ext>
            </a:extLst>
          </a:blip>
          <a:srcRect/>
          <a:stretch>
            <a:fillRect/>
          </a:stretch>
        </p:blipFill>
        <p:spPr>
          <a:xfrm>
            <a:off x="1828800" y="5155770"/>
            <a:ext cx="1636399" cy="11638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2"/>
          <a:stretch>
            <a:fillRect/>
          </a:stretch>
        </p:blipFill>
        <p:spPr>
          <a:xfrm>
            <a:off x="5671903" y="2095500"/>
            <a:ext cx="7086600" cy="45878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15694690" y="363083"/>
            <a:ext cx="1907510" cy="615941"/>
            <a:chOff x="0" y="0"/>
            <a:chExt cx="2332414" cy="75112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32414" cy="751129"/>
            </a:xfrm>
            <a:custGeom>
              <a:avLst/>
              <a:gdLst/>
              <a:ahLst/>
              <a:cxnLst/>
              <a:rect l="l" t="t" r="r" b="b"/>
              <a:pathLst>
                <a:path w="2332414" h="751129">
                  <a:moveTo>
                    <a:pt x="2207954" y="751129"/>
                  </a:moveTo>
                  <a:lnTo>
                    <a:pt x="124460" y="751129"/>
                  </a:lnTo>
                  <a:cubicBezTo>
                    <a:pt x="55880" y="751129"/>
                    <a:pt x="0" y="695249"/>
                    <a:pt x="0" y="62666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07954" y="0"/>
                  </a:lnTo>
                  <a:cubicBezTo>
                    <a:pt x="2276534" y="0"/>
                    <a:pt x="2332414" y="55880"/>
                    <a:pt x="2332414" y="124460"/>
                  </a:cubicBezTo>
                  <a:lnTo>
                    <a:pt x="2332414" y="626669"/>
                  </a:lnTo>
                  <a:cubicBezTo>
                    <a:pt x="2332414" y="695249"/>
                    <a:pt x="2276534" y="751129"/>
                    <a:pt x="2207954" y="751129"/>
                  </a:cubicBezTo>
                  <a:close/>
                </a:path>
              </a:pathLst>
            </a:custGeom>
            <a:solidFill>
              <a:srgbClr val="497FB4"/>
            </a:solidFill>
          </p:spPr>
        </p:sp>
      </p:grpSp>
      <p:sp>
        <p:nvSpPr>
          <p:cNvPr id="10" name="TextBox 9"/>
          <p:cNvSpPr txBox="1"/>
          <p:nvPr/>
        </p:nvSpPr>
        <p:spPr>
          <a:xfrm>
            <a:off x="609600" y="624126"/>
            <a:ext cx="8534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TẬP TRẮC NGHIỆM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20698069">
            <a:off x="17318600" y="2276912"/>
            <a:ext cx="974906" cy="1239943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10037011" flipV="1">
            <a:off x="-474117" y="9568055"/>
            <a:ext cx="1796469" cy="738798"/>
          </a:xfrm>
          <a:prstGeom prst="rect">
            <a:avLst/>
          </a:prstGeom>
        </p:spPr>
      </p:pic>
      <p:pic>
        <p:nvPicPr>
          <p:cNvPr id="12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15087600" y="7989245"/>
            <a:ext cx="2696483" cy="194820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1189717" y="1485900"/>
                <a:ext cx="15498083" cy="77543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</a:t>
                </a:r>
                <a:r>
                  <a:rPr lang="en-US" sz="4000" b="1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3. 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tam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ABC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cân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A. H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chiếu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BC.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Chọn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trả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lời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sai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A. H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nằm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BC.</a:t>
                </a:r>
                <a:endParaRPr lang="en-US" sz="4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B. H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giao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ABC.</a:t>
                </a:r>
                <a:endParaRPr lang="en-US" sz="4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C. H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nằm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𝐵𝐴𝐶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D. H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giao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ba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ABC.</a:t>
                </a:r>
                <a:endParaRPr lang="en-US" sz="4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9717" y="1485900"/>
                <a:ext cx="15498083" cy="7754302"/>
              </a:xfrm>
              <a:prstGeom prst="rect">
                <a:avLst/>
              </a:prstGeom>
              <a:blipFill>
                <a:blip r:embed="rId20"/>
                <a:stretch>
                  <a:fillRect l="-1376" b="-22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ounded Rectangle 4"/>
          <p:cNvSpPr/>
          <p:nvPr/>
        </p:nvSpPr>
        <p:spPr>
          <a:xfrm>
            <a:off x="990600" y="8260830"/>
            <a:ext cx="13487400" cy="989398"/>
          </a:xfrm>
          <a:prstGeom prst="roundRect">
            <a:avLst/>
          </a:prstGeom>
          <a:noFill/>
          <a:ln w="571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5639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15694690" y="363083"/>
            <a:ext cx="1907510" cy="615941"/>
            <a:chOff x="0" y="0"/>
            <a:chExt cx="2332414" cy="75112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32414" cy="751129"/>
            </a:xfrm>
            <a:custGeom>
              <a:avLst/>
              <a:gdLst/>
              <a:ahLst/>
              <a:cxnLst/>
              <a:rect l="l" t="t" r="r" b="b"/>
              <a:pathLst>
                <a:path w="2332414" h="751129">
                  <a:moveTo>
                    <a:pt x="2207954" y="751129"/>
                  </a:moveTo>
                  <a:lnTo>
                    <a:pt x="124460" y="751129"/>
                  </a:lnTo>
                  <a:cubicBezTo>
                    <a:pt x="55880" y="751129"/>
                    <a:pt x="0" y="695249"/>
                    <a:pt x="0" y="62666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07954" y="0"/>
                  </a:lnTo>
                  <a:cubicBezTo>
                    <a:pt x="2276534" y="0"/>
                    <a:pt x="2332414" y="55880"/>
                    <a:pt x="2332414" y="124460"/>
                  </a:cubicBezTo>
                  <a:lnTo>
                    <a:pt x="2332414" y="626669"/>
                  </a:lnTo>
                  <a:cubicBezTo>
                    <a:pt x="2332414" y="695249"/>
                    <a:pt x="2276534" y="751129"/>
                    <a:pt x="2207954" y="751129"/>
                  </a:cubicBezTo>
                  <a:close/>
                </a:path>
              </a:pathLst>
            </a:custGeom>
            <a:solidFill>
              <a:srgbClr val="497FB4"/>
            </a:solidFill>
          </p:spPr>
        </p:sp>
      </p:grpSp>
      <p:sp>
        <p:nvSpPr>
          <p:cNvPr id="10" name="TextBox 9"/>
          <p:cNvSpPr txBox="1"/>
          <p:nvPr/>
        </p:nvSpPr>
        <p:spPr>
          <a:xfrm>
            <a:off x="609600" y="624126"/>
            <a:ext cx="8534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TẬP TRẮC NGHIỆM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20698069">
            <a:off x="17318600" y="2276912"/>
            <a:ext cx="974906" cy="1239943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15264650" flipH="1" flipV="1">
            <a:off x="17012601" y="9459592"/>
            <a:ext cx="1586903" cy="652614"/>
          </a:xfrm>
          <a:prstGeom prst="rect">
            <a:avLst/>
          </a:prstGeom>
        </p:spPr>
      </p:pic>
      <p:pic>
        <p:nvPicPr>
          <p:cNvPr id="12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11734800" y="7658100"/>
            <a:ext cx="2696483" cy="194820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1166405" y="1485900"/>
                <a:ext cx="15064196" cy="77961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b="1" dirty="0" err="1" smtClean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</a:t>
                </a:r>
                <a:r>
                  <a:rPr lang="en-US" sz="40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4. 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tam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ABC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cân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A,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</m:acc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=5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0</m:t>
                        </m:r>
                      </m:e>
                      <m:sup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AB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cắt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BC ở D.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𝐵𝐴𝐷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1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5</m:t>
                        </m:r>
                      </m:e>
                      <m:sup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endPara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35</m:t>
                        </m:r>
                      </m:e>
                      <m:sup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endPara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65</m:t>
                        </m:r>
                      </m:e>
                      <m:sup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endPara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45</m:t>
                        </m:r>
                      </m:e>
                      <m:sup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endPara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6405" y="1485900"/>
                <a:ext cx="15064196" cy="7796109"/>
              </a:xfrm>
              <a:prstGeom prst="rect">
                <a:avLst/>
              </a:prstGeom>
              <a:blipFill>
                <a:blip r:embed="rId20"/>
                <a:stretch>
                  <a:fillRect l="-1416" r="-1011" b="-21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ounded Rectangle 4"/>
          <p:cNvSpPr/>
          <p:nvPr/>
        </p:nvSpPr>
        <p:spPr>
          <a:xfrm>
            <a:off x="990600" y="5678102"/>
            <a:ext cx="2133600" cy="989398"/>
          </a:xfrm>
          <a:prstGeom prst="roundRect">
            <a:avLst/>
          </a:prstGeom>
          <a:noFill/>
          <a:ln w="571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0238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15694690" y="363083"/>
            <a:ext cx="1907510" cy="615941"/>
            <a:chOff x="0" y="0"/>
            <a:chExt cx="2332414" cy="75112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32414" cy="751129"/>
            </a:xfrm>
            <a:custGeom>
              <a:avLst/>
              <a:gdLst/>
              <a:ahLst/>
              <a:cxnLst/>
              <a:rect l="l" t="t" r="r" b="b"/>
              <a:pathLst>
                <a:path w="2332414" h="751129">
                  <a:moveTo>
                    <a:pt x="2207954" y="751129"/>
                  </a:moveTo>
                  <a:lnTo>
                    <a:pt x="124460" y="751129"/>
                  </a:lnTo>
                  <a:cubicBezTo>
                    <a:pt x="55880" y="751129"/>
                    <a:pt x="0" y="695249"/>
                    <a:pt x="0" y="62666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07954" y="0"/>
                  </a:lnTo>
                  <a:cubicBezTo>
                    <a:pt x="2276534" y="0"/>
                    <a:pt x="2332414" y="55880"/>
                    <a:pt x="2332414" y="124460"/>
                  </a:cubicBezTo>
                  <a:lnTo>
                    <a:pt x="2332414" y="626669"/>
                  </a:lnTo>
                  <a:cubicBezTo>
                    <a:pt x="2332414" y="695249"/>
                    <a:pt x="2276534" y="751129"/>
                    <a:pt x="2207954" y="751129"/>
                  </a:cubicBezTo>
                  <a:close/>
                </a:path>
              </a:pathLst>
            </a:custGeom>
            <a:solidFill>
              <a:srgbClr val="497FB4"/>
            </a:solidFill>
          </p:spPr>
        </p:sp>
      </p:grpSp>
      <p:sp>
        <p:nvSpPr>
          <p:cNvPr id="10" name="TextBox 9"/>
          <p:cNvSpPr txBox="1"/>
          <p:nvPr/>
        </p:nvSpPr>
        <p:spPr>
          <a:xfrm>
            <a:off x="609600" y="624126"/>
            <a:ext cx="8534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TẬP TRẮC NGHIỆM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20698069">
            <a:off x="17318600" y="2276912"/>
            <a:ext cx="974906" cy="1239943"/>
          </a:xfrm>
          <a:prstGeom prst="rect">
            <a:avLst/>
          </a:prstGeom>
        </p:spPr>
      </p:pic>
      <p:pic>
        <p:nvPicPr>
          <p:cNvPr id="12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14346448" y="7467600"/>
            <a:ext cx="2696483" cy="194820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1219200" y="1528011"/>
                <a:ext cx="15240001" cy="79311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b="1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</a:t>
                </a:r>
                <a:r>
                  <a:rPr lang="en-US" sz="4000" b="1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5. 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tam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ABC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</m:acc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=3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0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BC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cắt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AC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M.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Em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hãy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đúng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A. BM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tuyến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ABC.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B. BM = AB.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C. BM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ABC.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D. BM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ABC.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1528011"/>
                <a:ext cx="15240001" cy="7931146"/>
              </a:xfrm>
              <a:prstGeom prst="rect">
                <a:avLst/>
              </a:prstGeom>
              <a:blipFill>
                <a:blip r:embed="rId20"/>
                <a:stretch>
                  <a:fillRect l="-1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ounded Rectangle 4"/>
          <p:cNvSpPr/>
          <p:nvPr/>
        </p:nvSpPr>
        <p:spPr>
          <a:xfrm>
            <a:off x="990600" y="6896100"/>
            <a:ext cx="8153400" cy="1143000"/>
          </a:xfrm>
          <a:prstGeom prst="roundRect">
            <a:avLst/>
          </a:prstGeom>
          <a:noFill/>
          <a:ln w="571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349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16306800" y="290654"/>
            <a:ext cx="1643529" cy="762000"/>
          </a:xfrm>
          <a:prstGeom prst="rect">
            <a:avLst/>
          </a:prstGeom>
        </p:spPr>
      </p:pic>
      <p:grpSp>
        <p:nvGrpSpPr>
          <p:cNvPr id="37" name="Group 11"/>
          <p:cNvGrpSpPr/>
          <p:nvPr/>
        </p:nvGrpSpPr>
        <p:grpSpPr>
          <a:xfrm rot="16200000">
            <a:off x="-295571" y="6434208"/>
            <a:ext cx="1437276" cy="231586"/>
            <a:chOff x="0" y="0"/>
            <a:chExt cx="8385740" cy="2387260"/>
          </a:xfrm>
        </p:grpSpPr>
        <p:sp>
          <p:nvSpPr>
            <p:cNvPr id="42" name="Freeform 12"/>
            <p:cNvSpPr/>
            <p:nvPr/>
          </p:nvSpPr>
          <p:spPr>
            <a:xfrm>
              <a:off x="0" y="0"/>
              <a:ext cx="8385740" cy="2387260"/>
            </a:xfrm>
            <a:custGeom>
              <a:avLst/>
              <a:gdLst/>
              <a:ahLst/>
              <a:cxnLst/>
              <a:rect l="l" t="t" r="r" b="b"/>
              <a:pathLst>
                <a:path w="8385740" h="2387260">
                  <a:moveTo>
                    <a:pt x="8261280" y="2387260"/>
                  </a:moveTo>
                  <a:lnTo>
                    <a:pt x="124460" y="2387260"/>
                  </a:lnTo>
                  <a:cubicBezTo>
                    <a:pt x="55880" y="2387260"/>
                    <a:pt x="0" y="2331379"/>
                    <a:pt x="0" y="226279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261280" y="0"/>
                  </a:lnTo>
                  <a:cubicBezTo>
                    <a:pt x="8329860" y="0"/>
                    <a:pt x="8385740" y="55880"/>
                    <a:pt x="8385740" y="124460"/>
                  </a:cubicBezTo>
                  <a:lnTo>
                    <a:pt x="8385740" y="2262800"/>
                  </a:lnTo>
                  <a:cubicBezTo>
                    <a:pt x="8385740" y="2331380"/>
                    <a:pt x="8329860" y="2387260"/>
                    <a:pt x="8261280" y="2387260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4" name="TextBox 23"/>
          <p:cNvSpPr txBox="1"/>
          <p:nvPr/>
        </p:nvSpPr>
        <p:spPr>
          <a:xfrm>
            <a:off x="1411265" y="426573"/>
            <a:ext cx="5284924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 (SGK- tr.115)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Oval Callout 27"/>
          <p:cNvSpPr/>
          <p:nvPr/>
        </p:nvSpPr>
        <p:spPr>
          <a:xfrm>
            <a:off x="1981200" y="3751386"/>
            <a:ext cx="1821975" cy="934914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1411265" y="1299508"/>
                <a:ext cx="16343335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tam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thoả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mãn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𝑂𝐴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𝑂𝐵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minh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rằng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giao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1265" y="1299508"/>
                <a:ext cx="16343335" cy="1938992"/>
              </a:xfrm>
              <a:prstGeom prst="rect">
                <a:avLst/>
              </a:prstGeom>
              <a:blipFill>
                <a:blip r:embed="rId30"/>
                <a:stretch>
                  <a:fillRect l="-1343" r="-1305" b="-6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664806" y="5937642"/>
            <a:ext cx="5431194" cy="362545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400800" y="3771900"/>
            <a:ext cx="11353800" cy="6232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</a:pPr>
            <a:r>
              <a:rPr lang="en-US" sz="38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Do 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OA = OB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AB.</a:t>
            </a:r>
          </a:p>
          <a:p>
            <a:pPr marL="30480" marR="30480" algn="just">
              <a:lnSpc>
                <a:spcPct val="150000"/>
              </a:lnSpc>
            </a:pPr>
            <a:r>
              <a:rPr lang="en-US" sz="38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Do 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 = OC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BC.</a:t>
            </a:r>
            <a:endParaRPr lang="en-US" sz="3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</a:pP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Tam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BC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ABC.</a:t>
            </a:r>
            <a:endParaRPr lang="en-US" sz="3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1"/>
          <p:cNvGrpSpPr/>
          <p:nvPr/>
        </p:nvGrpSpPr>
        <p:grpSpPr>
          <a:xfrm rot="16200000">
            <a:off x="-295571" y="2175469"/>
            <a:ext cx="1437276" cy="231586"/>
            <a:chOff x="0" y="0"/>
            <a:chExt cx="8385740" cy="2387260"/>
          </a:xfrm>
        </p:grpSpPr>
        <p:sp>
          <p:nvSpPr>
            <p:cNvPr id="17" name="Freeform 12"/>
            <p:cNvSpPr/>
            <p:nvPr/>
          </p:nvSpPr>
          <p:spPr>
            <a:xfrm>
              <a:off x="0" y="0"/>
              <a:ext cx="8385740" cy="2387260"/>
            </a:xfrm>
            <a:custGeom>
              <a:avLst/>
              <a:gdLst/>
              <a:ahLst/>
              <a:cxnLst/>
              <a:rect l="l" t="t" r="r" b="b"/>
              <a:pathLst>
                <a:path w="8385740" h="2387260">
                  <a:moveTo>
                    <a:pt x="8261280" y="2387260"/>
                  </a:moveTo>
                  <a:lnTo>
                    <a:pt x="124460" y="2387260"/>
                  </a:lnTo>
                  <a:cubicBezTo>
                    <a:pt x="55880" y="2387260"/>
                    <a:pt x="0" y="2331379"/>
                    <a:pt x="0" y="226279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261280" y="0"/>
                  </a:lnTo>
                  <a:cubicBezTo>
                    <a:pt x="8329860" y="0"/>
                    <a:pt x="8385740" y="55880"/>
                    <a:pt x="8385740" y="124460"/>
                  </a:cubicBezTo>
                  <a:lnTo>
                    <a:pt x="8385740" y="2262800"/>
                  </a:lnTo>
                  <a:cubicBezTo>
                    <a:pt x="8385740" y="2331380"/>
                    <a:pt x="8329860" y="2387260"/>
                    <a:pt x="8261280" y="2387260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391097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8" grpId="0" animBg="1"/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-1207742" y="-266700"/>
            <a:ext cx="1447800" cy="11125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7971360" y="-419100"/>
            <a:ext cx="1447800" cy="11125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597669" y="419100"/>
            <a:ext cx="5048404" cy="7509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r>
              <a:rPr lang="fr-FR" sz="4000" b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 2. (SGK- tr.115)</a:t>
            </a:r>
            <a:endParaRPr lang="en-US" sz="320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5" name="Oval Callout 44"/>
          <p:cNvSpPr/>
          <p:nvPr/>
        </p:nvSpPr>
        <p:spPr>
          <a:xfrm>
            <a:off x="2445089" y="4425846"/>
            <a:ext cx="1676782" cy="870054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6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0"/>
              </a:ext>
            </a:extLst>
          </a:blip>
          <a:srcRect/>
          <a:stretch>
            <a:fillRect/>
          </a:stretch>
        </p:blipFill>
        <p:spPr>
          <a:xfrm>
            <a:off x="15163800" y="7432676"/>
            <a:ext cx="2255933" cy="2089557"/>
          </a:xfrm>
          <a:prstGeom prst="rect">
            <a:avLst/>
          </a:prstGeom>
        </p:spPr>
      </p:pic>
      <p:pic>
        <p:nvPicPr>
          <p:cNvPr id="48" name="Picture 5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081399">
            <a:off x="16745665" y="413814"/>
            <a:ext cx="1515498" cy="109305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1647521" y="1181100"/>
                <a:ext cx="16107079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tam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Vẽ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đỉnh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mỗi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hợp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Tam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nhọn</a:t>
                </a:r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7521" y="1181100"/>
                <a:ext cx="16107079" cy="2862322"/>
              </a:xfrm>
              <a:prstGeom prst="rect">
                <a:avLst/>
              </a:prstGeom>
              <a:blipFill>
                <a:blip r:embed="rId42"/>
                <a:stretch>
                  <a:fillRect l="-1324" b="-4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6326902" y="4838815"/>
            <a:ext cx="5943600" cy="5092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827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5" grpId="0" animBg="1"/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-1207742" y="-266700"/>
            <a:ext cx="1447800" cy="11125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7971360" y="-419100"/>
            <a:ext cx="1447800" cy="11125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Oval Callout 44"/>
          <p:cNvSpPr/>
          <p:nvPr/>
        </p:nvSpPr>
        <p:spPr>
          <a:xfrm>
            <a:off x="8077200" y="533455"/>
            <a:ext cx="1657578" cy="806891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6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0"/>
              </a:ext>
            </a:extLst>
          </a:blip>
          <a:srcRect/>
          <a:stretch>
            <a:fillRect/>
          </a:stretch>
        </p:blipFill>
        <p:spPr>
          <a:xfrm>
            <a:off x="16383000" y="151766"/>
            <a:ext cx="2115937" cy="195988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41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49484" y="533455"/>
            <a:ext cx="1643529" cy="762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254453" y="3848100"/>
            <a:ext cx="7685846" cy="58674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757762" y="2133710"/>
                <a:ext cx="6801734" cy="7177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12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Tam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762" y="2133710"/>
                <a:ext cx="6801734" cy="717761"/>
              </a:xfrm>
              <a:prstGeom prst="rect">
                <a:avLst/>
              </a:prstGeom>
              <a:blipFill>
                <a:blip r:embed="rId43"/>
                <a:stretch>
                  <a:fillRect l="-3136" t="-16102" r="-2240" b="-330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/>
          <p:cNvCxnSpPr/>
          <p:nvPr/>
        </p:nvCxnSpPr>
        <p:spPr>
          <a:xfrm>
            <a:off x="8686800" y="1790700"/>
            <a:ext cx="0" cy="8610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ctangle 14"/>
              <p:cNvSpPr/>
              <p:nvPr/>
            </p:nvSpPr>
            <p:spPr>
              <a:xfrm>
                <a:off x="9204504" y="2133710"/>
                <a:ext cx="6772880" cy="7177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12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Tam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tù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4504" y="2133710"/>
                <a:ext cx="6772880" cy="717761"/>
              </a:xfrm>
              <a:prstGeom prst="rect">
                <a:avLst/>
              </a:prstGeom>
              <a:blipFill>
                <a:blip r:embed="rId44"/>
                <a:stretch>
                  <a:fillRect l="-3240" t="-16102" r="-2160" b="-330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9730796" y="3848100"/>
            <a:ext cx="7033204" cy="488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68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2590800" y="-1562100"/>
            <a:ext cx="22822091" cy="13422570"/>
            <a:chOff x="-2019493" y="-1346686"/>
            <a:chExt cx="22364891" cy="12355770"/>
          </a:xfrm>
        </p:grpSpPr>
        <p:sp>
          <p:nvSpPr>
            <p:cNvPr id="47" name="Rectangle 46"/>
            <p:cNvSpPr/>
            <p:nvPr/>
          </p:nvSpPr>
          <p:spPr>
            <a:xfrm rot="16200000">
              <a:off x="8439053" y="-1237553"/>
              <a:ext cx="1447800" cy="2236489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48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257659" y="9312749"/>
              <a:ext cx="1669698" cy="1653001"/>
            </a:xfrm>
            <a:prstGeom prst="rect">
              <a:avLst/>
            </a:prstGeom>
          </p:spPr>
        </p:pic>
        <p:pic>
          <p:nvPicPr>
            <p:cNvPr id="49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 flipH="1" flipV="1">
              <a:off x="4094042" y="9224270"/>
              <a:ext cx="1797855" cy="1402327"/>
            </a:xfrm>
            <a:prstGeom prst="rect">
              <a:avLst/>
            </a:prstGeom>
          </p:spPr>
        </p:pic>
        <p:pic>
          <p:nvPicPr>
            <p:cNvPr id="50" name="Picture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2689067" y="9411591"/>
              <a:ext cx="1600160" cy="1597493"/>
            </a:xfrm>
            <a:prstGeom prst="rect">
              <a:avLst/>
            </a:prstGeom>
          </p:spPr>
        </p:pic>
        <p:pic>
          <p:nvPicPr>
            <p:cNvPr id="51" name="Picture 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27578" y="9501585"/>
              <a:ext cx="1423687" cy="1416568"/>
            </a:xfrm>
            <a:prstGeom prst="rect">
              <a:avLst/>
            </a:prstGeom>
          </p:spPr>
        </p:pic>
        <p:pic>
          <p:nvPicPr>
            <p:cNvPr id="52" name="Picture 3"/>
            <p:cNvPicPr>
              <a:picLocks noChangeAspect="1"/>
            </p:cNvPicPr>
            <p:nvPr/>
          </p:nvPicPr>
          <p:blipFill>
            <a:blip r:embed="rId12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harpenSoften amount="-25000"/>
                      </a14:imgEffect>
                      <a14:imgEffect>
                        <a14:brightnessContrast bright="-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 rot="8743862">
              <a:off x="5511839" y="8944218"/>
              <a:ext cx="2237916" cy="1398698"/>
            </a:xfrm>
            <a:prstGeom prst="rect">
              <a:avLst/>
            </a:prstGeom>
          </p:spPr>
        </p:pic>
        <p:pic>
          <p:nvPicPr>
            <p:cNvPr id="53" name="Picture 3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 rot="20662465" flipV="1">
              <a:off x="6643515" y="9689594"/>
              <a:ext cx="2086516" cy="858080"/>
            </a:xfrm>
            <a:prstGeom prst="rect">
              <a:avLst/>
            </a:prstGeom>
          </p:spPr>
        </p:pic>
        <p:pic>
          <p:nvPicPr>
            <p:cNvPr id="54" name="Picture 5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rcRect/>
            <a:stretch>
              <a:fillRect/>
            </a:stretch>
          </p:blipFill>
          <p:spPr>
            <a:xfrm rot="811047">
              <a:off x="8627915" y="9702948"/>
              <a:ext cx="1621844" cy="1169755"/>
            </a:xfrm>
            <a:prstGeom prst="rect">
              <a:avLst/>
            </a:prstGeom>
          </p:spPr>
        </p:pic>
        <p:pic>
          <p:nvPicPr>
            <p:cNvPr id="5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9209726" y="-978155"/>
              <a:ext cx="1669698" cy="1653001"/>
            </a:xfrm>
            <a:prstGeom prst="rect">
              <a:avLst/>
            </a:prstGeom>
          </p:spPr>
        </p:pic>
        <p:pic>
          <p:nvPicPr>
            <p:cNvPr id="5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 flipH="1" flipV="1">
              <a:off x="12046109" y="-1066634"/>
              <a:ext cx="1797855" cy="1402327"/>
            </a:xfrm>
            <a:prstGeom prst="rect">
              <a:avLst/>
            </a:prstGeom>
          </p:spPr>
        </p:pic>
        <p:pic>
          <p:nvPicPr>
            <p:cNvPr id="58" name="Picture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0641134" y="-879313"/>
              <a:ext cx="1600160" cy="1597493"/>
            </a:xfrm>
            <a:prstGeom prst="rect">
              <a:avLst/>
            </a:prstGeom>
          </p:spPr>
        </p:pic>
        <p:pic>
          <p:nvPicPr>
            <p:cNvPr id="59" name="Picture 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7979645" y="-789319"/>
              <a:ext cx="1423687" cy="1416568"/>
            </a:xfrm>
            <a:prstGeom prst="rect">
              <a:avLst/>
            </a:prstGeom>
          </p:spPr>
        </p:pic>
        <p:pic>
          <p:nvPicPr>
            <p:cNvPr id="60" name="Picture 3"/>
            <p:cNvPicPr>
              <a:picLocks noChangeAspect="1"/>
            </p:cNvPicPr>
            <p:nvPr/>
          </p:nvPicPr>
          <p:blipFill>
            <a:blip r:embed="rId12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 rot="8743862">
              <a:off x="13463906" y="-1346686"/>
              <a:ext cx="2237916" cy="1398698"/>
            </a:xfrm>
            <a:prstGeom prst="rect">
              <a:avLst/>
            </a:prstGeom>
          </p:spPr>
        </p:pic>
        <p:pic>
          <p:nvPicPr>
            <p:cNvPr id="61" name="Picture 3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 rot="20662465" flipV="1">
              <a:off x="14595582" y="-601310"/>
              <a:ext cx="2086516" cy="858080"/>
            </a:xfrm>
            <a:prstGeom prst="rect">
              <a:avLst/>
            </a:prstGeom>
          </p:spPr>
        </p:pic>
        <p:pic>
          <p:nvPicPr>
            <p:cNvPr id="62" name="Picture 5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rcRect/>
            <a:stretch>
              <a:fillRect/>
            </a:stretch>
          </p:blipFill>
          <p:spPr>
            <a:xfrm rot="811047">
              <a:off x="16579982" y="-587956"/>
              <a:ext cx="1621844" cy="1169755"/>
            </a:xfrm>
            <a:prstGeom prst="rect">
              <a:avLst/>
            </a:prstGeom>
          </p:spPr>
        </p:pic>
      </p:grpSp>
      <p:sp>
        <p:nvSpPr>
          <p:cNvPr id="42" name="TextBox 41"/>
          <p:cNvSpPr txBox="1"/>
          <p:nvPr/>
        </p:nvSpPr>
        <p:spPr>
          <a:xfrm>
            <a:off x="370880" y="681047"/>
            <a:ext cx="50292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3. (SGK- tr.115)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304800" y="1666733"/>
                <a:ext cx="17593600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Tam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tuyến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cắt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nhau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𝐺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rằng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𝐺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giao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minh tam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1666733"/>
                <a:ext cx="17593600" cy="2862322"/>
              </a:xfrm>
              <a:prstGeom prst="rect">
                <a:avLst/>
              </a:prstGeom>
              <a:blipFill>
                <a:blip r:embed="rId19"/>
                <a:stretch>
                  <a:fillRect l="-1213" r="-1213" b="-4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219200" y="4754435"/>
            <a:ext cx="4866058" cy="4570192"/>
          </a:xfrm>
          <a:prstGeom prst="rect">
            <a:avLst/>
          </a:prstGeom>
        </p:spPr>
      </p:pic>
      <p:sp>
        <p:nvSpPr>
          <p:cNvPr id="31" name="Oval Callout 30"/>
          <p:cNvSpPr/>
          <p:nvPr/>
        </p:nvSpPr>
        <p:spPr>
          <a:xfrm>
            <a:off x="7086600" y="4260409"/>
            <a:ext cx="1657578" cy="806891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86600" y="5514741"/>
            <a:ext cx="10521907" cy="3671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Gọi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M, N, P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lần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cạnh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BC, CA, AB.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0480" marR="30480" algn="just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 G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vừa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trọng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tâm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AB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C, G, P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99424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7" grpId="0"/>
      <p:bldP spid="3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2590800" y="-1562100"/>
            <a:ext cx="22822091" cy="13422570"/>
            <a:chOff x="-2019493" y="-1346686"/>
            <a:chExt cx="22364891" cy="12355770"/>
          </a:xfrm>
        </p:grpSpPr>
        <p:sp>
          <p:nvSpPr>
            <p:cNvPr id="47" name="Rectangle 46"/>
            <p:cNvSpPr/>
            <p:nvPr/>
          </p:nvSpPr>
          <p:spPr>
            <a:xfrm rot="16200000">
              <a:off x="8439053" y="-1237553"/>
              <a:ext cx="1447800" cy="2236489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8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257659" y="9312749"/>
              <a:ext cx="1669698" cy="1653001"/>
            </a:xfrm>
            <a:prstGeom prst="rect">
              <a:avLst/>
            </a:prstGeom>
          </p:spPr>
        </p:pic>
        <p:pic>
          <p:nvPicPr>
            <p:cNvPr id="49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 flipH="1" flipV="1">
              <a:off x="4094042" y="9224270"/>
              <a:ext cx="1797855" cy="1402327"/>
            </a:xfrm>
            <a:prstGeom prst="rect">
              <a:avLst/>
            </a:prstGeom>
          </p:spPr>
        </p:pic>
        <p:pic>
          <p:nvPicPr>
            <p:cNvPr id="50" name="Picture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2689067" y="9411591"/>
              <a:ext cx="1600160" cy="1597493"/>
            </a:xfrm>
            <a:prstGeom prst="rect">
              <a:avLst/>
            </a:prstGeom>
          </p:spPr>
        </p:pic>
        <p:pic>
          <p:nvPicPr>
            <p:cNvPr id="51" name="Picture 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27578" y="9501585"/>
              <a:ext cx="1423687" cy="1416568"/>
            </a:xfrm>
            <a:prstGeom prst="rect">
              <a:avLst/>
            </a:prstGeom>
          </p:spPr>
        </p:pic>
        <p:pic>
          <p:nvPicPr>
            <p:cNvPr id="52" name="Picture 3"/>
            <p:cNvPicPr>
              <a:picLocks noChangeAspect="1"/>
            </p:cNvPicPr>
            <p:nvPr/>
          </p:nvPicPr>
          <p:blipFill>
            <a:blip r:embed="rId12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harpenSoften amount="-25000"/>
                      </a14:imgEffect>
                      <a14:imgEffect>
                        <a14:brightnessContrast bright="-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 rot="8743862">
              <a:off x="5511839" y="8944218"/>
              <a:ext cx="2237916" cy="1398698"/>
            </a:xfrm>
            <a:prstGeom prst="rect">
              <a:avLst/>
            </a:prstGeom>
          </p:spPr>
        </p:pic>
        <p:pic>
          <p:nvPicPr>
            <p:cNvPr id="53" name="Picture 3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 rot="20662465" flipV="1">
              <a:off x="6643515" y="9689594"/>
              <a:ext cx="2086516" cy="858080"/>
            </a:xfrm>
            <a:prstGeom prst="rect">
              <a:avLst/>
            </a:prstGeom>
          </p:spPr>
        </p:pic>
        <p:pic>
          <p:nvPicPr>
            <p:cNvPr id="54" name="Picture 5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rcRect/>
            <a:stretch>
              <a:fillRect/>
            </a:stretch>
          </p:blipFill>
          <p:spPr>
            <a:xfrm rot="811047">
              <a:off x="8627915" y="9702948"/>
              <a:ext cx="1621844" cy="1169755"/>
            </a:xfrm>
            <a:prstGeom prst="rect">
              <a:avLst/>
            </a:prstGeom>
          </p:spPr>
        </p:pic>
        <p:pic>
          <p:nvPicPr>
            <p:cNvPr id="5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9209726" y="-978155"/>
              <a:ext cx="1669698" cy="1653001"/>
            </a:xfrm>
            <a:prstGeom prst="rect">
              <a:avLst/>
            </a:prstGeom>
          </p:spPr>
        </p:pic>
        <p:pic>
          <p:nvPicPr>
            <p:cNvPr id="5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 flipH="1" flipV="1">
              <a:off x="12046109" y="-1066634"/>
              <a:ext cx="1797855" cy="1402327"/>
            </a:xfrm>
            <a:prstGeom prst="rect">
              <a:avLst/>
            </a:prstGeom>
          </p:spPr>
        </p:pic>
        <p:pic>
          <p:nvPicPr>
            <p:cNvPr id="58" name="Picture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0641134" y="-879313"/>
              <a:ext cx="1600160" cy="1597493"/>
            </a:xfrm>
            <a:prstGeom prst="rect">
              <a:avLst/>
            </a:prstGeom>
          </p:spPr>
        </p:pic>
        <p:pic>
          <p:nvPicPr>
            <p:cNvPr id="59" name="Picture 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7979645" y="-789319"/>
              <a:ext cx="1423687" cy="1416568"/>
            </a:xfrm>
            <a:prstGeom prst="rect">
              <a:avLst/>
            </a:prstGeom>
          </p:spPr>
        </p:pic>
        <p:pic>
          <p:nvPicPr>
            <p:cNvPr id="60" name="Picture 3"/>
            <p:cNvPicPr>
              <a:picLocks noChangeAspect="1"/>
            </p:cNvPicPr>
            <p:nvPr/>
          </p:nvPicPr>
          <p:blipFill>
            <a:blip r:embed="rId12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 rot="8743862">
              <a:off x="13463906" y="-1346686"/>
              <a:ext cx="2237916" cy="1398698"/>
            </a:xfrm>
            <a:prstGeom prst="rect">
              <a:avLst/>
            </a:prstGeom>
          </p:spPr>
        </p:pic>
        <p:pic>
          <p:nvPicPr>
            <p:cNvPr id="61" name="Picture 3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 rot="20662465" flipV="1">
              <a:off x="14595582" y="-601310"/>
              <a:ext cx="2086516" cy="858080"/>
            </a:xfrm>
            <a:prstGeom prst="rect">
              <a:avLst/>
            </a:prstGeom>
          </p:spPr>
        </p:pic>
        <p:pic>
          <p:nvPicPr>
            <p:cNvPr id="62" name="Picture 5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rcRect/>
            <a:stretch>
              <a:fillRect/>
            </a:stretch>
          </p:blipFill>
          <p:spPr>
            <a:xfrm rot="811047">
              <a:off x="16579982" y="-587956"/>
              <a:ext cx="1621844" cy="1169755"/>
            </a:xfrm>
            <a:prstGeom prst="rect">
              <a:avLst/>
            </a:prstGeom>
          </p:spPr>
        </p:pic>
      </p:grpSp>
      <p:sp>
        <p:nvSpPr>
          <p:cNvPr id="31" name="Oval Callout 30"/>
          <p:cNvSpPr/>
          <p:nvPr/>
        </p:nvSpPr>
        <p:spPr>
          <a:xfrm>
            <a:off x="544003" y="1315802"/>
            <a:ext cx="1657578" cy="806891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1413" y="2393584"/>
            <a:ext cx="12849931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 algn="just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 G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giao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trực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G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nằm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trực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cạnh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AB do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nằm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trực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đoạn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AB.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0480" marR="30480" lvl="0" algn="just">
              <a:lnSpc>
                <a:spcPct val="150000"/>
              </a:lnSpc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Suy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CA = CB.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0480" marR="30480" lvl="0" algn="just">
              <a:lnSpc>
                <a:spcPct val="150000"/>
              </a:lnSpc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tương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tự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BA = BC.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0480" marR="30480" lvl="0" algn="just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AB = BC = CA.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0480" marR="30480" lvl="0" algn="just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Tam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ABC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AB = BC = CA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ABC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3211344" y="2427673"/>
            <a:ext cx="4622648" cy="434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59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2438400" y="1638300"/>
            <a:ext cx="13443289" cy="5334000"/>
            <a:chOff x="2438399" y="1638300"/>
            <a:chExt cx="13443289" cy="5334000"/>
          </a:xfrm>
        </p:grpSpPr>
        <p:grpSp>
          <p:nvGrpSpPr>
            <p:cNvPr id="6" name="Group 6"/>
            <p:cNvGrpSpPr/>
            <p:nvPr/>
          </p:nvGrpSpPr>
          <p:grpSpPr>
            <a:xfrm>
              <a:off x="2438399" y="1638300"/>
              <a:ext cx="13443289" cy="5334000"/>
              <a:chOff x="-102849" y="36141"/>
              <a:chExt cx="2115061" cy="1221224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102849" y="36141"/>
                <a:ext cx="2115061" cy="1221224"/>
              </a:xfrm>
              <a:custGeom>
                <a:avLst/>
                <a:gdLst/>
                <a:ahLst/>
                <a:cxnLst/>
                <a:rect l="l" t="t" r="r" b="b"/>
                <a:pathLst>
                  <a:path w="1918193" h="2090532">
                    <a:moveTo>
                      <a:pt x="1793733" y="2090532"/>
                    </a:moveTo>
                    <a:lnTo>
                      <a:pt x="124460" y="2090532"/>
                    </a:lnTo>
                    <a:cubicBezTo>
                      <a:pt x="55880" y="2090532"/>
                      <a:pt x="0" y="2034652"/>
                      <a:pt x="0" y="196607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793733" y="0"/>
                    </a:lnTo>
                    <a:cubicBezTo>
                      <a:pt x="1862313" y="0"/>
                      <a:pt x="1918193" y="55880"/>
                      <a:pt x="1918193" y="124460"/>
                    </a:cubicBezTo>
                    <a:lnTo>
                      <a:pt x="1918193" y="1966072"/>
                    </a:lnTo>
                    <a:cubicBezTo>
                      <a:pt x="1918193" y="2034652"/>
                      <a:pt x="1862313" y="2090532"/>
                      <a:pt x="1793733" y="2090532"/>
                    </a:cubicBezTo>
                    <a:close/>
                  </a:path>
                </a:pathLst>
              </a:custGeom>
              <a:solidFill>
                <a:srgbClr val="497FB4"/>
              </a:solidFill>
            </p:spPr>
          </p:sp>
        </p:grpSp>
        <p:sp>
          <p:nvSpPr>
            <p:cNvPr id="15" name="Rectangle 14"/>
            <p:cNvSpPr/>
            <p:nvPr/>
          </p:nvSpPr>
          <p:spPr>
            <a:xfrm>
              <a:off x="6768862" y="3507527"/>
              <a:ext cx="4633000" cy="140737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nl-NL" sz="6500" b="1" smtClean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VẬN DỤNG</a:t>
              </a:r>
              <a:endParaRPr lang="nl-NL" sz="6500" b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2910741" flipV="1">
            <a:off x="729388" y="6540245"/>
            <a:ext cx="3954056" cy="1626106"/>
          </a:xfrm>
          <a:prstGeom prst="rect">
            <a:avLst/>
          </a:prstGeom>
        </p:spPr>
      </p:pic>
      <p:pic>
        <p:nvPicPr>
          <p:cNvPr id="20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081399">
            <a:off x="14207459" y="6750742"/>
            <a:ext cx="3388469" cy="244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3611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4000"/>
          </a:blip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533400" y="381000"/>
            <a:ext cx="17221200" cy="9563100"/>
            <a:chOff x="0" y="0"/>
            <a:chExt cx="2662746" cy="15113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662746" cy="1511301"/>
            </a:xfrm>
            <a:custGeom>
              <a:avLst/>
              <a:gdLst/>
              <a:ahLst/>
              <a:cxnLst/>
              <a:rect l="l" t="t" r="r" b="b"/>
              <a:pathLst>
                <a:path w="2662746" h="1511301">
                  <a:moveTo>
                    <a:pt x="2538286" y="1511301"/>
                  </a:moveTo>
                  <a:lnTo>
                    <a:pt x="124460" y="1511301"/>
                  </a:lnTo>
                  <a:cubicBezTo>
                    <a:pt x="55880" y="1511301"/>
                    <a:pt x="0" y="1455421"/>
                    <a:pt x="0" y="138684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38286" y="0"/>
                  </a:lnTo>
                  <a:cubicBezTo>
                    <a:pt x="2606866" y="0"/>
                    <a:pt x="2662746" y="55880"/>
                    <a:pt x="2662746" y="124460"/>
                  </a:cubicBezTo>
                  <a:lnTo>
                    <a:pt x="2662746" y="1386841"/>
                  </a:lnTo>
                  <a:cubicBezTo>
                    <a:pt x="2662746" y="1455421"/>
                    <a:pt x="2606866" y="1511301"/>
                    <a:pt x="2538286" y="1511301"/>
                  </a:cubicBezTo>
                  <a:close/>
                </a:path>
              </a:pathLst>
            </a:custGeom>
            <a:solidFill>
              <a:srgbClr val="497FB4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5925800" y="660939"/>
            <a:ext cx="1295400" cy="347723"/>
            <a:chOff x="0" y="0"/>
            <a:chExt cx="8385740" cy="238726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385740" cy="2387260"/>
            </a:xfrm>
            <a:custGeom>
              <a:avLst/>
              <a:gdLst/>
              <a:ahLst/>
              <a:cxnLst/>
              <a:rect l="l" t="t" r="r" b="b"/>
              <a:pathLst>
                <a:path w="8385740" h="2387260">
                  <a:moveTo>
                    <a:pt x="8261280" y="2387260"/>
                  </a:moveTo>
                  <a:lnTo>
                    <a:pt x="124460" y="2387260"/>
                  </a:lnTo>
                  <a:cubicBezTo>
                    <a:pt x="55880" y="2387260"/>
                    <a:pt x="0" y="2331379"/>
                    <a:pt x="0" y="226279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261280" y="0"/>
                  </a:lnTo>
                  <a:cubicBezTo>
                    <a:pt x="8329860" y="0"/>
                    <a:pt x="8385740" y="55880"/>
                    <a:pt x="8385740" y="124460"/>
                  </a:cubicBezTo>
                  <a:lnTo>
                    <a:pt x="8385740" y="2262800"/>
                  </a:lnTo>
                  <a:cubicBezTo>
                    <a:pt x="8385740" y="2331380"/>
                    <a:pt x="8329860" y="2387260"/>
                    <a:pt x="8261280" y="23872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6248400" y="266700"/>
            <a:ext cx="5638800" cy="1136203"/>
            <a:chOff x="0" y="0"/>
            <a:chExt cx="8385740" cy="238726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385740" cy="2387260"/>
            </a:xfrm>
            <a:custGeom>
              <a:avLst/>
              <a:gdLst/>
              <a:ahLst/>
              <a:cxnLst/>
              <a:rect l="l" t="t" r="r" b="b"/>
              <a:pathLst>
                <a:path w="8385740" h="2387260">
                  <a:moveTo>
                    <a:pt x="8261280" y="2387260"/>
                  </a:moveTo>
                  <a:lnTo>
                    <a:pt x="124460" y="2387260"/>
                  </a:lnTo>
                  <a:cubicBezTo>
                    <a:pt x="55880" y="2387260"/>
                    <a:pt x="0" y="2331379"/>
                    <a:pt x="0" y="226279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261280" y="0"/>
                  </a:lnTo>
                  <a:cubicBezTo>
                    <a:pt x="8329860" y="0"/>
                    <a:pt x="8385740" y="55880"/>
                    <a:pt x="8385740" y="124460"/>
                  </a:cubicBezTo>
                  <a:lnTo>
                    <a:pt x="8385740" y="2262800"/>
                  </a:lnTo>
                  <a:cubicBezTo>
                    <a:pt x="8385740" y="2331380"/>
                    <a:pt x="8329860" y="2387260"/>
                    <a:pt x="8261280" y="23872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0" name="TextBox 29"/>
          <p:cNvSpPr txBox="1"/>
          <p:nvPr/>
        </p:nvSpPr>
        <p:spPr>
          <a:xfrm>
            <a:off x="6477000" y="504517"/>
            <a:ext cx="51816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Bài 4. (SGK- tr.115)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/>
              <p:cNvSpPr/>
              <p:nvPr/>
            </p:nvSpPr>
            <p:spPr>
              <a:xfrm>
                <a:off x="914400" y="1526420"/>
                <a:ext cx="16383000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Tam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cắt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nhau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rằng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cũng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giao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minh tam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1526420"/>
                <a:ext cx="16383000" cy="2862322"/>
              </a:xfrm>
              <a:prstGeom prst="rect">
                <a:avLst/>
              </a:prstGeom>
              <a:blipFill>
                <a:blip r:embed="rId3"/>
                <a:stretch>
                  <a:fillRect l="-1302" r="-1265" b="-4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9253" y="4759716"/>
            <a:ext cx="5029200" cy="464233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898106" y="5528146"/>
            <a:ext cx="1032309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>
              <a:lnSpc>
                <a:spcPct val="150000"/>
              </a:lnSpc>
            </a:pPr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M, N, P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BC, CA, AB.</a:t>
            </a:r>
            <a:endParaRPr lang="en-US" sz="4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>
              <a:lnSpc>
                <a:spcPct val="150000"/>
              </a:lnSpc>
            </a:pP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 I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IM = IN = IP</a:t>
            </a:r>
            <a:r>
              <a:rPr lang="en-US" sz="40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94360" y="4457700"/>
            <a:ext cx="1524000" cy="7134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63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9" grpId="0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2025464" y="1409700"/>
            <a:ext cx="14084672" cy="7467600"/>
            <a:chOff x="0" y="0"/>
            <a:chExt cx="4764445" cy="176352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764445" cy="1763528"/>
            </a:xfrm>
            <a:custGeom>
              <a:avLst/>
              <a:gdLst/>
              <a:ahLst/>
              <a:cxnLst/>
              <a:rect l="l" t="t" r="r" b="b"/>
              <a:pathLst>
                <a:path w="4764445" h="1763528">
                  <a:moveTo>
                    <a:pt x="4639985" y="1763528"/>
                  </a:moveTo>
                  <a:lnTo>
                    <a:pt x="124460" y="1763528"/>
                  </a:lnTo>
                  <a:cubicBezTo>
                    <a:pt x="55880" y="1763528"/>
                    <a:pt x="0" y="1707648"/>
                    <a:pt x="0" y="163906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639985" y="0"/>
                  </a:lnTo>
                  <a:cubicBezTo>
                    <a:pt x="4708565" y="0"/>
                    <a:pt x="4764445" y="55880"/>
                    <a:pt x="4764445" y="124460"/>
                  </a:cubicBezTo>
                  <a:lnTo>
                    <a:pt x="4764445" y="1639068"/>
                  </a:lnTo>
                  <a:cubicBezTo>
                    <a:pt x="4764445" y="1707648"/>
                    <a:pt x="4708565" y="1763528"/>
                    <a:pt x="4639985" y="1763528"/>
                  </a:cubicBezTo>
                  <a:close/>
                </a:path>
              </a:pathLst>
            </a:custGeom>
            <a:solidFill>
              <a:srgbClr val="497FB4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2700000">
            <a:off x="897801" y="674761"/>
            <a:ext cx="2159957" cy="155786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755181" flipH="1">
            <a:off x="15016614" y="506819"/>
            <a:ext cx="2373012" cy="207638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2700000">
            <a:off x="15488654" y="7748695"/>
            <a:ext cx="1594181" cy="208730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2700000">
            <a:off x="1201516" y="7457638"/>
            <a:ext cx="1617631" cy="20574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2129326" y="1545012"/>
            <a:ext cx="1162904" cy="80240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H="1" flipV="1">
            <a:off x="14706314" y="7947080"/>
            <a:ext cx="1162904" cy="80240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407645" y="2453426"/>
            <a:ext cx="13289555" cy="14312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vi-VN" sz="6500" b="1" kern="0" dirty="0">
                <a:solidFill>
                  <a:srgbClr val="FFC000"/>
                </a:solidFill>
              </a:rPr>
              <a:t>CHƯƠNG </a:t>
            </a:r>
            <a:r>
              <a:rPr lang="en-US" sz="6500" b="1" kern="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VII</a:t>
            </a:r>
            <a:r>
              <a:rPr lang="vi-VN" sz="6500" b="1" kern="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6500" b="1" kern="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 GIÁC</a:t>
            </a:r>
            <a:endParaRPr lang="vi-VN" sz="6500" b="1" kern="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33965" y="4298612"/>
            <a:ext cx="11734800" cy="2691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vi-VN" sz="6000" b="1" kern="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BÀI 12: TÍNH CHẤT BA ĐƯỜNG TRUNG TRỰC CỦA TAM GIÁC</a:t>
            </a:r>
            <a:endParaRPr kumimoji="0" lang="en-US" sz="60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4000"/>
          </a:blip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533400" y="609600"/>
            <a:ext cx="17221200" cy="9067800"/>
            <a:chOff x="0" y="0"/>
            <a:chExt cx="2662746" cy="15113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662746" cy="1511301"/>
            </a:xfrm>
            <a:custGeom>
              <a:avLst/>
              <a:gdLst/>
              <a:ahLst/>
              <a:cxnLst/>
              <a:rect l="l" t="t" r="r" b="b"/>
              <a:pathLst>
                <a:path w="2662746" h="1511301">
                  <a:moveTo>
                    <a:pt x="2538286" y="1511301"/>
                  </a:moveTo>
                  <a:lnTo>
                    <a:pt x="124460" y="1511301"/>
                  </a:lnTo>
                  <a:cubicBezTo>
                    <a:pt x="55880" y="1511301"/>
                    <a:pt x="0" y="1455421"/>
                    <a:pt x="0" y="138684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38286" y="0"/>
                  </a:lnTo>
                  <a:cubicBezTo>
                    <a:pt x="2606866" y="0"/>
                    <a:pt x="2662746" y="55880"/>
                    <a:pt x="2662746" y="124460"/>
                  </a:cubicBezTo>
                  <a:lnTo>
                    <a:pt x="2662746" y="1386841"/>
                  </a:lnTo>
                  <a:cubicBezTo>
                    <a:pt x="2662746" y="1455421"/>
                    <a:pt x="2606866" y="1511301"/>
                    <a:pt x="2538286" y="1511301"/>
                  </a:cubicBezTo>
                  <a:close/>
                </a:path>
              </a:pathLst>
            </a:custGeom>
            <a:solidFill>
              <a:srgbClr val="497FB4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066800" y="8953500"/>
            <a:ext cx="1295400" cy="347723"/>
            <a:chOff x="0" y="0"/>
            <a:chExt cx="8385740" cy="238726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385740" cy="2387260"/>
            </a:xfrm>
            <a:custGeom>
              <a:avLst/>
              <a:gdLst/>
              <a:ahLst/>
              <a:cxnLst/>
              <a:rect l="l" t="t" r="r" b="b"/>
              <a:pathLst>
                <a:path w="8385740" h="2387260">
                  <a:moveTo>
                    <a:pt x="8261280" y="2387260"/>
                  </a:moveTo>
                  <a:lnTo>
                    <a:pt x="124460" y="2387260"/>
                  </a:lnTo>
                  <a:cubicBezTo>
                    <a:pt x="55880" y="2387260"/>
                    <a:pt x="0" y="2331379"/>
                    <a:pt x="0" y="226279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261280" y="0"/>
                  </a:lnTo>
                  <a:cubicBezTo>
                    <a:pt x="8329860" y="0"/>
                    <a:pt x="8385740" y="55880"/>
                    <a:pt x="8385740" y="124460"/>
                  </a:cubicBezTo>
                  <a:lnTo>
                    <a:pt x="8385740" y="2262800"/>
                  </a:lnTo>
                  <a:cubicBezTo>
                    <a:pt x="8385740" y="2331380"/>
                    <a:pt x="8329860" y="2387260"/>
                    <a:pt x="8261280" y="23872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7315200" y="495300"/>
            <a:ext cx="3505200" cy="1136203"/>
            <a:chOff x="0" y="0"/>
            <a:chExt cx="8385740" cy="238726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385740" cy="2387260"/>
            </a:xfrm>
            <a:custGeom>
              <a:avLst/>
              <a:gdLst/>
              <a:ahLst/>
              <a:cxnLst/>
              <a:rect l="l" t="t" r="r" b="b"/>
              <a:pathLst>
                <a:path w="8385740" h="2387260">
                  <a:moveTo>
                    <a:pt x="8261280" y="2387260"/>
                  </a:moveTo>
                  <a:lnTo>
                    <a:pt x="124460" y="2387260"/>
                  </a:lnTo>
                  <a:cubicBezTo>
                    <a:pt x="55880" y="2387260"/>
                    <a:pt x="0" y="2331379"/>
                    <a:pt x="0" y="226279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261280" y="0"/>
                  </a:lnTo>
                  <a:cubicBezTo>
                    <a:pt x="8329860" y="0"/>
                    <a:pt x="8385740" y="55880"/>
                    <a:pt x="8385740" y="124460"/>
                  </a:cubicBezTo>
                  <a:lnTo>
                    <a:pt x="8385740" y="2262800"/>
                  </a:lnTo>
                  <a:cubicBezTo>
                    <a:pt x="8385740" y="2331380"/>
                    <a:pt x="8329860" y="2387260"/>
                    <a:pt x="8261280" y="23872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0" name="TextBox 29"/>
          <p:cNvSpPr txBox="1"/>
          <p:nvPr/>
        </p:nvSpPr>
        <p:spPr>
          <a:xfrm>
            <a:off x="7772400" y="709458"/>
            <a:ext cx="2590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592300" y="7400947"/>
            <a:ext cx="2286000" cy="19050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1066800" y="2095500"/>
                <a:ext cx="16154400" cy="56632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Do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𝐼</m:t>
                    </m:r>
                  </m:oMath>
                </a14:m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giao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ba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ABC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I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nằm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BC, CA, AB.</a:t>
                </a:r>
                <a:endParaRPr lang="en-US" sz="4000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 lvl="0" algn="just">
                  <a:lnSpc>
                    <a:spcPct val="150000"/>
                  </a:lnSpc>
                </a:pP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qua I,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BC, CA, AB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lần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lượt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BC, CA, AB.</a:t>
                </a:r>
                <a:endParaRPr lang="en-US" sz="4000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 lvl="0" algn="just">
                  <a:lnSpc>
                    <a:spcPct val="150000"/>
                  </a:lnSpc>
                </a:pP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M, N, P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lần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lượt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BC, CA, AB.</a:t>
                </a:r>
                <a:endParaRPr lang="en-US" sz="4000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Do AI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𝐵𝐴𝐶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𝐵𝐴𝐼</m:t>
                        </m:r>
                      </m:e>
                    </m:acc>
                    <m:r>
                      <a:rPr lang="en-US" sz="40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𝐶𝐴𝐼</m:t>
                        </m:r>
                      </m:e>
                    </m:acc>
                  </m:oMath>
                </a14:m>
                <a:endParaRPr lang="en-US" sz="4000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2095500"/>
                <a:ext cx="16154400" cy="5663282"/>
              </a:xfrm>
              <a:prstGeom prst="rect">
                <a:avLst/>
              </a:prstGeom>
              <a:blipFill>
                <a:blip r:embed="rId4"/>
                <a:stretch>
                  <a:fillRect l="-1321" r="-1132" b="-15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92136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4000"/>
          </a:blip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533400" y="609600"/>
            <a:ext cx="17221200" cy="9067800"/>
            <a:chOff x="0" y="0"/>
            <a:chExt cx="2662746" cy="15113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662746" cy="1511301"/>
            </a:xfrm>
            <a:custGeom>
              <a:avLst/>
              <a:gdLst/>
              <a:ahLst/>
              <a:cxnLst/>
              <a:rect l="l" t="t" r="r" b="b"/>
              <a:pathLst>
                <a:path w="2662746" h="1511301">
                  <a:moveTo>
                    <a:pt x="2538286" y="1511301"/>
                  </a:moveTo>
                  <a:lnTo>
                    <a:pt x="124460" y="1511301"/>
                  </a:lnTo>
                  <a:cubicBezTo>
                    <a:pt x="55880" y="1511301"/>
                    <a:pt x="0" y="1455421"/>
                    <a:pt x="0" y="138684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38286" y="0"/>
                  </a:lnTo>
                  <a:cubicBezTo>
                    <a:pt x="2606866" y="0"/>
                    <a:pt x="2662746" y="55880"/>
                    <a:pt x="2662746" y="124460"/>
                  </a:cubicBezTo>
                  <a:lnTo>
                    <a:pt x="2662746" y="1386841"/>
                  </a:lnTo>
                  <a:cubicBezTo>
                    <a:pt x="2662746" y="1455421"/>
                    <a:pt x="2606866" y="1511301"/>
                    <a:pt x="2538286" y="1511301"/>
                  </a:cubicBezTo>
                  <a:close/>
                </a:path>
              </a:pathLst>
            </a:custGeom>
            <a:solidFill>
              <a:srgbClr val="497FB4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6036089" y="1063401"/>
            <a:ext cx="1295400" cy="208601"/>
            <a:chOff x="0" y="0"/>
            <a:chExt cx="8385740" cy="238726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385740" cy="2387260"/>
            </a:xfrm>
            <a:custGeom>
              <a:avLst/>
              <a:gdLst/>
              <a:ahLst/>
              <a:cxnLst/>
              <a:rect l="l" t="t" r="r" b="b"/>
              <a:pathLst>
                <a:path w="8385740" h="2387260">
                  <a:moveTo>
                    <a:pt x="8261280" y="2387260"/>
                  </a:moveTo>
                  <a:lnTo>
                    <a:pt x="124460" y="2387260"/>
                  </a:lnTo>
                  <a:cubicBezTo>
                    <a:pt x="55880" y="2387260"/>
                    <a:pt x="0" y="2331379"/>
                    <a:pt x="0" y="226279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261280" y="0"/>
                  </a:lnTo>
                  <a:cubicBezTo>
                    <a:pt x="8329860" y="0"/>
                    <a:pt x="8385740" y="55880"/>
                    <a:pt x="8385740" y="124460"/>
                  </a:cubicBezTo>
                  <a:lnTo>
                    <a:pt x="8385740" y="2262800"/>
                  </a:lnTo>
                  <a:cubicBezTo>
                    <a:pt x="8385740" y="2331380"/>
                    <a:pt x="8329860" y="2387260"/>
                    <a:pt x="8261280" y="23872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7315200" y="495300"/>
            <a:ext cx="3505200" cy="1136203"/>
            <a:chOff x="0" y="0"/>
            <a:chExt cx="8385740" cy="238726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385740" cy="2387260"/>
            </a:xfrm>
            <a:custGeom>
              <a:avLst/>
              <a:gdLst/>
              <a:ahLst/>
              <a:cxnLst/>
              <a:rect l="l" t="t" r="r" b="b"/>
              <a:pathLst>
                <a:path w="8385740" h="2387260">
                  <a:moveTo>
                    <a:pt x="8261280" y="2387260"/>
                  </a:moveTo>
                  <a:lnTo>
                    <a:pt x="124460" y="2387260"/>
                  </a:lnTo>
                  <a:cubicBezTo>
                    <a:pt x="55880" y="2387260"/>
                    <a:pt x="0" y="2331379"/>
                    <a:pt x="0" y="226279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261280" y="0"/>
                  </a:lnTo>
                  <a:cubicBezTo>
                    <a:pt x="8329860" y="0"/>
                    <a:pt x="8385740" y="55880"/>
                    <a:pt x="8385740" y="124460"/>
                  </a:cubicBezTo>
                  <a:lnTo>
                    <a:pt x="8385740" y="2262800"/>
                  </a:lnTo>
                  <a:cubicBezTo>
                    <a:pt x="8385740" y="2331380"/>
                    <a:pt x="8329860" y="2387260"/>
                    <a:pt x="8261280" y="23872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0" name="TextBox 29"/>
          <p:cNvSpPr txBox="1"/>
          <p:nvPr/>
        </p:nvSpPr>
        <p:spPr>
          <a:xfrm>
            <a:off x="7772400" y="709458"/>
            <a:ext cx="2590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639800" y="6810223"/>
            <a:ext cx="3257576" cy="271464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1447800" y="1866900"/>
                <a:ext cx="13106400" cy="73468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>
                  <a:lnSpc>
                    <a:spcPct val="150000"/>
                  </a:lnSpc>
                </a:pP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∆PAI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P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∆NAI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N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4000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 lvl="0" algn="ctr">
                  <a:lnSpc>
                    <a:spcPct val="150000"/>
                  </a:lnSpc>
                </a:pP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AI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chung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𝑃𝐴𝐼</m:t>
                          </m:r>
                        </m:e>
                      </m:acc>
                      <m:r>
                        <a:rPr lang="fr-FR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𝑁𝐴𝐼</m:t>
                          </m:r>
                        </m:e>
                      </m:acc>
                    </m:oMath>
                  </m:oMathPara>
                </a14:m>
                <a:endParaRPr lang="en-US" sz="4000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 lvl="0" algn="ctr">
                  <a:lnSpc>
                    <a:spcPct val="150000"/>
                  </a:lnSpc>
                </a:pP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∆PAI = ∆</a:t>
                </a:r>
                <a:r>
                  <a:rPr lang="en-US" sz="4000" dirty="0" smtClean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NAI (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huyền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-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nhọn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lang="en-US" sz="4000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 lvl="0">
                  <a:lnSpc>
                    <a:spcPct val="150000"/>
                  </a:lnSpc>
                </a:pP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Do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PA = NA (2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ứng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lang="en-US" sz="4000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</a:pP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Mà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P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AB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𝑃𝐴</m:t>
                    </m:r>
                    <m:r>
                      <a:rPr lang="en-US" sz="40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40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𝐵𝐴</m:t>
                    </m:r>
                  </m:oMath>
                </a14:m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 </a:t>
                </a:r>
                <a:endParaRPr lang="en-US" sz="4000" dirty="0" smtClean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>
                  <a:lnSpc>
                    <a:spcPct val="150000"/>
                  </a:lnSpc>
                </a:pPr>
                <a:r>
                  <a:rPr lang="en-US" sz="4000" dirty="0" smtClean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CA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𝑁𝐴</m:t>
                    </m:r>
                    <m:r>
                      <a:rPr lang="en-US" sz="40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40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𝐶𝐴</m:t>
                    </m:r>
                  </m:oMath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1866900"/>
                <a:ext cx="13106400" cy="7346819"/>
              </a:xfrm>
              <a:prstGeom prst="rect">
                <a:avLst/>
              </a:prstGeom>
              <a:blipFill>
                <a:blip r:embed="rId4"/>
                <a:stretch>
                  <a:fillRect l="-16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ight Brace 7"/>
          <p:cNvSpPr/>
          <p:nvPr/>
        </p:nvSpPr>
        <p:spPr>
          <a:xfrm>
            <a:off x="9372600" y="3054797"/>
            <a:ext cx="609600" cy="1676400"/>
          </a:xfrm>
          <a:prstGeom prst="rightBrac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345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4000"/>
          </a:blip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533400" y="609600"/>
            <a:ext cx="17221200" cy="9067800"/>
            <a:chOff x="0" y="0"/>
            <a:chExt cx="2662746" cy="15113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662746" cy="1511301"/>
            </a:xfrm>
            <a:custGeom>
              <a:avLst/>
              <a:gdLst/>
              <a:ahLst/>
              <a:cxnLst/>
              <a:rect l="l" t="t" r="r" b="b"/>
              <a:pathLst>
                <a:path w="2662746" h="1511301">
                  <a:moveTo>
                    <a:pt x="2538286" y="1511301"/>
                  </a:moveTo>
                  <a:lnTo>
                    <a:pt x="124460" y="1511301"/>
                  </a:lnTo>
                  <a:cubicBezTo>
                    <a:pt x="55880" y="1511301"/>
                    <a:pt x="0" y="1455421"/>
                    <a:pt x="0" y="138684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38286" y="0"/>
                  </a:lnTo>
                  <a:cubicBezTo>
                    <a:pt x="2606866" y="0"/>
                    <a:pt x="2662746" y="55880"/>
                    <a:pt x="2662746" y="124460"/>
                  </a:cubicBezTo>
                  <a:lnTo>
                    <a:pt x="2662746" y="1386841"/>
                  </a:lnTo>
                  <a:cubicBezTo>
                    <a:pt x="2662746" y="1455421"/>
                    <a:pt x="2606866" y="1511301"/>
                    <a:pt x="2538286" y="1511301"/>
                  </a:cubicBezTo>
                  <a:close/>
                </a:path>
              </a:pathLst>
            </a:custGeom>
            <a:solidFill>
              <a:srgbClr val="497FB4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6036089" y="1063401"/>
            <a:ext cx="1295400" cy="208601"/>
            <a:chOff x="0" y="0"/>
            <a:chExt cx="8385740" cy="238726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385740" cy="2387260"/>
            </a:xfrm>
            <a:custGeom>
              <a:avLst/>
              <a:gdLst/>
              <a:ahLst/>
              <a:cxnLst/>
              <a:rect l="l" t="t" r="r" b="b"/>
              <a:pathLst>
                <a:path w="8385740" h="2387260">
                  <a:moveTo>
                    <a:pt x="8261280" y="2387260"/>
                  </a:moveTo>
                  <a:lnTo>
                    <a:pt x="124460" y="2387260"/>
                  </a:lnTo>
                  <a:cubicBezTo>
                    <a:pt x="55880" y="2387260"/>
                    <a:pt x="0" y="2331379"/>
                    <a:pt x="0" y="226279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261280" y="0"/>
                  </a:lnTo>
                  <a:cubicBezTo>
                    <a:pt x="8329860" y="0"/>
                    <a:pt x="8385740" y="55880"/>
                    <a:pt x="8385740" y="124460"/>
                  </a:cubicBezTo>
                  <a:lnTo>
                    <a:pt x="8385740" y="2262800"/>
                  </a:lnTo>
                  <a:cubicBezTo>
                    <a:pt x="8385740" y="2331380"/>
                    <a:pt x="8329860" y="2387260"/>
                    <a:pt x="8261280" y="23872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7315200" y="495300"/>
            <a:ext cx="3505200" cy="1136203"/>
            <a:chOff x="0" y="0"/>
            <a:chExt cx="8385740" cy="238726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385740" cy="2387260"/>
            </a:xfrm>
            <a:custGeom>
              <a:avLst/>
              <a:gdLst/>
              <a:ahLst/>
              <a:cxnLst/>
              <a:rect l="l" t="t" r="r" b="b"/>
              <a:pathLst>
                <a:path w="8385740" h="2387260">
                  <a:moveTo>
                    <a:pt x="8261280" y="2387260"/>
                  </a:moveTo>
                  <a:lnTo>
                    <a:pt x="124460" y="2387260"/>
                  </a:lnTo>
                  <a:cubicBezTo>
                    <a:pt x="55880" y="2387260"/>
                    <a:pt x="0" y="2331379"/>
                    <a:pt x="0" y="226279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261280" y="0"/>
                  </a:lnTo>
                  <a:cubicBezTo>
                    <a:pt x="8329860" y="0"/>
                    <a:pt x="8385740" y="55880"/>
                    <a:pt x="8385740" y="124460"/>
                  </a:cubicBezTo>
                  <a:lnTo>
                    <a:pt x="8385740" y="2262800"/>
                  </a:lnTo>
                  <a:cubicBezTo>
                    <a:pt x="8385740" y="2331380"/>
                    <a:pt x="8329860" y="2387260"/>
                    <a:pt x="8261280" y="23872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0" name="TextBox 29"/>
          <p:cNvSpPr txBox="1"/>
          <p:nvPr/>
        </p:nvSpPr>
        <p:spPr>
          <a:xfrm>
            <a:off x="7772400" y="709458"/>
            <a:ext cx="2590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639800" y="6810223"/>
            <a:ext cx="3257576" cy="271464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00200" y="2304273"/>
            <a:ext cx="13106400" cy="4201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 = CA.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 = BC.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 = BC = CA.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Tam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 = BC = CA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6157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-152400" y="-1420501"/>
            <a:ext cx="18921664" cy="18396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-235998" y="10023108"/>
            <a:ext cx="18921664" cy="2711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4" name="Picture 18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7"/>
              </a:ext>
            </a:extLst>
          </a:blip>
          <a:srcRect l="22194" b="33815"/>
          <a:stretch>
            <a:fillRect/>
          </a:stretch>
        </p:blipFill>
        <p:spPr>
          <a:xfrm flipH="1">
            <a:off x="16738166" y="9392774"/>
            <a:ext cx="1573897" cy="63766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38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-821765" y="386647"/>
            <a:ext cx="1643529" cy="762000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6634034" y="801736"/>
            <a:ext cx="51816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Bài 5. (SGK- tr.115)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08284" y="1603160"/>
            <a:ext cx="17033099" cy="2987610"/>
            <a:chOff x="685800" y="1918326"/>
            <a:chExt cx="17033099" cy="2987610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" name="Rectangle 2"/>
                <p:cNvSpPr/>
                <p:nvPr/>
              </p:nvSpPr>
              <p:spPr>
                <a:xfrm>
                  <a:off x="685800" y="1918326"/>
                  <a:ext cx="17033099" cy="276691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</a:pPr>
                  <a:r>
                    <a:rPr lang="en-US" sz="4000" dirty="0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Cho tam </a:t>
                  </a:r>
                  <a:r>
                    <a:rPr lang="en-US" sz="4000" dirty="0" err="1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giác</a:t>
                  </a:r>
                  <a:r>
                    <a:rPr lang="en-US" sz="4000" dirty="0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𝐴𝐵𝐶</m:t>
                      </m:r>
                    </m:oMath>
                  </a14:m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.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Đường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trung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tực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hai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cạnh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𝐴𝐵</m:t>
                      </m:r>
                    </m:oMath>
                  </a14:m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và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𝐴𝐶</m:t>
                      </m:r>
                    </m:oMath>
                  </a14:m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cắt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nhau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tại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điểm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𝑂</m:t>
                      </m:r>
                    </m:oMath>
                  </a14:m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nằm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trong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tam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giác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. </a:t>
                  </a:r>
                  <a14:m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𝑀</m:t>
                      </m:r>
                    </m:oMath>
                  </a14:m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là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trung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điểm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𝐵𝐶</m:t>
                      </m:r>
                    </m:oMath>
                  </a14:m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. </a:t>
                  </a:r>
                  <a:r>
                    <a:rPr lang="en-US" sz="4000" dirty="0" err="1" smtClean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Chứng</a:t>
                  </a:r>
                  <a:r>
                    <a:rPr lang="en-US" sz="4000" dirty="0" smtClean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minh:</a:t>
                  </a:r>
                  <a:b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</a:br>
                  <a:endParaRPr lang="en-US" sz="40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3" name="Rectangle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5800" y="1918326"/>
                  <a:ext cx="17033099" cy="2766911"/>
                </a:xfrm>
                <a:prstGeom prst="rect">
                  <a:avLst/>
                </a:prstGeom>
                <a:blipFill>
                  <a:blip r:embed="rId39"/>
                  <a:stretch>
                    <a:fillRect l="-1253" r="-128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" name="Rectangle 6"/>
                <p:cNvSpPr/>
                <p:nvPr/>
              </p:nvSpPr>
              <p:spPr>
                <a:xfrm>
                  <a:off x="2971800" y="3874787"/>
                  <a:ext cx="9144000" cy="1015663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</a:pPr>
                  <a: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a) </a:t>
                  </a:r>
                  <a14:m>
                    <m:oMath xmlns:m="http://schemas.openxmlformats.org/officeDocument/2006/math"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𝑂𝑀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⊥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𝐵𝐶</m:t>
                      </m:r>
                    </m:oMath>
                  </a14:m>
                  <a:endParaRPr lang="en-US" sz="4000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7" name="Rectangle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71800" y="3874787"/>
                  <a:ext cx="9144000" cy="1015663"/>
                </a:xfrm>
                <a:prstGeom prst="rect">
                  <a:avLst/>
                </a:prstGeom>
                <a:blipFill>
                  <a:blip r:embed="rId40"/>
                  <a:stretch>
                    <a:fillRect l="-2333" b="-1377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" name="Rectangle 7"/>
                <p:cNvSpPr/>
                <p:nvPr/>
              </p:nvSpPr>
              <p:spPr>
                <a:xfrm>
                  <a:off x="10439400" y="3859303"/>
                  <a:ext cx="3838615" cy="104663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</a:pPr>
                  <a: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b)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𝑀𝑂𝐵</m:t>
                          </m:r>
                        </m:e>
                      </m:acc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𝑀𝑂𝐶</m:t>
                          </m:r>
                        </m:e>
                      </m:acc>
                    </m:oMath>
                  </a14:m>
                  <a: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.</a:t>
                  </a:r>
                  <a:endParaRPr lang="en-US" sz="4000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8" name="Rectangle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39400" y="3859303"/>
                  <a:ext cx="3838615" cy="1046633"/>
                </a:xfrm>
                <a:prstGeom prst="rect">
                  <a:avLst/>
                </a:prstGeom>
                <a:blipFill>
                  <a:blip r:embed="rId41"/>
                  <a:stretch>
                    <a:fillRect l="-5556" r="-4603" b="-1220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" name="Rectangle 9"/>
          <p:cNvSpPr/>
          <p:nvPr/>
        </p:nvSpPr>
        <p:spPr>
          <a:xfrm>
            <a:off x="7566284" y="6311048"/>
            <a:ext cx="9144000" cy="2762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Tam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AC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304800" y="5580839"/>
            <a:ext cx="5960036" cy="4237056"/>
          </a:xfrm>
          <a:prstGeom prst="rect">
            <a:avLst/>
          </a:prstGeom>
        </p:spPr>
      </p:pic>
      <p:sp>
        <p:nvSpPr>
          <p:cNvPr id="18" name="Oval Callout 17"/>
          <p:cNvSpPr/>
          <p:nvPr/>
        </p:nvSpPr>
        <p:spPr>
          <a:xfrm>
            <a:off x="5638800" y="4950181"/>
            <a:ext cx="1676400" cy="835530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374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10" grpId="0"/>
      <p:bldP spid="1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16916400" y="465838"/>
            <a:ext cx="1643529" cy="762000"/>
          </a:xfrm>
          <a:prstGeom prst="rect">
            <a:avLst/>
          </a:prstGeom>
        </p:spPr>
      </p:pic>
      <p:pic>
        <p:nvPicPr>
          <p:cNvPr id="24" name="Picture 18"/>
          <p:cNvPicPr>
            <a:picLocks noChangeAspect="1"/>
          </p:cNvPicPr>
          <p:nvPr/>
        </p:nvPicPr>
        <p:blipFill>
          <a:blip r:embed="rId30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7"/>
              </a:ext>
            </a:extLst>
          </a:blip>
          <a:srcRect l="22194" b="33815"/>
          <a:stretch>
            <a:fillRect/>
          </a:stretch>
        </p:blipFill>
        <p:spPr>
          <a:xfrm>
            <a:off x="12029" y="9612226"/>
            <a:ext cx="1364340" cy="665703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-152400" y="-266700"/>
            <a:ext cx="18921664" cy="7586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694199" y="3314700"/>
            <a:ext cx="5960036" cy="4237056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>
            <a:off x="8470232" y="1104900"/>
            <a:ext cx="1676400" cy="835530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239000" y="2476500"/>
            <a:ext cx="102870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 algn="just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BC.</a:t>
            </a:r>
            <a:endParaRPr lang="en-US" sz="4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lvl="0" algn="just">
              <a:lnSpc>
                <a:spcPct val="150000"/>
              </a:lnSpc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BC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OM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BC.</a:t>
            </a:r>
            <a:endParaRPr lang="en-US" sz="4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lvl="0" algn="just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OM </a:t>
            </a:r>
            <a:r>
              <a:rPr lang="en-US" sz="4000" dirty="0">
                <a:solidFill>
                  <a:srgbClr val="000000"/>
                </a:solidFill>
                <a:latin typeface="Cambria Math" panose="02040503050406030204" pitchFamily="18" charset="0"/>
                <a:ea typeface="Times New Roman" panose="02020603050405020304" pitchFamily="18" charset="0"/>
                <a:cs typeface="Cambria Math" panose="02040503050406030204" pitchFamily="18" charset="0"/>
              </a:rPr>
              <a:t>⊥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BC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70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18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7"/>
              </a:ext>
            </a:extLst>
          </a:blip>
          <a:srcRect l="22194" b="33815"/>
          <a:stretch>
            <a:fillRect/>
          </a:stretch>
        </p:blipFill>
        <p:spPr>
          <a:xfrm>
            <a:off x="12029" y="9612226"/>
            <a:ext cx="1364340" cy="66570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457200" y="4128418"/>
            <a:ext cx="5426636" cy="385785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6248400" y="2528218"/>
                <a:ext cx="11734800" cy="56632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Do OM 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Times New Roman" panose="02020603050405020304" pitchFamily="18" charset="0"/>
                    <a:cs typeface="Cambria Math" panose="02040503050406030204" pitchFamily="18" charset="0"/>
                  </a:rPr>
                  <a:t>⊥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BC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∆OMB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∆OMC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M.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∆OMB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M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∆OMC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M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OM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chung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MB = MC (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thiết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∆OMB = ∆OMC (2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Do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𝑀𝑂𝐵</m:t>
                        </m:r>
                      </m:e>
                    </m:acc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𝑀𝑂𝐶</m:t>
                        </m:r>
                      </m:e>
                    </m:acc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8400" y="2528218"/>
                <a:ext cx="11734800" cy="5663282"/>
              </a:xfrm>
              <a:prstGeom prst="rect">
                <a:avLst/>
              </a:prstGeom>
              <a:blipFill>
                <a:blip r:embed="rId39"/>
                <a:stretch>
                  <a:fillRect l="-1558" r="-364" b="-15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40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16916400" y="465838"/>
            <a:ext cx="1643529" cy="762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152400" y="-266700"/>
            <a:ext cx="18921664" cy="7586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Callout 9"/>
          <p:cNvSpPr/>
          <p:nvPr/>
        </p:nvSpPr>
        <p:spPr>
          <a:xfrm>
            <a:off x="8470232" y="1104900"/>
            <a:ext cx="1676400" cy="835530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ight Brace 1"/>
          <p:cNvSpPr/>
          <p:nvPr/>
        </p:nvSpPr>
        <p:spPr>
          <a:xfrm>
            <a:off x="12877800" y="4634340"/>
            <a:ext cx="457200" cy="1575960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800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-316454" y="1125229"/>
            <a:ext cx="1643529" cy="762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495800" y="694342"/>
            <a:ext cx="817873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5000" b="1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THỂ EM CHƯA BIẾT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43955" y="1987339"/>
            <a:ext cx="14482420" cy="717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4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fr-FR" sz="4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fr-FR" sz="4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fr-FR" sz="4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fr-FR" sz="4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fr-FR" sz="4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đỉnh</a:t>
            </a:r>
            <a:r>
              <a:rPr lang="fr-FR" sz="4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4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tam</a:t>
            </a:r>
            <a:r>
              <a:rPr lang="fr-FR" sz="4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endParaRPr lang="en-US" sz="4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2400" y="2797225"/>
            <a:ext cx="1783080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 là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tam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ABC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OA = OB = OC.</a:t>
            </a:r>
            <a:endParaRPr lang="en-US" sz="3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Đặt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 = OA.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bán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đỉnh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tam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ABC.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ta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là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ngoại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tam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ABC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 là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ngoại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tam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ABC</a:t>
            </a:r>
            <a:r>
              <a:rPr lang="fr-FR" sz="38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30"/>
          <p:cNvPicPr>
            <a:picLocks noChangeAspect="1"/>
          </p:cNvPicPr>
          <p:nvPr/>
        </p:nvPicPr>
        <p:blipFill>
          <a:blip r:embed="rId30"/>
          <a:srcRect/>
          <a:stretch>
            <a:fillRect/>
          </a:stretch>
        </p:blipFill>
        <p:spPr>
          <a:xfrm>
            <a:off x="12674530" y="419100"/>
            <a:ext cx="1346270" cy="134290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3140230" y="5600700"/>
            <a:ext cx="4899758" cy="4495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4431" y="6419314"/>
            <a:ext cx="12324123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tam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ABC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nhọn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tam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tam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ABC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vuông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 là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huyền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tam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ABC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tù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ngoài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tam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8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Picture 17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3"/>
              </a:ext>
            </a:extLst>
          </a:blip>
          <a:srcRect/>
          <a:stretch>
            <a:fillRect/>
          </a:stretch>
        </p:blipFill>
        <p:spPr>
          <a:xfrm>
            <a:off x="12357192" y="9105900"/>
            <a:ext cx="914400" cy="113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70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 dir="r"/>
      </p:transition>
    </mc:Choice>
    <mc:Fallback xmlns="">
      <p:transition spd="med">
        <p:pull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381000" y="3390900"/>
            <a:ext cx="5518230" cy="3657600"/>
            <a:chOff x="0" y="0"/>
            <a:chExt cx="2128509" cy="118695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28510" cy="1186950"/>
            </a:xfrm>
            <a:custGeom>
              <a:avLst/>
              <a:gdLst/>
              <a:ahLst/>
              <a:cxnLst/>
              <a:rect l="l" t="t" r="r" b="b"/>
              <a:pathLst>
                <a:path w="2128510" h="1186950">
                  <a:moveTo>
                    <a:pt x="2004049" y="1186950"/>
                  </a:moveTo>
                  <a:lnTo>
                    <a:pt x="124460" y="1186950"/>
                  </a:lnTo>
                  <a:cubicBezTo>
                    <a:pt x="55880" y="1186950"/>
                    <a:pt x="0" y="1131070"/>
                    <a:pt x="0" y="106249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04050" y="0"/>
                  </a:lnTo>
                  <a:cubicBezTo>
                    <a:pt x="2072629" y="0"/>
                    <a:pt x="2128510" y="55880"/>
                    <a:pt x="2128510" y="124460"/>
                  </a:cubicBezTo>
                  <a:lnTo>
                    <a:pt x="2128510" y="1062490"/>
                  </a:lnTo>
                  <a:cubicBezTo>
                    <a:pt x="2128510" y="1131070"/>
                    <a:pt x="2072629" y="1186950"/>
                    <a:pt x="2004050" y="1186950"/>
                  </a:cubicBezTo>
                  <a:close/>
                </a:path>
              </a:pathLst>
            </a:custGeom>
            <a:solidFill>
              <a:srgbClr val="497FB4"/>
            </a:solidFill>
          </p:spPr>
        </p:sp>
      </p:grpSp>
      <p:sp>
        <p:nvSpPr>
          <p:cNvPr id="17" name="Rectangle 16"/>
          <p:cNvSpPr/>
          <p:nvPr/>
        </p:nvSpPr>
        <p:spPr>
          <a:xfrm>
            <a:off x="685800" y="4067539"/>
            <a:ext cx="4727388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Font typeface="Arial"/>
              <a:buNone/>
            </a:pPr>
            <a:r>
              <a:rPr lang="pt-BR" sz="4000" kern="0" smtClean="0">
                <a:solidFill>
                  <a:srgbClr val="FFFFFF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* Ghi </a:t>
            </a:r>
            <a:r>
              <a:rPr lang="pt-BR" sz="4000" kern="0">
                <a:solidFill>
                  <a:srgbClr val="FFFFFF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nhớ </a:t>
            </a:r>
            <a:endParaRPr lang="pt-BR" sz="4000" kern="0" smtClean="0">
              <a:solidFill>
                <a:srgbClr val="FFFFFF"/>
              </a:solidFill>
              <a:latin typeface="Arial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Font typeface="Arial"/>
              <a:buNone/>
            </a:pPr>
            <a:r>
              <a:rPr lang="pt-BR" sz="4000" kern="0" smtClean="0">
                <a:solidFill>
                  <a:srgbClr val="FFFFFF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kiến </a:t>
            </a:r>
            <a:r>
              <a:rPr lang="pt-BR" sz="4000" kern="0">
                <a:solidFill>
                  <a:srgbClr val="FFFFFF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thức trong bài. </a:t>
            </a:r>
          </a:p>
        </p:txBody>
      </p:sp>
      <p:sp>
        <p:nvSpPr>
          <p:cNvPr id="18" name="TextBox 5"/>
          <p:cNvSpPr txBox="1"/>
          <p:nvPr/>
        </p:nvSpPr>
        <p:spPr>
          <a:xfrm>
            <a:off x="5638800" y="1333500"/>
            <a:ext cx="8381999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5500" b="1" smtClean="0">
                <a:solidFill>
                  <a:srgbClr val="497F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5500" b="1">
              <a:solidFill>
                <a:srgbClr val="497FB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4"/>
          <p:cNvGrpSpPr/>
          <p:nvPr/>
        </p:nvGrpSpPr>
        <p:grpSpPr>
          <a:xfrm>
            <a:off x="6356430" y="3390900"/>
            <a:ext cx="5518230" cy="3657600"/>
            <a:chOff x="0" y="0"/>
            <a:chExt cx="2128509" cy="1186950"/>
          </a:xfrm>
        </p:grpSpPr>
        <p:sp>
          <p:nvSpPr>
            <p:cNvPr id="20" name="Freeform 5"/>
            <p:cNvSpPr/>
            <p:nvPr/>
          </p:nvSpPr>
          <p:spPr>
            <a:xfrm>
              <a:off x="0" y="0"/>
              <a:ext cx="2128510" cy="1186950"/>
            </a:xfrm>
            <a:custGeom>
              <a:avLst/>
              <a:gdLst/>
              <a:ahLst/>
              <a:cxnLst/>
              <a:rect l="l" t="t" r="r" b="b"/>
              <a:pathLst>
                <a:path w="2128510" h="1186950">
                  <a:moveTo>
                    <a:pt x="2004049" y="1186950"/>
                  </a:moveTo>
                  <a:lnTo>
                    <a:pt x="124460" y="1186950"/>
                  </a:lnTo>
                  <a:cubicBezTo>
                    <a:pt x="55880" y="1186950"/>
                    <a:pt x="0" y="1131070"/>
                    <a:pt x="0" y="106249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04050" y="0"/>
                  </a:lnTo>
                  <a:cubicBezTo>
                    <a:pt x="2072629" y="0"/>
                    <a:pt x="2128510" y="55880"/>
                    <a:pt x="2128510" y="124460"/>
                  </a:cubicBezTo>
                  <a:lnTo>
                    <a:pt x="2128510" y="1062490"/>
                  </a:lnTo>
                  <a:cubicBezTo>
                    <a:pt x="2128510" y="1131070"/>
                    <a:pt x="2072629" y="1186950"/>
                    <a:pt x="2004050" y="1186950"/>
                  </a:cubicBezTo>
                  <a:close/>
                </a:path>
              </a:pathLst>
            </a:custGeom>
            <a:solidFill>
              <a:srgbClr val="497FB4"/>
            </a:solidFill>
          </p:spPr>
        </p:sp>
      </p:grpSp>
      <p:sp>
        <p:nvSpPr>
          <p:cNvPr id="21" name="Rectangle 20"/>
          <p:cNvSpPr/>
          <p:nvPr/>
        </p:nvSpPr>
        <p:spPr>
          <a:xfrm>
            <a:off x="6661230" y="4067539"/>
            <a:ext cx="4727388" cy="182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Font typeface="Arial"/>
              <a:buNone/>
            </a:pPr>
            <a:r>
              <a:rPr lang="pt-BR" sz="4000" kern="0">
                <a:solidFill>
                  <a:srgbClr val="FFFFFF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* Hoàn thành các bài tập trong SBT. </a:t>
            </a:r>
          </a:p>
        </p:txBody>
      </p:sp>
      <p:grpSp>
        <p:nvGrpSpPr>
          <p:cNvPr id="22" name="Group 4"/>
          <p:cNvGrpSpPr/>
          <p:nvPr/>
        </p:nvGrpSpPr>
        <p:grpSpPr>
          <a:xfrm>
            <a:off x="12331860" y="3390900"/>
            <a:ext cx="5518230" cy="3657600"/>
            <a:chOff x="0" y="0"/>
            <a:chExt cx="2128509" cy="1186950"/>
          </a:xfrm>
        </p:grpSpPr>
        <p:sp>
          <p:nvSpPr>
            <p:cNvPr id="23" name="Freeform 5"/>
            <p:cNvSpPr/>
            <p:nvPr/>
          </p:nvSpPr>
          <p:spPr>
            <a:xfrm>
              <a:off x="0" y="0"/>
              <a:ext cx="2128510" cy="1186950"/>
            </a:xfrm>
            <a:custGeom>
              <a:avLst/>
              <a:gdLst/>
              <a:ahLst/>
              <a:cxnLst/>
              <a:rect l="l" t="t" r="r" b="b"/>
              <a:pathLst>
                <a:path w="2128510" h="1186950">
                  <a:moveTo>
                    <a:pt x="2004049" y="1186950"/>
                  </a:moveTo>
                  <a:lnTo>
                    <a:pt x="124460" y="1186950"/>
                  </a:lnTo>
                  <a:cubicBezTo>
                    <a:pt x="55880" y="1186950"/>
                    <a:pt x="0" y="1131070"/>
                    <a:pt x="0" y="106249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04050" y="0"/>
                  </a:lnTo>
                  <a:cubicBezTo>
                    <a:pt x="2072629" y="0"/>
                    <a:pt x="2128510" y="55880"/>
                    <a:pt x="2128510" y="124460"/>
                  </a:cubicBezTo>
                  <a:lnTo>
                    <a:pt x="2128510" y="1062490"/>
                  </a:lnTo>
                  <a:cubicBezTo>
                    <a:pt x="2128510" y="1131070"/>
                    <a:pt x="2072629" y="1186950"/>
                    <a:pt x="2004050" y="1186950"/>
                  </a:cubicBezTo>
                  <a:close/>
                </a:path>
              </a:pathLst>
            </a:custGeom>
            <a:solidFill>
              <a:srgbClr val="497FB4"/>
            </a:solidFill>
          </p:spPr>
        </p:sp>
      </p:grpSp>
      <p:sp>
        <p:nvSpPr>
          <p:cNvPr id="24" name="Rectangle 23"/>
          <p:cNvSpPr/>
          <p:nvPr/>
        </p:nvSpPr>
        <p:spPr>
          <a:xfrm>
            <a:off x="12448416" y="3339048"/>
            <a:ext cx="521343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pt-BR" sz="4000" kern="0" dirty="0" smtClean="0">
                <a:solidFill>
                  <a:srgbClr val="FFFFFF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* </a:t>
            </a:r>
            <a:r>
              <a:rPr lang="vi-VN" sz="4000" kern="0" dirty="0" smtClean="0">
                <a:solidFill>
                  <a:srgbClr val="FFFFFF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Chuẩn </a:t>
            </a:r>
            <a:r>
              <a:rPr lang="vi-VN" sz="4000" kern="0" dirty="0">
                <a:solidFill>
                  <a:srgbClr val="FFFFFF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bị trước </a:t>
            </a:r>
            <a:endParaRPr lang="en-US" sz="4000" kern="0" dirty="0" smtClean="0">
              <a:solidFill>
                <a:srgbClr val="FFFFFF"/>
              </a:solidFill>
              <a:latin typeface="Arial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4000" b="1" dirty="0">
                <a:solidFill>
                  <a:schemeClr val="bg1"/>
                </a:solidFill>
                <a:ea typeface="Calibri" panose="020F0502020204030204" pitchFamily="34" charset="0"/>
              </a:rPr>
              <a:t>"Bài 13: Tính chất ba đường cao của tam giác"</a:t>
            </a:r>
            <a:endParaRPr lang="pt-BR" sz="4000" b="1" kern="0" dirty="0">
              <a:solidFill>
                <a:schemeClr val="bg1"/>
              </a:solidFill>
              <a:latin typeface="Arial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81788" y="784992"/>
            <a:ext cx="1524000" cy="1949751"/>
          </a:xfrm>
          <a:prstGeom prst="rect">
            <a:avLst/>
          </a:prstGeom>
        </p:spPr>
      </p:pic>
      <p:pic>
        <p:nvPicPr>
          <p:cNvPr id="2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081399">
            <a:off x="14982226" y="7995829"/>
            <a:ext cx="2465055" cy="1777922"/>
          </a:xfrm>
          <a:prstGeom prst="rect">
            <a:avLst/>
          </a:prstGeom>
        </p:spPr>
      </p:pic>
      <p:pic>
        <p:nvPicPr>
          <p:cNvPr id="27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9938570" flipV="1">
            <a:off x="16417636" y="537624"/>
            <a:ext cx="2488427" cy="1023366"/>
          </a:xfrm>
          <a:prstGeom prst="rect">
            <a:avLst/>
          </a:prstGeom>
        </p:spPr>
      </p:pic>
      <p:pic>
        <p:nvPicPr>
          <p:cNvPr id="2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20275701">
            <a:off x="1155101" y="7807496"/>
            <a:ext cx="1617631" cy="2057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1" grpId="0"/>
      <p:bldP spid="2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2160632" y="2528328"/>
            <a:ext cx="13966737" cy="5230344"/>
            <a:chOff x="0" y="0"/>
            <a:chExt cx="6705915" cy="251126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705915" cy="2511269"/>
            </a:xfrm>
            <a:custGeom>
              <a:avLst/>
              <a:gdLst/>
              <a:ahLst/>
              <a:cxnLst/>
              <a:rect l="l" t="t" r="r" b="b"/>
              <a:pathLst>
                <a:path w="6705915" h="2511269">
                  <a:moveTo>
                    <a:pt x="6440485" y="0"/>
                  </a:moveTo>
                  <a:lnTo>
                    <a:pt x="265430" y="0"/>
                  </a:lnTo>
                  <a:cubicBezTo>
                    <a:pt x="265430" y="146050"/>
                    <a:pt x="147320" y="265430"/>
                    <a:pt x="0" y="265430"/>
                  </a:cubicBezTo>
                  <a:lnTo>
                    <a:pt x="0" y="2245839"/>
                  </a:lnTo>
                  <a:cubicBezTo>
                    <a:pt x="146050" y="2245839"/>
                    <a:pt x="265430" y="2363949"/>
                    <a:pt x="265430" y="2511269"/>
                  </a:cubicBezTo>
                  <a:lnTo>
                    <a:pt x="6440485" y="2511269"/>
                  </a:lnTo>
                  <a:cubicBezTo>
                    <a:pt x="6440485" y="2365219"/>
                    <a:pt x="6558595" y="2245839"/>
                    <a:pt x="6705915" y="2245839"/>
                  </a:cubicBezTo>
                  <a:lnTo>
                    <a:pt x="6705915" y="265430"/>
                  </a:lnTo>
                  <a:cubicBezTo>
                    <a:pt x="6559865" y="265430"/>
                    <a:pt x="6440485" y="147320"/>
                    <a:pt x="6440485" y="0"/>
                  </a:cubicBezTo>
                  <a:close/>
                </a:path>
              </a:pathLst>
            </a:custGeom>
            <a:solidFill>
              <a:srgbClr val="497FB4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28700" y="1028700"/>
            <a:ext cx="2780777" cy="27529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 flipV="1">
            <a:off x="14428304" y="7050123"/>
            <a:ext cx="2830996" cy="220817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5947337" y="548777"/>
            <a:ext cx="1600160" cy="159749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679847" y="7853922"/>
            <a:ext cx="1794135" cy="178516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572000" y="3607316"/>
            <a:ext cx="9144000" cy="290778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sz="6500" b="1" kern="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  <a:t>HẸN GẶP LẠI CÁC EM </a:t>
            </a:r>
            <a:br>
              <a:rPr lang="en-US" sz="6500" b="1" kern="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</a:br>
            <a:r>
              <a:rPr lang="en-US" sz="6500" b="1" kern="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  <a:t>Ở TIẾT HỌC SAU!</a:t>
            </a:r>
            <a:endParaRPr lang="en-US" sz="6500" b="1" kern="0">
              <a:ln w="0"/>
              <a:solidFill>
                <a:srgbClr val="FFFF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/>
              <a:sym typeface="Arial"/>
            </a:endParaRPr>
          </a:p>
        </p:txBody>
      </p:sp>
      <p:sp>
        <p:nvSpPr>
          <p:cNvPr id="12" name="AutoShape 8"/>
          <p:cNvSpPr/>
          <p:nvPr/>
        </p:nvSpPr>
        <p:spPr>
          <a:xfrm>
            <a:off x="679847" y="7197204"/>
            <a:ext cx="3195240" cy="0"/>
          </a:xfrm>
          <a:prstGeom prst="line">
            <a:avLst/>
          </a:prstGeom>
          <a:ln w="47625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3" name="AutoShape 9"/>
          <p:cNvSpPr/>
          <p:nvPr/>
        </p:nvSpPr>
        <p:spPr>
          <a:xfrm>
            <a:off x="12932129" y="3086100"/>
            <a:ext cx="3195240" cy="0"/>
          </a:xfrm>
          <a:prstGeom prst="line">
            <a:avLst/>
          </a:prstGeom>
          <a:ln w="47625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981200" y="2247901"/>
            <a:ext cx="14478000" cy="6019800"/>
            <a:chOff x="0" y="0"/>
            <a:chExt cx="1784462" cy="171841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784462" cy="1718416"/>
            </a:xfrm>
            <a:custGeom>
              <a:avLst/>
              <a:gdLst/>
              <a:ahLst/>
              <a:cxnLst/>
              <a:rect l="l" t="t" r="r" b="b"/>
              <a:pathLst>
                <a:path w="1784462" h="1718416">
                  <a:moveTo>
                    <a:pt x="1660002" y="1718415"/>
                  </a:moveTo>
                  <a:lnTo>
                    <a:pt x="124460" y="1718415"/>
                  </a:lnTo>
                  <a:cubicBezTo>
                    <a:pt x="55880" y="1718415"/>
                    <a:pt x="0" y="1662536"/>
                    <a:pt x="0" y="159395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660002" y="0"/>
                  </a:lnTo>
                  <a:cubicBezTo>
                    <a:pt x="1728582" y="0"/>
                    <a:pt x="1784462" y="55880"/>
                    <a:pt x="1784462" y="124460"/>
                  </a:cubicBezTo>
                  <a:lnTo>
                    <a:pt x="1784462" y="1593956"/>
                  </a:lnTo>
                  <a:cubicBezTo>
                    <a:pt x="1784462" y="1662536"/>
                    <a:pt x="1728582" y="1718416"/>
                    <a:pt x="1660002" y="1718416"/>
                  </a:cubicBezTo>
                  <a:close/>
                </a:path>
              </a:pathLst>
            </a:custGeom>
            <a:solidFill>
              <a:srgbClr val="497FB4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5869230" y="380545"/>
            <a:ext cx="8151570" cy="1333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191"/>
              </a:lnSpc>
              <a:spcBef>
                <a:spcPct val="0"/>
              </a:spcBef>
            </a:pPr>
            <a:r>
              <a:rPr lang="en-US" sz="5500" b="1">
                <a:solidFill>
                  <a:srgbClr val="497F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19" name="Google Shape;646;p41"/>
          <p:cNvSpPr txBox="1">
            <a:spLocks/>
          </p:cNvSpPr>
          <p:nvPr/>
        </p:nvSpPr>
        <p:spPr>
          <a:xfrm flipH="1">
            <a:off x="3018118" y="3704801"/>
            <a:ext cx="1026900" cy="5269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" sz="4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lang="en" sz="4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365058" y="3596670"/>
            <a:ext cx="10836493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 TRUNG TRỰC CỦA TAM GIÁC</a:t>
            </a:r>
            <a:endParaRPr lang="en-US" sz="4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Google Shape;646;p41"/>
          <p:cNvSpPr txBox="1">
            <a:spLocks/>
          </p:cNvSpPr>
          <p:nvPr/>
        </p:nvSpPr>
        <p:spPr>
          <a:xfrm flipH="1">
            <a:off x="3034357" y="5617391"/>
            <a:ext cx="1026900" cy="5269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" sz="4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lang="en" sz="4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381297" y="5524500"/>
            <a:ext cx="10719025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5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 CHẤT BA ĐƯỜNG TRUNG TRỰC</a:t>
            </a:r>
            <a:endParaRPr lang="en-US" sz="4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4630400" y="6676156"/>
            <a:ext cx="3012945" cy="2417887"/>
          </a:xfrm>
          <a:prstGeom prst="rect">
            <a:avLst/>
          </a:prstGeom>
        </p:spPr>
      </p:pic>
      <p:pic>
        <p:nvPicPr>
          <p:cNvPr id="14" name="Picture 10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-865271" y="547847"/>
            <a:ext cx="2846471" cy="13197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9" grpId="0"/>
      <p:bldP spid="20" grpId="0"/>
      <p:bldP spid="29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2482594" y="1638300"/>
            <a:ext cx="13443289" cy="5334000"/>
            <a:chOff x="-102849" y="18695"/>
            <a:chExt cx="2115061" cy="1221224"/>
          </a:xfrm>
        </p:grpSpPr>
        <p:sp>
          <p:nvSpPr>
            <p:cNvPr id="7" name="Freeform 7"/>
            <p:cNvSpPr/>
            <p:nvPr/>
          </p:nvSpPr>
          <p:spPr>
            <a:xfrm>
              <a:off x="-102849" y="18695"/>
              <a:ext cx="2115061" cy="1221224"/>
            </a:xfrm>
            <a:custGeom>
              <a:avLst/>
              <a:gdLst/>
              <a:ahLst/>
              <a:cxnLst/>
              <a:rect l="l" t="t" r="r" b="b"/>
              <a:pathLst>
                <a:path w="1918193" h="2090532">
                  <a:moveTo>
                    <a:pt x="1793733" y="2090532"/>
                  </a:moveTo>
                  <a:lnTo>
                    <a:pt x="124460" y="2090532"/>
                  </a:lnTo>
                  <a:cubicBezTo>
                    <a:pt x="55880" y="2090532"/>
                    <a:pt x="0" y="2034652"/>
                    <a:pt x="0" y="196607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93733" y="0"/>
                  </a:lnTo>
                  <a:cubicBezTo>
                    <a:pt x="1862313" y="0"/>
                    <a:pt x="1918193" y="55880"/>
                    <a:pt x="1918193" y="124460"/>
                  </a:cubicBezTo>
                  <a:lnTo>
                    <a:pt x="1918193" y="1966072"/>
                  </a:lnTo>
                  <a:cubicBezTo>
                    <a:pt x="1918193" y="2034652"/>
                    <a:pt x="1862313" y="2090532"/>
                    <a:pt x="1793733" y="2090532"/>
                  </a:cubicBezTo>
                  <a:close/>
                </a:path>
              </a:pathLst>
            </a:custGeom>
            <a:solidFill>
              <a:srgbClr val="497FB4"/>
            </a:solidFill>
          </p:spPr>
        </p:sp>
      </p:grpSp>
      <p:sp>
        <p:nvSpPr>
          <p:cNvPr id="12" name="Google Shape;728;p44"/>
          <p:cNvSpPr txBox="1">
            <a:spLocks/>
          </p:cNvSpPr>
          <p:nvPr/>
        </p:nvSpPr>
        <p:spPr>
          <a:xfrm>
            <a:off x="8462053" y="2643300"/>
            <a:ext cx="1540500" cy="10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" sz="65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lang="en" sz="65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Google Shape;765;p44"/>
          <p:cNvCxnSpPr/>
          <p:nvPr/>
        </p:nvCxnSpPr>
        <p:spPr>
          <a:xfrm>
            <a:off x="8133316" y="4076700"/>
            <a:ext cx="1893079" cy="0"/>
          </a:xfrm>
          <a:prstGeom prst="straightConnector1">
            <a:avLst/>
          </a:prstGeom>
          <a:noFill/>
          <a:ln w="57150" cap="rnd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" name="Rectangle 14"/>
          <p:cNvSpPr/>
          <p:nvPr/>
        </p:nvSpPr>
        <p:spPr>
          <a:xfrm>
            <a:off x="2610930" y="4533900"/>
            <a:ext cx="13290806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5500" b="1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ĐƯỜNG TRUNG TRỰC CỦA TAM GIÁC</a:t>
            </a:r>
          </a:p>
        </p:txBody>
      </p:sp>
      <p:pic>
        <p:nvPicPr>
          <p:cNvPr id="1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2910741" flipV="1">
            <a:off x="805671" y="6540245"/>
            <a:ext cx="3954056" cy="1626106"/>
          </a:xfrm>
          <a:prstGeom prst="rect">
            <a:avLst/>
          </a:prstGeom>
        </p:spPr>
      </p:pic>
      <p:pic>
        <p:nvPicPr>
          <p:cNvPr id="20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081399">
            <a:off x="14283742" y="6750742"/>
            <a:ext cx="3388469" cy="24439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15694690" y="363083"/>
            <a:ext cx="1907510" cy="615941"/>
            <a:chOff x="0" y="0"/>
            <a:chExt cx="2332414" cy="75112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32414" cy="751129"/>
            </a:xfrm>
            <a:custGeom>
              <a:avLst/>
              <a:gdLst/>
              <a:ahLst/>
              <a:cxnLst/>
              <a:rect l="l" t="t" r="r" b="b"/>
              <a:pathLst>
                <a:path w="2332414" h="751129">
                  <a:moveTo>
                    <a:pt x="2207954" y="751129"/>
                  </a:moveTo>
                  <a:lnTo>
                    <a:pt x="124460" y="751129"/>
                  </a:lnTo>
                  <a:cubicBezTo>
                    <a:pt x="55880" y="751129"/>
                    <a:pt x="0" y="695249"/>
                    <a:pt x="0" y="62666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07954" y="0"/>
                  </a:lnTo>
                  <a:cubicBezTo>
                    <a:pt x="2276534" y="0"/>
                    <a:pt x="2332414" y="55880"/>
                    <a:pt x="2332414" y="124460"/>
                  </a:cubicBezTo>
                  <a:lnTo>
                    <a:pt x="2332414" y="626669"/>
                  </a:lnTo>
                  <a:cubicBezTo>
                    <a:pt x="2332414" y="695249"/>
                    <a:pt x="2276534" y="751129"/>
                    <a:pt x="2207954" y="751129"/>
                  </a:cubicBezTo>
                  <a:close/>
                </a:path>
              </a:pathLst>
            </a:custGeom>
            <a:solidFill>
              <a:srgbClr val="497FB4"/>
            </a:solidFill>
          </p:spPr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42900"/>
            <a:ext cx="1101010" cy="102753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939210" y="571726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1</a:t>
            </a:r>
            <a:r>
              <a:rPr lang="nl-NL" sz="4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val Callout 17"/>
          <p:cNvSpPr/>
          <p:nvPr/>
        </p:nvSpPr>
        <p:spPr>
          <a:xfrm>
            <a:off x="7848600" y="2961945"/>
            <a:ext cx="1735495" cy="856157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 smtClean="0">
                <a:solidFill>
                  <a:schemeClr val="tx1"/>
                </a:solidFill>
              </a:rPr>
              <a:t>Giải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5817684" y="554984"/>
            <a:ext cx="7925568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en-US" altLang="en-US" sz="38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kumimoji="0" lang="en-US" altLang="en-US" sz="3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8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kumimoji="0" lang="en-US" altLang="en-US" sz="3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8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kumimoji="0" lang="en-US" altLang="en-US" sz="3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altLang="en-US" sz="38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kumimoji="0" lang="en-US" altLang="en-US" sz="3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8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kumimoji="0" lang="en-US" altLang="en-US" sz="3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8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  <a:r>
              <a:rPr kumimoji="0" lang="en-US" altLang="en-US" sz="3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altLang="en-US" sz="3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Picture 2" descr="https://lh3.googleusercontent.com/i6URejbve4H9S8HiZpVVmUqRIa9ER3MOZtKM_5qVU9zjVfghITfgNq_A97ouNOVGxitXcnzrnl1hT0oMR9kIXTifZdhO-B16pNdBZasv94eXDnwH4ubyUbCJadTjBNYjkP7r9vo1aZgjEILox-AlCjSqVP1Lq4-6WVfE-2IgJxYYWHqU6rBm866tCsikVZQ5InshMbaJFQ=n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291" y="453015"/>
            <a:ext cx="1347583" cy="72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381000" y="1790700"/>
                <a:ext cx="17739307" cy="7509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tam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như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122.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Vẽ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1790700"/>
                <a:ext cx="17739307" cy="750975"/>
              </a:xfrm>
              <a:prstGeom prst="rect">
                <a:avLst/>
              </a:prstGeom>
              <a:blipFill>
                <a:blip r:embed="rId4"/>
                <a:stretch>
                  <a:fillRect l="-1238" t="-15447" b="-27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9347" y="4224006"/>
            <a:ext cx="5334000" cy="577659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>
            <a:off x="14782800" y="7224377"/>
            <a:ext cx="2215734" cy="2800295"/>
          </a:xfrm>
          <a:prstGeom prst="rect">
            <a:avLst/>
          </a:prstGeom>
        </p:spPr>
      </p:pic>
      <p:pic>
        <p:nvPicPr>
          <p:cNvPr id="14" name="Picture 3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/>
          <a:stretch>
            <a:fillRect/>
          </a:stretch>
        </p:blipFill>
        <p:spPr>
          <a:xfrm rot="9312001" flipV="1">
            <a:off x="-582012" y="9046079"/>
            <a:ext cx="2226458" cy="984394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8741664" y="4789557"/>
            <a:ext cx="708798" cy="3981063"/>
            <a:chOff x="8741664" y="4789557"/>
            <a:chExt cx="708798" cy="3981063"/>
          </a:xfrm>
        </p:grpSpPr>
        <p:grpSp>
          <p:nvGrpSpPr>
            <p:cNvPr id="21" name="Group 20"/>
            <p:cNvGrpSpPr/>
            <p:nvPr/>
          </p:nvGrpSpPr>
          <p:grpSpPr>
            <a:xfrm>
              <a:off x="8741664" y="5036820"/>
              <a:ext cx="249936" cy="3733800"/>
              <a:chOff x="8132064" y="5036820"/>
              <a:chExt cx="249936" cy="3733800"/>
            </a:xfrm>
          </p:grpSpPr>
          <p:cxnSp>
            <p:nvCxnSpPr>
              <p:cNvPr id="9" name="Straight Connector 8"/>
              <p:cNvCxnSpPr/>
              <p:nvPr/>
            </p:nvCxnSpPr>
            <p:spPr>
              <a:xfrm>
                <a:off x="8132064" y="5036820"/>
                <a:ext cx="0" cy="373380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8132064" y="8496300"/>
                <a:ext cx="249936" cy="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8374912" y="8496300"/>
                <a:ext cx="0" cy="27432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3" name="Rectangle 22"/>
                <p:cNvSpPr/>
                <p:nvPr/>
              </p:nvSpPr>
              <p:spPr>
                <a:xfrm>
                  <a:off x="8837537" y="4789557"/>
                  <a:ext cx="612925" cy="707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𝑑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37537" y="4789557"/>
                  <a:ext cx="612925" cy="707886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10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20337407" flipV="1">
            <a:off x="14636387" y="235161"/>
            <a:ext cx="4479119" cy="1842037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830146" y="1562100"/>
            <a:ext cx="16543454" cy="7086600"/>
            <a:chOff x="0" y="0"/>
            <a:chExt cx="1918193" cy="209053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18193" cy="2090532"/>
            </a:xfrm>
            <a:custGeom>
              <a:avLst/>
              <a:gdLst/>
              <a:ahLst/>
              <a:cxnLst/>
              <a:rect l="l" t="t" r="r" b="b"/>
              <a:pathLst>
                <a:path w="1918193" h="2090532">
                  <a:moveTo>
                    <a:pt x="1793733" y="2090532"/>
                  </a:moveTo>
                  <a:lnTo>
                    <a:pt x="124460" y="2090532"/>
                  </a:lnTo>
                  <a:cubicBezTo>
                    <a:pt x="55880" y="2090532"/>
                    <a:pt x="0" y="2034652"/>
                    <a:pt x="0" y="196607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93733" y="0"/>
                  </a:lnTo>
                  <a:cubicBezTo>
                    <a:pt x="1862313" y="0"/>
                    <a:pt x="1918193" y="55880"/>
                    <a:pt x="1918193" y="124460"/>
                  </a:cubicBezTo>
                  <a:lnTo>
                    <a:pt x="1918193" y="1966072"/>
                  </a:lnTo>
                  <a:cubicBezTo>
                    <a:pt x="1918193" y="2034652"/>
                    <a:pt x="1862313" y="2090532"/>
                    <a:pt x="1793733" y="2090532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2" name="TextBox 11"/>
          <p:cNvSpPr txBox="1"/>
          <p:nvPr/>
        </p:nvSpPr>
        <p:spPr>
          <a:xfrm>
            <a:off x="7010400" y="2071926"/>
            <a:ext cx="4038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  <a:endParaRPr lang="en-US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249508">
            <a:off x="675888" y="791101"/>
            <a:ext cx="1838768" cy="1326211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flipH="1" flipV="1">
            <a:off x="304800" y="8552281"/>
            <a:ext cx="2255520" cy="14097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17917" y="3075294"/>
            <a:ext cx="15356840" cy="183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tam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17917" y="5355891"/>
            <a:ext cx="14859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ý: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đỉnh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228472" y="7432248"/>
            <a:ext cx="1746285" cy="2587090"/>
          </a:xfrm>
          <a:prstGeom prst="rect">
            <a:avLst/>
          </a:prstGeom>
        </p:spPr>
      </p:pic>
      <p:pic>
        <p:nvPicPr>
          <p:cNvPr id="13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1765316" y="2091366"/>
            <a:ext cx="834803" cy="8118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685800" y="647700"/>
            <a:ext cx="5562600" cy="1066800"/>
            <a:chOff x="381000" y="190500"/>
            <a:chExt cx="5562600" cy="1066800"/>
          </a:xfrm>
        </p:grpSpPr>
        <p:sp>
          <p:nvSpPr>
            <p:cNvPr id="15" name="Rectangle 14"/>
            <p:cNvSpPr/>
            <p:nvPr/>
          </p:nvSpPr>
          <p:spPr>
            <a:xfrm>
              <a:off x="381000" y="190500"/>
              <a:ext cx="5562600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57271" y="190500"/>
              <a:ext cx="5231497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nl-NL" sz="4000" b="1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Ví dụ 1 (SGK </a:t>
              </a:r>
              <a:r>
                <a:rPr lang="nl-NL" sz="4000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– </a:t>
              </a:r>
              <a:r>
                <a:rPr lang="nl-NL" sz="4000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tr112)</a:t>
              </a:r>
              <a:endPara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Oval Callout 21"/>
          <p:cNvSpPr/>
          <p:nvPr/>
        </p:nvSpPr>
        <p:spPr>
          <a:xfrm>
            <a:off x="8001000" y="3771937"/>
            <a:ext cx="1669143" cy="914400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 smtClean="0">
                <a:solidFill>
                  <a:schemeClr val="tx1"/>
                </a:solidFill>
              </a:rPr>
              <a:t>Giải</a:t>
            </a:r>
            <a:endParaRPr lang="en-US" sz="4000" b="1" dirty="0">
              <a:solidFill>
                <a:schemeClr val="tx1"/>
              </a:solidFill>
            </a:endParaRPr>
          </a:p>
        </p:txBody>
      </p:sp>
      <p:pic>
        <p:nvPicPr>
          <p:cNvPr id="19" name="Picture 10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 rot="2070344">
            <a:off x="17039994" y="29170"/>
            <a:ext cx="1639790" cy="76026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693057" y="2040404"/>
                <a:ext cx="17068800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𝑔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en-US" sz="4000" dirty="0" err="1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123),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nào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057" y="2040404"/>
                <a:ext cx="17068800" cy="1938992"/>
              </a:xfrm>
              <a:prstGeom prst="rect">
                <a:avLst/>
              </a:prstGeom>
              <a:blipFill>
                <a:blip r:embed="rId30"/>
                <a:stretch>
                  <a:fillRect l="-1286" r="-429" b="-6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5"/>
          <p:cNvPicPr>
            <a:picLocks noChangeAspect="1"/>
          </p:cNvPicPr>
          <p:nvPr/>
        </p:nvPicPr>
        <p:blipFill>
          <a:blip r:embed="rId31"/>
          <a:srcRect/>
          <a:stretch>
            <a:fillRect/>
          </a:stretch>
        </p:blipFill>
        <p:spPr>
          <a:xfrm>
            <a:off x="15461343" y="8134652"/>
            <a:ext cx="2445657" cy="20380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533400" y="4531013"/>
            <a:ext cx="6378241" cy="549101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7391400" y="5143500"/>
                <a:ext cx="10439400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spcAft>
                    <a:spcPts val="1200"/>
                  </a:spcAft>
                  <a:buFontTx/>
                  <a:buChar char="-"/>
                </a:pPr>
                <a:r>
                  <a:rPr lang="en-US" sz="40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 smtClean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1400" y="5143500"/>
                <a:ext cx="10439400" cy="2862322"/>
              </a:xfrm>
              <a:prstGeom prst="rect">
                <a:avLst/>
              </a:prstGeom>
              <a:blipFill>
                <a:blip r:embed="rId33"/>
                <a:stretch>
                  <a:fillRect l="-1869" r="-2044" b="-4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7" grpId="0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2272</TotalTime>
  <Words>2372</Words>
  <Application>Microsoft Office PowerPoint</Application>
  <PresentationFormat>Custom</PresentationFormat>
  <Paragraphs>226</Paragraphs>
  <Slides>48</Slides>
  <Notes>7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5" baseType="lpstr">
      <vt:lpstr>Arial</vt:lpstr>
      <vt:lpstr>Cambria Math</vt:lpstr>
      <vt:lpstr>Anton</vt:lpstr>
      <vt:lpstr>Times New Roman</vt:lpstr>
      <vt:lpstr>Calibri</vt:lpstr>
      <vt:lpstr>Office Theme</vt:lpstr>
      <vt:lpstr>MathType 7.0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Minimalist Let's Learn Mathematics Presentation</dc:title>
  <dc:creator>Mr CHU HONG VINH</dc:creator>
  <cp:lastModifiedBy>Admin</cp:lastModifiedBy>
  <cp:revision>247</cp:revision>
  <dcterms:created xsi:type="dcterms:W3CDTF">2006-08-16T00:00:00Z</dcterms:created>
  <dcterms:modified xsi:type="dcterms:W3CDTF">2022-12-16T06:42:10Z</dcterms:modified>
  <dc:identifier>DAFNsc4mcvs</dc:identifier>
</cp:coreProperties>
</file>