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m4a" ContentType="audio/mp4"/>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3091" r:id="rId2"/>
    <p:sldId id="3317" r:id="rId3"/>
    <p:sldId id="3318" r:id="rId4"/>
    <p:sldId id="3145" r:id="rId5"/>
    <p:sldId id="3140" r:id="rId6"/>
    <p:sldId id="3320" r:id="rId7"/>
    <p:sldId id="3322" r:id="rId8"/>
    <p:sldId id="3319" r:id="rId9"/>
    <p:sldId id="3141" r:id="rId10"/>
    <p:sldId id="3271" r:id="rId11"/>
    <p:sldId id="3321" r:id="rId12"/>
    <p:sldId id="3310"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D4FA"/>
    <a:srgbClr val="CCECFF"/>
    <a:srgbClr val="75C4FF"/>
    <a:srgbClr val="B0EAEE"/>
    <a:srgbClr val="72D6D4"/>
    <a:srgbClr val="00CC99"/>
    <a:srgbClr val="F0677C"/>
    <a:srgbClr val="FF3399"/>
    <a:srgbClr val="0998D7"/>
    <a:srgbClr val="F181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69" d="100"/>
          <a:sy n="69" d="100"/>
        </p:scale>
        <p:origin x="44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05/04/2025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72920" y="825961"/>
            <a:ext cx="10190480" cy="3263245"/>
            <a:chOff x="1778000" y="246841"/>
            <a:chExt cx="10190480" cy="3263245"/>
          </a:xfrm>
        </p:grpSpPr>
        <p:sp>
          <p:nvSpPr>
            <p:cNvPr id="10" name="Freeform: Shape 9">
              <a:extLst>
                <a:ext uri="{FF2B5EF4-FFF2-40B4-BE49-F238E27FC236}">
                  <a16:creationId xmlns:a16="http://schemas.microsoft.com/office/drawing/2014/main" id="{988A1823-CD89-4DFF-9318-33C2F26318B4}"/>
                </a:ext>
              </a:extLst>
            </p:cNvPr>
            <p:cNvSpPr/>
            <p:nvPr/>
          </p:nvSpPr>
          <p:spPr>
            <a:xfrm>
              <a:off x="3261360" y="246841"/>
              <a:ext cx="867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14</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692" y="4526277"/>
            <a:ext cx="2059470" cy="2053292"/>
          </a:xfrm>
          <a:prstGeom prst="rect">
            <a:avLst/>
          </a:prstGeom>
        </p:spPr>
      </p:pic>
      <p:pic>
        <p:nvPicPr>
          <p:cNvPr id="4" name="Picture 3">
            <a:extLst>
              <a:ext uri="{FF2B5EF4-FFF2-40B4-BE49-F238E27FC236}">
                <a16:creationId xmlns:a16="http://schemas.microsoft.com/office/drawing/2014/main" id="{93126038-94DA-4581-92FB-9C7197225ED8}"/>
              </a:ext>
            </a:extLst>
          </p:cNvPr>
          <p:cNvPicPr>
            <a:picLocks noChangeAspect="1"/>
          </p:cNvPicPr>
          <p:nvPr/>
        </p:nvPicPr>
        <p:blipFill>
          <a:blip r:embed="rId3"/>
          <a:stretch>
            <a:fillRect/>
          </a:stretch>
        </p:blipFill>
        <p:spPr>
          <a:xfrm>
            <a:off x="1762760" y="937383"/>
            <a:ext cx="7328657" cy="1100528"/>
          </a:xfrm>
          <a:prstGeom prst="rect">
            <a:avLst/>
          </a:prstGeom>
        </p:spPr>
      </p:pic>
      <p:pic>
        <p:nvPicPr>
          <p:cNvPr id="9" name="Picture 8">
            <a:extLst>
              <a:ext uri="{FF2B5EF4-FFF2-40B4-BE49-F238E27FC236}">
                <a16:creationId xmlns:a16="http://schemas.microsoft.com/office/drawing/2014/main" id="{FA67279D-EB8F-4B08-A3BF-4B8D0AA4EB25}"/>
              </a:ext>
            </a:extLst>
          </p:cNvPr>
          <p:cNvPicPr>
            <a:picLocks noChangeAspect="1"/>
          </p:cNvPicPr>
          <p:nvPr/>
        </p:nvPicPr>
        <p:blipFill>
          <a:blip r:embed="rId4"/>
          <a:stretch>
            <a:fillRect/>
          </a:stretch>
        </p:blipFill>
        <p:spPr>
          <a:xfrm>
            <a:off x="3921760" y="2475583"/>
            <a:ext cx="8011160" cy="1443786"/>
          </a:xfrm>
          <a:prstGeom prst="rect">
            <a:avLst/>
          </a:prstGeom>
        </p:spPr>
      </p:pic>
    </p:spTree>
    <p:extLst>
      <p:ext uri="{BB962C8B-B14F-4D97-AF65-F5344CB8AC3E}">
        <p14:creationId xmlns:p14="http://schemas.microsoft.com/office/powerpoint/2010/main" val="20128643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4" name="Picture 3">
            <a:extLst>
              <a:ext uri="{FF2B5EF4-FFF2-40B4-BE49-F238E27FC236}">
                <a16:creationId xmlns:a16="http://schemas.microsoft.com/office/drawing/2014/main" id="{A4FEDDFC-93DF-4145-BBA7-4C6C2FE345C9}"/>
              </a:ext>
            </a:extLst>
          </p:cNvPr>
          <p:cNvPicPr>
            <a:picLocks noChangeAspect="1"/>
          </p:cNvPicPr>
          <p:nvPr/>
        </p:nvPicPr>
        <p:blipFill rotWithShape="1">
          <a:blip r:embed="rId3"/>
          <a:srcRect t="12390" b="26428"/>
          <a:stretch/>
        </p:blipFill>
        <p:spPr>
          <a:xfrm>
            <a:off x="453301" y="1486125"/>
            <a:ext cx="11285398" cy="4220194"/>
          </a:xfrm>
          <a:prstGeom prst="rect">
            <a:avLst/>
          </a:prstGeom>
        </p:spPr>
      </p:pic>
    </p:spTree>
    <p:extLst>
      <p:ext uri="{BB962C8B-B14F-4D97-AF65-F5344CB8AC3E}">
        <p14:creationId xmlns:p14="http://schemas.microsoft.com/office/powerpoint/2010/main" val="13769138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DFF55A-37E0-4629-B4D4-F2EC9CF4345C}"/>
              </a:ext>
            </a:extLst>
          </p:cNvPr>
          <p:cNvPicPr>
            <a:picLocks noChangeAspect="1"/>
          </p:cNvPicPr>
          <p:nvPr/>
        </p:nvPicPr>
        <p:blipFill>
          <a:blip r:embed="rId2"/>
          <a:stretch>
            <a:fillRect/>
          </a:stretch>
        </p:blipFill>
        <p:spPr>
          <a:xfrm>
            <a:off x="215198" y="160846"/>
            <a:ext cx="2862299" cy="767584"/>
          </a:xfrm>
          <a:prstGeom prst="rect">
            <a:avLst/>
          </a:prstGeom>
        </p:spPr>
      </p:pic>
      <p:pic>
        <p:nvPicPr>
          <p:cNvPr id="4" name="Picture 3">
            <a:extLst>
              <a:ext uri="{FF2B5EF4-FFF2-40B4-BE49-F238E27FC236}">
                <a16:creationId xmlns:a16="http://schemas.microsoft.com/office/drawing/2014/main" id="{A4FEDDFC-93DF-4145-BBA7-4C6C2FE345C9}"/>
              </a:ext>
            </a:extLst>
          </p:cNvPr>
          <p:cNvPicPr>
            <a:picLocks noChangeAspect="1"/>
          </p:cNvPicPr>
          <p:nvPr/>
        </p:nvPicPr>
        <p:blipFill rotWithShape="1">
          <a:blip r:embed="rId3"/>
          <a:srcRect t="12390" b="65885"/>
          <a:stretch/>
        </p:blipFill>
        <p:spPr>
          <a:xfrm>
            <a:off x="404140" y="928430"/>
            <a:ext cx="11285398" cy="149030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315662901"/>
              </p:ext>
            </p:extLst>
          </p:nvPr>
        </p:nvGraphicFramePr>
        <p:xfrm>
          <a:off x="752019" y="2558901"/>
          <a:ext cx="10909039" cy="2865120"/>
        </p:xfrm>
        <a:graphic>
          <a:graphicData uri="http://schemas.openxmlformats.org/drawingml/2006/table">
            <a:tbl>
              <a:tblPr firstRow="1" bandRow="1">
                <a:tableStyleId>{21E4AEA4-8DFA-4A89-87EB-49C32662AFE0}</a:tableStyleId>
              </a:tblPr>
              <a:tblGrid>
                <a:gridCol w="1107642">
                  <a:extLst>
                    <a:ext uri="{9D8B030D-6E8A-4147-A177-3AD203B41FA5}">
                      <a16:colId xmlns:a16="http://schemas.microsoft.com/office/drawing/2014/main" val="1801558324"/>
                    </a:ext>
                  </a:extLst>
                </a:gridCol>
                <a:gridCol w="1719281">
                  <a:extLst>
                    <a:ext uri="{9D8B030D-6E8A-4147-A177-3AD203B41FA5}">
                      <a16:colId xmlns:a16="http://schemas.microsoft.com/office/drawing/2014/main" val="728318901"/>
                    </a:ext>
                  </a:extLst>
                </a:gridCol>
                <a:gridCol w="2694039">
                  <a:extLst>
                    <a:ext uri="{9D8B030D-6E8A-4147-A177-3AD203B41FA5}">
                      <a16:colId xmlns:a16="http://schemas.microsoft.com/office/drawing/2014/main" val="3706636637"/>
                    </a:ext>
                  </a:extLst>
                </a:gridCol>
                <a:gridCol w="2497393">
                  <a:extLst>
                    <a:ext uri="{9D8B030D-6E8A-4147-A177-3AD203B41FA5}">
                      <a16:colId xmlns:a16="http://schemas.microsoft.com/office/drawing/2014/main" val="2409878271"/>
                    </a:ext>
                  </a:extLst>
                </a:gridCol>
                <a:gridCol w="2890684">
                  <a:extLst>
                    <a:ext uri="{9D8B030D-6E8A-4147-A177-3AD203B41FA5}">
                      <a16:colId xmlns:a16="http://schemas.microsoft.com/office/drawing/2014/main" val="3369321898"/>
                    </a:ext>
                  </a:extLst>
                </a:gridCol>
              </a:tblGrid>
              <a:tr h="370840">
                <a:tc>
                  <a:txBody>
                    <a:bodyPr/>
                    <a:lstStyle/>
                    <a:p>
                      <a:pPr algn="ctr"/>
                      <a:r>
                        <a:rPr lang="en-US" smtClean="0">
                          <a:solidFill>
                            <a:schemeClr val="tx1"/>
                          </a:solidFill>
                          <a:latin typeface="UTM Avo" panose="02040603050506020204"/>
                        </a:rPr>
                        <a:t>Lần lặp</a:t>
                      </a:r>
                      <a:endParaRPr lang="en-US">
                        <a:solidFill>
                          <a:schemeClr val="tx1"/>
                        </a:solidFill>
                        <a:latin typeface="UTM Avo"/>
                      </a:endParaRPr>
                    </a:p>
                  </a:txBody>
                  <a:tcPr anchor="ctr">
                    <a:solidFill>
                      <a:srgbClr val="7ED4FA"/>
                    </a:solidFill>
                  </a:tcPr>
                </a:tc>
                <a:tc>
                  <a:txBody>
                    <a:bodyPr/>
                    <a:lstStyle/>
                    <a:p>
                      <a:pPr algn="ctr"/>
                      <a:r>
                        <a:rPr lang="en-US" smtClean="0">
                          <a:solidFill>
                            <a:schemeClr val="tx1"/>
                          </a:solidFill>
                          <a:latin typeface="UTM Avo" panose="02040603050506020204"/>
                        </a:rPr>
                        <a:t>Tên</a:t>
                      </a:r>
                      <a:r>
                        <a:rPr lang="en-US" baseline="0" smtClean="0">
                          <a:solidFill>
                            <a:schemeClr val="tx1"/>
                          </a:solidFill>
                          <a:latin typeface="UTM Avo" panose="02040603050506020204"/>
                        </a:rPr>
                        <a:t> nước</a:t>
                      </a:r>
                      <a:endParaRPr lang="en-US">
                        <a:solidFill>
                          <a:schemeClr val="tx1"/>
                        </a:solidFill>
                        <a:latin typeface="UTM Avo"/>
                      </a:endParaRPr>
                    </a:p>
                  </a:txBody>
                  <a:tcPr anchor="ctr">
                    <a:solidFill>
                      <a:srgbClr val="7ED4FA"/>
                    </a:solidFill>
                  </a:tcPr>
                </a:tc>
                <a:tc>
                  <a:txBody>
                    <a:bodyPr/>
                    <a:lstStyle/>
                    <a:p>
                      <a:pPr algn="ctr"/>
                      <a:r>
                        <a:rPr lang="en-US" smtClean="0">
                          <a:solidFill>
                            <a:schemeClr val="tx1"/>
                          </a:solidFill>
                          <a:latin typeface="UTM Avo" panose="02040603050506020204"/>
                        </a:rPr>
                        <a:t>Có</a:t>
                      </a:r>
                      <a:r>
                        <a:rPr lang="en-US" baseline="0" smtClean="0">
                          <a:solidFill>
                            <a:schemeClr val="tx1"/>
                          </a:solidFill>
                          <a:latin typeface="UTM Avo" panose="02040603050506020204"/>
                        </a:rPr>
                        <a:t> đúng tên nước cần tìm không?</a:t>
                      </a:r>
                      <a:endParaRPr lang="en-US">
                        <a:solidFill>
                          <a:schemeClr val="tx1"/>
                        </a:solidFill>
                        <a:latin typeface="UTM Avo"/>
                      </a:endParaRPr>
                    </a:p>
                  </a:txBody>
                  <a:tcPr anchor="ctr">
                    <a:solidFill>
                      <a:srgbClr val="7ED4FA"/>
                    </a:solidFill>
                  </a:tcPr>
                </a:tc>
                <a:tc>
                  <a:txBody>
                    <a:bodyPr/>
                    <a:lstStyle/>
                    <a:p>
                      <a:pPr algn="ctr"/>
                      <a:r>
                        <a:rPr lang="en-US" smtClean="0">
                          <a:solidFill>
                            <a:schemeClr val="tx1"/>
                          </a:solidFill>
                          <a:latin typeface="UTM Avo" panose="02040603050506020204"/>
                        </a:rPr>
                        <a:t>Có</a:t>
                      </a:r>
                      <a:r>
                        <a:rPr lang="en-US" baseline="0" smtClean="0">
                          <a:solidFill>
                            <a:schemeClr val="tx1"/>
                          </a:solidFill>
                          <a:latin typeface="UTM Avo" panose="02040603050506020204"/>
                        </a:rPr>
                        <a:t> đúng là đã hết danh sách không?</a:t>
                      </a:r>
                      <a:endParaRPr lang="en-US">
                        <a:solidFill>
                          <a:schemeClr val="tx1"/>
                        </a:solidFill>
                        <a:latin typeface="UTM Avo"/>
                      </a:endParaRPr>
                    </a:p>
                  </a:txBody>
                  <a:tcPr anchor="ctr">
                    <a:solidFill>
                      <a:srgbClr val="7ED4FA"/>
                    </a:solidFill>
                  </a:tcPr>
                </a:tc>
                <a:tc>
                  <a:txBody>
                    <a:bodyPr/>
                    <a:lstStyle/>
                    <a:p>
                      <a:pPr algn="ctr"/>
                      <a:r>
                        <a:rPr lang="en-US" smtClean="0">
                          <a:solidFill>
                            <a:schemeClr val="tx1"/>
                          </a:solidFill>
                          <a:latin typeface="UTM Avo" panose="02040603050506020204"/>
                        </a:rPr>
                        <a:t>Đầu ra</a:t>
                      </a:r>
                      <a:endParaRPr lang="en-US">
                        <a:solidFill>
                          <a:schemeClr val="tx1"/>
                        </a:solidFill>
                        <a:latin typeface="UTM Avo"/>
                      </a:endParaRPr>
                    </a:p>
                  </a:txBody>
                  <a:tcPr anchor="ctr">
                    <a:solidFill>
                      <a:srgbClr val="7ED4FA"/>
                    </a:solidFill>
                  </a:tcPr>
                </a:tc>
                <a:extLst>
                  <a:ext uri="{0D108BD9-81ED-4DB2-BD59-A6C34878D82A}">
                    <a16:rowId xmlns:a16="http://schemas.microsoft.com/office/drawing/2014/main" val="597511916"/>
                  </a:ext>
                </a:extLst>
              </a:tr>
              <a:tr h="370840">
                <a:tc>
                  <a:txBody>
                    <a:bodyPr/>
                    <a:lstStyle/>
                    <a:p>
                      <a:pPr algn="ctr"/>
                      <a:r>
                        <a:rPr lang="en-US" smtClean="0">
                          <a:latin typeface="UTM Avo" panose="02040603050506020204"/>
                        </a:rPr>
                        <a:t>1</a:t>
                      </a:r>
                      <a:endParaRPr lang="en-US">
                        <a:solidFill>
                          <a:schemeClr val="tx1"/>
                        </a:solidFill>
                        <a:latin typeface="UTM Avo"/>
                      </a:endParaRPr>
                    </a:p>
                  </a:txBody>
                  <a:tcPr>
                    <a:solidFill>
                      <a:srgbClr val="CCECFF"/>
                    </a:solidFill>
                  </a:tcPr>
                </a:tc>
                <a:tc>
                  <a:txBody>
                    <a:bodyPr/>
                    <a:lstStyle/>
                    <a:p>
                      <a:pPr algn="ctr"/>
                      <a:r>
                        <a:rPr lang="en-US" smtClean="0">
                          <a:latin typeface="UTM Avo" panose="02040603050506020204"/>
                        </a:rPr>
                        <a:t>Bolivia</a:t>
                      </a:r>
                      <a:endParaRPr lang="en-US">
                        <a:solidFill>
                          <a:schemeClr val="tx1"/>
                        </a:solidFill>
                        <a:latin typeface="UTM Avo"/>
                      </a:endParaRPr>
                    </a:p>
                  </a:txBody>
                  <a:tcPr>
                    <a:solidFill>
                      <a:srgbClr val="CCECFF"/>
                    </a:solidFill>
                  </a:tcPr>
                </a:tc>
                <a:tc>
                  <a:txBody>
                    <a:bodyPr/>
                    <a:lstStyle/>
                    <a:p>
                      <a:pPr algn="ctr"/>
                      <a:r>
                        <a:rPr lang="en-US" smtClean="0">
                          <a:latin typeface="UTM Avo" panose="02040603050506020204"/>
                        </a:rPr>
                        <a:t>Sai</a:t>
                      </a:r>
                      <a:endParaRPr lang="en-US">
                        <a:solidFill>
                          <a:schemeClr val="tx1"/>
                        </a:solidFill>
                        <a:latin typeface="UTM Avo"/>
                      </a:endParaRPr>
                    </a:p>
                  </a:txBody>
                  <a:tcPr>
                    <a:solidFill>
                      <a:srgbClr val="CCECFF"/>
                    </a:solidFill>
                  </a:tcPr>
                </a:tc>
                <a:tc>
                  <a:txBody>
                    <a:bodyPr/>
                    <a:lstStyle/>
                    <a:p>
                      <a:pPr algn="ctr"/>
                      <a:r>
                        <a:rPr lang="en-US" smtClean="0">
                          <a:latin typeface="UTM Avo" panose="02040603050506020204"/>
                        </a:rPr>
                        <a:t>Sai</a:t>
                      </a:r>
                      <a:endParaRPr lang="en-US">
                        <a:solidFill>
                          <a:schemeClr val="tx1"/>
                        </a:solidFill>
                        <a:latin typeface="UTM Avo"/>
                      </a:endParaRPr>
                    </a:p>
                  </a:txBody>
                  <a:tcPr>
                    <a:solidFill>
                      <a:srgbClr val="CCECFF"/>
                    </a:solidFill>
                  </a:tcPr>
                </a:tc>
                <a:tc>
                  <a:txBody>
                    <a:bodyPr/>
                    <a:lstStyle/>
                    <a:p>
                      <a:pPr algn="ctr"/>
                      <a:endParaRPr lang="en-US">
                        <a:solidFill>
                          <a:schemeClr val="tx1"/>
                        </a:solidFill>
                        <a:latin typeface="UTM Avo"/>
                      </a:endParaRPr>
                    </a:p>
                  </a:txBody>
                  <a:tcPr>
                    <a:solidFill>
                      <a:srgbClr val="CCECFF"/>
                    </a:solidFill>
                  </a:tcPr>
                </a:tc>
                <a:extLst>
                  <a:ext uri="{0D108BD9-81ED-4DB2-BD59-A6C34878D82A}">
                    <a16:rowId xmlns:a16="http://schemas.microsoft.com/office/drawing/2014/main" val="3753940246"/>
                  </a:ext>
                </a:extLst>
              </a:tr>
              <a:tr h="370840">
                <a:tc>
                  <a:txBody>
                    <a:bodyPr/>
                    <a:lstStyle/>
                    <a:p>
                      <a:pPr algn="ctr"/>
                      <a:r>
                        <a:rPr lang="en-US" smtClean="0">
                          <a:latin typeface="UTM Avo" panose="02040603050506020204"/>
                        </a:rPr>
                        <a:t>2</a:t>
                      </a:r>
                      <a:endParaRPr lang="en-US">
                        <a:solidFill>
                          <a:schemeClr val="tx1"/>
                        </a:solidFill>
                        <a:latin typeface="UTM Avo"/>
                      </a:endParaRPr>
                    </a:p>
                  </a:txBody>
                  <a:tcPr>
                    <a:solidFill>
                      <a:srgbClr val="CCECFF"/>
                    </a:solidFill>
                  </a:tcPr>
                </a:tc>
                <a:tc>
                  <a:txBody>
                    <a:bodyPr/>
                    <a:lstStyle/>
                    <a:p>
                      <a:pPr algn="ctr"/>
                      <a:endParaRPr lang="en-US">
                        <a:solidFill>
                          <a:schemeClr val="tx1"/>
                        </a:solidFill>
                        <a:latin typeface="UTM Avo"/>
                      </a:endParaRPr>
                    </a:p>
                  </a:txBody>
                  <a:tcPr>
                    <a:solidFill>
                      <a:srgbClr val="CCECFF"/>
                    </a:solidFill>
                  </a:tcPr>
                </a:tc>
                <a:tc>
                  <a:txBody>
                    <a:bodyPr/>
                    <a:lstStyle/>
                    <a:p>
                      <a:pPr algn="ctr"/>
                      <a:endParaRPr lang="en-US">
                        <a:solidFill>
                          <a:schemeClr val="tx1"/>
                        </a:solidFill>
                        <a:latin typeface="UTM Avo"/>
                      </a:endParaRPr>
                    </a:p>
                  </a:txBody>
                  <a:tcPr>
                    <a:solidFill>
                      <a:srgbClr val="CCECFF"/>
                    </a:solidFill>
                  </a:tcPr>
                </a:tc>
                <a:tc>
                  <a:txBody>
                    <a:bodyPr/>
                    <a:lstStyle/>
                    <a:p>
                      <a:pPr algn="ctr"/>
                      <a:endParaRPr lang="en-US">
                        <a:solidFill>
                          <a:schemeClr val="tx1"/>
                        </a:solidFill>
                        <a:latin typeface="UTM Avo"/>
                      </a:endParaRPr>
                    </a:p>
                  </a:txBody>
                  <a:tcPr>
                    <a:solidFill>
                      <a:srgbClr val="CCECFF"/>
                    </a:solidFill>
                  </a:tcPr>
                </a:tc>
                <a:tc>
                  <a:txBody>
                    <a:bodyPr/>
                    <a:lstStyle/>
                    <a:p>
                      <a:pPr algn="ctr"/>
                      <a:endParaRPr lang="en-US">
                        <a:solidFill>
                          <a:schemeClr val="tx1"/>
                        </a:solidFill>
                        <a:latin typeface="UTM Avo"/>
                      </a:endParaRPr>
                    </a:p>
                  </a:txBody>
                  <a:tcPr>
                    <a:solidFill>
                      <a:srgbClr val="CCECFF"/>
                    </a:solidFill>
                  </a:tcPr>
                </a:tc>
                <a:extLst>
                  <a:ext uri="{0D108BD9-81ED-4DB2-BD59-A6C34878D82A}">
                    <a16:rowId xmlns:a16="http://schemas.microsoft.com/office/drawing/2014/main" val="2497102912"/>
                  </a:ext>
                </a:extLst>
              </a:tr>
              <a:tr h="370840">
                <a:tc>
                  <a:txBody>
                    <a:bodyPr/>
                    <a:lstStyle/>
                    <a:p>
                      <a:pPr algn="ctr"/>
                      <a:endParaRPr lang="en-US">
                        <a:solidFill>
                          <a:schemeClr val="tx1"/>
                        </a:solidFill>
                        <a:latin typeface="UTM Avo"/>
                      </a:endParaRPr>
                    </a:p>
                  </a:txBody>
                  <a:tcPr>
                    <a:solidFill>
                      <a:srgbClr val="CCECFF"/>
                    </a:solidFill>
                  </a:tcPr>
                </a:tc>
                <a:tc>
                  <a:txBody>
                    <a:bodyPr/>
                    <a:lstStyle/>
                    <a:p>
                      <a:pPr algn="ctr"/>
                      <a:endParaRPr lang="en-US">
                        <a:solidFill>
                          <a:schemeClr val="tx1"/>
                        </a:solidFill>
                        <a:latin typeface="UTM Avo"/>
                      </a:endParaRPr>
                    </a:p>
                  </a:txBody>
                  <a:tcPr>
                    <a:solidFill>
                      <a:srgbClr val="CCECFF"/>
                    </a:solidFill>
                  </a:tcPr>
                </a:tc>
                <a:tc>
                  <a:txBody>
                    <a:bodyPr/>
                    <a:lstStyle/>
                    <a:p>
                      <a:pPr algn="ctr"/>
                      <a:endParaRPr lang="en-US">
                        <a:solidFill>
                          <a:schemeClr val="tx1"/>
                        </a:solidFill>
                        <a:latin typeface="UTM Avo"/>
                      </a:endParaRPr>
                    </a:p>
                  </a:txBody>
                  <a:tcPr>
                    <a:solidFill>
                      <a:srgbClr val="CCECFF"/>
                    </a:solidFill>
                  </a:tcPr>
                </a:tc>
                <a:tc>
                  <a:txBody>
                    <a:bodyPr/>
                    <a:lstStyle/>
                    <a:p>
                      <a:pPr algn="ctr"/>
                      <a:endParaRPr lang="en-US">
                        <a:solidFill>
                          <a:schemeClr val="tx1"/>
                        </a:solidFill>
                        <a:latin typeface="UTM Avo"/>
                      </a:endParaRPr>
                    </a:p>
                  </a:txBody>
                  <a:tcPr>
                    <a:solidFill>
                      <a:srgbClr val="CCECFF"/>
                    </a:solidFill>
                  </a:tcPr>
                </a:tc>
                <a:tc>
                  <a:txBody>
                    <a:bodyPr/>
                    <a:lstStyle/>
                    <a:p>
                      <a:pPr algn="ctr"/>
                      <a:endParaRPr lang="en-US">
                        <a:solidFill>
                          <a:schemeClr val="tx1"/>
                        </a:solidFill>
                        <a:latin typeface="UTM Avo"/>
                      </a:endParaRPr>
                    </a:p>
                  </a:txBody>
                  <a:tcPr>
                    <a:solidFill>
                      <a:srgbClr val="CCECFF"/>
                    </a:solidFill>
                  </a:tcPr>
                </a:tc>
                <a:extLst>
                  <a:ext uri="{0D108BD9-81ED-4DB2-BD59-A6C34878D82A}">
                    <a16:rowId xmlns:a16="http://schemas.microsoft.com/office/drawing/2014/main" val="1108016303"/>
                  </a:ext>
                </a:extLst>
              </a:tr>
              <a:tr h="370840">
                <a:tc>
                  <a:txBody>
                    <a:bodyPr/>
                    <a:lstStyle/>
                    <a:p>
                      <a:pPr algn="ctr"/>
                      <a:endParaRPr lang="en-US">
                        <a:solidFill>
                          <a:schemeClr val="tx1"/>
                        </a:solidFill>
                        <a:latin typeface="UTM Avo"/>
                      </a:endParaRPr>
                    </a:p>
                  </a:txBody>
                  <a:tcPr>
                    <a:solidFill>
                      <a:srgbClr val="CCECFF"/>
                    </a:solidFill>
                  </a:tcPr>
                </a:tc>
                <a:tc>
                  <a:txBody>
                    <a:bodyPr/>
                    <a:lstStyle/>
                    <a:p>
                      <a:pPr algn="ctr"/>
                      <a:endParaRPr lang="en-US">
                        <a:solidFill>
                          <a:schemeClr val="tx1"/>
                        </a:solidFill>
                        <a:latin typeface="UTM Avo"/>
                      </a:endParaRPr>
                    </a:p>
                  </a:txBody>
                  <a:tcPr>
                    <a:solidFill>
                      <a:srgbClr val="CCECFF"/>
                    </a:solidFill>
                  </a:tcPr>
                </a:tc>
                <a:tc>
                  <a:txBody>
                    <a:bodyPr/>
                    <a:lstStyle/>
                    <a:p>
                      <a:pPr algn="ctr"/>
                      <a:endParaRPr lang="en-US">
                        <a:solidFill>
                          <a:schemeClr val="tx1"/>
                        </a:solidFill>
                        <a:latin typeface="UTM Avo"/>
                      </a:endParaRPr>
                    </a:p>
                  </a:txBody>
                  <a:tcPr>
                    <a:solidFill>
                      <a:srgbClr val="CCECFF"/>
                    </a:solidFill>
                  </a:tcPr>
                </a:tc>
                <a:tc>
                  <a:txBody>
                    <a:bodyPr/>
                    <a:lstStyle/>
                    <a:p>
                      <a:pPr algn="ctr"/>
                      <a:endParaRPr lang="en-US">
                        <a:solidFill>
                          <a:schemeClr val="tx1"/>
                        </a:solidFill>
                        <a:latin typeface="UTM Avo"/>
                      </a:endParaRPr>
                    </a:p>
                  </a:txBody>
                  <a:tcPr>
                    <a:solidFill>
                      <a:srgbClr val="CCECFF"/>
                    </a:solidFill>
                  </a:tcPr>
                </a:tc>
                <a:tc>
                  <a:txBody>
                    <a:bodyPr/>
                    <a:lstStyle/>
                    <a:p>
                      <a:pPr algn="ctr"/>
                      <a:endParaRPr lang="en-US">
                        <a:solidFill>
                          <a:schemeClr val="tx1"/>
                        </a:solidFill>
                        <a:latin typeface="UTM Avo"/>
                      </a:endParaRPr>
                    </a:p>
                  </a:txBody>
                  <a:tcPr>
                    <a:solidFill>
                      <a:srgbClr val="CCECFF"/>
                    </a:solidFill>
                  </a:tcPr>
                </a:tc>
                <a:extLst>
                  <a:ext uri="{0D108BD9-81ED-4DB2-BD59-A6C34878D82A}">
                    <a16:rowId xmlns:a16="http://schemas.microsoft.com/office/drawing/2014/main" val="3353996075"/>
                  </a:ext>
                </a:extLst>
              </a:tr>
              <a:tr h="370840">
                <a:tc>
                  <a:txBody>
                    <a:bodyPr/>
                    <a:lstStyle/>
                    <a:p>
                      <a:pPr algn="ctr"/>
                      <a:endParaRPr lang="en-US">
                        <a:solidFill>
                          <a:schemeClr val="tx1"/>
                        </a:solidFill>
                        <a:latin typeface="UTM Avo"/>
                      </a:endParaRPr>
                    </a:p>
                  </a:txBody>
                  <a:tcPr>
                    <a:solidFill>
                      <a:srgbClr val="CCECFF"/>
                    </a:solidFill>
                  </a:tcPr>
                </a:tc>
                <a:tc>
                  <a:txBody>
                    <a:bodyPr/>
                    <a:lstStyle/>
                    <a:p>
                      <a:pPr algn="ctr"/>
                      <a:endParaRPr lang="en-US">
                        <a:solidFill>
                          <a:schemeClr val="tx1"/>
                        </a:solidFill>
                        <a:latin typeface="UTM Avo"/>
                      </a:endParaRPr>
                    </a:p>
                  </a:txBody>
                  <a:tcPr>
                    <a:solidFill>
                      <a:srgbClr val="CCECFF"/>
                    </a:solidFill>
                  </a:tcPr>
                </a:tc>
                <a:tc>
                  <a:txBody>
                    <a:bodyPr/>
                    <a:lstStyle/>
                    <a:p>
                      <a:pPr algn="ctr"/>
                      <a:endParaRPr lang="en-US">
                        <a:solidFill>
                          <a:schemeClr val="tx1"/>
                        </a:solidFill>
                        <a:latin typeface="UTM Avo"/>
                      </a:endParaRPr>
                    </a:p>
                  </a:txBody>
                  <a:tcPr>
                    <a:solidFill>
                      <a:srgbClr val="CCECFF"/>
                    </a:solidFill>
                  </a:tcPr>
                </a:tc>
                <a:tc>
                  <a:txBody>
                    <a:bodyPr/>
                    <a:lstStyle/>
                    <a:p>
                      <a:pPr algn="ctr"/>
                      <a:endParaRPr lang="en-US">
                        <a:solidFill>
                          <a:schemeClr val="tx1"/>
                        </a:solidFill>
                        <a:latin typeface="UTM Avo"/>
                      </a:endParaRPr>
                    </a:p>
                  </a:txBody>
                  <a:tcPr>
                    <a:solidFill>
                      <a:srgbClr val="CCECFF"/>
                    </a:solidFill>
                  </a:tcPr>
                </a:tc>
                <a:tc>
                  <a:txBody>
                    <a:bodyPr/>
                    <a:lstStyle/>
                    <a:p>
                      <a:pPr algn="ctr"/>
                      <a:endParaRPr lang="en-US">
                        <a:solidFill>
                          <a:schemeClr val="tx1"/>
                        </a:solidFill>
                        <a:latin typeface="UTM Avo"/>
                      </a:endParaRPr>
                    </a:p>
                  </a:txBody>
                  <a:tcPr>
                    <a:solidFill>
                      <a:srgbClr val="CCECFF"/>
                    </a:solidFill>
                  </a:tcPr>
                </a:tc>
                <a:extLst>
                  <a:ext uri="{0D108BD9-81ED-4DB2-BD59-A6C34878D82A}">
                    <a16:rowId xmlns:a16="http://schemas.microsoft.com/office/drawing/2014/main" val="2807608067"/>
                  </a:ext>
                </a:extLst>
              </a:tr>
              <a:tr h="370840">
                <a:tc>
                  <a:txBody>
                    <a:bodyPr/>
                    <a:lstStyle/>
                    <a:p>
                      <a:pPr algn="ctr"/>
                      <a:endParaRPr lang="en-US">
                        <a:solidFill>
                          <a:schemeClr val="tx1"/>
                        </a:solidFill>
                        <a:latin typeface="UTM Avo"/>
                      </a:endParaRPr>
                    </a:p>
                  </a:txBody>
                  <a:tcPr>
                    <a:solidFill>
                      <a:srgbClr val="CCECFF"/>
                    </a:solidFill>
                  </a:tcPr>
                </a:tc>
                <a:tc>
                  <a:txBody>
                    <a:bodyPr/>
                    <a:lstStyle/>
                    <a:p>
                      <a:pPr algn="ctr"/>
                      <a:endParaRPr lang="en-US">
                        <a:solidFill>
                          <a:schemeClr val="tx1"/>
                        </a:solidFill>
                        <a:latin typeface="UTM Avo"/>
                      </a:endParaRPr>
                    </a:p>
                  </a:txBody>
                  <a:tcPr>
                    <a:solidFill>
                      <a:srgbClr val="CCECFF"/>
                    </a:solidFill>
                  </a:tcPr>
                </a:tc>
                <a:tc>
                  <a:txBody>
                    <a:bodyPr/>
                    <a:lstStyle/>
                    <a:p>
                      <a:pPr algn="ctr"/>
                      <a:endParaRPr lang="en-US">
                        <a:solidFill>
                          <a:schemeClr val="tx1"/>
                        </a:solidFill>
                        <a:latin typeface="UTM Avo"/>
                      </a:endParaRPr>
                    </a:p>
                  </a:txBody>
                  <a:tcPr>
                    <a:solidFill>
                      <a:srgbClr val="CCECFF"/>
                    </a:solidFill>
                  </a:tcPr>
                </a:tc>
                <a:tc>
                  <a:txBody>
                    <a:bodyPr/>
                    <a:lstStyle/>
                    <a:p>
                      <a:pPr algn="ctr"/>
                      <a:endParaRPr lang="en-US">
                        <a:solidFill>
                          <a:schemeClr val="tx1"/>
                        </a:solidFill>
                        <a:latin typeface="UTM Avo"/>
                      </a:endParaRPr>
                    </a:p>
                  </a:txBody>
                  <a:tcPr>
                    <a:solidFill>
                      <a:srgbClr val="CCECFF"/>
                    </a:solidFill>
                  </a:tcPr>
                </a:tc>
                <a:tc>
                  <a:txBody>
                    <a:bodyPr/>
                    <a:lstStyle/>
                    <a:p>
                      <a:pPr algn="ctr"/>
                      <a:endParaRPr lang="en-US">
                        <a:solidFill>
                          <a:schemeClr val="tx1"/>
                        </a:solidFill>
                        <a:latin typeface="UTM Avo"/>
                      </a:endParaRPr>
                    </a:p>
                  </a:txBody>
                  <a:tcPr>
                    <a:solidFill>
                      <a:srgbClr val="CCECFF"/>
                    </a:solidFill>
                  </a:tcPr>
                </a:tc>
                <a:extLst>
                  <a:ext uri="{0D108BD9-81ED-4DB2-BD59-A6C34878D82A}">
                    <a16:rowId xmlns:a16="http://schemas.microsoft.com/office/drawing/2014/main" val="2703626049"/>
                  </a:ext>
                </a:extLst>
              </a:tr>
            </a:tbl>
          </a:graphicData>
        </a:graphic>
      </p:graphicFrame>
      <p:sp>
        <p:nvSpPr>
          <p:cNvPr id="6" name="TextBox 5"/>
          <p:cNvSpPr txBox="1"/>
          <p:nvPr/>
        </p:nvSpPr>
        <p:spPr>
          <a:xfrm>
            <a:off x="2234305" y="3549446"/>
            <a:ext cx="1423295" cy="369332"/>
          </a:xfrm>
          <a:prstGeom prst="rect">
            <a:avLst/>
          </a:prstGeom>
          <a:noFill/>
        </p:spPr>
        <p:txBody>
          <a:bodyPr wrap="square" rtlCol="0">
            <a:spAutoFit/>
          </a:bodyPr>
          <a:lstStyle/>
          <a:p>
            <a:r>
              <a:rPr lang="en-US" smtClean="0">
                <a:latin typeface="UTM Avo"/>
              </a:rPr>
              <a:t>Albania</a:t>
            </a:r>
            <a:endParaRPr lang="en-US">
              <a:latin typeface="UTM Avo"/>
            </a:endParaRPr>
          </a:p>
        </p:txBody>
      </p:sp>
      <p:sp>
        <p:nvSpPr>
          <p:cNvPr id="7" name="TextBox 6"/>
          <p:cNvSpPr txBox="1"/>
          <p:nvPr/>
        </p:nvSpPr>
        <p:spPr>
          <a:xfrm>
            <a:off x="4694755" y="3559686"/>
            <a:ext cx="1423295" cy="369332"/>
          </a:xfrm>
          <a:prstGeom prst="rect">
            <a:avLst/>
          </a:prstGeom>
          <a:noFill/>
        </p:spPr>
        <p:txBody>
          <a:bodyPr wrap="square" rtlCol="0">
            <a:spAutoFit/>
          </a:bodyPr>
          <a:lstStyle/>
          <a:p>
            <a:r>
              <a:rPr lang="en-US" smtClean="0">
                <a:latin typeface="UTM Avo"/>
              </a:rPr>
              <a:t>Sai </a:t>
            </a:r>
            <a:endParaRPr lang="en-US">
              <a:latin typeface="UTM Avo"/>
            </a:endParaRPr>
          </a:p>
        </p:txBody>
      </p:sp>
      <p:sp>
        <p:nvSpPr>
          <p:cNvPr id="8" name="TextBox 7"/>
          <p:cNvSpPr txBox="1"/>
          <p:nvPr/>
        </p:nvSpPr>
        <p:spPr>
          <a:xfrm>
            <a:off x="7314006" y="3547300"/>
            <a:ext cx="1423295" cy="369332"/>
          </a:xfrm>
          <a:prstGeom prst="rect">
            <a:avLst/>
          </a:prstGeom>
          <a:noFill/>
        </p:spPr>
        <p:txBody>
          <a:bodyPr wrap="square" rtlCol="0">
            <a:spAutoFit/>
          </a:bodyPr>
          <a:lstStyle/>
          <a:p>
            <a:r>
              <a:rPr lang="en-US" smtClean="0">
                <a:latin typeface="UTM Avo"/>
              </a:rPr>
              <a:t>Sai </a:t>
            </a:r>
            <a:endParaRPr lang="en-US">
              <a:latin typeface="UTM Avo"/>
            </a:endParaRPr>
          </a:p>
        </p:txBody>
      </p:sp>
      <p:sp>
        <p:nvSpPr>
          <p:cNvPr id="9" name="TextBox 8"/>
          <p:cNvSpPr txBox="1"/>
          <p:nvPr/>
        </p:nvSpPr>
        <p:spPr>
          <a:xfrm>
            <a:off x="1129370" y="3950625"/>
            <a:ext cx="620627" cy="369332"/>
          </a:xfrm>
          <a:prstGeom prst="rect">
            <a:avLst/>
          </a:prstGeom>
          <a:noFill/>
        </p:spPr>
        <p:txBody>
          <a:bodyPr wrap="square" rtlCol="0">
            <a:spAutoFit/>
          </a:bodyPr>
          <a:lstStyle/>
          <a:p>
            <a:r>
              <a:rPr lang="en-US" smtClean="0">
                <a:latin typeface="UTM Avo"/>
              </a:rPr>
              <a:t>3 </a:t>
            </a:r>
            <a:endParaRPr lang="en-US">
              <a:latin typeface="UTM Avo"/>
            </a:endParaRPr>
          </a:p>
        </p:txBody>
      </p:sp>
      <p:sp>
        <p:nvSpPr>
          <p:cNvPr id="10" name="TextBox 9"/>
          <p:cNvSpPr txBox="1"/>
          <p:nvPr/>
        </p:nvSpPr>
        <p:spPr>
          <a:xfrm>
            <a:off x="2234304" y="3950625"/>
            <a:ext cx="1423295" cy="369332"/>
          </a:xfrm>
          <a:prstGeom prst="rect">
            <a:avLst/>
          </a:prstGeom>
          <a:noFill/>
        </p:spPr>
        <p:txBody>
          <a:bodyPr wrap="square" rtlCol="0">
            <a:spAutoFit/>
          </a:bodyPr>
          <a:lstStyle/>
          <a:p>
            <a:r>
              <a:rPr lang="en-US" smtClean="0">
                <a:latin typeface="UTM Avo"/>
              </a:rPr>
              <a:t>Scotland</a:t>
            </a:r>
            <a:endParaRPr lang="en-US">
              <a:latin typeface="UTM Avo"/>
            </a:endParaRPr>
          </a:p>
        </p:txBody>
      </p:sp>
      <p:sp>
        <p:nvSpPr>
          <p:cNvPr id="11" name="TextBox 10"/>
          <p:cNvSpPr txBox="1"/>
          <p:nvPr/>
        </p:nvSpPr>
        <p:spPr>
          <a:xfrm>
            <a:off x="4725592" y="3906125"/>
            <a:ext cx="1423295" cy="369332"/>
          </a:xfrm>
          <a:prstGeom prst="rect">
            <a:avLst/>
          </a:prstGeom>
          <a:noFill/>
        </p:spPr>
        <p:txBody>
          <a:bodyPr wrap="square" rtlCol="0">
            <a:spAutoFit/>
          </a:bodyPr>
          <a:lstStyle/>
          <a:p>
            <a:r>
              <a:rPr lang="en-US" smtClean="0">
                <a:latin typeface="UTM Avo"/>
              </a:rPr>
              <a:t>Sai </a:t>
            </a:r>
            <a:endParaRPr lang="en-US">
              <a:latin typeface="UTM Avo"/>
            </a:endParaRPr>
          </a:p>
        </p:txBody>
      </p:sp>
      <p:sp>
        <p:nvSpPr>
          <p:cNvPr id="12" name="TextBox 11"/>
          <p:cNvSpPr txBox="1"/>
          <p:nvPr/>
        </p:nvSpPr>
        <p:spPr>
          <a:xfrm>
            <a:off x="7314006" y="3950625"/>
            <a:ext cx="1423295" cy="369332"/>
          </a:xfrm>
          <a:prstGeom prst="rect">
            <a:avLst/>
          </a:prstGeom>
          <a:noFill/>
        </p:spPr>
        <p:txBody>
          <a:bodyPr wrap="square" rtlCol="0">
            <a:spAutoFit/>
          </a:bodyPr>
          <a:lstStyle/>
          <a:p>
            <a:r>
              <a:rPr lang="en-US" smtClean="0">
                <a:latin typeface="UTM Avo"/>
              </a:rPr>
              <a:t>Sai </a:t>
            </a:r>
            <a:endParaRPr lang="en-US">
              <a:latin typeface="UTM Avo"/>
            </a:endParaRPr>
          </a:p>
        </p:txBody>
      </p:sp>
      <p:sp>
        <p:nvSpPr>
          <p:cNvPr id="13" name="TextBox 12"/>
          <p:cNvSpPr txBox="1"/>
          <p:nvPr/>
        </p:nvSpPr>
        <p:spPr>
          <a:xfrm>
            <a:off x="1129370" y="4268598"/>
            <a:ext cx="620627" cy="369332"/>
          </a:xfrm>
          <a:prstGeom prst="rect">
            <a:avLst/>
          </a:prstGeom>
          <a:noFill/>
        </p:spPr>
        <p:txBody>
          <a:bodyPr wrap="square" rtlCol="0">
            <a:spAutoFit/>
          </a:bodyPr>
          <a:lstStyle/>
          <a:p>
            <a:r>
              <a:rPr lang="en-US" smtClean="0">
                <a:latin typeface="UTM Avo"/>
              </a:rPr>
              <a:t>4 </a:t>
            </a:r>
            <a:endParaRPr lang="en-US">
              <a:latin typeface="UTM Avo"/>
            </a:endParaRPr>
          </a:p>
        </p:txBody>
      </p:sp>
      <p:sp>
        <p:nvSpPr>
          <p:cNvPr id="14" name="TextBox 13"/>
          <p:cNvSpPr txBox="1"/>
          <p:nvPr/>
        </p:nvSpPr>
        <p:spPr>
          <a:xfrm>
            <a:off x="2234303" y="4300274"/>
            <a:ext cx="1423295" cy="369332"/>
          </a:xfrm>
          <a:prstGeom prst="rect">
            <a:avLst/>
          </a:prstGeom>
          <a:noFill/>
        </p:spPr>
        <p:txBody>
          <a:bodyPr wrap="square" rtlCol="0">
            <a:spAutoFit/>
          </a:bodyPr>
          <a:lstStyle/>
          <a:p>
            <a:r>
              <a:rPr lang="en-US" smtClean="0">
                <a:latin typeface="UTM Avo"/>
              </a:rPr>
              <a:t>Canada</a:t>
            </a:r>
            <a:endParaRPr lang="en-US">
              <a:latin typeface="UTM Avo"/>
            </a:endParaRPr>
          </a:p>
        </p:txBody>
      </p:sp>
      <p:sp>
        <p:nvSpPr>
          <p:cNvPr id="15" name="TextBox 14"/>
          <p:cNvSpPr txBox="1"/>
          <p:nvPr/>
        </p:nvSpPr>
        <p:spPr>
          <a:xfrm>
            <a:off x="4713373" y="4304637"/>
            <a:ext cx="1423295" cy="369332"/>
          </a:xfrm>
          <a:prstGeom prst="rect">
            <a:avLst/>
          </a:prstGeom>
          <a:noFill/>
        </p:spPr>
        <p:txBody>
          <a:bodyPr wrap="square" rtlCol="0">
            <a:spAutoFit/>
          </a:bodyPr>
          <a:lstStyle/>
          <a:p>
            <a:r>
              <a:rPr lang="en-US" smtClean="0">
                <a:latin typeface="UTM Avo"/>
              </a:rPr>
              <a:t>Sai </a:t>
            </a:r>
            <a:endParaRPr lang="en-US">
              <a:latin typeface="UTM Avo"/>
            </a:endParaRPr>
          </a:p>
        </p:txBody>
      </p:sp>
      <p:sp>
        <p:nvSpPr>
          <p:cNvPr id="16" name="TextBox 15"/>
          <p:cNvSpPr txBox="1"/>
          <p:nvPr/>
        </p:nvSpPr>
        <p:spPr>
          <a:xfrm>
            <a:off x="7326225" y="4267881"/>
            <a:ext cx="1423295" cy="369332"/>
          </a:xfrm>
          <a:prstGeom prst="rect">
            <a:avLst/>
          </a:prstGeom>
          <a:noFill/>
        </p:spPr>
        <p:txBody>
          <a:bodyPr wrap="square" rtlCol="0">
            <a:spAutoFit/>
          </a:bodyPr>
          <a:lstStyle/>
          <a:p>
            <a:r>
              <a:rPr lang="en-US" smtClean="0">
                <a:latin typeface="UTM Avo"/>
              </a:rPr>
              <a:t>Sai </a:t>
            </a:r>
            <a:endParaRPr lang="en-US">
              <a:latin typeface="UTM Avo"/>
            </a:endParaRPr>
          </a:p>
        </p:txBody>
      </p:sp>
      <p:sp>
        <p:nvSpPr>
          <p:cNvPr id="17" name="TextBox 16"/>
          <p:cNvSpPr txBox="1"/>
          <p:nvPr/>
        </p:nvSpPr>
        <p:spPr>
          <a:xfrm>
            <a:off x="1129369" y="4706808"/>
            <a:ext cx="620627" cy="369332"/>
          </a:xfrm>
          <a:prstGeom prst="rect">
            <a:avLst/>
          </a:prstGeom>
          <a:noFill/>
        </p:spPr>
        <p:txBody>
          <a:bodyPr wrap="square" rtlCol="0">
            <a:spAutoFit/>
          </a:bodyPr>
          <a:lstStyle/>
          <a:p>
            <a:r>
              <a:rPr lang="en-US" smtClean="0">
                <a:latin typeface="UTM Avo"/>
              </a:rPr>
              <a:t>5 </a:t>
            </a:r>
            <a:endParaRPr lang="en-US">
              <a:latin typeface="UTM Avo"/>
            </a:endParaRPr>
          </a:p>
        </p:txBody>
      </p:sp>
      <p:sp>
        <p:nvSpPr>
          <p:cNvPr id="18" name="TextBox 17"/>
          <p:cNvSpPr txBox="1"/>
          <p:nvPr/>
        </p:nvSpPr>
        <p:spPr>
          <a:xfrm>
            <a:off x="2219624" y="4701453"/>
            <a:ext cx="1423295" cy="369332"/>
          </a:xfrm>
          <a:prstGeom prst="rect">
            <a:avLst/>
          </a:prstGeom>
          <a:noFill/>
        </p:spPr>
        <p:txBody>
          <a:bodyPr wrap="square" rtlCol="0">
            <a:spAutoFit/>
          </a:bodyPr>
          <a:lstStyle/>
          <a:p>
            <a:r>
              <a:rPr lang="en-US" smtClean="0">
                <a:latin typeface="UTM Avo"/>
              </a:rPr>
              <a:t>Vietnam</a:t>
            </a:r>
            <a:endParaRPr lang="en-US">
              <a:latin typeface="UTM Avo"/>
            </a:endParaRPr>
          </a:p>
        </p:txBody>
      </p:sp>
      <p:sp>
        <p:nvSpPr>
          <p:cNvPr id="19" name="TextBox 18"/>
          <p:cNvSpPr txBox="1"/>
          <p:nvPr/>
        </p:nvSpPr>
        <p:spPr>
          <a:xfrm>
            <a:off x="4725592" y="4682953"/>
            <a:ext cx="1423295" cy="369332"/>
          </a:xfrm>
          <a:prstGeom prst="rect">
            <a:avLst/>
          </a:prstGeom>
          <a:noFill/>
        </p:spPr>
        <p:txBody>
          <a:bodyPr wrap="square" rtlCol="0">
            <a:spAutoFit/>
          </a:bodyPr>
          <a:lstStyle/>
          <a:p>
            <a:r>
              <a:rPr lang="en-US" smtClean="0">
                <a:latin typeface="UTM Avo"/>
              </a:rPr>
              <a:t>Sai </a:t>
            </a:r>
            <a:endParaRPr lang="en-US">
              <a:latin typeface="UTM Avo"/>
            </a:endParaRPr>
          </a:p>
        </p:txBody>
      </p:sp>
      <p:sp>
        <p:nvSpPr>
          <p:cNvPr id="20" name="TextBox 19"/>
          <p:cNvSpPr txBox="1"/>
          <p:nvPr/>
        </p:nvSpPr>
        <p:spPr>
          <a:xfrm>
            <a:off x="7326225" y="4657811"/>
            <a:ext cx="1423295" cy="369332"/>
          </a:xfrm>
          <a:prstGeom prst="rect">
            <a:avLst/>
          </a:prstGeom>
          <a:noFill/>
        </p:spPr>
        <p:txBody>
          <a:bodyPr wrap="square" rtlCol="0">
            <a:spAutoFit/>
          </a:bodyPr>
          <a:lstStyle/>
          <a:p>
            <a:r>
              <a:rPr lang="en-US" smtClean="0">
                <a:latin typeface="UTM Avo"/>
              </a:rPr>
              <a:t>Sai </a:t>
            </a:r>
            <a:endParaRPr lang="en-US">
              <a:latin typeface="UTM Avo"/>
            </a:endParaRPr>
          </a:p>
        </p:txBody>
      </p:sp>
      <p:sp>
        <p:nvSpPr>
          <p:cNvPr id="21" name="TextBox 20"/>
          <p:cNvSpPr txBox="1"/>
          <p:nvPr/>
        </p:nvSpPr>
        <p:spPr>
          <a:xfrm>
            <a:off x="1129369" y="5089128"/>
            <a:ext cx="620627" cy="369332"/>
          </a:xfrm>
          <a:prstGeom prst="rect">
            <a:avLst/>
          </a:prstGeom>
          <a:noFill/>
        </p:spPr>
        <p:txBody>
          <a:bodyPr wrap="square" rtlCol="0">
            <a:spAutoFit/>
          </a:bodyPr>
          <a:lstStyle/>
          <a:p>
            <a:r>
              <a:rPr lang="en-US" smtClean="0">
                <a:latin typeface="UTM Avo"/>
              </a:rPr>
              <a:t>6 </a:t>
            </a:r>
            <a:endParaRPr lang="en-US">
              <a:latin typeface="UTM Avo"/>
            </a:endParaRPr>
          </a:p>
        </p:txBody>
      </p:sp>
      <p:sp>
        <p:nvSpPr>
          <p:cNvPr id="22" name="TextBox 21"/>
          <p:cNvSpPr txBox="1"/>
          <p:nvPr/>
        </p:nvSpPr>
        <p:spPr>
          <a:xfrm>
            <a:off x="2234303" y="5040027"/>
            <a:ext cx="1423295" cy="369332"/>
          </a:xfrm>
          <a:prstGeom prst="rect">
            <a:avLst/>
          </a:prstGeom>
          <a:noFill/>
        </p:spPr>
        <p:txBody>
          <a:bodyPr wrap="square" rtlCol="0">
            <a:spAutoFit/>
          </a:bodyPr>
          <a:lstStyle/>
          <a:p>
            <a:r>
              <a:rPr lang="en-US" smtClean="0">
                <a:latin typeface="UTM Avo"/>
              </a:rPr>
              <a:t>Iceland</a:t>
            </a:r>
            <a:endParaRPr lang="en-US">
              <a:latin typeface="UTM Avo"/>
            </a:endParaRPr>
          </a:p>
        </p:txBody>
      </p:sp>
      <p:sp>
        <p:nvSpPr>
          <p:cNvPr id="23" name="TextBox 22"/>
          <p:cNvSpPr txBox="1"/>
          <p:nvPr/>
        </p:nvSpPr>
        <p:spPr>
          <a:xfrm>
            <a:off x="4623544" y="5027143"/>
            <a:ext cx="1423295" cy="369332"/>
          </a:xfrm>
          <a:prstGeom prst="rect">
            <a:avLst/>
          </a:prstGeom>
          <a:noFill/>
        </p:spPr>
        <p:txBody>
          <a:bodyPr wrap="square" rtlCol="0">
            <a:spAutoFit/>
          </a:bodyPr>
          <a:lstStyle/>
          <a:p>
            <a:r>
              <a:rPr lang="en-US" smtClean="0">
                <a:latin typeface="UTM Avo"/>
              </a:rPr>
              <a:t>Đúng</a:t>
            </a:r>
            <a:endParaRPr lang="en-US">
              <a:latin typeface="UTM Avo"/>
            </a:endParaRPr>
          </a:p>
        </p:txBody>
      </p:sp>
      <p:sp>
        <p:nvSpPr>
          <p:cNvPr id="24" name="TextBox 23"/>
          <p:cNvSpPr txBox="1"/>
          <p:nvPr/>
        </p:nvSpPr>
        <p:spPr>
          <a:xfrm>
            <a:off x="9031002" y="5027143"/>
            <a:ext cx="2401604" cy="369332"/>
          </a:xfrm>
          <a:prstGeom prst="rect">
            <a:avLst/>
          </a:prstGeom>
          <a:noFill/>
        </p:spPr>
        <p:txBody>
          <a:bodyPr wrap="square" rtlCol="0">
            <a:spAutoFit/>
          </a:bodyPr>
          <a:lstStyle/>
          <a:p>
            <a:r>
              <a:rPr lang="en-US" smtClean="0">
                <a:latin typeface="UTM Avo"/>
              </a:rPr>
              <a:t>Tìm thấy ở vị trí số 6</a:t>
            </a:r>
            <a:endParaRPr lang="en-US">
              <a:latin typeface="UTM Avo"/>
            </a:endParaRPr>
          </a:p>
        </p:txBody>
      </p:sp>
    </p:spTree>
    <p:extLst>
      <p:ext uri="{BB962C8B-B14F-4D97-AF65-F5344CB8AC3E}">
        <p14:creationId xmlns:p14="http://schemas.microsoft.com/office/powerpoint/2010/main" val="2500667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1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1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1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ircle(in)">
                                      <p:cBhvr>
                                        <p:cTn id="47" dur="10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circle(in)">
                                      <p:cBhvr>
                                        <p:cTn id="52" dur="10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circle(in)">
                                      <p:cBhvr>
                                        <p:cTn id="57" dur="1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circle(in)">
                                      <p:cBhvr>
                                        <p:cTn id="62" dur="10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circle(in)">
                                      <p:cBhvr>
                                        <p:cTn id="67" dur="10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circle(in)">
                                      <p:cBhvr>
                                        <p:cTn id="72" dur="10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circle(in)">
                                      <p:cBhvr>
                                        <p:cTn id="77" dur="10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circle(in)">
                                      <p:cBhvr>
                                        <p:cTn id="82" dur="10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circle(in)">
                                      <p:cBhvr>
                                        <p:cTn id="87" dur="10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circle(in)">
                                      <p:cBhvr>
                                        <p:cTn id="92" dur="10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circle(in)">
                                      <p:cBhvr>
                                        <p:cTn id="9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AA1A4-8B09-405E-9B2B-CCDD8355A5BC}"/>
              </a:ext>
            </a:extLst>
          </p:cNvPr>
          <p:cNvPicPr>
            <a:picLocks noChangeAspect="1"/>
          </p:cNvPicPr>
          <p:nvPr/>
        </p:nvPicPr>
        <p:blipFill>
          <a:blip r:embed="rId2"/>
          <a:stretch>
            <a:fillRect/>
          </a:stretch>
        </p:blipFill>
        <p:spPr>
          <a:xfrm>
            <a:off x="247322" y="180192"/>
            <a:ext cx="3490335" cy="952468"/>
          </a:xfrm>
          <a:prstGeom prst="rect">
            <a:avLst/>
          </a:prstGeom>
        </p:spPr>
      </p:pic>
      <p:pic>
        <p:nvPicPr>
          <p:cNvPr id="4" name="Picture 3">
            <a:extLst>
              <a:ext uri="{FF2B5EF4-FFF2-40B4-BE49-F238E27FC236}">
                <a16:creationId xmlns:a16="http://schemas.microsoft.com/office/drawing/2014/main" id="{3FB323C8-06D1-4516-A370-97A6F66D32B6}"/>
              </a:ext>
            </a:extLst>
          </p:cNvPr>
          <p:cNvPicPr>
            <a:picLocks noChangeAspect="1"/>
          </p:cNvPicPr>
          <p:nvPr/>
        </p:nvPicPr>
        <p:blipFill rotWithShape="1">
          <a:blip r:embed="rId3"/>
          <a:srcRect t="89178" b="83"/>
          <a:stretch/>
        </p:blipFill>
        <p:spPr>
          <a:xfrm>
            <a:off x="522627" y="1058692"/>
            <a:ext cx="11285398" cy="740780"/>
          </a:xfrm>
          <a:prstGeom prst="rect">
            <a:avLst/>
          </a:prstGeom>
        </p:spPr>
      </p:pic>
      <p:sp>
        <p:nvSpPr>
          <p:cNvPr id="2" name="Rectangle 1"/>
          <p:cNvSpPr/>
          <p:nvPr/>
        </p:nvSpPr>
        <p:spPr>
          <a:xfrm>
            <a:off x="718869" y="1710982"/>
            <a:ext cx="11197310" cy="1754326"/>
          </a:xfrm>
          <a:prstGeom prst="rect">
            <a:avLst/>
          </a:prstGeom>
        </p:spPr>
        <p:txBody>
          <a:bodyPr wrap="square">
            <a:spAutoFit/>
          </a:bodyPr>
          <a:lstStyle/>
          <a:p>
            <a:pPr algn="just" defTabSz="342900">
              <a:lnSpc>
                <a:spcPct val="150000"/>
              </a:lnSpc>
            </a:pPr>
            <a:r>
              <a:rPr lang="en-US" sz="2400" smtClean="0">
                <a:latin typeface="UTM Avo" panose="02040603050506020204" pitchFamily="18" charset="0"/>
                <a:cs typeface="Times New Roman" panose="02020603050405020304" pitchFamily="18" charset="0"/>
              </a:rPr>
              <a:t>Cho danh sách những cuốn sách mà em có như sau:</a:t>
            </a:r>
          </a:p>
          <a:p>
            <a:pPr algn="just" defTabSz="342900">
              <a:lnSpc>
                <a:spcPct val="150000"/>
              </a:lnSpc>
            </a:pPr>
            <a:r>
              <a:rPr lang="en-US" sz="2400" smtClean="0">
                <a:latin typeface="UTM Avo" panose="02040603050506020204" pitchFamily="18" charset="0"/>
                <a:cs typeface="Times New Roman" panose="02020603050405020304" pitchFamily="18" charset="0"/>
              </a:rPr>
              <a:t>Toán, KHTN, </a:t>
            </a:r>
            <a:r>
              <a:rPr lang="en-US" sz="2400">
                <a:latin typeface="UTM Avo" panose="02040603050506020204" pitchFamily="18" charset="0"/>
                <a:cs typeface="Times New Roman" panose="02020603050405020304" pitchFamily="18" charset="0"/>
              </a:rPr>
              <a:t>Tin học, </a:t>
            </a:r>
            <a:r>
              <a:rPr lang="en-US" sz="2400" smtClean="0">
                <a:latin typeface="UTM Avo" panose="02040603050506020204" pitchFamily="18" charset="0"/>
                <a:cs typeface="Times New Roman" panose="02020603050405020304" pitchFamily="18" charset="0"/>
              </a:rPr>
              <a:t>Ngữ văn, Tiếng anh, LSĐL, Công nghệ, GDCD</a:t>
            </a:r>
          </a:p>
          <a:p>
            <a:pPr algn="just" defTabSz="342900">
              <a:lnSpc>
                <a:spcPct val="150000"/>
              </a:lnSpc>
            </a:pPr>
            <a:r>
              <a:rPr lang="en-US" sz="2400" smtClean="0">
                <a:latin typeface="UTM Avo" panose="02040603050506020204" pitchFamily="18" charset="0"/>
                <a:cs typeface="Times New Roman" panose="02020603050405020304" pitchFamily="18" charset="0"/>
              </a:rPr>
              <a:t>Sử dụng thuật toán tìm kiếm tuần tự tìm kiếm tên sách </a:t>
            </a:r>
            <a:r>
              <a:rPr lang="en-US" sz="2400" b="1" smtClean="0">
                <a:latin typeface="UTM Avo" panose="02040603050506020204" pitchFamily="18" charset="0"/>
                <a:cs typeface="Times New Roman" panose="02020603050405020304" pitchFamily="18" charset="0"/>
              </a:rPr>
              <a:t>Tin học </a:t>
            </a:r>
            <a:r>
              <a:rPr lang="en-US" sz="2400" smtClean="0">
                <a:latin typeface="UTM Avo" panose="02040603050506020204" pitchFamily="18" charset="0"/>
                <a:cs typeface="Times New Roman" panose="02020603050405020304" pitchFamily="18" charset="0"/>
              </a:rPr>
              <a:t>trong danh sách trên</a:t>
            </a:r>
            <a:r>
              <a:rPr lang="vi-VN" sz="2400" smtClean="0">
                <a:latin typeface="UTM Avo" panose="02040603050506020204" pitchFamily="18" charset="0"/>
                <a:cs typeface="Times New Roman" panose="02020603050405020304" pitchFamily="18" charset="0"/>
              </a:rPr>
              <a:t> </a:t>
            </a:r>
            <a:endParaRPr lang="en-US" sz="2400">
              <a:latin typeface="UTM Avo" panose="020406030505060202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483230914"/>
              </p:ext>
            </p:extLst>
          </p:nvPr>
        </p:nvGraphicFramePr>
        <p:xfrm>
          <a:off x="1141940" y="3759234"/>
          <a:ext cx="9653478" cy="2123440"/>
        </p:xfrm>
        <a:graphic>
          <a:graphicData uri="http://schemas.openxmlformats.org/drawingml/2006/table">
            <a:tbl>
              <a:tblPr firstRow="1" bandRow="1">
                <a:tableStyleId>{21E4AEA4-8DFA-4A89-87EB-49C32662AFE0}</a:tableStyleId>
              </a:tblPr>
              <a:tblGrid>
                <a:gridCol w="1107642">
                  <a:extLst>
                    <a:ext uri="{9D8B030D-6E8A-4147-A177-3AD203B41FA5}">
                      <a16:colId xmlns:a16="http://schemas.microsoft.com/office/drawing/2014/main" val="1801558324"/>
                    </a:ext>
                  </a:extLst>
                </a:gridCol>
                <a:gridCol w="1847101">
                  <a:extLst>
                    <a:ext uri="{9D8B030D-6E8A-4147-A177-3AD203B41FA5}">
                      <a16:colId xmlns:a16="http://schemas.microsoft.com/office/drawing/2014/main" val="728318901"/>
                    </a:ext>
                  </a:extLst>
                </a:gridCol>
                <a:gridCol w="2104103">
                  <a:extLst>
                    <a:ext uri="{9D8B030D-6E8A-4147-A177-3AD203B41FA5}">
                      <a16:colId xmlns:a16="http://schemas.microsoft.com/office/drawing/2014/main" val="3706636637"/>
                    </a:ext>
                  </a:extLst>
                </a:gridCol>
                <a:gridCol w="2251587">
                  <a:extLst>
                    <a:ext uri="{9D8B030D-6E8A-4147-A177-3AD203B41FA5}">
                      <a16:colId xmlns:a16="http://schemas.microsoft.com/office/drawing/2014/main" val="2409878271"/>
                    </a:ext>
                  </a:extLst>
                </a:gridCol>
                <a:gridCol w="2343045">
                  <a:extLst>
                    <a:ext uri="{9D8B030D-6E8A-4147-A177-3AD203B41FA5}">
                      <a16:colId xmlns:a16="http://schemas.microsoft.com/office/drawing/2014/main" val="286852844"/>
                    </a:ext>
                  </a:extLst>
                </a:gridCol>
              </a:tblGrid>
              <a:tr h="370840">
                <a:tc>
                  <a:txBody>
                    <a:bodyPr/>
                    <a:lstStyle/>
                    <a:p>
                      <a:pPr algn="ctr"/>
                      <a:r>
                        <a:rPr lang="en-US" smtClean="0">
                          <a:solidFill>
                            <a:schemeClr val="tx1"/>
                          </a:solidFill>
                          <a:latin typeface="UTM Avo"/>
                        </a:rPr>
                        <a:t>Lần lặp</a:t>
                      </a:r>
                      <a:endParaRPr lang="en-US">
                        <a:solidFill>
                          <a:schemeClr val="tx1"/>
                        </a:solidFill>
                        <a:latin typeface="UTM Avo"/>
                      </a:endParaRPr>
                    </a:p>
                  </a:txBody>
                  <a:tcPr anchor="ctr">
                    <a:solidFill>
                      <a:srgbClr val="72D6D4"/>
                    </a:solidFill>
                  </a:tcPr>
                </a:tc>
                <a:tc>
                  <a:txBody>
                    <a:bodyPr/>
                    <a:lstStyle/>
                    <a:p>
                      <a:pPr algn="ctr"/>
                      <a:r>
                        <a:rPr lang="en-US" smtClean="0">
                          <a:solidFill>
                            <a:schemeClr val="tx1"/>
                          </a:solidFill>
                          <a:latin typeface="UTM Avo"/>
                        </a:rPr>
                        <a:t>Tên</a:t>
                      </a:r>
                      <a:r>
                        <a:rPr lang="en-US" baseline="0" smtClean="0">
                          <a:solidFill>
                            <a:schemeClr val="tx1"/>
                          </a:solidFill>
                          <a:latin typeface="UTM Avo"/>
                        </a:rPr>
                        <a:t> sách</a:t>
                      </a:r>
                      <a:endParaRPr lang="en-US">
                        <a:solidFill>
                          <a:schemeClr val="tx1"/>
                        </a:solidFill>
                        <a:latin typeface="UTM Avo"/>
                      </a:endParaRPr>
                    </a:p>
                  </a:txBody>
                  <a:tcPr anchor="ctr">
                    <a:solidFill>
                      <a:srgbClr val="72D6D4"/>
                    </a:solidFill>
                  </a:tcPr>
                </a:tc>
                <a:tc>
                  <a:txBody>
                    <a:bodyPr/>
                    <a:lstStyle/>
                    <a:p>
                      <a:pPr algn="ctr"/>
                      <a:r>
                        <a:rPr lang="en-US" smtClean="0">
                          <a:solidFill>
                            <a:schemeClr val="tx1"/>
                          </a:solidFill>
                          <a:latin typeface="UTM Avo"/>
                        </a:rPr>
                        <a:t>Có</a:t>
                      </a:r>
                      <a:r>
                        <a:rPr lang="en-US" baseline="0" smtClean="0">
                          <a:solidFill>
                            <a:schemeClr val="tx1"/>
                          </a:solidFill>
                          <a:latin typeface="UTM Avo"/>
                        </a:rPr>
                        <a:t> đúng tên sách cần tìm không?</a:t>
                      </a:r>
                      <a:endParaRPr lang="en-US">
                        <a:solidFill>
                          <a:schemeClr val="tx1"/>
                        </a:solidFill>
                        <a:latin typeface="UTM Avo"/>
                      </a:endParaRPr>
                    </a:p>
                  </a:txBody>
                  <a:tcPr anchor="ctr">
                    <a:solidFill>
                      <a:srgbClr val="72D6D4"/>
                    </a:solidFill>
                  </a:tcPr>
                </a:tc>
                <a:tc>
                  <a:txBody>
                    <a:bodyPr/>
                    <a:lstStyle/>
                    <a:p>
                      <a:pPr algn="ctr"/>
                      <a:r>
                        <a:rPr lang="en-US" smtClean="0">
                          <a:solidFill>
                            <a:schemeClr val="tx1"/>
                          </a:solidFill>
                          <a:latin typeface="UTM Avo"/>
                        </a:rPr>
                        <a:t>Có</a:t>
                      </a:r>
                      <a:r>
                        <a:rPr lang="en-US" baseline="0" smtClean="0">
                          <a:solidFill>
                            <a:schemeClr val="tx1"/>
                          </a:solidFill>
                          <a:latin typeface="UTM Avo"/>
                        </a:rPr>
                        <a:t> đúng là đã hết danh sách không?</a:t>
                      </a:r>
                      <a:endParaRPr lang="en-US">
                        <a:solidFill>
                          <a:schemeClr val="tx1"/>
                        </a:solidFill>
                        <a:latin typeface="UTM Avo"/>
                      </a:endParaRPr>
                    </a:p>
                  </a:txBody>
                  <a:tcPr anchor="ctr">
                    <a:solidFill>
                      <a:srgbClr val="72D6D4"/>
                    </a:solidFill>
                  </a:tcPr>
                </a:tc>
                <a:tc>
                  <a:txBody>
                    <a:bodyPr/>
                    <a:lstStyle/>
                    <a:p>
                      <a:pPr algn="ctr"/>
                      <a:r>
                        <a:rPr lang="en-US" smtClean="0">
                          <a:solidFill>
                            <a:schemeClr val="tx1"/>
                          </a:solidFill>
                          <a:latin typeface="UTM Avo"/>
                        </a:rPr>
                        <a:t>Đầu ra</a:t>
                      </a:r>
                      <a:endParaRPr lang="en-US">
                        <a:solidFill>
                          <a:schemeClr val="tx1"/>
                        </a:solidFill>
                        <a:latin typeface="UTM Avo"/>
                      </a:endParaRPr>
                    </a:p>
                  </a:txBody>
                  <a:tcPr anchor="ctr">
                    <a:solidFill>
                      <a:srgbClr val="72D6D4"/>
                    </a:solidFill>
                  </a:tcPr>
                </a:tc>
                <a:extLst>
                  <a:ext uri="{0D108BD9-81ED-4DB2-BD59-A6C34878D82A}">
                    <a16:rowId xmlns:a16="http://schemas.microsoft.com/office/drawing/2014/main" val="597511916"/>
                  </a:ext>
                </a:extLst>
              </a:tr>
              <a:tr h="370840">
                <a:tc>
                  <a:txBody>
                    <a:bodyPr/>
                    <a:lstStyle/>
                    <a:p>
                      <a:pPr algn="ctr"/>
                      <a:r>
                        <a:rPr lang="en-US" smtClean="0">
                          <a:solidFill>
                            <a:schemeClr val="tx1"/>
                          </a:solidFill>
                          <a:latin typeface="UTM Avo"/>
                        </a:rPr>
                        <a:t>1</a:t>
                      </a:r>
                      <a:endParaRPr lang="en-US">
                        <a:solidFill>
                          <a:schemeClr val="tx1"/>
                        </a:solidFill>
                        <a:latin typeface="UTM Avo"/>
                      </a:endParaRPr>
                    </a:p>
                  </a:txBody>
                  <a:tcPr>
                    <a:solidFill>
                      <a:srgbClr val="B0EAEE"/>
                    </a:solidFill>
                  </a:tcPr>
                </a:tc>
                <a:tc>
                  <a:txBody>
                    <a:bodyPr/>
                    <a:lstStyle/>
                    <a:p>
                      <a:pPr algn="ctr"/>
                      <a:r>
                        <a:rPr lang="en-US" smtClean="0">
                          <a:solidFill>
                            <a:schemeClr val="tx1"/>
                          </a:solidFill>
                          <a:latin typeface="UTM Avo"/>
                        </a:rPr>
                        <a:t>Toán</a:t>
                      </a:r>
                      <a:endParaRPr lang="en-US">
                        <a:solidFill>
                          <a:schemeClr val="tx1"/>
                        </a:solidFill>
                        <a:latin typeface="UTM Avo"/>
                      </a:endParaRPr>
                    </a:p>
                  </a:txBody>
                  <a:tcPr>
                    <a:solidFill>
                      <a:srgbClr val="B0EAEE"/>
                    </a:solidFill>
                  </a:tcPr>
                </a:tc>
                <a:tc>
                  <a:txBody>
                    <a:bodyPr/>
                    <a:lstStyle/>
                    <a:p>
                      <a:pPr algn="ctr"/>
                      <a:endParaRPr lang="en-US">
                        <a:solidFill>
                          <a:schemeClr val="tx1"/>
                        </a:solidFill>
                        <a:latin typeface="UTM Avo"/>
                      </a:endParaRPr>
                    </a:p>
                  </a:txBody>
                  <a:tcPr>
                    <a:solidFill>
                      <a:srgbClr val="B0EAEE"/>
                    </a:solidFill>
                  </a:tcPr>
                </a:tc>
                <a:tc>
                  <a:txBody>
                    <a:bodyPr/>
                    <a:lstStyle/>
                    <a:p>
                      <a:pPr algn="ctr"/>
                      <a:endParaRPr lang="en-US">
                        <a:solidFill>
                          <a:schemeClr val="tx1"/>
                        </a:solidFill>
                        <a:latin typeface="UTM Avo"/>
                      </a:endParaRPr>
                    </a:p>
                  </a:txBody>
                  <a:tcPr>
                    <a:solidFill>
                      <a:srgbClr val="B0EAEE"/>
                    </a:solidFill>
                  </a:tcPr>
                </a:tc>
                <a:tc>
                  <a:txBody>
                    <a:bodyPr/>
                    <a:lstStyle/>
                    <a:p>
                      <a:pPr algn="ctr"/>
                      <a:endParaRPr lang="en-US">
                        <a:solidFill>
                          <a:schemeClr val="tx1"/>
                        </a:solidFill>
                        <a:latin typeface="UTM Avo"/>
                      </a:endParaRPr>
                    </a:p>
                  </a:txBody>
                  <a:tcPr>
                    <a:solidFill>
                      <a:srgbClr val="B0EAEE"/>
                    </a:solidFill>
                  </a:tcPr>
                </a:tc>
                <a:extLst>
                  <a:ext uri="{0D108BD9-81ED-4DB2-BD59-A6C34878D82A}">
                    <a16:rowId xmlns:a16="http://schemas.microsoft.com/office/drawing/2014/main" val="3753940246"/>
                  </a:ext>
                </a:extLst>
              </a:tr>
              <a:tr h="370840">
                <a:tc>
                  <a:txBody>
                    <a:bodyPr/>
                    <a:lstStyle/>
                    <a:p>
                      <a:pPr algn="ctr"/>
                      <a:r>
                        <a:rPr lang="en-US" smtClean="0">
                          <a:solidFill>
                            <a:schemeClr val="tx1"/>
                          </a:solidFill>
                          <a:latin typeface="UTM Avo"/>
                        </a:rPr>
                        <a:t>2</a:t>
                      </a:r>
                      <a:endParaRPr lang="en-US">
                        <a:solidFill>
                          <a:schemeClr val="tx1"/>
                        </a:solidFill>
                        <a:latin typeface="UTM Avo"/>
                      </a:endParaRPr>
                    </a:p>
                  </a:txBody>
                  <a:tcPr>
                    <a:solidFill>
                      <a:srgbClr val="B0EAEE"/>
                    </a:solidFill>
                  </a:tcPr>
                </a:tc>
                <a:tc>
                  <a:txBody>
                    <a:bodyPr/>
                    <a:lstStyle/>
                    <a:p>
                      <a:pPr algn="ctr"/>
                      <a:endParaRPr lang="en-US">
                        <a:solidFill>
                          <a:schemeClr val="tx1"/>
                        </a:solidFill>
                        <a:latin typeface="UTM Avo"/>
                      </a:endParaRPr>
                    </a:p>
                  </a:txBody>
                  <a:tcPr>
                    <a:solidFill>
                      <a:srgbClr val="B0EAEE"/>
                    </a:solidFill>
                  </a:tcPr>
                </a:tc>
                <a:tc>
                  <a:txBody>
                    <a:bodyPr/>
                    <a:lstStyle/>
                    <a:p>
                      <a:pPr algn="ctr"/>
                      <a:endParaRPr lang="en-US">
                        <a:solidFill>
                          <a:schemeClr val="tx1"/>
                        </a:solidFill>
                        <a:latin typeface="UTM Avo"/>
                      </a:endParaRPr>
                    </a:p>
                  </a:txBody>
                  <a:tcPr>
                    <a:solidFill>
                      <a:srgbClr val="B0EAEE"/>
                    </a:solidFill>
                  </a:tcPr>
                </a:tc>
                <a:tc>
                  <a:txBody>
                    <a:bodyPr/>
                    <a:lstStyle/>
                    <a:p>
                      <a:pPr algn="ctr"/>
                      <a:endParaRPr lang="en-US">
                        <a:solidFill>
                          <a:schemeClr val="tx1"/>
                        </a:solidFill>
                        <a:latin typeface="UTM Avo"/>
                      </a:endParaRPr>
                    </a:p>
                  </a:txBody>
                  <a:tcPr>
                    <a:solidFill>
                      <a:srgbClr val="B0EAEE"/>
                    </a:solidFill>
                  </a:tcPr>
                </a:tc>
                <a:tc>
                  <a:txBody>
                    <a:bodyPr/>
                    <a:lstStyle/>
                    <a:p>
                      <a:pPr algn="ctr"/>
                      <a:endParaRPr lang="en-US">
                        <a:solidFill>
                          <a:schemeClr val="tx1"/>
                        </a:solidFill>
                        <a:latin typeface="UTM Avo"/>
                      </a:endParaRPr>
                    </a:p>
                  </a:txBody>
                  <a:tcPr>
                    <a:solidFill>
                      <a:srgbClr val="B0EAEE"/>
                    </a:solidFill>
                  </a:tcPr>
                </a:tc>
                <a:extLst>
                  <a:ext uri="{0D108BD9-81ED-4DB2-BD59-A6C34878D82A}">
                    <a16:rowId xmlns:a16="http://schemas.microsoft.com/office/drawing/2014/main" val="2497102912"/>
                  </a:ext>
                </a:extLst>
              </a:tr>
              <a:tr h="370840">
                <a:tc>
                  <a:txBody>
                    <a:bodyPr/>
                    <a:lstStyle/>
                    <a:p>
                      <a:pPr algn="ctr"/>
                      <a:endParaRPr lang="en-US">
                        <a:solidFill>
                          <a:schemeClr val="tx1"/>
                        </a:solidFill>
                        <a:latin typeface="UTM Avo"/>
                      </a:endParaRPr>
                    </a:p>
                  </a:txBody>
                  <a:tcPr>
                    <a:solidFill>
                      <a:srgbClr val="B0EAEE"/>
                    </a:solidFill>
                  </a:tcPr>
                </a:tc>
                <a:tc>
                  <a:txBody>
                    <a:bodyPr/>
                    <a:lstStyle/>
                    <a:p>
                      <a:pPr algn="ctr"/>
                      <a:endParaRPr lang="en-US">
                        <a:solidFill>
                          <a:schemeClr val="tx1"/>
                        </a:solidFill>
                        <a:latin typeface="UTM Avo"/>
                      </a:endParaRPr>
                    </a:p>
                  </a:txBody>
                  <a:tcPr>
                    <a:solidFill>
                      <a:srgbClr val="B0EAEE"/>
                    </a:solidFill>
                  </a:tcPr>
                </a:tc>
                <a:tc>
                  <a:txBody>
                    <a:bodyPr/>
                    <a:lstStyle/>
                    <a:p>
                      <a:pPr algn="ctr"/>
                      <a:endParaRPr lang="en-US">
                        <a:solidFill>
                          <a:schemeClr val="tx1"/>
                        </a:solidFill>
                        <a:latin typeface="UTM Avo"/>
                      </a:endParaRPr>
                    </a:p>
                  </a:txBody>
                  <a:tcPr>
                    <a:solidFill>
                      <a:srgbClr val="B0EAEE"/>
                    </a:solidFill>
                  </a:tcPr>
                </a:tc>
                <a:tc>
                  <a:txBody>
                    <a:bodyPr/>
                    <a:lstStyle/>
                    <a:p>
                      <a:pPr algn="ctr"/>
                      <a:endParaRPr lang="en-US">
                        <a:solidFill>
                          <a:schemeClr val="tx1"/>
                        </a:solidFill>
                        <a:latin typeface="UTM Avo"/>
                      </a:endParaRPr>
                    </a:p>
                  </a:txBody>
                  <a:tcPr>
                    <a:solidFill>
                      <a:srgbClr val="B0EAEE"/>
                    </a:solidFill>
                  </a:tcPr>
                </a:tc>
                <a:tc>
                  <a:txBody>
                    <a:bodyPr/>
                    <a:lstStyle/>
                    <a:p>
                      <a:pPr algn="ctr"/>
                      <a:endParaRPr lang="en-US">
                        <a:solidFill>
                          <a:schemeClr val="tx1"/>
                        </a:solidFill>
                        <a:latin typeface="UTM Avo"/>
                      </a:endParaRPr>
                    </a:p>
                  </a:txBody>
                  <a:tcPr>
                    <a:solidFill>
                      <a:srgbClr val="B0EAEE"/>
                    </a:solidFill>
                  </a:tcPr>
                </a:tc>
                <a:extLst>
                  <a:ext uri="{0D108BD9-81ED-4DB2-BD59-A6C34878D82A}">
                    <a16:rowId xmlns:a16="http://schemas.microsoft.com/office/drawing/2014/main" val="1108016303"/>
                  </a:ext>
                </a:extLst>
              </a:tr>
              <a:tr h="370840">
                <a:tc>
                  <a:txBody>
                    <a:bodyPr/>
                    <a:lstStyle/>
                    <a:p>
                      <a:pPr algn="ctr"/>
                      <a:endParaRPr lang="en-US">
                        <a:solidFill>
                          <a:schemeClr val="tx1"/>
                        </a:solidFill>
                        <a:latin typeface="UTM Avo"/>
                      </a:endParaRPr>
                    </a:p>
                  </a:txBody>
                  <a:tcPr>
                    <a:solidFill>
                      <a:srgbClr val="B0EAEE"/>
                    </a:solidFill>
                  </a:tcPr>
                </a:tc>
                <a:tc>
                  <a:txBody>
                    <a:bodyPr/>
                    <a:lstStyle/>
                    <a:p>
                      <a:pPr algn="ctr"/>
                      <a:endParaRPr lang="en-US">
                        <a:solidFill>
                          <a:schemeClr val="tx1"/>
                        </a:solidFill>
                        <a:latin typeface="UTM Avo"/>
                      </a:endParaRPr>
                    </a:p>
                  </a:txBody>
                  <a:tcPr>
                    <a:solidFill>
                      <a:srgbClr val="B0EAEE"/>
                    </a:solidFill>
                  </a:tcPr>
                </a:tc>
                <a:tc>
                  <a:txBody>
                    <a:bodyPr/>
                    <a:lstStyle/>
                    <a:p>
                      <a:pPr algn="ctr"/>
                      <a:endParaRPr lang="en-US">
                        <a:solidFill>
                          <a:schemeClr val="tx1"/>
                        </a:solidFill>
                        <a:latin typeface="UTM Avo"/>
                      </a:endParaRPr>
                    </a:p>
                  </a:txBody>
                  <a:tcPr>
                    <a:solidFill>
                      <a:srgbClr val="B0EAEE"/>
                    </a:solidFill>
                  </a:tcPr>
                </a:tc>
                <a:tc>
                  <a:txBody>
                    <a:bodyPr/>
                    <a:lstStyle/>
                    <a:p>
                      <a:pPr algn="ctr"/>
                      <a:endParaRPr lang="en-US">
                        <a:solidFill>
                          <a:schemeClr val="tx1"/>
                        </a:solidFill>
                        <a:latin typeface="UTM Avo"/>
                      </a:endParaRPr>
                    </a:p>
                  </a:txBody>
                  <a:tcPr>
                    <a:solidFill>
                      <a:srgbClr val="B0EAEE"/>
                    </a:solidFill>
                  </a:tcPr>
                </a:tc>
                <a:tc>
                  <a:txBody>
                    <a:bodyPr/>
                    <a:lstStyle/>
                    <a:p>
                      <a:pPr algn="ctr"/>
                      <a:endParaRPr lang="en-US">
                        <a:solidFill>
                          <a:schemeClr val="tx1"/>
                        </a:solidFill>
                        <a:latin typeface="UTM Avo"/>
                      </a:endParaRPr>
                    </a:p>
                  </a:txBody>
                  <a:tcPr>
                    <a:solidFill>
                      <a:srgbClr val="B0EAEE"/>
                    </a:solidFill>
                  </a:tcPr>
                </a:tc>
                <a:extLst>
                  <a:ext uri="{0D108BD9-81ED-4DB2-BD59-A6C34878D82A}">
                    <a16:rowId xmlns:a16="http://schemas.microsoft.com/office/drawing/2014/main" val="3353996075"/>
                  </a:ext>
                </a:extLst>
              </a:tr>
            </a:tbl>
          </a:graphicData>
        </a:graphic>
      </p:graphicFrame>
    </p:spTree>
    <p:extLst>
      <p:ext uri="{BB962C8B-B14F-4D97-AF65-F5344CB8AC3E}">
        <p14:creationId xmlns:p14="http://schemas.microsoft.com/office/powerpoint/2010/main" val="3250361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149A70-5725-4B19-8992-25B869D3CC79}"/>
              </a:ext>
            </a:extLst>
          </p:cNvPr>
          <p:cNvSpPr/>
          <p:nvPr/>
        </p:nvSpPr>
        <p:spPr>
          <a:xfrm>
            <a:off x="571633" y="2676471"/>
            <a:ext cx="565554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THUẬT TOÁN TÌM KIẾM TUẦN TỰ</a:t>
            </a:r>
          </a:p>
        </p:txBody>
      </p:sp>
      <p:pic>
        <p:nvPicPr>
          <p:cNvPr id="4" name="Picture 3">
            <a:extLst>
              <a:ext uri="{FF2B5EF4-FFF2-40B4-BE49-F238E27FC236}">
                <a16:creationId xmlns:a16="http://schemas.microsoft.com/office/drawing/2014/main" id="{848C73CC-7016-490D-B8AA-B5ABE3832167}"/>
              </a:ext>
            </a:extLst>
          </p:cNvPr>
          <p:cNvPicPr>
            <a:picLocks noChangeAspect="1"/>
          </p:cNvPicPr>
          <p:nvPr/>
        </p:nvPicPr>
        <p:blipFill>
          <a:blip r:embed="rId4"/>
          <a:stretch>
            <a:fillRect/>
          </a:stretch>
        </p:blipFill>
        <p:spPr>
          <a:xfrm>
            <a:off x="455885" y="437353"/>
            <a:ext cx="888648" cy="903074"/>
          </a:xfrm>
          <a:prstGeom prst="rect">
            <a:avLst/>
          </a:prstGeom>
        </p:spPr>
      </p:pic>
      <p:sp>
        <p:nvSpPr>
          <p:cNvPr id="5" name="Rectangle 4">
            <a:extLst>
              <a:ext uri="{FF2B5EF4-FFF2-40B4-BE49-F238E27FC236}">
                <a16:creationId xmlns:a16="http://schemas.microsoft.com/office/drawing/2014/main" id="{CAABE244-E990-489F-9943-1D2C33D10C52}"/>
              </a:ext>
            </a:extLst>
          </p:cNvPr>
          <p:cNvSpPr/>
          <p:nvPr/>
        </p:nvSpPr>
        <p:spPr>
          <a:xfrm>
            <a:off x="1344533" y="525246"/>
            <a:ext cx="10391582"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Gia đình bạn An bán giống cây trồng cho bà con nông dân trong vùng.</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Hôm nay có một khách hàng gọi điện đến mua cây giống và nhờ mẹ An chở</a:t>
            </a:r>
            <a:r>
              <a:rPr lang="en-US" sz="2000">
                <a:latin typeface="UTM Avo" panose="02040603050506020204" pitchFamily="18" charset="0"/>
                <a:cs typeface="Times New Roman" panose="02020603050405020304" pitchFamily="18" charset="0"/>
              </a:rPr>
              <a:t> cây</a:t>
            </a:r>
            <a:endParaRPr lang="vi-VN"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31E2155-F5D0-4459-90A0-B251D4736C98}"/>
              </a:ext>
            </a:extLst>
          </p:cNvPr>
          <p:cNvSpPr/>
          <p:nvPr/>
        </p:nvSpPr>
        <p:spPr>
          <a:xfrm>
            <a:off x="455885" y="1340427"/>
            <a:ext cx="11280230" cy="1285032"/>
          </a:xfrm>
          <a:prstGeom prst="rect">
            <a:avLst/>
          </a:prstGeom>
        </p:spPr>
        <p:txBody>
          <a:bodyPr wrap="square">
            <a:spAutoFit/>
          </a:bodyPr>
          <a:lstStyle/>
          <a:p>
            <a:pPr algn="just" defTabSz="342900">
              <a:lnSpc>
                <a:spcPct val="135000"/>
              </a:lnSpc>
            </a:pPr>
            <a:r>
              <a:rPr lang="vi-VN" sz="2000" smtClean="0">
                <a:latin typeface="UTM Avo" panose="02040603050506020204" pitchFamily="18" charset="0"/>
                <a:cs typeface="Times New Roman" panose="02020603050405020304" pitchFamily="18" charset="0"/>
              </a:rPr>
              <a:t>giống đến nhà. Thông tin khách hàng được mẹ An ghi trong cuốn sổ lưu danh sách khách hàng gồm họ tên, địa chỉ, số điện thoại. Em hãy cùng An giúp mẹ tìm địa chỉ từ danh sách khách hàng để chuyển cây giống nhé.</a:t>
            </a: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7B190F10-C704-46A5-B889-4BB87633B4C9}"/>
              </a:ext>
            </a:extLst>
          </p:cNvPr>
          <p:cNvSpPr/>
          <p:nvPr/>
        </p:nvSpPr>
        <p:spPr>
          <a:xfrm>
            <a:off x="1457463" y="3437089"/>
            <a:ext cx="9570393" cy="2231380"/>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ông việc mà An cần làm có thể nêu thành bài toán tìm kiếm như sau:</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Đầu vào: danh sách khách </a:t>
            </a:r>
            <a:r>
              <a:rPr lang="vi-VN" sz="2000" smtClean="0">
                <a:latin typeface="UTM Avo" panose="02040603050506020204" pitchFamily="18" charset="0"/>
                <a:cs typeface="Times New Roman" panose="02020603050405020304" pitchFamily="18" charset="0"/>
              </a:rPr>
              <a:t>h</a:t>
            </a:r>
            <a:r>
              <a:rPr lang="en-US" sz="2000">
                <a:latin typeface="UTM Avo" panose="02040603050506020204" pitchFamily="18" charset="0"/>
                <a:cs typeface="Times New Roman" panose="02020603050405020304" pitchFamily="18" charset="0"/>
              </a:rPr>
              <a:t>à</a:t>
            </a:r>
            <a:r>
              <a:rPr lang="vi-VN" sz="2000" smtClean="0">
                <a:latin typeface="UTM Avo" panose="02040603050506020204" pitchFamily="18" charset="0"/>
                <a:cs typeface="Times New Roman" panose="02020603050405020304" pitchFamily="18" charset="0"/>
              </a:rPr>
              <a:t>ng</a:t>
            </a:r>
            <a:r>
              <a:rPr lang="en-US" sz="2000" smtClean="0">
                <a:latin typeface="UTM Avo" panose="02040603050506020204" pitchFamily="18" charset="0"/>
                <a:cs typeface="Times New Roman" panose="02020603050405020304" pitchFamily="18" charset="0"/>
              </a:rPr>
              <a:t>;</a:t>
            </a:r>
            <a:r>
              <a:rPr lang="vi-VN" sz="2000" smtClean="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họ tên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khách hàng cần tìm.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Đầu ra: địa chỉ của khách hàng cần tìm.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An thực hiện tìm kiếm lần lượt từ đầu đến cuối danh sách khách hàng.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Cách tìm kiếm này gọi là </a:t>
            </a:r>
            <a:r>
              <a:rPr lang="vi-VN" sz="2000">
                <a:solidFill>
                  <a:srgbClr val="FF3399"/>
                </a:solidFill>
                <a:latin typeface="UTM Avo" panose="02040603050506020204" pitchFamily="18" charset="0"/>
                <a:cs typeface="Times New Roman" panose="02020603050405020304" pitchFamily="18" charset="0"/>
              </a:rPr>
              <a:t>tìm kiếm tuần tự</a:t>
            </a:r>
            <a:r>
              <a:rPr lang="vi-VN" sz="2000">
                <a:latin typeface="UTM Avo" panose="02040603050506020204" pitchFamily="18" charset="0"/>
                <a:cs typeface="Times New Roman" panose="02020603050405020304" pitchFamily="18" charset="0"/>
              </a:rPr>
              <a:t>. </a:t>
            </a:r>
          </a:p>
        </p:txBody>
      </p:sp>
      <p:pic>
        <p:nvPicPr>
          <p:cNvPr id="9" name="Picture 8">
            <a:extLst>
              <a:ext uri="{FF2B5EF4-FFF2-40B4-BE49-F238E27FC236}">
                <a16:creationId xmlns:a16="http://schemas.microsoft.com/office/drawing/2014/main" id="{CE046261-B2B2-462B-B030-19699B8CDFF9}"/>
              </a:ext>
            </a:extLst>
          </p:cNvPr>
          <p:cNvPicPr>
            <a:picLocks noChangeAspect="1"/>
          </p:cNvPicPr>
          <p:nvPr/>
        </p:nvPicPr>
        <p:blipFill>
          <a:blip r:embed="rId5"/>
          <a:stretch>
            <a:fillRect/>
          </a:stretch>
        </p:blipFill>
        <p:spPr>
          <a:xfrm>
            <a:off x="455885" y="3500902"/>
            <a:ext cx="906054" cy="903074"/>
          </a:xfrm>
          <a:prstGeom prst="rect">
            <a:avLst/>
          </a:prstGeom>
        </p:spPr>
      </p:pic>
      <p:pic>
        <p:nvPicPr>
          <p:cNvPr id="3" name="Gia đình bạn An bán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621456" y="6276899"/>
            <a:ext cx="406400" cy="406400"/>
          </a:xfrm>
          <a:prstGeom prst="rect">
            <a:avLst/>
          </a:prstGeom>
        </p:spPr>
      </p:pic>
    </p:spTree>
    <p:extLst>
      <p:ext uri="{BB962C8B-B14F-4D97-AF65-F5344CB8AC3E}">
        <p14:creationId xmlns:p14="http://schemas.microsoft.com/office/powerpoint/2010/main" val="1355426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21193" fill="hold"/>
                                        <p:tgtEl>
                                          <p:spTgt spid="3"/>
                                        </p:tgtEl>
                                      </p:cBhvr>
                                    </p:cmd>
                                  </p:childTnLst>
                                </p:cTn>
                              </p:par>
                            </p:childTnLst>
                          </p:cTn>
                        </p:par>
                      </p:childTnLst>
                    </p:cTn>
                  </p:par>
                  <p:par>
                    <p:cTn id="24" fill="hold">
                      <p:stCondLst>
                        <p:cond delay="indefinite"/>
                      </p:stCondLst>
                      <p:childTnLst>
                        <p:par>
                          <p:cTn id="25" fill="hold">
                            <p:stCondLst>
                              <p:cond delay="0"/>
                            </p:stCondLst>
                            <p:childTnLst>
                              <p:par>
                                <p:cTn id="26" presetID="6" presetClass="entr" presetSubtype="32"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out)">
                                      <p:cBhvr>
                                        <p:cTn id="28" dur="1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fade">
                                      <p:cBhvr>
                                        <p:cTn id="33" dur="1000"/>
                                        <p:tgtEl>
                                          <p:spTgt spid="8">
                                            <p:txEl>
                                              <p:pRg st="0" end="0"/>
                                            </p:txEl>
                                          </p:spTgt>
                                        </p:tgtEl>
                                      </p:cBhvr>
                                    </p:animEffect>
                                    <p:anim calcmode="lin" valueType="num">
                                      <p:cBhvr>
                                        <p:cTn id="3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8">
                                            <p:txEl>
                                              <p:pRg st="0" end="0"/>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8">
                                            <p:txEl>
                                              <p:pRg st="1" end="1"/>
                                            </p:txEl>
                                          </p:spTgt>
                                        </p:tgtEl>
                                        <p:attrNameLst>
                                          <p:attrName>style.visibility</p:attrName>
                                        </p:attrNameLst>
                                      </p:cBhvr>
                                      <p:to>
                                        <p:strVal val="visible"/>
                                      </p:to>
                                    </p:set>
                                    <p:animEffect transition="in" filter="fade">
                                      <p:cBhvr>
                                        <p:cTn id="38" dur="1000"/>
                                        <p:tgtEl>
                                          <p:spTgt spid="8">
                                            <p:txEl>
                                              <p:pRg st="1" end="1"/>
                                            </p:txEl>
                                          </p:spTgt>
                                        </p:tgtEl>
                                      </p:cBhvr>
                                    </p:animEffect>
                                    <p:anim calcmode="lin" valueType="num">
                                      <p:cBhvr>
                                        <p:cTn id="3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1" end="1"/>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Effect transition="in" filter="fade">
                                      <p:cBhvr>
                                        <p:cTn id="43" dur="1000"/>
                                        <p:tgtEl>
                                          <p:spTgt spid="8">
                                            <p:txEl>
                                              <p:pRg st="2" end="2"/>
                                            </p:txEl>
                                          </p:spTgt>
                                        </p:tgtEl>
                                      </p:cBhvr>
                                    </p:animEffect>
                                    <p:anim calcmode="lin" valueType="num">
                                      <p:cBhvr>
                                        <p:cTn id="4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42" presetClass="entr" presetSubtype="0" fill="hold" nodeType="afterEffect">
                                  <p:stCondLst>
                                    <p:cond delay="0"/>
                                  </p:stCondLst>
                                  <p:childTnLst>
                                    <p:set>
                                      <p:cBhvr>
                                        <p:cTn id="48" dur="1" fill="hold">
                                          <p:stCondLst>
                                            <p:cond delay="0"/>
                                          </p:stCondLst>
                                        </p:cTn>
                                        <p:tgtEl>
                                          <p:spTgt spid="8">
                                            <p:txEl>
                                              <p:pRg st="3" end="3"/>
                                            </p:txEl>
                                          </p:spTgt>
                                        </p:tgtEl>
                                        <p:attrNameLst>
                                          <p:attrName>style.visibility</p:attrName>
                                        </p:attrNameLst>
                                      </p:cBhvr>
                                      <p:to>
                                        <p:strVal val="visible"/>
                                      </p:to>
                                    </p:set>
                                    <p:animEffect transition="in" filter="fade">
                                      <p:cBhvr>
                                        <p:cTn id="49" dur="1000"/>
                                        <p:tgtEl>
                                          <p:spTgt spid="8">
                                            <p:txEl>
                                              <p:pRg st="3" end="3"/>
                                            </p:txEl>
                                          </p:spTgt>
                                        </p:tgtEl>
                                      </p:cBhvr>
                                    </p:animEffect>
                                    <p:anim calcmode="lin" valueType="num">
                                      <p:cBhvr>
                                        <p:cTn id="50"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52" fill="hold">
                            <p:stCondLst>
                              <p:cond delay="2000"/>
                            </p:stCondLst>
                            <p:childTnLst>
                              <p:par>
                                <p:cTn id="53" presetID="42" presetClass="entr" presetSubtype="0" fill="hold" nodeType="afterEffect">
                                  <p:stCondLst>
                                    <p:cond delay="0"/>
                                  </p:stCondLst>
                                  <p:childTnLst>
                                    <p:set>
                                      <p:cBhvr>
                                        <p:cTn id="54" dur="1" fill="hold">
                                          <p:stCondLst>
                                            <p:cond delay="0"/>
                                          </p:stCondLst>
                                        </p:cTn>
                                        <p:tgtEl>
                                          <p:spTgt spid="8">
                                            <p:txEl>
                                              <p:pRg st="4" end="4"/>
                                            </p:txEl>
                                          </p:spTgt>
                                        </p:tgtEl>
                                        <p:attrNameLst>
                                          <p:attrName>style.visibility</p:attrName>
                                        </p:attrNameLst>
                                      </p:cBhvr>
                                      <p:to>
                                        <p:strVal val="visible"/>
                                      </p:to>
                                    </p:set>
                                    <p:animEffect transition="in" filter="fade">
                                      <p:cBhvr>
                                        <p:cTn id="55" dur="1000"/>
                                        <p:tgtEl>
                                          <p:spTgt spid="8">
                                            <p:txEl>
                                              <p:pRg st="4" end="4"/>
                                            </p:txEl>
                                          </p:spTgt>
                                        </p:tgtEl>
                                      </p:cBhvr>
                                    </p:animEffect>
                                    <p:anim calcmode="lin" valueType="num">
                                      <p:cBhvr>
                                        <p:cTn id="5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57"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1" presetClass="entr" presetSubtype="0" fill="hold" grpId="0" nodeType="clickEffect">
                                  <p:stCondLst>
                                    <p:cond delay="0"/>
                                  </p:stCondLst>
                                  <p:iterate type="lt">
                                    <p:tmPct val="10000"/>
                                  </p:iterate>
                                  <p:childTnLst>
                                    <p:set>
                                      <p:cBhvr>
                                        <p:cTn id="61" dur="1" fill="hold">
                                          <p:stCondLst>
                                            <p:cond delay="0"/>
                                          </p:stCondLst>
                                        </p:cTn>
                                        <p:tgtEl>
                                          <p:spTgt spid="2">
                                            <p:txEl>
                                              <p:pRg st="0" end="0"/>
                                            </p:txEl>
                                          </p:spTgt>
                                        </p:tgtEl>
                                        <p:attrNameLst>
                                          <p:attrName>style.visibility</p:attrName>
                                        </p:attrNameLst>
                                      </p:cBhvr>
                                      <p:to>
                                        <p:strVal val="visible"/>
                                      </p:to>
                                    </p:set>
                                    <p:anim calcmode="lin" valueType="num">
                                      <p:cBhvr>
                                        <p:cTn id="62"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64"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7" fill="hold" display="0">
                  <p:stCondLst>
                    <p:cond delay="indefinite"/>
                  </p:stCondLst>
                  <p:endCondLst>
                    <p:cond evt="onStopAudio" delay="0">
                      <p:tgtEl>
                        <p:sldTgt/>
                      </p:tgtEl>
                    </p:cond>
                  </p:endCondLst>
                </p:cTn>
                <p:tgtEl>
                  <p:spTgt spid="3"/>
                </p:tgtEl>
              </p:cMediaNode>
            </p:audio>
          </p:childTnLst>
        </p:cTn>
      </p:par>
    </p:tnLst>
    <p:bldLst>
      <p:bldP spid="2" grpId="0" build="p"/>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0231E4-7D68-4F0B-AD83-FE94FF010F1A}"/>
              </a:ext>
            </a:extLst>
          </p:cNvPr>
          <p:cNvSpPr/>
          <p:nvPr/>
        </p:nvSpPr>
        <p:spPr>
          <a:xfrm>
            <a:off x="521979" y="459658"/>
            <a:ext cx="11148042" cy="5170646"/>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Với mỗi họ tên khách hàng trong danh sách</a:t>
            </a:r>
            <a:r>
              <a:rPr lang="en-US" sz="2000">
                <a:latin typeface="UTM Avo" panose="02040603050506020204" pitchFamily="18" charset="0"/>
                <a:cs typeface="Times New Roman" panose="02020603050405020304" pitchFamily="18" charset="0"/>
              </a:rPr>
              <a:t>,</a:t>
            </a:r>
          </a:p>
          <a:p>
            <a:pPr algn="just" defTabSz="342900">
              <a:lnSpc>
                <a:spcPct val="150000"/>
              </a:lnSpc>
            </a:pPr>
            <a:r>
              <a:rPr lang="vi-VN" sz="2000">
                <a:latin typeface="UTM Avo" panose="02040603050506020204" pitchFamily="18" charset="0"/>
                <a:cs typeface="Times New Roman" panose="02020603050405020304" pitchFamily="18" charset="0"/>
              </a:rPr>
              <a:t>An kiểm tra xem có đúng họ tên khách hàng mà mẹ yêu cầu không</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en-US" sz="2000">
                <a:latin typeface="UTM Avo" panose="02040603050506020204" pitchFamily="18" charset="0"/>
                <a:cs typeface="Times New Roman" panose="02020603050405020304" pitchFamily="18" charset="0"/>
              </a:rPr>
              <a:t>N</a:t>
            </a:r>
            <a:r>
              <a:rPr lang="vi-VN" sz="2000">
                <a:latin typeface="UTM Avo" panose="02040603050506020204" pitchFamily="18" charset="0"/>
                <a:cs typeface="Times New Roman" panose="02020603050405020304" pitchFamily="18" charset="0"/>
              </a:rPr>
              <a:t>ếu đúng thì ghi ra địa chỉ và kết thúc công việc</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en-US" sz="2000">
                <a:latin typeface="UTM Avo" panose="02040603050506020204" pitchFamily="18" charset="0"/>
                <a:cs typeface="Times New Roman" panose="02020603050405020304" pitchFamily="18" charset="0"/>
              </a:rPr>
              <a:t>Nếu </a:t>
            </a:r>
            <a:r>
              <a:rPr lang="vi-VN" sz="2000">
                <a:latin typeface="UTM Avo" panose="02040603050506020204" pitchFamily="18" charset="0"/>
                <a:cs typeface="Times New Roman" panose="02020603050405020304" pitchFamily="18" charset="0"/>
              </a:rPr>
              <a:t>không đú</a:t>
            </a:r>
            <a:r>
              <a:rPr lang="en-US" sz="2000">
                <a:latin typeface="UTM Avo" panose="02040603050506020204" pitchFamily="18" charset="0"/>
                <a:cs typeface="Times New Roman" panose="02020603050405020304" pitchFamily="18" charset="0"/>
              </a:rPr>
              <a:t>ng </a:t>
            </a:r>
            <a:r>
              <a:rPr lang="vi-VN" sz="2000">
                <a:latin typeface="UTM Avo" panose="02040603050506020204" pitchFamily="18" charset="0"/>
                <a:cs typeface="Times New Roman" panose="02020603050405020304" pitchFamily="18" charset="0"/>
              </a:rPr>
              <a:t>thì chuyển đến họ tên khách hàng tiếp theo.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latin typeface="UTM Avo" panose="02040603050506020204" pitchFamily="18" charset="0"/>
                <a:cs typeface="Times New Roman" panose="02020603050405020304" pitchFamily="18" charset="0"/>
              </a:rPr>
              <a:t>Nếu tìm hết danh sách mà vẫn không thấy thì thông báo là không tìm thấy và kết thúc.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Như vậy, chừng nào chưa tìm thấy và chưa tìm hết thì còn tìm tiếp.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b="1">
                <a:solidFill>
                  <a:srgbClr val="FF0000"/>
                </a:solidFill>
                <a:latin typeface="UTM Avo" panose="02040603050506020204" pitchFamily="18" charset="0"/>
                <a:cs typeface="Times New Roman" panose="02020603050405020304" pitchFamily="18" charset="0"/>
                <a:sym typeface="Wingdings" panose="05000000000000000000" pitchFamily="2" charset="2"/>
              </a:rPr>
              <a:t> </a:t>
            </a:r>
            <a:r>
              <a:rPr lang="vi-VN" sz="2000" b="1">
                <a:solidFill>
                  <a:srgbClr val="FF0000"/>
                </a:solidFill>
                <a:latin typeface="UTM Avo" panose="02040603050506020204" pitchFamily="18" charset="0"/>
                <a:cs typeface="Times New Roman" panose="02020603050405020304" pitchFamily="18" charset="0"/>
              </a:rPr>
              <a:t>Đây chính là cấu trúc lặp.</a:t>
            </a:r>
          </a:p>
          <a:p>
            <a:pPr algn="just" defTabSz="342900">
              <a:lnSpc>
                <a:spcPct val="150000"/>
              </a:lnSpc>
            </a:pPr>
            <a:r>
              <a:rPr lang="vi-VN" sz="2000">
                <a:latin typeface="UTM Avo" panose="02040603050506020204" pitchFamily="18" charset="0"/>
                <a:cs typeface="Times New Roman" panose="02020603050405020304" pitchFamily="18" charset="0"/>
              </a:rPr>
              <a:t>Hai điều kiện cần kiểm tra để dừng vòng lặp là:</a:t>
            </a:r>
          </a:p>
          <a:p>
            <a:pPr algn="just" defTabSz="342900">
              <a:lnSpc>
                <a:spcPct val="150000"/>
              </a:lnSpc>
            </a:pPr>
            <a:r>
              <a:rPr lang="vi-VN" sz="2000">
                <a:latin typeface="UTM Avo" panose="02040603050506020204" pitchFamily="18" charset="0"/>
                <a:cs typeface="Times New Roman" panose="02020603050405020304" pitchFamily="18" charset="0"/>
              </a:rPr>
              <a:t>• </a:t>
            </a:r>
            <a:r>
              <a:rPr lang="vi-VN" sz="2000" b="1">
                <a:latin typeface="UTM Avo" panose="02040603050506020204" pitchFamily="18" charset="0"/>
                <a:cs typeface="Times New Roman" panose="02020603050405020304" pitchFamily="18" charset="0"/>
              </a:rPr>
              <a:t>Điều kiện thứ nhất</a:t>
            </a:r>
            <a:r>
              <a:rPr lang="vi-VN" sz="2000">
                <a:latin typeface="UTM Avo" panose="02040603050506020204" pitchFamily="18" charset="0"/>
                <a:cs typeface="Times New Roman" panose="02020603050405020304" pitchFamily="18" charset="0"/>
              </a:rPr>
              <a:t>: kiểm tra họ tên khách hàng có đúng là họ tên cần tìm không.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a:t>
            </a:r>
            <a:r>
              <a:rPr lang="vi-VN" sz="2000" b="1">
                <a:latin typeface="UTM Avo" panose="02040603050506020204" pitchFamily="18" charset="0"/>
                <a:cs typeface="Times New Roman" panose="02020603050405020304" pitchFamily="18" charset="0"/>
              </a:rPr>
              <a:t>Điều kiện thứ hai</a:t>
            </a:r>
            <a:r>
              <a:rPr lang="vi-VN" sz="2000">
                <a:latin typeface="UTM Avo" panose="02040603050506020204" pitchFamily="18" charset="0"/>
                <a:cs typeface="Times New Roman" panose="02020603050405020304" pitchFamily="18" charset="0"/>
              </a:rPr>
              <a:t>: kiểm tra đã hết danh sách chưa. Các bước thực hiện tìm kiếm địa chỉ khách hàng của An được mô tả ở sơ đồ khối trong</a:t>
            </a:r>
            <a:r>
              <a:rPr lang="en-US" sz="2000">
                <a:latin typeface="UTM Avo" panose="02040603050506020204" pitchFamily="18" charset="0"/>
                <a:cs typeface="Times New Roman" panose="02020603050405020304" pitchFamily="18" charset="0"/>
              </a:rPr>
              <a:t> Hình 14.1.</a:t>
            </a:r>
            <a:endParaRPr lang="vi-VN"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5840248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1000"/>
                                        <p:tgtEl>
                                          <p:spTgt spid="2">
                                            <p:txEl>
                                              <p:pRg st="1" end="1"/>
                                            </p:txEl>
                                          </p:spTgt>
                                        </p:tgtEl>
                                      </p:cBhvr>
                                    </p:animEffect>
                                    <p:anim calcmode="lin" valueType="num">
                                      <p:cBhvr>
                                        <p:cTn id="1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1000"/>
                                        <p:tgtEl>
                                          <p:spTgt spid="2">
                                            <p:txEl>
                                              <p:pRg st="3" end="3"/>
                                            </p:txEl>
                                          </p:spTgt>
                                        </p:tgtEl>
                                      </p:cBhvr>
                                    </p:animEffect>
                                    <p:anim calcmode="lin" valueType="num">
                                      <p:cBhvr>
                                        <p:cTn id="3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1000"/>
                                        <p:tgtEl>
                                          <p:spTgt spid="2">
                                            <p:txEl>
                                              <p:pRg st="4" end="4"/>
                                            </p:txEl>
                                          </p:spTgt>
                                        </p:tgtEl>
                                      </p:cBhvr>
                                    </p:animEffect>
                                    <p:anim calcmode="lin" valueType="num">
                                      <p:cBhvr>
                                        <p:cTn id="4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nodeType="clickEffect">
                                  <p:stCondLst>
                                    <p:cond delay="0"/>
                                  </p:stCondLst>
                                  <p:childTnLst>
                                    <p:set>
                                      <p:cBhvr>
                                        <p:cTn id="45" dur="1" fill="hold">
                                          <p:stCondLst>
                                            <p:cond delay="0"/>
                                          </p:stCondLst>
                                        </p:cTn>
                                        <p:tgtEl>
                                          <p:spTgt spid="2">
                                            <p:txEl>
                                              <p:pRg st="5" end="5"/>
                                            </p:txEl>
                                          </p:spTgt>
                                        </p:tgtEl>
                                        <p:attrNameLst>
                                          <p:attrName>style.visibility</p:attrName>
                                        </p:attrNameLst>
                                      </p:cBhvr>
                                      <p:to>
                                        <p:strVal val="visible"/>
                                      </p:to>
                                    </p:set>
                                    <p:animEffect transition="in" filter="fade">
                                      <p:cBhvr>
                                        <p:cTn id="46" dur="1000"/>
                                        <p:tgtEl>
                                          <p:spTgt spid="2">
                                            <p:txEl>
                                              <p:pRg st="5" end="5"/>
                                            </p:txEl>
                                          </p:spTgt>
                                        </p:tgtEl>
                                      </p:cBhvr>
                                    </p:animEffect>
                                    <p:anim calcmode="lin" valueType="num">
                                      <p:cBhvr>
                                        <p:cTn id="4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
                                            <p:txEl>
                                              <p:pRg st="6" end="6"/>
                                            </p:txEl>
                                          </p:spTgt>
                                        </p:tgtEl>
                                        <p:attrNameLst>
                                          <p:attrName>style.visibility</p:attrName>
                                        </p:attrNameLst>
                                      </p:cBhvr>
                                      <p:to>
                                        <p:strVal val="visible"/>
                                      </p:to>
                                    </p:set>
                                    <p:animEffect transition="in" filter="wipe(left)">
                                      <p:cBhvr>
                                        <p:cTn id="54" dur="1500"/>
                                        <p:tgtEl>
                                          <p:spTgt spid="2">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nodeType="clickEffect">
                                  <p:stCondLst>
                                    <p:cond delay="0"/>
                                  </p:stCondLst>
                                  <p:childTnLst>
                                    <p:set>
                                      <p:cBhvr>
                                        <p:cTn id="58" dur="1" fill="hold">
                                          <p:stCondLst>
                                            <p:cond delay="0"/>
                                          </p:stCondLst>
                                        </p:cTn>
                                        <p:tgtEl>
                                          <p:spTgt spid="2">
                                            <p:txEl>
                                              <p:pRg st="7" end="7"/>
                                            </p:txEl>
                                          </p:spTgt>
                                        </p:tgtEl>
                                        <p:attrNameLst>
                                          <p:attrName>style.visibility</p:attrName>
                                        </p:attrNameLst>
                                      </p:cBhvr>
                                      <p:to>
                                        <p:strVal val="visible"/>
                                      </p:to>
                                    </p:set>
                                    <p:anim calcmode="lin" valueType="num">
                                      <p:cBhvr>
                                        <p:cTn id="59" dur="1000" fill="hold"/>
                                        <p:tgtEl>
                                          <p:spTgt spid="2">
                                            <p:txEl>
                                              <p:pRg st="7" end="7"/>
                                            </p:txEl>
                                          </p:spTgt>
                                        </p:tgtEl>
                                        <p:attrNameLst>
                                          <p:attrName>ppt_w</p:attrName>
                                        </p:attrNameLst>
                                      </p:cBhvr>
                                      <p:tavLst>
                                        <p:tav tm="0">
                                          <p:val>
                                            <p:strVal val="#ppt_w+.3"/>
                                          </p:val>
                                        </p:tav>
                                        <p:tav tm="100000">
                                          <p:val>
                                            <p:strVal val="#ppt_w"/>
                                          </p:val>
                                        </p:tav>
                                      </p:tavLst>
                                    </p:anim>
                                    <p:anim calcmode="lin" valueType="num">
                                      <p:cBhvr>
                                        <p:cTn id="60" dur="100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61" dur="1000"/>
                                        <p:tgtEl>
                                          <p:spTgt spid="2">
                                            <p:txEl>
                                              <p:pRg st="7" end="7"/>
                                            </p:txEl>
                                          </p:spTgt>
                                        </p:tgtEl>
                                      </p:cBhvr>
                                    </p:animEffect>
                                  </p:childTnLst>
                                </p:cTn>
                              </p:par>
                            </p:childTnLst>
                          </p:cTn>
                        </p:par>
                        <p:par>
                          <p:cTn id="62" fill="hold">
                            <p:stCondLst>
                              <p:cond delay="1000"/>
                            </p:stCondLst>
                            <p:childTnLst>
                              <p:par>
                                <p:cTn id="63" presetID="42" presetClass="entr" presetSubtype="0" fill="hold" nodeType="afterEffect">
                                  <p:stCondLst>
                                    <p:cond delay="0"/>
                                  </p:stCondLst>
                                  <p:childTnLst>
                                    <p:set>
                                      <p:cBhvr>
                                        <p:cTn id="64" dur="1" fill="hold">
                                          <p:stCondLst>
                                            <p:cond delay="0"/>
                                          </p:stCondLst>
                                        </p:cTn>
                                        <p:tgtEl>
                                          <p:spTgt spid="2">
                                            <p:txEl>
                                              <p:pRg st="8" end="8"/>
                                            </p:txEl>
                                          </p:spTgt>
                                        </p:tgtEl>
                                        <p:attrNameLst>
                                          <p:attrName>style.visibility</p:attrName>
                                        </p:attrNameLst>
                                      </p:cBhvr>
                                      <p:to>
                                        <p:strVal val="visible"/>
                                      </p:to>
                                    </p:set>
                                    <p:animEffect transition="in" filter="fade">
                                      <p:cBhvr>
                                        <p:cTn id="65" dur="1000"/>
                                        <p:tgtEl>
                                          <p:spTgt spid="2">
                                            <p:txEl>
                                              <p:pRg st="8" end="8"/>
                                            </p:txEl>
                                          </p:spTgt>
                                        </p:tgtEl>
                                      </p:cBhvr>
                                    </p:animEffect>
                                    <p:anim calcmode="lin" valueType="num">
                                      <p:cBhvr>
                                        <p:cTn id="6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7"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par>
                          <p:cTn id="68" fill="hold">
                            <p:stCondLst>
                              <p:cond delay="2000"/>
                            </p:stCondLst>
                            <p:childTnLst>
                              <p:par>
                                <p:cTn id="69" presetID="42" presetClass="entr" presetSubtype="0" fill="hold" nodeType="afterEffect">
                                  <p:stCondLst>
                                    <p:cond delay="0"/>
                                  </p:stCondLst>
                                  <p:childTnLst>
                                    <p:set>
                                      <p:cBhvr>
                                        <p:cTn id="70" dur="1" fill="hold">
                                          <p:stCondLst>
                                            <p:cond delay="0"/>
                                          </p:stCondLst>
                                        </p:cTn>
                                        <p:tgtEl>
                                          <p:spTgt spid="2">
                                            <p:txEl>
                                              <p:pRg st="9" end="9"/>
                                            </p:txEl>
                                          </p:spTgt>
                                        </p:tgtEl>
                                        <p:attrNameLst>
                                          <p:attrName>style.visibility</p:attrName>
                                        </p:attrNameLst>
                                      </p:cBhvr>
                                      <p:to>
                                        <p:strVal val="visible"/>
                                      </p:to>
                                    </p:set>
                                    <p:animEffect transition="in" filter="fade">
                                      <p:cBhvr>
                                        <p:cTn id="71" dur="1000"/>
                                        <p:tgtEl>
                                          <p:spTgt spid="2">
                                            <p:txEl>
                                              <p:pRg st="9" end="9"/>
                                            </p:txEl>
                                          </p:spTgt>
                                        </p:tgtEl>
                                      </p:cBhvr>
                                    </p:animEffect>
                                    <p:anim calcmode="lin" valueType="num">
                                      <p:cBhvr>
                                        <p:cTn id="72"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3"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827311-5A1C-48B4-B12F-63DA29027899}"/>
              </a:ext>
            </a:extLst>
          </p:cNvPr>
          <p:cNvPicPr>
            <a:picLocks noChangeAspect="1"/>
          </p:cNvPicPr>
          <p:nvPr/>
        </p:nvPicPr>
        <p:blipFill>
          <a:blip r:embed="rId2"/>
          <a:stretch>
            <a:fillRect/>
          </a:stretch>
        </p:blipFill>
        <p:spPr>
          <a:xfrm>
            <a:off x="2070856" y="371138"/>
            <a:ext cx="8050288" cy="6115723"/>
          </a:xfrm>
          <a:prstGeom prst="rect">
            <a:avLst/>
          </a:prstGeom>
        </p:spPr>
      </p:pic>
    </p:spTree>
    <p:extLst>
      <p:ext uri="{BB962C8B-B14F-4D97-AF65-F5344CB8AC3E}">
        <p14:creationId xmlns:p14="http://schemas.microsoft.com/office/powerpoint/2010/main" val="3753431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113B6B-0055-45C7-A650-6B0638B2A877}"/>
              </a:ext>
            </a:extLst>
          </p:cNvPr>
          <p:cNvPicPr>
            <a:picLocks noChangeAspect="1"/>
          </p:cNvPicPr>
          <p:nvPr/>
        </p:nvPicPr>
        <p:blipFill>
          <a:blip r:embed="rId2"/>
          <a:stretch>
            <a:fillRect/>
          </a:stretch>
        </p:blipFill>
        <p:spPr>
          <a:xfrm>
            <a:off x="1701500" y="314217"/>
            <a:ext cx="8788999" cy="6229565"/>
          </a:xfrm>
          <a:prstGeom prst="rect">
            <a:avLst/>
          </a:prstGeom>
        </p:spPr>
      </p:pic>
    </p:spTree>
    <p:extLst>
      <p:ext uri="{BB962C8B-B14F-4D97-AF65-F5344CB8AC3E}">
        <p14:creationId xmlns:p14="http://schemas.microsoft.com/office/powerpoint/2010/main" val="2267887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113B6B-0055-45C7-A650-6B0638B2A877}"/>
              </a:ext>
            </a:extLst>
          </p:cNvPr>
          <p:cNvPicPr>
            <a:picLocks noChangeAspect="1"/>
          </p:cNvPicPr>
          <p:nvPr/>
        </p:nvPicPr>
        <p:blipFill rotWithShape="1">
          <a:blip r:embed="rId2"/>
          <a:srcRect b="32912"/>
          <a:stretch/>
        </p:blipFill>
        <p:spPr>
          <a:xfrm>
            <a:off x="344499" y="131617"/>
            <a:ext cx="11454210" cy="3803022"/>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616868021"/>
              </p:ext>
            </p:extLst>
          </p:nvPr>
        </p:nvGraphicFramePr>
        <p:xfrm>
          <a:off x="1450109" y="3905920"/>
          <a:ext cx="8719127" cy="2123440"/>
        </p:xfrm>
        <a:graphic>
          <a:graphicData uri="http://schemas.openxmlformats.org/drawingml/2006/table">
            <a:tbl>
              <a:tblPr firstRow="1" bandRow="1">
                <a:tableStyleId>{21E4AEA4-8DFA-4A89-87EB-49C32662AFE0}</a:tableStyleId>
              </a:tblPr>
              <a:tblGrid>
                <a:gridCol w="1440873">
                  <a:extLst>
                    <a:ext uri="{9D8B030D-6E8A-4147-A177-3AD203B41FA5}">
                      <a16:colId xmlns:a16="http://schemas.microsoft.com/office/drawing/2014/main" val="1801558324"/>
                    </a:ext>
                  </a:extLst>
                </a:gridCol>
                <a:gridCol w="1976582">
                  <a:extLst>
                    <a:ext uri="{9D8B030D-6E8A-4147-A177-3AD203B41FA5}">
                      <a16:colId xmlns:a16="http://schemas.microsoft.com/office/drawing/2014/main" val="728318901"/>
                    </a:ext>
                  </a:extLst>
                </a:gridCol>
                <a:gridCol w="2678545">
                  <a:extLst>
                    <a:ext uri="{9D8B030D-6E8A-4147-A177-3AD203B41FA5}">
                      <a16:colId xmlns:a16="http://schemas.microsoft.com/office/drawing/2014/main" val="3706636637"/>
                    </a:ext>
                  </a:extLst>
                </a:gridCol>
                <a:gridCol w="2623127">
                  <a:extLst>
                    <a:ext uri="{9D8B030D-6E8A-4147-A177-3AD203B41FA5}">
                      <a16:colId xmlns:a16="http://schemas.microsoft.com/office/drawing/2014/main" val="2409878271"/>
                    </a:ext>
                  </a:extLst>
                </a:gridCol>
              </a:tblGrid>
              <a:tr h="370840">
                <a:tc>
                  <a:txBody>
                    <a:bodyPr/>
                    <a:lstStyle/>
                    <a:p>
                      <a:pPr algn="ctr"/>
                      <a:r>
                        <a:rPr lang="en-US" smtClean="0">
                          <a:solidFill>
                            <a:schemeClr val="tx1"/>
                          </a:solidFill>
                          <a:latin typeface="UTM Avo"/>
                        </a:rPr>
                        <a:t>Lần lặp</a:t>
                      </a:r>
                      <a:endParaRPr lang="en-US">
                        <a:solidFill>
                          <a:schemeClr val="tx1"/>
                        </a:solidFill>
                        <a:latin typeface="UTM Avo"/>
                      </a:endParaRPr>
                    </a:p>
                  </a:txBody>
                  <a:tcPr anchor="ctr">
                    <a:solidFill>
                      <a:srgbClr val="72D6D4"/>
                    </a:solidFill>
                  </a:tcPr>
                </a:tc>
                <a:tc>
                  <a:txBody>
                    <a:bodyPr/>
                    <a:lstStyle/>
                    <a:p>
                      <a:pPr algn="ctr"/>
                      <a:r>
                        <a:rPr lang="en-US" smtClean="0">
                          <a:solidFill>
                            <a:schemeClr val="tx1"/>
                          </a:solidFill>
                          <a:latin typeface="UTM Avo"/>
                        </a:rPr>
                        <a:t>Tên</a:t>
                      </a:r>
                      <a:r>
                        <a:rPr lang="en-US" baseline="0" smtClean="0">
                          <a:solidFill>
                            <a:schemeClr val="tx1"/>
                          </a:solidFill>
                          <a:latin typeface="UTM Avo"/>
                        </a:rPr>
                        <a:t> khách hàng</a:t>
                      </a:r>
                      <a:endParaRPr lang="en-US">
                        <a:solidFill>
                          <a:schemeClr val="tx1"/>
                        </a:solidFill>
                        <a:latin typeface="UTM Avo"/>
                      </a:endParaRPr>
                    </a:p>
                  </a:txBody>
                  <a:tcPr anchor="ctr">
                    <a:solidFill>
                      <a:srgbClr val="72D6D4"/>
                    </a:solidFill>
                  </a:tcPr>
                </a:tc>
                <a:tc>
                  <a:txBody>
                    <a:bodyPr/>
                    <a:lstStyle/>
                    <a:p>
                      <a:pPr algn="ctr"/>
                      <a:r>
                        <a:rPr lang="en-US" smtClean="0">
                          <a:solidFill>
                            <a:schemeClr val="tx1"/>
                          </a:solidFill>
                          <a:latin typeface="UTM Avo"/>
                        </a:rPr>
                        <a:t>Có</a:t>
                      </a:r>
                      <a:r>
                        <a:rPr lang="en-US" baseline="0" smtClean="0">
                          <a:solidFill>
                            <a:schemeClr val="tx1"/>
                          </a:solidFill>
                          <a:latin typeface="UTM Avo"/>
                        </a:rPr>
                        <a:t> đúng khách hàng cần tìm không?</a:t>
                      </a:r>
                      <a:endParaRPr lang="en-US">
                        <a:solidFill>
                          <a:schemeClr val="tx1"/>
                        </a:solidFill>
                        <a:latin typeface="UTM Avo"/>
                      </a:endParaRPr>
                    </a:p>
                  </a:txBody>
                  <a:tcPr anchor="ctr">
                    <a:solidFill>
                      <a:srgbClr val="72D6D4"/>
                    </a:solidFill>
                  </a:tcPr>
                </a:tc>
                <a:tc>
                  <a:txBody>
                    <a:bodyPr/>
                    <a:lstStyle/>
                    <a:p>
                      <a:pPr algn="ctr"/>
                      <a:r>
                        <a:rPr lang="en-US" smtClean="0">
                          <a:solidFill>
                            <a:schemeClr val="tx1"/>
                          </a:solidFill>
                          <a:latin typeface="UTM Avo"/>
                        </a:rPr>
                        <a:t>Có</a:t>
                      </a:r>
                      <a:r>
                        <a:rPr lang="en-US" baseline="0" smtClean="0">
                          <a:solidFill>
                            <a:schemeClr val="tx1"/>
                          </a:solidFill>
                          <a:latin typeface="UTM Avo"/>
                        </a:rPr>
                        <a:t> đúng là đã hết danh sách không?</a:t>
                      </a:r>
                      <a:endParaRPr lang="en-US">
                        <a:solidFill>
                          <a:schemeClr val="tx1"/>
                        </a:solidFill>
                        <a:latin typeface="UTM Avo"/>
                      </a:endParaRPr>
                    </a:p>
                  </a:txBody>
                  <a:tcPr anchor="ctr">
                    <a:solidFill>
                      <a:srgbClr val="72D6D4"/>
                    </a:solidFill>
                  </a:tcPr>
                </a:tc>
                <a:extLst>
                  <a:ext uri="{0D108BD9-81ED-4DB2-BD59-A6C34878D82A}">
                    <a16:rowId xmlns:a16="http://schemas.microsoft.com/office/drawing/2014/main" val="597511916"/>
                  </a:ext>
                </a:extLst>
              </a:tr>
              <a:tr h="370840">
                <a:tc>
                  <a:txBody>
                    <a:bodyPr/>
                    <a:lstStyle/>
                    <a:p>
                      <a:pPr algn="ctr"/>
                      <a:r>
                        <a:rPr lang="en-US" smtClean="0">
                          <a:solidFill>
                            <a:schemeClr val="tx1"/>
                          </a:solidFill>
                          <a:latin typeface="UTM Avo"/>
                        </a:rPr>
                        <a:t>1</a:t>
                      </a:r>
                      <a:endParaRPr lang="en-US">
                        <a:solidFill>
                          <a:schemeClr val="tx1"/>
                        </a:solidFill>
                        <a:latin typeface="UTM Avo"/>
                      </a:endParaRPr>
                    </a:p>
                  </a:txBody>
                  <a:tcPr>
                    <a:solidFill>
                      <a:srgbClr val="B0EAEE"/>
                    </a:solidFill>
                  </a:tcPr>
                </a:tc>
                <a:tc>
                  <a:txBody>
                    <a:bodyPr/>
                    <a:lstStyle/>
                    <a:p>
                      <a:pPr algn="ctr"/>
                      <a:r>
                        <a:rPr lang="en-US" smtClean="0">
                          <a:solidFill>
                            <a:schemeClr val="tx1"/>
                          </a:solidFill>
                          <a:latin typeface="UTM Avo"/>
                        </a:rPr>
                        <a:t>Nguyễn</a:t>
                      </a:r>
                      <a:r>
                        <a:rPr lang="en-US" baseline="0" smtClean="0">
                          <a:solidFill>
                            <a:schemeClr val="tx1"/>
                          </a:solidFill>
                          <a:latin typeface="UTM Avo"/>
                        </a:rPr>
                        <a:t> An</a:t>
                      </a:r>
                      <a:endParaRPr lang="en-US">
                        <a:solidFill>
                          <a:schemeClr val="tx1"/>
                        </a:solidFill>
                        <a:latin typeface="UTM Avo"/>
                      </a:endParaRPr>
                    </a:p>
                  </a:txBody>
                  <a:tcPr>
                    <a:solidFill>
                      <a:srgbClr val="B0EAEE"/>
                    </a:solidFill>
                  </a:tcPr>
                </a:tc>
                <a:tc>
                  <a:txBody>
                    <a:bodyPr/>
                    <a:lstStyle/>
                    <a:p>
                      <a:pPr algn="ctr"/>
                      <a:r>
                        <a:rPr lang="en-US" smtClean="0">
                          <a:solidFill>
                            <a:schemeClr val="tx1"/>
                          </a:solidFill>
                          <a:latin typeface="UTM Avo"/>
                        </a:rPr>
                        <a:t>Sai</a:t>
                      </a:r>
                      <a:endParaRPr lang="en-US">
                        <a:solidFill>
                          <a:schemeClr val="tx1"/>
                        </a:solidFill>
                        <a:latin typeface="UTM Avo"/>
                      </a:endParaRPr>
                    </a:p>
                  </a:txBody>
                  <a:tcPr>
                    <a:solidFill>
                      <a:srgbClr val="B0EAEE"/>
                    </a:solidFill>
                  </a:tcPr>
                </a:tc>
                <a:tc>
                  <a:txBody>
                    <a:bodyPr/>
                    <a:lstStyle/>
                    <a:p>
                      <a:pPr algn="ctr"/>
                      <a:r>
                        <a:rPr lang="en-US" smtClean="0">
                          <a:solidFill>
                            <a:schemeClr val="tx1"/>
                          </a:solidFill>
                          <a:latin typeface="UTM Avo"/>
                        </a:rPr>
                        <a:t>Sai</a:t>
                      </a:r>
                      <a:endParaRPr lang="en-US">
                        <a:solidFill>
                          <a:schemeClr val="tx1"/>
                        </a:solidFill>
                        <a:latin typeface="UTM Avo"/>
                      </a:endParaRPr>
                    </a:p>
                  </a:txBody>
                  <a:tcPr>
                    <a:solidFill>
                      <a:srgbClr val="B0EAEE"/>
                    </a:solidFill>
                  </a:tcPr>
                </a:tc>
                <a:extLst>
                  <a:ext uri="{0D108BD9-81ED-4DB2-BD59-A6C34878D82A}">
                    <a16:rowId xmlns:a16="http://schemas.microsoft.com/office/drawing/2014/main" val="3753940246"/>
                  </a:ext>
                </a:extLst>
              </a:tr>
              <a:tr h="370840">
                <a:tc>
                  <a:txBody>
                    <a:bodyPr/>
                    <a:lstStyle/>
                    <a:p>
                      <a:pPr algn="ctr"/>
                      <a:r>
                        <a:rPr lang="en-US" smtClean="0">
                          <a:solidFill>
                            <a:schemeClr val="tx1"/>
                          </a:solidFill>
                          <a:latin typeface="UTM Avo"/>
                        </a:rPr>
                        <a:t>2</a:t>
                      </a:r>
                      <a:endParaRPr lang="en-US">
                        <a:solidFill>
                          <a:schemeClr val="tx1"/>
                        </a:solidFill>
                        <a:latin typeface="UTM Avo"/>
                      </a:endParaRPr>
                    </a:p>
                  </a:txBody>
                  <a:tcPr>
                    <a:solidFill>
                      <a:srgbClr val="B0EAEE"/>
                    </a:solidFill>
                  </a:tcPr>
                </a:tc>
                <a:tc>
                  <a:txBody>
                    <a:bodyPr/>
                    <a:lstStyle/>
                    <a:p>
                      <a:pPr algn="ctr"/>
                      <a:endParaRPr lang="en-US">
                        <a:solidFill>
                          <a:schemeClr val="tx1"/>
                        </a:solidFill>
                        <a:latin typeface="UTM Avo"/>
                      </a:endParaRPr>
                    </a:p>
                  </a:txBody>
                  <a:tcPr>
                    <a:solidFill>
                      <a:srgbClr val="B0EAEE"/>
                    </a:solidFill>
                  </a:tcPr>
                </a:tc>
                <a:tc>
                  <a:txBody>
                    <a:bodyPr/>
                    <a:lstStyle/>
                    <a:p>
                      <a:pPr algn="ctr"/>
                      <a:endParaRPr lang="en-US">
                        <a:solidFill>
                          <a:schemeClr val="tx1"/>
                        </a:solidFill>
                        <a:latin typeface="UTM Avo"/>
                      </a:endParaRPr>
                    </a:p>
                  </a:txBody>
                  <a:tcPr>
                    <a:solidFill>
                      <a:srgbClr val="B0EAEE"/>
                    </a:solidFill>
                  </a:tcPr>
                </a:tc>
                <a:tc>
                  <a:txBody>
                    <a:bodyPr/>
                    <a:lstStyle/>
                    <a:p>
                      <a:pPr algn="ctr"/>
                      <a:endParaRPr lang="en-US">
                        <a:solidFill>
                          <a:schemeClr val="tx1"/>
                        </a:solidFill>
                        <a:latin typeface="UTM Avo"/>
                      </a:endParaRPr>
                    </a:p>
                  </a:txBody>
                  <a:tcPr>
                    <a:solidFill>
                      <a:srgbClr val="B0EAEE"/>
                    </a:solidFill>
                  </a:tcPr>
                </a:tc>
                <a:extLst>
                  <a:ext uri="{0D108BD9-81ED-4DB2-BD59-A6C34878D82A}">
                    <a16:rowId xmlns:a16="http://schemas.microsoft.com/office/drawing/2014/main" val="2497102912"/>
                  </a:ext>
                </a:extLst>
              </a:tr>
              <a:tr h="370840">
                <a:tc>
                  <a:txBody>
                    <a:bodyPr/>
                    <a:lstStyle/>
                    <a:p>
                      <a:pPr algn="ctr"/>
                      <a:endParaRPr lang="en-US">
                        <a:solidFill>
                          <a:schemeClr val="tx1"/>
                        </a:solidFill>
                        <a:latin typeface="UTM Avo"/>
                      </a:endParaRPr>
                    </a:p>
                  </a:txBody>
                  <a:tcPr>
                    <a:solidFill>
                      <a:srgbClr val="B0EAEE"/>
                    </a:solidFill>
                  </a:tcPr>
                </a:tc>
                <a:tc>
                  <a:txBody>
                    <a:bodyPr/>
                    <a:lstStyle/>
                    <a:p>
                      <a:pPr algn="ctr"/>
                      <a:endParaRPr lang="en-US">
                        <a:solidFill>
                          <a:schemeClr val="tx1"/>
                        </a:solidFill>
                        <a:latin typeface="UTM Avo"/>
                      </a:endParaRPr>
                    </a:p>
                  </a:txBody>
                  <a:tcPr>
                    <a:solidFill>
                      <a:srgbClr val="B0EAEE"/>
                    </a:solidFill>
                  </a:tcPr>
                </a:tc>
                <a:tc>
                  <a:txBody>
                    <a:bodyPr/>
                    <a:lstStyle/>
                    <a:p>
                      <a:pPr algn="ctr"/>
                      <a:endParaRPr lang="en-US">
                        <a:solidFill>
                          <a:schemeClr val="tx1"/>
                        </a:solidFill>
                        <a:latin typeface="UTM Avo"/>
                      </a:endParaRPr>
                    </a:p>
                  </a:txBody>
                  <a:tcPr>
                    <a:solidFill>
                      <a:srgbClr val="B0EAEE"/>
                    </a:solidFill>
                  </a:tcPr>
                </a:tc>
                <a:tc>
                  <a:txBody>
                    <a:bodyPr/>
                    <a:lstStyle/>
                    <a:p>
                      <a:pPr algn="ctr"/>
                      <a:endParaRPr lang="en-US">
                        <a:solidFill>
                          <a:schemeClr val="tx1"/>
                        </a:solidFill>
                        <a:latin typeface="UTM Avo"/>
                      </a:endParaRPr>
                    </a:p>
                  </a:txBody>
                  <a:tcPr>
                    <a:solidFill>
                      <a:srgbClr val="B0EAEE"/>
                    </a:solidFill>
                  </a:tcPr>
                </a:tc>
                <a:extLst>
                  <a:ext uri="{0D108BD9-81ED-4DB2-BD59-A6C34878D82A}">
                    <a16:rowId xmlns:a16="http://schemas.microsoft.com/office/drawing/2014/main" val="1108016303"/>
                  </a:ext>
                </a:extLst>
              </a:tr>
              <a:tr h="370840">
                <a:tc>
                  <a:txBody>
                    <a:bodyPr/>
                    <a:lstStyle/>
                    <a:p>
                      <a:pPr algn="ctr"/>
                      <a:endParaRPr lang="en-US">
                        <a:solidFill>
                          <a:schemeClr val="tx1"/>
                        </a:solidFill>
                        <a:latin typeface="UTM Avo"/>
                      </a:endParaRPr>
                    </a:p>
                  </a:txBody>
                  <a:tcPr>
                    <a:solidFill>
                      <a:srgbClr val="B0EAEE"/>
                    </a:solidFill>
                  </a:tcPr>
                </a:tc>
                <a:tc>
                  <a:txBody>
                    <a:bodyPr/>
                    <a:lstStyle/>
                    <a:p>
                      <a:pPr algn="ctr"/>
                      <a:endParaRPr lang="en-US">
                        <a:solidFill>
                          <a:schemeClr val="tx1"/>
                        </a:solidFill>
                        <a:latin typeface="UTM Avo"/>
                      </a:endParaRPr>
                    </a:p>
                  </a:txBody>
                  <a:tcPr>
                    <a:solidFill>
                      <a:srgbClr val="B0EAEE"/>
                    </a:solidFill>
                  </a:tcPr>
                </a:tc>
                <a:tc>
                  <a:txBody>
                    <a:bodyPr/>
                    <a:lstStyle/>
                    <a:p>
                      <a:pPr algn="ctr"/>
                      <a:endParaRPr lang="en-US">
                        <a:solidFill>
                          <a:schemeClr val="tx1"/>
                        </a:solidFill>
                        <a:latin typeface="UTM Avo"/>
                      </a:endParaRPr>
                    </a:p>
                  </a:txBody>
                  <a:tcPr>
                    <a:solidFill>
                      <a:srgbClr val="B0EAEE"/>
                    </a:solidFill>
                  </a:tcPr>
                </a:tc>
                <a:tc>
                  <a:txBody>
                    <a:bodyPr/>
                    <a:lstStyle/>
                    <a:p>
                      <a:pPr algn="ctr"/>
                      <a:endParaRPr lang="en-US">
                        <a:solidFill>
                          <a:schemeClr val="tx1"/>
                        </a:solidFill>
                        <a:latin typeface="UTM Avo"/>
                      </a:endParaRPr>
                    </a:p>
                  </a:txBody>
                  <a:tcPr>
                    <a:solidFill>
                      <a:srgbClr val="B0EAEE"/>
                    </a:solidFill>
                  </a:tcPr>
                </a:tc>
                <a:extLst>
                  <a:ext uri="{0D108BD9-81ED-4DB2-BD59-A6C34878D82A}">
                    <a16:rowId xmlns:a16="http://schemas.microsoft.com/office/drawing/2014/main" val="3353996075"/>
                  </a:ext>
                </a:extLst>
              </a:tr>
            </a:tbl>
          </a:graphicData>
        </a:graphic>
      </p:graphicFrame>
      <p:sp>
        <p:nvSpPr>
          <p:cNvPr id="4" name="TextBox 3"/>
          <p:cNvSpPr txBox="1"/>
          <p:nvPr/>
        </p:nvSpPr>
        <p:spPr>
          <a:xfrm>
            <a:off x="3138873" y="4912820"/>
            <a:ext cx="1828800" cy="369332"/>
          </a:xfrm>
          <a:prstGeom prst="rect">
            <a:avLst/>
          </a:prstGeom>
          <a:noFill/>
        </p:spPr>
        <p:txBody>
          <a:bodyPr wrap="square" rtlCol="0">
            <a:spAutoFit/>
          </a:bodyPr>
          <a:lstStyle/>
          <a:p>
            <a:r>
              <a:rPr lang="en-US" smtClean="0">
                <a:latin typeface="UTM Avo"/>
              </a:rPr>
              <a:t>Trần Bình</a:t>
            </a:r>
            <a:endParaRPr lang="en-US">
              <a:latin typeface="UTM Avo"/>
            </a:endParaRPr>
          </a:p>
        </p:txBody>
      </p:sp>
      <p:sp>
        <p:nvSpPr>
          <p:cNvPr id="5" name="TextBox 4"/>
          <p:cNvSpPr txBox="1"/>
          <p:nvPr/>
        </p:nvSpPr>
        <p:spPr>
          <a:xfrm>
            <a:off x="5957007" y="4880009"/>
            <a:ext cx="856748" cy="369332"/>
          </a:xfrm>
          <a:prstGeom prst="rect">
            <a:avLst/>
          </a:prstGeom>
          <a:noFill/>
        </p:spPr>
        <p:txBody>
          <a:bodyPr wrap="square" rtlCol="0">
            <a:spAutoFit/>
          </a:bodyPr>
          <a:lstStyle/>
          <a:p>
            <a:r>
              <a:rPr lang="en-US" smtClean="0">
                <a:latin typeface="UTM Avo"/>
              </a:rPr>
              <a:t>Sai </a:t>
            </a:r>
            <a:endParaRPr lang="en-US">
              <a:latin typeface="UTM Avo"/>
            </a:endParaRPr>
          </a:p>
        </p:txBody>
      </p:sp>
      <p:sp>
        <p:nvSpPr>
          <p:cNvPr id="6" name="TextBox 5"/>
          <p:cNvSpPr txBox="1"/>
          <p:nvPr/>
        </p:nvSpPr>
        <p:spPr>
          <a:xfrm>
            <a:off x="8606801" y="4880009"/>
            <a:ext cx="856748" cy="369332"/>
          </a:xfrm>
          <a:prstGeom prst="rect">
            <a:avLst/>
          </a:prstGeom>
          <a:noFill/>
        </p:spPr>
        <p:txBody>
          <a:bodyPr wrap="square" rtlCol="0">
            <a:spAutoFit/>
          </a:bodyPr>
          <a:lstStyle/>
          <a:p>
            <a:r>
              <a:rPr lang="en-US" smtClean="0">
                <a:latin typeface="UTM Avo"/>
              </a:rPr>
              <a:t>Sai </a:t>
            </a:r>
            <a:endParaRPr lang="en-US">
              <a:latin typeface="UTM Avo"/>
            </a:endParaRPr>
          </a:p>
        </p:txBody>
      </p:sp>
      <p:sp>
        <p:nvSpPr>
          <p:cNvPr id="7" name="TextBox 6"/>
          <p:cNvSpPr txBox="1"/>
          <p:nvPr/>
        </p:nvSpPr>
        <p:spPr>
          <a:xfrm>
            <a:off x="2018517" y="5282152"/>
            <a:ext cx="856748" cy="369332"/>
          </a:xfrm>
          <a:prstGeom prst="rect">
            <a:avLst/>
          </a:prstGeom>
          <a:noFill/>
        </p:spPr>
        <p:txBody>
          <a:bodyPr wrap="square" rtlCol="0">
            <a:spAutoFit/>
          </a:bodyPr>
          <a:lstStyle/>
          <a:p>
            <a:r>
              <a:rPr lang="en-US" smtClean="0">
                <a:latin typeface="UTM Avo"/>
              </a:rPr>
              <a:t>3 </a:t>
            </a:r>
            <a:endParaRPr lang="en-US">
              <a:latin typeface="UTM Avo"/>
            </a:endParaRPr>
          </a:p>
        </p:txBody>
      </p:sp>
      <p:sp>
        <p:nvSpPr>
          <p:cNvPr id="8" name="TextBox 7"/>
          <p:cNvSpPr txBox="1"/>
          <p:nvPr/>
        </p:nvSpPr>
        <p:spPr>
          <a:xfrm>
            <a:off x="3138873" y="5272320"/>
            <a:ext cx="1354468" cy="369332"/>
          </a:xfrm>
          <a:prstGeom prst="rect">
            <a:avLst/>
          </a:prstGeom>
          <a:noFill/>
        </p:spPr>
        <p:txBody>
          <a:bodyPr wrap="square" rtlCol="0">
            <a:spAutoFit/>
          </a:bodyPr>
          <a:lstStyle/>
          <a:p>
            <a:r>
              <a:rPr lang="en-US" smtClean="0">
                <a:latin typeface="UTM Avo"/>
              </a:rPr>
              <a:t>Hoàng Mai</a:t>
            </a:r>
            <a:endParaRPr lang="en-US">
              <a:latin typeface="UTM Avo"/>
            </a:endParaRPr>
          </a:p>
        </p:txBody>
      </p:sp>
      <p:sp>
        <p:nvSpPr>
          <p:cNvPr id="9" name="TextBox 8"/>
          <p:cNvSpPr txBox="1"/>
          <p:nvPr/>
        </p:nvSpPr>
        <p:spPr>
          <a:xfrm>
            <a:off x="5957007" y="5249341"/>
            <a:ext cx="935406" cy="369332"/>
          </a:xfrm>
          <a:prstGeom prst="rect">
            <a:avLst/>
          </a:prstGeom>
          <a:noFill/>
        </p:spPr>
        <p:txBody>
          <a:bodyPr wrap="square" rtlCol="0">
            <a:spAutoFit/>
          </a:bodyPr>
          <a:lstStyle/>
          <a:p>
            <a:r>
              <a:rPr lang="en-US" smtClean="0">
                <a:latin typeface="UTM Avo"/>
              </a:rPr>
              <a:t>Sai </a:t>
            </a:r>
            <a:endParaRPr lang="en-US">
              <a:latin typeface="UTM Avo"/>
            </a:endParaRPr>
          </a:p>
        </p:txBody>
      </p:sp>
      <p:sp>
        <p:nvSpPr>
          <p:cNvPr id="10" name="TextBox 9"/>
          <p:cNvSpPr txBox="1"/>
          <p:nvPr/>
        </p:nvSpPr>
        <p:spPr>
          <a:xfrm>
            <a:off x="8606801" y="5249341"/>
            <a:ext cx="935406" cy="369332"/>
          </a:xfrm>
          <a:prstGeom prst="rect">
            <a:avLst/>
          </a:prstGeom>
          <a:noFill/>
        </p:spPr>
        <p:txBody>
          <a:bodyPr wrap="square" rtlCol="0">
            <a:spAutoFit/>
          </a:bodyPr>
          <a:lstStyle/>
          <a:p>
            <a:r>
              <a:rPr lang="en-US" smtClean="0">
                <a:latin typeface="UTM Avo"/>
              </a:rPr>
              <a:t>Sai </a:t>
            </a:r>
            <a:endParaRPr lang="en-US">
              <a:latin typeface="UTM Avo"/>
            </a:endParaRPr>
          </a:p>
        </p:txBody>
      </p:sp>
      <p:sp>
        <p:nvSpPr>
          <p:cNvPr id="11" name="TextBox 10"/>
          <p:cNvSpPr txBox="1"/>
          <p:nvPr/>
        </p:nvSpPr>
        <p:spPr>
          <a:xfrm>
            <a:off x="2018517" y="5651484"/>
            <a:ext cx="935406" cy="369332"/>
          </a:xfrm>
          <a:prstGeom prst="rect">
            <a:avLst/>
          </a:prstGeom>
          <a:noFill/>
        </p:spPr>
        <p:txBody>
          <a:bodyPr wrap="square" rtlCol="0">
            <a:spAutoFit/>
          </a:bodyPr>
          <a:lstStyle/>
          <a:p>
            <a:r>
              <a:rPr lang="en-US" smtClean="0">
                <a:latin typeface="UTM Avo"/>
              </a:rPr>
              <a:t>4 </a:t>
            </a:r>
            <a:endParaRPr lang="en-US">
              <a:latin typeface="UTM Avo"/>
            </a:endParaRPr>
          </a:p>
        </p:txBody>
      </p:sp>
      <p:sp>
        <p:nvSpPr>
          <p:cNvPr id="12" name="TextBox 11"/>
          <p:cNvSpPr txBox="1"/>
          <p:nvPr/>
        </p:nvSpPr>
        <p:spPr>
          <a:xfrm>
            <a:off x="3112428" y="5663134"/>
            <a:ext cx="1390744" cy="369332"/>
          </a:xfrm>
          <a:prstGeom prst="rect">
            <a:avLst/>
          </a:prstGeom>
          <a:noFill/>
        </p:spPr>
        <p:txBody>
          <a:bodyPr wrap="square" rtlCol="0">
            <a:spAutoFit/>
          </a:bodyPr>
          <a:lstStyle/>
          <a:p>
            <a:r>
              <a:rPr lang="en-US" smtClean="0">
                <a:latin typeface="UTM Avo"/>
              </a:rPr>
              <a:t>Thanh Trúc </a:t>
            </a:r>
            <a:endParaRPr lang="en-US">
              <a:latin typeface="UTM Avo"/>
            </a:endParaRPr>
          </a:p>
        </p:txBody>
      </p:sp>
      <p:sp>
        <p:nvSpPr>
          <p:cNvPr id="13" name="TextBox 12"/>
          <p:cNvSpPr txBox="1"/>
          <p:nvPr/>
        </p:nvSpPr>
        <p:spPr>
          <a:xfrm>
            <a:off x="5864530" y="5637279"/>
            <a:ext cx="1390744" cy="369332"/>
          </a:xfrm>
          <a:prstGeom prst="rect">
            <a:avLst/>
          </a:prstGeom>
          <a:noFill/>
        </p:spPr>
        <p:txBody>
          <a:bodyPr wrap="square" rtlCol="0">
            <a:spAutoFit/>
          </a:bodyPr>
          <a:lstStyle/>
          <a:p>
            <a:r>
              <a:rPr lang="en-US" smtClean="0">
                <a:latin typeface="UTM Avo"/>
              </a:rPr>
              <a:t>Đúng</a:t>
            </a:r>
            <a:endParaRPr lang="en-US">
              <a:latin typeface="UTM Avo"/>
            </a:endParaRPr>
          </a:p>
        </p:txBody>
      </p:sp>
      <p:sp>
        <p:nvSpPr>
          <p:cNvPr id="14" name="TextBox 13"/>
          <p:cNvSpPr txBox="1"/>
          <p:nvPr/>
        </p:nvSpPr>
        <p:spPr>
          <a:xfrm>
            <a:off x="911883" y="6123973"/>
            <a:ext cx="9905294" cy="369332"/>
          </a:xfrm>
          <a:prstGeom prst="rect">
            <a:avLst/>
          </a:prstGeom>
          <a:noFill/>
        </p:spPr>
        <p:txBody>
          <a:bodyPr wrap="square" rtlCol="0">
            <a:spAutoFit/>
          </a:bodyPr>
          <a:lstStyle/>
          <a:p>
            <a:r>
              <a:rPr lang="en-US" smtClean="0">
                <a:latin typeface="UTM Avo"/>
              </a:rPr>
              <a:t>Bước thứ 4, tìm thấy tên khách hàng nên ghi ra địa chỉ của khách hàng và kết thúc thuật toán.</a:t>
            </a:r>
            <a:endParaRPr lang="en-US">
              <a:latin typeface="UTM Avo"/>
            </a:endParaRPr>
          </a:p>
        </p:txBody>
      </p:sp>
    </p:spTree>
    <p:extLst>
      <p:ext uri="{BB962C8B-B14F-4D97-AF65-F5344CB8AC3E}">
        <p14:creationId xmlns:p14="http://schemas.microsoft.com/office/powerpoint/2010/main" val="16347720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in)">
                                      <p:cBhvr>
                                        <p:cTn id="42" dur="1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circle(in)">
                                      <p:cBhvr>
                                        <p:cTn id="47" dur="1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circle(in)">
                                      <p:cBhvr>
                                        <p:cTn id="52" dur="1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circle(in)">
                                      <p:cBhvr>
                                        <p:cTn id="5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149A70-5725-4B19-8992-25B869D3CC79}"/>
              </a:ext>
            </a:extLst>
          </p:cNvPr>
          <p:cNvSpPr/>
          <p:nvPr/>
        </p:nvSpPr>
        <p:spPr>
          <a:xfrm>
            <a:off x="414614" y="238071"/>
            <a:ext cx="565554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THUẬT TOÁN TÌM KIẾM TUẦN TỰ</a:t>
            </a:r>
          </a:p>
        </p:txBody>
      </p:sp>
      <p:sp>
        <p:nvSpPr>
          <p:cNvPr id="3" name="Rectangle 2"/>
          <p:cNvSpPr/>
          <p:nvPr/>
        </p:nvSpPr>
        <p:spPr>
          <a:xfrm>
            <a:off x="480291" y="881004"/>
            <a:ext cx="9051636" cy="590931"/>
          </a:xfrm>
          <a:prstGeom prst="rect">
            <a:avLst/>
          </a:prstGeom>
        </p:spPr>
        <p:txBody>
          <a:bodyPr wrap="square">
            <a:spAutoFit/>
          </a:bodyPr>
          <a:lstStyle/>
          <a:p>
            <a:pPr algn="just" defTabSz="342900">
              <a:lnSpc>
                <a:spcPct val="135000"/>
              </a:lnSpc>
            </a:pPr>
            <a:r>
              <a:rPr lang="en-US" sz="2400" smtClean="0">
                <a:latin typeface="UTM Avo" panose="02040603050506020204" pitchFamily="18" charset="0"/>
                <a:cs typeface="Times New Roman" panose="02020603050405020304" pitchFamily="18" charset="0"/>
              </a:rPr>
              <a:t>- Để sử dụng thuật </a:t>
            </a:r>
            <a:r>
              <a:rPr lang="vi-VN" sz="2400" smtClean="0">
                <a:latin typeface="UTM Avo" panose="02040603050506020204" pitchFamily="18" charset="0"/>
                <a:cs typeface="Times New Roman" panose="02020603050405020304" pitchFamily="18" charset="0"/>
              </a:rPr>
              <a:t>toán </a:t>
            </a:r>
            <a:r>
              <a:rPr lang="vi-VN" sz="2400">
                <a:latin typeface="UTM Avo" panose="02040603050506020204" pitchFamily="18" charset="0"/>
                <a:cs typeface="Times New Roman" panose="02020603050405020304" pitchFamily="18" charset="0"/>
              </a:rPr>
              <a:t>tìm kiếm </a:t>
            </a:r>
            <a:r>
              <a:rPr lang="en-US" sz="2400" smtClean="0">
                <a:latin typeface="UTM Avo" panose="02040603050506020204" pitchFamily="18" charset="0"/>
                <a:cs typeface="Times New Roman" panose="02020603050405020304" pitchFamily="18" charset="0"/>
              </a:rPr>
              <a:t>tuần tự bài toán cần xác định</a:t>
            </a:r>
            <a:r>
              <a:rPr lang="vi-VN" sz="2400" smtClean="0">
                <a:latin typeface="UTM Avo" panose="02040603050506020204" pitchFamily="18" charset="0"/>
                <a:cs typeface="Times New Roman" panose="02020603050405020304" pitchFamily="18" charset="0"/>
              </a:rPr>
              <a:t>:</a:t>
            </a:r>
            <a:endParaRPr lang="en-US" sz="2400">
              <a:latin typeface="UTM Avo" panose="02040603050506020204" pitchFamily="18" charset="0"/>
              <a:cs typeface="Times New Roman" panose="02020603050405020304" pitchFamily="18" charset="0"/>
            </a:endParaRPr>
          </a:p>
        </p:txBody>
      </p:sp>
      <p:sp>
        <p:nvSpPr>
          <p:cNvPr id="4" name="Rectangle 3"/>
          <p:cNvSpPr/>
          <p:nvPr/>
        </p:nvSpPr>
        <p:spPr>
          <a:xfrm>
            <a:off x="414614" y="2571222"/>
            <a:ext cx="10421443" cy="461665"/>
          </a:xfrm>
          <a:prstGeom prst="rect">
            <a:avLst/>
          </a:prstGeom>
        </p:spPr>
        <p:txBody>
          <a:bodyPr wrap="none">
            <a:spAutoFit/>
          </a:bodyPr>
          <a:lstStyle/>
          <a:p>
            <a:r>
              <a:rPr lang="en-US" sz="2400" smtClean="0">
                <a:latin typeface="UTM Avo" panose="02040603050506020204" pitchFamily="18" charset="0"/>
                <a:cs typeface="Times New Roman" panose="02020603050405020304" pitchFamily="18" charset="0"/>
              </a:rPr>
              <a:t>- Đi</a:t>
            </a:r>
            <a:r>
              <a:rPr lang="vi-VN" sz="2400" smtClean="0">
                <a:latin typeface="UTM Avo" panose="02040603050506020204" pitchFamily="18" charset="0"/>
                <a:cs typeface="Times New Roman" panose="02020603050405020304" pitchFamily="18" charset="0"/>
              </a:rPr>
              <a:t>ều </a:t>
            </a:r>
            <a:r>
              <a:rPr lang="vi-VN" sz="2400">
                <a:latin typeface="UTM Avo" panose="02040603050506020204" pitchFamily="18" charset="0"/>
                <a:cs typeface="Times New Roman" panose="02020603050405020304" pitchFamily="18" charset="0"/>
              </a:rPr>
              <a:t>kiện cần kiểm tra để dừng vòng lặp </a:t>
            </a:r>
            <a:r>
              <a:rPr lang="en-US" sz="2400" smtClean="0">
                <a:latin typeface="UTM Avo" panose="02040603050506020204" pitchFamily="18" charset="0"/>
                <a:cs typeface="Times New Roman" panose="02020603050405020304" pitchFamily="18" charset="0"/>
              </a:rPr>
              <a:t>trong thuật toán tìm kiếm tuần tự là:</a:t>
            </a:r>
            <a:endParaRPr lang="en-US" sz="2400"/>
          </a:p>
        </p:txBody>
      </p:sp>
      <p:sp>
        <p:nvSpPr>
          <p:cNvPr id="5" name="Rectangle 4"/>
          <p:cNvSpPr/>
          <p:nvPr/>
        </p:nvSpPr>
        <p:spPr>
          <a:xfrm>
            <a:off x="796264" y="3128747"/>
            <a:ext cx="10894141" cy="1200329"/>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 Điều kiện thứ nhất: kiểm tra </a:t>
            </a:r>
            <a:r>
              <a:rPr lang="en-US" sz="2400" smtClean="0">
                <a:latin typeface="UTM Avo" panose="02040603050506020204" pitchFamily="18" charset="0"/>
                <a:cs typeface="Times New Roman" panose="02020603050405020304" pitchFamily="18" charset="0"/>
              </a:rPr>
              <a:t>thông tin trong danh sách </a:t>
            </a:r>
            <a:r>
              <a:rPr lang="vi-VN" sz="2400" smtClean="0">
                <a:latin typeface="UTM Avo" panose="02040603050506020204" pitchFamily="18" charset="0"/>
                <a:cs typeface="Times New Roman" panose="02020603050405020304" pitchFamily="18" charset="0"/>
              </a:rPr>
              <a:t>có </a:t>
            </a:r>
            <a:r>
              <a:rPr lang="vi-VN" sz="2400">
                <a:latin typeface="UTM Avo" panose="02040603050506020204" pitchFamily="18" charset="0"/>
                <a:cs typeface="Times New Roman" panose="02020603050405020304" pitchFamily="18" charset="0"/>
              </a:rPr>
              <a:t>đúng </a:t>
            </a:r>
            <a:r>
              <a:rPr lang="en-US" sz="2400" smtClean="0">
                <a:latin typeface="UTM Avo" panose="02040603050506020204" pitchFamily="18" charset="0"/>
                <a:cs typeface="Times New Roman" panose="02020603050405020304" pitchFamily="18" charset="0"/>
              </a:rPr>
              <a:t>thông </a:t>
            </a:r>
            <a:r>
              <a:rPr lang="en-US" sz="2400" smtClean="0">
                <a:latin typeface="UTM Avo" panose="02040603050506020204" pitchFamily="18" charset="0"/>
                <a:cs typeface="Times New Roman" panose="02020603050405020304" pitchFamily="18" charset="0"/>
              </a:rPr>
              <a:t>tin cần tìm </a:t>
            </a:r>
            <a:r>
              <a:rPr lang="vi-VN" sz="2400" smtClean="0">
                <a:latin typeface="UTM Avo" panose="02040603050506020204" pitchFamily="18" charset="0"/>
                <a:cs typeface="Times New Roman" panose="02020603050405020304" pitchFamily="18" charset="0"/>
              </a:rPr>
              <a:t>không</a:t>
            </a:r>
            <a:r>
              <a:rPr lang="vi-VN" sz="2400">
                <a:latin typeface="UTM Avo" panose="02040603050506020204" pitchFamily="18" charset="0"/>
                <a:cs typeface="Times New Roman" panose="02020603050405020304" pitchFamily="18" charset="0"/>
              </a:rPr>
              <a:t>. </a:t>
            </a:r>
            <a:endParaRPr lang="en-US" sz="2400">
              <a:latin typeface="UTM Avo" panose="02040603050506020204" pitchFamily="18" charset="0"/>
              <a:cs typeface="Times New Roman" panose="02020603050405020304" pitchFamily="18" charset="0"/>
            </a:endParaRPr>
          </a:p>
        </p:txBody>
      </p:sp>
      <p:sp>
        <p:nvSpPr>
          <p:cNvPr id="6" name="Rectangle 5"/>
          <p:cNvSpPr/>
          <p:nvPr/>
        </p:nvSpPr>
        <p:spPr>
          <a:xfrm>
            <a:off x="796264" y="1896666"/>
            <a:ext cx="7099188" cy="609398"/>
          </a:xfrm>
          <a:prstGeom prst="rect">
            <a:avLst/>
          </a:prstGeom>
        </p:spPr>
        <p:txBody>
          <a:bodyPr wrap="none">
            <a:spAutoFit/>
          </a:bodyPr>
          <a:lstStyle/>
          <a:p>
            <a:pPr algn="just" defTabSz="342900">
              <a:lnSpc>
                <a:spcPct val="140000"/>
              </a:lnSpc>
            </a:pPr>
            <a:r>
              <a:rPr lang="vi-VN" sz="2400">
                <a:latin typeface="UTM Avo" panose="02040603050506020204" pitchFamily="18" charset="0"/>
                <a:cs typeface="Times New Roman" panose="02020603050405020304" pitchFamily="18" charset="0"/>
              </a:rPr>
              <a:t>• Đầu ra:</a:t>
            </a:r>
            <a:r>
              <a:rPr lang="en-US" sz="2400">
                <a:latin typeface="UTM Avo" panose="02040603050506020204" pitchFamily="18" charset="0"/>
                <a:cs typeface="Times New Roman" panose="02020603050405020304" pitchFamily="18" charset="0"/>
              </a:rPr>
              <a:t> có tìm thấy hay không và ở vị trí bao nhiêu.</a:t>
            </a:r>
          </a:p>
        </p:txBody>
      </p:sp>
      <p:sp>
        <p:nvSpPr>
          <p:cNvPr id="7" name="Rectangle 6"/>
          <p:cNvSpPr/>
          <p:nvPr/>
        </p:nvSpPr>
        <p:spPr>
          <a:xfrm>
            <a:off x="796264" y="1420062"/>
            <a:ext cx="6739345" cy="609398"/>
          </a:xfrm>
          <a:prstGeom prst="rect">
            <a:avLst/>
          </a:prstGeom>
        </p:spPr>
        <p:txBody>
          <a:bodyPr wrap="none">
            <a:spAutoFit/>
          </a:bodyPr>
          <a:lstStyle/>
          <a:p>
            <a:pPr algn="just" defTabSz="342900">
              <a:lnSpc>
                <a:spcPct val="140000"/>
              </a:lnSpc>
            </a:pPr>
            <a:r>
              <a:rPr lang="vi-VN" sz="2400">
                <a:latin typeface="UTM Avo" panose="02040603050506020204" pitchFamily="18" charset="0"/>
                <a:cs typeface="Times New Roman" panose="02020603050405020304" pitchFamily="18" charset="0"/>
              </a:rPr>
              <a:t>• Đầu vào: danh sách </a:t>
            </a:r>
            <a:r>
              <a:rPr lang="en-US" sz="2400">
                <a:latin typeface="UTM Avo" panose="02040603050506020204" pitchFamily="18" charset="0"/>
                <a:cs typeface="Times New Roman" panose="02020603050405020304" pitchFamily="18" charset="0"/>
              </a:rPr>
              <a:t>tìm kiếm;</a:t>
            </a:r>
            <a:r>
              <a:rPr lang="vi-VN" sz="2400">
                <a:latin typeface="UTM Avo" panose="02040603050506020204" pitchFamily="18" charset="0"/>
                <a:cs typeface="Times New Roman" panose="02020603050405020304" pitchFamily="18" charset="0"/>
              </a:rPr>
              <a:t> </a:t>
            </a:r>
            <a:r>
              <a:rPr lang="en-US" sz="2400">
                <a:latin typeface="UTM Avo" panose="02040603050506020204" pitchFamily="18" charset="0"/>
                <a:cs typeface="Times New Roman" panose="02020603050405020304" pitchFamily="18" charset="0"/>
              </a:rPr>
              <a:t>thông tin</a:t>
            </a:r>
            <a:r>
              <a:rPr lang="vi-VN" sz="2400">
                <a:latin typeface="UTM Avo" panose="02040603050506020204" pitchFamily="18" charset="0"/>
                <a:cs typeface="Times New Roman" panose="02020603050405020304" pitchFamily="18" charset="0"/>
              </a:rPr>
              <a:t> cần tìm. </a:t>
            </a:r>
            <a:endParaRPr lang="en-US" sz="2400">
              <a:latin typeface="UTM Avo" panose="02040603050506020204" pitchFamily="18" charset="0"/>
              <a:cs typeface="Times New Roman" panose="02020603050405020304" pitchFamily="18" charset="0"/>
            </a:endParaRPr>
          </a:p>
        </p:txBody>
      </p:sp>
      <p:sp>
        <p:nvSpPr>
          <p:cNvPr id="8" name="Rectangle 7"/>
          <p:cNvSpPr/>
          <p:nvPr/>
        </p:nvSpPr>
        <p:spPr>
          <a:xfrm>
            <a:off x="796264" y="4196282"/>
            <a:ext cx="7202613" cy="646331"/>
          </a:xfrm>
          <a:prstGeom prst="rect">
            <a:avLst/>
          </a:prstGeom>
        </p:spPr>
        <p:txBody>
          <a:bodyPr wrap="non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 Điều kiện thứ hai: kiểm tra đã hết danh sách chưa. </a:t>
            </a:r>
          </a:p>
        </p:txBody>
      </p:sp>
    </p:spTree>
    <p:extLst>
      <p:ext uri="{BB962C8B-B14F-4D97-AF65-F5344CB8AC3E}">
        <p14:creationId xmlns:p14="http://schemas.microsoft.com/office/powerpoint/2010/main" val="29608340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E1EE44-7245-4D42-B963-31B693CC27A9}"/>
              </a:ext>
            </a:extLst>
          </p:cNvPr>
          <p:cNvSpPr/>
          <p:nvPr/>
        </p:nvSpPr>
        <p:spPr>
          <a:xfrm>
            <a:off x="1631083" y="803924"/>
            <a:ext cx="9570393" cy="532838"/>
          </a:xfrm>
          <a:prstGeom prst="rect">
            <a:avLst/>
          </a:prstGeom>
        </p:spPr>
        <p:txBody>
          <a:bodyPr wrap="square">
            <a:spAutoFit/>
          </a:bodyPr>
          <a:lstStyle/>
          <a:p>
            <a:pPr algn="just" defTabSz="342900">
              <a:lnSpc>
                <a:spcPct val="135000"/>
              </a:lnSpc>
            </a:pPr>
            <a:r>
              <a:rPr lang="vi-VN" sz="2400" b="1">
                <a:latin typeface="UTM Avo" panose="02040603050506020204" pitchFamily="18" charset="0"/>
                <a:cs typeface="Times New Roman" panose="02020603050405020304" pitchFamily="18" charset="0"/>
              </a:rPr>
              <a:t>Mô tả thuật toán tìm kiếm tuần tự bằng ngôn ngữ tự nhiên:</a:t>
            </a:r>
            <a:endParaRPr lang="en-US" sz="2400" b="1">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5A61B3F-4906-4D7A-9992-171FB7CA3E3B}"/>
              </a:ext>
            </a:extLst>
          </p:cNvPr>
          <p:cNvPicPr>
            <a:picLocks noChangeAspect="1"/>
          </p:cNvPicPr>
          <p:nvPr/>
        </p:nvPicPr>
        <p:blipFill>
          <a:blip r:embed="rId4"/>
          <a:stretch>
            <a:fillRect/>
          </a:stretch>
        </p:blipFill>
        <p:spPr>
          <a:xfrm>
            <a:off x="583206" y="618806"/>
            <a:ext cx="906054" cy="903074"/>
          </a:xfrm>
          <a:prstGeom prst="rect">
            <a:avLst/>
          </a:prstGeom>
        </p:spPr>
      </p:pic>
      <p:sp>
        <p:nvSpPr>
          <p:cNvPr id="4" name="Rectangle 3">
            <a:extLst>
              <a:ext uri="{FF2B5EF4-FFF2-40B4-BE49-F238E27FC236}">
                <a16:creationId xmlns:a16="http://schemas.microsoft.com/office/drawing/2014/main" id="{7C677A2C-EDBC-4433-8529-880E3AA98494}"/>
              </a:ext>
            </a:extLst>
          </p:cNvPr>
          <p:cNvSpPr/>
          <p:nvPr/>
        </p:nvSpPr>
        <p:spPr>
          <a:xfrm>
            <a:off x="600261" y="1536348"/>
            <a:ext cx="10991478" cy="3891835"/>
          </a:xfrm>
          <a:prstGeom prst="rect">
            <a:avLst/>
          </a:prstGeom>
        </p:spPr>
        <p:txBody>
          <a:bodyPr wrap="square">
            <a:spAutoFit/>
          </a:bodyPr>
          <a:lstStyle/>
          <a:p>
            <a:pPr algn="just" defTabSz="342900">
              <a:lnSpc>
                <a:spcPct val="150000"/>
              </a:lnSpc>
            </a:pPr>
            <a:r>
              <a:rPr lang="vi-VN" sz="2400">
                <a:solidFill>
                  <a:srgbClr val="F0677C"/>
                </a:solidFill>
                <a:latin typeface="UTM Avo" panose="02040603050506020204" pitchFamily="18" charset="0"/>
                <a:cs typeface="Times New Roman" panose="02020603050405020304" pitchFamily="18" charset="0"/>
              </a:rPr>
              <a:t>Bước 1.</a:t>
            </a:r>
            <a:r>
              <a:rPr lang="vi-VN" sz="2400">
                <a:latin typeface="UTM Avo" panose="02040603050506020204" pitchFamily="18" charset="0"/>
                <a:cs typeface="Times New Roman" panose="02020603050405020304" pitchFamily="18" charset="0"/>
              </a:rPr>
              <a:t> Xét phần tử đầu tiên của danh sách.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solidFill>
                  <a:srgbClr val="F0677C"/>
                </a:solidFill>
                <a:latin typeface="UTM Avo" panose="02040603050506020204" pitchFamily="18" charset="0"/>
                <a:cs typeface="Times New Roman" panose="02020603050405020304" pitchFamily="18" charset="0"/>
              </a:rPr>
              <a:t>Bước 2. </a:t>
            </a:r>
            <a:r>
              <a:rPr lang="vi-VN" sz="2400">
                <a:latin typeface="UTM Avo" panose="02040603050506020204" pitchFamily="18" charset="0"/>
                <a:cs typeface="Times New Roman" panose="02020603050405020304" pitchFamily="18" charset="0"/>
              </a:rPr>
              <a:t>Nếu giá trị của phần tử đang xét bằng giá trị cần tìm thì chuyển sang Bước 4, nếu</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không thì thực hiện bước tiếp theo (Bước 3).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solidFill>
                  <a:srgbClr val="F0677C"/>
                </a:solidFill>
                <a:latin typeface="UTM Avo" panose="02040603050506020204" pitchFamily="18" charset="0"/>
                <a:cs typeface="Times New Roman" panose="02020603050405020304" pitchFamily="18" charset="0"/>
              </a:rPr>
              <a:t>Bước 3. </a:t>
            </a:r>
            <a:r>
              <a:rPr lang="vi-VN" sz="2400">
                <a:latin typeface="UTM Avo" panose="02040603050506020204" pitchFamily="18" charset="0"/>
                <a:cs typeface="Times New Roman" panose="02020603050405020304" pitchFamily="18" charset="0"/>
              </a:rPr>
              <a:t>Kiểm tra đã hết danh sách chưa. Nếu đã hết danh sách thì chuyển sang Bước 5, nếu chưa thì lặp lại từ Bước 2.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solidFill>
                  <a:srgbClr val="F0677C"/>
                </a:solidFill>
                <a:latin typeface="UTM Avo" panose="02040603050506020204" pitchFamily="18" charset="0"/>
                <a:cs typeface="Times New Roman" panose="02020603050405020304" pitchFamily="18" charset="0"/>
              </a:rPr>
              <a:t>Bước 4.</a:t>
            </a:r>
            <a:r>
              <a:rPr lang="vi-VN" sz="2400">
                <a:latin typeface="UTM Avo" panose="02040603050506020204" pitchFamily="18" charset="0"/>
                <a:cs typeface="Times New Roman" panose="02020603050405020304" pitchFamily="18" charset="0"/>
              </a:rPr>
              <a:t> Trả lời “Tìm thấy” và chỉ ra vị trí phần tử tìm được; Kết thúc.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solidFill>
                  <a:srgbClr val="F0677C"/>
                </a:solidFill>
                <a:latin typeface="UTM Avo" panose="02040603050506020204" pitchFamily="18" charset="0"/>
                <a:cs typeface="Times New Roman" panose="02020603050405020304" pitchFamily="18" charset="0"/>
              </a:rPr>
              <a:t>Bước 5. </a:t>
            </a:r>
            <a:r>
              <a:rPr lang="vi-VN" sz="2400">
                <a:latin typeface="UTM Avo" panose="02040603050506020204" pitchFamily="18" charset="0"/>
                <a:cs typeface="Times New Roman" panose="02020603050405020304" pitchFamily="18" charset="0"/>
              </a:rPr>
              <a:t>Trả lời “không tìm thấy”; Kết thúc.</a:t>
            </a:r>
          </a:p>
        </p:txBody>
      </p:sp>
      <p:pic>
        <p:nvPicPr>
          <p:cNvPr id="5" name="mp3-output-ttsfree(dot)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88052" y="6568768"/>
            <a:ext cx="406400" cy="406400"/>
          </a:xfrm>
          <a:prstGeom prst="rect">
            <a:avLst/>
          </a:prstGeom>
        </p:spPr>
      </p:pic>
    </p:spTree>
    <p:extLst>
      <p:ext uri="{BB962C8B-B14F-4D97-AF65-F5344CB8AC3E}">
        <p14:creationId xmlns:p14="http://schemas.microsoft.com/office/powerpoint/2010/main" val="27747856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 presetClass="mediacall" presetSubtype="0" fill="hold" nodeType="withEffect">
                                  <p:stCondLst>
                                    <p:cond delay="0"/>
                                  </p:stCondLst>
                                  <p:childTnLst>
                                    <p:cmd type="call" cmd="playFrom(0.0)">
                                      <p:cBhvr>
                                        <p:cTn id="13" dur="35552" fill="hold"/>
                                        <p:tgtEl>
                                          <p:spTgt spid="5"/>
                                        </p:tgtEl>
                                      </p:cBhvr>
                                    </p:cmd>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2000"/>
                                        <p:tgtEl>
                                          <p:spTgt spid="4">
                                            <p:txEl>
                                              <p:pRg st="0" end="0"/>
                                            </p:txEl>
                                          </p:spTgt>
                                        </p:tgtEl>
                                      </p:cBhvr>
                                    </p:animEffect>
                                    <p:anim calcmode="lin" valueType="num">
                                      <p:cBhvr>
                                        <p:cTn id="19"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0" dur="18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fade">
                                      <p:cBhvr>
                                        <p:cTn id="34" dur="1000"/>
                                        <p:tgtEl>
                                          <p:spTgt spid="4">
                                            <p:txEl>
                                              <p:pRg st="2" end="2"/>
                                            </p:txEl>
                                          </p:spTgt>
                                        </p:tgtEl>
                                      </p:cBhvr>
                                    </p:animEffect>
                                    <p:anim calcmode="lin" valueType="num">
                                      <p:cBhvr>
                                        <p:cTn id="3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1000"/>
                                        <p:tgtEl>
                                          <p:spTgt spid="4">
                                            <p:txEl>
                                              <p:pRg st="3" end="3"/>
                                            </p:txEl>
                                          </p:spTgt>
                                        </p:tgtEl>
                                      </p:cBhvr>
                                    </p:animEffect>
                                    <p:anim calcmode="lin" valueType="num">
                                      <p:cBhvr>
                                        <p:cTn id="4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nodeType="clickEffect">
                                  <p:stCondLst>
                                    <p:cond delay="0"/>
                                  </p:stCondLst>
                                  <p:childTnLst>
                                    <p:set>
                                      <p:cBhvr>
                                        <p:cTn id="49" dur="1" fill="hold">
                                          <p:stCondLst>
                                            <p:cond delay="0"/>
                                          </p:stCondLst>
                                        </p:cTn>
                                        <p:tgtEl>
                                          <p:spTgt spid="4">
                                            <p:txEl>
                                              <p:pRg st="4" end="4"/>
                                            </p:txEl>
                                          </p:spTgt>
                                        </p:tgtEl>
                                        <p:attrNameLst>
                                          <p:attrName>style.visibility</p:attrName>
                                        </p:attrNameLst>
                                      </p:cBhvr>
                                      <p:to>
                                        <p:strVal val="visible"/>
                                      </p:to>
                                    </p:set>
                                    <p:animEffect transition="in" filter="fade">
                                      <p:cBhvr>
                                        <p:cTn id="50" dur="1000"/>
                                        <p:tgtEl>
                                          <p:spTgt spid="4">
                                            <p:txEl>
                                              <p:pRg st="4" end="4"/>
                                            </p:txEl>
                                          </p:spTgt>
                                        </p:tgtEl>
                                      </p:cBhvr>
                                    </p:animEffect>
                                    <p:anim calcmode="lin" valueType="num">
                                      <p:cBhvr>
                                        <p:cTn id="5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2"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4"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7EED87-8675-4CD7-BF52-2CF9F4943156}"/>
              </a:ext>
            </a:extLst>
          </p:cNvPr>
          <p:cNvPicPr>
            <a:picLocks noChangeAspect="1"/>
          </p:cNvPicPr>
          <p:nvPr/>
        </p:nvPicPr>
        <p:blipFill rotWithShape="1">
          <a:blip r:embed="rId2"/>
          <a:srcRect t="24208"/>
          <a:stretch/>
        </p:blipFill>
        <p:spPr>
          <a:xfrm>
            <a:off x="594622" y="1937080"/>
            <a:ext cx="10877550" cy="3920019"/>
          </a:xfrm>
          <a:prstGeom prst="rect">
            <a:avLst/>
          </a:prstGeom>
        </p:spPr>
      </p:pic>
      <p:pic>
        <p:nvPicPr>
          <p:cNvPr id="4" name="Picture 3">
            <a:extLst>
              <a:ext uri="{FF2B5EF4-FFF2-40B4-BE49-F238E27FC236}">
                <a16:creationId xmlns:a16="http://schemas.microsoft.com/office/drawing/2014/main" id="{616099E4-E3F2-454E-9C96-5EE7E0B91777}"/>
              </a:ext>
            </a:extLst>
          </p:cNvPr>
          <p:cNvPicPr>
            <a:picLocks noChangeAspect="1"/>
          </p:cNvPicPr>
          <p:nvPr/>
        </p:nvPicPr>
        <p:blipFill rotWithShape="1">
          <a:blip r:embed="rId2"/>
          <a:srcRect t="-185" b="76501"/>
          <a:stretch/>
        </p:blipFill>
        <p:spPr>
          <a:xfrm>
            <a:off x="437306" y="557514"/>
            <a:ext cx="10877550" cy="1224987"/>
          </a:xfrm>
          <a:prstGeom prst="rect">
            <a:avLst/>
          </a:prstGeom>
        </p:spPr>
      </p:pic>
      <p:sp>
        <p:nvSpPr>
          <p:cNvPr id="2" name="Oval 1"/>
          <p:cNvSpPr/>
          <p:nvPr/>
        </p:nvSpPr>
        <p:spPr>
          <a:xfrm>
            <a:off x="4159045" y="3067665"/>
            <a:ext cx="462116" cy="383458"/>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1312607" y="4231385"/>
            <a:ext cx="462116" cy="383458"/>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17184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9344</TotalTime>
  <Words>645</Words>
  <Application>Microsoft Office PowerPoint</Application>
  <PresentationFormat>Widescreen</PresentationFormat>
  <Paragraphs>106</Paragraphs>
  <Slides>13</Slides>
  <Notes>1</Notes>
  <HiddenSlides>0</HiddenSlides>
  <MMClips>2</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13</vt:i4>
      </vt:variant>
    </vt:vector>
  </HeadingPairs>
  <TitlesOfParts>
    <vt:vector size="27" baseType="lpstr">
      <vt:lpstr>微软雅黑</vt:lpstr>
      <vt:lpstr>Arial</vt:lpstr>
      <vt:lpstr>Calibri</vt:lpstr>
      <vt:lpstr>等线</vt:lpstr>
      <vt:lpstr>iCiel Cadena</vt:lpstr>
      <vt:lpstr>Segoe Print</vt:lpstr>
      <vt:lpstr>SVN-SAF</vt:lpstr>
      <vt:lpstr>Times New Roman</vt:lpstr>
      <vt:lpstr>UTM Avo</vt:lpstr>
      <vt:lpstr>UTM Kabel KT</vt:lpstr>
      <vt:lpstr>Wingdings</vt:lpstr>
      <vt:lpstr>Wingdings 2</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508</cp:revision>
  <dcterms:created xsi:type="dcterms:W3CDTF">2021-11-14T08:33:55Z</dcterms:created>
  <dcterms:modified xsi:type="dcterms:W3CDTF">2025-04-05T00:34:05Z</dcterms:modified>
</cp:coreProperties>
</file>