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58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4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6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7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5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8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1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2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FABF9-7BC2-45E7-B987-88C1A232293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4D77-7E09-4000-AC83-53CE492C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5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solidFill>
                  <a:srgbClr val="FF0000"/>
                </a:solidFill>
                <a:latin typeface="Times New Roman"/>
              </a:rPr>
              <a:t>BÀI 14. CẤU TRÚC ĐIỀU KHIỂN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438400"/>
            <a:ext cx="8229600" cy="3713018"/>
          </a:xfrm>
        </p:spPr>
        <p:txBody>
          <a:bodyPr/>
          <a:lstStyle/>
          <a:p>
            <a:pPr marR="0" lvl="0" rtl="0"/>
            <a:r>
              <a:rPr lang="vi-VN" b="1" i="0" u="none" strike="noStrike" baseline="0" smtClean="0">
                <a:solidFill>
                  <a:srgbClr val="4F81BD"/>
                </a:solidFill>
                <a:latin typeface="Times New Roman"/>
              </a:rPr>
              <a:t>Yêu cầu cần đạt:</a:t>
            </a:r>
          </a:p>
          <a:p>
            <a:pPr marL="457200" marR="0" lvl="1" indent="0" algn="just" rtl="0">
              <a:buNone/>
            </a:pPr>
            <a:r>
              <a:rPr lang="vi-VN" b="1" i="0" u="none" strike="noStrike" baseline="0" smtClean="0">
                <a:solidFill>
                  <a:srgbClr val="4F81BD"/>
                </a:solidFill>
                <a:latin typeface="Times New Roman"/>
              </a:rPr>
              <a:t>Thể hiện được cầu trúc tuần tự, rẽ nhánh và lặp ở chương trình trong môi trường lập trình trực quan.</a:t>
            </a:r>
          </a:p>
        </p:txBody>
      </p:sp>
    </p:spTree>
    <p:extLst>
      <p:ext uri="{BB962C8B-B14F-4D97-AF65-F5344CB8AC3E}">
        <p14:creationId xmlns:p14="http://schemas.microsoft.com/office/powerpoint/2010/main" val="222049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giải bài 2c.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8305800" y="1524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22" y="641774"/>
            <a:ext cx="5236269" cy="5765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93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giải 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3_Ý tưởng 1.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305800" y="1524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8200"/>
            <a:ext cx="3408224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giải 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3_Ý tưởng 2.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305800" y="1524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513674"/>
              </p:ext>
            </p:extLst>
          </p:nvPr>
        </p:nvGraphicFramePr>
        <p:xfrm>
          <a:off x="2079048" y="685800"/>
          <a:ext cx="4143375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Bitmap Image" r:id="rId4" imgW="3123810" imgH="4323810" progId="Paint.Picture">
                  <p:embed/>
                </p:oleObj>
              </mc:Choice>
              <mc:Fallback>
                <p:oleObj name="Bitmap Image" r:id="rId4" imgW="3123810" imgH="432381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048" y="685800"/>
                        <a:ext cx="4143375" cy="571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48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giải 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8305800" y="1524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321" y="609600"/>
            <a:ext cx="4213479" cy="586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3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/>
          </a:bodyPr>
          <a:lstStyle/>
          <a:p>
            <a:pPr marR="0" algn="l" rtl="0"/>
            <a:r>
              <a:rPr lang="vi-VN" sz="4000" b="1" i="0" u="none" strike="noStrike" baseline="0" smtClean="0">
                <a:solidFill>
                  <a:srgbClr val="FF0000"/>
                </a:solidFill>
              </a:rPr>
              <a:t>1. Cấu trúc điều khiển cơ bản</a:t>
            </a:r>
            <a:endParaRPr lang="vi-VN" sz="4000" b="0" i="0" u="none" strike="noStrike" baseline="0" smtClean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R="0" lvl="0" algn="just" rtl="0"/>
            <a:r>
              <a:rPr lang="vi-VN" b="1" i="0" u="none" strike="noStrike" baseline="0" smtClean="0">
                <a:solidFill>
                  <a:srgbClr val="4F81BD"/>
                </a:solidFill>
                <a:latin typeface="+mj-lt"/>
              </a:rPr>
              <a:t>Bài 1. Hãy chọn một cấu trúc điều khiển sau:</a:t>
            </a:r>
            <a:endParaRPr lang="en-US" b="1" i="0" u="none" strike="noStrike" baseline="0" smtClean="0">
              <a:solidFill>
                <a:srgbClr val="4F81BD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smtClean="0">
                <a:solidFill>
                  <a:srgbClr val="FF0000"/>
                </a:solidFill>
                <a:latin typeface="+mj-lt"/>
              </a:rPr>
              <a:t>     + </a:t>
            </a:r>
            <a:r>
              <a:rPr lang="vi-VN">
                <a:solidFill>
                  <a:srgbClr val="FF0000"/>
                </a:solidFill>
                <a:latin typeface="+mj-lt"/>
              </a:rPr>
              <a:t>Cấu </a:t>
            </a:r>
            <a:r>
              <a:rPr lang="vi-VN" i="0" u="none" strike="noStrike" baseline="0" smtClean="0">
                <a:solidFill>
                  <a:srgbClr val="FF0000"/>
                </a:solidFill>
                <a:latin typeface="+mj-lt"/>
              </a:rPr>
              <a:t>trúc tuần tự; </a:t>
            </a:r>
            <a:endParaRPr lang="en-US" i="0" u="none" strike="noStrike" baseline="0" smtClean="0">
              <a:solidFill>
                <a:srgbClr val="FF0000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i="0" u="none" strike="noStrike" baseline="0" smtClean="0">
                <a:solidFill>
                  <a:srgbClr val="FF0000"/>
                </a:solidFill>
                <a:latin typeface="+mj-lt"/>
              </a:rPr>
              <a:t>+ </a:t>
            </a:r>
            <a:r>
              <a:rPr lang="vi-VN" i="0" u="none" strike="noStrike" baseline="0" smtClean="0">
                <a:solidFill>
                  <a:srgbClr val="FF0000"/>
                </a:solidFill>
                <a:latin typeface="+mj-lt"/>
              </a:rPr>
              <a:t>Cấu trúc rẽ nhánh dạng khuyết; </a:t>
            </a:r>
            <a:endParaRPr lang="en-US" i="0" u="none" strike="noStrike" baseline="0" smtClean="0">
              <a:solidFill>
                <a:srgbClr val="FF0000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i="0" u="none" strike="noStrike" baseline="0" smtClean="0">
                <a:solidFill>
                  <a:srgbClr val="FF0000"/>
                </a:solidFill>
                <a:latin typeface="+mj-lt"/>
              </a:rPr>
              <a:t>+ </a:t>
            </a:r>
            <a:r>
              <a:rPr lang="vi-VN" i="0" u="none" strike="noStrike" baseline="0" smtClean="0">
                <a:solidFill>
                  <a:srgbClr val="FF0000"/>
                </a:solidFill>
                <a:latin typeface="+mj-lt"/>
              </a:rPr>
              <a:t>Cấu trúc rẽ nhánh dạng đầy đủ; </a:t>
            </a:r>
            <a:endParaRPr lang="en-US" i="0" u="none" strike="noStrike" baseline="0" smtClean="0">
              <a:solidFill>
                <a:srgbClr val="FF0000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i="0" u="none" strike="noStrike" baseline="0" smtClean="0">
                <a:solidFill>
                  <a:srgbClr val="FF0000"/>
                </a:solidFill>
                <a:latin typeface="+mj-lt"/>
              </a:rPr>
              <a:t>      + </a:t>
            </a:r>
            <a:r>
              <a:rPr lang="vi-VN" i="0" u="none" strike="noStrike" baseline="0" smtClean="0">
                <a:solidFill>
                  <a:srgbClr val="FF0000"/>
                </a:solidFill>
                <a:latin typeface="+mj-lt"/>
              </a:rPr>
              <a:t>Lặp vô hạn; </a:t>
            </a:r>
            <a:endParaRPr lang="en-US" i="0" u="none" strike="noStrike" baseline="0" smtClean="0">
              <a:solidFill>
                <a:srgbClr val="FF0000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i="0" u="none" strike="noStrike" baseline="0" smtClean="0">
                <a:solidFill>
                  <a:srgbClr val="FF0000"/>
                </a:solidFill>
                <a:latin typeface="+mj-lt"/>
              </a:rPr>
              <a:t>      + </a:t>
            </a:r>
            <a:r>
              <a:rPr lang="vi-VN" i="0" u="none" strike="noStrike" baseline="0" smtClean="0">
                <a:solidFill>
                  <a:srgbClr val="FF0000"/>
                </a:solidFill>
                <a:latin typeface="+mj-lt"/>
              </a:rPr>
              <a:t>Lặp với số lần xác định trước; </a:t>
            </a:r>
            <a:endParaRPr lang="en-US" i="0" u="none" strike="noStrike" baseline="0" smtClean="0">
              <a:solidFill>
                <a:srgbClr val="FF0000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i="0" u="none" strike="noStrike" baseline="0" smtClean="0">
                <a:solidFill>
                  <a:srgbClr val="FF0000"/>
                </a:solidFill>
                <a:latin typeface="+mj-lt"/>
              </a:rPr>
              <a:t>      + </a:t>
            </a:r>
            <a:r>
              <a:rPr lang="vi-VN" i="0" u="none" strike="noStrike" baseline="0" smtClean="0">
                <a:solidFill>
                  <a:srgbClr val="FF0000"/>
                </a:solidFill>
                <a:latin typeface="+mj-lt"/>
              </a:rPr>
              <a:t>Lặp có điều kiện kết thúc. </a:t>
            </a:r>
            <a:endParaRPr lang="en-US" i="0" u="none" strike="noStrike" baseline="0" smtClean="0">
              <a:solidFill>
                <a:srgbClr val="FF0000"/>
              </a:solidFill>
              <a:latin typeface="+mj-lt"/>
            </a:endParaRPr>
          </a:p>
          <a:p>
            <a:pPr marL="0" marR="0" lvl="0" indent="0" algn="just" rtl="0">
              <a:buNone/>
            </a:pPr>
            <a:r>
              <a:rPr lang="en-US" i="0" u="none" strike="noStrike" baseline="0" smtClean="0">
                <a:solidFill>
                  <a:srgbClr val="000000"/>
                </a:solidFill>
                <a:latin typeface="+mj-lt"/>
              </a:rPr>
              <a:t>      </a:t>
            </a:r>
            <a:r>
              <a:rPr lang="vi-VN" i="0" u="none" strike="noStrike" baseline="0" smtClean="0">
                <a:solidFill>
                  <a:srgbClr val="000000"/>
                </a:solidFill>
                <a:latin typeface="+mj-lt"/>
              </a:rPr>
              <a:t>Sao cho cấu trúc điều khiển đó phù hợp với Bài toán, thuật toán, chương trình.</a:t>
            </a:r>
          </a:p>
        </p:txBody>
      </p:sp>
    </p:spTree>
    <p:extLst>
      <p:ext uri="{BB962C8B-B14F-4D97-AF65-F5344CB8AC3E}">
        <p14:creationId xmlns:p14="http://schemas.microsoft.com/office/powerpoint/2010/main" val="406344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07580"/>
              </p:ext>
            </p:extLst>
          </p:nvPr>
        </p:nvGraphicFramePr>
        <p:xfrm>
          <a:off x="228600" y="2133600"/>
          <a:ext cx="5410200" cy="297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STT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Bài toán, thuật toán, chương trình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5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Nếu a &lt; b thì thông báo: “a nhỏ hơn b”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Nếu a &gt; b thì thông báo: “a lớn hơn b”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Nếu a = b thì thông báo: “a bằng b”</a:t>
                      </a:r>
                      <a:endParaRPr lang="en-US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562085"/>
              </p:ext>
            </p:extLst>
          </p:nvPr>
        </p:nvGraphicFramePr>
        <p:xfrm>
          <a:off x="5867400" y="1524000"/>
          <a:ext cx="2895600" cy="429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tmap Image" r:id="rId3" imgW="1895238" imgH="2809524" progId="Paint.Picture">
                  <p:embed/>
                </p:oleObj>
              </mc:Choice>
              <mc:Fallback>
                <p:oleObj name="Bitmap Image" r:id="rId3" imgW="1895238" imgH="280952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24000"/>
                        <a:ext cx="2895600" cy="4296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52400" y="2474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trúc tuần tự;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 rẽ nhánh dạng khuyết; Cấu trúc rẽ nhánh dạng đầy đủ;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Lặp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vô hạn; Lặp với số lần xác định trước; Lặp có điều kiện kết thúc. </a:t>
            </a:r>
          </a:p>
        </p:txBody>
      </p:sp>
    </p:spTree>
    <p:extLst>
      <p:ext uri="{BB962C8B-B14F-4D97-AF65-F5344CB8AC3E}">
        <p14:creationId xmlns:p14="http://schemas.microsoft.com/office/powerpoint/2010/main" val="408276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71208"/>
              </p:ext>
            </p:extLst>
          </p:nvPr>
        </p:nvGraphicFramePr>
        <p:xfrm>
          <a:off x="152400" y="3124200"/>
          <a:ext cx="6019800" cy="227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toán, thuật toán, chương trình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Nếu 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&lt; b thì thông báo: “a nhỏ hơn b”.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Ngược lại, Nếu a &gt; b thì thông báo: “a lớn hơn b”. </a:t>
                      </a:r>
                      <a:endPara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Ngược 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lại, thông báo: “a bằng b”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582476"/>
              </p:ext>
            </p:extLst>
          </p:nvPr>
        </p:nvGraphicFramePr>
        <p:xfrm>
          <a:off x="6158948" y="2162298"/>
          <a:ext cx="2756452" cy="3705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Bitmap Image" r:id="rId3" imgW="1914286" imgH="2561905" progId="Paint.Picture">
                  <p:embed/>
                </p:oleObj>
              </mc:Choice>
              <mc:Fallback>
                <p:oleObj name="Bitmap Image" r:id="rId3" imgW="1914286" imgH="256190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948" y="2162298"/>
                        <a:ext cx="2756452" cy="3705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2474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trúc tuần tự;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 rẽ nhánh dạng khuyết; Cấu trúc rẽ nhánh dạng đầy đủ;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Lặp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vô hạn; Lặp với số lần xác định trước; Lặp có điều kiện kết thúc. </a:t>
            </a:r>
          </a:p>
        </p:txBody>
      </p:sp>
    </p:spTree>
    <p:extLst>
      <p:ext uri="{BB962C8B-B14F-4D97-AF65-F5344CB8AC3E}">
        <p14:creationId xmlns:p14="http://schemas.microsoft.com/office/powerpoint/2010/main" val="225685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474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trúc tuần tự;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 rẽ nhánh dạng khuyết; Cấu trúc rẽ nhánh dạng đầy đủ;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Lặp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vô hạn; Lặp với số lần xác định trước; Lặp có điều kiện kết thúc.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03843"/>
              </p:ext>
            </p:extLst>
          </p:nvPr>
        </p:nvGraphicFramePr>
        <p:xfrm>
          <a:off x="152400" y="3429000"/>
          <a:ext cx="5181600" cy="2087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toán, thuật toán, chương trình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toán: Tính tổng 5 số ngẫu nhiên, mỗi số có giá trị nằm trong khoảng từ 1 đến 10;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919970"/>
              </p:ext>
            </p:extLst>
          </p:nvPr>
        </p:nvGraphicFramePr>
        <p:xfrm>
          <a:off x="5677231" y="3352800"/>
          <a:ext cx="346676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Bitmap Image" r:id="rId3" imgW="2514286" imgH="1324160" progId="Paint.Picture">
                  <p:embed/>
                </p:oleObj>
              </mc:Choice>
              <mc:Fallback>
                <p:oleObj name="Bitmap Image" r:id="rId3" imgW="2514286" imgH="132416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7231" y="3352800"/>
                        <a:ext cx="3466769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46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474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trúc tuần tự;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 rẽ nhánh dạng khuyết; Cấu trúc rẽ nhánh dạng đầy đủ;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Lặp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vô hạn; Lặp với số lần xác định trước; Lặp có điều kiện kết thúc.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26401"/>
              </p:ext>
            </p:extLst>
          </p:nvPr>
        </p:nvGraphicFramePr>
        <p:xfrm>
          <a:off x="152400" y="2895600"/>
          <a:ext cx="5181600" cy="2456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toán, thuật toán, chương trình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toán: Tính tổng các số ngẫu nhiên cho đến khi tổng lớn hơn 100. Biết rằng, mỗi số có giá trị trong khoảng từ 1 đến 10.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78569"/>
              </p:ext>
            </p:extLst>
          </p:nvPr>
        </p:nvGraphicFramePr>
        <p:xfrm>
          <a:off x="5562600" y="3124200"/>
          <a:ext cx="347927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Bitmap Image" r:id="rId3" imgW="2505425" imgH="1371429" progId="Paint.Picture">
                  <p:embed/>
                </p:oleObj>
              </mc:Choice>
              <mc:Fallback>
                <p:oleObj name="Bitmap Image" r:id="rId3" imgW="2505425" imgH="137142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3479271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93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474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trúc tuần tự;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 rẽ nhánh dạng khuyết; Cấu trúc rẽ nhánh dạng đầy đủ; </a:t>
            </a:r>
            <a:endParaRPr lang="en-US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Lặp </a:t>
            </a:r>
            <a:r>
              <a:rPr lang="en-US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vô hạn; Lặp với số lần xác định trước; Lặp có điều kiện kết thúc.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89197"/>
              </p:ext>
            </p:extLst>
          </p:nvPr>
        </p:nvGraphicFramePr>
        <p:xfrm>
          <a:off x="457200" y="1847437"/>
          <a:ext cx="5105400" cy="4644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toán, thuật toán, chương trình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toán: Cho hằng số N =1. Hãy viết ra số N và số lần viết số N cho đến khi N=2 thì mới được dừng lại.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789072"/>
              </p:ext>
            </p:extLst>
          </p:nvPr>
        </p:nvGraphicFramePr>
        <p:xfrm>
          <a:off x="5775473" y="4114800"/>
          <a:ext cx="3139927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Bitmap Image" r:id="rId3" imgW="2666667" imgH="2038095" progId="Paint.Picture">
                  <p:embed/>
                </p:oleObj>
              </mc:Choice>
              <mc:Fallback>
                <p:oleObj name="Bitmap Image" r:id="rId3" imgW="2666667" imgH="203809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473" y="4114800"/>
                        <a:ext cx="3139927" cy="240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731057"/>
              </p:ext>
            </p:extLst>
          </p:nvPr>
        </p:nvGraphicFramePr>
        <p:xfrm>
          <a:off x="5745032" y="1600200"/>
          <a:ext cx="309416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Bitmap Image" r:id="rId5" imgW="2676899" imgH="1924319" progId="Paint.Picture">
                  <p:embed/>
                </p:oleObj>
              </mc:Choice>
              <mc:Fallback>
                <p:oleObj name="Bitmap Image" r:id="rId5" imgW="2676899" imgH="192431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032" y="1600200"/>
                        <a:ext cx="3094168" cy="222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56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762000"/>
          </a:xfrm>
        </p:spPr>
        <p:txBody>
          <a:bodyPr>
            <a:normAutofit/>
          </a:bodyPr>
          <a:lstStyle/>
          <a:p>
            <a:pPr marR="0" algn="l" rtl="0"/>
            <a:r>
              <a:rPr lang="vi-VN" sz="4000" b="1" i="0" u="none" strike="noStrike" baseline="0" smtClean="0">
                <a:solidFill>
                  <a:srgbClr val="FF0000"/>
                </a:solidFill>
                <a:latin typeface="Times New Roman"/>
              </a:rPr>
              <a:t>1. Cấu trúc điều khiển cơ bản</a:t>
            </a:r>
            <a:endParaRPr lang="vi-VN" sz="4000" b="0" i="0" u="none" strike="noStrike" baseline="0" smtClean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algn="just" rtl="0"/>
            <a:r>
              <a:rPr lang="vi-VN" b="1" i="0" u="none" strike="noStrike" baseline="0" smtClean="0">
                <a:solidFill>
                  <a:srgbClr val="FF0000"/>
                </a:solidFill>
                <a:latin typeface="Cambria"/>
              </a:rPr>
              <a:t>Cấu trúc tuần tự </a:t>
            </a:r>
            <a:r>
              <a:rPr lang="vi-VN" i="0" u="none" strike="noStrike" baseline="0" smtClean="0">
                <a:solidFill>
                  <a:srgbClr val="000000"/>
                </a:solidFill>
                <a:latin typeface="Cambria"/>
              </a:rPr>
              <a:t>được thể hiện bằng cách lắp ghép các khối lệnh theo trình tự của các hoạt động, từ trên xuống dưới.</a:t>
            </a:r>
          </a:p>
          <a:p>
            <a:pPr marR="0" lvl="0" algn="just" rtl="0"/>
            <a:r>
              <a:rPr lang="vi-VN" b="1" i="0" u="none" strike="noStrike" baseline="0" smtClean="0">
                <a:solidFill>
                  <a:srgbClr val="FF0000"/>
                </a:solidFill>
                <a:latin typeface="Cambria"/>
              </a:rPr>
              <a:t>Cấu trúc rẽ nhánh </a:t>
            </a:r>
            <a:r>
              <a:rPr lang="vi-VN" i="0" u="none" strike="noStrike" baseline="0" smtClean="0">
                <a:solidFill>
                  <a:srgbClr val="000000"/>
                </a:solidFill>
                <a:latin typeface="Cambria"/>
              </a:rPr>
              <a:t>có hai dạng: Dạng khuyết và dạng đầy đủ</a:t>
            </a:r>
          </a:p>
          <a:p>
            <a:pPr marR="0" lvl="0" algn="just" rtl="0"/>
            <a:r>
              <a:rPr lang="vi-VN" b="1" i="0" u="none" strike="noStrike" baseline="0" smtClean="0">
                <a:solidFill>
                  <a:srgbClr val="FF0000"/>
                </a:solidFill>
                <a:latin typeface="Cambria"/>
              </a:rPr>
              <a:t>Cấu trúc lặp </a:t>
            </a:r>
            <a:r>
              <a:rPr lang="vi-VN" i="0" u="none" strike="noStrike" baseline="0" smtClean="0">
                <a:solidFill>
                  <a:srgbClr val="000000"/>
                </a:solidFill>
                <a:latin typeface="Cambria"/>
              </a:rPr>
              <a:t>có ba dạng:  Lặp với số lần xác định trước, lặp vô hạn và lặp có điều kiện kết thúc.</a:t>
            </a:r>
            <a:endParaRPr lang="vi-VN" i="0" u="none" strike="noStrike" baseline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174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8229600" cy="709035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solidFill>
                  <a:srgbClr val="FF0000"/>
                </a:solidFill>
                <a:latin typeface="Times New Roman"/>
              </a:rPr>
              <a:t>2. Thực hành, luyện tập, vận dụng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5638800"/>
          </a:xfrm>
        </p:spPr>
        <p:txBody>
          <a:bodyPr>
            <a:noAutofit/>
          </a:bodyPr>
          <a:lstStyle/>
          <a:p>
            <a:pPr marR="0" lvl="0" rtl="0"/>
            <a:r>
              <a:rPr lang="vi-VN" sz="24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Bài 2. Trò chơi đoán số với máy tính</a:t>
            </a:r>
          </a:p>
          <a:p>
            <a:pPr marL="457200" marR="0" lvl="1" indent="0" rtl="0">
              <a:buNone/>
            </a:pPr>
            <a:r>
              <a:rPr lang="en-US" sz="18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Tạo</a:t>
            </a:r>
            <a:r>
              <a:rPr lang="en-US" sz="1800" b="0" i="0" u="none" strike="noStrike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b="0" i="0" u="none" strike="noStrike" dirty="0" err="1" smtClean="0">
                <a:solidFill>
                  <a:srgbClr val="000000"/>
                </a:solidFill>
                <a:latin typeface="Times New Roman"/>
              </a:rPr>
              <a:t>chương</a:t>
            </a:r>
            <a:r>
              <a:rPr lang="en-US" sz="1800" b="0" i="0" u="none" strike="noStrike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b="0" i="0" u="none" strike="noStrike" dirty="0" err="1" smtClean="0">
                <a:solidFill>
                  <a:srgbClr val="000000"/>
                </a:solidFill>
                <a:latin typeface="Times New Roman"/>
              </a:rPr>
              <a:t>trình</a:t>
            </a:r>
            <a:r>
              <a:rPr lang="en-US" sz="1800" b="0" i="0" u="none" strike="noStrike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tìm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số bí mật mà máy tính đã lấy ngẫu nhiên trong phạm vi từ 1 đến 100. </a:t>
            </a:r>
          </a:p>
          <a:p>
            <a:pPr marL="457200" marR="0" lvl="1" indent="0" rtl="0">
              <a:buNone/>
            </a:pP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Trong mỗi lượt chơi:</a:t>
            </a:r>
          </a:p>
          <a:p>
            <a:pPr marL="457200" marR="0" lvl="1" indent="0" rtl="0">
              <a:buNone/>
            </a:pP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+ Nếu đoán sai, máy tính sẽ thông báo: 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</a:rPr>
              <a:t>Hãy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</a:rPr>
              <a:t>đoán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</a:rPr>
              <a:t>số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Times New Roman"/>
              </a:rPr>
              <a:t>lớn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hơn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hay </a:t>
            </a:r>
            <a:r>
              <a:rPr lang="en-US" sz="18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nhỏ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hơn</a:t>
            </a:r>
            <a:r>
              <a:rPr lang="vi-VN" sz="1800" b="1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vi-VN" sz="1800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457200" marR="0" lvl="1" indent="0" rtl="0">
              <a:buNone/>
            </a:pP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+ Nếu đoán đúng,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thông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báo: Chúc mừng đoán đúng, số lần đoán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là:….</a:t>
            </a:r>
            <a:r>
              <a:rPr lang="en-US" sz="18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và</a:t>
            </a:r>
            <a:r>
              <a:rPr lang="en-US" sz="1800" b="0" i="0" u="none" strike="noStrike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Trò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chơi sẽ kết </a:t>
            </a:r>
            <a:r>
              <a:rPr lang="vi-VN" sz="1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thúc.</a:t>
            </a:r>
            <a:endParaRPr lang="vi-VN" sz="18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457200" marR="0" lvl="1" indent="0" rtl="0">
              <a:buNone/>
            </a:pPr>
            <a:r>
              <a:rPr lang="vi-VN" sz="180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vi-VN" sz="1800" i="0" u="none" strike="noStrike" baseline="0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652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736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Office Theme</vt:lpstr>
      <vt:lpstr>Bitmap Image</vt:lpstr>
      <vt:lpstr>BÀI 14. CẤU TRÚC ĐIỀU KHIỂN</vt:lpstr>
      <vt:lpstr>1. Cấu trúc điều khiển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Cấu trúc điều khiển cơ bản</vt:lpstr>
      <vt:lpstr>2. Thực hành, luyện tập, vận dụng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14. CẤU TRÚC ĐIỀU KHIỂN</dc:title>
  <dc:creator>Ngocdung2</dc:creator>
  <cp:lastModifiedBy>CAMRANH COMPUTER</cp:lastModifiedBy>
  <cp:revision>7</cp:revision>
  <dcterms:created xsi:type="dcterms:W3CDTF">2023-09-04T05:52:09Z</dcterms:created>
  <dcterms:modified xsi:type="dcterms:W3CDTF">2024-10-17T08:17:15Z</dcterms:modified>
</cp:coreProperties>
</file>