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59" r:id="rId9"/>
    <p:sldId id="258" r:id="rId10"/>
    <p:sldId id="266" r:id="rId11"/>
    <p:sldId id="265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62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53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FABF9-7BC2-45E7-B987-88C1A232293A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64D77-7E09-4000-AC83-53CE492C5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40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FABF9-7BC2-45E7-B987-88C1A232293A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64D77-7E09-4000-AC83-53CE492C5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117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FABF9-7BC2-45E7-B987-88C1A232293A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64D77-7E09-4000-AC83-53CE492C5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9486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FABF9-7BC2-45E7-B987-88C1A232293A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64D77-7E09-4000-AC83-53CE492C5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161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FABF9-7BC2-45E7-B987-88C1A232293A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64D77-7E09-4000-AC83-53CE492C5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774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FABF9-7BC2-45E7-B987-88C1A232293A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64D77-7E09-4000-AC83-53CE492C5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956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FABF9-7BC2-45E7-B987-88C1A232293A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64D77-7E09-4000-AC83-53CE492C5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126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FABF9-7BC2-45E7-B987-88C1A232293A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64D77-7E09-4000-AC83-53CE492C5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3831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FABF9-7BC2-45E7-B987-88C1A232293A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64D77-7E09-4000-AC83-53CE492C5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419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FABF9-7BC2-45E7-B987-88C1A232293A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64D77-7E09-4000-AC83-53CE492C5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892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FABF9-7BC2-45E7-B987-88C1A232293A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64D77-7E09-4000-AC83-53CE492C5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160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FABF9-7BC2-45E7-B987-88C1A232293A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64D77-7E09-4000-AC83-53CE492C5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028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0FABF9-7BC2-45E7-B987-88C1A232293A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964D77-7E09-4000-AC83-53CE492C5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850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" Target="slide9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9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9.png"/><Relationship Id="rId4" Type="http://schemas.openxmlformats.org/officeDocument/2006/relationships/oleObject" Target="../embeddings/oleObject7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" Target="slide9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6.png"/><Relationship Id="rId5" Type="http://schemas.openxmlformats.org/officeDocument/2006/relationships/oleObject" Target="../embeddings/oleObject6.bin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1" i="0" u="none" strike="noStrike" baseline="0" smtClean="0">
                <a:solidFill>
                  <a:srgbClr val="FF0000"/>
                </a:solidFill>
                <a:latin typeface="Times New Roman"/>
              </a:rPr>
              <a:t>BÀI 14. CẤU TRÚC ĐIỀU KHIỂN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2438400"/>
            <a:ext cx="8229600" cy="3713018"/>
          </a:xfrm>
        </p:spPr>
        <p:txBody>
          <a:bodyPr/>
          <a:lstStyle/>
          <a:p>
            <a:pPr marR="0" lvl="0" rtl="0"/>
            <a:r>
              <a:rPr lang="vi-VN" b="1" i="0" u="none" strike="noStrike" baseline="0" smtClean="0">
                <a:solidFill>
                  <a:srgbClr val="4F81BD"/>
                </a:solidFill>
                <a:latin typeface="Times New Roman"/>
              </a:rPr>
              <a:t>Yêu cầu cần đạt:</a:t>
            </a:r>
          </a:p>
          <a:p>
            <a:pPr marL="457200" marR="0" lvl="1" indent="0" algn="just" rtl="0">
              <a:buNone/>
            </a:pPr>
            <a:r>
              <a:rPr lang="vi-VN" b="1" i="0" u="none" strike="noStrike" baseline="0" smtClean="0">
                <a:solidFill>
                  <a:srgbClr val="4F81BD"/>
                </a:solidFill>
                <a:latin typeface="Times New Roman"/>
              </a:rPr>
              <a:t>Thể hiện được cầu trúc tuần tự, rẽ nhánh và lặp ở chương trình trong môi trường lập trình trực quan.</a:t>
            </a:r>
          </a:p>
        </p:txBody>
      </p:sp>
    </p:spTree>
    <p:extLst>
      <p:ext uri="{BB962C8B-B14F-4D97-AF65-F5344CB8AC3E}">
        <p14:creationId xmlns:p14="http://schemas.microsoft.com/office/powerpoint/2010/main" val="2220498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152400"/>
            <a:ext cx="31630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Hướng dẫn giải bài 2c.</a:t>
            </a:r>
            <a:endParaRPr lang="en-US" sz="24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Left Arrow 1">
            <a:hlinkClick r:id="rId2" action="ppaction://hlinksldjump"/>
          </p:cNvPr>
          <p:cNvSpPr/>
          <p:nvPr/>
        </p:nvSpPr>
        <p:spPr>
          <a:xfrm>
            <a:off x="8305800" y="152400"/>
            <a:ext cx="533400" cy="381000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3922" y="641774"/>
            <a:ext cx="5236269" cy="576595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19313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152400"/>
            <a:ext cx="449353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Hướng dẫn giải bài </a:t>
            </a:r>
            <a:r>
              <a:rPr lang="en-US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3_Ý tưởng 1.</a:t>
            </a:r>
            <a:endParaRPr lang="en-US" sz="24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Left Arrow 4">
            <a:hlinkClick r:id="rId2" action="ppaction://hlinksldjump"/>
          </p:cNvPr>
          <p:cNvSpPr/>
          <p:nvPr/>
        </p:nvSpPr>
        <p:spPr>
          <a:xfrm>
            <a:off x="8305800" y="152400"/>
            <a:ext cx="533400" cy="381000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838200"/>
            <a:ext cx="3408224" cy="5410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6432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52400" y="152400"/>
            <a:ext cx="449353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Hướng dẫn giải bài </a:t>
            </a:r>
            <a:r>
              <a:rPr lang="en-US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3_Ý tưởng 2.</a:t>
            </a:r>
            <a:endParaRPr lang="en-US" sz="24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Left Arrow 4">
            <a:hlinkClick r:id="rId3" action="ppaction://hlinksldjump"/>
          </p:cNvPr>
          <p:cNvSpPr/>
          <p:nvPr/>
        </p:nvSpPr>
        <p:spPr>
          <a:xfrm>
            <a:off x="8305800" y="152400"/>
            <a:ext cx="533400" cy="381000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4513674"/>
              </p:ext>
            </p:extLst>
          </p:nvPr>
        </p:nvGraphicFramePr>
        <p:xfrm>
          <a:off x="2079048" y="685800"/>
          <a:ext cx="4143375" cy="571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1" name="Bitmap Image" r:id="rId4" imgW="3123810" imgH="4323810" progId="Paint.Picture">
                  <p:embed/>
                </p:oleObj>
              </mc:Choice>
              <mc:Fallback>
                <p:oleObj name="Bitmap Image" r:id="rId4" imgW="3123810" imgH="4323810" progId="Paint.Picture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9048" y="685800"/>
                        <a:ext cx="4143375" cy="57150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55482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152400"/>
            <a:ext cx="30267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Hướng dẫn giải bài </a:t>
            </a:r>
            <a:r>
              <a:rPr lang="en-US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4.</a:t>
            </a:r>
            <a:endParaRPr lang="en-US" sz="24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Left Arrow 2">
            <a:hlinkClick r:id="rId2" action="ppaction://hlinksldjump"/>
          </p:cNvPr>
          <p:cNvSpPr/>
          <p:nvPr/>
        </p:nvSpPr>
        <p:spPr>
          <a:xfrm>
            <a:off x="8305800" y="152400"/>
            <a:ext cx="533400" cy="381000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7321" y="609600"/>
            <a:ext cx="4213479" cy="5867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47317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762000"/>
          </a:xfrm>
        </p:spPr>
        <p:txBody>
          <a:bodyPr>
            <a:normAutofit/>
          </a:bodyPr>
          <a:lstStyle/>
          <a:p>
            <a:pPr marR="0" algn="l" rtl="0"/>
            <a:r>
              <a:rPr lang="vi-VN" sz="4000" b="1" i="0" u="none" strike="noStrike" baseline="0" smtClean="0">
                <a:solidFill>
                  <a:srgbClr val="FF0000"/>
                </a:solidFill>
              </a:rPr>
              <a:t>1. Cấu trúc điều khiển cơ bản</a:t>
            </a:r>
            <a:endParaRPr lang="vi-VN" sz="4000" b="0" i="0" u="none" strike="noStrike" baseline="0" smtClean="0">
              <a:solidFill>
                <a:srgbClr val="FF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1371600"/>
            <a:ext cx="8534400" cy="4525963"/>
          </a:xfrm>
        </p:spPr>
        <p:txBody>
          <a:bodyPr>
            <a:normAutofit fontScale="92500" lnSpcReduction="10000"/>
          </a:bodyPr>
          <a:lstStyle/>
          <a:p>
            <a:pPr marR="0" lvl="0" algn="just" rtl="0"/>
            <a:r>
              <a:rPr lang="vi-VN" b="1" i="0" u="none" strike="noStrike" baseline="0" smtClean="0">
                <a:solidFill>
                  <a:srgbClr val="4F81BD"/>
                </a:solidFill>
                <a:latin typeface="+mj-lt"/>
              </a:rPr>
              <a:t>Bài 1. Hãy chọn một cấu trúc điều khiển sau:</a:t>
            </a:r>
            <a:endParaRPr lang="en-US" b="1" i="0" u="none" strike="noStrike" baseline="0" smtClean="0">
              <a:solidFill>
                <a:srgbClr val="4F81BD"/>
              </a:solidFill>
              <a:latin typeface="+mj-lt"/>
            </a:endParaRPr>
          </a:p>
          <a:p>
            <a:pPr marL="0" marR="0" lvl="0" indent="0" algn="just" rtl="0">
              <a:buNone/>
            </a:pPr>
            <a:r>
              <a:rPr lang="en-US" smtClean="0">
                <a:solidFill>
                  <a:srgbClr val="FF0000"/>
                </a:solidFill>
                <a:latin typeface="+mj-lt"/>
              </a:rPr>
              <a:t>     + </a:t>
            </a:r>
            <a:r>
              <a:rPr lang="vi-VN">
                <a:solidFill>
                  <a:srgbClr val="FF0000"/>
                </a:solidFill>
                <a:latin typeface="+mj-lt"/>
              </a:rPr>
              <a:t>Cấu </a:t>
            </a:r>
            <a:r>
              <a:rPr lang="vi-VN" i="0" u="none" strike="noStrike" baseline="0" smtClean="0">
                <a:solidFill>
                  <a:srgbClr val="FF0000"/>
                </a:solidFill>
                <a:latin typeface="+mj-lt"/>
              </a:rPr>
              <a:t>trúc tuần tự; </a:t>
            </a:r>
            <a:endParaRPr lang="en-US" i="0" u="none" strike="noStrike" baseline="0" smtClean="0">
              <a:solidFill>
                <a:srgbClr val="FF0000"/>
              </a:solidFill>
              <a:latin typeface="+mj-lt"/>
            </a:endParaRPr>
          </a:p>
          <a:p>
            <a:pPr marL="0" marR="0" lvl="0" indent="0" algn="just" rtl="0">
              <a:buNone/>
            </a:pPr>
            <a:r>
              <a:rPr lang="en-US" i="0" u="none" strike="noStrike" baseline="0" smtClean="0">
                <a:solidFill>
                  <a:srgbClr val="FF0000"/>
                </a:solidFill>
                <a:latin typeface="+mj-lt"/>
              </a:rPr>
              <a:t>+ </a:t>
            </a:r>
            <a:r>
              <a:rPr lang="vi-VN" i="0" u="none" strike="noStrike" baseline="0" smtClean="0">
                <a:solidFill>
                  <a:srgbClr val="FF0000"/>
                </a:solidFill>
                <a:latin typeface="+mj-lt"/>
              </a:rPr>
              <a:t>Cấu trúc rẽ nhánh dạng khuyết; </a:t>
            </a:r>
            <a:endParaRPr lang="en-US" i="0" u="none" strike="noStrike" baseline="0" smtClean="0">
              <a:solidFill>
                <a:srgbClr val="FF0000"/>
              </a:solidFill>
              <a:latin typeface="+mj-lt"/>
            </a:endParaRPr>
          </a:p>
          <a:p>
            <a:pPr marL="0" marR="0" lvl="0" indent="0" algn="just" rtl="0">
              <a:buNone/>
            </a:pPr>
            <a:r>
              <a:rPr lang="en-US" i="0" u="none" strike="noStrike" baseline="0" smtClean="0">
                <a:solidFill>
                  <a:srgbClr val="FF0000"/>
                </a:solidFill>
                <a:latin typeface="+mj-lt"/>
              </a:rPr>
              <a:t>+ </a:t>
            </a:r>
            <a:r>
              <a:rPr lang="vi-VN" i="0" u="none" strike="noStrike" baseline="0" smtClean="0">
                <a:solidFill>
                  <a:srgbClr val="FF0000"/>
                </a:solidFill>
                <a:latin typeface="+mj-lt"/>
              </a:rPr>
              <a:t>Cấu trúc rẽ nhánh dạng đầy đủ; </a:t>
            </a:r>
            <a:endParaRPr lang="en-US" i="0" u="none" strike="noStrike" baseline="0" smtClean="0">
              <a:solidFill>
                <a:srgbClr val="FF0000"/>
              </a:solidFill>
              <a:latin typeface="+mj-lt"/>
            </a:endParaRPr>
          </a:p>
          <a:p>
            <a:pPr marL="0" marR="0" lvl="0" indent="0" algn="just" rtl="0">
              <a:buNone/>
            </a:pPr>
            <a:r>
              <a:rPr lang="en-US" i="0" u="none" strike="noStrike" baseline="0" smtClean="0">
                <a:solidFill>
                  <a:srgbClr val="FF0000"/>
                </a:solidFill>
                <a:latin typeface="+mj-lt"/>
              </a:rPr>
              <a:t>      + </a:t>
            </a:r>
            <a:r>
              <a:rPr lang="vi-VN" i="0" u="none" strike="noStrike" baseline="0" smtClean="0">
                <a:solidFill>
                  <a:srgbClr val="FF0000"/>
                </a:solidFill>
                <a:latin typeface="+mj-lt"/>
              </a:rPr>
              <a:t>Lặp vô hạn; </a:t>
            </a:r>
            <a:endParaRPr lang="en-US" i="0" u="none" strike="noStrike" baseline="0" smtClean="0">
              <a:solidFill>
                <a:srgbClr val="FF0000"/>
              </a:solidFill>
              <a:latin typeface="+mj-lt"/>
            </a:endParaRPr>
          </a:p>
          <a:p>
            <a:pPr marL="0" marR="0" lvl="0" indent="0" algn="just" rtl="0">
              <a:buNone/>
            </a:pPr>
            <a:r>
              <a:rPr lang="en-US" i="0" u="none" strike="noStrike" baseline="0" smtClean="0">
                <a:solidFill>
                  <a:srgbClr val="FF0000"/>
                </a:solidFill>
                <a:latin typeface="+mj-lt"/>
              </a:rPr>
              <a:t>      + </a:t>
            </a:r>
            <a:r>
              <a:rPr lang="vi-VN" i="0" u="none" strike="noStrike" baseline="0" smtClean="0">
                <a:solidFill>
                  <a:srgbClr val="FF0000"/>
                </a:solidFill>
                <a:latin typeface="+mj-lt"/>
              </a:rPr>
              <a:t>Lặp với số lần xác định trước; </a:t>
            </a:r>
            <a:endParaRPr lang="en-US" i="0" u="none" strike="noStrike" baseline="0" smtClean="0">
              <a:solidFill>
                <a:srgbClr val="FF0000"/>
              </a:solidFill>
              <a:latin typeface="+mj-lt"/>
            </a:endParaRPr>
          </a:p>
          <a:p>
            <a:pPr marL="0" marR="0" lvl="0" indent="0" algn="just" rtl="0">
              <a:buNone/>
            </a:pPr>
            <a:r>
              <a:rPr lang="en-US" i="0" u="none" strike="noStrike" baseline="0" smtClean="0">
                <a:solidFill>
                  <a:srgbClr val="FF0000"/>
                </a:solidFill>
                <a:latin typeface="+mj-lt"/>
              </a:rPr>
              <a:t>      + </a:t>
            </a:r>
            <a:r>
              <a:rPr lang="vi-VN" i="0" u="none" strike="noStrike" baseline="0" smtClean="0">
                <a:solidFill>
                  <a:srgbClr val="FF0000"/>
                </a:solidFill>
                <a:latin typeface="+mj-lt"/>
              </a:rPr>
              <a:t>Lặp có điều kiện kết thúc. </a:t>
            </a:r>
            <a:endParaRPr lang="en-US" i="0" u="none" strike="noStrike" baseline="0" smtClean="0">
              <a:solidFill>
                <a:srgbClr val="FF0000"/>
              </a:solidFill>
              <a:latin typeface="+mj-lt"/>
            </a:endParaRPr>
          </a:p>
          <a:p>
            <a:pPr marL="0" marR="0" lvl="0" indent="0" algn="just" rtl="0">
              <a:buNone/>
            </a:pPr>
            <a:r>
              <a:rPr lang="en-US" i="0" u="none" strike="noStrike" baseline="0" smtClean="0">
                <a:solidFill>
                  <a:srgbClr val="000000"/>
                </a:solidFill>
                <a:latin typeface="+mj-lt"/>
              </a:rPr>
              <a:t>      </a:t>
            </a:r>
            <a:r>
              <a:rPr lang="vi-VN" i="0" u="none" strike="noStrike" baseline="0" smtClean="0">
                <a:solidFill>
                  <a:srgbClr val="000000"/>
                </a:solidFill>
                <a:latin typeface="+mj-lt"/>
              </a:rPr>
              <a:t>Sao cho cấu trúc điều khiển đó phù hợp với Bài toán, thuật toán, chương trình.</a:t>
            </a:r>
          </a:p>
        </p:txBody>
      </p:sp>
    </p:spTree>
    <p:extLst>
      <p:ext uri="{BB962C8B-B14F-4D97-AF65-F5344CB8AC3E}">
        <p14:creationId xmlns:p14="http://schemas.microsoft.com/office/powerpoint/2010/main" val="4063447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5507580"/>
              </p:ext>
            </p:extLst>
          </p:nvPr>
        </p:nvGraphicFramePr>
        <p:xfrm>
          <a:off x="228600" y="2133600"/>
          <a:ext cx="5410200" cy="29718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964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137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365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>
                          <a:effectLst/>
                        </a:rPr>
                        <a:t>STT</a:t>
                      </a:r>
                      <a:endParaRPr lang="en-US" sz="2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>
                          <a:effectLst/>
                        </a:rPr>
                        <a:t>Bài toán, thuật toán, chương trình</a:t>
                      </a:r>
                      <a:endParaRPr lang="en-US" sz="2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352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>
                          <a:effectLst/>
                        </a:rPr>
                        <a:t>1</a:t>
                      </a:r>
                      <a:endParaRPr lang="en-US" sz="2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>
                          <a:effectLst/>
                        </a:rPr>
                        <a:t>Nếu a &lt; b thì thông báo: “a nhỏ hơn b”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>
                          <a:effectLst/>
                        </a:rPr>
                        <a:t>Nếu a &gt; b thì thông báo: “a lớn hơn b”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>
                          <a:effectLst/>
                        </a:rPr>
                        <a:t>Nếu a = b thì thông báo: “a bằng b”</a:t>
                      </a:r>
                      <a:endParaRPr lang="en-US" sz="2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3562085"/>
              </p:ext>
            </p:extLst>
          </p:nvPr>
        </p:nvGraphicFramePr>
        <p:xfrm>
          <a:off x="5867400" y="1524000"/>
          <a:ext cx="2895600" cy="42966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Bitmap Image" r:id="rId3" imgW="1895238" imgH="2809524" progId="Paint.Picture">
                  <p:embed/>
                </p:oleObj>
              </mc:Choice>
              <mc:Fallback>
                <p:oleObj name="Bitmap Image" r:id="rId3" imgW="1895238" imgH="2809524" progId="Paint.Picture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1524000"/>
                        <a:ext cx="2895600" cy="429669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/>
          <p:cNvSpPr/>
          <p:nvPr/>
        </p:nvSpPr>
        <p:spPr>
          <a:xfrm>
            <a:off x="152400" y="247471"/>
            <a:ext cx="8686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Cấu trúc tuần tự; </a:t>
            </a:r>
            <a:endParaRPr lang="en-US" sz="240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Cấu </a:t>
            </a:r>
            <a:r>
              <a:rPr lang="en-US" sz="240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trúc rẽ nhánh dạng khuyết; Cấu trúc rẽ nhánh dạng đầy đủ; </a:t>
            </a:r>
            <a:endParaRPr lang="en-US" sz="240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Lặp </a:t>
            </a:r>
            <a:r>
              <a:rPr lang="en-US" sz="240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vô hạn; Lặp với số lần xác định trước; Lặp có điều kiện kết thúc. </a:t>
            </a:r>
          </a:p>
        </p:txBody>
      </p:sp>
    </p:spTree>
    <p:extLst>
      <p:ext uri="{BB962C8B-B14F-4D97-AF65-F5344CB8AC3E}">
        <p14:creationId xmlns:p14="http://schemas.microsoft.com/office/powerpoint/2010/main" val="4082763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9671208"/>
              </p:ext>
            </p:extLst>
          </p:nvPr>
        </p:nvGraphicFramePr>
        <p:xfrm>
          <a:off x="152400" y="3124200"/>
          <a:ext cx="6019800" cy="22744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947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250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STT</a:t>
                      </a:r>
                      <a:endParaRPr lang="en-US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Bài toán, thuật toán, chương trình</a:t>
                      </a:r>
                      <a:endParaRPr lang="en-US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410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Nếu </a:t>
                      </a:r>
                      <a:r>
                        <a:rPr lang="en-US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 &lt; b thì thông báo: “a nhỏ hơn b”.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Ngược lại, Nếu a &gt; b thì thông báo: “a lớn hơn b”. </a:t>
                      </a:r>
                      <a:endParaRPr lang="en-US" sz="200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Ngược </a:t>
                      </a:r>
                      <a:r>
                        <a:rPr lang="en-US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lại, thông báo: “a bằng b”</a:t>
                      </a:r>
                      <a:endParaRPr lang="en-US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9582476"/>
              </p:ext>
            </p:extLst>
          </p:nvPr>
        </p:nvGraphicFramePr>
        <p:xfrm>
          <a:off x="6158948" y="2162298"/>
          <a:ext cx="2756452" cy="37051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Bitmap Image" r:id="rId3" imgW="1914286" imgH="2561905" progId="Paint.Picture">
                  <p:embed/>
                </p:oleObj>
              </mc:Choice>
              <mc:Fallback>
                <p:oleObj name="Bitmap Image" r:id="rId3" imgW="1914286" imgH="2561905" progId="Paint.Picture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8948" y="2162298"/>
                        <a:ext cx="2756452" cy="370510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/>
          <p:nvPr/>
        </p:nvSpPr>
        <p:spPr>
          <a:xfrm>
            <a:off x="228600" y="247471"/>
            <a:ext cx="8686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Cấu trúc tuần tự; </a:t>
            </a:r>
            <a:endParaRPr lang="en-US" sz="240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Cấu </a:t>
            </a:r>
            <a:r>
              <a:rPr lang="en-US" sz="240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trúc rẽ nhánh dạng khuyết; Cấu trúc rẽ nhánh dạng đầy đủ; </a:t>
            </a:r>
            <a:endParaRPr lang="en-US" sz="240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Lặp </a:t>
            </a:r>
            <a:r>
              <a:rPr lang="en-US" sz="240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vô hạn; Lặp với số lần xác định trước; Lặp có điều kiện kết thúc. </a:t>
            </a:r>
          </a:p>
        </p:txBody>
      </p:sp>
    </p:spTree>
    <p:extLst>
      <p:ext uri="{BB962C8B-B14F-4D97-AF65-F5344CB8AC3E}">
        <p14:creationId xmlns:p14="http://schemas.microsoft.com/office/powerpoint/2010/main" val="2256856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247471"/>
            <a:ext cx="8686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Cấu trúc tuần tự; </a:t>
            </a:r>
            <a:endParaRPr lang="en-US" sz="240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Cấu </a:t>
            </a:r>
            <a:r>
              <a:rPr lang="en-US" sz="240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trúc rẽ nhánh dạng khuyết; Cấu trúc rẽ nhánh dạng đầy đủ; </a:t>
            </a:r>
            <a:endParaRPr lang="en-US" sz="240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Lặp </a:t>
            </a:r>
            <a:r>
              <a:rPr lang="en-US" sz="240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vô hạn; Lặp với số lần xác định trước; Lặp có điều kiện kết thúc. 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2703843"/>
              </p:ext>
            </p:extLst>
          </p:nvPr>
        </p:nvGraphicFramePr>
        <p:xfrm>
          <a:off x="152400" y="3429000"/>
          <a:ext cx="5181600" cy="20878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701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114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STT</a:t>
                      </a:r>
                      <a:endParaRPr lang="en-US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Bài toán, thuật toán, chương trình</a:t>
                      </a:r>
                      <a:endParaRPr lang="en-US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Bài toán: Tính tổng 5 số ngẫu nhiên, mỗi số có giá trị nằm trong khoảng từ 1 đến 10;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7919970"/>
              </p:ext>
            </p:extLst>
          </p:nvPr>
        </p:nvGraphicFramePr>
        <p:xfrm>
          <a:off x="5677231" y="3352800"/>
          <a:ext cx="3466769" cy="182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Bitmap Image" r:id="rId3" imgW="2514286" imgH="1324160" progId="Paint.Picture">
                  <p:embed/>
                </p:oleObj>
              </mc:Choice>
              <mc:Fallback>
                <p:oleObj name="Bitmap Image" r:id="rId3" imgW="2514286" imgH="1324160" progId="Paint.Picture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77231" y="3352800"/>
                        <a:ext cx="3466769" cy="18288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20464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247471"/>
            <a:ext cx="8686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Cấu trúc tuần tự; </a:t>
            </a:r>
            <a:endParaRPr lang="en-US" sz="240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Cấu </a:t>
            </a:r>
            <a:r>
              <a:rPr lang="en-US" sz="240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trúc rẽ nhánh dạng khuyết; Cấu trúc rẽ nhánh dạng đầy đủ; </a:t>
            </a:r>
            <a:endParaRPr lang="en-US" sz="240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Lặp </a:t>
            </a:r>
            <a:r>
              <a:rPr lang="en-US" sz="240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vô hạn; Lặp với số lần xác định trước; Lặp có điều kiện kết thúc. 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1626401"/>
              </p:ext>
            </p:extLst>
          </p:nvPr>
        </p:nvGraphicFramePr>
        <p:xfrm>
          <a:off x="152400" y="2895600"/>
          <a:ext cx="5181600" cy="24563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701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114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548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STT</a:t>
                      </a:r>
                      <a:endParaRPr lang="en-US" sz="2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Bài toán, thuật toán, chương trình</a:t>
                      </a:r>
                      <a:endParaRPr lang="en-US" sz="2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2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Bài toán: Tính tổng các số ngẫu nhiên cho đến khi tổng lớn hơn 100. Biết rằng, mỗi số có giá trị trong khoảng từ 1 đến 10.</a:t>
                      </a:r>
                      <a:endParaRPr lang="en-US" sz="2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3078569"/>
              </p:ext>
            </p:extLst>
          </p:nvPr>
        </p:nvGraphicFramePr>
        <p:xfrm>
          <a:off x="5562600" y="3124200"/>
          <a:ext cx="3479271" cy="190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" name="Bitmap Image" r:id="rId3" imgW="2505425" imgH="1371429" progId="Paint.Picture">
                  <p:embed/>
                </p:oleObj>
              </mc:Choice>
              <mc:Fallback>
                <p:oleObj name="Bitmap Image" r:id="rId3" imgW="2505425" imgH="1371429" progId="Paint.Picture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3124200"/>
                        <a:ext cx="3479271" cy="19050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50938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247471"/>
            <a:ext cx="8686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Cấu trúc tuần tự; </a:t>
            </a:r>
            <a:endParaRPr lang="en-US" sz="240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Cấu </a:t>
            </a:r>
            <a:r>
              <a:rPr lang="en-US" sz="240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trúc rẽ nhánh dạng khuyết; Cấu trúc rẽ nhánh dạng đầy đủ; </a:t>
            </a:r>
            <a:endParaRPr lang="en-US" sz="240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Lặp </a:t>
            </a:r>
            <a:r>
              <a:rPr lang="en-US" sz="240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vô hạn; Lặp với số lần xác định trước; Lặp có điều kiện kết thúc. 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1289197"/>
              </p:ext>
            </p:extLst>
          </p:nvPr>
        </p:nvGraphicFramePr>
        <p:xfrm>
          <a:off x="457200" y="1847437"/>
          <a:ext cx="5105400" cy="46448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588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465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STT</a:t>
                      </a:r>
                      <a:endParaRPr lang="en-US" sz="2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Bài toán, thuật toán, chương trình</a:t>
                      </a:r>
                      <a:endParaRPr lang="en-US" sz="2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036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2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Bài toán: Cho hằng số N =1. Hãy viết ra số N và số lần viết số N cho đến khi N=2 thì mới được dừng lại.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6789072"/>
              </p:ext>
            </p:extLst>
          </p:nvPr>
        </p:nvGraphicFramePr>
        <p:xfrm>
          <a:off x="5775473" y="4114800"/>
          <a:ext cx="3139927" cy="2400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7" name="Bitmap Image" r:id="rId3" imgW="2666667" imgH="2038095" progId="Paint.Picture">
                  <p:embed/>
                </p:oleObj>
              </mc:Choice>
              <mc:Fallback>
                <p:oleObj name="Bitmap Image" r:id="rId3" imgW="2666667" imgH="2038095" progId="Paint.Picture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75473" y="4114800"/>
                        <a:ext cx="3139927" cy="24003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0731057"/>
              </p:ext>
            </p:extLst>
          </p:nvPr>
        </p:nvGraphicFramePr>
        <p:xfrm>
          <a:off x="5745032" y="1600200"/>
          <a:ext cx="3094168" cy="2228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8" name="Bitmap Image" r:id="rId5" imgW="2676899" imgH="1924319" progId="Paint.Picture">
                  <p:embed/>
                </p:oleObj>
              </mc:Choice>
              <mc:Fallback>
                <p:oleObj name="Bitmap Image" r:id="rId5" imgW="2676899" imgH="1924319" progId="Paint.Picture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45032" y="1600200"/>
                        <a:ext cx="3094168" cy="22288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19564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76200"/>
            <a:ext cx="8229600" cy="762000"/>
          </a:xfrm>
        </p:spPr>
        <p:txBody>
          <a:bodyPr>
            <a:normAutofit/>
          </a:bodyPr>
          <a:lstStyle/>
          <a:p>
            <a:pPr marR="0" algn="l" rtl="0"/>
            <a:r>
              <a:rPr lang="vi-VN" sz="4000" b="1" i="0" u="none" strike="noStrike" baseline="0" smtClean="0">
                <a:solidFill>
                  <a:srgbClr val="FF0000"/>
                </a:solidFill>
                <a:latin typeface="Times New Roman"/>
              </a:rPr>
              <a:t>1. Cấu trúc điều khiển cơ bản</a:t>
            </a:r>
            <a:endParaRPr lang="vi-VN" sz="4000" b="0" i="0" u="none" strike="noStrike" baseline="0" smtClean="0">
              <a:solidFill>
                <a:srgbClr val="FF0000"/>
              </a:solidFill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R="0" lvl="0" algn="just" rtl="0"/>
            <a:r>
              <a:rPr lang="vi-VN" b="1" i="0" u="none" strike="noStrike" baseline="0" smtClean="0">
                <a:solidFill>
                  <a:srgbClr val="FF0000"/>
                </a:solidFill>
                <a:latin typeface="Cambria"/>
              </a:rPr>
              <a:t>Cấu trúc tuần tự </a:t>
            </a:r>
            <a:r>
              <a:rPr lang="vi-VN" i="0" u="none" strike="noStrike" baseline="0" smtClean="0">
                <a:solidFill>
                  <a:srgbClr val="000000"/>
                </a:solidFill>
                <a:latin typeface="Cambria"/>
              </a:rPr>
              <a:t>được thể hiện bằng cách lắp ghép các khối lệnh theo trình tự của các hoạt động, từ trên xuống dưới.</a:t>
            </a:r>
          </a:p>
          <a:p>
            <a:pPr marR="0" lvl="0" algn="just" rtl="0"/>
            <a:r>
              <a:rPr lang="vi-VN" b="1" i="0" u="none" strike="noStrike" baseline="0" smtClean="0">
                <a:solidFill>
                  <a:srgbClr val="FF0000"/>
                </a:solidFill>
                <a:latin typeface="Cambria"/>
              </a:rPr>
              <a:t>Cấu trúc rẽ nhánh </a:t>
            </a:r>
            <a:r>
              <a:rPr lang="vi-VN" i="0" u="none" strike="noStrike" baseline="0" smtClean="0">
                <a:solidFill>
                  <a:srgbClr val="000000"/>
                </a:solidFill>
                <a:latin typeface="Cambria"/>
              </a:rPr>
              <a:t>có hai dạng: Dạng khuyết và dạng đầy đủ</a:t>
            </a:r>
          </a:p>
          <a:p>
            <a:pPr marR="0" lvl="0" algn="just" rtl="0"/>
            <a:r>
              <a:rPr lang="vi-VN" b="1" i="0" u="none" strike="noStrike" baseline="0" smtClean="0">
                <a:solidFill>
                  <a:srgbClr val="FF0000"/>
                </a:solidFill>
                <a:latin typeface="Cambria"/>
              </a:rPr>
              <a:t>Cấu trúc lặp </a:t>
            </a:r>
            <a:r>
              <a:rPr lang="vi-VN" i="0" u="none" strike="noStrike" baseline="0" smtClean="0">
                <a:solidFill>
                  <a:srgbClr val="000000"/>
                </a:solidFill>
                <a:latin typeface="Cambria"/>
              </a:rPr>
              <a:t>có ba dạng:  Lặp với số lần xác định trước, lặp vô hạn và lặp có điều kiện kết thúc.</a:t>
            </a:r>
            <a:endParaRPr lang="vi-VN" i="0" u="none" strike="noStrike" baseline="0" smtClean="0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01740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52400" y="0"/>
            <a:ext cx="8229600" cy="709035"/>
          </a:xfrm>
        </p:spPr>
        <p:txBody>
          <a:bodyPr>
            <a:normAutofit fontScale="90000"/>
          </a:bodyPr>
          <a:lstStyle/>
          <a:p>
            <a:pPr marR="0" rtl="0"/>
            <a:r>
              <a:rPr lang="en-US" b="1" i="0" u="none" strike="noStrike" baseline="0" smtClean="0">
                <a:solidFill>
                  <a:srgbClr val="FF0000"/>
                </a:solidFill>
                <a:latin typeface="Times New Roman"/>
              </a:rPr>
              <a:t>2. Thực hành, luyện tập, vận dụng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838200"/>
            <a:ext cx="9144000" cy="5638800"/>
          </a:xfrm>
        </p:spPr>
        <p:txBody>
          <a:bodyPr>
            <a:noAutofit/>
          </a:bodyPr>
          <a:lstStyle/>
          <a:p>
            <a:pPr marR="0" lvl="0" rtl="0"/>
            <a:r>
              <a:rPr lang="vi-VN" sz="2400" b="1" i="0" u="none" strike="noStrike" baseline="0" dirty="0" smtClean="0">
                <a:solidFill>
                  <a:srgbClr val="4F81BD"/>
                </a:solidFill>
                <a:latin typeface="Times New Roman"/>
              </a:rPr>
              <a:t>Bài 2. Trò chơi đoán số với máy tính</a:t>
            </a:r>
          </a:p>
          <a:p>
            <a:pPr marL="457200" marR="0" lvl="1" indent="0" rtl="0">
              <a:buNone/>
            </a:pPr>
            <a:r>
              <a:rPr lang="en-US" sz="1800" b="0" i="0" u="none" strike="noStrike" baseline="0" dirty="0" err="1" smtClean="0">
                <a:solidFill>
                  <a:srgbClr val="000000"/>
                </a:solidFill>
                <a:latin typeface="Times New Roman"/>
              </a:rPr>
              <a:t>Tạo</a:t>
            </a:r>
            <a:r>
              <a:rPr lang="en-US" sz="1800" b="0" i="0" u="none" strike="noStrike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sz="1800" b="0" i="0" u="none" strike="noStrike" dirty="0" err="1" smtClean="0">
                <a:solidFill>
                  <a:srgbClr val="000000"/>
                </a:solidFill>
                <a:latin typeface="Times New Roman"/>
              </a:rPr>
              <a:t>chương</a:t>
            </a:r>
            <a:r>
              <a:rPr lang="en-US" sz="1800" b="0" i="0" u="none" strike="noStrike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sz="1800" b="0" i="0" u="none" strike="noStrike" dirty="0" err="1" smtClean="0">
                <a:solidFill>
                  <a:srgbClr val="000000"/>
                </a:solidFill>
                <a:latin typeface="Times New Roman"/>
              </a:rPr>
              <a:t>trình</a:t>
            </a:r>
            <a:r>
              <a:rPr lang="en-US" sz="1800" b="0" i="0" u="none" strike="noStrike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vi-VN" sz="1800" b="0" i="0" u="none" strike="noStrike" baseline="0" dirty="0" smtClean="0">
                <a:solidFill>
                  <a:srgbClr val="000000"/>
                </a:solidFill>
                <a:latin typeface="Times New Roman"/>
              </a:rPr>
              <a:t>tìm </a:t>
            </a:r>
            <a:r>
              <a:rPr lang="vi-VN" sz="1800" b="0" i="0" u="none" strike="noStrike" baseline="0" dirty="0" smtClean="0">
                <a:solidFill>
                  <a:srgbClr val="000000"/>
                </a:solidFill>
                <a:latin typeface="Times New Roman"/>
              </a:rPr>
              <a:t>số bí mật mà máy tính đã lấy ngẫu nhiên trong phạm vi từ 1 đến 100. </a:t>
            </a:r>
          </a:p>
          <a:p>
            <a:pPr marL="457200" marR="0" lvl="1" indent="0" rtl="0">
              <a:buNone/>
            </a:pPr>
            <a:r>
              <a:rPr lang="vi-VN" sz="1800" b="0" i="0" u="none" strike="noStrike" baseline="0" dirty="0" smtClean="0">
                <a:solidFill>
                  <a:srgbClr val="000000"/>
                </a:solidFill>
                <a:latin typeface="Times New Roman"/>
              </a:rPr>
              <a:t>Trong mỗi lượt chơi:</a:t>
            </a:r>
          </a:p>
          <a:p>
            <a:pPr marL="457200" marR="0" lvl="1" indent="0" rtl="0">
              <a:buNone/>
            </a:pPr>
            <a:r>
              <a:rPr lang="en-US" sz="1800" b="0" i="0" u="none" strike="noStrike" baseline="0" dirty="0" smtClean="0">
                <a:solidFill>
                  <a:srgbClr val="000000"/>
                </a:solidFill>
                <a:latin typeface="Times New Roman"/>
              </a:rPr>
              <a:t>    </a:t>
            </a:r>
            <a:r>
              <a:rPr lang="vi-VN" sz="1800" b="0" i="0" u="none" strike="noStrike" baseline="0" dirty="0" smtClean="0">
                <a:solidFill>
                  <a:srgbClr val="000000"/>
                </a:solidFill>
                <a:latin typeface="Times New Roman"/>
              </a:rPr>
              <a:t>+ Nếu đoán sai, máy tính sẽ thông báo: </a:t>
            </a:r>
            <a:r>
              <a:rPr lang="en-US" sz="1800" dirty="0" err="1" smtClean="0">
                <a:solidFill>
                  <a:srgbClr val="000000"/>
                </a:solidFill>
                <a:latin typeface="Times New Roman"/>
              </a:rPr>
              <a:t>Hãy</a:t>
            </a:r>
            <a:r>
              <a:rPr lang="en-US" sz="18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  <a:latin typeface="Times New Roman"/>
              </a:rPr>
              <a:t>đoán</a:t>
            </a:r>
            <a:r>
              <a:rPr lang="en-US" sz="18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  <a:latin typeface="Times New Roman"/>
              </a:rPr>
              <a:t>số</a:t>
            </a:r>
            <a:r>
              <a:rPr lang="en-US" sz="18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  <a:latin typeface="Times New Roman"/>
              </a:rPr>
              <a:t>lớn</a:t>
            </a:r>
            <a:r>
              <a:rPr lang="vi-VN" sz="1800" b="0" i="0" u="none" strike="noStrike" baseline="0" dirty="0" smtClean="0">
                <a:solidFill>
                  <a:srgbClr val="000000"/>
                </a:solidFill>
                <a:latin typeface="Times New Roman"/>
              </a:rPr>
              <a:t> hơn </a:t>
            </a:r>
            <a:r>
              <a:rPr lang="vi-VN" sz="1800" b="0" i="0" u="none" strike="noStrike" baseline="0" dirty="0" smtClean="0">
                <a:solidFill>
                  <a:srgbClr val="000000"/>
                </a:solidFill>
                <a:latin typeface="Times New Roman"/>
              </a:rPr>
              <a:t>hay </a:t>
            </a:r>
            <a:r>
              <a:rPr lang="en-US" sz="1800" b="0" i="0" u="none" strike="noStrike" baseline="0" dirty="0" err="1" smtClean="0">
                <a:solidFill>
                  <a:srgbClr val="000000"/>
                </a:solidFill>
                <a:latin typeface="Times New Roman"/>
              </a:rPr>
              <a:t>nhỏ</a:t>
            </a:r>
            <a:r>
              <a:rPr lang="vi-VN" sz="1800" b="0" i="0" u="none" strike="noStrike" baseline="0" dirty="0" smtClean="0">
                <a:solidFill>
                  <a:srgbClr val="000000"/>
                </a:solidFill>
                <a:latin typeface="Times New Roman"/>
              </a:rPr>
              <a:t> hơn</a:t>
            </a:r>
            <a:r>
              <a:rPr lang="vi-VN" sz="1800" b="1" i="0" u="none" strike="noStrike" baseline="0" dirty="0" smtClean="0">
                <a:solidFill>
                  <a:srgbClr val="000000"/>
                </a:solidFill>
                <a:latin typeface="Times New Roman"/>
              </a:rPr>
              <a:t>.</a:t>
            </a:r>
            <a:endParaRPr lang="vi-VN" sz="1800" b="1" i="0" u="none" strike="noStrike" baseline="0" dirty="0" smtClean="0">
              <a:solidFill>
                <a:srgbClr val="000000"/>
              </a:solidFill>
              <a:latin typeface="Times New Roman"/>
            </a:endParaRPr>
          </a:p>
          <a:p>
            <a:pPr marL="457200" marR="0" lvl="1" indent="0" rtl="0">
              <a:buNone/>
            </a:pPr>
            <a:r>
              <a:rPr lang="en-US" sz="1800" b="0" i="0" u="none" strike="noStrike" baseline="0" dirty="0" smtClean="0">
                <a:solidFill>
                  <a:srgbClr val="000000"/>
                </a:solidFill>
                <a:latin typeface="Times New Roman"/>
              </a:rPr>
              <a:t>    </a:t>
            </a:r>
            <a:r>
              <a:rPr lang="vi-VN" sz="1800" b="0" i="0" u="none" strike="noStrike" baseline="0" dirty="0" smtClean="0">
                <a:solidFill>
                  <a:srgbClr val="000000"/>
                </a:solidFill>
                <a:latin typeface="Times New Roman"/>
              </a:rPr>
              <a:t>+ Nếu đoán đúng, </a:t>
            </a:r>
            <a:r>
              <a:rPr lang="vi-VN" sz="1800" b="0" i="0" u="none" strike="noStrike" baseline="0" dirty="0" smtClean="0">
                <a:solidFill>
                  <a:srgbClr val="000000"/>
                </a:solidFill>
                <a:latin typeface="Times New Roman"/>
              </a:rPr>
              <a:t>thông </a:t>
            </a:r>
            <a:r>
              <a:rPr lang="vi-VN" sz="1800" b="0" i="0" u="none" strike="noStrike" baseline="0" dirty="0" smtClean="0">
                <a:solidFill>
                  <a:srgbClr val="000000"/>
                </a:solidFill>
                <a:latin typeface="Times New Roman"/>
              </a:rPr>
              <a:t>báo: Chúc mừng đoán đúng, số lần đoán </a:t>
            </a:r>
            <a:r>
              <a:rPr lang="vi-VN" sz="1800" b="0" i="0" u="none" strike="noStrike" baseline="0" dirty="0" smtClean="0">
                <a:solidFill>
                  <a:srgbClr val="000000"/>
                </a:solidFill>
                <a:latin typeface="Times New Roman"/>
              </a:rPr>
              <a:t>là:….</a:t>
            </a:r>
            <a:r>
              <a:rPr lang="en-US" sz="1800" b="0" i="0" u="none" strike="noStrike" baseline="0" dirty="0" err="1" smtClean="0">
                <a:solidFill>
                  <a:srgbClr val="000000"/>
                </a:solidFill>
                <a:latin typeface="Times New Roman"/>
              </a:rPr>
              <a:t>và</a:t>
            </a:r>
            <a:r>
              <a:rPr lang="en-US" sz="1800" b="0" i="0" u="none" strike="noStrike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vi-VN" sz="1800" b="0" i="0" u="none" strike="noStrike" baseline="0" dirty="0" smtClean="0">
                <a:solidFill>
                  <a:srgbClr val="000000"/>
                </a:solidFill>
                <a:latin typeface="Times New Roman"/>
              </a:rPr>
              <a:t>Trò </a:t>
            </a:r>
            <a:r>
              <a:rPr lang="vi-VN" sz="1800" b="0" i="0" u="none" strike="noStrike" baseline="0" dirty="0" smtClean="0">
                <a:solidFill>
                  <a:srgbClr val="000000"/>
                </a:solidFill>
                <a:latin typeface="Times New Roman"/>
              </a:rPr>
              <a:t>chơi sẽ kết </a:t>
            </a:r>
            <a:r>
              <a:rPr lang="vi-VN" sz="1800" b="0" i="0" u="none" strike="noStrike" baseline="0" dirty="0" smtClean="0">
                <a:solidFill>
                  <a:srgbClr val="000000"/>
                </a:solidFill>
                <a:latin typeface="Times New Roman"/>
              </a:rPr>
              <a:t>thúc.</a:t>
            </a:r>
            <a:endParaRPr lang="vi-VN" sz="1800" b="0" i="0" u="none" strike="noStrike" baseline="0" dirty="0" smtClean="0">
              <a:solidFill>
                <a:srgbClr val="000000"/>
              </a:solidFill>
              <a:latin typeface="Times New Roman"/>
            </a:endParaRPr>
          </a:p>
          <a:p>
            <a:pPr marL="457200" marR="0" lvl="1" indent="0" rtl="0">
              <a:buNone/>
            </a:pPr>
            <a:r>
              <a:rPr lang="vi-VN" sz="1800" i="0" u="none" strike="noStrike" baseline="0" dirty="0" smtClean="0">
                <a:solidFill>
                  <a:srgbClr val="000000"/>
                </a:solidFill>
                <a:latin typeface="Times New Roman"/>
              </a:rPr>
              <a:t>.</a:t>
            </a:r>
            <a:endParaRPr lang="vi-VN" sz="1800" i="0" u="none" strike="noStrike" baseline="0" dirty="0" smtClean="0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56521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736</Words>
  <Application>Microsoft Office PowerPoint</Application>
  <PresentationFormat>On-screen Show (4:3)</PresentationFormat>
  <Paragraphs>68</Paragraphs>
  <Slides>13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Cambria</vt:lpstr>
      <vt:lpstr>Times New Roman</vt:lpstr>
      <vt:lpstr>Office Theme</vt:lpstr>
      <vt:lpstr>Bitmap Image</vt:lpstr>
      <vt:lpstr>BÀI 14. CẤU TRÚC ĐIỀU KHIỂN</vt:lpstr>
      <vt:lpstr>1. Cấu trúc điều khiển cơ bản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1. Cấu trúc điều khiển cơ bản</vt:lpstr>
      <vt:lpstr>2. Thực hành, luyện tập, vận dụng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BÀI 14. CẤU TRÚC ĐIỀU KHIỂN</dc:title>
  <dc:creator>Ngocdung2</dc:creator>
  <cp:lastModifiedBy>CAMRANH COMPUTER</cp:lastModifiedBy>
  <cp:revision>7</cp:revision>
  <dcterms:created xsi:type="dcterms:W3CDTF">2023-09-04T05:52:09Z</dcterms:created>
  <dcterms:modified xsi:type="dcterms:W3CDTF">2024-10-17T08:17:15Z</dcterms:modified>
</cp:coreProperties>
</file>