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 id="2147483817" r:id="rId2"/>
  </p:sldMasterIdLst>
  <p:sldIdLst>
    <p:sldId id="256" r:id="rId3"/>
    <p:sldId id="257" r:id="rId4"/>
    <p:sldId id="258" r:id="rId5"/>
    <p:sldId id="259" r:id="rId6"/>
    <p:sldId id="265"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49853CE-5347-40EC-8B0A-24666CAB51E2}" type="datetimeFigureOut">
              <a:rPr lang="en-US" smtClean="0"/>
              <a:t>4/9/2023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786FF3B0-41E0-46BE-948B-298E78A3CEB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9853CE-5347-40EC-8B0A-24666CAB51E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F3B0-41E0-46BE-948B-298E78A3CEB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9853CE-5347-40EC-8B0A-24666CAB51E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F3B0-41E0-46BE-948B-298E78A3CEB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853CE-5347-40EC-8B0A-24666CAB51E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524918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9853CE-5347-40EC-8B0A-24666CAB51E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2066560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853CE-5347-40EC-8B0A-24666CAB51E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3253948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9853CE-5347-40EC-8B0A-24666CAB51E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3713569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9853CE-5347-40EC-8B0A-24666CAB51E2}"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19731848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9853CE-5347-40EC-8B0A-24666CAB51E2}" type="datetimeFigureOut">
              <a:rPr lang="en-US" smtClean="0"/>
              <a:t>4/9/2023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35377454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9853CE-5347-40EC-8B0A-24666CAB51E2}" type="datetimeFigureOut">
              <a:rPr lang="en-US" smtClean="0"/>
              <a:t>4/9/2023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33084857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853CE-5347-40EC-8B0A-24666CAB51E2}" type="datetimeFigureOut">
              <a:rPr lang="en-US" smtClean="0"/>
              <a:t>4/9/2023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334272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49853CE-5347-40EC-8B0A-24666CAB51E2}" type="datetimeFigureOut">
              <a:rPr lang="en-US" smtClean="0"/>
              <a:t>4/9/2023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786FF3B0-41E0-46BE-948B-298E78A3CEB9}"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9853CE-5347-40EC-8B0A-24666CAB51E2}"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20219706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9853CE-5347-40EC-8B0A-24666CAB51E2}"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10382451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853CE-5347-40EC-8B0A-24666CAB51E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32742232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853CE-5347-40EC-8B0A-24666CAB51E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25135706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9853CE-5347-40EC-8B0A-24666CAB51E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F3B0-41E0-46BE-948B-298E78A3CEB9}" type="slidenum">
              <a:rPr lang="en-US" smtClean="0"/>
              <a:t>‹#›</a:t>
            </a:fld>
            <a:endParaRPr lang="en-US"/>
          </a:p>
        </p:txBody>
      </p:sp>
    </p:spTree>
    <p:extLst>
      <p:ext uri="{BB962C8B-B14F-4D97-AF65-F5344CB8AC3E}">
        <p14:creationId xmlns:p14="http://schemas.microsoft.com/office/powerpoint/2010/main" val="524918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349853CE-5347-40EC-8B0A-24666CAB51E2}" type="datetimeFigureOut">
              <a:rPr lang="en-US" smtClean="0"/>
              <a:t>4/9/2023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786FF3B0-41E0-46BE-948B-298E78A3CEB9}"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49853CE-5347-40EC-8B0A-24666CAB51E2}" type="datetimeFigureOut">
              <a:rPr lang="en-US" smtClean="0"/>
              <a:t>4/9/2023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86FF3B0-41E0-46BE-948B-298E78A3CEB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49853CE-5347-40EC-8B0A-24666CAB51E2}" type="datetimeFigureOut">
              <a:rPr lang="en-US" smtClean="0"/>
              <a:t>4/9/2023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786FF3B0-41E0-46BE-948B-298E78A3CEB9}"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49853CE-5347-40EC-8B0A-24666CAB51E2}" type="datetimeFigureOut">
              <a:rPr lang="en-US" smtClean="0"/>
              <a:t>4/9/2023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6FF3B0-41E0-46BE-948B-298E78A3CEB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49853CE-5347-40EC-8B0A-24666CAB51E2}" type="datetimeFigureOut">
              <a:rPr lang="en-US" smtClean="0"/>
              <a:t>4/9/2023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FF3B0-41E0-46BE-948B-298E78A3CEB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49853CE-5347-40EC-8B0A-24666CAB51E2}" type="datetimeFigureOut">
              <a:rPr lang="en-US" smtClean="0"/>
              <a:t>4/9/2023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6FF3B0-41E0-46BE-948B-298E78A3CEB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49853CE-5347-40EC-8B0A-24666CAB51E2}" type="datetimeFigureOut">
              <a:rPr lang="en-US" smtClean="0"/>
              <a:t>4/9/2023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786FF3B0-41E0-46BE-948B-298E78A3CEB9}"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49853CE-5347-40EC-8B0A-24666CAB51E2}" type="datetimeFigureOut">
              <a:rPr lang="en-US" smtClean="0"/>
              <a:t>4/9/2023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86FF3B0-41E0-46BE-948B-298E78A3CEB9}"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9853CE-5347-40EC-8B0A-24666CAB51E2}" type="datetimeFigureOut">
              <a:rPr lang="en-US" smtClean="0"/>
              <a:t>4/9/2023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FF3B0-41E0-46BE-948B-298E78A3CEB9}" type="slidenum">
              <a:rPr lang="en-US" smtClean="0"/>
              <a:t>‹#›</a:t>
            </a:fld>
            <a:endParaRPr lang="en-US"/>
          </a:p>
        </p:txBody>
      </p:sp>
    </p:spTree>
    <p:extLst>
      <p:ext uri="{BB962C8B-B14F-4D97-AF65-F5344CB8AC3E}">
        <p14:creationId xmlns:p14="http://schemas.microsoft.com/office/powerpoint/2010/main" val="1991351656"/>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slide" Target="slide8.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152400"/>
            <a:ext cx="8183880" cy="1051560"/>
          </a:xfrm>
        </p:spPr>
        <p:txBody>
          <a:bodyPr>
            <a:normAutofit/>
          </a:bodyPr>
          <a:lstStyle/>
          <a:p>
            <a:r>
              <a:rPr lang="en-US" sz="4400" b="1" smtClean="0">
                <a:solidFill>
                  <a:srgbClr val="FF0000"/>
                </a:solidFill>
                <a:effectLst>
                  <a:outerShdw blurRad="38100" dist="38100" dir="2700000" algn="tl">
                    <a:srgbClr val="000000">
                      <a:alpha val="43137"/>
                    </a:srgbClr>
                  </a:outerShdw>
                  <a:reflection blurRad="12700" stA="48000" endA="300" endPos="55000" dir="5400000" sy="-90000" algn="bl" rotWithShape="0"/>
                </a:effectLst>
              </a:rPr>
              <a:t>BÀI 13. BIỂU DIỄN DỮ LIỆU</a:t>
            </a:r>
            <a:endParaRPr lang="en-US" sz="4400" b="1">
              <a:solidFill>
                <a:srgbClr val="FF000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3" name="Text Placeholder 2"/>
          <p:cNvSpPr>
            <a:spLocks noGrp="1"/>
          </p:cNvSpPr>
          <p:nvPr>
            <p:ph type="body" idx="1"/>
          </p:nvPr>
        </p:nvSpPr>
        <p:spPr>
          <a:xfrm>
            <a:off x="533400" y="2209800"/>
            <a:ext cx="8183880" cy="3051048"/>
          </a:xfrm>
        </p:spPr>
        <p:txBody>
          <a:bodyPr/>
          <a:lstStyle/>
          <a:p>
            <a:pPr marL="0" marR="0" lvl="0" indent="0" rtl="0">
              <a:buNone/>
            </a:pPr>
            <a:r>
              <a:rPr lang="vi-VN" b="1" i="0" u="none" strike="noStrike" baseline="0" smtClean="0">
                <a:solidFill>
                  <a:srgbClr val="4F81BD"/>
                </a:solidFill>
                <a:latin typeface="Times New Roman"/>
              </a:rPr>
              <a:t>Yêu cầu cần đạt:</a:t>
            </a:r>
            <a:endParaRPr lang="en-US" b="1" i="0" u="none" strike="noStrike" baseline="0" smtClean="0">
              <a:solidFill>
                <a:srgbClr val="4F81BD"/>
              </a:solidFill>
              <a:latin typeface="Times New Roman"/>
            </a:endParaRPr>
          </a:p>
          <a:p>
            <a:pPr marL="0" marR="0" lvl="0" indent="0" algn="just" rtl="0">
              <a:buNone/>
            </a:pPr>
            <a:r>
              <a:rPr lang="en-US" sz="3600" smtClean="0">
                <a:solidFill>
                  <a:srgbClr val="4F81BD"/>
                </a:solidFill>
                <a:latin typeface="Times New Roman"/>
              </a:rPr>
              <a:t>     </a:t>
            </a:r>
            <a:r>
              <a:rPr lang="vi-VN" sz="3600" i="0" u="none" strike="noStrike" baseline="0" smtClean="0">
                <a:solidFill>
                  <a:srgbClr val="4F81BD"/>
                </a:solidFill>
                <a:latin typeface="Times New Roman"/>
              </a:rPr>
              <a:t>Nêu được khái niệm hằng, biến, kiểu dữ liệu, biểu thức và sử dụng được các khái niệm này ở các chương trình đơn giản trong môi trường lập trình trực quan.</a:t>
            </a:r>
          </a:p>
        </p:txBody>
      </p:sp>
    </p:spTree>
    <p:extLst>
      <p:ext uri="{BB962C8B-B14F-4D97-AF65-F5344CB8AC3E}">
        <p14:creationId xmlns:p14="http://schemas.microsoft.com/office/powerpoint/2010/main" val="2997790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circle(in)">
                                      <p:cBhvr>
                                        <p:cTn id="11"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746760"/>
          </a:xfrm>
        </p:spPr>
        <p:txBody>
          <a:bodyPr/>
          <a:lstStyle/>
          <a:p>
            <a:pPr marR="0" algn="l" rtl="0"/>
            <a:r>
              <a:rPr lang="en-US" b="1" i="0" u="none" strike="noStrike" baseline="0" smtClean="0">
                <a:solidFill>
                  <a:srgbClr val="FF0000"/>
                </a:solidFill>
                <a:latin typeface="Times New Roman"/>
              </a:rPr>
              <a:t>1. </a:t>
            </a:r>
            <a:r>
              <a:rPr lang="en-US" b="1" i="0" u="none" strike="noStrike" baseline="0" err="1" smtClean="0">
                <a:solidFill>
                  <a:srgbClr val="FF0000"/>
                </a:solidFill>
                <a:latin typeface="Times New Roman"/>
              </a:rPr>
              <a:t>Kiểu</a:t>
            </a:r>
            <a:r>
              <a:rPr lang="en-US" b="1" i="0" u="none" strike="noStrike" baseline="0" smtClean="0">
                <a:solidFill>
                  <a:srgbClr val="FF0000"/>
                </a:solidFill>
                <a:latin typeface="Times New Roman"/>
              </a:rPr>
              <a:t> </a:t>
            </a:r>
            <a:r>
              <a:rPr lang="en-US" b="1" i="0" u="none" strike="noStrike" baseline="0" err="1" smtClean="0">
                <a:solidFill>
                  <a:srgbClr val="FF0000"/>
                </a:solidFill>
                <a:latin typeface="Times New Roman"/>
              </a:rPr>
              <a:t>dữ</a:t>
            </a:r>
            <a:r>
              <a:rPr lang="en-US" b="1" i="0" u="none" strike="noStrike" baseline="0" smtClean="0">
                <a:solidFill>
                  <a:srgbClr val="FF0000"/>
                </a:solidFill>
                <a:latin typeface="Times New Roman"/>
              </a:rPr>
              <a:t> </a:t>
            </a:r>
            <a:r>
              <a:rPr lang="en-US" b="1" i="0" u="none" strike="noStrike" baseline="0" err="1" smtClean="0">
                <a:solidFill>
                  <a:srgbClr val="FF0000"/>
                </a:solidFill>
                <a:latin typeface="Times New Roman"/>
              </a:rPr>
              <a:t>liệu</a:t>
            </a:r>
            <a:endParaRPr lang="en-US" b="0" i="0" u="none" strike="noStrike" baseline="0" smtClean="0">
              <a:solidFill>
                <a:srgbClr val="FF0000"/>
              </a:solidFill>
              <a:latin typeface="Times New Roman"/>
            </a:endParaRPr>
          </a:p>
        </p:txBody>
      </p:sp>
      <p:sp>
        <p:nvSpPr>
          <p:cNvPr id="3" name="Text Placeholder 2"/>
          <p:cNvSpPr>
            <a:spLocks noGrp="1"/>
          </p:cNvSpPr>
          <p:nvPr>
            <p:ph type="body" idx="1"/>
          </p:nvPr>
        </p:nvSpPr>
        <p:spPr>
          <a:xfrm>
            <a:off x="457200" y="1371600"/>
            <a:ext cx="8229600" cy="1219200"/>
          </a:xfrm>
        </p:spPr>
        <p:txBody>
          <a:bodyPr/>
          <a:lstStyle/>
          <a:p>
            <a:pPr marR="0" lvl="0" algn="just" rtl="0"/>
            <a:r>
              <a:rPr lang="en-US" b="1" i="0" u="none" strike="noStrike" baseline="0" err="1" smtClean="0">
                <a:solidFill>
                  <a:srgbClr val="4F81BD"/>
                </a:solidFill>
                <a:latin typeface="Times New Roman"/>
              </a:rPr>
              <a:t>Bài</a:t>
            </a:r>
            <a:r>
              <a:rPr lang="en-US" b="1" i="0" u="none" strike="noStrike" baseline="0" smtClean="0">
                <a:solidFill>
                  <a:srgbClr val="4F81BD"/>
                </a:solidFill>
                <a:latin typeface="Times New Roman"/>
              </a:rPr>
              <a:t> 1. </a:t>
            </a:r>
            <a:r>
              <a:rPr lang="en-US" b="0" i="0" u="none" strike="noStrike" baseline="0" err="1" smtClean="0">
                <a:solidFill>
                  <a:srgbClr val="4F81BD"/>
                </a:solidFill>
                <a:latin typeface="Times New Roman"/>
              </a:rPr>
              <a:t>Hãy</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ghép</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nối</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mỗi</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dòng</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trong</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cột</a:t>
            </a:r>
            <a:r>
              <a:rPr lang="en-US" b="0" i="0" u="none" strike="noStrike" baseline="0" smtClean="0">
                <a:solidFill>
                  <a:srgbClr val="4F81BD"/>
                </a:solidFill>
                <a:latin typeface="Times New Roman"/>
              </a:rPr>
              <a:t> </a:t>
            </a:r>
            <a:r>
              <a:rPr lang="en-US" b="1" i="0" u="none" strike="noStrike" baseline="0" err="1" smtClean="0">
                <a:solidFill>
                  <a:srgbClr val="FF0000"/>
                </a:solidFill>
                <a:latin typeface="Times New Roman"/>
              </a:rPr>
              <a:t>Dữ</a:t>
            </a:r>
            <a:r>
              <a:rPr lang="en-US" b="1" i="0" u="none" strike="noStrike" baseline="0" smtClean="0">
                <a:solidFill>
                  <a:srgbClr val="FF0000"/>
                </a:solidFill>
                <a:latin typeface="Times New Roman"/>
              </a:rPr>
              <a:t> </a:t>
            </a:r>
            <a:r>
              <a:rPr lang="en-US" b="1" i="0" u="none" strike="noStrike" baseline="0" err="1" smtClean="0">
                <a:solidFill>
                  <a:srgbClr val="FF0000"/>
                </a:solidFill>
                <a:latin typeface="Times New Roman"/>
              </a:rPr>
              <a:t>liệu</a:t>
            </a:r>
            <a:r>
              <a:rPr lang="en-US" b="0" i="0" u="none" strike="noStrike" baseline="0" smtClean="0">
                <a:solidFill>
                  <a:srgbClr val="FF0000"/>
                </a:solidFill>
                <a:latin typeface="Times New Roman"/>
              </a:rPr>
              <a:t> </a:t>
            </a:r>
            <a:r>
              <a:rPr lang="en-US" b="0" i="0" u="none" strike="noStrike" baseline="0" err="1" smtClean="0">
                <a:solidFill>
                  <a:srgbClr val="4F81BD"/>
                </a:solidFill>
                <a:latin typeface="Times New Roman"/>
              </a:rPr>
              <a:t>với</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một</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dòng</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phù</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hợp</a:t>
            </a:r>
            <a:r>
              <a:rPr lang="en-US" b="0" i="0" u="none" strike="noStrike" baseline="0" smtClean="0">
                <a:solidFill>
                  <a:srgbClr val="4F81BD"/>
                </a:solidFill>
                <a:latin typeface="Times New Roman"/>
              </a:rPr>
              <a:t> ở </a:t>
            </a:r>
            <a:r>
              <a:rPr lang="en-US" b="0" i="0" u="none" strike="noStrike" baseline="0" err="1" smtClean="0">
                <a:solidFill>
                  <a:srgbClr val="4F81BD"/>
                </a:solidFill>
                <a:latin typeface="Times New Roman"/>
              </a:rPr>
              <a:t>cột</a:t>
            </a:r>
            <a:r>
              <a:rPr lang="en-US" b="0" i="0" u="none" strike="noStrike" baseline="0" smtClean="0">
                <a:solidFill>
                  <a:srgbClr val="4F81BD"/>
                </a:solidFill>
                <a:latin typeface="Times New Roman"/>
              </a:rPr>
              <a:t> </a:t>
            </a:r>
            <a:r>
              <a:rPr lang="en-US" b="1" i="0" u="none" strike="noStrike" baseline="0" err="1" smtClean="0">
                <a:solidFill>
                  <a:srgbClr val="FF0000"/>
                </a:solidFill>
                <a:latin typeface="Times New Roman"/>
              </a:rPr>
              <a:t>Kiểu</a:t>
            </a:r>
            <a:r>
              <a:rPr lang="en-US" b="1" i="0" u="none" strike="noStrike" baseline="0" smtClean="0">
                <a:solidFill>
                  <a:srgbClr val="FF0000"/>
                </a:solidFill>
                <a:latin typeface="Times New Roman"/>
              </a:rPr>
              <a:t> </a:t>
            </a:r>
            <a:r>
              <a:rPr lang="en-US" b="1" i="0" u="none" strike="noStrike" baseline="0" err="1" smtClean="0">
                <a:solidFill>
                  <a:srgbClr val="FF0000"/>
                </a:solidFill>
                <a:latin typeface="Times New Roman"/>
              </a:rPr>
              <a:t>dữ</a:t>
            </a:r>
            <a:r>
              <a:rPr lang="en-US" b="1" i="0" u="none" strike="noStrike" baseline="0" smtClean="0">
                <a:solidFill>
                  <a:srgbClr val="FF0000"/>
                </a:solidFill>
                <a:latin typeface="Times New Roman"/>
              </a:rPr>
              <a:t> </a:t>
            </a:r>
            <a:r>
              <a:rPr lang="en-US" b="1" i="0" u="none" strike="noStrike" baseline="0" err="1" smtClean="0">
                <a:solidFill>
                  <a:srgbClr val="FF0000"/>
                </a:solidFill>
                <a:latin typeface="Times New Roman"/>
              </a:rPr>
              <a:t>liệu</a:t>
            </a:r>
            <a:endParaRPr lang="en-US" b="1" i="0" u="none" strike="noStrike" baseline="0" smtClean="0">
              <a:solidFill>
                <a:srgbClr val="4F81BD"/>
              </a:solidFill>
              <a:latin typeface="Times New Roman"/>
            </a:endParaRPr>
          </a:p>
        </p:txBody>
      </p:sp>
      <p:graphicFrame>
        <p:nvGraphicFramePr>
          <p:cNvPr id="4" name="Table 3"/>
          <p:cNvGraphicFramePr>
            <a:graphicFrameLocks noGrp="1"/>
          </p:cNvGraphicFramePr>
          <p:nvPr>
            <p:extLst>
              <p:ext uri="{D42A27DB-BD31-4B8C-83A1-F6EECF244321}">
                <p14:modId xmlns:p14="http://schemas.microsoft.com/office/powerpoint/2010/main" val="589845060"/>
              </p:ext>
            </p:extLst>
          </p:nvPr>
        </p:nvGraphicFramePr>
        <p:xfrm>
          <a:off x="1905000" y="2895600"/>
          <a:ext cx="5562600" cy="2254951"/>
        </p:xfrm>
        <a:graphic>
          <a:graphicData uri="http://schemas.openxmlformats.org/drawingml/2006/table">
            <a:tbl>
              <a:tblPr firstRow="1" firstCol="1" bandRow="1">
                <a:tableStyleId>{306799F8-075E-4A3A-A7F6-7FBC6576F1A4}</a:tableStyleId>
              </a:tblPr>
              <a:tblGrid>
                <a:gridCol w="2139462"/>
                <a:gridCol w="3423138"/>
              </a:tblGrid>
              <a:tr h="0">
                <a:tc>
                  <a:txBody>
                    <a:bodyPr/>
                    <a:lstStyle/>
                    <a:p>
                      <a:pPr algn="ctr">
                        <a:lnSpc>
                          <a:spcPct val="115000"/>
                        </a:lnSpc>
                        <a:spcAft>
                          <a:spcPts val="0"/>
                        </a:spcAft>
                      </a:pPr>
                      <a:r>
                        <a:rPr lang="en-US" sz="2800" err="1">
                          <a:effectLst/>
                        </a:rPr>
                        <a:t>Dữ</a:t>
                      </a:r>
                      <a:r>
                        <a:rPr lang="en-US" sz="2800">
                          <a:effectLst/>
                        </a:rPr>
                        <a:t> </a:t>
                      </a:r>
                      <a:r>
                        <a:rPr lang="en-US" sz="2800" err="1">
                          <a:effectLst/>
                        </a:rPr>
                        <a:t>liệu</a:t>
                      </a:r>
                      <a:endParaRPr lang="en-US" sz="2800">
                        <a:solidFill>
                          <a:srgbClr val="FF0000"/>
                        </a:solidFill>
                        <a:effectLst/>
                        <a:latin typeface="Times New Roman"/>
                        <a:ea typeface="Calibri"/>
                        <a:cs typeface="Times New Roman"/>
                      </a:endParaRPr>
                    </a:p>
                  </a:txBody>
                  <a:tcPr marL="68580" marR="68580" marT="0" marB="0"/>
                </a:tc>
                <a:tc>
                  <a:txBody>
                    <a:bodyPr/>
                    <a:lstStyle/>
                    <a:p>
                      <a:pPr algn="ctr">
                        <a:lnSpc>
                          <a:spcPct val="115000"/>
                        </a:lnSpc>
                        <a:spcAft>
                          <a:spcPts val="0"/>
                        </a:spcAft>
                      </a:pPr>
                      <a:r>
                        <a:rPr lang="en-US" sz="2800" err="1">
                          <a:effectLst/>
                        </a:rPr>
                        <a:t>Kiểu</a:t>
                      </a:r>
                      <a:r>
                        <a:rPr lang="en-US" sz="2800">
                          <a:effectLst/>
                        </a:rPr>
                        <a:t> </a:t>
                      </a:r>
                      <a:r>
                        <a:rPr lang="en-US" sz="2800" err="1">
                          <a:effectLst/>
                        </a:rPr>
                        <a:t>dữ</a:t>
                      </a:r>
                      <a:r>
                        <a:rPr lang="en-US" sz="2800">
                          <a:effectLst/>
                        </a:rPr>
                        <a:t> </a:t>
                      </a:r>
                      <a:r>
                        <a:rPr lang="en-US" sz="2800" err="1">
                          <a:effectLst/>
                        </a:rPr>
                        <a:t>liệu</a:t>
                      </a:r>
                      <a:endParaRPr lang="en-US" sz="2800">
                        <a:solidFill>
                          <a:srgbClr val="FF0000"/>
                        </a:solidFill>
                        <a:effectLst/>
                        <a:latin typeface="Times New Roman"/>
                        <a:ea typeface="Calibri"/>
                        <a:cs typeface="Times New Roman"/>
                      </a:endParaRPr>
                    </a:p>
                  </a:txBody>
                  <a:tcPr marL="68580" marR="68580" marT="0" marB="0"/>
                </a:tc>
              </a:tr>
              <a:tr h="0">
                <a:tc>
                  <a:txBody>
                    <a:bodyPr/>
                    <a:lstStyle/>
                    <a:p>
                      <a:pPr>
                        <a:lnSpc>
                          <a:spcPct val="115000"/>
                        </a:lnSpc>
                        <a:spcAft>
                          <a:spcPts val="0"/>
                        </a:spcAft>
                      </a:pPr>
                      <a:r>
                        <a:rPr lang="en-US" sz="2800" b="0">
                          <a:effectLst/>
                        </a:rPr>
                        <a:t>Tin </a:t>
                      </a:r>
                      <a:r>
                        <a:rPr lang="en-US" sz="2800" b="0" err="1">
                          <a:effectLst/>
                        </a:rPr>
                        <a:t>học</a:t>
                      </a:r>
                      <a:endParaRPr lang="en-US" sz="2800" b="0">
                        <a:effectLst/>
                        <a:latin typeface="Times New Roman"/>
                        <a:ea typeface="Calibri"/>
                        <a:cs typeface="Times New Roman"/>
                      </a:endParaRPr>
                    </a:p>
                  </a:txBody>
                  <a:tcPr marL="68580" marR="68580" marT="0" marB="0"/>
                </a:tc>
                <a:tc>
                  <a:txBody>
                    <a:bodyPr/>
                    <a:lstStyle/>
                    <a:p>
                      <a:pPr>
                        <a:lnSpc>
                          <a:spcPct val="115000"/>
                        </a:lnSpc>
                        <a:spcAft>
                          <a:spcPts val="0"/>
                        </a:spcAft>
                      </a:pPr>
                      <a:r>
                        <a:rPr lang="en-US" sz="2800" b="0">
                          <a:effectLst/>
                        </a:rPr>
                        <a:t>Số thực</a:t>
                      </a:r>
                      <a:endParaRPr lang="en-US" sz="2800" b="0">
                        <a:effectLst/>
                        <a:latin typeface="Times New Roman"/>
                        <a:ea typeface="Calibri"/>
                        <a:cs typeface="Times New Roman"/>
                      </a:endParaRPr>
                    </a:p>
                  </a:txBody>
                  <a:tcPr marL="68580" marR="68580" marT="0" marB="0"/>
                </a:tc>
              </a:tr>
              <a:tr h="0">
                <a:tc>
                  <a:txBody>
                    <a:bodyPr/>
                    <a:lstStyle/>
                    <a:p>
                      <a:pPr>
                        <a:lnSpc>
                          <a:spcPct val="115000"/>
                        </a:lnSpc>
                        <a:spcAft>
                          <a:spcPts val="0"/>
                        </a:spcAft>
                      </a:pPr>
                      <a:r>
                        <a:rPr lang="en-US" sz="2800" b="0">
                          <a:effectLst/>
                        </a:rPr>
                        <a:t>3.1415</a:t>
                      </a:r>
                      <a:endParaRPr lang="en-US" sz="2800" b="0">
                        <a:effectLst/>
                        <a:latin typeface="Times New Roman"/>
                        <a:ea typeface="Calibri"/>
                        <a:cs typeface="Times New Roman"/>
                      </a:endParaRPr>
                    </a:p>
                  </a:txBody>
                  <a:tcPr marL="68580" marR="68580" marT="0" marB="0"/>
                </a:tc>
                <a:tc>
                  <a:txBody>
                    <a:bodyPr/>
                    <a:lstStyle/>
                    <a:p>
                      <a:pPr>
                        <a:lnSpc>
                          <a:spcPct val="115000"/>
                        </a:lnSpc>
                        <a:spcAft>
                          <a:spcPts val="0"/>
                        </a:spcAft>
                      </a:pPr>
                      <a:r>
                        <a:rPr lang="en-US" sz="2800" b="0" err="1">
                          <a:effectLst/>
                        </a:rPr>
                        <a:t>Xâu</a:t>
                      </a:r>
                      <a:r>
                        <a:rPr lang="en-US" sz="2800" b="0">
                          <a:effectLst/>
                        </a:rPr>
                        <a:t> </a:t>
                      </a:r>
                      <a:r>
                        <a:rPr lang="en-US" sz="2800" b="0" err="1">
                          <a:effectLst/>
                        </a:rPr>
                        <a:t>kí</a:t>
                      </a:r>
                      <a:r>
                        <a:rPr lang="en-US" sz="2800" b="0">
                          <a:effectLst/>
                        </a:rPr>
                        <a:t> </a:t>
                      </a:r>
                      <a:r>
                        <a:rPr lang="en-US" sz="2800" b="0" err="1">
                          <a:effectLst/>
                        </a:rPr>
                        <a:t>tự</a:t>
                      </a:r>
                      <a:endParaRPr lang="en-US" sz="2800" b="0">
                        <a:effectLst/>
                        <a:latin typeface="Times New Roman"/>
                        <a:ea typeface="Calibri"/>
                        <a:cs typeface="Times New Roman"/>
                      </a:endParaRPr>
                    </a:p>
                  </a:txBody>
                  <a:tcPr marL="68580" marR="68580" marT="0" marB="0"/>
                </a:tc>
              </a:tr>
              <a:tr h="0">
                <a:tc>
                  <a:txBody>
                    <a:bodyPr/>
                    <a:lstStyle/>
                    <a:p>
                      <a:pPr>
                        <a:lnSpc>
                          <a:spcPct val="115000"/>
                        </a:lnSpc>
                        <a:spcAft>
                          <a:spcPts val="0"/>
                        </a:spcAft>
                      </a:pPr>
                      <a:r>
                        <a:rPr lang="en-US" sz="2800" b="0">
                          <a:effectLst/>
                        </a:rPr>
                        <a:t>12</a:t>
                      </a:r>
                      <a:endParaRPr lang="en-US" sz="2800" b="0">
                        <a:effectLst/>
                        <a:latin typeface="Times New Roman"/>
                        <a:ea typeface="Calibri"/>
                        <a:cs typeface="Times New Roman"/>
                      </a:endParaRPr>
                    </a:p>
                  </a:txBody>
                  <a:tcPr marL="68580" marR="68580" marT="0" marB="0"/>
                </a:tc>
                <a:tc>
                  <a:txBody>
                    <a:bodyPr/>
                    <a:lstStyle/>
                    <a:p>
                      <a:pPr>
                        <a:lnSpc>
                          <a:spcPct val="115000"/>
                        </a:lnSpc>
                        <a:spcAft>
                          <a:spcPts val="0"/>
                        </a:spcAft>
                      </a:pPr>
                      <a:r>
                        <a:rPr lang="en-US" sz="2800" b="0" err="1">
                          <a:effectLst/>
                        </a:rPr>
                        <a:t>Kí</a:t>
                      </a:r>
                      <a:r>
                        <a:rPr lang="en-US" sz="2800" b="0">
                          <a:effectLst/>
                        </a:rPr>
                        <a:t> </a:t>
                      </a:r>
                      <a:r>
                        <a:rPr lang="en-US" sz="2800" b="0" err="1">
                          <a:effectLst/>
                        </a:rPr>
                        <a:t>tự</a:t>
                      </a:r>
                      <a:endParaRPr lang="en-US" sz="2800" b="0">
                        <a:effectLst/>
                        <a:latin typeface="Times New Roman"/>
                        <a:ea typeface="Calibri"/>
                        <a:cs typeface="Times New Roman"/>
                      </a:endParaRPr>
                    </a:p>
                  </a:txBody>
                  <a:tcPr marL="68580" marR="68580" marT="0" marB="0"/>
                </a:tc>
              </a:tr>
              <a:tr h="0">
                <a:tc>
                  <a:txBody>
                    <a:bodyPr/>
                    <a:lstStyle/>
                    <a:p>
                      <a:pPr>
                        <a:lnSpc>
                          <a:spcPct val="115000"/>
                        </a:lnSpc>
                        <a:spcAft>
                          <a:spcPts val="0"/>
                        </a:spcAft>
                      </a:pPr>
                      <a:r>
                        <a:rPr lang="en-US" sz="2800" b="0">
                          <a:effectLst/>
                        </a:rPr>
                        <a:t>a</a:t>
                      </a:r>
                      <a:endParaRPr lang="en-US" sz="2800" b="0">
                        <a:effectLst/>
                        <a:latin typeface="Times New Roman"/>
                        <a:ea typeface="Calibri"/>
                        <a:cs typeface="Times New Roman"/>
                      </a:endParaRPr>
                    </a:p>
                  </a:txBody>
                  <a:tcPr marL="68580" marR="68580" marT="0" marB="0"/>
                </a:tc>
                <a:tc>
                  <a:txBody>
                    <a:bodyPr/>
                    <a:lstStyle/>
                    <a:p>
                      <a:pPr>
                        <a:lnSpc>
                          <a:spcPct val="115000"/>
                        </a:lnSpc>
                        <a:spcAft>
                          <a:spcPts val="0"/>
                        </a:spcAft>
                      </a:pPr>
                      <a:r>
                        <a:rPr lang="en-US" sz="2800" b="0" err="1">
                          <a:effectLst/>
                        </a:rPr>
                        <a:t>Số</a:t>
                      </a:r>
                      <a:r>
                        <a:rPr lang="en-US" sz="2800" b="0">
                          <a:effectLst/>
                        </a:rPr>
                        <a:t> </a:t>
                      </a:r>
                      <a:r>
                        <a:rPr lang="en-US" sz="2800" b="0" err="1">
                          <a:effectLst/>
                        </a:rPr>
                        <a:t>nguyên</a:t>
                      </a:r>
                      <a:endParaRPr lang="en-US" sz="2800" b="0">
                        <a:effectLst/>
                        <a:latin typeface="Times New Roman"/>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176312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par>
                          <p:cTn id="15" fill="hold">
                            <p:stCondLst>
                              <p:cond delay="500"/>
                            </p:stCondLst>
                            <p:childTnLst>
                              <p:par>
                                <p:cTn id="16" presetID="21" presetClass="entr" presetSubtype="1"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heel(1)">
                                      <p:cBhvr>
                                        <p:cTn id="1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0163"/>
            <a:ext cx="8229600" cy="768927"/>
          </a:xfrm>
        </p:spPr>
        <p:txBody>
          <a:bodyPr/>
          <a:lstStyle/>
          <a:p>
            <a:pPr marR="0" algn="l" rtl="0"/>
            <a:r>
              <a:rPr lang="en-US" b="1" i="0" u="none" strike="noStrike" baseline="0" smtClean="0">
                <a:solidFill>
                  <a:srgbClr val="FF0000"/>
                </a:solidFill>
                <a:latin typeface="Times New Roman"/>
              </a:rPr>
              <a:t>1. </a:t>
            </a:r>
            <a:r>
              <a:rPr lang="en-US" b="1" i="0" u="none" strike="noStrike" baseline="0" err="1" smtClean="0">
                <a:solidFill>
                  <a:srgbClr val="FF0000"/>
                </a:solidFill>
                <a:latin typeface="Times New Roman"/>
              </a:rPr>
              <a:t>Kiểu</a:t>
            </a:r>
            <a:r>
              <a:rPr lang="en-US" b="1" i="0" u="none" strike="noStrike" baseline="0" smtClean="0">
                <a:solidFill>
                  <a:srgbClr val="FF0000"/>
                </a:solidFill>
                <a:latin typeface="Times New Roman"/>
              </a:rPr>
              <a:t> </a:t>
            </a:r>
            <a:r>
              <a:rPr lang="en-US" b="1" i="0" u="none" strike="noStrike" baseline="0" err="1" smtClean="0">
                <a:solidFill>
                  <a:srgbClr val="FF0000"/>
                </a:solidFill>
                <a:latin typeface="Times New Roman"/>
              </a:rPr>
              <a:t>dữ</a:t>
            </a:r>
            <a:r>
              <a:rPr lang="en-US" b="1" i="0" u="none" strike="noStrike" baseline="0" smtClean="0">
                <a:solidFill>
                  <a:srgbClr val="FF0000"/>
                </a:solidFill>
                <a:latin typeface="Times New Roman"/>
              </a:rPr>
              <a:t> </a:t>
            </a:r>
            <a:r>
              <a:rPr lang="en-US" b="1" i="0" u="none" strike="noStrike" baseline="0" err="1" smtClean="0">
                <a:solidFill>
                  <a:srgbClr val="FF0000"/>
                </a:solidFill>
                <a:latin typeface="Times New Roman"/>
              </a:rPr>
              <a:t>liệu</a:t>
            </a:r>
            <a:endParaRPr lang="en-US" b="0" i="0" u="none" strike="noStrike" baseline="0" smtClean="0">
              <a:solidFill>
                <a:srgbClr val="FF0000"/>
              </a:solidFill>
              <a:latin typeface="Times New Roman"/>
            </a:endParaRPr>
          </a:p>
        </p:txBody>
      </p:sp>
      <p:sp>
        <p:nvSpPr>
          <p:cNvPr id="3" name="Text Placeholder 2"/>
          <p:cNvSpPr>
            <a:spLocks noGrp="1"/>
          </p:cNvSpPr>
          <p:nvPr>
            <p:ph type="body" idx="1"/>
          </p:nvPr>
        </p:nvSpPr>
        <p:spPr>
          <a:xfrm>
            <a:off x="228600" y="990600"/>
            <a:ext cx="8229600" cy="1066800"/>
          </a:xfrm>
        </p:spPr>
        <p:txBody>
          <a:bodyPr/>
          <a:lstStyle/>
          <a:p>
            <a:pPr marR="0" lvl="0" rtl="0"/>
            <a:r>
              <a:rPr lang="en-US" b="0" i="0" u="none" strike="noStrike" baseline="0" err="1" smtClean="0">
                <a:solidFill>
                  <a:srgbClr val="4F81BD"/>
                </a:solidFill>
                <a:latin typeface="Times New Roman"/>
              </a:rPr>
              <a:t>Trong</a:t>
            </a:r>
            <a:r>
              <a:rPr lang="en-US" b="0" i="0" u="none" strike="noStrike" baseline="0" smtClean="0">
                <a:solidFill>
                  <a:srgbClr val="4F81BD"/>
                </a:solidFill>
                <a:latin typeface="Times New Roman"/>
              </a:rPr>
              <a:t> NNLT Scratch </a:t>
            </a:r>
            <a:r>
              <a:rPr lang="en-US" b="0" i="0" u="none" strike="noStrike" baseline="0" err="1" smtClean="0">
                <a:solidFill>
                  <a:srgbClr val="4F81BD"/>
                </a:solidFill>
                <a:latin typeface="Times New Roman"/>
              </a:rPr>
              <a:t>phân</a:t>
            </a:r>
            <a:r>
              <a:rPr lang="en-US" b="0" i="0" u="none" strike="noStrike" baseline="0" smtClean="0">
                <a:solidFill>
                  <a:srgbClr val="4F81BD"/>
                </a:solidFill>
                <a:latin typeface="Times New Roman"/>
              </a:rPr>
              <a:t> chia </a:t>
            </a:r>
            <a:r>
              <a:rPr lang="en-US" b="0" i="0" u="none" strike="noStrike" baseline="0" err="1" smtClean="0">
                <a:solidFill>
                  <a:srgbClr val="4F81BD"/>
                </a:solidFill>
                <a:latin typeface="Times New Roman"/>
              </a:rPr>
              <a:t>dữ</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liệu</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thành</a:t>
            </a:r>
            <a:r>
              <a:rPr lang="en-US" b="0" i="0" u="none" strike="noStrike" baseline="0" smtClean="0">
                <a:solidFill>
                  <a:srgbClr val="4F81BD"/>
                </a:solidFill>
                <a:latin typeface="Times New Roman"/>
              </a:rPr>
              <a:t> </a:t>
            </a:r>
            <a:r>
              <a:rPr lang="en-US" b="1" i="0" u="none" strike="noStrike" baseline="0" smtClean="0">
                <a:solidFill>
                  <a:srgbClr val="FF0000"/>
                </a:solidFill>
                <a:latin typeface="Times New Roman"/>
              </a:rPr>
              <a:t>3 </a:t>
            </a:r>
            <a:r>
              <a:rPr lang="en-US" b="1" i="0" u="none" strike="noStrike" baseline="0" err="1" smtClean="0">
                <a:solidFill>
                  <a:srgbClr val="FF0000"/>
                </a:solidFill>
                <a:latin typeface="Times New Roman"/>
              </a:rPr>
              <a:t>kiểu</a:t>
            </a:r>
            <a:r>
              <a:rPr lang="en-US" b="1" i="0" u="none" strike="noStrike" baseline="0" smtClean="0">
                <a:solidFill>
                  <a:srgbClr val="FF0000"/>
                </a:solidFill>
                <a:latin typeface="Times New Roman"/>
              </a:rPr>
              <a:t> </a:t>
            </a:r>
            <a:r>
              <a:rPr lang="en-US" b="1" i="0" u="none" strike="noStrike" baseline="0" err="1" smtClean="0">
                <a:solidFill>
                  <a:srgbClr val="FF0000"/>
                </a:solidFill>
                <a:latin typeface="Times New Roman"/>
              </a:rPr>
              <a:t>dữ</a:t>
            </a:r>
            <a:r>
              <a:rPr lang="en-US" b="1" i="0" u="none" strike="noStrike" baseline="0" smtClean="0">
                <a:solidFill>
                  <a:srgbClr val="FF0000"/>
                </a:solidFill>
                <a:latin typeface="Times New Roman"/>
              </a:rPr>
              <a:t> </a:t>
            </a:r>
            <a:r>
              <a:rPr lang="en-US" b="1" i="0" u="none" strike="noStrike" baseline="0" err="1" smtClean="0">
                <a:solidFill>
                  <a:srgbClr val="FF0000"/>
                </a:solidFill>
                <a:latin typeface="Times New Roman"/>
              </a:rPr>
              <a:t>liệu</a:t>
            </a:r>
            <a:r>
              <a:rPr lang="en-US" b="0" i="0" u="none" strike="noStrike" baseline="0" smtClean="0">
                <a:solidFill>
                  <a:srgbClr val="4F81BD"/>
                </a:solidFill>
                <a:latin typeface="Times New Roman"/>
              </a:rPr>
              <a:t> </a:t>
            </a:r>
            <a:r>
              <a:rPr lang="en-US" b="0" i="0" u="none" strike="noStrike" baseline="0" err="1" smtClean="0">
                <a:solidFill>
                  <a:srgbClr val="4F81BD"/>
                </a:solidFill>
                <a:latin typeface="Times New Roman"/>
              </a:rPr>
              <a:t>sau</a:t>
            </a:r>
            <a:r>
              <a:rPr lang="en-US" b="0" i="0" u="none" strike="noStrike" baseline="0" smtClean="0">
                <a:solidFill>
                  <a:srgbClr val="4F81BD"/>
                </a:solidFill>
                <a:latin typeface="Times New Roman"/>
              </a:rPr>
              <a:t>: </a:t>
            </a:r>
          </a:p>
        </p:txBody>
      </p:sp>
      <p:graphicFrame>
        <p:nvGraphicFramePr>
          <p:cNvPr id="4" name="Table 3"/>
          <p:cNvGraphicFramePr>
            <a:graphicFrameLocks noGrp="1"/>
          </p:cNvGraphicFramePr>
          <p:nvPr>
            <p:extLst>
              <p:ext uri="{D42A27DB-BD31-4B8C-83A1-F6EECF244321}">
                <p14:modId xmlns:p14="http://schemas.microsoft.com/office/powerpoint/2010/main" val="708486333"/>
              </p:ext>
            </p:extLst>
          </p:nvPr>
        </p:nvGraphicFramePr>
        <p:xfrm>
          <a:off x="609600" y="2362200"/>
          <a:ext cx="8001001" cy="2387856"/>
        </p:xfrm>
        <a:graphic>
          <a:graphicData uri="http://schemas.openxmlformats.org/drawingml/2006/table">
            <a:tbl>
              <a:tblPr firstRow="1" firstCol="1" bandRow="1">
                <a:tableStyleId>{F5AB1C69-6EDB-4FF4-983F-18BD219EF322}</a:tableStyleId>
              </a:tblPr>
              <a:tblGrid>
                <a:gridCol w="1905000"/>
                <a:gridCol w="3640249"/>
                <a:gridCol w="2455752"/>
              </a:tblGrid>
              <a:tr h="0">
                <a:tc>
                  <a:txBody>
                    <a:bodyPr/>
                    <a:lstStyle/>
                    <a:p>
                      <a:pPr algn="ctr">
                        <a:lnSpc>
                          <a:spcPct val="115000"/>
                        </a:lnSpc>
                        <a:spcAft>
                          <a:spcPts val="0"/>
                        </a:spcAft>
                      </a:pPr>
                      <a:r>
                        <a:rPr lang="en-US" sz="2400" err="1">
                          <a:effectLst/>
                        </a:rPr>
                        <a:t>Kiểu</a:t>
                      </a:r>
                      <a:r>
                        <a:rPr lang="en-US" sz="2400">
                          <a:effectLst/>
                        </a:rPr>
                        <a:t> </a:t>
                      </a:r>
                      <a:r>
                        <a:rPr lang="en-US" sz="2400" err="1">
                          <a:effectLst/>
                        </a:rPr>
                        <a:t>dữ</a:t>
                      </a:r>
                      <a:r>
                        <a:rPr lang="en-US" sz="2400">
                          <a:effectLst/>
                        </a:rPr>
                        <a:t> </a:t>
                      </a:r>
                      <a:r>
                        <a:rPr lang="en-US" sz="2400" err="1">
                          <a:effectLst/>
                        </a:rPr>
                        <a:t>liệu</a:t>
                      </a:r>
                      <a:endParaRPr lang="en-US" sz="2400">
                        <a:solidFill>
                          <a:srgbClr val="FF0000"/>
                        </a:solidFill>
                        <a:effectLst/>
                        <a:latin typeface="Times New Roman"/>
                        <a:ea typeface="Calibri"/>
                        <a:cs typeface="Times New Roman"/>
                      </a:endParaRPr>
                    </a:p>
                  </a:txBody>
                  <a:tcPr marL="68580" marR="68580" marT="0" marB="0"/>
                </a:tc>
                <a:tc>
                  <a:txBody>
                    <a:bodyPr/>
                    <a:lstStyle/>
                    <a:p>
                      <a:pPr algn="ctr">
                        <a:lnSpc>
                          <a:spcPct val="115000"/>
                        </a:lnSpc>
                        <a:spcAft>
                          <a:spcPts val="0"/>
                        </a:spcAft>
                      </a:pPr>
                      <a:r>
                        <a:rPr lang="en-US" sz="2400" err="1">
                          <a:effectLst/>
                        </a:rPr>
                        <a:t>Tập</a:t>
                      </a:r>
                      <a:r>
                        <a:rPr lang="en-US" sz="2400">
                          <a:effectLst/>
                        </a:rPr>
                        <a:t> </a:t>
                      </a:r>
                      <a:r>
                        <a:rPr lang="en-US" sz="2400" err="1">
                          <a:effectLst/>
                        </a:rPr>
                        <a:t>hợp</a:t>
                      </a:r>
                      <a:r>
                        <a:rPr lang="en-US" sz="2400">
                          <a:effectLst/>
                        </a:rPr>
                        <a:t> </a:t>
                      </a:r>
                      <a:r>
                        <a:rPr lang="en-US" sz="2400" err="1">
                          <a:effectLst/>
                        </a:rPr>
                        <a:t>giá</a:t>
                      </a:r>
                      <a:r>
                        <a:rPr lang="en-US" sz="2400">
                          <a:effectLst/>
                        </a:rPr>
                        <a:t> </a:t>
                      </a:r>
                      <a:r>
                        <a:rPr lang="en-US" sz="2400" err="1">
                          <a:effectLst/>
                        </a:rPr>
                        <a:t>trị</a:t>
                      </a:r>
                      <a:endParaRPr lang="en-US" sz="2400">
                        <a:solidFill>
                          <a:srgbClr val="FF0000"/>
                        </a:solidFill>
                        <a:effectLst/>
                        <a:latin typeface="Times New Roman"/>
                        <a:ea typeface="Calibri"/>
                        <a:cs typeface="Times New Roman"/>
                      </a:endParaRPr>
                    </a:p>
                  </a:txBody>
                  <a:tcPr marL="68580" marR="68580" marT="0" marB="0"/>
                </a:tc>
                <a:tc>
                  <a:txBody>
                    <a:bodyPr/>
                    <a:lstStyle/>
                    <a:p>
                      <a:pPr algn="ctr">
                        <a:lnSpc>
                          <a:spcPct val="115000"/>
                        </a:lnSpc>
                        <a:spcAft>
                          <a:spcPts val="0"/>
                        </a:spcAft>
                      </a:pPr>
                      <a:r>
                        <a:rPr lang="en-US" sz="2400" err="1">
                          <a:effectLst/>
                        </a:rPr>
                        <a:t>Phép</a:t>
                      </a:r>
                      <a:r>
                        <a:rPr lang="en-US" sz="2400">
                          <a:effectLst/>
                        </a:rPr>
                        <a:t> </a:t>
                      </a:r>
                      <a:r>
                        <a:rPr lang="en-US" sz="2400" err="1">
                          <a:effectLst/>
                        </a:rPr>
                        <a:t>toán</a:t>
                      </a:r>
                      <a:endParaRPr lang="en-US" sz="2400">
                        <a:solidFill>
                          <a:srgbClr val="FF0000"/>
                        </a:solidFill>
                        <a:effectLst/>
                        <a:latin typeface="Times New Roman"/>
                        <a:ea typeface="Calibri"/>
                        <a:cs typeface="Times New Roman"/>
                      </a:endParaRPr>
                    </a:p>
                  </a:txBody>
                  <a:tcPr marL="68580" marR="68580" marT="0" marB="0"/>
                </a:tc>
              </a:tr>
              <a:tr h="0">
                <a:tc>
                  <a:txBody>
                    <a:bodyPr/>
                    <a:lstStyle/>
                    <a:p>
                      <a:pPr>
                        <a:lnSpc>
                          <a:spcPct val="115000"/>
                        </a:lnSpc>
                        <a:spcAft>
                          <a:spcPts val="0"/>
                        </a:spcAft>
                      </a:pPr>
                      <a:r>
                        <a:rPr lang="en-US" sz="2400">
                          <a:effectLst/>
                        </a:rPr>
                        <a:t>Số</a:t>
                      </a:r>
                      <a:endParaRPr lang="en-US" sz="2400">
                        <a:effectLst/>
                        <a:latin typeface="Times New Roman"/>
                        <a:ea typeface="Calibri"/>
                        <a:cs typeface="Times New Roman"/>
                      </a:endParaRPr>
                    </a:p>
                  </a:txBody>
                  <a:tcPr marL="68580" marR="68580" marT="0" marB="0" anchor="ctr"/>
                </a:tc>
                <a:tc>
                  <a:txBody>
                    <a:bodyPr/>
                    <a:lstStyle/>
                    <a:p>
                      <a:pPr>
                        <a:lnSpc>
                          <a:spcPct val="115000"/>
                        </a:lnSpc>
                        <a:spcAft>
                          <a:spcPts val="0"/>
                        </a:spcAft>
                      </a:pPr>
                      <a:r>
                        <a:rPr lang="en-US" sz="2400" err="1">
                          <a:effectLst/>
                        </a:rPr>
                        <a:t>Số</a:t>
                      </a:r>
                      <a:r>
                        <a:rPr lang="en-US" sz="2400">
                          <a:effectLst/>
                        </a:rPr>
                        <a:t> </a:t>
                      </a:r>
                      <a:r>
                        <a:rPr lang="en-US" sz="2400" err="1">
                          <a:effectLst/>
                        </a:rPr>
                        <a:t>nguyên</a:t>
                      </a:r>
                      <a:r>
                        <a:rPr lang="en-US" sz="2400">
                          <a:effectLst/>
                        </a:rPr>
                        <a:t>, </a:t>
                      </a:r>
                      <a:r>
                        <a:rPr lang="en-US" sz="2400" err="1">
                          <a:effectLst/>
                        </a:rPr>
                        <a:t>số</a:t>
                      </a:r>
                      <a:r>
                        <a:rPr lang="en-US" sz="2400">
                          <a:effectLst/>
                        </a:rPr>
                        <a:t> </a:t>
                      </a:r>
                      <a:r>
                        <a:rPr lang="en-US" sz="2400" err="1">
                          <a:effectLst/>
                        </a:rPr>
                        <a:t>thập</a:t>
                      </a:r>
                      <a:r>
                        <a:rPr lang="en-US" sz="2400">
                          <a:effectLst/>
                        </a:rPr>
                        <a:t> </a:t>
                      </a:r>
                      <a:r>
                        <a:rPr lang="en-US" sz="2400" err="1">
                          <a:effectLst/>
                        </a:rPr>
                        <a:t>phân</a:t>
                      </a:r>
                      <a:endParaRPr lang="en-US" sz="2400">
                        <a:effectLst/>
                        <a:latin typeface="Times New Roman"/>
                        <a:ea typeface="Calibri"/>
                        <a:cs typeface="Times New Roman"/>
                      </a:endParaRPr>
                    </a:p>
                  </a:txBody>
                  <a:tcPr marL="68580" marR="68580" marT="0" marB="0" anchor="ctr"/>
                </a:tc>
                <a:tc>
                  <a:txBody>
                    <a:bodyPr/>
                    <a:lstStyle/>
                    <a:p>
                      <a:pPr>
                        <a:lnSpc>
                          <a:spcPct val="115000"/>
                        </a:lnSpc>
                        <a:spcAft>
                          <a:spcPts val="0"/>
                        </a:spcAft>
                      </a:pPr>
                      <a:r>
                        <a:rPr lang="en-US" sz="2400">
                          <a:effectLst/>
                        </a:rPr>
                        <a:t>+, - , *, /, mod, round</a:t>
                      </a:r>
                      <a:endParaRPr lang="en-US" sz="2400">
                        <a:effectLst/>
                        <a:latin typeface="Times New Roman"/>
                        <a:ea typeface="Calibri"/>
                        <a:cs typeface="Times New Roman"/>
                      </a:endParaRPr>
                    </a:p>
                  </a:txBody>
                  <a:tcPr marL="68580" marR="68580" marT="0" marB="0"/>
                </a:tc>
              </a:tr>
              <a:tr h="0">
                <a:tc>
                  <a:txBody>
                    <a:bodyPr/>
                    <a:lstStyle/>
                    <a:p>
                      <a:pPr>
                        <a:lnSpc>
                          <a:spcPct val="115000"/>
                        </a:lnSpc>
                        <a:spcAft>
                          <a:spcPts val="0"/>
                        </a:spcAft>
                      </a:pPr>
                      <a:r>
                        <a:rPr lang="en-US" sz="2400">
                          <a:effectLst/>
                        </a:rPr>
                        <a:t>Xâu kí tự</a:t>
                      </a:r>
                      <a:endParaRPr lang="en-US" sz="2400">
                        <a:effectLst/>
                        <a:latin typeface="Times New Roman"/>
                        <a:ea typeface="Calibri"/>
                        <a:cs typeface="Times New Roman"/>
                      </a:endParaRPr>
                    </a:p>
                  </a:txBody>
                  <a:tcPr marL="68580" marR="68580" marT="0" marB="0" anchor="ctr"/>
                </a:tc>
                <a:tc>
                  <a:txBody>
                    <a:bodyPr/>
                    <a:lstStyle/>
                    <a:p>
                      <a:pPr>
                        <a:lnSpc>
                          <a:spcPct val="115000"/>
                        </a:lnSpc>
                        <a:spcAft>
                          <a:spcPts val="0"/>
                        </a:spcAft>
                      </a:pPr>
                      <a:r>
                        <a:rPr lang="en-US" sz="2400">
                          <a:effectLst/>
                        </a:rPr>
                        <a:t>Kí tự, xâu kí tự</a:t>
                      </a:r>
                      <a:endParaRPr lang="en-US" sz="2400">
                        <a:effectLst/>
                        <a:latin typeface="Times New Roman"/>
                        <a:ea typeface="Calibri"/>
                        <a:cs typeface="Times New Roman"/>
                      </a:endParaRPr>
                    </a:p>
                  </a:txBody>
                  <a:tcPr marL="68580" marR="68580" marT="0" marB="0" anchor="ctr"/>
                </a:tc>
                <a:tc>
                  <a:txBody>
                    <a:bodyPr/>
                    <a:lstStyle/>
                    <a:p>
                      <a:pPr>
                        <a:lnSpc>
                          <a:spcPct val="115000"/>
                        </a:lnSpc>
                        <a:spcAft>
                          <a:spcPts val="0"/>
                        </a:spcAft>
                      </a:pPr>
                      <a:r>
                        <a:rPr lang="en-US" sz="2400">
                          <a:effectLst/>
                        </a:rPr>
                        <a:t>join</a:t>
                      </a:r>
                      <a:endParaRPr lang="en-US" sz="2400">
                        <a:effectLst/>
                        <a:latin typeface="Times New Roman"/>
                        <a:ea typeface="Calibri"/>
                        <a:cs typeface="Times New Roman"/>
                      </a:endParaRPr>
                    </a:p>
                  </a:txBody>
                  <a:tcPr marL="68580" marR="68580" marT="0" marB="0"/>
                </a:tc>
              </a:tr>
              <a:tr h="0">
                <a:tc>
                  <a:txBody>
                    <a:bodyPr/>
                    <a:lstStyle/>
                    <a:p>
                      <a:pPr>
                        <a:lnSpc>
                          <a:spcPct val="115000"/>
                        </a:lnSpc>
                        <a:spcAft>
                          <a:spcPts val="0"/>
                        </a:spcAft>
                      </a:pPr>
                      <a:r>
                        <a:rPr lang="en-US" sz="2400">
                          <a:effectLst/>
                        </a:rPr>
                        <a:t>Lôgic</a:t>
                      </a:r>
                      <a:endParaRPr lang="en-US" sz="2400">
                        <a:effectLst/>
                        <a:latin typeface="Times New Roman"/>
                        <a:ea typeface="Calibri"/>
                        <a:cs typeface="Times New Roman"/>
                      </a:endParaRPr>
                    </a:p>
                  </a:txBody>
                  <a:tcPr marL="68580" marR="68580" marT="0" marB="0" anchor="ctr"/>
                </a:tc>
                <a:tc>
                  <a:txBody>
                    <a:bodyPr/>
                    <a:lstStyle/>
                    <a:p>
                      <a:pPr>
                        <a:lnSpc>
                          <a:spcPct val="115000"/>
                        </a:lnSpc>
                        <a:spcAft>
                          <a:spcPts val="0"/>
                        </a:spcAft>
                      </a:pPr>
                      <a:r>
                        <a:rPr lang="en-US" sz="2400">
                          <a:effectLst/>
                        </a:rPr>
                        <a:t>True hoặc False</a:t>
                      </a:r>
                      <a:endParaRPr lang="en-US" sz="2400">
                        <a:effectLst/>
                        <a:latin typeface="Times New Roman"/>
                        <a:ea typeface="Calibri"/>
                        <a:cs typeface="Times New Roman"/>
                      </a:endParaRPr>
                    </a:p>
                  </a:txBody>
                  <a:tcPr marL="68580" marR="68580" marT="0" marB="0" anchor="ctr"/>
                </a:tc>
                <a:tc>
                  <a:txBody>
                    <a:bodyPr/>
                    <a:lstStyle/>
                    <a:p>
                      <a:pPr>
                        <a:lnSpc>
                          <a:spcPct val="115000"/>
                        </a:lnSpc>
                        <a:spcAft>
                          <a:spcPts val="0"/>
                        </a:spcAft>
                      </a:pPr>
                      <a:r>
                        <a:rPr lang="en-US" sz="2400">
                          <a:effectLst/>
                        </a:rPr>
                        <a:t>&gt;, &lt;, =</a:t>
                      </a:r>
                    </a:p>
                    <a:p>
                      <a:pPr>
                        <a:lnSpc>
                          <a:spcPct val="115000"/>
                        </a:lnSpc>
                        <a:spcAft>
                          <a:spcPts val="0"/>
                        </a:spcAft>
                      </a:pPr>
                      <a:r>
                        <a:rPr lang="en-US" sz="2400">
                          <a:effectLst/>
                        </a:rPr>
                        <a:t>And, or, not</a:t>
                      </a:r>
                      <a:endParaRPr lang="en-US" sz="2400">
                        <a:effectLst/>
                        <a:latin typeface="Times New Roman"/>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198404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1" presetClass="entr" presetSubtype="1"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82" y="34636"/>
            <a:ext cx="8229600" cy="715962"/>
          </a:xfrm>
        </p:spPr>
        <p:txBody>
          <a:bodyPr>
            <a:normAutofit/>
          </a:bodyPr>
          <a:lstStyle/>
          <a:p>
            <a:pPr marR="0" algn="l" rtl="0"/>
            <a:r>
              <a:rPr lang="en-US" sz="3600" b="1" i="0" u="none" strike="noStrike" baseline="0" smtClean="0">
                <a:solidFill>
                  <a:srgbClr val="FF0000"/>
                </a:solidFill>
                <a:latin typeface="Cambria"/>
              </a:rPr>
              <a:t>2</a:t>
            </a:r>
            <a:r>
              <a:rPr lang="en-US" sz="3600" b="1" i="0" u="none" strike="noStrike" baseline="0" smtClean="0">
                <a:solidFill>
                  <a:srgbClr val="FF0000"/>
                </a:solidFill>
                <a:latin typeface="Times New Roman"/>
              </a:rPr>
              <a:t>. </a:t>
            </a:r>
            <a:r>
              <a:rPr lang="en-US" sz="3600" b="1" i="0" u="none" strike="noStrike" baseline="0" err="1" smtClean="0">
                <a:solidFill>
                  <a:srgbClr val="FF0000"/>
                </a:solidFill>
                <a:latin typeface="Cambria"/>
              </a:rPr>
              <a:t>Hằng</a:t>
            </a:r>
            <a:r>
              <a:rPr lang="en-US" sz="3600" b="1" i="0" u="none" strike="noStrike" baseline="0" smtClean="0">
                <a:solidFill>
                  <a:srgbClr val="FF0000"/>
                </a:solidFill>
                <a:latin typeface="Cambria"/>
              </a:rPr>
              <a:t>, </a:t>
            </a:r>
            <a:r>
              <a:rPr lang="en-US" sz="3600" b="1" i="0" u="none" strike="noStrike" baseline="0" err="1" smtClean="0">
                <a:solidFill>
                  <a:srgbClr val="FF0000"/>
                </a:solidFill>
                <a:latin typeface="Cambria"/>
              </a:rPr>
              <a:t>biến</a:t>
            </a:r>
            <a:r>
              <a:rPr lang="en-US" sz="3600" b="1" i="0" u="none" strike="noStrike" baseline="0" smtClean="0">
                <a:solidFill>
                  <a:srgbClr val="FF0000"/>
                </a:solidFill>
                <a:latin typeface="Cambria"/>
              </a:rPr>
              <a:t>, </a:t>
            </a:r>
            <a:r>
              <a:rPr lang="en-US" sz="3600" b="1" i="0" u="none" strike="noStrike" baseline="0" err="1" smtClean="0">
                <a:solidFill>
                  <a:srgbClr val="FF0000"/>
                </a:solidFill>
                <a:latin typeface="Cambria"/>
              </a:rPr>
              <a:t>biểu</a:t>
            </a:r>
            <a:r>
              <a:rPr lang="en-US" sz="3600" b="1" i="0" u="none" strike="noStrike" baseline="0" smtClean="0">
                <a:solidFill>
                  <a:srgbClr val="FF0000"/>
                </a:solidFill>
                <a:latin typeface="Cambria"/>
              </a:rPr>
              <a:t> </a:t>
            </a:r>
            <a:r>
              <a:rPr lang="en-US" sz="3600" b="1" i="0" u="none" strike="noStrike" baseline="0" err="1" smtClean="0">
                <a:solidFill>
                  <a:srgbClr val="FF0000"/>
                </a:solidFill>
                <a:latin typeface="Cambria"/>
              </a:rPr>
              <a:t>thức</a:t>
            </a:r>
            <a:r>
              <a:rPr lang="en-US" sz="3600" b="1" i="0" u="none" strike="noStrike" baseline="0" smtClean="0">
                <a:solidFill>
                  <a:srgbClr val="FF0000"/>
                </a:solidFill>
                <a:latin typeface="Cambria"/>
              </a:rPr>
              <a:t>.</a:t>
            </a:r>
          </a:p>
        </p:txBody>
      </p:sp>
      <p:sp>
        <p:nvSpPr>
          <p:cNvPr id="5" name="Text Placeholder 2"/>
          <p:cNvSpPr txBox="1">
            <a:spLocks/>
          </p:cNvSpPr>
          <p:nvPr/>
        </p:nvSpPr>
        <p:spPr>
          <a:xfrm>
            <a:off x="266700" y="775855"/>
            <a:ext cx="8229600" cy="9144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n-US" b="1" smtClean="0">
                <a:solidFill>
                  <a:srgbClr val="4F81BD"/>
                </a:solidFill>
                <a:latin typeface="Times New Roman"/>
              </a:rPr>
              <a:t>    </a:t>
            </a:r>
            <a:r>
              <a:rPr lang="vi-VN" b="1" smtClean="0">
                <a:solidFill>
                  <a:srgbClr val="4F81BD"/>
                </a:solidFill>
                <a:latin typeface="Times New Roman"/>
              </a:rPr>
              <a:t>Bài 2. </a:t>
            </a:r>
            <a:r>
              <a:rPr lang="vi-VN" smtClean="0">
                <a:solidFill>
                  <a:srgbClr val="4F81BD"/>
                </a:solidFill>
                <a:latin typeface="Times New Roman"/>
              </a:rPr>
              <a:t>Trong Scratch,</a:t>
            </a:r>
            <a:r>
              <a:rPr lang="vi-VN" b="1" smtClean="0">
                <a:solidFill>
                  <a:srgbClr val="4F81BD"/>
                </a:solidFill>
                <a:latin typeface="Times New Roman"/>
              </a:rPr>
              <a:t> v</a:t>
            </a:r>
            <a:r>
              <a:rPr lang="vi-VN" smtClean="0">
                <a:solidFill>
                  <a:srgbClr val="4F81BD"/>
                </a:solidFill>
                <a:latin typeface="Times New Roman"/>
              </a:rPr>
              <a:t>ẽ một hình đa giác đều có độ dài cạnh là 100 đơn vị. Biết rằng số cạnh là bất kì và được nhập vào từ bàn phím. Hãy cho biết chu vi của hình đa giác đã vẽ.</a:t>
            </a:r>
          </a:p>
        </p:txBody>
      </p:sp>
      <p:sp>
        <p:nvSpPr>
          <p:cNvPr id="6" name="Text Placeholder 2"/>
          <p:cNvSpPr txBox="1">
            <a:spLocks/>
          </p:cNvSpPr>
          <p:nvPr/>
        </p:nvSpPr>
        <p:spPr>
          <a:xfrm>
            <a:off x="76200" y="1676400"/>
            <a:ext cx="8229600" cy="40178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457200" lvl="1" indent="0">
              <a:buFont typeface="Arial" pitchFamily="34" charset="0"/>
              <a:buNone/>
            </a:pPr>
            <a:r>
              <a:rPr lang="vi-VN" sz="2000" smtClean="0">
                <a:solidFill>
                  <a:srgbClr val="0070C0"/>
                </a:solidFill>
                <a:latin typeface="Cambria"/>
              </a:rPr>
              <a:t>a) Xem lại chương trình vẽ hình tam giác đều, hình vuông, lục giác đều</a:t>
            </a:r>
            <a:r>
              <a:rPr lang="vi-VN" sz="2000" smtClean="0">
                <a:solidFill>
                  <a:srgbClr val="0070C0"/>
                </a:solidFill>
                <a:latin typeface="Times New Roman"/>
              </a:rPr>
              <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99" y="2105888"/>
            <a:ext cx="7019815" cy="4675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4513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par>
                          <p:cTn id="20" fill="hold">
                            <p:stCondLst>
                              <p:cond delay="1000"/>
                            </p:stCondLst>
                            <p:childTnLst>
                              <p:par>
                                <p:cTn id="21" presetID="21" presetClass="entr" presetSubtype="1" fill="hold" nodeType="afterEffect">
                                  <p:stCondLst>
                                    <p:cond delay="0"/>
                                  </p:stCondLst>
                                  <p:childTnLst>
                                    <p:set>
                                      <p:cBhvr>
                                        <p:cTn id="22" dur="1" fill="hold">
                                          <p:stCondLst>
                                            <p:cond delay="0"/>
                                          </p:stCondLst>
                                        </p:cTn>
                                        <p:tgtEl>
                                          <p:spTgt spid="3074"/>
                                        </p:tgtEl>
                                        <p:attrNameLst>
                                          <p:attrName>style.visibility</p:attrName>
                                        </p:attrNameLst>
                                      </p:cBhvr>
                                      <p:to>
                                        <p:strVal val="visible"/>
                                      </p:to>
                                    </p:set>
                                    <p:animEffect transition="in" filter="wheel(1)">
                                      <p:cBhvr>
                                        <p:cTn id="23"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p:cNvSpPr>
            <a:spLocks noGrp="1"/>
          </p:cNvSpPr>
          <p:nvPr>
            <p:ph type="body" idx="1"/>
          </p:nvPr>
        </p:nvSpPr>
        <p:spPr>
          <a:xfrm>
            <a:off x="-76200" y="533400"/>
            <a:ext cx="9067800" cy="5562600"/>
          </a:xfrm>
        </p:spPr>
        <p:txBody>
          <a:bodyPr>
            <a:normAutofit fontScale="92500"/>
          </a:bodyPr>
          <a:lstStyle/>
          <a:p>
            <a:pPr marL="457200" marR="0" lvl="1" indent="0" rtl="0">
              <a:spcAft>
                <a:spcPts val="1200"/>
              </a:spcAft>
              <a:buNone/>
            </a:pPr>
            <a:r>
              <a:rPr lang="en-US" b="1" i="0" u="none" strike="noStrike" baseline="0" smtClean="0">
                <a:solidFill>
                  <a:srgbClr val="FF0000"/>
                </a:solidFill>
                <a:latin typeface="Cambria"/>
              </a:rPr>
              <a:t>b) </a:t>
            </a:r>
            <a:r>
              <a:rPr lang="en-US" b="1" i="0" u="none" strike="noStrike" baseline="0" err="1" smtClean="0">
                <a:solidFill>
                  <a:srgbClr val="FF0000"/>
                </a:solidFill>
                <a:latin typeface="Cambria"/>
              </a:rPr>
              <a:t>Nhận</a:t>
            </a:r>
            <a:r>
              <a:rPr lang="en-US" b="1" i="0" u="none" strike="noStrike" baseline="0" smtClean="0">
                <a:solidFill>
                  <a:srgbClr val="FF0000"/>
                </a:solidFill>
                <a:latin typeface="Cambria"/>
              </a:rPr>
              <a:t> </a:t>
            </a:r>
            <a:r>
              <a:rPr lang="en-US" b="1" i="0" u="none" strike="noStrike" baseline="0" err="1" smtClean="0">
                <a:solidFill>
                  <a:srgbClr val="FF0000"/>
                </a:solidFill>
                <a:latin typeface="Cambria"/>
              </a:rPr>
              <a:t>xét</a:t>
            </a:r>
            <a:r>
              <a:rPr lang="en-US" b="1" i="0" u="none" strike="noStrike" baseline="0" smtClean="0">
                <a:solidFill>
                  <a:srgbClr val="FF0000"/>
                </a:solidFill>
                <a:latin typeface="Cambria"/>
              </a:rPr>
              <a:t>:</a:t>
            </a:r>
          </a:p>
          <a:p>
            <a:pPr marL="1371600" marR="0" lvl="2" indent="-457200" algn="just" rtl="0">
              <a:buAutoNum type="arabicPeriod"/>
            </a:pPr>
            <a:r>
              <a:rPr lang="vi-VN" b="1" i="1" u="none" strike="noStrike" baseline="0" smtClean="0">
                <a:solidFill>
                  <a:srgbClr val="FF0000"/>
                </a:solidFill>
                <a:latin typeface="Cambria"/>
              </a:rPr>
              <a:t>Độ dài cạnh mỗi hình là bao nhiêu và có thay đổi không </a:t>
            </a:r>
            <a:r>
              <a:rPr lang="en-US" b="1" i="1" u="none" strike="noStrike" baseline="0" smtClean="0">
                <a:solidFill>
                  <a:srgbClr val="FF0000"/>
                </a:solidFill>
                <a:latin typeface="Cambria"/>
              </a:rPr>
              <a:t>?</a:t>
            </a:r>
          </a:p>
          <a:p>
            <a:pPr marR="0" lvl="2" rtl="0">
              <a:buFont typeface="Wingdings" pitchFamily="2" charset="2"/>
              <a:buChar char="Ä"/>
            </a:pPr>
            <a:r>
              <a:rPr lang="vi-VN" b="0" i="1" u="none" strike="noStrike" baseline="0" smtClean="0">
                <a:latin typeface="Cambria"/>
                <a:sym typeface="Wingdings"/>
              </a:rPr>
              <a:t>Độ dài cạnh mỗi hình là 100, và độ dài cạnh không thay đổi (Gọi độ dài cạnh là hằng)</a:t>
            </a:r>
            <a:r>
              <a:rPr lang="vi-VN" b="0" i="1" u="none" strike="noStrike" baseline="0" smtClean="0">
                <a:latin typeface="Times New Roman"/>
                <a:sym typeface="Wingdings"/>
              </a:rPr>
              <a:t>.</a:t>
            </a:r>
            <a:endParaRPr lang="en-US" b="0" i="1" u="none" strike="noStrike" baseline="0" smtClean="0">
              <a:latin typeface="Times New Roman"/>
              <a:sym typeface="Wingdings"/>
            </a:endParaRPr>
          </a:p>
          <a:p>
            <a:pPr marL="914400" marR="0" lvl="2" indent="0" rtl="0">
              <a:buNone/>
            </a:pPr>
            <a:endParaRPr lang="vi-VN" b="0" i="1" u="none" strike="noStrike" baseline="0" smtClean="0">
              <a:solidFill>
                <a:srgbClr val="243F60"/>
              </a:solidFill>
              <a:latin typeface="Times New Roman"/>
              <a:sym typeface="Wingdings"/>
            </a:endParaRPr>
          </a:p>
          <a:p>
            <a:pPr marL="914400" marR="0" lvl="2" indent="0" rtl="0">
              <a:buNone/>
            </a:pPr>
            <a:r>
              <a:rPr lang="en-US" b="1" i="1" u="none" strike="noStrike" baseline="0" smtClean="0">
                <a:solidFill>
                  <a:srgbClr val="FF0000"/>
                </a:solidFill>
                <a:latin typeface="Cambria"/>
              </a:rPr>
              <a:t>2. </a:t>
            </a:r>
            <a:r>
              <a:rPr lang="en-US" b="1" i="1" u="none" strike="noStrike" baseline="0" err="1" smtClean="0">
                <a:solidFill>
                  <a:srgbClr val="FF0000"/>
                </a:solidFill>
                <a:latin typeface="Cambria"/>
              </a:rPr>
              <a:t>Số</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cạnh</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mỗi</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hình</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có</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giống</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nhau</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không</a:t>
            </a:r>
            <a:r>
              <a:rPr lang="en-US" b="1" i="1" u="none" strike="noStrike" baseline="0" smtClean="0">
                <a:solidFill>
                  <a:srgbClr val="FF0000"/>
                </a:solidFill>
                <a:latin typeface="Cambria"/>
              </a:rPr>
              <a:t>? </a:t>
            </a:r>
          </a:p>
          <a:p>
            <a:pPr marL="914400" lvl="2" indent="0">
              <a:buNone/>
            </a:pPr>
            <a:r>
              <a:rPr lang="vi-VN" b="0" i="1" u="none" strike="noStrike" baseline="0" smtClean="0">
                <a:solidFill>
                  <a:srgbClr val="243F60"/>
                </a:solidFill>
                <a:latin typeface="Cambria"/>
                <a:sym typeface="Wingdings"/>
              </a:rPr>
              <a:t> </a:t>
            </a:r>
            <a:r>
              <a:rPr lang="vi-VN" b="0" i="1" u="none" strike="noStrike" baseline="0" smtClean="0">
                <a:latin typeface="Times New Roman"/>
                <a:sym typeface="Wingdings"/>
              </a:rPr>
              <a:t> </a:t>
            </a:r>
            <a:r>
              <a:rPr lang="vi-VN" b="0" i="1" u="none" strike="noStrike" baseline="0" smtClean="0">
                <a:latin typeface="Cambria"/>
                <a:sym typeface="Wingdings"/>
              </a:rPr>
              <a:t>Số cạnh mỗi hình khác nhau (Số cạnh thay đổi. Gọi số cạnh là biến).</a:t>
            </a:r>
            <a:endParaRPr lang="en-US" b="0" i="1" u="none" strike="noStrike" baseline="0" smtClean="0">
              <a:latin typeface="Cambria"/>
              <a:sym typeface="Wingdings"/>
            </a:endParaRPr>
          </a:p>
          <a:p>
            <a:pPr marL="914400" lvl="2" indent="0">
              <a:buNone/>
            </a:pPr>
            <a:endParaRPr lang="vi-VN" b="0" i="1" u="none" strike="noStrike" baseline="0" smtClean="0">
              <a:solidFill>
                <a:srgbClr val="243F60"/>
              </a:solidFill>
              <a:latin typeface="Cambria"/>
              <a:sym typeface="Wingdings"/>
            </a:endParaRPr>
          </a:p>
          <a:p>
            <a:pPr marL="914400" marR="0" lvl="2" indent="0" rtl="0">
              <a:buNone/>
            </a:pPr>
            <a:r>
              <a:rPr lang="en-US" b="1" i="1" u="none" strike="noStrike" baseline="0" smtClean="0">
                <a:solidFill>
                  <a:srgbClr val="FF0000"/>
                </a:solidFill>
                <a:latin typeface="Cambria"/>
              </a:rPr>
              <a:t>3. </a:t>
            </a:r>
            <a:r>
              <a:rPr lang="en-US" b="1" i="1" u="none" strike="noStrike" baseline="0" err="1" smtClean="0">
                <a:solidFill>
                  <a:srgbClr val="FF0000"/>
                </a:solidFill>
                <a:latin typeface="Cambria"/>
              </a:rPr>
              <a:t>Hãy</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chỉ</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ra</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biểu</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thức</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của</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mỗi</a:t>
            </a:r>
            <a:r>
              <a:rPr lang="en-US" b="1" i="1" u="none" strike="noStrike" baseline="0" smtClean="0">
                <a:solidFill>
                  <a:srgbClr val="FF0000"/>
                </a:solidFill>
                <a:latin typeface="Cambria"/>
              </a:rPr>
              <a:t> </a:t>
            </a:r>
            <a:r>
              <a:rPr lang="en-US" b="1" i="1" u="none" strike="noStrike" baseline="0" err="1" smtClean="0">
                <a:solidFill>
                  <a:srgbClr val="FF0000"/>
                </a:solidFill>
                <a:latin typeface="Cambria"/>
              </a:rPr>
              <a:t>hình</a:t>
            </a:r>
            <a:r>
              <a:rPr lang="en-US" b="1" i="1" u="none" strike="noStrike" baseline="0" smtClean="0">
                <a:solidFill>
                  <a:srgbClr val="FF0000"/>
                </a:solidFill>
                <a:latin typeface="Cambria"/>
              </a:rPr>
              <a:t>?</a:t>
            </a:r>
          </a:p>
          <a:p>
            <a:pPr marL="1371600" marR="0" lvl="3" indent="0" rtl="0">
              <a:buNone/>
            </a:pPr>
            <a:r>
              <a:rPr lang="vi-VN" sz="2400" b="0" i="1" u="none" strike="noStrike" baseline="0" smtClean="0">
                <a:latin typeface="Times New Roman"/>
                <a:sym typeface="Wingdings"/>
              </a:rPr>
              <a:t></a:t>
            </a:r>
            <a:r>
              <a:rPr lang="vi-VN" sz="2400" b="0" i="1" u="none" strike="noStrike" baseline="0" smtClean="0">
                <a:latin typeface="Cambria"/>
                <a:sym typeface="Wingdings"/>
              </a:rPr>
              <a:t> Biểu thức hình tam giác đều: 3 * 100</a:t>
            </a:r>
          </a:p>
          <a:p>
            <a:pPr marL="1371600" marR="0" lvl="3" indent="0" rtl="0">
              <a:buNone/>
            </a:pPr>
            <a:r>
              <a:rPr lang="en-US" sz="2400" b="0" i="1" u="none" strike="noStrike" baseline="0" smtClean="0">
                <a:latin typeface="Times New Roman"/>
                <a:sym typeface="Wingdings"/>
              </a:rPr>
              <a:t></a:t>
            </a:r>
            <a:r>
              <a:rPr lang="en-US" sz="2400" b="0" i="1" u="none" strike="noStrike" baseline="0" smtClean="0">
                <a:latin typeface="Cambria"/>
                <a:sym typeface="Wingdings"/>
              </a:rPr>
              <a:t> </a:t>
            </a:r>
            <a:r>
              <a:rPr lang="en-US" sz="2400" b="0" i="1" u="none" strike="noStrike" baseline="0" err="1" smtClean="0">
                <a:latin typeface="Cambria"/>
                <a:sym typeface="Wingdings"/>
              </a:rPr>
              <a:t>Biểu</a:t>
            </a:r>
            <a:r>
              <a:rPr lang="en-US" sz="2400" b="0" i="1" u="none" strike="noStrike" baseline="0" smtClean="0">
                <a:latin typeface="Cambria"/>
                <a:sym typeface="Wingdings"/>
              </a:rPr>
              <a:t> </a:t>
            </a:r>
            <a:r>
              <a:rPr lang="en-US" sz="2400" b="0" i="1" u="none" strike="noStrike" baseline="0" err="1" smtClean="0">
                <a:latin typeface="Cambria"/>
                <a:sym typeface="Wingdings"/>
              </a:rPr>
              <a:t>thức</a:t>
            </a:r>
            <a:r>
              <a:rPr lang="en-US" sz="2400" b="0" i="1" u="none" strike="noStrike" baseline="0" smtClean="0">
                <a:latin typeface="Cambria"/>
                <a:sym typeface="Wingdings"/>
              </a:rPr>
              <a:t> </a:t>
            </a:r>
            <a:r>
              <a:rPr lang="en-US" sz="2400" b="0" i="1" u="none" strike="noStrike" baseline="0" err="1" smtClean="0">
                <a:latin typeface="Cambria"/>
                <a:sym typeface="Wingdings"/>
              </a:rPr>
              <a:t>hình</a:t>
            </a:r>
            <a:r>
              <a:rPr lang="en-US" sz="2400" b="0" i="1" u="none" strike="noStrike" baseline="0" smtClean="0">
                <a:latin typeface="Cambria"/>
                <a:sym typeface="Wingdings"/>
              </a:rPr>
              <a:t> </a:t>
            </a:r>
            <a:r>
              <a:rPr lang="en-US" sz="2400" b="0" i="1" u="none" strike="noStrike" baseline="0" err="1" smtClean="0">
                <a:latin typeface="Cambria"/>
                <a:sym typeface="Wingdings"/>
              </a:rPr>
              <a:t>vuông</a:t>
            </a:r>
            <a:r>
              <a:rPr lang="en-US" sz="2400" b="0" i="1" u="none" strike="noStrike" baseline="0" smtClean="0">
                <a:latin typeface="Cambria"/>
                <a:sym typeface="Wingdings"/>
              </a:rPr>
              <a:t>: 4 * 100</a:t>
            </a:r>
          </a:p>
          <a:p>
            <a:pPr marL="1371600" marR="0" lvl="3" indent="0" rtl="0">
              <a:buNone/>
            </a:pPr>
            <a:r>
              <a:rPr lang="vi-VN" sz="2400" b="0" i="1" u="none" strike="noStrike" baseline="0" smtClean="0">
                <a:latin typeface="Times New Roman"/>
                <a:sym typeface="Wingdings"/>
              </a:rPr>
              <a:t></a:t>
            </a:r>
            <a:r>
              <a:rPr lang="vi-VN" sz="2400" b="0" i="1" u="none" strike="noStrike" baseline="0" smtClean="0">
                <a:latin typeface="Cambria"/>
                <a:sym typeface="Wingdings"/>
              </a:rPr>
              <a:t> Biểu thức hình lục giác đều: 6 * 100</a:t>
            </a:r>
            <a:endParaRPr lang="vi-VN" sz="2400" b="0" i="1" u="none" strike="noStrike" baseline="0" smtClean="0">
              <a:latin typeface="Times New Roman"/>
              <a:sym typeface="Wingdings"/>
            </a:endParaRPr>
          </a:p>
        </p:txBody>
      </p:sp>
    </p:spTree>
    <p:extLst>
      <p:ext uri="{BB962C8B-B14F-4D97-AF65-F5344CB8AC3E}">
        <p14:creationId xmlns:p14="http://schemas.microsoft.com/office/powerpoint/2010/main" val="253455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ircle(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barn(inVertical)">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circle(in)">
                                      <p:cBhvr>
                                        <p:cTn id="27" dur="20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xEl>
                                              <p:pRg st="7" end="7"/>
                                            </p:txEl>
                                          </p:spTgt>
                                        </p:tgtEl>
                                        <p:attrNameLst>
                                          <p:attrName>style.visibility</p:attrName>
                                        </p:attrNameLst>
                                      </p:cBhvr>
                                      <p:to>
                                        <p:strVal val="visible"/>
                                      </p:to>
                                    </p:set>
                                    <p:animEffect transition="in" filter="wipe(down)">
                                      <p:cBhvr>
                                        <p:cTn id="32" dur="500"/>
                                        <p:tgtEl>
                                          <p:spTgt spid="4">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circle(in)">
                                      <p:cBhvr>
                                        <p:cTn id="37" dur="2000"/>
                                        <p:tgtEl>
                                          <p:spTgt spid="4">
                                            <p:txEl>
                                              <p:pRg st="8" end="8"/>
                                            </p:txEl>
                                          </p:spTgt>
                                        </p:tgtEl>
                                      </p:cBhvr>
                                    </p:animEffect>
                                  </p:childTnLst>
                                </p:cTn>
                              </p:par>
                              <p:par>
                                <p:cTn id="38" presetID="6" presetClass="entr" presetSubtype="16" fill="hold" nodeType="withEffect">
                                  <p:stCondLst>
                                    <p:cond delay="0"/>
                                  </p:stCondLst>
                                  <p:childTnLst>
                                    <p:set>
                                      <p:cBhvr>
                                        <p:cTn id="39" dur="1" fill="hold">
                                          <p:stCondLst>
                                            <p:cond delay="0"/>
                                          </p:stCondLst>
                                        </p:cTn>
                                        <p:tgtEl>
                                          <p:spTgt spid="4">
                                            <p:txEl>
                                              <p:pRg st="9" end="9"/>
                                            </p:txEl>
                                          </p:spTgt>
                                        </p:tgtEl>
                                        <p:attrNameLst>
                                          <p:attrName>style.visibility</p:attrName>
                                        </p:attrNameLst>
                                      </p:cBhvr>
                                      <p:to>
                                        <p:strVal val="visible"/>
                                      </p:to>
                                    </p:set>
                                    <p:animEffect transition="in" filter="circle(in)">
                                      <p:cBhvr>
                                        <p:cTn id="40" dur="2000"/>
                                        <p:tgtEl>
                                          <p:spTgt spid="4">
                                            <p:txEl>
                                              <p:pRg st="9" end="9"/>
                                            </p:txEl>
                                          </p:spTgt>
                                        </p:tgtEl>
                                      </p:cBhvr>
                                    </p:animEffect>
                                  </p:childTnLst>
                                </p:cTn>
                              </p:par>
                              <p:par>
                                <p:cTn id="41" presetID="6" presetClass="entr" presetSubtype="16" fill="hold" nodeType="with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animEffect transition="in" filter="circle(in)">
                                      <p:cBhvr>
                                        <p:cTn id="43" dur="20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381000"/>
            <a:ext cx="8229600" cy="715962"/>
          </a:xfrm>
        </p:spPr>
        <p:txBody>
          <a:bodyPr>
            <a:normAutofit/>
          </a:bodyPr>
          <a:lstStyle/>
          <a:p>
            <a:pPr marR="0" algn="l" rtl="0"/>
            <a:r>
              <a:rPr lang="en-US" sz="3600" b="1" i="0" u="none" strike="noStrike" baseline="0" smtClean="0">
                <a:solidFill>
                  <a:srgbClr val="FF0000"/>
                </a:solidFill>
                <a:latin typeface="Cambria"/>
              </a:rPr>
              <a:t>2</a:t>
            </a:r>
            <a:r>
              <a:rPr lang="en-US" sz="3600" b="1" i="0" u="none" strike="noStrike" baseline="0" smtClean="0">
                <a:solidFill>
                  <a:srgbClr val="FF0000"/>
                </a:solidFill>
                <a:latin typeface="Times New Roman"/>
              </a:rPr>
              <a:t>. </a:t>
            </a:r>
            <a:r>
              <a:rPr lang="en-US" sz="3600" b="1" i="0" u="none" strike="noStrike" baseline="0" err="1" smtClean="0">
                <a:solidFill>
                  <a:srgbClr val="FF0000"/>
                </a:solidFill>
                <a:latin typeface="Cambria"/>
              </a:rPr>
              <a:t>Hằng</a:t>
            </a:r>
            <a:r>
              <a:rPr lang="en-US" sz="3600" b="1" i="0" u="none" strike="noStrike" baseline="0" smtClean="0">
                <a:solidFill>
                  <a:srgbClr val="FF0000"/>
                </a:solidFill>
                <a:latin typeface="Cambria"/>
              </a:rPr>
              <a:t>, </a:t>
            </a:r>
            <a:r>
              <a:rPr lang="en-US" sz="3600" b="1" i="0" u="none" strike="noStrike" baseline="0" err="1" smtClean="0">
                <a:solidFill>
                  <a:srgbClr val="FF0000"/>
                </a:solidFill>
                <a:latin typeface="Cambria"/>
              </a:rPr>
              <a:t>biến</a:t>
            </a:r>
            <a:r>
              <a:rPr lang="en-US" sz="3600" b="1" i="0" u="none" strike="noStrike" baseline="0" smtClean="0">
                <a:solidFill>
                  <a:srgbClr val="FF0000"/>
                </a:solidFill>
                <a:latin typeface="Cambria"/>
              </a:rPr>
              <a:t>, </a:t>
            </a:r>
            <a:r>
              <a:rPr lang="en-US" sz="3600" b="1" i="0" u="none" strike="noStrike" baseline="0" err="1" smtClean="0">
                <a:solidFill>
                  <a:srgbClr val="FF0000"/>
                </a:solidFill>
                <a:latin typeface="Cambria"/>
              </a:rPr>
              <a:t>biểu</a:t>
            </a:r>
            <a:r>
              <a:rPr lang="en-US" sz="3600" b="1" i="0" u="none" strike="noStrike" baseline="0" smtClean="0">
                <a:solidFill>
                  <a:srgbClr val="FF0000"/>
                </a:solidFill>
                <a:latin typeface="Cambria"/>
              </a:rPr>
              <a:t> </a:t>
            </a:r>
            <a:r>
              <a:rPr lang="en-US" sz="3600" b="1" i="0" u="none" strike="noStrike" baseline="0" err="1" smtClean="0">
                <a:solidFill>
                  <a:srgbClr val="FF0000"/>
                </a:solidFill>
                <a:latin typeface="Cambria"/>
              </a:rPr>
              <a:t>thức</a:t>
            </a:r>
            <a:r>
              <a:rPr lang="en-US" sz="3600" b="1" i="0" u="none" strike="noStrike" baseline="0" smtClean="0">
                <a:solidFill>
                  <a:srgbClr val="FF0000"/>
                </a:solidFill>
                <a:latin typeface="Cambria"/>
              </a:rPr>
              <a:t>.</a:t>
            </a:r>
          </a:p>
        </p:txBody>
      </p:sp>
      <p:sp>
        <p:nvSpPr>
          <p:cNvPr id="3" name="Text Placeholder 2"/>
          <p:cNvSpPr>
            <a:spLocks noGrp="1"/>
          </p:cNvSpPr>
          <p:nvPr>
            <p:ph type="body" idx="1"/>
          </p:nvPr>
        </p:nvSpPr>
        <p:spPr>
          <a:xfrm>
            <a:off x="457200" y="1371600"/>
            <a:ext cx="8229600" cy="4572000"/>
          </a:xfrm>
        </p:spPr>
        <p:txBody>
          <a:bodyPr>
            <a:noAutofit/>
          </a:bodyPr>
          <a:lstStyle/>
          <a:p>
            <a:pPr marL="0" marR="0" lvl="0" indent="0" algn="just" rtl="0">
              <a:spcBef>
                <a:spcPts val="600"/>
              </a:spcBef>
              <a:spcAft>
                <a:spcPts val="600"/>
              </a:spcAft>
              <a:buNone/>
            </a:pPr>
            <a:r>
              <a:rPr lang="vi-VN" sz="2800" i="0" u="none" strike="noStrike" baseline="0" smtClean="0">
                <a:solidFill>
                  <a:srgbClr val="0070C0"/>
                </a:solidFill>
                <a:latin typeface="+mj-lt"/>
              </a:rPr>
              <a:t>- Hằng có giá trị không đổi trong quá trình thực hiện chương trình. </a:t>
            </a:r>
          </a:p>
          <a:p>
            <a:pPr marL="0" marR="0" lvl="0" indent="0" algn="just" rtl="0">
              <a:spcBef>
                <a:spcPts val="600"/>
              </a:spcBef>
              <a:spcAft>
                <a:spcPts val="600"/>
              </a:spcAft>
              <a:buNone/>
            </a:pPr>
            <a:r>
              <a:rPr lang="vi-VN" sz="2800" i="0" u="none" strike="noStrike" baseline="0" smtClean="0">
                <a:solidFill>
                  <a:srgbClr val="0070C0"/>
                </a:solidFill>
                <a:latin typeface="+mj-lt"/>
              </a:rPr>
              <a:t>- Biến được dùng để lưu trữ giá trị  và giá trị đó có thể thay đổi trong quá trình thực hiện chương trình. </a:t>
            </a:r>
          </a:p>
          <a:p>
            <a:pPr marL="0" marR="0" lvl="0" indent="0" algn="just" rtl="0">
              <a:spcBef>
                <a:spcPts val="600"/>
              </a:spcBef>
              <a:spcAft>
                <a:spcPts val="600"/>
              </a:spcAft>
              <a:buNone/>
            </a:pPr>
            <a:r>
              <a:rPr lang="vi-VN" sz="2800" i="0" u="none" strike="noStrike" baseline="0" smtClean="0">
                <a:solidFill>
                  <a:srgbClr val="0070C0"/>
                </a:solidFill>
                <a:latin typeface="+mj-lt"/>
              </a:rPr>
              <a:t>- Kết quả tính toán của biểu thức thuộc một KDL nhất định.</a:t>
            </a:r>
          </a:p>
          <a:p>
            <a:pPr marL="0" marR="0" lvl="0" indent="0" algn="just" rtl="0">
              <a:spcBef>
                <a:spcPts val="600"/>
              </a:spcBef>
              <a:spcAft>
                <a:spcPts val="600"/>
              </a:spcAft>
              <a:buNone/>
            </a:pPr>
            <a:r>
              <a:rPr lang="vi-VN" sz="2800" i="0" u="none" strike="noStrike" baseline="0" smtClean="0">
                <a:solidFill>
                  <a:srgbClr val="0070C0"/>
                </a:solidFill>
                <a:latin typeface="+mj-lt"/>
              </a:rPr>
              <a:t>Lưu ý: Hằng và Biến được người lập trình đặt tên và thuộc một KDL nhất định.</a:t>
            </a:r>
          </a:p>
        </p:txBody>
      </p:sp>
    </p:spTree>
    <p:extLst>
      <p:ext uri="{BB962C8B-B14F-4D97-AF65-F5344CB8AC3E}">
        <p14:creationId xmlns:p14="http://schemas.microsoft.com/office/powerpoint/2010/main" val="164087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86800" cy="838200"/>
          </a:xfrm>
        </p:spPr>
        <p:txBody>
          <a:bodyPr>
            <a:normAutofit/>
          </a:bodyPr>
          <a:lstStyle/>
          <a:p>
            <a:pPr marR="0" rtl="0"/>
            <a:r>
              <a:rPr lang="en-US" b="1" i="0" u="none" strike="noStrike" baseline="0"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3. </a:t>
            </a:r>
            <a:r>
              <a:rPr lang="en-US" b="1" i="0" u="none" strike="noStrike" baseline="0" err="1"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Thực</a:t>
            </a:r>
            <a:r>
              <a:rPr lang="en-US" b="1" i="0" u="none" strike="noStrike" baseline="0"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 </a:t>
            </a:r>
            <a:r>
              <a:rPr lang="en-US" b="1" i="0" u="none" strike="noStrike" baseline="0" err="1"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hành</a:t>
            </a:r>
            <a:r>
              <a:rPr lang="en-US" b="1" i="0" u="none" strike="noStrike" baseline="0"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 </a:t>
            </a:r>
            <a:r>
              <a:rPr lang="en-US" b="1" i="0" u="none" strike="noStrike" baseline="0" err="1"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luyện</a:t>
            </a:r>
            <a:r>
              <a:rPr lang="en-US" b="1" i="0" u="none" strike="noStrike"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 </a:t>
            </a:r>
            <a:r>
              <a:rPr lang="en-US" b="1" i="0" u="none" strike="noStrike" err="1"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tập</a:t>
            </a:r>
            <a:r>
              <a:rPr lang="en-US" b="1" i="0" u="none" strike="noStrike"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 </a:t>
            </a:r>
            <a:r>
              <a:rPr lang="en-US" b="1" i="0" u="none" strike="noStrike" err="1"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vận</a:t>
            </a:r>
            <a:r>
              <a:rPr lang="en-US" b="1" i="0" u="none" strike="noStrike"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 </a:t>
            </a:r>
            <a:r>
              <a:rPr lang="en-US" b="1" i="0" u="none" strike="noStrike" err="1"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rPr>
              <a:t>dụng</a:t>
            </a:r>
            <a:endParaRPr lang="en-US" b="1" i="0" u="none" strike="noStrike" baseline="0"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Cambria"/>
            </a:endParaRPr>
          </a:p>
        </p:txBody>
      </p:sp>
      <p:sp>
        <p:nvSpPr>
          <p:cNvPr id="3" name="Text Placeholder 2"/>
          <p:cNvSpPr>
            <a:spLocks noGrp="1"/>
          </p:cNvSpPr>
          <p:nvPr>
            <p:ph type="body" idx="1"/>
          </p:nvPr>
        </p:nvSpPr>
        <p:spPr>
          <a:xfrm>
            <a:off x="457200" y="1600200"/>
            <a:ext cx="8382000" cy="4525963"/>
          </a:xfrm>
        </p:spPr>
        <p:txBody>
          <a:bodyPr>
            <a:normAutofit/>
          </a:bodyPr>
          <a:lstStyle/>
          <a:p>
            <a:pPr marR="0" lvl="0" algn="just" rtl="0">
              <a:spcBef>
                <a:spcPts val="600"/>
              </a:spcBef>
              <a:spcAft>
                <a:spcPts val="600"/>
              </a:spcAft>
            </a:pPr>
            <a:r>
              <a:rPr lang="vi-VN" sz="2400" b="1" i="0" u="none" strike="noStrike" baseline="0" smtClean="0">
                <a:solidFill>
                  <a:srgbClr val="FF0000"/>
                </a:solidFill>
                <a:latin typeface="+mj-lt"/>
                <a:hlinkClick r:id="rId2" action="ppaction://hlinksldjump"/>
              </a:rPr>
              <a:t>Bài 3. </a:t>
            </a:r>
            <a:r>
              <a:rPr lang="vi-VN" sz="2400" i="0" u="none" strike="noStrike" baseline="0" smtClean="0">
                <a:solidFill>
                  <a:srgbClr val="0070C0"/>
                </a:solidFill>
                <a:latin typeface="+mj-lt"/>
              </a:rPr>
              <a:t>Dùng NNLT Scratch để vẽ hình đa giác đều (bài 2).</a:t>
            </a:r>
          </a:p>
          <a:p>
            <a:pPr marR="0" lvl="0" algn="just" rtl="0">
              <a:spcBef>
                <a:spcPts val="600"/>
              </a:spcBef>
              <a:spcAft>
                <a:spcPts val="600"/>
              </a:spcAft>
            </a:pPr>
            <a:r>
              <a:rPr lang="vi-VN" sz="2400" b="1" i="0" u="none" strike="noStrike" baseline="0" smtClean="0">
                <a:solidFill>
                  <a:srgbClr val="FF0000"/>
                </a:solidFill>
                <a:latin typeface="+mj-lt"/>
                <a:hlinkClick r:id="rId3" action="ppaction://hlinksldjump"/>
              </a:rPr>
              <a:t>Bài 4. </a:t>
            </a:r>
            <a:r>
              <a:rPr lang="vi-VN" sz="2400" i="0" u="none" strike="noStrike" baseline="0" smtClean="0">
                <a:solidFill>
                  <a:srgbClr val="0070C0"/>
                </a:solidFill>
                <a:latin typeface="+mj-lt"/>
              </a:rPr>
              <a:t>Dùng NNLT Scratch để tạo ra chương trình vẽ hình tròn với bán kính hình tròn được nhập vào từ bàn phím. Tính chu vi và diện tích của hình tròn đã vẽ và thông báo kết quả ra màn hình.</a:t>
            </a:r>
          </a:p>
          <a:p>
            <a:pPr marR="0" lvl="0" algn="just" rtl="0">
              <a:spcBef>
                <a:spcPts val="600"/>
              </a:spcBef>
              <a:spcAft>
                <a:spcPts val="600"/>
              </a:spcAft>
            </a:pPr>
            <a:r>
              <a:rPr lang="vi-VN" sz="2400" b="1" i="0" u="none" strike="noStrike" baseline="0" smtClean="0">
                <a:solidFill>
                  <a:srgbClr val="FF0000"/>
                </a:solidFill>
                <a:latin typeface="+mj-lt"/>
              </a:rPr>
              <a:t>Bài 5. </a:t>
            </a:r>
            <a:r>
              <a:rPr lang="vi-VN" sz="2400" i="0" u="none" strike="noStrike" baseline="0" smtClean="0">
                <a:solidFill>
                  <a:srgbClr val="0070C0"/>
                </a:solidFill>
                <a:latin typeface="+mj-lt"/>
              </a:rPr>
              <a:t>Dùng NNLT Scratch để tạo ra chương trình giải quyết một bài toán trong các môn học như: KHTN, Toán,…</a:t>
            </a:r>
          </a:p>
        </p:txBody>
      </p:sp>
    </p:spTree>
    <p:extLst>
      <p:ext uri="{BB962C8B-B14F-4D97-AF65-F5344CB8AC3E}">
        <p14:creationId xmlns:p14="http://schemas.microsoft.com/office/powerpoint/2010/main" val="3394001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pPr marR="0" rtl="0"/>
            <a:r>
              <a:rPr lang="vi-VN" b="0" i="0" u="none" strike="noStrike" baseline="0" smtClean="0">
                <a:solidFill>
                  <a:srgbClr val="FF0000"/>
                </a:solidFill>
                <a:latin typeface="Cambria"/>
              </a:rPr>
              <a:t>Hướng dẫn giải bài 3.</a:t>
            </a:r>
            <a:endParaRPr lang="vi-VN" b="0" i="0" u="none" strike="noStrike" baseline="0" smtClean="0">
              <a:solidFill>
                <a:srgbClr val="FF0000"/>
              </a:solidFill>
              <a:latin typeface="Times New Roman"/>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371600"/>
            <a:ext cx="4191000" cy="5105400"/>
          </a:xfrm>
          <a:prstGeom prst="rect">
            <a:avLst/>
          </a:prstGeom>
          <a:noFill/>
          <a:ln>
            <a:noFill/>
          </a:ln>
        </p:spPr>
      </p:pic>
      <p:sp>
        <p:nvSpPr>
          <p:cNvPr id="5" name="Left Arrow 4">
            <a:hlinkClick r:id="rId3" action="ppaction://hlinksldjump"/>
          </p:cNvPr>
          <p:cNvSpPr/>
          <p:nvPr/>
        </p:nvSpPr>
        <p:spPr>
          <a:xfrm>
            <a:off x="8388927" y="228600"/>
            <a:ext cx="5334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8094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31838"/>
          </a:xfrm>
        </p:spPr>
        <p:txBody>
          <a:bodyPr>
            <a:normAutofit/>
          </a:bodyPr>
          <a:lstStyle/>
          <a:p>
            <a:pPr marR="0" rtl="0"/>
            <a:r>
              <a:rPr lang="vi-VN" b="0" i="0" u="none" strike="noStrike" baseline="0" smtClean="0">
                <a:solidFill>
                  <a:srgbClr val="FF0000"/>
                </a:solidFill>
                <a:latin typeface="Cambria"/>
              </a:rPr>
              <a:t>Hướng dẫn giải bài 4.</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066800"/>
            <a:ext cx="5638800" cy="5181600"/>
          </a:xfrm>
          <a:prstGeom prst="rect">
            <a:avLst/>
          </a:prstGeom>
          <a:noFill/>
          <a:ln>
            <a:noFill/>
          </a:ln>
        </p:spPr>
      </p:pic>
      <p:sp>
        <p:nvSpPr>
          <p:cNvPr id="6" name="Left Arrow 5">
            <a:hlinkClick r:id="rId3" action="ppaction://hlinksldjump"/>
          </p:cNvPr>
          <p:cNvSpPr/>
          <p:nvPr/>
        </p:nvSpPr>
        <p:spPr>
          <a:xfrm>
            <a:off x="8388927" y="228600"/>
            <a:ext cx="533400" cy="4572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0852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37</TotalTime>
  <Words>544</Words>
  <Application>Microsoft Office PowerPoint</Application>
  <PresentationFormat>On-screen Show (4:3)</PresentationFormat>
  <Paragraphs>55</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Trek</vt:lpstr>
      <vt:lpstr>Office Theme</vt:lpstr>
      <vt:lpstr>BÀI 13. BIỂU DIỄN DỮ LIỆU</vt:lpstr>
      <vt:lpstr>1. Kiểu dữ liệu</vt:lpstr>
      <vt:lpstr>1. Kiểu dữ liệu</vt:lpstr>
      <vt:lpstr>2. Hằng, biến, biểu thức.</vt:lpstr>
      <vt:lpstr>PowerPoint Presentation</vt:lpstr>
      <vt:lpstr>2. Hằng, biến, biểu thức.</vt:lpstr>
      <vt:lpstr>3. Thực hành, luyện tập, vận dụng</vt:lpstr>
      <vt:lpstr>Hướng dẫn giải bài 3.</vt:lpstr>
      <vt:lpstr>Hướng dẫn giải bài 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13. BIỂU DIỄN DỮ LIỆU</dc:title>
  <dc:creator>Ngocdung2</dc:creator>
  <cp:lastModifiedBy>Ngocdung2</cp:lastModifiedBy>
  <cp:revision>6</cp:revision>
  <dcterms:created xsi:type="dcterms:W3CDTF">2023-09-03T07:06:31Z</dcterms:created>
  <dcterms:modified xsi:type="dcterms:W3CDTF">2023-09-04T02:24:21Z</dcterms:modified>
</cp:coreProperties>
</file>