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55" r:id="rId3"/>
    <p:sldId id="329" r:id="rId4"/>
    <p:sldId id="347" r:id="rId5"/>
    <p:sldId id="356" r:id="rId6"/>
    <p:sldId id="346" r:id="rId7"/>
    <p:sldId id="357" r:id="rId8"/>
    <p:sldId id="358" r:id="rId9"/>
    <p:sldId id="359" r:id="rId10"/>
    <p:sldId id="360" r:id="rId11"/>
    <p:sldId id="345" r:id="rId12"/>
    <p:sldId id="361" r:id="rId13"/>
    <p:sldId id="351" r:id="rId14"/>
    <p:sldId id="313" r:id="rId15"/>
    <p:sldId id="365" r:id="rId16"/>
    <p:sldId id="366" r:id="rId17"/>
    <p:sldId id="367" r:id="rId18"/>
    <p:sldId id="368" r:id="rId19"/>
    <p:sldId id="350" r:id="rId20"/>
    <p:sldId id="370" r:id="rId21"/>
    <p:sldId id="371" r:id="rId22"/>
    <p:sldId id="271" r:id="rId23"/>
    <p:sldId id="340" r:id="rId24"/>
    <p:sldId id="276" r:id="rId25"/>
    <p:sldId id="35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6" d="100"/>
          <a:sy n="106" d="100"/>
        </p:scale>
        <p:origin x="-90"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2308324"/>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Công tơ điện là dụng cụ đo lượng điện năng tiêu thụ của một hộ gia đình hoặc doanh nghiệp.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Công tơ điện có một số bộ phận chính: Vỏ, màn hình hiện số,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Công 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19394" y="1124624"/>
            <a:ext cx="11629054" cy="830997"/>
          </a:xfrm>
          <a:prstGeom prst="rect">
            <a:avLst/>
          </a:prstGeom>
        </p:spPr>
        <p:txBody>
          <a:bodyPr wrap="square">
            <a:spAutoFit/>
          </a:bodyPr>
          <a:lstStyle/>
          <a:p>
            <a:pPr>
              <a:spcAft>
                <a:spcPts val="0"/>
              </a:spcAft>
            </a:pPr>
            <a:r>
              <a:rPr lang="vi-VN" sz="2400" b="1" dirty="0">
                <a:solidFill>
                  <a:srgbClr val="000000"/>
                </a:solidFill>
                <a:latin typeface="Times New Roman" panose="02020603050405020304" pitchFamily="18" charset="0"/>
                <a:ea typeface="Times New Roman" panose="02020603050405020304" pitchFamily="18" charset="0"/>
              </a:rPr>
              <a:t>1. Mục tiêu</a:t>
            </a:r>
            <a:endParaRPr lang="en-US" sz="2400" b="1" dirty="0">
              <a:latin typeface="Times New Roman" panose="02020603050405020304" pitchFamily="18" charset="0"/>
              <a:ea typeface="Times New Roman" panose="02020603050405020304" pitchFamily="18" charset="0"/>
            </a:endParaRPr>
          </a:p>
          <a:p>
            <a:pPr>
              <a:spcAft>
                <a:spcPts val="0"/>
              </a:spcAft>
            </a:pPr>
            <a:r>
              <a:rPr lang="vi-VN" sz="2400" dirty="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dirty="0">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530679" y="710308"/>
            <a:ext cx="5751896" cy="461665"/>
          </a:xfrm>
          <a:prstGeom prst="rect">
            <a:avLst/>
          </a:prstGeom>
          <a:noFill/>
        </p:spPr>
        <p:txBody>
          <a:bodyPr wrap="non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Sử</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cụ</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điện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cơ</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bản</a:t>
            </a:r>
            <a:endParaRPr lang="en-US" sz="2400" b="1" dirty="0">
              <a:solidFill>
                <a:srgbClr val="0000FF"/>
              </a:solidFill>
              <a:latin typeface="Times New Roman" pitchFamily="18" charset="0"/>
              <a:cs typeface="Times New Roman" pitchFamily="18" charset="0"/>
            </a:endParaRPr>
          </a:p>
        </p:txBody>
      </p:sp>
      <p:sp>
        <p:nvSpPr>
          <p:cNvPr id="5" name="Rectangle 4"/>
          <p:cNvSpPr/>
          <p:nvPr/>
        </p:nvSpPr>
        <p:spPr>
          <a:xfrm>
            <a:off x="503066" y="1883876"/>
            <a:ext cx="11629054" cy="156966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2. Tiêu chí đánh giá</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a:t>
            </a:r>
            <a:r>
              <a:rPr lang="en-US" sz="2400" dirty="0" err="1" smtClean="0">
                <a:latin typeface="Times New Roman" panose="02020603050405020304" pitchFamily="18" charset="0"/>
                <a:cs typeface="Times New Roman" panose="02020603050405020304" pitchFamily="18" charset="0"/>
              </a:rPr>
              <a:t>ọc</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một số đại lượng đo bằng đồng hồ vạn năng và ampe kìm theo đúng quy trình.</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78574" y="3328904"/>
            <a:ext cx="11629054" cy="1200329"/>
          </a:xfrm>
          <a:prstGeom prst="rect">
            <a:avLst/>
          </a:prstGeom>
        </p:spPr>
        <p:txBody>
          <a:bodyPr wrap="square">
            <a:spAutoFit/>
          </a:bodyPr>
          <a:lstStyle/>
          <a:p>
            <a:r>
              <a:rPr lang="vi-VN" b="1" dirty="0"/>
              <a:t>3</a:t>
            </a:r>
            <a:r>
              <a:rPr lang="vi-VN" sz="2400" b="1" dirty="0">
                <a:latin typeface="Times New Roman" panose="02020603050405020304" pitchFamily="18" charset="0"/>
                <a:cs typeface="Times New Roman" panose="02020603050405020304" pitchFamily="18" charset="0"/>
              </a:rPr>
              <a:t>. Chuẩn bị</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Phiếu báo cáo thực hành cá nhân</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37754" y="5002524"/>
            <a:ext cx="11629054" cy="156966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4. Các bước tiến hành</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Bước 1. Chọn đại lượng đo và thang đo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Bước 2. Tiến hành đo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Bước 3. Đọc kết quả</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a:latin typeface="Times New Roman" panose="02020603050405020304" pitchFamily="18" charset="0"/>
                <a:cs typeface="Times New Roman" panose="02020603050405020304" pitchFamily="18" charset="0"/>
              </a:rPr>
              <a:t>Để đồng hồ ở thang đo điện trở </a:t>
            </a:r>
            <a:r>
              <a:rPr lang="el-GR" sz="2400">
                <a:latin typeface="Times New Roman" panose="02020603050405020304" pitchFamily="18" charset="0"/>
                <a:cs typeface="Times New Roman" panose="02020603050405020304" pitchFamily="18" charset="0"/>
              </a:rPr>
              <a:t>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cụ</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đang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áp</a:t>
            </a:r>
            <a:r>
              <a:rPr lang="en-US" sz="2400"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95470" y="584775"/>
            <a:ext cx="11629052" cy="1138773"/>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 xmlns:a16="http://schemas.microsoft.com/office/drawing/2014/main" val="3635685397"/>
                    </a:ext>
                  </a:extLst>
                </a:gridCol>
                <a:gridCol w="2508105">
                  <a:extLst>
                    <a:ext uri="{9D8B030D-6E8A-4147-A177-3AD203B41FA5}">
                      <a16:colId xmlns="" xmlns:a16="http://schemas.microsoft.com/office/drawing/2014/main"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 xmlns:a16="http://schemas.microsoft.com/office/drawing/2014/main" val="2060457962"/>
                    </a:ext>
                  </a:extLst>
                </a:gridCol>
                <a:gridCol w="5103845">
                  <a:extLst>
                    <a:ext uri="{9D8B030D-6E8A-4147-A177-3AD203B41FA5}">
                      <a16:colId xmlns="" xmlns:a16="http://schemas.microsoft.com/office/drawing/2014/main"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7750840" cy="461665"/>
          </a:xfrm>
          <a:prstGeom prst="rect">
            <a:avLst/>
          </a:prstGeom>
        </p:spPr>
        <p:txBody>
          <a:bodyPr wrap="none">
            <a:spAutoFit/>
          </a:bodyPr>
          <a:lstStyle/>
          <a:p>
            <a:pPr>
              <a:spcAft>
                <a:spcPts val="0"/>
              </a:spcAft>
            </a:pPr>
            <a:r>
              <a:rPr lang="en-US" sz="2400" b="1" dirty="0" err="1">
                <a:solidFill>
                  <a:srgbClr val="0000FF"/>
                </a:solidFill>
                <a:latin typeface="Times New Roman" panose="02020603050405020304" pitchFamily="18" charset="0"/>
                <a:ea typeface="Times New Roman" panose="02020603050405020304" pitchFamily="18" charset="0"/>
              </a:rPr>
              <a:t>Đồng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hồ</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vạn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năng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được</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những</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đại</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lượng</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nào</a:t>
            </a:r>
            <a:r>
              <a:rPr lang="en-US" sz="2400" b="1" dirty="0" smtClean="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5835789" y="1480849"/>
            <a:ext cx="5726248" cy="830997"/>
          </a:xfrm>
          <a:prstGeom prst="rect">
            <a:avLst/>
          </a:prstGeom>
        </p:spPr>
        <p:txBody>
          <a:bodyPr wrap="none">
            <a:spAutoFit/>
          </a:bodyPr>
          <a:lstStyle/>
          <a:p>
            <a:r>
              <a:rPr lang="en-US" sz="2400" dirty="0" err="1">
                <a:solidFill>
                  <a:srgbClr val="FF0000"/>
                </a:solidFill>
                <a:latin typeface="Times New Roman" panose="02020603050405020304" pitchFamily="18" charset="0"/>
                <a:ea typeface="Times New Roman" panose="02020603050405020304" pitchFamily="18" charset="0"/>
              </a:rPr>
              <a:t>Đồng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hồ</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được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dòng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điện</a:t>
            </a:r>
            <a:r>
              <a:rPr lang="en-US" sz="2400" dirty="0" smtClean="0">
                <a:solidFill>
                  <a:srgbClr val="FF0000"/>
                </a:solidFill>
                <a:latin typeface="Times New Roman" panose="02020603050405020304" pitchFamily="18" charset="0"/>
                <a:ea typeface="Times New Roman" panose="02020603050405020304" pitchFamily="18" charset="0"/>
              </a:rPr>
              <a:t> </a:t>
            </a:r>
          </a:p>
          <a:p>
            <a:r>
              <a:rPr lang="en-US" sz="2400" dirty="0" smtClean="0">
                <a:solidFill>
                  <a:srgbClr val="FF0000"/>
                </a:solidFill>
                <a:latin typeface="Times New Roman" panose="02020603050405020304" pitchFamily="18" charset="0"/>
                <a:ea typeface="Times New Roman" panose="02020603050405020304" pitchFamily="18" charset="0"/>
              </a:rPr>
              <a:t>I, </a:t>
            </a:r>
            <a:r>
              <a:rPr lang="en-US" sz="2400" dirty="0" err="1" smtClean="0">
                <a:solidFill>
                  <a:srgbClr val="FF0000"/>
                </a:solidFill>
                <a:latin typeface="Times New Roman" panose="02020603050405020304" pitchFamily="18" charset="0"/>
                <a:ea typeface="Times New Roman" panose="02020603050405020304" pitchFamily="18" charset="0"/>
              </a:rPr>
              <a:t>điện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áp</a:t>
            </a:r>
            <a:r>
              <a:rPr lang="en-US" sz="2400" dirty="0" smtClean="0">
                <a:solidFill>
                  <a:srgbClr val="FF0000"/>
                </a:solidFill>
                <a:latin typeface="Times New Roman" panose="02020603050405020304" pitchFamily="18" charset="0"/>
                <a:ea typeface="Times New Roman" panose="02020603050405020304" pitchFamily="18" charset="0"/>
              </a:rPr>
              <a:t> U </a:t>
            </a:r>
            <a:r>
              <a:rPr lang="en-US" sz="2400" dirty="0" err="1" smtClean="0">
                <a:solidFill>
                  <a:srgbClr val="FF0000"/>
                </a:solidFill>
                <a:latin typeface="Times New Roman" panose="02020603050405020304" pitchFamily="18" charset="0"/>
                <a:ea typeface="Times New Roman" panose="02020603050405020304" pitchFamily="18" charset="0"/>
              </a:rPr>
              <a:t>và</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điện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trở</a:t>
            </a:r>
            <a:r>
              <a:rPr lang="en-US" sz="2400" dirty="0" smtClean="0">
                <a:solidFill>
                  <a:srgbClr val="FF0000"/>
                </a:solidFill>
                <a:latin typeface="Times New Roman" panose="02020603050405020304" pitchFamily="18" charset="0"/>
                <a:ea typeface="Times New Roman" panose="02020603050405020304" pitchFamily="18" charset="0"/>
              </a:rPr>
              <a:t> R</a:t>
            </a:r>
            <a:r>
              <a:rPr lang="en-US" sz="2400" dirty="0" smtClean="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132354" cy="461665"/>
          </a:xfrm>
          <a:prstGeom prst="rect">
            <a:avLst/>
          </a:prstGeom>
        </p:spPr>
        <p:txBody>
          <a:bodyPr wrap="none">
            <a:spAutoFit/>
          </a:bodyPr>
          <a:lstStyle/>
          <a:p>
            <a:pPr>
              <a:spcAft>
                <a:spcPts val="0"/>
              </a:spcAft>
            </a:pPr>
            <a:r>
              <a:rPr lang="en-US" sz="2400" b="1" dirty="0" err="1">
                <a:solidFill>
                  <a:srgbClr val="0000FF"/>
                </a:solidFill>
                <a:latin typeface="Times New Roman" panose="02020603050405020304" pitchFamily="18" charset="0"/>
                <a:ea typeface="Times New Roman" panose="02020603050405020304" pitchFamily="18" charset="0"/>
              </a:rPr>
              <a:t>Đồng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hồ</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vạn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năng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được</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những</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loại</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dòng</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điện</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nào</a:t>
            </a:r>
            <a:r>
              <a:rPr lang="en-US" sz="2400" b="1" dirty="0" smtClean="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835789" y="1480849"/>
            <a:ext cx="5726248" cy="830997"/>
          </a:xfrm>
          <a:prstGeom prst="rect">
            <a:avLst/>
          </a:prstGeom>
        </p:spPr>
        <p:txBody>
          <a:bodyPr wrap="none">
            <a:spAutoFit/>
          </a:bodyPr>
          <a:lstStyle/>
          <a:p>
            <a:r>
              <a:rPr lang="en-US" sz="2400" dirty="0" err="1">
                <a:solidFill>
                  <a:srgbClr val="FF0000"/>
                </a:solidFill>
                <a:latin typeface="Times New Roman" panose="02020603050405020304" pitchFamily="18" charset="0"/>
                <a:ea typeface="Times New Roman" panose="02020603050405020304" pitchFamily="18" charset="0"/>
              </a:rPr>
              <a:t>Đồng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hồ</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được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dòng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điện</a:t>
            </a:r>
            <a:r>
              <a:rPr lang="en-US" sz="2400" dirty="0" smtClean="0">
                <a:solidFill>
                  <a:srgbClr val="FF0000"/>
                </a:solidFill>
                <a:latin typeface="Times New Roman" panose="02020603050405020304" pitchFamily="18" charset="0"/>
                <a:ea typeface="Times New Roman" panose="02020603050405020304" pitchFamily="18" charset="0"/>
              </a:rPr>
              <a:t> </a:t>
            </a:r>
          </a:p>
          <a:p>
            <a:r>
              <a:rPr lang="en-US" sz="2400" dirty="0" err="1">
                <a:solidFill>
                  <a:srgbClr val="FF0000"/>
                </a:solidFill>
                <a:latin typeface="Times New Roman" panose="02020603050405020304" pitchFamily="18" charset="0"/>
                <a:ea typeface="Times New Roman" panose="02020603050405020304" pitchFamily="18" charset="0"/>
              </a:rPr>
              <a:t>m</a:t>
            </a:r>
            <a:r>
              <a:rPr lang="en-US" sz="2400" dirty="0" err="1" smtClean="0">
                <a:solidFill>
                  <a:srgbClr val="FF0000"/>
                </a:solidFill>
                <a:latin typeface="Times New Roman" panose="02020603050405020304" pitchFamily="18" charset="0"/>
                <a:ea typeface="Times New Roman" panose="02020603050405020304" pitchFamily="18" charset="0"/>
              </a:rPr>
              <a:t>ột</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chiều</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và</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xoay</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chiều</a:t>
            </a:r>
            <a:r>
              <a:rPr lang="en-US" sz="2400" dirty="0" smtClean="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Nút 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I. Một số dụng cụ đo điện đơn giản</a:t>
            </a:r>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1. Đồng hồ vạn năng</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a.Chức năng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hiệu điện thế</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điện trở...</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Đồng hồ vạn năng chia ra làm 2 loại: loại hiển thị kim và loại hiển thị số.</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Cấu tạo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Đồng hồ vạn năng gồm một số bộ phận sau: vỏ, nút nguồn, màn hình hiển thị, núm xoay chọn thang đo; que đo; các thang đo, giắc cắm que đo.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8911414" cy="461665"/>
          </a:xfrm>
          <a:prstGeom prst="rect">
            <a:avLst/>
          </a:prstGeom>
        </p:spPr>
        <p:txBody>
          <a:bodyPr wrap="non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Quan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2.3 </a:t>
            </a:r>
            <a:r>
              <a:rPr lang="en-US" sz="2400" b="1" dirty="0" err="1" smtClean="0">
                <a:solidFill>
                  <a:srgbClr val="0000FF"/>
                </a:solidFill>
                <a:latin typeface="Times New Roman" panose="02020603050405020304" pitchFamily="18" charset="0"/>
                <a:cs typeface="Times New Roman" panose="02020603050405020304" pitchFamily="18" charset="0"/>
              </a:rPr>
              <a:t>cho</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tên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gọi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và</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chức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năng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của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dụng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cụ</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trên</a:t>
            </a:r>
            <a:r>
              <a:rPr lang="en-US" sz="2400" b="1" dirty="0" smtClean="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4" name="Rectangle 3"/>
          <p:cNvSpPr/>
          <p:nvPr/>
        </p:nvSpPr>
        <p:spPr>
          <a:xfrm>
            <a:off x="6529729" y="1791081"/>
            <a:ext cx="5421677" cy="1569660"/>
          </a:xfrm>
          <a:prstGeom prst="rect">
            <a:avLst/>
          </a:prstGeom>
        </p:spPr>
        <p:txBody>
          <a:bodyPr wrap="none">
            <a:spAutoFit/>
          </a:bodyPr>
          <a:lstStyle/>
          <a:p>
            <a:r>
              <a:rPr lang="en-US" sz="2400" dirty="0" smtClean="0">
                <a:solidFill>
                  <a:srgbClr val="FF0000"/>
                </a:solidFill>
                <a:latin typeface="Times New Roman" panose="02020603050405020304" pitchFamily="18" charset="0"/>
                <a:ea typeface="Times New Roman" panose="02020603050405020304" pitchFamily="18" charset="0"/>
              </a:rPr>
              <a:t>-</a:t>
            </a:r>
            <a:r>
              <a:rPr lang="en-US" sz="2400" dirty="0" err="1" smtClean="0">
                <a:solidFill>
                  <a:srgbClr val="FF0000"/>
                </a:solidFill>
                <a:latin typeface="Times New Roman" panose="02020603050405020304" pitchFamily="18" charset="0"/>
                <a:ea typeface="Times New Roman" panose="02020603050405020304" pitchFamily="18" charset="0"/>
              </a:rPr>
              <a:t>Tên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gọi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Ampe</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kìm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kẹp</a:t>
            </a:r>
            <a:r>
              <a:rPr lang="en-US" sz="2400" dirty="0" smtClean="0">
                <a:solidFill>
                  <a:srgbClr val="FF0000"/>
                </a:solidFill>
                <a:latin typeface="Times New Roman" panose="02020603050405020304" pitchFamily="18" charset="0"/>
                <a:ea typeface="Times New Roman" panose="02020603050405020304" pitchFamily="18" charset="0"/>
              </a:rPr>
              <a:t>)</a:t>
            </a:r>
            <a:r>
              <a:rPr lang="en-US" sz="2400" dirty="0" smtClean="0">
                <a:solidFill>
                  <a:srgbClr val="FF0000"/>
                </a:solidFill>
                <a:latin typeface="Times New Roman" panose="02020603050405020304" pitchFamily="18" charset="0"/>
                <a:ea typeface="Times New Roman" panose="02020603050405020304" pitchFamily="18" charset="0"/>
              </a:rPr>
              <a:t>.</a:t>
            </a:r>
          </a:p>
          <a:p>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Chức</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năng</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Đo</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dòng</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điện</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xoay</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chiều</a:t>
            </a:r>
            <a:endParaRPr lang="en-US" sz="2400" dirty="0" smtClean="0">
              <a:solidFill>
                <a:srgbClr val="FF0000"/>
              </a:solidFill>
              <a:latin typeface="Times New Roman" panose="02020603050405020304" pitchFamily="18" charset="0"/>
            </a:endParaRPr>
          </a:p>
          <a:p>
            <a:r>
              <a:rPr lang="en-US" sz="2400" i="1" dirty="0" err="1" smtClean="0">
                <a:solidFill>
                  <a:srgbClr val="0070C0"/>
                </a:solidFill>
                <a:latin typeface="Times New Roman" pitchFamily="18" charset="0"/>
                <a:cs typeface="Times New Roman" pitchFamily="18" charset="0"/>
              </a:rPr>
              <a:t>Một</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số</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loại</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tích</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hợp</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chức</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năng</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giống</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như</a:t>
            </a:r>
            <a:r>
              <a:rPr lang="en-US" sz="2400" i="1" dirty="0" smtClean="0">
                <a:solidFill>
                  <a:srgbClr val="0070C0"/>
                </a:solidFill>
                <a:latin typeface="Times New Roman" pitchFamily="18" charset="0"/>
                <a:cs typeface="Times New Roman" pitchFamily="18" charset="0"/>
              </a:rPr>
              <a:t> </a:t>
            </a:r>
          </a:p>
          <a:p>
            <a:r>
              <a:rPr lang="en-US" sz="2400" i="1" dirty="0" err="1" smtClean="0">
                <a:solidFill>
                  <a:srgbClr val="0070C0"/>
                </a:solidFill>
                <a:latin typeface="Times New Roman" pitchFamily="18" charset="0"/>
                <a:cs typeface="Times New Roman" pitchFamily="18" charset="0"/>
              </a:rPr>
              <a:t>đồng</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hồ</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vạn</a:t>
            </a:r>
            <a:r>
              <a:rPr lang="en-US" sz="2400" i="1" dirty="0" smtClean="0">
                <a:solidFill>
                  <a:srgbClr val="0070C0"/>
                </a:solidFill>
                <a:latin typeface="Times New Roman" pitchFamily="18" charset="0"/>
                <a:cs typeface="Times New Roman" pitchFamily="18" charset="0"/>
              </a:rPr>
              <a:t> </a:t>
            </a:r>
            <a:r>
              <a:rPr lang="en-US" sz="2400" i="1" dirty="0" err="1" smtClean="0">
                <a:solidFill>
                  <a:srgbClr val="0070C0"/>
                </a:solidFill>
                <a:latin typeface="Times New Roman" pitchFamily="18" charset="0"/>
                <a:cs typeface="Times New Roman" pitchFamily="18" charset="0"/>
              </a:rPr>
              <a:t>năng</a:t>
            </a:r>
            <a:endParaRPr lang="en-US" sz="2400"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Ampe kìm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dụng cụ dùng để đo cường độ dòng điện xoay chiều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363</TotalTime>
  <Words>1381</Words>
  <Application>Microsoft Office PowerPoint</Application>
  <PresentationFormat>Custom</PresentationFormat>
  <Paragraphs>177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pc</cp:lastModifiedBy>
  <cp:revision>6</cp:revision>
  <dcterms:created xsi:type="dcterms:W3CDTF">2023-06-21T22:05:51Z</dcterms:created>
  <dcterms:modified xsi:type="dcterms:W3CDTF">2024-09-23T09:25:52Z</dcterms:modified>
</cp:coreProperties>
</file>