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48" r:id="rId3"/>
    <p:sldId id="349" r:id="rId4"/>
    <p:sldId id="351" r:id="rId5"/>
    <p:sldId id="353" r:id="rId6"/>
    <p:sldId id="319" r:id="rId7"/>
    <p:sldId id="372" r:id="rId8"/>
    <p:sldId id="371" r:id="rId9"/>
    <p:sldId id="373" r:id="rId10"/>
    <p:sldId id="374" r:id="rId11"/>
    <p:sldId id="320" r:id="rId12"/>
    <p:sldId id="357" r:id="rId13"/>
    <p:sldId id="375" r:id="rId14"/>
    <p:sldId id="359" r:id="rId15"/>
    <p:sldId id="328" r:id="rId16"/>
    <p:sldId id="362" r:id="rId17"/>
    <p:sldId id="332" r:id="rId18"/>
    <p:sldId id="369" r:id="rId19"/>
    <p:sldId id="370" r:id="rId20"/>
    <p:sldId id="292" r:id="rId21"/>
    <p:sldId id="333" r:id="rId22"/>
    <p:sldId id="363" r:id="rId23"/>
    <p:sldId id="365" r:id="rId24"/>
    <p:sldId id="334" r:id="rId25"/>
    <p:sldId id="307" r:id="rId26"/>
    <p:sldId id="340" r:id="rId27"/>
    <p:sldId id="367" r:id="rId28"/>
    <p:sldId id="368" r:id="rId29"/>
    <p:sldId id="344" r:id="rId30"/>
    <p:sldId id="345" r:id="rId31"/>
    <p:sldId id="271" r:id="rId32"/>
    <p:sldId id="347" r:id="rId33"/>
    <p:sldId id="37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06" d="100"/>
          <a:sy n="106" d="100"/>
        </p:scale>
        <p:origin x="-90" y="-3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9/10/2024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thietbidienkyanh.com/wp-content/uploads/2019/12/aptomat-chong-giat-hager-1.png" TargetMode="External"/><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THIẾT BỊ ĐÓNG CẮT VÀ LẤY ĐIỆN TRONG GIA ĐÌNH</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764" y="1591606"/>
            <a:ext cx="10384972" cy="5020209"/>
          </a:xfrm>
          <a:prstGeom prst="rect">
            <a:avLst/>
          </a:prstGeom>
        </p:spPr>
      </p:pic>
      <p:sp>
        <p:nvSpPr>
          <p:cNvPr id="3" name="TextBox 2"/>
          <p:cNvSpPr txBox="1"/>
          <p:nvPr/>
        </p:nvSpPr>
        <p:spPr>
          <a:xfrm>
            <a:off x="5559879" y="668276"/>
            <a:ext cx="6632121" cy="923330"/>
          </a:xfrm>
          <a:prstGeom prst="rect">
            <a:avLst/>
          </a:prstGeom>
          <a:noFill/>
        </p:spPr>
        <p:txBody>
          <a:bodyPr wrap="square" rtlCol="0">
            <a:spAutoFit/>
          </a:bodyPr>
          <a:lstStyle/>
          <a:p>
            <a:r>
              <a:rPr lang="en-US" b="1" u="sng" dirty="0" err="1" smtClean="0">
                <a:solidFill>
                  <a:srgbClr val="0000FF"/>
                </a:solidFill>
              </a:rPr>
              <a:t>Mục</a:t>
            </a:r>
            <a:r>
              <a:rPr lang="en-US" b="1" u="sng" dirty="0" smtClean="0">
                <a:solidFill>
                  <a:srgbClr val="0000FF"/>
                </a:solidFill>
              </a:rPr>
              <a:t> </a:t>
            </a:r>
            <a:r>
              <a:rPr lang="en-US" b="1" u="sng" dirty="0" err="1" smtClean="0">
                <a:solidFill>
                  <a:srgbClr val="0000FF"/>
                </a:solidFill>
              </a:rPr>
              <a:t>tiêu</a:t>
            </a:r>
            <a:r>
              <a:rPr lang="en-US" b="1" u="sng" dirty="0" smtClean="0">
                <a:solidFill>
                  <a:srgbClr val="0000FF"/>
                </a:solidFill>
              </a:rPr>
              <a:t> </a:t>
            </a:r>
            <a:r>
              <a:rPr lang="en-US" b="1" u="sng" dirty="0" err="1" smtClean="0">
                <a:solidFill>
                  <a:srgbClr val="0000FF"/>
                </a:solidFill>
              </a:rPr>
              <a:t>của</a:t>
            </a:r>
            <a:r>
              <a:rPr lang="en-US" b="1" u="sng" dirty="0" smtClean="0">
                <a:solidFill>
                  <a:srgbClr val="0000FF"/>
                </a:solidFill>
              </a:rPr>
              <a:t> </a:t>
            </a:r>
            <a:r>
              <a:rPr lang="en-US" b="1" u="sng" dirty="0" err="1" smtClean="0">
                <a:solidFill>
                  <a:srgbClr val="0000FF"/>
                </a:solidFill>
              </a:rPr>
              <a:t>bài</a:t>
            </a:r>
            <a:r>
              <a:rPr lang="en-US" b="1" u="sng" dirty="0" smtClean="0">
                <a:solidFill>
                  <a:srgbClr val="0000FF"/>
                </a:solidFill>
              </a:rPr>
              <a:t> </a:t>
            </a:r>
            <a:r>
              <a:rPr lang="en-US" b="1" u="sng" dirty="0" err="1" smtClean="0">
                <a:solidFill>
                  <a:srgbClr val="0000FF"/>
                </a:solidFill>
              </a:rPr>
              <a:t>học</a:t>
            </a:r>
            <a:r>
              <a:rPr lang="en-US" b="1" u="sng" dirty="0" smtClean="0">
                <a:solidFill>
                  <a:srgbClr val="0000FF"/>
                </a:solidFill>
              </a:rPr>
              <a:t>: </a:t>
            </a:r>
            <a:r>
              <a:rPr lang="en-US" dirty="0" err="1" smtClean="0">
                <a:solidFill>
                  <a:srgbClr val="0000FF"/>
                </a:solidFill>
              </a:rPr>
              <a:t>Mô</a:t>
            </a:r>
            <a:r>
              <a:rPr lang="en-US" dirty="0" smtClean="0">
                <a:solidFill>
                  <a:srgbClr val="0000FF"/>
                </a:solidFill>
              </a:rPr>
              <a:t> </a:t>
            </a:r>
            <a:r>
              <a:rPr lang="en-US" dirty="0" err="1" smtClean="0">
                <a:solidFill>
                  <a:srgbClr val="0000FF"/>
                </a:solidFill>
              </a:rPr>
              <a:t>tả</a:t>
            </a:r>
            <a:r>
              <a:rPr lang="en-US" dirty="0" smtClean="0">
                <a:solidFill>
                  <a:srgbClr val="0000FF"/>
                </a:solidFill>
              </a:rPr>
              <a:t> </a:t>
            </a:r>
            <a:r>
              <a:rPr lang="en-US" dirty="0" err="1" smtClean="0">
                <a:solidFill>
                  <a:srgbClr val="0000FF"/>
                </a:solidFill>
              </a:rPr>
              <a:t>được</a:t>
            </a:r>
            <a:r>
              <a:rPr lang="en-US" dirty="0" smtClean="0">
                <a:solidFill>
                  <a:srgbClr val="0000FF"/>
                </a:solidFill>
              </a:rPr>
              <a:t> </a:t>
            </a:r>
            <a:r>
              <a:rPr lang="en-US" dirty="0" err="1" smtClean="0">
                <a:solidFill>
                  <a:srgbClr val="0000FF"/>
                </a:solidFill>
              </a:rPr>
              <a:t>chức</a:t>
            </a:r>
            <a:r>
              <a:rPr lang="en-US" dirty="0" smtClean="0">
                <a:solidFill>
                  <a:srgbClr val="0000FF"/>
                </a:solidFill>
              </a:rPr>
              <a:t> </a:t>
            </a:r>
            <a:r>
              <a:rPr lang="en-US" dirty="0" err="1" smtClean="0">
                <a:solidFill>
                  <a:srgbClr val="0000FF"/>
                </a:solidFill>
              </a:rPr>
              <a:t>năng</a:t>
            </a:r>
            <a:r>
              <a:rPr lang="en-US" dirty="0" smtClean="0">
                <a:solidFill>
                  <a:srgbClr val="0000FF"/>
                </a:solidFill>
              </a:rPr>
              <a:t>, </a:t>
            </a:r>
            <a:r>
              <a:rPr lang="en-US" dirty="0" err="1" smtClean="0">
                <a:solidFill>
                  <a:srgbClr val="0000FF"/>
                </a:solidFill>
              </a:rPr>
              <a:t>cấu</a:t>
            </a:r>
            <a:r>
              <a:rPr lang="en-US" dirty="0" smtClean="0">
                <a:solidFill>
                  <a:srgbClr val="0000FF"/>
                </a:solidFill>
              </a:rPr>
              <a:t> </a:t>
            </a:r>
            <a:r>
              <a:rPr lang="en-US" dirty="0" err="1" smtClean="0">
                <a:solidFill>
                  <a:srgbClr val="0000FF"/>
                </a:solidFill>
              </a:rPr>
              <a:t>tạo</a:t>
            </a:r>
            <a:endParaRPr lang="en-US" dirty="0" smtClean="0">
              <a:solidFill>
                <a:srgbClr val="0000FF"/>
              </a:solidFill>
            </a:endParaRPr>
          </a:p>
          <a:p>
            <a:r>
              <a:rPr lang="en-US" dirty="0" err="1" smtClean="0">
                <a:solidFill>
                  <a:srgbClr val="0000FF"/>
                </a:solidFill>
              </a:rPr>
              <a:t>Và</a:t>
            </a:r>
            <a:r>
              <a:rPr lang="en-US" dirty="0" smtClean="0">
                <a:solidFill>
                  <a:srgbClr val="0000FF"/>
                </a:solidFill>
              </a:rPr>
              <a:t> </a:t>
            </a:r>
            <a:r>
              <a:rPr lang="en-US" dirty="0" err="1" smtClean="0">
                <a:solidFill>
                  <a:srgbClr val="0000FF"/>
                </a:solidFill>
              </a:rPr>
              <a:t>thông</a:t>
            </a:r>
            <a:r>
              <a:rPr lang="en-US" dirty="0" smtClean="0">
                <a:solidFill>
                  <a:srgbClr val="0000FF"/>
                </a:solidFill>
              </a:rPr>
              <a:t> </a:t>
            </a:r>
            <a:r>
              <a:rPr lang="en-US" dirty="0" err="1" smtClean="0">
                <a:solidFill>
                  <a:srgbClr val="0000FF"/>
                </a:solidFill>
              </a:rPr>
              <a:t>số</a:t>
            </a:r>
            <a:r>
              <a:rPr lang="en-US" dirty="0" smtClean="0">
                <a:solidFill>
                  <a:srgbClr val="0000FF"/>
                </a:solidFill>
              </a:rPr>
              <a:t> </a:t>
            </a:r>
            <a:r>
              <a:rPr lang="en-US" dirty="0" err="1" smtClean="0">
                <a:solidFill>
                  <a:srgbClr val="0000FF"/>
                </a:solidFill>
              </a:rPr>
              <a:t>kĩ</a:t>
            </a:r>
            <a:r>
              <a:rPr lang="en-US" dirty="0" smtClean="0">
                <a:solidFill>
                  <a:srgbClr val="0000FF"/>
                </a:solidFill>
              </a:rPr>
              <a:t> </a:t>
            </a:r>
            <a:r>
              <a:rPr lang="en-US" dirty="0" err="1" smtClean="0">
                <a:solidFill>
                  <a:srgbClr val="0000FF"/>
                </a:solidFill>
              </a:rPr>
              <a:t>thuật</a:t>
            </a:r>
            <a:r>
              <a:rPr lang="en-US" dirty="0" smtClean="0">
                <a:solidFill>
                  <a:srgbClr val="0000FF"/>
                </a:solidFill>
              </a:rPr>
              <a:t> </a:t>
            </a:r>
            <a:r>
              <a:rPr lang="en-US" dirty="0" err="1" smtClean="0">
                <a:solidFill>
                  <a:srgbClr val="0000FF"/>
                </a:solidFill>
              </a:rPr>
              <a:t>của</a:t>
            </a:r>
            <a:r>
              <a:rPr lang="en-US" dirty="0" smtClean="0">
                <a:solidFill>
                  <a:srgbClr val="0000FF"/>
                </a:solidFill>
              </a:rPr>
              <a:t> </a:t>
            </a:r>
            <a:r>
              <a:rPr lang="en-US" dirty="0" err="1" smtClean="0">
                <a:solidFill>
                  <a:srgbClr val="0000FF"/>
                </a:solidFill>
              </a:rPr>
              <a:t>thiết</a:t>
            </a:r>
            <a:r>
              <a:rPr lang="en-US" dirty="0" smtClean="0">
                <a:solidFill>
                  <a:srgbClr val="0000FF"/>
                </a:solidFill>
              </a:rPr>
              <a:t> </a:t>
            </a:r>
            <a:r>
              <a:rPr lang="en-US" dirty="0" err="1" smtClean="0">
                <a:solidFill>
                  <a:srgbClr val="0000FF"/>
                </a:solidFill>
              </a:rPr>
              <a:t>bị</a:t>
            </a:r>
            <a:r>
              <a:rPr lang="en-US" dirty="0" smtClean="0">
                <a:solidFill>
                  <a:srgbClr val="0000FF"/>
                </a:solidFill>
              </a:rPr>
              <a:t> </a:t>
            </a:r>
            <a:r>
              <a:rPr lang="en-US" dirty="0" err="1" smtClean="0">
                <a:solidFill>
                  <a:srgbClr val="0000FF"/>
                </a:solidFill>
              </a:rPr>
              <a:t>đóng</a:t>
            </a:r>
            <a:r>
              <a:rPr lang="en-US" dirty="0" smtClean="0">
                <a:solidFill>
                  <a:srgbClr val="0000FF"/>
                </a:solidFill>
              </a:rPr>
              <a:t> </a:t>
            </a:r>
            <a:r>
              <a:rPr lang="en-US" dirty="0" err="1" smtClean="0">
                <a:solidFill>
                  <a:srgbClr val="0000FF"/>
                </a:solidFill>
              </a:rPr>
              <a:t>cắt</a:t>
            </a:r>
            <a:r>
              <a:rPr lang="en-US" dirty="0" smtClean="0">
                <a:solidFill>
                  <a:srgbClr val="0000FF"/>
                </a:solidFill>
              </a:rPr>
              <a:t>, </a:t>
            </a:r>
            <a:r>
              <a:rPr lang="en-US" dirty="0" err="1" smtClean="0">
                <a:solidFill>
                  <a:srgbClr val="0000FF"/>
                </a:solidFill>
              </a:rPr>
              <a:t>lấy</a:t>
            </a:r>
            <a:r>
              <a:rPr lang="en-US" dirty="0" smtClean="0">
                <a:solidFill>
                  <a:srgbClr val="0000FF"/>
                </a:solidFill>
              </a:rPr>
              <a:t> </a:t>
            </a:r>
            <a:r>
              <a:rPr lang="en-US" dirty="0" err="1" smtClean="0">
                <a:solidFill>
                  <a:srgbClr val="0000FF"/>
                </a:solidFill>
              </a:rPr>
              <a:t>điện</a:t>
            </a:r>
            <a:r>
              <a:rPr lang="en-US" dirty="0" smtClean="0">
                <a:solidFill>
                  <a:srgbClr val="0000FF"/>
                </a:solidFill>
              </a:rPr>
              <a:t> </a:t>
            </a:r>
          </a:p>
          <a:p>
            <a:r>
              <a:rPr lang="en-US" dirty="0" err="1" smtClean="0">
                <a:solidFill>
                  <a:srgbClr val="0000FF"/>
                </a:solidFill>
              </a:rPr>
              <a:t>Trong</a:t>
            </a:r>
            <a:r>
              <a:rPr lang="en-US" dirty="0" smtClean="0">
                <a:solidFill>
                  <a:srgbClr val="0000FF"/>
                </a:solidFill>
              </a:rPr>
              <a:t> </a:t>
            </a:r>
            <a:r>
              <a:rPr lang="en-US" dirty="0" err="1" smtClean="0">
                <a:solidFill>
                  <a:srgbClr val="0000FF"/>
                </a:solidFill>
              </a:rPr>
              <a:t>gia</a:t>
            </a:r>
            <a:r>
              <a:rPr lang="en-US" dirty="0" smtClean="0">
                <a:solidFill>
                  <a:srgbClr val="0000FF"/>
                </a:solidFill>
              </a:rPr>
              <a:t> </a:t>
            </a:r>
            <a:r>
              <a:rPr lang="en-US" dirty="0" err="1" smtClean="0">
                <a:solidFill>
                  <a:srgbClr val="0000FF"/>
                </a:solidFill>
              </a:rPr>
              <a:t>đình</a:t>
            </a:r>
            <a:endParaRPr lang="en-US" dirty="0">
              <a:solidFill>
                <a:srgbClr val="0000FF"/>
              </a:solidFill>
            </a:endParaRPr>
          </a:p>
        </p:txBody>
      </p:sp>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4124" y="196087"/>
            <a:ext cx="5075428" cy="523220"/>
          </a:xfrm>
          <a:prstGeom prst="rect">
            <a:avLst/>
          </a:prstGeom>
          <a:noFill/>
        </p:spPr>
        <p:txBody>
          <a:bodyPr wrap="none" rtlCol="0">
            <a:spAutoFit/>
          </a:bodyPr>
          <a:lstStyle/>
          <a:p>
            <a:pPr algn="ctr"/>
            <a:r>
              <a:rPr lang="en-US" sz="2800" b="1" dirty="0" err="1" smtClean="0">
                <a:solidFill>
                  <a:srgbClr val="FF0000"/>
                </a:solidFill>
                <a:latin typeface="Times New Roman" pitchFamily="18" charset="0"/>
                <a:cs typeface="Times New Roman" pitchFamily="18" charset="0"/>
              </a:rPr>
              <a:t>Một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số</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loại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công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tắc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thông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dụng</a:t>
            </a:r>
            <a:endParaRPr lang="en-US" sz="2800" b="1" dirty="0">
              <a:solidFill>
                <a:srgbClr val="FF0000"/>
              </a:solidFill>
              <a:latin typeface="Times New Roman" pitchFamily="18" charset="0"/>
              <a:cs typeface="Times New Roman" pitchFamily="18" charset="0"/>
            </a:endParaRPr>
          </a:p>
        </p:txBody>
      </p:sp>
      <p:pic>
        <p:nvPicPr>
          <p:cNvPr id="6146" name="Picture 2" descr="https://vhb.vn/wp-content/uploads/2021/03/cong-tac-xoay-3-vi-t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8847" y="2091648"/>
            <a:ext cx="2868705" cy="268366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down-vn.img.susercontent.com/file/68d02bd8d89b381e59e04cc259f845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5434" y="2099045"/>
            <a:ext cx="3030072" cy="26910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thietbidientt.vn/wp-content/uploads/2020/12/cong-tac-2-cuc-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131" y="2099045"/>
            <a:ext cx="2823903" cy="26836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77788" y="1272982"/>
            <a:ext cx="7205819" cy="461665"/>
          </a:xfrm>
          <a:prstGeom prst="rect">
            <a:avLst/>
          </a:prstGeom>
          <a:noFill/>
        </p:spPr>
        <p:txBody>
          <a:bodyPr wrap="none" rtlCol="0">
            <a:spAutoFit/>
          </a:bodyPr>
          <a:lstStyle/>
          <a:p>
            <a:r>
              <a:rPr lang="en-US" sz="2400" b="1" dirty="0" err="1" smtClean="0">
                <a:solidFill>
                  <a:srgbClr val="0000FF"/>
                </a:solidFill>
                <a:latin typeface="Times New Roman" pitchFamily="18" charset="0"/>
                <a:cs typeface="Times New Roman" pitchFamily="18" charset="0"/>
              </a:rPr>
              <a:t>Quan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sát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hình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ảnh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phân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loại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loại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công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tắc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sau</a:t>
            </a:r>
            <a:r>
              <a:rPr lang="en-US" sz="2400" b="1" dirty="0">
                <a:solidFill>
                  <a:srgbClr val="0000FF"/>
                </a:solidFill>
                <a:latin typeface="Times New Roman" pitchFamily="18" charset="0"/>
                <a:cs typeface="Times New Roman" pitchFamily="18" charset="0"/>
              </a:rPr>
              <a:t>?</a:t>
            </a:r>
          </a:p>
        </p:txBody>
      </p:sp>
      <p:sp>
        <p:nvSpPr>
          <p:cNvPr id="3" name="TextBox 2"/>
          <p:cNvSpPr txBox="1"/>
          <p:nvPr/>
        </p:nvSpPr>
        <p:spPr>
          <a:xfrm>
            <a:off x="1317812" y="5325035"/>
            <a:ext cx="1861407" cy="461665"/>
          </a:xfrm>
          <a:prstGeom prst="rect">
            <a:avLst/>
          </a:prstGeom>
          <a:noFill/>
        </p:spPr>
        <p:txBody>
          <a:bodyPr wrap="none" rtlCol="0">
            <a:spAutoFit/>
          </a:bodyPr>
          <a:lstStyle/>
          <a:p>
            <a:r>
              <a:rPr lang="en-US" sz="2400" b="1" dirty="0" err="1" smtClean="0">
                <a:solidFill>
                  <a:srgbClr val="00B050"/>
                </a:solidFill>
                <a:latin typeface="Times New Roman" pitchFamily="18" charset="0"/>
                <a:cs typeface="Times New Roman" pitchFamily="18" charset="0"/>
              </a:rPr>
              <a:t>Công</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tắc</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bật</a:t>
            </a:r>
            <a:endParaRPr lang="en-US" sz="2400" b="1" dirty="0">
              <a:solidFill>
                <a:srgbClr val="00B050"/>
              </a:solidFill>
              <a:latin typeface="Times New Roman" pitchFamily="18" charset="0"/>
              <a:cs typeface="Times New Roman" pitchFamily="18" charset="0"/>
            </a:endParaRPr>
          </a:p>
        </p:txBody>
      </p:sp>
      <p:sp>
        <p:nvSpPr>
          <p:cNvPr id="10" name="TextBox 9"/>
          <p:cNvSpPr txBox="1"/>
          <p:nvPr/>
        </p:nvSpPr>
        <p:spPr>
          <a:xfrm>
            <a:off x="5281836" y="5385534"/>
            <a:ext cx="1928733" cy="461665"/>
          </a:xfrm>
          <a:prstGeom prst="rect">
            <a:avLst/>
          </a:prstGeom>
          <a:noFill/>
        </p:spPr>
        <p:txBody>
          <a:bodyPr wrap="none" rtlCol="0">
            <a:spAutoFit/>
          </a:bodyPr>
          <a:lstStyle/>
          <a:p>
            <a:r>
              <a:rPr lang="en-US" sz="2400" b="1" dirty="0" err="1" smtClean="0">
                <a:solidFill>
                  <a:srgbClr val="00B050"/>
                </a:solidFill>
                <a:latin typeface="Times New Roman" pitchFamily="18" charset="0"/>
                <a:cs typeface="Times New Roman" pitchFamily="18" charset="0"/>
              </a:rPr>
              <a:t>Công</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tắc</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giật</a:t>
            </a:r>
            <a:endParaRPr lang="en-US" sz="2400" b="1" dirty="0">
              <a:solidFill>
                <a:srgbClr val="00B050"/>
              </a:solidFill>
              <a:latin typeface="Times New Roman" pitchFamily="18" charset="0"/>
              <a:cs typeface="Times New Roman" pitchFamily="18" charset="0"/>
            </a:endParaRPr>
          </a:p>
        </p:txBody>
      </p:sp>
      <p:sp>
        <p:nvSpPr>
          <p:cNvPr id="11" name="TextBox 10"/>
          <p:cNvSpPr txBox="1"/>
          <p:nvPr/>
        </p:nvSpPr>
        <p:spPr>
          <a:xfrm>
            <a:off x="9538447" y="5360893"/>
            <a:ext cx="2048959" cy="461665"/>
          </a:xfrm>
          <a:prstGeom prst="rect">
            <a:avLst/>
          </a:prstGeom>
          <a:noFill/>
        </p:spPr>
        <p:txBody>
          <a:bodyPr wrap="none" rtlCol="0">
            <a:spAutoFit/>
          </a:bodyPr>
          <a:lstStyle/>
          <a:p>
            <a:r>
              <a:rPr lang="en-US" sz="2400" b="1" dirty="0" err="1" smtClean="0">
                <a:solidFill>
                  <a:srgbClr val="00B050"/>
                </a:solidFill>
                <a:latin typeface="Times New Roman" pitchFamily="18" charset="0"/>
                <a:cs typeface="Times New Roman" pitchFamily="18" charset="0"/>
              </a:rPr>
              <a:t>Công</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tắc</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xoay</a:t>
            </a:r>
            <a:endParaRPr lang="en-US" sz="24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57708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barn(inVertical)">
                                      <p:cBhvr>
                                        <p:cTn id="17" dur="500"/>
                                        <p:tgtEl>
                                          <p:spTgt spid="614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barn(inVertical)">
                                      <p:cBhvr>
                                        <p:cTn id="22" dur="500"/>
                                        <p:tgtEl>
                                          <p:spTgt spid="614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5534" y="1604130"/>
            <a:ext cx="10411825" cy="461665"/>
          </a:xfrm>
          <a:prstGeom prst="rect">
            <a:avLst/>
          </a:prstGeom>
        </p:spPr>
        <p:txBody>
          <a:bodyPr wrap="none">
            <a:spAutoFit/>
          </a:bodyPr>
          <a:lstStyle/>
          <a:p>
            <a:r>
              <a:rPr lang="en-US" sz="2400" b="1" dirty="0" err="1" smtClean="0">
                <a:solidFill>
                  <a:srgbClr val="0000FF"/>
                </a:solidFill>
                <a:latin typeface="Times New Roman" panose="02020603050405020304" pitchFamily="18" charset="0"/>
                <a:cs typeface="Times New Roman" panose="02020603050405020304" pitchFamily="18" charset="0"/>
              </a:rPr>
              <a:t>Quan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sát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Hình</a:t>
            </a:r>
            <a:r>
              <a:rPr lang="en-US" sz="2400" b="1" dirty="0">
                <a:solidFill>
                  <a:srgbClr val="0000FF"/>
                </a:solidFill>
                <a:latin typeface="Times New Roman" panose="02020603050405020304" pitchFamily="18" charset="0"/>
                <a:cs typeface="Times New Roman" panose="02020603050405020304" pitchFamily="18" charset="0"/>
              </a:rPr>
              <a:t> 1.3 </a:t>
            </a:r>
            <a:r>
              <a:rPr lang="en-US" sz="2400" b="1" dirty="0" err="1">
                <a:solidFill>
                  <a:srgbClr val="0000FF"/>
                </a:solidFill>
                <a:latin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biết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Cầu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dao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cấu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tạo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gồm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những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bộ</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phận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nào</a:t>
            </a:r>
            <a:r>
              <a:rPr lang="en-US" sz="2400" b="1" dirty="0" smtClean="0">
                <a:solidFill>
                  <a:srgbClr val="0000FF"/>
                </a:solidFill>
                <a:latin typeface="Times New Roman" panose="02020603050405020304" pitchFamily="18" charset="0"/>
                <a:cs typeface="Times New Roman" panose="02020603050405020304" pitchFamily="18" charset="0"/>
              </a:rPr>
              <a:t>?</a:t>
            </a:r>
            <a:endParaRPr lang="en-US" sz="2400" b="1" dirty="0">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71.png"/>
          <p:cNvPicPr/>
          <p:nvPr/>
        </p:nvPicPr>
        <p:blipFill>
          <a:blip r:embed="rId2">
            <a:extLst>
              <a:ext uri="{28A0092B-C50C-407E-A947-70E740481C1C}">
                <a14:useLocalDpi xmlns:a14="http://schemas.microsoft.com/office/drawing/2010/main" val="0"/>
              </a:ext>
            </a:extLst>
          </a:blip>
          <a:srcRect/>
          <a:stretch>
            <a:fillRect/>
          </a:stretch>
        </p:blipFill>
        <p:spPr bwMode="auto">
          <a:xfrm>
            <a:off x="1769291" y="2360856"/>
            <a:ext cx="7058382" cy="3051402"/>
          </a:xfrm>
          <a:prstGeom prst="rect">
            <a:avLst/>
          </a:prstGeom>
          <a:solidFill>
            <a:schemeClr val="bg1"/>
          </a:solidFill>
          <a:ln>
            <a:noFill/>
          </a:ln>
        </p:spPr>
      </p:pic>
      <p:sp>
        <p:nvSpPr>
          <p:cNvPr id="5" name="TextBox 4"/>
          <p:cNvSpPr txBox="1"/>
          <p:nvPr/>
        </p:nvSpPr>
        <p:spPr>
          <a:xfrm>
            <a:off x="797859" y="439271"/>
            <a:ext cx="3191836" cy="1384995"/>
          </a:xfrm>
          <a:prstGeom prst="rect">
            <a:avLst/>
          </a:prstGeom>
          <a:noFill/>
        </p:spPr>
        <p:txBody>
          <a:bodyPr wrap="none" rtlCol="0">
            <a:spAutoFit/>
          </a:bodyPr>
          <a:lstStyle/>
          <a:p>
            <a:r>
              <a:rPr lang="en-US" sz="2800" b="1" dirty="0" smtClean="0">
                <a:solidFill>
                  <a:srgbClr val="00B050"/>
                </a:solidFill>
                <a:latin typeface="Times New Roman" pitchFamily="18" charset="0"/>
                <a:cs typeface="Times New Roman" pitchFamily="18" charset="0"/>
              </a:rPr>
              <a:t>I. </a:t>
            </a:r>
            <a:r>
              <a:rPr lang="en-US" sz="2800" b="1" dirty="0" err="1" smtClean="0">
                <a:solidFill>
                  <a:srgbClr val="00B050"/>
                </a:solidFill>
                <a:latin typeface="Times New Roman" pitchFamily="18" charset="0"/>
                <a:cs typeface="Times New Roman" pitchFamily="18" charset="0"/>
              </a:rPr>
              <a:t>Thiết</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bị</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đóng</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cắt</a:t>
            </a:r>
            <a:r>
              <a:rPr lang="en-US" sz="2800" b="1" dirty="0" smtClean="0">
                <a:solidFill>
                  <a:srgbClr val="00B050"/>
                </a:solidFill>
                <a:latin typeface="Times New Roman" pitchFamily="18" charset="0"/>
                <a:cs typeface="Times New Roman" pitchFamily="18" charset="0"/>
              </a:rPr>
              <a:t>.</a:t>
            </a:r>
          </a:p>
          <a:p>
            <a:r>
              <a:rPr lang="en-US" sz="2800" b="1" dirty="0">
                <a:solidFill>
                  <a:srgbClr val="00B050"/>
                </a:solidFill>
                <a:latin typeface="Times New Roman" pitchFamily="18" charset="0"/>
                <a:cs typeface="Times New Roman" pitchFamily="18" charset="0"/>
              </a:rPr>
              <a:t>2</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Cầu</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dao</a:t>
            </a:r>
            <a:endParaRPr lang="en-US" sz="2800" b="1" dirty="0">
              <a:solidFill>
                <a:srgbClr val="00B050"/>
              </a:solidFill>
              <a:latin typeface="Times New Roman" pitchFamily="18" charset="0"/>
              <a:cs typeface="Times New Roman" pitchFamily="18" charset="0"/>
            </a:endParaRPr>
          </a:p>
          <a:p>
            <a:endParaRPr lang="en-US" sz="2800" b="1" dirty="0">
              <a:solidFill>
                <a:srgbClr val="00B050"/>
              </a:solidFill>
              <a:latin typeface="Times New Roman" pitchFamily="18" charset="0"/>
              <a:cs typeface="Times New Roman" pitchFamily="18" charset="0"/>
            </a:endParaRPr>
          </a:p>
        </p:txBody>
      </p:sp>
      <p:sp>
        <p:nvSpPr>
          <p:cNvPr id="7" name="Rectangle 6"/>
          <p:cNvSpPr/>
          <p:nvPr/>
        </p:nvSpPr>
        <p:spPr>
          <a:xfrm>
            <a:off x="2992016" y="5845508"/>
            <a:ext cx="8783217" cy="461665"/>
          </a:xfrm>
          <a:prstGeom prst="rect">
            <a:avLst/>
          </a:prstGeom>
        </p:spPr>
        <p:txBody>
          <a:bodyPr wrap="square">
            <a:spAutoFit/>
          </a:bodyPr>
          <a:lstStyle/>
          <a:p>
            <a:pPr>
              <a:spcAft>
                <a:spcPts val="0"/>
              </a:spcAft>
            </a:pPr>
            <a:r>
              <a:rPr lang="vi-VN" sz="2400" dirty="0" smtClean="0">
                <a:solidFill>
                  <a:srgbClr val="FF0000"/>
                </a:solidFill>
                <a:latin typeface="Times New Roman" panose="02020603050405020304" pitchFamily="18" charset="0"/>
                <a:ea typeface="Times New Roman" panose="02020603050405020304" pitchFamily="18" charset="0"/>
              </a:rPr>
              <a:t>Cầu </a:t>
            </a:r>
            <a:r>
              <a:rPr lang="vi-VN" sz="2400" dirty="0">
                <a:solidFill>
                  <a:srgbClr val="FF0000"/>
                </a:solidFill>
                <a:latin typeface="Times New Roman" panose="02020603050405020304" pitchFamily="18" charset="0"/>
                <a:ea typeface="Times New Roman" panose="02020603050405020304" pitchFamily="18" charset="0"/>
              </a:rPr>
              <a:t>dao </a:t>
            </a:r>
            <a:r>
              <a:rPr lang="en-US" sz="2400" dirty="0" err="1">
                <a:solidFill>
                  <a:srgbClr val="FF0000"/>
                </a:solidFill>
                <a:latin typeface="Times New Roman" panose="02020603050405020304" pitchFamily="18" charset="0"/>
                <a:ea typeface="Times New Roman" panose="02020603050405020304" pitchFamily="18" charset="0"/>
              </a:rPr>
              <a:t>gồm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các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bộ</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phận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chính</a:t>
            </a:r>
            <a:r>
              <a:rPr lang="en-US" sz="2400" dirty="0">
                <a:solidFill>
                  <a:srgbClr val="FF0000"/>
                </a:solidFill>
                <a:latin typeface="Times New Roman" panose="02020603050405020304" pitchFamily="18" charset="0"/>
                <a:ea typeface="Times New Roman" panose="02020603050405020304" pitchFamily="18" charset="0"/>
              </a:rPr>
              <a:t>: </a:t>
            </a:r>
            <a:r>
              <a:rPr lang="vi-VN" sz="2400" dirty="0">
                <a:solidFill>
                  <a:srgbClr val="FF0000"/>
                </a:solidFill>
                <a:latin typeface="Times New Roman" panose="02020603050405020304" pitchFamily="18" charset="0"/>
                <a:ea typeface="Times New Roman" panose="02020603050405020304" pitchFamily="18" charset="0"/>
              </a:rPr>
              <a:t>cần đóng cắt, các cực nối điện, vỏ</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242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1075468" cy="830997"/>
          </a:xfrm>
          <a:prstGeom prst="rect">
            <a:avLst/>
          </a:prstGeom>
        </p:spPr>
        <p:txBody>
          <a:bodyPr wrap="none">
            <a:spAutoFit/>
          </a:bodyPr>
          <a:lstStyle/>
          <a:p>
            <a:r>
              <a:rPr lang="en-US" sz="2400" b="1" dirty="0" err="1" smtClean="0">
                <a:solidFill>
                  <a:srgbClr val="0000FF"/>
                </a:solidFill>
                <a:latin typeface="Times New Roman" panose="02020603050405020304" pitchFamily="18" charset="0"/>
                <a:cs typeface="Times New Roman" panose="02020603050405020304" pitchFamily="18" charset="0"/>
              </a:rPr>
              <a:t>Quan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sát</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hình</a:t>
            </a:r>
            <a:r>
              <a:rPr lang="en-US" sz="2400" b="1" dirty="0" smtClean="0">
                <a:solidFill>
                  <a:srgbClr val="0000FF"/>
                </a:solidFill>
                <a:latin typeface="Times New Roman" panose="02020603050405020304" pitchFamily="18" charset="0"/>
                <a:cs typeface="Times New Roman" panose="02020603050405020304" pitchFamily="18" charset="0"/>
              </a:rPr>
              <a:t> 1.3. Cho </a:t>
            </a:r>
            <a:r>
              <a:rPr lang="en-US" sz="2400" b="1" dirty="0" err="1" smtClean="0">
                <a:solidFill>
                  <a:srgbClr val="0000FF"/>
                </a:solidFill>
                <a:latin typeface="Times New Roman" panose="02020603050405020304" pitchFamily="18" charset="0"/>
                <a:cs typeface="Times New Roman" panose="02020603050405020304" pitchFamily="18" charset="0"/>
              </a:rPr>
              <a:t>biết</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tay</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cầm</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của</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cần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đóng</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cắt</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và</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vỏ</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cầu</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dao</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được</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làm</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bằng</a:t>
            </a:r>
            <a:endParaRPr lang="en-US" sz="2400" b="1" dirty="0" smtClean="0">
              <a:solidFill>
                <a:srgbClr val="0000FF"/>
              </a:solidFill>
              <a:latin typeface="Times New Roman" panose="02020603050405020304" pitchFamily="18" charset="0"/>
              <a:cs typeface="Times New Roman" panose="02020603050405020304" pitchFamily="18" charset="0"/>
            </a:endParaRPr>
          </a:p>
          <a:p>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vật</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liệu</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gì</a:t>
            </a:r>
            <a:r>
              <a:rPr lang="vi-VN" sz="2400" b="1" dirty="0" smtClean="0">
                <a:solidFill>
                  <a:srgbClr val="0000FF"/>
                </a:solidFill>
                <a:latin typeface="Times New Roman" panose="02020603050405020304" pitchFamily="18" charset="0"/>
                <a:cs typeface="Times New Roman" panose="02020603050405020304" pitchFamily="18" charset="0"/>
              </a:rPr>
              <a:t>? </a:t>
            </a:r>
            <a:r>
              <a:rPr lang="en-US" sz="2400" b="1" dirty="0" smtClean="0">
                <a:solidFill>
                  <a:srgbClr val="0000FF"/>
                </a:solidFill>
                <a:latin typeface="Times New Roman" panose="02020603050405020304" pitchFamily="18" charset="0"/>
                <a:cs typeface="Times New Roman" panose="02020603050405020304" pitchFamily="18" charset="0"/>
              </a:rPr>
              <a:t>C</a:t>
            </a:r>
            <a:r>
              <a:rPr lang="vi-VN" sz="2400" b="1" dirty="0" smtClean="0">
                <a:solidFill>
                  <a:srgbClr val="0000FF"/>
                </a:solidFill>
                <a:latin typeface="Times New Roman" panose="02020603050405020304" pitchFamily="18" charset="0"/>
                <a:cs typeface="Times New Roman" panose="02020603050405020304" pitchFamily="18" charset="0"/>
              </a:rPr>
              <a:t>ác </a:t>
            </a:r>
            <a:r>
              <a:rPr lang="vi-VN" sz="2400" b="1" dirty="0">
                <a:solidFill>
                  <a:srgbClr val="0000FF"/>
                </a:solidFill>
                <a:latin typeface="Times New Roman" panose="02020603050405020304" pitchFamily="18" charset="0"/>
                <a:cs typeface="Times New Roman" panose="02020603050405020304" pitchFamily="18" charset="0"/>
              </a:rPr>
              <a:t>cực nối điện được làm bằng vật liệu gì?</a:t>
            </a:r>
            <a:endParaRPr lang="en-US" sz="2400" b="1" dirty="0">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71.png"/>
          <p:cNvPicPr/>
          <p:nvPr/>
        </p:nvPicPr>
        <p:blipFill>
          <a:blip r:embed="rId2">
            <a:extLst>
              <a:ext uri="{28A0092B-C50C-407E-A947-70E740481C1C}">
                <a14:useLocalDpi xmlns:a14="http://schemas.microsoft.com/office/drawing/2010/main" val="0"/>
              </a:ext>
            </a:extLst>
          </a:blip>
          <a:srcRect/>
          <a:stretch>
            <a:fillRect/>
          </a:stretch>
        </p:blipFill>
        <p:spPr bwMode="auto">
          <a:xfrm>
            <a:off x="1563103" y="1562513"/>
            <a:ext cx="5707273" cy="4192828"/>
          </a:xfrm>
          <a:prstGeom prst="rect">
            <a:avLst/>
          </a:prstGeom>
          <a:noFill/>
          <a:ln>
            <a:noFill/>
          </a:ln>
        </p:spPr>
      </p:pic>
      <p:sp>
        <p:nvSpPr>
          <p:cNvPr id="2" name="Rectangle 1"/>
          <p:cNvSpPr/>
          <p:nvPr/>
        </p:nvSpPr>
        <p:spPr>
          <a:xfrm>
            <a:off x="7270377" y="1941514"/>
            <a:ext cx="4670612" cy="1938992"/>
          </a:xfrm>
          <a:prstGeom prst="rect">
            <a:avLst/>
          </a:prstGeom>
        </p:spPr>
        <p:txBody>
          <a:bodyPr wrap="square">
            <a:spAutoFit/>
          </a:bodyPr>
          <a:lstStyle/>
          <a:p>
            <a:pPr>
              <a:spcAft>
                <a:spcPts val="0"/>
              </a:spcAft>
            </a:pPr>
            <a:r>
              <a:rPr lang="vi-VN" sz="2400" dirty="0" smtClean="0">
                <a:solidFill>
                  <a:srgbClr val="FF0000"/>
                </a:solidFill>
                <a:latin typeface="Times New Roman" panose="02020603050405020304" pitchFamily="18" charset="0"/>
                <a:ea typeface="Times New Roman" panose="02020603050405020304" pitchFamily="18" charset="0"/>
              </a:rPr>
              <a:t>Tay </a:t>
            </a:r>
            <a:r>
              <a:rPr lang="en-US" sz="2400" dirty="0" err="1" smtClean="0">
                <a:solidFill>
                  <a:srgbClr val="FF0000"/>
                </a:solidFill>
                <a:latin typeface="Times New Roman" panose="02020603050405020304" pitchFamily="18" charset="0"/>
                <a:ea typeface="Times New Roman" panose="02020603050405020304" pitchFamily="18" charset="0"/>
              </a:rPr>
              <a:t>cầm</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của</a:t>
            </a:r>
            <a:r>
              <a:rPr lang="en-US" sz="2400" dirty="0" smtClean="0">
                <a:solidFill>
                  <a:srgbClr val="FF0000"/>
                </a:solidFill>
                <a:latin typeface="Times New Roman" panose="02020603050405020304" pitchFamily="18" charset="0"/>
                <a:ea typeface="Times New Roman" panose="02020603050405020304" pitchFamily="18" charset="0"/>
              </a:rPr>
              <a:t> </a:t>
            </a:r>
            <a:r>
              <a:rPr lang="vi-VN" sz="2400" dirty="0" smtClean="0">
                <a:solidFill>
                  <a:srgbClr val="FF0000"/>
                </a:solidFill>
                <a:latin typeface="Times New Roman" panose="02020603050405020304" pitchFamily="18" charset="0"/>
                <a:ea typeface="Times New Roman" panose="02020603050405020304" pitchFamily="18" charset="0"/>
              </a:rPr>
              <a:t>cần</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đóng</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ngắt</a:t>
            </a:r>
            <a:r>
              <a:rPr lang="vi-VN" sz="2400" dirty="0" smtClean="0">
                <a:solidFill>
                  <a:srgbClr val="FF0000"/>
                </a:solidFill>
                <a:latin typeface="Times New Roman" panose="02020603050405020304" pitchFamily="18" charset="0"/>
                <a:ea typeface="Times New Roman" panose="02020603050405020304" pitchFamily="18" charset="0"/>
              </a:rPr>
              <a:t> và </a:t>
            </a:r>
            <a:r>
              <a:rPr lang="vi-VN" sz="2400" dirty="0">
                <a:solidFill>
                  <a:srgbClr val="FF0000"/>
                </a:solidFill>
                <a:latin typeface="Times New Roman" panose="02020603050405020304" pitchFamily="18" charset="0"/>
                <a:ea typeface="Times New Roman" panose="02020603050405020304" pitchFamily="18" charset="0"/>
              </a:rPr>
              <a:t>vỏ </a:t>
            </a:r>
            <a:r>
              <a:rPr lang="vi-VN" sz="2400" dirty="0" smtClean="0">
                <a:solidFill>
                  <a:srgbClr val="FF0000"/>
                </a:solidFill>
                <a:latin typeface="Times New Roman" panose="02020603050405020304" pitchFamily="18" charset="0"/>
                <a:ea typeface="Times New Roman" panose="02020603050405020304" pitchFamily="18" charset="0"/>
              </a:rPr>
              <a:t>làm </a:t>
            </a:r>
            <a:r>
              <a:rPr lang="vi-VN" sz="2400" dirty="0">
                <a:solidFill>
                  <a:srgbClr val="FF0000"/>
                </a:solidFill>
                <a:latin typeface="Times New Roman" panose="02020603050405020304" pitchFamily="18" charset="0"/>
                <a:ea typeface="Times New Roman" panose="02020603050405020304" pitchFamily="18" charset="0"/>
              </a:rPr>
              <a:t>bằng vật liệu </a:t>
            </a:r>
            <a:r>
              <a:rPr lang="en-US" sz="2400" dirty="0" err="1" smtClean="0">
                <a:solidFill>
                  <a:srgbClr val="FF0000"/>
                </a:solidFill>
                <a:latin typeface="Times New Roman" panose="02020603050405020304" pitchFamily="18" charset="0"/>
                <a:ea typeface="Times New Roman" panose="02020603050405020304" pitchFamily="18" charset="0"/>
              </a:rPr>
              <a:t>cách</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điện</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Sứ</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nhựa</a:t>
            </a:r>
            <a:r>
              <a:rPr lang="en-US" sz="2400" dirty="0" smtClean="0">
                <a:solidFill>
                  <a:srgbClr val="FF0000"/>
                </a:solidFill>
                <a:latin typeface="Times New Roman" panose="02020603050405020304" pitchFamily="18" charset="0"/>
                <a:ea typeface="Times New Roman" panose="02020603050405020304" pitchFamily="18" charset="0"/>
              </a:rPr>
              <a:t>)</a:t>
            </a:r>
          </a:p>
          <a:p>
            <a:pPr>
              <a:spcAft>
                <a:spcPts val="0"/>
              </a:spcAft>
            </a:pPr>
            <a:r>
              <a:rPr lang="vi-VN" sz="2400" dirty="0" smtClean="0">
                <a:solidFill>
                  <a:srgbClr val="FF0000"/>
                </a:solidFill>
                <a:latin typeface="Times New Roman" panose="02020603050405020304" pitchFamily="18" charset="0"/>
                <a:ea typeface="Times New Roman" panose="02020603050405020304" pitchFamily="18" charset="0"/>
              </a:rPr>
              <a:t>Các </a:t>
            </a:r>
            <a:r>
              <a:rPr lang="vi-VN" sz="2400" dirty="0">
                <a:solidFill>
                  <a:srgbClr val="FF0000"/>
                </a:solidFill>
                <a:latin typeface="Times New Roman" panose="02020603050405020304" pitchFamily="18" charset="0"/>
                <a:ea typeface="Times New Roman" panose="02020603050405020304" pitchFamily="18" charset="0"/>
              </a:rPr>
              <a:t>cực nối điện được làm </a:t>
            </a:r>
            <a:r>
              <a:rPr lang="vi-VN" sz="2400" dirty="0" smtClean="0">
                <a:solidFill>
                  <a:srgbClr val="FF0000"/>
                </a:solidFill>
                <a:latin typeface="Times New Roman" panose="02020603050405020304" pitchFamily="18" charset="0"/>
                <a:ea typeface="Times New Roman" panose="02020603050405020304" pitchFamily="18" charset="0"/>
              </a:rPr>
              <a:t>bằng</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đồng</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812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1)">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heel(1)">
                                      <p:cBhvr>
                                        <p:cTn id="17"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7152" y="249115"/>
            <a:ext cx="10352383" cy="830997"/>
          </a:xfrm>
          <a:prstGeom prst="rect">
            <a:avLst/>
          </a:prstGeom>
        </p:spPr>
        <p:txBody>
          <a:bodyPr wrap="square">
            <a:spAutoFit/>
          </a:bodyPr>
          <a:lstStyle/>
          <a:p>
            <a:r>
              <a:rPr lang="en-US" sz="2400" b="1" dirty="0" err="1" smtClean="0">
                <a:solidFill>
                  <a:srgbClr val="0000FF"/>
                </a:solidFill>
                <a:latin typeface="Times New Roman" panose="02020603050405020304" pitchFamily="18" charset="0"/>
                <a:cs typeface="Times New Roman" panose="02020603050405020304" pitchFamily="18" charset="0"/>
              </a:rPr>
              <a:t>Trên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cần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đóng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cắt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hoặc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vỏ</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của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cầu</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dao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ghi</a:t>
            </a:r>
            <a:r>
              <a:rPr lang="en-US" sz="2400" b="1" dirty="0">
                <a:solidFill>
                  <a:srgbClr val="0000FF"/>
                </a:solidFill>
                <a:latin typeface="Times New Roman" panose="02020603050405020304" pitchFamily="18" charset="0"/>
                <a:cs typeface="Times New Roman" panose="02020603050405020304" pitchFamily="18" charset="0"/>
              </a:rPr>
              <a:t> 15 A - 600 V. </a:t>
            </a:r>
            <a:r>
              <a:rPr lang="en-US" sz="2400" b="1" dirty="0" err="1">
                <a:solidFill>
                  <a:srgbClr val="0000FF"/>
                </a:solidFill>
                <a:latin typeface="Times New Roman" panose="02020603050405020304" pitchFamily="18" charset="0"/>
                <a:cs typeface="Times New Roman" panose="02020603050405020304" pitchFamily="18" charset="0"/>
              </a:rPr>
              <a:t>Hãy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giải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thích</a:t>
            </a:r>
            <a:r>
              <a:rPr lang="en-US" sz="2400" b="1" dirty="0">
                <a:solidFill>
                  <a:srgbClr val="0000FF"/>
                </a:solidFill>
                <a:latin typeface="Times New Roman" panose="02020603050405020304" pitchFamily="18" charset="0"/>
                <a:cs typeface="Times New Roman" panose="02020603050405020304" pitchFamily="18" charset="0"/>
              </a:rPr>
              <a:t> ý </a:t>
            </a:r>
            <a:r>
              <a:rPr lang="en-US" sz="2400" b="1" dirty="0" err="1">
                <a:solidFill>
                  <a:srgbClr val="0000FF"/>
                </a:solidFill>
                <a:latin typeface="Times New Roman" panose="02020603050405020304" pitchFamily="18" charset="0"/>
                <a:cs typeface="Times New Roman" panose="02020603050405020304" pitchFamily="18" charset="0"/>
              </a:rPr>
              <a:t>nghĩa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số</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kĩ</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thuật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đó</a:t>
            </a:r>
            <a:r>
              <a:rPr lang="en-US" sz="2400" b="1" dirty="0">
                <a:solidFill>
                  <a:srgbClr val="0000FF"/>
                </a:solidFill>
                <a:latin typeface="Times New Roman" panose="02020603050405020304" pitchFamily="18" charset="0"/>
                <a:cs typeface="Times New Roman" panose="02020603050405020304" pitchFamily="18" charset="0"/>
              </a:rPr>
              <a:t>.</a:t>
            </a:r>
          </a:p>
        </p:txBody>
      </p:sp>
      <p:pic>
        <p:nvPicPr>
          <p:cNvPr id="6" name="Picture 5" descr="C:\Users\DELL\Downloads\image_271.png"/>
          <p:cNvPicPr/>
          <p:nvPr/>
        </p:nvPicPr>
        <p:blipFill>
          <a:blip r:embed="rId2">
            <a:extLst>
              <a:ext uri="{28A0092B-C50C-407E-A947-70E740481C1C}">
                <a14:useLocalDpi xmlns:a14="http://schemas.microsoft.com/office/drawing/2010/main" val="0"/>
              </a:ext>
            </a:extLst>
          </a:blip>
          <a:srcRect/>
          <a:stretch>
            <a:fillRect/>
          </a:stretch>
        </p:blipFill>
        <p:spPr bwMode="auto">
          <a:xfrm>
            <a:off x="1469797" y="1408631"/>
            <a:ext cx="7058382" cy="3051402"/>
          </a:xfrm>
          <a:prstGeom prst="rect">
            <a:avLst/>
          </a:prstGeom>
          <a:noFill/>
          <a:ln>
            <a:noFill/>
          </a:ln>
        </p:spPr>
      </p:pic>
      <p:sp>
        <p:nvSpPr>
          <p:cNvPr id="2" name="Rectangle 1"/>
          <p:cNvSpPr/>
          <p:nvPr/>
        </p:nvSpPr>
        <p:spPr>
          <a:xfrm>
            <a:off x="2917372" y="4887982"/>
            <a:ext cx="6096000" cy="830997"/>
          </a:xfrm>
          <a:prstGeom prst="rect">
            <a:avLst/>
          </a:prstGeom>
        </p:spPr>
        <p:txBody>
          <a:bodyPr>
            <a:spAutoFit/>
          </a:bodyPr>
          <a:lstStyle/>
          <a:p>
            <a:pPr>
              <a:spcAft>
                <a:spcPts val="0"/>
              </a:spcAft>
            </a:pPr>
            <a:r>
              <a:rPr lang="vi-VN" sz="2400" dirty="0" smtClean="0">
                <a:solidFill>
                  <a:srgbClr val="FF0000"/>
                </a:solidFill>
                <a:latin typeface="Times New Roman" panose="02020603050405020304" pitchFamily="18" charset="0"/>
                <a:ea typeface="Times New Roman" panose="02020603050405020304" pitchFamily="18" charset="0"/>
              </a:rPr>
              <a:t>15</a:t>
            </a:r>
            <a:r>
              <a:rPr lang="en-US" sz="2400" dirty="0">
                <a:solidFill>
                  <a:srgbClr val="FF0000"/>
                </a:solidFill>
                <a:latin typeface="Times New Roman" panose="02020603050405020304" pitchFamily="18" charset="0"/>
                <a:ea typeface="Times New Roman" panose="02020603050405020304" pitchFamily="18" charset="0"/>
              </a:rPr>
              <a:t>A: </a:t>
            </a:r>
            <a:r>
              <a:rPr lang="en-US" sz="2400" dirty="0" err="1">
                <a:solidFill>
                  <a:srgbClr val="FF0000"/>
                </a:solidFill>
                <a:latin typeface="Times New Roman" panose="02020603050405020304" pitchFamily="18" charset="0"/>
                <a:ea typeface="Times New Roman" panose="02020603050405020304" pitchFamily="18" charset="0"/>
              </a:rPr>
              <a:t>Dòng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định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mức</a:t>
            </a:r>
            <a:r>
              <a:rPr lang="en-US" sz="2400" dirty="0">
                <a:solidFill>
                  <a:srgbClr val="FF0000"/>
                </a:solidFill>
                <a:latin typeface="Times New Roman" panose="02020603050405020304" pitchFamily="18" charset="0"/>
                <a:ea typeface="Times New Roman" panose="02020603050405020304" pitchFamily="18" charset="0"/>
              </a:rPr>
              <a:t>.</a:t>
            </a:r>
          </a:p>
          <a:p>
            <a:pPr>
              <a:spcAft>
                <a:spcPts val="0"/>
              </a:spcAft>
            </a:pPr>
            <a:r>
              <a:rPr lang="vi-VN" sz="2400" dirty="0">
                <a:solidFill>
                  <a:srgbClr val="FF0000"/>
                </a:solidFill>
                <a:latin typeface="Times New Roman" panose="02020603050405020304" pitchFamily="18" charset="0"/>
                <a:ea typeface="Times New Roman" panose="02020603050405020304" pitchFamily="18" charset="0"/>
              </a:rPr>
              <a:t>600</a:t>
            </a:r>
            <a:r>
              <a:rPr lang="en-US" sz="2400" dirty="0">
                <a:solidFill>
                  <a:srgbClr val="FF0000"/>
                </a:solidFill>
                <a:latin typeface="Times New Roman" panose="02020603050405020304" pitchFamily="18" charset="0"/>
                <a:ea typeface="Times New Roman" panose="02020603050405020304" pitchFamily="18" charset="0"/>
              </a:rPr>
              <a:t>V: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áp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định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mức</a:t>
            </a:r>
            <a:r>
              <a:rPr lang="en-US" sz="2400" dirty="0">
                <a:solidFill>
                  <a:srgbClr val="FF0000"/>
                </a:solidFill>
                <a:latin typeface="Times New Roman" panose="02020603050405020304" pitchFamily="18" charset="0"/>
                <a:ea typeface="Times New Roman" panose="02020603050405020304" pitchFamily="18" charset="0"/>
              </a:rPr>
              <a:t>.</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2985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THIẾT BỊ ĐÓNG CẮT VÀ LẤY ĐIỆN TRONG GIA ĐÌNH</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1411" y="811392"/>
            <a:ext cx="10686661" cy="3046988"/>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2. Cầu dao</a:t>
            </a:r>
            <a:endParaRPr lang="en-US" sz="2400" b="1"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a</a:t>
            </a:r>
            <a:r>
              <a:rPr lang="vi-VN" sz="2400" dirty="0" smtClean="0">
                <a:latin typeface="Times New Roman" panose="02020603050405020304" pitchFamily="18" charset="0"/>
                <a:cs typeface="Times New Roman" panose="02020603050405020304" pitchFamily="18" charset="0"/>
              </a:rPr>
              <a:t>. Chức </a:t>
            </a:r>
            <a:r>
              <a:rPr lang="vi-VN" sz="2400" dirty="0">
                <a:latin typeface="Times New Roman" panose="02020603050405020304" pitchFamily="18" charset="0"/>
                <a:cs typeface="Times New Roman" panose="02020603050405020304" pitchFamily="18" charset="0"/>
              </a:rPr>
              <a:t>năng</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Cầu dao là thiết bị dùng để đóng </a:t>
            </a:r>
            <a:r>
              <a:rPr lang="vi-VN" sz="2400" dirty="0" smtClean="0">
                <a:latin typeface="Times New Roman" panose="02020603050405020304" pitchFamily="18" charset="0"/>
                <a:cs typeface="Times New Roman" panose="02020603050405020304" pitchFamily="18" charset="0"/>
              </a:rPr>
              <a:t>cắt </a:t>
            </a:r>
            <a:r>
              <a:rPr lang="vi-VN" sz="2400" dirty="0">
                <a:latin typeface="Times New Roman" panose="02020603050405020304" pitchFamily="18" charset="0"/>
                <a:cs typeface="Times New Roman" panose="02020603050405020304" pitchFamily="18" charset="0"/>
              </a:rPr>
              <a:t>điện cho toàn bộ hoặc một phần của mạng điện.</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b. Cấu tạo</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Cầu dao gồm các bộ phận chính: cần đóng cắt, các cực nối điện, vỏ.</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c. Thông số kĩ thuật</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Dòng điện định mức(A)</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Điện áp định mức(V)</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051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2076" y="1352233"/>
            <a:ext cx="11224728" cy="461665"/>
          </a:xfrm>
          <a:prstGeom prst="rect">
            <a:avLst/>
          </a:prstGeom>
        </p:spPr>
        <p:txBody>
          <a:bodyPr wrap="square">
            <a:spAutoFit/>
          </a:bodyPr>
          <a:lstStyle/>
          <a:p>
            <a:r>
              <a:rPr lang="en-US" sz="2400" b="1" dirty="0" err="1" smtClean="0">
                <a:solidFill>
                  <a:srgbClr val="0000FF"/>
                </a:solidFill>
                <a:latin typeface="Times New Roman" panose="02020603050405020304" pitchFamily="18" charset="0"/>
                <a:cs typeface="Times New Roman" panose="02020603050405020304" pitchFamily="18" charset="0"/>
              </a:rPr>
              <a:t>Quan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sát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Hình</a:t>
            </a:r>
            <a:r>
              <a:rPr lang="en-US" sz="2400" b="1" dirty="0">
                <a:solidFill>
                  <a:srgbClr val="0000FF"/>
                </a:solidFill>
                <a:latin typeface="Times New Roman" panose="02020603050405020304" pitchFamily="18" charset="0"/>
                <a:cs typeface="Times New Roman" panose="02020603050405020304" pitchFamily="18" charset="0"/>
              </a:rPr>
              <a:t> 1.4 </a:t>
            </a:r>
            <a:r>
              <a:rPr lang="en-US" sz="2400" b="1" dirty="0" err="1">
                <a:solidFill>
                  <a:srgbClr val="0000FF"/>
                </a:solidFill>
                <a:latin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biết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Aptomat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cấu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tạo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gồm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những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bộ</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phận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nào</a:t>
            </a:r>
            <a:r>
              <a:rPr lang="en-US" sz="2400" b="1" dirty="0">
                <a:solidFill>
                  <a:srgbClr val="0000FF"/>
                </a:solidFill>
                <a:latin typeface="Times New Roman" panose="02020603050405020304" pitchFamily="18" charset="0"/>
                <a:cs typeface="Times New Roman" panose="02020603050405020304" pitchFamily="18" charset="0"/>
              </a:rPr>
              <a:t>?</a:t>
            </a:r>
          </a:p>
        </p:txBody>
      </p:sp>
      <p:pic>
        <p:nvPicPr>
          <p:cNvPr id="6" name="Picture 5" descr="C:\Users\DELL\Downloads\image_273.png"/>
          <p:cNvPicPr/>
          <p:nvPr/>
        </p:nvPicPr>
        <p:blipFill>
          <a:blip r:embed="rId2">
            <a:extLst>
              <a:ext uri="{28A0092B-C50C-407E-A947-70E740481C1C}">
                <a14:useLocalDpi xmlns:a14="http://schemas.microsoft.com/office/drawing/2010/main" val="0"/>
              </a:ext>
            </a:extLst>
          </a:blip>
          <a:srcRect/>
          <a:stretch>
            <a:fillRect/>
          </a:stretch>
        </p:blipFill>
        <p:spPr bwMode="auto">
          <a:xfrm>
            <a:off x="1100963" y="2043953"/>
            <a:ext cx="5954261" cy="4225851"/>
          </a:xfrm>
          <a:prstGeom prst="rect">
            <a:avLst/>
          </a:prstGeom>
          <a:noFill/>
          <a:ln>
            <a:noFill/>
          </a:ln>
        </p:spPr>
      </p:pic>
      <p:sp>
        <p:nvSpPr>
          <p:cNvPr id="4" name="TextBox 3"/>
          <p:cNvSpPr txBox="1"/>
          <p:nvPr/>
        </p:nvSpPr>
        <p:spPr>
          <a:xfrm>
            <a:off x="502014" y="215146"/>
            <a:ext cx="3191836" cy="1384995"/>
          </a:xfrm>
          <a:prstGeom prst="rect">
            <a:avLst/>
          </a:prstGeom>
          <a:noFill/>
        </p:spPr>
        <p:txBody>
          <a:bodyPr wrap="none" rtlCol="0">
            <a:spAutoFit/>
          </a:bodyPr>
          <a:lstStyle/>
          <a:p>
            <a:r>
              <a:rPr lang="en-US" sz="2800" b="1" dirty="0" smtClean="0">
                <a:solidFill>
                  <a:srgbClr val="00B050"/>
                </a:solidFill>
                <a:latin typeface="Times New Roman" pitchFamily="18" charset="0"/>
                <a:cs typeface="Times New Roman" pitchFamily="18" charset="0"/>
              </a:rPr>
              <a:t>I. </a:t>
            </a:r>
            <a:r>
              <a:rPr lang="en-US" sz="2800" b="1" dirty="0" err="1" smtClean="0">
                <a:solidFill>
                  <a:srgbClr val="00B050"/>
                </a:solidFill>
                <a:latin typeface="Times New Roman" pitchFamily="18" charset="0"/>
                <a:cs typeface="Times New Roman" pitchFamily="18" charset="0"/>
              </a:rPr>
              <a:t>Thiết</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bị</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đóng</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cắt</a:t>
            </a:r>
            <a:r>
              <a:rPr lang="en-US" sz="2800" b="1" dirty="0" smtClean="0">
                <a:solidFill>
                  <a:srgbClr val="00B050"/>
                </a:solidFill>
                <a:latin typeface="Times New Roman" pitchFamily="18" charset="0"/>
                <a:cs typeface="Times New Roman" pitchFamily="18" charset="0"/>
              </a:rPr>
              <a:t>.</a:t>
            </a:r>
          </a:p>
          <a:p>
            <a:r>
              <a:rPr lang="en-US" sz="2800" b="1" dirty="0">
                <a:solidFill>
                  <a:srgbClr val="00B050"/>
                </a:solidFill>
                <a:latin typeface="Times New Roman" pitchFamily="18" charset="0"/>
                <a:cs typeface="Times New Roman" pitchFamily="18" charset="0"/>
              </a:rPr>
              <a:t>3</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Aptomat</a:t>
            </a:r>
            <a:endParaRPr lang="en-US" sz="2800" b="1" dirty="0">
              <a:solidFill>
                <a:srgbClr val="00B050"/>
              </a:solidFill>
              <a:latin typeface="Times New Roman" pitchFamily="18" charset="0"/>
              <a:cs typeface="Times New Roman" pitchFamily="18" charset="0"/>
            </a:endParaRPr>
          </a:p>
          <a:p>
            <a:endParaRPr lang="en-US" sz="2800" b="1" dirty="0">
              <a:solidFill>
                <a:srgbClr val="00B050"/>
              </a:solidFill>
              <a:latin typeface="Times New Roman" pitchFamily="18" charset="0"/>
              <a:cs typeface="Times New Roman" pitchFamily="18" charset="0"/>
            </a:endParaRPr>
          </a:p>
        </p:txBody>
      </p:sp>
      <p:sp>
        <p:nvSpPr>
          <p:cNvPr id="7" name="Rectangle 6"/>
          <p:cNvSpPr/>
          <p:nvPr/>
        </p:nvSpPr>
        <p:spPr>
          <a:xfrm>
            <a:off x="7575175" y="3311587"/>
            <a:ext cx="3784935" cy="1200329"/>
          </a:xfrm>
          <a:prstGeom prst="rect">
            <a:avLst/>
          </a:prstGeom>
        </p:spPr>
        <p:txBody>
          <a:bodyPr wrap="square">
            <a:spAutoFit/>
          </a:bodyPr>
          <a:lstStyle/>
          <a:p>
            <a:pPr>
              <a:spcAft>
                <a:spcPts val="0"/>
              </a:spcAft>
            </a:pPr>
            <a:r>
              <a:rPr lang="vi-VN" sz="2400" dirty="0">
                <a:solidFill>
                  <a:srgbClr val="FF0000"/>
                </a:solidFill>
                <a:latin typeface="Times New Roman" panose="02020603050405020304" pitchFamily="18" charset="0"/>
                <a:ea typeface="Times New Roman" panose="02020603050405020304" pitchFamily="18" charset="0"/>
              </a:rPr>
              <a:t>2. Cầu dao cấu tạo gồm các bộ phận: vỏ, cần đóng cắt, các cực nối điện</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5465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70" y="258538"/>
            <a:ext cx="11224728" cy="461665"/>
          </a:xfrm>
          <a:prstGeom prst="rect">
            <a:avLst/>
          </a:prstGeom>
        </p:spPr>
        <p:txBody>
          <a:bodyPr wrap="square">
            <a:spAutoFit/>
          </a:bodyPr>
          <a:lstStyle/>
          <a:p>
            <a:r>
              <a:rPr lang="en-US" sz="2400" b="1" dirty="0" err="1" smtClean="0">
                <a:solidFill>
                  <a:srgbClr val="0000FF"/>
                </a:solidFill>
                <a:latin typeface="Times New Roman" panose="02020603050405020304" pitchFamily="18" charset="0"/>
                <a:cs typeface="Times New Roman" panose="02020603050405020304" pitchFamily="18" charset="0"/>
              </a:rPr>
              <a:t>Trên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vỏ</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của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aptomat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ghi</a:t>
            </a:r>
            <a:r>
              <a:rPr lang="en-US" sz="2400" b="1" dirty="0">
                <a:solidFill>
                  <a:srgbClr val="0000FF"/>
                </a:solidFill>
                <a:latin typeface="Times New Roman" panose="02020603050405020304" pitchFamily="18" charset="0"/>
                <a:cs typeface="Times New Roman" panose="02020603050405020304" pitchFamily="18" charset="0"/>
              </a:rPr>
              <a:t> 10 A - 240 V, </a:t>
            </a:r>
            <a:r>
              <a:rPr lang="en-US" sz="2400" b="1" dirty="0" err="1">
                <a:solidFill>
                  <a:srgbClr val="0000FF"/>
                </a:solidFill>
                <a:latin typeface="Times New Roman" panose="02020603050405020304" pitchFamily="18" charset="0"/>
                <a:cs typeface="Times New Roman" panose="02020603050405020304" pitchFamily="18" charset="0"/>
              </a:rPr>
              <a:t>giải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thích</a:t>
            </a:r>
            <a:r>
              <a:rPr lang="en-US" sz="2400" b="1" dirty="0">
                <a:solidFill>
                  <a:srgbClr val="0000FF"/>
                </a:solidFill>
                <a:latin typeface="Times New Roman" panose="02020603050405020304" pitchFamily="18" charset="0"/>
                <a:cs typeface="Times New Roman" panose="02020603050405020304" pitchFamily="18" charset="0"/>
              </a:rPr>
              <a:t> ý </a:t>
            </a:r>
            <a:r>
              <a:rPr lang="en-US" sz="2400" b="1" dirty="0" err="1">
                <a:solidFill>
                  <a:srgbClr val="0000FF"/>
                </a:solidFill>
                <a:latin typeface="Times New Roman" panose="02020603050405020304" pitchFamily="18" charset="0"/>
                <a:cs typeface="Times New Roman" panose="02020603050405020304" pitchFamily="18" charset="0"/>
              </a:rPr>
              <a:t>nghĩa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số</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kĩ</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thuật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đó</a:t>
            </a:r>
            <a:r>
              <a:rPr lang="en-US" sz="2400" b="1" dirty="0">
                <a:solidFill>
                  <a:srgbClr val="0000FF"/>
                </a:solidFill>
                <a:latin typeface="Times New Roman" panose="02020603050405020304" pitchFamily="18" charset="0"/>
                <a:cs typeface="Times New Roman" panose="02020603050405020304" pitchFamily="18" charset="0"/>
              </a:rPr>
              <a:t>. </a:t>
            </a:r>
          </a:p>
        </p:txBody>
      </p:sp>
      <p:pic>
        <p:nvPicPr>
          <p:cNvPr id="6" name="Picture 5" descr="C:\Users\DELL\Downloads\image_273.png"/>
          <p:cNvPicPr/>
          <p:nvPr/>
        </p:nvPicPr>
        <p:blipFill>
          <a:blip r:embed="rId2">
            <a:extLst>
              <a:ext uri="{28A0092B-C50C-407E-A947-70E740481C1C}">
                <a14:useLocalDpi xmlns:a14="http://schemas.microsoft.com/office/drawing/2010/main" val="0"/>
              </a:ext>
            </a:extLst>
          </a:blip>
          <a:srcRect/>
          <a:stretch>
            <a:fillRect/>
          </a:stretch>
        </p:blipFill>
        <p:spPr bwMode="auto">
          <a:xfrm>
            <a:off x="840985" y="1356286"/>
            <a:ext cx="6959405" cy="4447353"/>
          </a:xfrm>
          <a:prstGeom prst="rect">
            <a:avLst/>
          </a:prstGeom>
          <a:noFill/>
          <a:ln>
            <a:noFill/>
          </a:ln>
        </p:spPr>
      </p:pic>
      <p:sp>
        <p:nvSpPr>
          <p:cNvPr id="2" name="Rectangle 1"/>
          <p:cNvSpPr/>
          <p:nvPr/>
        </p:nvSpPr>
        <p:spPr>
          <a:xfrm>
            <a:off x="7918579" y="1750733"/>
            <a:ext cx="4005943" cy="2677656"/>
          </a:xfrm>
          <a:prstGeom prst="rect">
            <a:avLst/>
          </a:prstGeom>
        </p:spPr>
        <p:txBody>
          <a:bodyPr wrap="square">
            <a:spAutoFit/>
          </a:bodyPr>
          <a:lstStyle/>
          <a:p>
            <a:pPr>
              <a:spcAft>
                <a:spcPts val="0"/>
              </a:spcAft>
            </a:pP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Dòng</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định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mức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là</a:t>
            </a:r>
            <a:r>
              <a:rPr lang="en-US" sz="2400" dirty="0">
                <a:solidFill>
                  <a:srgbClr val="FF0000"/>
                </a:solidFill>
                <a:latin typeface="Times New Roman" panose="02020603050405020304" pitchFamily="18" charset="0"/>
                <a:ea typeface="Times New Roman" panose="02020603050405020304" pitchFamily="18" charset="0"/>
              </a:rPr>
              <a:t> 10 </a:t>
            </a:r>
            <a:r>
              <a:rPr lang="en-US" sz="2400" dirty="0" smtClean="0">
                <a:solidFill>
                  <a:srgbClr val="FF0000"/>
                </a:solidFill>
                <a:latin typeface="Times New Roman" panose="02020603050405020304" pitchFamily="18" charset="0"/>
                <a:ea typeface="Times New Roman" panose="02020603050405020304" pitchFamily="18" charset="0"/>
              </a:rPr>
              <a:t>A </a:t>
            </a:r>
            <a:r>
              <a:rPr lang="en-US" sz="2400" i="1" dirty="0" smtClean="0">
                <a:solidFill>
                  <a:srgbClr val="00B050"/>
                </a:solidFill>
                <a:latin typeface="Times New Roman" panose="02020603050405020304" pitchFamily="18" charset="0"/>
                <a:ea typeface="Times New Roman" panose="02020603050405020304" pitchFamily="18" charset="0"/>
              </a:rPr>
              <a:t>(</a:t>
            </a:r>
            <a:r>
              <a:rPr lang="en-US" sz="2400" i="1" dirty="0" err="1" smtClean="0">
                <a:solidFill>
                  <a:srgbClr val="00B050"/>
                </a:solidFill>
                <a:latin typeface="Times New Roman" panose="02020603050405020304" pitchFamily="18" charset="0"/>
                <a:ea typeface="Times New Roman" panose="02020603050405020304" pitchFamily="18" charset="0"/>
              </a:rPr>
              <a:t>khi</a:t>
            </a:r>
            <a:r>
              <a:rPr lang="en-US" sz="2400" i="1" dirty="0" smtClean="0">
                <a:solidFill>
                  <a:srgbClr val="00B050"/>
                </a:solidFill>
                <a:latin typeface="Times New Roman" panose="02020603050405020304" pitchFamily="18" charset="0"/>
                <a:ea typeface="Times New Roman" panose="02020603050405020304" pitchFamily="18" charset="0"/>
              </a:rPr>
              <a:t> </a:t>
            </a:r>
            <a:r>
              <a:rPr lang="en-US" sz="2400" i="1" dirty="0" err="1">
                <a:solidFill>
                  <a:srgbClr val="00B050"/>
                </a:solidFill>
                <a:latin typeface="Times New Roman" panose="02020603050405020304" pitchFamily="18" charset="0"/>
                <a:ea typeface="Times New Roman" panose="02020603050405020304" pitchFamily="18" charset="0"/>
              </a:rPr>
              <a:t>dòng</a:t>
            </a:r>
            <a:r>
              <a:rPr lang="en-US" sz="2400" i="1" dirty="0">
                <a:solidFill>
                  <a:srgbClr val="00B050"/>
                </a:solidFill>
                <a:latin typeface="Times New Roman" panose="02020603050405020304" pitchFamily="18" charset="0"/>
                <a:ea typeface="Times New Roman" panose="02020603050405020304" pitchFamily="18" charset="0"/>
              </a:rPr>
              <a:t> </a:t>
            </a:r>
            <a:r>
              <a:rPr lang="en-US" sz="2400" i="1" dirty="0" err="1">
                <a:solidFill>
                  <a:srgbClr val="00B050"/>
                </a:solidFill>
                <a:latin typeface="Times New Roman" panose="02020603050405020304" pitchFamily="18" charset="0"/>
                <a:ea typeface="Times New Roman" panose="02020603050405020304" pitchFamily="18" charset="0"/>
              </a:rPr>
              <a:t>điện</a:t>
            </a:r>
            <a:r>
              <a:rPr lang="en-US" sz="2400" i="1" dirty="0">
                <a:solidFill>
                  <a:srgbClr val="00B050"/>
                </a:solidFill>
                <a:latin typeface="Times New Roman" panose="02020603050405020304" pitchFamily="18" charset="0"/>
                <a:ea typeface="Times New Roman" panose="02020603050405020304" pitchFamily="18" charset="0"/>
              </a:rPr>
              <a:t> </a:t>
            </a:r>
            <a:r>
              <a:rPr lang="en-US" sz="2400" i="1" dirty="0" err="1">
                <a:solidFill>
                  <a:srgbClr val="00B050"/>
                </a:solidFill>
                <a:latin typeface="Times New Roman" panose="02020603050405020304" pitchFamily="18" charset="0"/>
                <a:ea typeface="Times New Roman" panose="02020603050405020304" pitchFamily="18" charset="0"/>
              </a:rPr>
              <a:t>vượt</a:t>
            </a:r>
            <a:r>
              <a:rPr lang="en-US" sz="2400" i="1" dirty="0">
                <a:solidFill>
                  <a:srgbClr val="00B050"/>
                </a:solidFill>
                <a:latin typeface="Times New Roman" panose="02020603050405020304" pitchFamily="18" charset="0"/>
                <a:ea typeface="Times New Roman" panose="02020603050405020304" pitchFamily="18" charset="0"/>
              </a:rPr>
              <a:t> </a:t>
            </a:r>
            <a:r>
              <a:rPr lang="en-US" sz="2400" i="1" dirty="0" err="1">
                <a:solidFill>
                  <a:srgbClr val="00B050"/>
                </a:solidFill>
                <a:latin typeface="Times New Roman" panose="02020603050405020304" pitchFamily="18" charset="0"/>
                <a:ea typeface="Times New Roman" panose="02020603050405020304" pitchFamily="18" charset="0"/>
              </a:rPr>
              <a:t>quá</a:t>
            </a:r>
            <a:r>
              <a:rPr lang="en-US" sz="2400" i="1" dirty="0">
                <a:solidFill>
                  <a:srgbClr val="00B050"/>
                </a:solidFill>
                <a:latin typeface="Times New Roman" panose="02020603050405020304" pitchFamily="18" charset="0"/>
                <a:ea typeface="Times New Roman" panose="02020603050405020304" pitchFamily="18" charset="0"/>
              </a:rPr>
              <a:t> </a:t>
            </a:r>
            <a:r>
              <a:rPr lang="en-US" sz="2400" i="1" dirty="0" err="1">
                <a:solidFill>
                  <a:srgbClr val="00B050"/>
                </a:solidFill>
                <a:latin typeface="Times New Roman" panose="02020603050405020304" pitchFamily="18" charset="0"/>
                <a:ea typeface="Times New Roman" panose="02020603050405020304" pitchFamily="18" charset="0"/>
              </a:rPr>
              <a:t>dòng</a:t>
            </a:r>
            <a:r>
              <a:rPr lang="en-US" sz="2400" i="1" dirty="0">
                <a:solidFill>
                  <a:srgbClr val="00B050"/>
                </a:solidFill>
                <a:latin typeface="Times New Roman" panose="02020603050405020304" pitchFamily="18" charset="0"/>
                <a:ea typeface="Times New Roman" panose="02020603050405020304" pitchFamily="18" charset="0"/>
              </a:rPr>
              <a:t> </a:t>
            </a:r>
            <a:r>
              <a:rPr lang="en-US" sz="2400" i="1" dirty="0" err="1">
                <a:solidFill>
                  <a:srgbClr val="00B050"/>
                </a:solidFill>
                <a:latin typeface="Times New Roman" panose="02020603050405020304" pitchFamily="18" charset="0"/>
                <a:ea typeface="Times New Roman" panose="02020603050405020304" pitchFamily="18" charset="0"/>
              </a:rPr>
              <a:t>điện</a:t>
            </a:r>
            <a:r>
              <a:rPr lang="en-US" sz="2400" i="1" dirty="0">
                <a:solidFill>
                  <a:srgbClr val="00B050"/>
                </a:solidFill>
                <a:latin typeface="Times New Roman" panose="02020603050405020304" pitchFamily="18" charset="0"/>
                <a:ea typeface="Times New Roman" panose="02020603050405020304" pitchFamily="18" charset="0"/>
              </a:rPr>
              <a:t> </a:t>
            </a:r>
            <a:r>
              <a:rPr lang="en-US" sz="2400" i="1" dirty="0" err="1">
                <a:solidFill>
                  <a:srgbClr val="00B050"/>
                </a:solidFill>
                <a:latin typeface="Times New Roman" panose="02020603050405020304" pitchFamily="18" charset="0"/>
                <a:ea typeface="Times New Roman" panose="02020603050405020304" pitchFamily="18" charset="0"/>
              </a:rPr>
              <a:t>định</a:t>
            </a:r>
            <a:r>
              <a:rPr lang="en-US" sz="2400" i="1" dirty="0">
                <a:solidFill>
                  <a:srgbClr val="00B050"/>
                </a:solidFill>
                <a:latin typeface="Times New Roman" panose="02020603050405020304" pitchFamily="18" charset="0"/>
                <a:ea typeface="Times New Roman" panose="02020603050405020304" pitchFamily="18" charset="0"/>
              </a:rPr>
              <a:t> </a:t>
            </a:r>
            <a:r>
              <a:rPr lang="en-US" sz="2400" i="1" dirty="0" err="1">
                <a:solidFill>
                  <a:srgbClr val="00B050"/>
                </a:solidFill>
                <a:latin typeface="Times New Roman" panose="02020603050405020304" pitchFamily="18" charset="0"/>
                <a:ea typeface="Times New Roman" panose="02020603050405020304" pitchFamily="18" charset="0"/>
              </a:rPr>
              <a:t>mức</a:t>
            </a:r>
            <a:r>
              <a:rPr lang="en-US" sz="2400" i="1" dirty="0">
                <a:solidFill>
                  <a:srgbClr val="00B050"/>
                </a:solidFill>
                <a:latin typeface="Times New Roman" panose="02020603050405020304" pitchFamily="18" charset="0"/>
                <a:ea typeface="Times New Roman" panose="02020603050405020304" pitchFamily="18" charset="0"/>
              </a:rPr>
              <a:t> </a:t>
            </a:r>
            <a:r>
              <a:rPr lang="en-US" sz="2400" i="1" dirty="0" err="1">
                <a:solidFill>
                  <a:srgbClr val="00B050"/>
                </a:solidFill>
                <a:latin typeface="Times New Roman" panose="02020603050405020304" pitchFamily="18" charset="0"/>
                <a:ea typeface="Times New Roman" panose="02020603050405020304" pitchFamily="18" charset="0"/>
              </a:rPr>
              <a:t>thì</a:t>
            </a:r>
            <a:r>
              <a:rPr lang="en-US" sz="2400" i="1" dirty="0">
                <a:solidFill>
                  <a:srgbClr val="00B050"/>
                </a:solidFill>
                <a:latin typeface="Times New Roman" panose="02020603050405020304" pitchFamily="18" charset="0"/>
                <a:ea typeface="Times New Roman" panose="02020603050405020304" pitchFamily="18" charset="0"/>
              </a:rPr>
              <a:t> </a:t>
            </a:r>
            <a:r>
              <a:rPr lang="en-US" sz="2400" i="1" dirty="0" err="1">
                <a:solidFill>
                  <a:srgbClr val="00B050"/>
                </a:solidFill>
                <a:latin typeface="Times New Roman" panose="02020603050405020304" pitchFamily="18" charset="0"/>
                <a:ea typeface="Times New Roman" panose="02020603050405020304" pitchFamily="18" charset="0"/>
              </a:rPr>
              <a:t>aptomat</a:t>
            </a:r>
            <a:r>
              <a:rPr lang="en-US" sz="2400" i="1" dirty="0">
                <a:solidFill>
                  <a:srgbClr val="00B050"/>
                </a:solidFill>
                <a:latin typeface="Times New Roman" panose="02020603050405020304" pitchFamily="18" charset="0"/>
                <a:ea typeface="Times New Roman" panose="02020603050405020304" pitchFamily="18" charset="0"/>
              </a:rPr>
              <a:t> </a:t>
            </a:r>
            <a:r>
              <a:rPr lang="en-US" sz="2400" i="1" dirty="0" err="1">
                <a:solidFill>
                  <a:srgbClr val="00B050"/>
                </a:solidFill>
                <a:latin typeface="Times New Roman" panose="02020603050405020304" pitchFamily="18" charset="0"/>
                <a:ea typeface="Times New Roman" panose="02020603050405020304" pitchFamily="18" charset="0"/>
              </a:rPr>
              <a:t>tự</a:t>
            </a:r>
            <a:r>
              <a:rPr lang="en-US" sz="2400" i="1" dirty="0">
                <a:solidFill>
                  <a:srgbClr val="00B050"/>
                </a:solidFill>
                <a:latin typeface="Times New Roman" panose="02020603050405020304" pitchFamily="18" charset="0"/>
                <a:ea typeface="Times New Roman" panose="02020603050405020304" pitchFamily="18" charset="0"/>
              </a:rPr>
              <a:t> </a:t>
            </a:r>
            <a:r>
              <a:rPr lang="en-US" sz="2400" i="1" dirty="0" err="1">
                <a:solidFill>
                  <a:srgbClr val="00B050"/>
                </a:solidFill>
                <a:latin typeface="Times New Roman" panose="02020603050405020304" pitchFamily="18" charset="0"/>
                <a:ea typeface="Times New Roman" panose="02020603050405020304" pitchFamily="18" charset="0"/>
              </a:rPr>
              <a:t>động</a:t>
            </a:r>
            <a:r>
              <a:rPr lang="en-US" sz="2400" i="1" dirty="0">
                <a:solidFill>
                  <a:srgbClr val="00B050"/>
                </a:solidFill>
                <a:latin typeface="Times New Roman" panose="02020603050405020304" pitchFamily="18" charset="0"/>
                <a:ea typeface="Times New Roman" panose="02020603050405020304" pitchFamily="18" charset="0"/>
              </a:rPr>
              <a:t> </a:t>
            </a:r>
            <a:r>
              <a:rPr lang="en-US" sz="2400" i="1" dirty="0" err="1">
                <a:solidFill>
                  <a:srgbClr val="00B050"/>
                </a:solidFill>
                <a:latin typeface="Times New Roman" panose="02020603050405020304" pitchFamily="18" charset="0"/>
                <a:ea typeface="Times New Roman" panose="02020603050405020304" pitchFamily="18" charset="0"/>
              </a:rPr>
              <a:t>cắt</a:t>
            </a:r>
            <a:r>
              <a:rPr lang="en-US" sz="2400" i="1" dirty="0">
                <a:solidFill>
                  <a:srgbClr val="00B050"/>
                </a:solidFill>
                <a:latin typeface="Times New Roman" panose="02020603050405020304" pitchFamily="18" charset="0"/>
                <a:ea typeface="Times New Roman" panose="02020603050405020304" pitchFamily="18" charset="0"/>
              </a:rPr>
              <a:t> </a:t>
            </a:r>
            <a:r>
              <a:rPr lang="en-US" sz="2400" i="1" dirty="0" err="1">
                <a:solidFill>
                  <a:srgbClr val="00B050"/>
                </a:solidFill>
                <a:latin typeface="Times New Roman" panose="02020603050405020304" pitchFamily="18" charset="0"/>
                <a:ea typeface="Times New Roman" panose="02020603050405020304" pitchFamily="18" charset="0"/>
              </a:rPr>
              <a:t>dòng</a:t>
            </a:r>
            <a:r>
              <a:rPr lang="en-US" sz="2400" i="1" dirty="0">
                <a:solidFill>
                  <a:srgbClr val="00B050"/>
                </a:solidFill>
                <a:latin typeface="Times New Roman" panose="02020603050405020304" pitchFamily="18" charset="0"/>
                <a:ea typeface="Times New Roman" panose="02020603050405020304" pitchFamily="18" charset="0"/>
              </a:rPr>
              <a:t> </a:t>
            </a:r>
            <a:r>
              <a:rPr lang="en-US" sz="2400" i="1" dirty="0" err="1">
                <a:solidFill>
                  <a:srgbClr val="00B050"/>
                </a:solidFill>
                <a:latin typeface="Times New Roman" panose="02020603050405020304" pitchFamily="18" charset="0"/>
                <a:ea typeface="Times New Roman" panose="02020603050405020304" pitchFamily="18" charset="0"/>
              </a:rPr>
              <a:t>điện</a:t>
            </a:r>
            <a:r>
              <a:rPr lang="en-US" sz="2400" i="1" dirty="0">
                <a:solidFill>
                  <a:srgbClr val="00B050"/>
                </a:solidFill>
                <a:latin typeface="Times New Roman" panose="02020603050405020304" pitchFamily="18" charset="0"/>
                <a:ea typeface="Times New Roman" panose="02020603050405020304" pitchFamily="18" charset="0"/>
              </a:rPr>
              <a:t> </a:t>
            </a:r>
            <a:r>
              <a:rPr lang="en-US" sz="2400" i="1" dirty="0" err="1">
                <a:solidFill>
                  <a:srgbClr val="00B050"/>
                </a:solidFill>
                <a:latin typeface="Times New Roman" panose="02020603050405020304" pitchFamily="18" charset="0"/>
                <a:ea typeface="Times New Roman" panose="02020603050405020304" pitchFamily="18" charset="0"/>
              </a:rPr>
              <a:t>để</a:t>
            </a:r>
            <a:r>
              <a:rPr lang="en-US" sz="2400" i="1" dirty="0">
                <a:solidFill>
                  <a:srgbClr val="00B050"/>
                </a:solidFill>
                <a:latin typeface="Times New Roman" panose="02020603050405020304" pitchFamily="18" charset="0"/>
                <a:ea typeface="Times New Roman" panose="02020603050405020304" pitchFamily="18" charset="0"/>
              </a:rPr>
              <a:t> </a:t>
            </a:r>
            <a:r>
              <a:rPr lang="en-US" sz="2400" i="1" dirty="0" err="1">
                <a:solidFill>
                  <a:srgbClr val="00B050"/>
                </a:solidFill>
                <a:latin typeface="Times New Roman" panose="02020603050405020304" pitchFamily="18" charset="0"/>
                <a:ea typeface="Times New Roman" panose="02020603050405020304" pitchFamily="18" charset="0"/>
              </a:rPr>
              <a:t>bảo</a:t>
            </a:r>
            <a:r>
              <a:rPr lang="en-US" sz="2400" i="1" dirty="0">
                <a:solidFill>
                  <a:srgbClr val="00B050"/>
                </a:solidFill>
                <a:latin typeface="Times New Roman" panose="02020603050405020304" pitchFamily="18" charset="0"/>
                <a:ea typeface="Times New Roman" panose="02020603050405020304" pitchFamily="18" charset="0"/>
              </a:rPr>
              <a:t> </a:t>
            </a:r>
            <a:r>
              <a:rPr lang="en-US" sz="2400" i="1" dirty="0" err="1">
                <a:solidFill>
                  <a:srgbClr val="00B050"/>
                </a:solidFill>
                <a:latin typeface="Times New Roman" panose="02020603050405020304" pitchFamily="18" charset="0"/>
                <a:ea typeface="Times New Roman" panose="02020603050405020304" pitchFamily="18" charset="0"/>
              </a:rPr>
              <a:t>vệ</a:t>
            </a:r>
            <a:r>
              <a:rPr lang="en-US" sz="2400" i="1" dirty="0">
                <a:solidFill>
                  <a:srgbClr val="00B050"/>
                </a:solidFill>
                <a:latin typeface="Times New Roman" panose="02020603050405020304" pitchFamily="18" charset="0"/>
                <a:ea typeface="Times New Roman" panose="02020603050405020304" pitchFamily="18" charset="0"/>
              </a:rPr>
              <a:t> </a:t>
            </a:r>
            <a:r>
              <a:rPr lang="en-US" sz="2400" i="1" dirty="0" err="1">
                <a:solidFill>
                  <a:srgbClr val="00B050"/>
                </a:solidFill>
                <a:latin typeface="Times New Roman" panose="02020603050405020304" pitchFamily="18" charset="0"/>
                <a:ea typeface="Times New Roman" panose="02020603050405020304" pitchFamily="18" charset="0"/>
              </a:rPr>
              <a:t>mạch</a:t>
            </a:r>
            <a:r>
              <a:rPr lang="en-US" sz="2400" i="1" dirty="0">
                <a:solidFill>
                  <a:srgbClr val="00B050"/>
                </a:solidFill>
                <a:latin typeface="Times New Roman" panose="02020603050405020304" pitchFamily="18" charset="0"/>
                <a:ea typeface="Times New Roman" panose="02020603050405020304" pitchFamily="18" charset="0"/>
              </a:rPr>
              <a:t> </a:t>
            </a:r>
            <a:r>
              <a:rPr lang="en-US" sz="2400" i="1" dirty="0" err="1">
                <a:solidFill>
                  <a:srgbClr val="00B050"/>
                </a:solidFill>
                <a:latin typeface="Times New Roman" panose="02020603050405020304" pitchFamily="18" charset="0"/>
                <a:ea typeface="Times New Roman" panose="02020603050405020304" pitchFamily="18" charset="0"/>
              </a:rPr>
              <a:t>điện</a:t>
            </a:r>
            <a:r>
              <a:rPr lang="en-US" sz="2400" i="1" dirty="0">
                <a:solidFill>
                  <a:srgbClr val="00B050"/>
                </a:solidFill>
                <a:latin typeface="Times New Roman" panose="02020603050405020304" pitchFamily="18" charset="0"/>
                <a:ea typeface="Times New Roman" panose="02020603050405020304" pitchFamily="18" charset="0"/>
              </a:rPr>
              <a:t>, </a:t>
            </a:r>
            <a:r>
              <a:rPr lang="en-US" sz="2400" i="1" dirty="0" err="1">
                <a:solidFill>
                  <a:srgbClr val="00B050"/>
                </a:solidFill>
                <a:latin typeface="Times New Roman" panose="02020603050405020304" pitchFamily="18" charset="0"/>
                <a:ea typeface="Times New Roman" panose="02020603050405020304" pitchFamily="18" charset="0"/>
              </a:rPr>
              <a:t>thiết</a:t>
            </a:r>
            <a:r>
              <a:rPr lang="en-US" sz="2400" i="1" dirty="0">
                <a:solidFill>
                  <a:srgbClr val="00B050"/>
                </a:solidFill>
                <a:latin typeface="Times New Roman" panose="02020603050405020304" pitchFamily="18" charset="0"/>
                <a:ea typeface="Times New Roman" panose="02020603050405020304" pitchFamily="18" charset="0"/>
              </a:rPr>
              <a:t> </a:t>
            </a:r>
            <a:r>
              <a:rPr lang="en-US" sz="2400" i="1" dirty="0" err="1">
                <a:solidFill>
                  <a:srgbClr val="00B050"/>
                </a:solidFill>
                <a:latin typeface="Times New Roman" panose="02020603050405020304" pitchFamily="18" charset="0"/>
                <a:ea typeface="Times New Roman" panose="02020603050405020304" pitchFamily="18" charset="0"/>
              </a:rPr>
              <a:t>bị</a:t>
            </a:r>
            <a:r>
              <a:rPr lang="en-US" sz="2400" i="1" dirty="0">
                <a:solidFill>
                  <a:srgbClr val="00B050"/>
                </a:solidFill>
                <a:latin typeface="Times New Roman" panose="02020603050405020304" pitchFamily="18" charset="0"/>
                <a:ea typeface="Times New Roman" panose="02020603050405020304" pitchFamily="18" charset="0"/>
              </a:rPr>
              <a:t> </a:t>
            </a:r>
            <a:r>
              <a:rPr lang="en-US" sz="2400" i="1" dirty="0" err="1">
                <a:solidFill>
                  <a:srgbClr val="00B050"/>
                </a:solidFill>
                <a:latin typeface="Times New Roman" panose="02020603050405020304" pitchFamily="18" charset="0"/>
                <a:ea typeface="Times New Roman" panose="02020603050405020304" pitchFamily="18" charset="0"/>
              </a:rPr>
              <a:t>và</a:t>
            </a:r>
            <a:r>
              <a:rPr lang="en-US" sz="2400" i="1" dirty="0">
                <a:solidFill>
                  <a:srgbClr val="00B050"/>
                </a:solidFill>
                <a:latin typeface="Times New Roman" panose="02020603050405020304" pitchFamily="18" charset="0"/>
                <a:ea typeface="Times New Roman" panose="02020603050405020304" pitchFamily="18" charset="0"/>
              </a:rPr>
              <a:t> </a:t>
            </a:r>
            <a:r>
              <a:rPr lang="en-US" sz="2400" i="1" dirty="0" err="1">
                <a:solidFill>
                  <a:srgbClr val="00B050"/>
                </a:solidFill>
                <a:latin typeface="Times New Roman" panose="02020603050405020304" pitchFamily="18" charset="0"/>
                <a:ea typeface="Times New Roman" panose="02020603050405020304" pitchFamily="18" charset="0"/>
              </a:rPr>
              <a:t>đồ</a:t>
            </a:r>
            <a:r>
              <a:rPr lang="en-US" sz="2400" i="1" dirty="0">
                <a:solidFill>
                  <a:srgbClr val="00B050"/>
                </a:solidFill>
                <a:latin typeface="Times New Roman" panose="02020603050405020304" pitchFamily="18" charset="0"/>
                <a:ea typeface="Times New Roman" panose="02020603050405020304" pitchFamily="18" charset="0"/>
              </a:rPr>
              <a:t> </a:t>
            </a:r>
            <a:r>
              <a:rPr lang="en-US" sz="2400" i="1" dirty="0" err="1">
                <a:solidFill>
                  <a:srgbClr val="00B050"/>
                </a:solidFill>
                <a:latin typeface="Times New Roman" panose="02020603050405020304" pitchFamily="18" charset="0"/>
                <a:ea typeface="Times New Roman" panose="02020603050405020304" pitchFamily="18" charset="0"/>
              </a:rPr>
              <a:t>dùng</a:t>
            </a:r>
            <a:r>
              <a:rPr lang="en-US" sz="2400" i="1" dirty="0">
                <a:solidFill>
                  <a:srgbClr val="00B050"/>
                </a:solidFill>
                <a:latin typeface="Times New Roman" panose="02020603050405020304" pitchFamily="18" charset="0"/>
                <a:ea typeface="Times New Roman" panose="02020603050405020304" pitchFamily="18" charset="0"/>
              </a:rPr>
              <a:t> </a:t>
            </a:r>
            <a:r>
              <a:rPr lang="en-US" sz="2400" i="1" dirty="0" err="1">
                <a:solidFill>
                  <a:srgbClr val="00B050"/>
                </a:solidFill>
                <a:latin typeface="Times New Roman" panose="02020603050405020304" pitchFamily="18" charset="0"/>
                <a:ea typeface="Times New Roman" panose="02020603050405020304" pitchFamily="18" charset="0"/>
              </a:rPr>
              <a:t>điện</a:t>
            </a:r>
            <a:r>
              <a:rPr lang="en-US" sz="2400" i="1" dirty="0">
                <a:solidFill>
                  <a:srgbClr val="00B050"/>
                </a:solidFill>
                <a:latin typeface="Times New Roman" panose="02020603050405020304" pitchFamily="18" charset="0"/>
                <a:ea typeface="Times New Roman" panose="02020603050405020304" pitchFamily="18" charset="0"/>
              </a:rPr>
              <a:t> </a:t>
            </a:r>
            <a:r>
              <a:rPr lang="en-US" sz="2400" i="1" dirty="0" err="1">
                <a:solidFill>
                  <a:srgbClr val="00B050"/>
                </a:solidFill>
                <a:latin typeface="Times New Roman" panose="02020603050405020304" pitchFamily="18" charset="0"/>
                <a:ea typeface="Times New Roman" panose="02020603050405020304" pitchFamily="18" charset="0"/>
              </a:rPr>
              <a:t>không</a:t>
            </a:r>
            <a:r>
              <a:rPr lang="en-US" sz="2400" i="1" dirty="0">
                <a:solidFill>
                  <a:srgbClr val="00B050"/>
                </a:solidFill>
                <a:latin typeface="Times New Roman" panose="02020603050405020304" pitchFamily="18" charset="0"/>
                <a:ea typeface="Times New Roman" panose="02020603050405020304" pitchFamily="18" charset="0"/>
              </a:rPr>
              <a:t> </a:t>
            </a:r>
            <a:r>
              <a:rPr lang="en-US" sz="2400" i="1" dirty="0" err="1">
                <a:solidFill>
                  <a:srgbClr val="00B050"/>
                </a:solidFill>
                <a:latin typeface="Times New Roman" panose="02020603050405020304" pitchFamily="18" charset="0"/>
                <a:ea typeface="Times New Roman" panose="02020603050405020304" pitchFamily="18" charset="0"/>
              </a:rPr>
              <a:t>bị</a:t>
            </a:r>
            <a:r>
              <a:rPr lang="en-US" sz="2400" i="1" dirty="0">
                <a:solidFill>
                  <a:srgbClr val="00B050"/>
                </a:solidFill>
                <a:latin typeface="Times New Roman" panose="02020603050405020304" pitchFamily="18" charset="0"/>
                <a:ea typeface="Times New Roman" panose="02020603050405020304" pitchFamily="18" charset="0"/>
              </a:rPr>
              <a:t> </a:t>
            </a:r>
            <a:r>
              <a:rPr lang="en-US" sz="2400" i="1" dirty="0" err="1" smtClean="0">
                <a:solidFill>
                  <a:srgbClr val="00B050"/>
                </a:solidFill>
                <a:latin typeface="Times New Roman" panose="02020603050405020304" pitchFamily="18" charset="0"/>
                <a:ea typeface="Times New Roman" panose="02020603050405020304" pitchFamily="18" charset="0"/>
              </a:rPr>
              <a:t>hỏng</a:t>
            </a:r>
            <a:r>
              <a:rPr lang="en-US" sz="2400" i="1" dirty="0" smtClean="0">
                <a:solidFill>
                  <a:srgbClr val="00B050"/>
                </a:solidFill>
                <a:latin typeface="Times New Roman" panose="02020603050405020304" pitchFamily="18" charset="0"/>
                <a:ea typeface="Times New Roman" panose="02020603050405020304" pitchFamily="18" charset="0"/>
              </a:rPr>
              <a:t>).</a:t>
            </a:r>
            <a:endParaRPr lang="en-US" sz="2400" i="1" dirty="0">
              <a:solidFill>
                <a:srgbClr val="00B050"/>
              </a:solidFill>
              <a:latin typeface="Times New Roman" panose="02020603050405020304" pitchFamily="18" charset="0"/>
              <a:ea typeface="Times New Roman" panose="02020603050405020304" pitchFamily="18" charset="0"/>
            </a:endParaRPr>
          </a:p>
          <a:p>
            <a:pPr>
              <a:spcAft>
                <a:spcPts val="0"/>
              </a:spcAft>
            </a:pP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áp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định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mức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là</a:t>
            </a:r>
            <a:r>
              <a:rPr lang="en-US" sz="2400" dirty="0">
                <a:solidFill>
                  <a:srgbClr val="FF0000"/>
                </a:solidFill>
                <a:latin typeface="Times New Roman" panose="02020603050405020304" pitchFamily="18" charset="0"/>
                <a:ea typeface="Times New Roman" panose="02020603050405020304" pitchFamily="18" charset="0"/>
              </a:rPr>
              <a:t> 240 V.</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5513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circle(in)">
                                      <p:cBhvr>
                                        <p:cTn id="15"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THIẾT BỊ ĐÓNG CẮT VÀ LẤY ĐIỆN TRONG GIA ĐÌNH</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1411" y="811392"/>
            <a:ext cx="10686661"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3. Aptomat</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a:t>
            </a:r>
            <a:r>
              <a:rPr lang="vi-VN" sz="2400" smtClean="0">
                <a:latin typeface="Times New Roman" panose="02020603050405020304" pitchFamily="18" charset="0"/>
                <a:cs typeface="Times New Roman" panose="02020603050405020304" pitchFamily="18" charset="0"/>
              </a:rPr>
              <a:t>. Chức </a:t>
            </a:r>
            <a:r>
              <a:rPr lang="vi-VN" sz="2400">
                <a:latin typeface="Times New Roman" panose="02020603050405020304" pitchFamily="18" charset="0"/>
                <a:cs typeface="Times New Roman" panose="02020603050405020304" pitchFamily="18" charset="0"/>
              </a:rPr>
              <a:t>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Aptomat là thiết bị dùng để đóng cắt cho toàn bộ hoặc một phần mạng điện trong nhà, có chức năng tự đóng, cắt mạch điện khi gặp sự cố ngắn mạch hoặc quá tải.</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Aptomat gồm các bộ phận chính: Vỏ, cần đóng cắt, các cực nối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Thông số kĩ thuật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Dòng điện định mức(A)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Điện áp định mức(V)</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76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31436" y="375079"/>
            <a:ext cx="9722499" cy="830997"/>
          </a:xfrm>
          <a:prstGeom prst="rect">
            <a:avLst/>
          </a:prstGeom>
        </p:spPr>
        <p:txBody>
          <a:bodyPr wrap="square">
            <a:spAutoFit/>
          </a:bodyPr>
          <a:lstStyle/>
          <a:p>
            <a:r>
              <a:rPr lang="en-US" sz="2400" b="1" dirty="0" smtClean="0">
                <a:solidFill>
                  <a:srgbClr val="0000FF"/>
                </a:solidFill>
                <a:latin typeface="Times New Roman" panose="02020603050405020304" pitchFamily="18" charset="0"/>
                <a:cs typeface="Times New Roman" panose="02020603050405020304" pitchFamily="18" charset="0"/>
              </a:rPr>
              <a:t>So </a:t>
            </a:r>
            <a:r>
              <a:rPr lang="en-US" sz="2400" b="1" dirty="0" err="1">
                <a:solidFill>
                  <a:srgbClr val="0000FF"/>
                </a:solidFill>
                <a:latin typeface="Times New Roman" panose="02020603050405020304" pitchFamily="18" charset="0"/>
                <a:cs typeface="Times New Roman" panose="02020603050405020304" pitchFamily="18" charset="0"/>
              </a:rPr>
              <a:t>sánh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chức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năng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của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aptomat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với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cầu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dao</a:t>
            </a:r>
            <a:r>
              <a:rPr lang="en-US" sz="2400" b="1" dirty="0">
                <a:solidFill>
                  <a:srgbClr val="0000FF"/>
                </a:solidFill>
                <a:latin typeface="Times New Roman" panose="02020603050405020304" pitchFamily="18" charset="0"/>
                <a:cs typeface="Times New Roman" panose="02020603050405020304" pitchFamily="18" charset="0"/>
              </a:rPr>
              <a:t>. </a:t>
            </a:r>
            <a:endParaRPr lang="en-US" sz="2400" b="1" dirty="0" smtClean="0">
              <a:solidFill>
                <a:srgbClr val="0000FF"/>
              </a:solidFill>
              <a:latin typeface="Times New Roman" panose="02020603050405020304" pitchFamily="18" charset="0"/>
              <a:cs typeface="Times New Roman" panose="02020603050405020304" pitchFamily="18" charset="0"/>
            </a:endParaRPr>
          </a:p>
          <a:p>
            <a:r>
              <a:rPr lang="en-US" sz="2400" b="1" dirty="0" err="1" smtClean="0">
                <a:solidFill>
                  <a:srgbClr val="0000FF"/>
                </a:solidFill>
                <a:latin typeface="Times New Roman" panose="02020603050405020304" pitchFamily="18" charset="0"/>
                <a:cs typeface="Times New Roman" panose="02020603050405020304" pitchFamily="18" charset="0"/>
              </a:rPr>
              <a:t>Từ</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nêu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ưu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điểm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của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aptomat</a:t>
            </a:r>
            <a:r>
              <a:rPr lang="en-US" sz="2400" b="1" dirty="0" smtClean="0">
                <a:solidFill>
                  <a:srgbClr val="0000FF"/>
                </a:solidFill>
                <a:latin typeface="Times New Roman" panose="02020603050405020304" pitchFamily="18" charset="0"/>
                <a:cs typeface="Times New Roman" panose="02020603050405020304" pitchFamily="18" charset="0"/>
              </a:rPr>
              <a:t>?</a:t>
            </a:r>
            <a:endParaRPr lang="en-US" sz="2400" b="1" dirty="0">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7379.png"/>
          <p:cNvPicPr/>
          <p:nvPr/>
        </p:nvPicPr>
        <p:blipFill>
          <a:blip r:embed="rId2">
            <a:extLst>
              <a:ext uri="{28A0092B-C50C-407E-A947-70E740481C1C}">
                <a14:useLocalDpi xmlns:a14="http://schemas.microsoft.com/office/drawing/2010/main" val="0"/>
              </a:ext>
            </a:extLst>
          </a:blip>
          <a:srcRect/>
          <a:stretch>
            <a:fillRect/>
          </a:stretch>
        </p:blipFill>
        <p:spPr bwMode="auto">
          <a:xfrm>
            <a:off x="609023" y="1458867"/>
            <a:ext cx="4933361" cy="4691969"/>
          </a:xfrm>
          <a:prstGeom prst="rect">
            <a:avLst/>
          </a:prstGeom>
          <a:noFill/>
          <a:ln>
            <a:noFill/>
          </a:ln>
        </p:spPr>
      </p:pic>
      <p:pic>
        <p:nvPicPr>
          <p:cNvPr id="4" name="Picture 3" descr="C:\Users\DELL\Downloads\image_27381.png"/>
          <p:cNvPicPr/>
          <p:nvPr/>
        </p:nvPicPr>
        <p:blipFill>
          <a:blip r:embed="rId3">
            <a:extLst>
              <a:ext uri="{28A0092B-C50C-407E-A947-70E740481C1C}">
                <a14:useLocalDpi xmlns:a14="http://schemas.microsoft.com/office/drawing/2010/main" val="0"/>
              </a:ext>
            </a:extLst>
          </a:blip>
          <a:srcRect/>
          <a:stretch>
            <a:fillRect/>
          </a:stretch>
        </p:blipFill>
        <p:spPr bwMode="auto">
          <a:xfrm>
            <a:off x="5899483" y="1458867"/>
            <a:ext cx="5754452" cy="4601993"/>
          </a:xfrm>
          <a:prstGeom prst="rect">
            <a:avLst/>
          </a:prstGeom>
          <a:noFill/>
          <a:ln>
            <a:noFill/>
          </a:ln>
        </p:spPr>
      </p:pic>
    </p:spTree>
    <p:extLst>
      <p:ext uri="{BB962C8B-B14F-4D97-AF65-F5344CB8AC3E}">
        <p14:creationId xmlns:p14="http://schemas.microsoft.com/office/powerpoint/2010/main" val="63993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69" y="258538"/>
            <a:ext cx="9722499" cy="1200329"/>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 </a:t>
            </a:r>
            <a:r>
              <a:rPr lang="en-US" sz="2400" b="1">
                <a:solidFill>
                  <a:srgbClr val="0000FF"/>
                </a:solidFill>
                <a:latin typeface="Times New Roman" panose="02020603050405020304" pitchFamily="18" charset="0"/>
                <a:cs typeface="Times New Roman" panose="02020603050405020304" pitchFamily="18" charset="0"/>
              </a:rPr>
              <a:t>So sánh chức năng của aptomat với cầu dao. Từ đó, nêu ưu điểm của aptomat.</a:t>
            </a:r>
          </a:p>
          <a:p>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7379.png"/>
          <p:cNvPicPr/>
          <p:nvPr/>
        </p:nvPicPr>
        <p:blipFill>
          <a:blip r:embed="rId2">
            <a:extLst>
              <a:ext uri="{28A0092B-C50C-407E-A947-70E740481C1C}">
                <a14:useLocalDpi xmlns:a14="http://schemas.microsoft.com/office/drawing/2010/main" val="0"/>
              </a:ext>
            </a:extLst>
          </a:blip>
          <a:srcRect/>
          <a:stretch>
            <a:fillRect/>
          </a:stretch>
        </p:blipFill>
        <p:spPr bwMode="auto">
          <a:xfrm>
            <a:off x="254457" y="1113634"/>
            <a:ext cx="4933361" cy="2497313"/>
          </a:xfrm>
          <a:prstGeom prst="rect">
            <a:avLst/>
          </a:prstGeom>
          <a:noFill/>
          <a:ln>
            <a:noFill/>
          </a:ln>
        </p:spPr>
      </p:pic>
      <p:pic>
        <p:nvPicPr>
          <p:cNvPr id="4" name="Picture 3" descr="C:\Users\DELL\Downloads\image_27381.png"/>
          <p:cNvPicPr/>
          <p:nvPr/>
        </p:nvPicPr>
        <p:blipFill>
          <a:blip r:embed="rId3">
            <a:extLst>
              <a:ext uri="{28A0092B-C50C-407E-A947-70E740481C1C}">
                <a14:useLocalDpi xmlns:a14="http://schemas.microsoft.com/office/drawing/2010/main" val="0"/>
              </a:ext>
            </a:extLst>
          </a:blip>
          <a:srcRect/>
          <a:stretch>
            <a:fillRect/>
          </a:stretch>
        </p:blipFill>
        <p:spPr bwMode="auto">
          <a:xfrm>
            <a:off x="254457" y="3732245"/>
            <a:ext cx="5008008" cy="2780221"/>
          </a:xfrm>
          <a:prstGeom prst="rect">
            <a:avLst/>
          </a:prstGeom>
          <a:noFill/>
          <a:ln>
            <a:noFill/>
          </a:ln>
        </p:spPr>
      </p:pic>
      <p:sp>
        <p:nvSpPr>
          <p:cNvPr id="2" name="Rectangle 1"/>
          <p:cNvSpPr/>
          <p:nvPr/>
        </p:nvSpPr>
        <p:spPr>
          <a:xfrm>
            <a:off x="5402425" y="1283508"/>
            <a:ext cx="6438122" cy="5324535"/>
          </a:xfrm>
          <a:prstGeom prst="rect">
            <a:avLst/>
          </a:prstGeom>
        </p:spPr>
        <p:txBody>
          <a:bodyPr wrap="square">
            <a:spAutoFit/>
          </a:bodyPr>
          <a:lstStyle/>
          <a:p>
            <a:pPr marL="342900" indent="-342900">
              <a:spcAft>
                <a:spcPts val="0"/>
              </a:spcAft>
              <a:buFontTx/>
              <a:buChar char="-"/>
            </a:pPr>
            <a:r>
              <a:rPr lang="en-US" sz="2000" dirty="0" err="1" smtClean="0">
                <a:solidFill>
                  <a:srgbClr val="FF0000"/>
                </a:solidFill>
                <a:latin typeface="Times New Roman" panose="02020603050405020304" pitchFamily="18" charset="0"/>
                <a:ea typeface="Times New Roman" panose="02020603050405020304" pitchFamily="18" charset="0"/>
              </a:rPr>
              <a:t>Cầu</a:t>
            </a:r>
            <a:r>
              <a:rPr lang="en-US" sz="2000" dirty="0" smtClean="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dao</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là</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thiết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bị</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đóng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cắt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bằng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tay</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có</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tác</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dụng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đóng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ngắt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dòng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khi</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mạch</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bị</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quá</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tải</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hoặc</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gặp</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phải</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tình</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trạng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ngắn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mạch</a:t>
            </a:r>
            <a:r>
              <a:rPr lang="en-US" sz="2000" dirty="0">
                <a:solidFill>
                  <a:srgbClr val="FF0000"/>
                </a:solidFill>
                <a:latin typeface="Times New Roman" panose="02020603050405020304" pitchFamily="18" charset="0"/>
                <a:ea typeface="Times New Roman" panose="02020603050405020304" pitchFamily="18" charset="0"/>
              </a:rPr>
              <a:t>. </a:t>
            </a:r>
            <a:endParaRPr lang="en-US" sz="2000" dirty="0" smtClean="0">
              <a:solidFill>
                <a:srgbClr val="FF0000"/>
              </a:solidFill>
              <a:latin typeface="Times New Roman" panose="02020603050405020304" pitchFamily="18" charset="0"/>
              <a:ea typeface="Times New Roman" panose="02020603050405020304" pitchFamily="18" charset="0"/>
            </a:endParaRPr>
          </a:p>
          <a:p>
            <a:pPr>
              <a:spcAft>
                <a:spcPts val="0"/>
              </a:spcAft>
            </a:pPr>
            <a:endParaRPr lang="en-US" sz="2000" dirty="0" smtClean="0">
              <a:solidFill>
                <a:srgbClr val="FF0000"/>
              </a:solidFill>
              <a:latin typeface="Times New Roman" panose="02020603050405020304" pitchFamily="18" charset="0"/>
              <a:ea typeface="Times New Roman" panose="02020603050405020304" pitchFamily="18" charset="0"/>
            </a:endParaRPr>
          </a:p>
          <a:p>
            <a:pPr>
              <a:spcAft>
                <a:spcPts val="0"/>
              </a:spcAft>
            </a:pPr>
            <a:endParaRPr lang="en-US" sz="2000" dirty="0">
              <a:solidFill>
                <a:srgbClr val="FF0000"/>
              </a:solidFill>
              <a:latin typeface="Times New Roman" panose="02020603050405020304" pitchFamily="18" charset="0"/>
              <a:ea typeface="Times New Roman" panose="02020603050405020304" pitchFamily="18" charset="0"/>
            </a:endParaRPr>
          </a:p>
          <a:p>
            <a:pPr>
              <a:spcAft>
                <a:spcPts val="0"/>
              </a:spcAft>
            </a:pPr>
            <a:endParaRPr lang="en-US" sz="2000" dirty="0" smtClean="0">
              <a:solidFill>
                <a:srgbClr val="FF0000"/>
              </a:solidFill>
              <a:latin typeface="Times New Roman" panose="02020603050405020304" pitchFamily="18" charset="0"/>
              <a:ea typeface="Times New Roman" panose="02020603050405020304" pitchFamily="18" charset="0"/>
            </a:endParaRPr>
          </a:p>
          <a:p>
            <a:pPr marL="342900" indent="-342900">
              <a:spcAft>
                <a:spcPts val="0"/>
              </a:spcAft>
              <a:buFontTx/>
              <a:buChar char="-"/>
            </a:pPr>
            <a:endParaRPr lang="en-US" sz="2000" dirty="0" smtClean="0">
              <a:solidFill>
                <a:srgbClr val="FF0000"/>
              </a:solidFill>
              <a:latin typeface="Times New Roman" panose="02020603050405020304" pitchFamily="18" charset="0"/>
              <a:ea typeface="Times New Roman" panose="02020603050405020304" pitchFamily="18" charset="0"/>
            </a:endParaRPr>
          </a:p>
          <a:p>
            <a:pPr marL="342900" indent="-342900">
              <a:spcAft>
                <a:spcPts val="0"/>
              </a:spcAft>
              <a:buFontTx/>
              <a:buChar char="-"/>
            </a:pPr>
            <a:r>
              <a:rPr lang="en-US" sz="2000" dirty="0" err="1" smtClean="0">
                <a:solidFill>
                  <a:srgbClr val="FF0000"/>
                </a:solidFill>
                <a:latin typeface="Times New Roman" panose="02020603050405020304" pitchFamily="18" charset="0"/>
                <a:ea typeface="Times New Roman" panose="02020603050405020304" pitchFamily="18" charset="0"/>
              </a:rPr>
              <a:t>Aptomat</a:t>
            </a:r>
            <a:r>
              <a:rPr lang="en-US" sz="2000" dirty="0" smtClean="0">
                <a:solidFill>
                  <a:srgbClr val="FF0000"/>
                </a:solidFill>
                <a:latin typeface="Times New Roman" panose="02020603050405020304" pitchFamily="18" charset="0"/>
                <a:ea typeface="Times New Roman" panose="02020603050405020304" pitchFamily="18" charset="0"/>
              </a:rPr>
              <a:t> </a:t>
            </a:r>
            <a:r>
              <a:rPr lang="en-US" sz="2000" dirty="0" err="1" smtClean="0">
                <a:solidFill>
                  <a:srgbClr val="FF0000"/>
                </a:solidFill>
                <a:latin typeface="Times New Roman" panose="02020603050405020304" pitchFamily="18" charset="0"/>
                <a:ea typeface="Times New Roman" panose="02020603050405020304" pitchFamily="18" charset="0"/>
              </a:rPr>
              <a:t>là</a:t>
            </a:r>
            <a:r>
              <a:rPr lang="en-US" sz="2000" dirty="0" smtClean="0">
                <a:solidFill>
                  <a:srgbClr val="FF0000"/>
                </a:solidFill>
                <a:latin typeface="Times New Roman" panose="02020603050405020304" pitchFamily="18" charset="0"/>
                <a:ea typeface="Times New Roman" panose="02020603050405020304" pitchFamily="18" charset="0"/>
              </a:rPr>
              <a:t> </a:t>
            </a:r>
            <a:r>
              <a:rPr lang="en-US" sz="2000" dirty="0" err="1" smtClean="0">
                <a:solidFill>
                  <a:srgbClr val="FF0000"/>
                </a:solidFill>
                <a:latin typeface="Times New Roman" panose="02020603050405020304" pitchFamily="18" charset="0"/>
                <a:ea typeface="Times New Roman" panose="02020603050405020304" pitchFamily="18" charset="0"/>
              </a:rPr>
              <a:t>thiết</a:t>
            </a:r>
            <a:r>
              <a:rPr lang="en-US" sz="2000" dirty="0" smtClean="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bị</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đóng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cắt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tự</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động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khi</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sự</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cố</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mạch</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xảy</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ra</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trong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hệ</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thống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mà</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nó</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quản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lý</a:t>
            </a:r>
            <a:r>
              <a:rPr lang="en-US" sz="2000" dirty="0">
                <a:solidFill>
                  <a:srgbClr val="FF0000"/>
                </a:solidFill>
                <a:latin typeface="Times New Roman" panose="02020603050405020304" pitchFamily="18" charset="0"/>
                <a:ea typeface="Times New Roman" panose="02020603050405020304" pitchFamily="18" charset="0"/>
              </a:rPr>
              <a:t>. </a:t>
            </a:r>
            <a:endParaRPr lang="en-US" sz="2000" dirty="0" smtClean="0">
              <a:solidFill>
                <a:srgbClr val="FF0000"/>
              </a:solidFill>
              <a:latin typeface="Times New Roman" panose="02020603050405020304" pitchFamily="18" charset="0"/>
              <a:ea typeface="Times New Roman" panose="02020603050405020304" pitchFamily="18" charset="0"/>
            </a:endParaRPr>
          </a:p>
          <a:p>
            <a:pPr>
              <a:spcAft>
                <a:spcPts val="0"/>
              </a:spcAft>
            </a:pPr>
            <a:r>
              <a:rPr lang="en-US" sz="2000" dirty="0" smtClean="0">
                <a:solidFill>
                  <a:srgbClr val="00B050"/>
                </a:solidFill>
                <a:latin typeface="Times New Roman" panose="02020603050405020304" pitchFamily="18" charset="0"/>
                <a:ea typeface="Times New Roman" panose="02020603050405020304" pitchFamily="18" charset="0"/>
              </a:rPr>
              <a:t>* </a:t>
            </a:r>
            <a:r>
              <a:rPr lang="en-US" sz="2000" dirty="0" err="1" smtClean="0">
                <a:solidFill>
                  <a:srgbClr val="00B050"/>
                </a:solidFill>
                <a:latin typeface="Times New Roman" panose="02020603050405020304" pitchFamily="18" charset="0"/>
                <a:ea typeface="Times New Roman" panose="02020603050405020304" pitchFamily="18" charset="0"/>
              </a:rPr>
              <a:t>Với</a:t>
            </a:r>
            <a:r>
              <a:rPr lang="en-US" sz="2000" dirty="0" smtClean="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aptomat</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đây</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là</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sản</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phẩm</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sở</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hữu</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tính</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năng</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vượt</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trội</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hơn</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hẳn</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cầu</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dao</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Nó</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khắc</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phục</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hoàn</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toàn</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nhược</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điểm</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của</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cầu</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dao</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đó</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là</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có</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thể</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tự</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động</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đóng</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ngắt</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khi</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không</a:t>
            </a:r>
            <a:r>
              <a:rPr lang="en-US" sz="2000" dirty="0">
                <a:solidFill>
                  <a:srgbClr val="00B050"/>
                </a:solidFill>
                <a:latin typeface="Times New Roman" panose="02020603050405020304" pitchFamily="18" charset="0"/>
                <a:ea typeface="Times New Roman" panose="02020603050405020304" pitchFamily="18" charset="0"/>
              </a:rPr>
              <a:t> may </a:t>
            </a:r>
            <a:r>
              <a:rPr lang="en-US" sz="2000" dirty="0" err="1">
                <a:solidFill>
                  <a:srgbClr val="00B050"/>
                </a:solidFill>
                <a:latin typeface="Times New Roman" panose="02020603050405020304" pitchFamily="18" charset="0"/>
                <a:ea typeface="Times New Roman" panose="02020603050405020304" pitchFamily="18" charset="0"/>
              </a:rPr>
              <a:t>xảy</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ra</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các</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sự</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cố</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về</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điện</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trong</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mạch</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điện</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Không</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như</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cầu</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dao</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aptomat</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còn</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có</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khả</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năng</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khắc</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phục</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hiện</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tượng</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cháy</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nổ</a:t>
            </a:r>
            <a:r>
              <a:rPr lang="en-US" sz="2000" dirty="0">
                <a:solidFill>
                  <a:srgbClr val="00B050"/>
                </a:solidFill>
                <a:latin typeface="Times New Roman" panose="02020603050405020304" pitchFamily="18" charset="0"/>
                <a:ea typeface="Times New Roman" panose="02020603050405020304" pitchFamily="18" charset="0"/>
              </a:rPr>
              <a:t> ở </a:t>
            </a:r>
            <a:r>
              <a:rPr lang="en-US" sz="2000" dirty="0" err="1">
                <a:solidFill>
                  <a:srgbClr val="00B050"/>
                </a:solidFill>
                <a:latin typeface="Times New Roman" panose="02020603050405020304" pitchFamily="18" charset="0"/>
                <a:ea typeface="Times New Roman" panose="02020603050405020304" pitchFamily="18" charset="0"/>
              </a:rPr>
              <a:t>các</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thiết</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bị</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điện</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Chính</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vì</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vậy</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sản</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phẩm</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được</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lựa</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chọn</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sử</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dụng</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rộng</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rãi</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và</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phổ</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biến</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nhiều</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công</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trình</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xây</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dựng</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khác</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nhau</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từ</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nhà</a:t>
            </a:r>
            <a:r>
              <a:rPr lang="en-US" sz="2000" dirty="0">
                <a:solidFill>
                  <a:srgbClr val="00B050"/>
                </a:solidFill>
                <a:latin typeface="Times New Roman" panose="02020603050405020304" pitchFamily="18" charset="0"/>
                <a:ea typeface="Times New Roman" panose="02020603050405020304" pitchFamily="18" charset="0"/>
              </a:rPr>
              <a:t> ở, </a:t>
            </a:r>
            <a:r>
              <a:rPr lang="en-US" sz="2000" dirty="0" err="1">
                <a:solidFill>
                  <a:srgbClr val="00B050"/>
                </a:solidFill>
                <a:latin typeface="Times New Roman" panose="02020603050405020304" pitchFamily="18" charset="0"/>
                <a:ea typeface="Times New Roman" panose="02020603050405020304" pitchFamily="18" charset="0"/>
              </a:rPr>
              <a:t>chung</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cư</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đến</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công</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ty</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khu</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công</a:t>
            </a:r>
            <a:r>
              <a:rPr lang="en-US" sz="2000" dirty="0">
                <a:solidFill>
                  <a:srgbClr val="00B050"/>
                </a:solidFill>
                <a:latin typeface="Times New Roman" panose="02020603050405020304" pitchFamily="18" charset="0"/>
                <a:ea typeface="Times New Roman" panose="02020603050405020304" pitchFamily="18" charset="0"/>
              </a:rPr>
              <a:t> </a:t>
            </a:r>
            <a:r>
              <a:rPr lang="en-US" sz="2000" dirty="0" err="1">
                <a:solidFill>
                  <a:srgbClr val="00B050"/>
                </a:solidFill>
                <a:latin typeface="Times New Roman" panose="02020603050405020304" pitchFamily="18" charset="0"/>
                <a:ea typeface="Times New Roman" panose="02020603050405020304" pitchFamily="18" charset="0"/>
              </a:rPr>
              <a:t>nghiệp</a:t>
            </a:r>
            <a:r>
              <a:rPr lang="en-US" sz="2000" dirty="0">
                <a:solidFill>
                  <a:srgbClr val="00B050"/>
                </a:solidFill>
                <a:latin typeface="Times New Roman" panose="02020603050405020304" pitchFamily="18" charset="0"/>
                <a:ea typeface="Times New Roman" panose="02020603050405020304" pitchFamily="18" charset="0"/>
              </a:rPr>
              <a:t>.</a:t>
            </a:r>
            <a:endParaRPr lang="en-US" sz="2000" dirty="0">
              <a:solidFill>
                <a:srgbClr val="00B05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0702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barn(inVertical)">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arn(inVertical)">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521689" y="118977"/>
            <a:ext cx="3485322" cy="3902518"/>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1.1 và cho biết tên, tác dụng của những thiết bị trên bảng điện.</a:t>
            </a:r>
          </a:p>
        </p:txBody>
      </p:sp>
      <p:pic>
        <p:nvPicPr>
          <p:cNvPr id="4" name="Picture 3" descr="C:\Users\DELL\Downloads\image_268.png"/>
          <p:cNvPicPr/>
          <p:nvPr/>
        </p:nvPicPr>
        <p:blipFill>
          <a:blip r:embed="rId2">
            <a:extLst>
              <a:ext uri="{28A0092B-C50C-407E-A947-70E740481C1C}">
                <a14:useLocalDpi xmlns:a14="http://schemas.microsoft.com/office/drawing/2010/main" val="0"/>
              </a:ext>
            </a:extLst>
          </a:blip>
          <a:srcRect/>
          <a:stretch>
            <a:fillRect/>
          </a:stretch>
        </p:blipFill>
        <p:spPr bwMode="auto">
          <a:xfrm>
            <a:off x="2041866" y="316850"/>
            <a:ext cx="4367726" cy="4155025"/>
          </a:xfrm>
          <a:prstGeom prst="rect">
            <a:avLst/>
          </a:prstGeom>
          <a:noFill/>
          <a:ln>
            <a:noFill/>
          </a:ln>
        </p:spPr>
      </p:pic>
      <p:sp>
        <p:nvSpPr>
          <p:cNvPr id="3" name="Rectangle 2"/>
          <p:cNvSpPr/>
          <p:nvPr/>
        </p:nvSpPr>
        <p:spPr>
          <a:xfrm>
            <a:off x="1611085" y="4634024"/>
            <a:ext cx="10266783" cy="1631216"/>
          </a:xfrm>
          <a:prstGeom prst="rect">
            <a:avLst/>
          </a:prstGeom>
        </p:spPr>
        <p:txBody>
          <a:bodyPr wrap="square">
            <a:spAutoFit/>
          </a:bodyPr>
          <a:lstStyle/>
          <a:p>
            <a:pPr>
              <a:spcAft>
                <a:spcPts val="0"/>
              </a:spcAft>
            </a:pPr>
            <a:r>
              <a:rPr lang="en-US" sz="2000" dirty="0">
                <a:latin typeface="Times New Roman" panose="02020603050405020304" pitchFamily="18" charset="0"/>
                <a:ea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rPr>
              <a:t>Aptomat</a:t>
            </a:r>
            <a:r>
              <a:rPr lang="en-US" sz="2000" dirty="0" smtClean="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a:t>
            </a:r>
            <a:r>
              <a:rPr lang="en-US" sz="2000" dirty="0" err="1" smtClean="0">
                <a:latin typeface="Times New Roman" panose="02020603050405020304" pitchFamily="18" charset="0"/>
                <a:ea typeface="Times New Roman" panose="02020603050405020304" pitchFamily="18" charset="0"/>
              </a:rPr>
              <a:t>ảo</a:t>
            </a:r>
            <a:r>
              <a:rPr lang="en-US" sz="2000" dirty="0" smtClean="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vệ</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khỏi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nguy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như</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ngắn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mạch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rò</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đảm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bảo</a:t>
            </a:r>
            <a:r>
              <a:rPr lang="en-US" sz="2000" dirty="0">
                <a:latin typeface="Times New Roman" panose="02020603050405020304" pitchFamily="18" charset="0"/>
                <a:ea typeface="Times New Roman" panose="02020603050405020304" pitchFamily="18" charset="0"/>
              </a:rPr>
              <a:t> an </a:t>
            </a:r>
            <a:r>
              <a:rPr lang="en-US" sz="2000" dirty="0" err="1">
                <a:latin typeface="Times New Roman" panose="02020603050405020304" pitchFamily="18" charset="0"/>
                <a:ea typeface="Times New Roman" panose="02020603050405020304" pitchFamily="18" charset="0"/>
              </a:rPr>
              <a:t>toàn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hệ</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thống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dụng</a:t>
            </a:r>
            <a:r>
              <a:rPr lang="en-US" sz="2000" dirty="0">
                <a:latin typeface="Times New Roman" panose="02020603050405020304" pitchFamily="18" charset="0"/>
                <a:ea typeface="Times New Roman" panose="02020603050405020304" pitchFamily="18" charset="0"/>
              </a:rPr>
              <a:t>.</a:t>
            </a:r>
          </a:p>
          <a:p>
            <a:pPr>
              <a:spcAft>
                <a:spcPts val="0"/>
              </a:spcAft>
            </a:pPr>
            <a:r>
              <a:rPr lang="en-US" sz="2000" dirty="0">
                <a:latin typeface="Times New Roman" panose="02020603050405020304" pitchFamily="18" charset="0"/>
                <a:ea typeface="Times New Roman" panose="02020603050405020304" pitchFamily="18" charset="0"/>
              </a:rPr>
              <a:t>- Ổ </a:t>
            </a:r>
            <a:r>
              <a:rPr lang="en-US" sz="2000" dirty="0" err="1">
                <a:latin typeface="Times New Roman" panose="02020603050405020304" pitchFamily="18" charset="0"/>
                <a:ea typeface="Times New Roman" panose="02020603050405020304" pitchFamily="18" charset="0"/>
              </a:rPr>
              <a:t>điện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a:t>
            </a:r>
            <a:r>
              <a:rPr lang="en-US" sz="2000" dirty="0" err="1" smtClean="0">
                <a:latin typeface="Times New Roman" panose="02020603050405020304" pitchFamily="18" charset="0"/>
                <a:ea typeface="Times New Roman" panose="02020603050405020304" pitchFamily="18" charset="0"/>
              </a:rPr>
              <a:t>ung</a:t>
            </a:r>
            <a:r>
              <a:rPr lang="en-US" sz="2000" dirty="0" smtClean="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cấp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nguồn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thiết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đình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như</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đèn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máy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móc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cụ</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thiết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khác</a:t>
            </a:r>
            <a:r>
              <a:rPr lang="en-US" sz="2000" dirty="0">
                <a:latin typeface="Times New Roman" panose="02020603050405020304" pitchFamily="18" charset="0"/>
                <a:ea typeface="Times New Roman" panose="02020603050405020304" pitchFamily="18" charset="0"/>
              </a:rPr>
              <a:t>.</a:t>
            </a:r>
          </a:p>
          <a:p>
            <a:pPr>
              <a:spcAft>
                <a:spcPts val="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tắc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điện</a:t>
            </a:r>
            <a:r>
              <a:rPr lang="en-US" sz="2000" dirty="0">
                <a:latin typeface="Times New Roman" panose="02020603050405020304" pitchFamily="18" charset="0"/>
                <a:ea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rPr>
              <a:t>Dùng</a:t>
            </a:r>
            <a:r>
              <a:rPr lang="en-US" sz="2000" dirty="0" smtClean="0">
                <a:latin typeface="Times New Roman" panose="02020603050405020304" pitchFamily="18" charset="0"/>
                <a:ea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rPr>
              <a:t>để</a:t>
            </a:r>
            <a:r>
              <a:rPr lang="en-US" sz="2000" dirty="0" smtClean="0">
                <a:latin typeface="Times New Roman" panose="02020603050405020304" pitchFamily="18" charset="0"/>
                <a:ea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rPr>
              <a:t>đóng</a:t>
            </a:r>
            <a:r>
              <a:rPr lang="en-US" sz="2000" dirty="0" smtClean="0">
                <a:latin typeface="Times New Roman" panose="02020603050405020304" pitchFamily="18" charset="0"/>
                <a:ea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rPr>
              <a:t>ngắt</a:t>
            </a:r>
            <a:r>
              <a:rPr lang="en-US" sz="2000" dirty="0" smtClean="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mạch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hoặc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nhiều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thiết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điện</a:t>
            </a:r>
            <a:r>
              <a:rPr lang="en-US" sz="2000"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085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249" y="248718"/>
            <a:ext cx="2939143" cy="3184947"/>
          </a:xfrm>
          <a:prstGeom prst="rect">
            <a:avLst/>
          </a:prstGeom>
        </p:spPr>
      </p:pic>
      <p:pic>
        <p:nvPicPr>
          <p:cNvPr id="6" name="Picture 5"/>
          <p:cNvPicPr>
            <a:picLocks noChangeAspect="1"/>
          </p:cNvPicPr>
          <p:nvPr/>
        </p:nvPicPr>
        <p:blipFill>
          <a:blip r:embed="rId3"/>
          <a:stretch>
            <a:fillRect/>
          </a:stretch>
        </p:blipFill>
        <p:spPr>
          <a:xfrm>
            <a:off x="3470986" y="248719"/>
            <a:ext cx="4040157" cy="30169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8820" y="3685592"/>
            <a:ext cx="3976396" cy="2967135"/>
          </a:xfrm>
          <a:prstGeom prst="rect">
            <a:avLst/>
          </a:prstGeom>
        </p:spPr>
      </p:pic>
      <p:sp>
        <p:nvSpPr>
          <p:cNvPr id="8" name="Rectangle 7"/>
          <p:cNvSpPr/>
          <p:nvPr/>
        </p:nvSpPr>
        <p:spPr>
          <a:xfrm>
            <a:off x="7753737" y="248718"/>
            <a:ext cx="3670040" cy="1569660"/>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Kể tên một số đồ dùng điện trong gia đình thường lấy điện qua ổ cắm điện.</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723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249" y="248718"/>
            <a:ext cx="2939143" cy="2849045"/>
          </a:xfrm>
          <a:prstGeom prst="rect">
            <a:avLst/>
          </a:prstGeom>
        </p:spPr>
      </p:pic>
      <p:pic>
        <p:nvPicPr>
          <p:cNvPr id="6" name="Picture 5"/>
          <p:cNvPicPr>
            <a:picLocks noChangeAspect="1"/>
          </p:cNvPicPr>
          <p:nvPr/>
        </p:nvPicPr>
        <p:blipFill>
          <a:blip r:embed="rId3"/>
          <a:stretch>
            <a:fillRect/>
          </a:stretch>
        </p:blipFill>
        <p:spPr>
          <a:xfrm>
            <a:off x="3470986" y="248719"/>
            <a:ext cx="3060443" cy="24944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249" y="3423534"/>
            <a:ext cx="3976396" cy="2967135"/>
          </a:xfrm>
          <a:prstGeom prst="rect">
            <a:avLst/>
          </a:prstGeom>
        </p:spPr>
      </p:pic>
      <p:sp>
        <p:nvSpPr>
          <p:cNvPr id="8" name="Rectangle 7"/>
          <p:cNvSpPr/>
          <p:nvPr/>
        </p:nvSpPr>
        <p:spPr>
          <a:xfrm>
            <a:off x="7753737" y="248718"/>
            <a:ext cx="3670040" cy="1569660"/>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Kể tên một số đồ dùng điện trong gia đình thường lấy điện qua ổ cắm điện.</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4531566" y="2827176"/>
            <a:ext cx="7660433" cy="3477875"/>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Dưới đây là một số đồ dùng điện trong gia đình thường lấy điện qua ổ cắm điện:</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Đèn điện: Các đèn trong nhà, bàn làm việc, đèn ngủ, đèn chùm, vv.</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Tivi và thiết bị giải trí: TV, loa, máy nghe nhạc,...</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Điện gia dụng như tủ lạnh: Tủ lạnh, máy giặt, máy sấy, máy hút bụi, quạt, vv.</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Thiết bị nhà bếp: Bếp điện, lò vi sóng, lò nướng, ấm đun nước, máy xay sinh tố, vv.</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Thiết bị nấu ăn: Nồi cơm điện, ấm đun nước, lò vi sóng, lò nướng, vv.</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Thiết bị làm việc từ xa: Máy tính, máy in, máy quét,...</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Thiết bị cá nhân: Sấy tóc, ủi, máy cạo râu, máy làm tóc, vv.</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9958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783" y="120039"/>
            <a:ext cx="11414450" cy="461665"/>
          </a:xfrm>
          <a:prstGeom prst="rect">
            <a:avLst/>
          </a:prstGeom>
        </p:spPr>
        <p:txBody>
          <a:bodyPr wrap="square">
            <a:spAutoFit/>
          </a:bodyPr>
          <a:lstStyle/>
          <a:p>
            <a:r>
              <a:rPr lang="en-US" sz="2400" b="1" dirty="0" err="1" smtClean="0">
                <a:solidFill>
                  <a:srgbClr val="0000FF"/>
                </a:solidFill>
                <a:latin typeface="Times New Roman" panose="02020603050405020304" pitchFamily="18" charset="0"/>
                <a:cs typeface="Times New Roman" panose="02020603050405020304" pitchFamily="18" charset="0"/>
              </a:rPr>
              <a:t>Quan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sát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Hình</a:t>
            </a:r>
            <a:r>
              <a:rPr lang="en-US" sz="2400" b="1" dirty="0">
                <a:solidFill>
                  <a:srgbClr val="0000FF"/>
                </a:solidFill>
                <a:latin typeface="Times New Roman" panose="02020603050405020304" pitchFamily="18" charset="0"/>
                <a:cs typeface="Times New Roman" panose="02020603050405020304" pitchFamily="18" charset="0"/>
              </a:rPr>
              <a:t> 1.5 </a:t>
            </a:r>
            <a:r>
              <a:rPr lang="en-US" sz="2400" b="1" dirty="0" err="1">
                <a:solidFill>
                  <a:srgbClr val="0000FF"/>
                </a:solidFill>
                <a:latin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biết</a:t>
            </a:r>
            <a:r>
              <a:rPr lang="en-US" sz="2400" b="1" dirty="0">
                <a:solidFill>
                  <a:srgbClr val="0000FF"/>
                </a:solidFill>
                <a:latin typeface="Times New Roman" panose="02020603050405020304" pitchFamily="18" charset="0"/>
                <a:cs typeface="Times New Roman" panose="02020603050405020304" pitchFamily="18" charset="0"/>
              </a:rPr>
              <a:t>: Ổ </a:t>
            </a:r>
            <a:r>
              <a:rPr lang="en-US" sz="2400" b="1" dirty="0" err="1">
                <a:solidFill>
                  <a:srgbClr val="0000FF"/>
                </a:solidFill>
                <a:latin typeface="Times New Roman" panose="02020603050405020304" pitchFamily="18" charset="0"/>
                <a:cs typeface="Times New Roman" panose="02020603050405020304" pitchFamily="18" charset="0"/>
              </a:rPr>
              <a:t>cắm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điện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cấu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tạo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gồm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những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bộ</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phận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nào</a:t>
            </a:r>
            <a:r>
              <a:rPr lang="en-US" sz="2400" b="1" dirty="0">
                <a:solidFill>
                  <a:srgbClr val="0000FF"/>
                </a:solidFill>
                <a:latin typeface="Times New Roman" panose="02020603050405020304" pitchFamily="18" charset="0"/>
                <a:cs typeface="Times New Roman" panose="02020603050405020304" pitchFamily="18" charset="0"/>
              </a:rPr>
              <a:t>?</a:t>
            </a:r>
          </a:p>
        </p:txBody>
      </p:sp>
      <p:pic>
        <p:nvPicPr>
          <p:cNvPr id="4" name="Picture 3" descr="C:\Users\DELL\Downloads\image_275.png"/>
          <p:cNvPicPr/>
          <p:nvPr/>
        </p:nvPicPr>
        <p:blipFill>
          <a:blip r:embed="rId2">
            <a:extLst>
              <a:ext uri="{28A0092B-C50C-407E-A947-70E740481C1C}">
                <a14:useLocalDpi xmlns:a14="http://schemas.microsoft.com/office/drawing/2010/main" val="0"/>
              </a:ext>
            </a:extLst>
          </a:blip>
          <a:srcRect/>
          <a:stretch>
            <a:fillRect/>
          </a:stretch>
        </p:blipFill>
        <p:spPr bwMode="auto">
          <a:xfrm>
            <a:off x="360783" y="718458"/>
            <a:ext cx="7071327" cy="4870579"/>
          </a:xfrm>
          <a:prstGeom prst="rect">
            <a:avLst/>
          </a:prstGeom>
          <a:noFill/>
          <a:ln>
            <a:noFill/>
          </a:ln>
        </p:spPr>
      </p:pic>
      <p:sp>
        <p:nvSpPr>
          <p:cNvPr id="3" name="Rectangle 2"/>
          <p:cNvSpPr/>
          <p:nvPr/>
        </p:nvSpPr>
        <p:spPr>
          <a:xfrm>
            <a:off x="7532914" y="951922"/>
            <a:ext cx="4037045" cy="1938992"/>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Ổ cắm điện cấu tạo gồm các bộ phận: vỏ, các cực tiếp điện.</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Vỏ: bằng nhựa, sứ</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Cực tiếp điện: Làm bằng đồng.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8722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783" y="120039"/>
            <a:ext cx="11414450" cy="461665"/>
          </a:xfrm>
          <a:prstGeom prst="rect">
            <a:avLst/>
          </a:prstGeom>
        </p:spPr>
        <p:txBody>
          <a:bodyPr wrap="square">
            <a:spAutoFit/>
          </a:bodyPr>
          <a:lstStyle/>
          <a:p>
            <a:r>
              <a:rPr lang="en-US" sz="2400" b="1" dirty="0" err="1" smtClean="0">
                <a:solidFill>
                  <a:srgbClr val="0000FF"/>
                </a:solidFill>
                <a:latin typeface="Times New Roman" panose="02020603050405020304" pitchFamily="18" charset="0"/>
                <a:cs typeface="Times New Roman" panose="02020603050405020304" pitchFamily="18" charset="0"/>
              </a:rPr>
              <a:t>Trên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vỏ</a:t>
            </a:r>
            <a:r>
              <a:rPr lang="en-US" sz="2400" b="1" dirty="0">
                <a:solidFill>
                  <a:srgbClr val="0000FF"/>
                </a:solidFill>
                <a:latin typeface="Times New Roman" panose="02020603050405020304" pitchFamily="18" charset="0"/>
                <a:cs typeface="Times New Roman" panose="02020603050405020304" pitchFamily="18" charset="0"/>
              </a:rPr>
              <a:t> ổ </a:t>
            </a:r>
            <a:r>
              <a:rPr lang="en-US" sz="2400" b="1" dirty="0" err="1">
                <a:solidFill>
                  <a:srgbClr val="0000FF"/>
                </a:solidFill>
                <a:latin typeface="Times New Roman" panose="02020603050405020304" pitchFamily="18" charset="0"/>
                <a:cs typeface="Times New Roman" panose="02020603050405020304" pitchFamily="18" charset="0"/>
              </a:rPr>
              <a:t>cắm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điện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kéo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dài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ghi</a:t>
            </a:r>
            <a:r>
              <a:rPr lang="en-US" sz="2400" b="1" dirty="0">
                <a:solidFill>
                  <a:srgbClr val="0000FF"/>
                </a:solidFill>
                <a:latin typeface="Times New Roman" panose="02020603050405020304" pitchFamily="18" charset="0"/>
                <a:cs typeface="Times New Roman" panose="02020603050405020304" pitchFamily="18" charset="0"/>
              </a:rPr>
              <a:t> 15 A - 250 V, </a:t>
            </a:r>
            <a:r>
              <a:rPr lang="en-US" sz="2400" b="1" dirty="0" err="1">
                <a:solidFill>
                  <a:srgbClr val="0000FF"/>
                </a:solidFill>
                <a:latin typeface="Times New Roman" panose="02020603050405020304" pitchFamily="18" charset="0"/>
                <a:cs typeface="Times New Roman" panose="02020603050405020304" pitchFamily="18" charset="0"/>
              </a:rPr>
              <a:t>giải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thích</a:t>
            </a:r>
            <a:r>
              <a:rPr lang="en-US" sz="2400" b="1" dirty="0">
                <a:solidFill>
                  <a:srgbClr val="0000FF"/>
                </a:solidFill>
                <a:latin typeface="Times New Roman" panose="02020603050405020304" pitchFamily="18" charset="0"/>
                <a:cs typeface="Times New Roman" panose="02020603050405020304" pitchFamily="18" charset="0"/>
              </a:rPr>
              <a:t> ý </a:t>
            </a:r>
            <a:r>
              <a:rPr lang="en-US" sz="2400" b="1" dirty="0" err="1">
                <a:solidFill>
                  <a:srgbClr val="0000FF"/>
                </a:solidFill>
                <a:latin typeface="Times New Roman" panose="02020603050405020304" pitchFamily="18" charset="0"/>
                <a:cs typeface="Times New Roman" panose="02020603050405020304" pitchFamily="18" charset="0"/>
              </a:rPr>
              <a:t>nghĩa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số</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kĩ</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thuật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đó</a:t>
            </a:r>
            <a:r>
              <a:rPr lang="en-US" sz="2400" b="1" dirty="0">
                <a:solidFill>
                  <a:srgbClr val="0000FF"/>
                </a:solidFill>
                <a:latin typeface="Times New Roman" panose="02020603050405020304" pitchFamily="18" charset="0"/>
                <a:cs typeface="Times New Roman" panose="02020603050405020304" pitchFamily="18" charset="0"/>
              </a:rPr>
              <a:t>.</a:t>
            </a:r>
          </a:p>
        </p:txBody>
      </p:sp>
      <p:pic>
        <p:nvPicPr>
          <p:cNvPr id="4" name="Picture 3" descr="C:\Users\DELL\Downloads\image_275.png"/>
          <p:cNvPicPr/>
          <p:nvPr/>
        </p:nvPicPr>
        <p:blipFill>
          <a:blip r:embed="rId2">
            <a:extLst>
              <a:ext uri="{28A0092B-C50C-407E-A947-70E740481C1C}">
                <a14:useLocalDpi xmlns:a14="http://schemas.microsoft.com/office/drawing/2010/main" val="0"/>
              </a:ext>
            </a:extLst>
          </a:blip>
          <a:srcRect/>
          <a:stretch>
            <a:fillRect/>
          </a:stretch>
        </p:blipFill>
        <p:spPr bwMode="auto">
          <a:xfrm>
            <a:off x="258147" y="951036"/>
            <a:ext cx="7071327" cy="4870579"/>
          </a:xfrm>
          <a:prstGeom prst="rect">
            <a:avLst/>
          </a:prstGeom>
          <a:noFill/>
          <a:ln>
            <a:noFill/>
          </a:ln>
        </p:spPr>
      </p:pic>
      <p:sp>
        <p:nvSpPr>
          <p:cNvPr id="3" name="Rectangle 2"/>
          <p:cNvSpPr/>
          <p:nvPr/>
        </p:nvSpPr>
        <p:spPr>
          <a:xfrm>
            <a:off x="7834604" y="951036"/>
            <a:ext cx="3651380" cy="830997"/>
          </a:xfrm>
          <a:prstGeom prst="rect">
            <a:avLst/>
          </a:prstGeom>
        </p:spPr>
        <p:txBody>
          <a:bodyPr wrap="square">
            <a:spAutoFit/>
          </a:bodyPr>
          <a:lstStyle/>
          <a:p>
            <a:pPr>
              <a:spcAft>
                <a:spcPts val="0"/>
              </a:spcAft>
            </a:pPr>
            <a:r>
              <a:rPr lang="en-US" sz="2400" dirty="0" smtClean="0">
                <a:solidFill>
                  <a:srgbClr val="FF0000"/>
                </a:solidFill>
                <a:latin typeface="Times New Roman" panose="02020603050405020304" pitchFamily="18" charset="0"/>
                <a:ea typeface="Times New Roman" panose="02020603050405020304" pitchFamily="18" charset="0"/>
              </a:rPr>
              <a:t>15A</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Dòng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định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mức</a:t>
            </a:r>
            <a:endParaRPr lang="en-US" sz="2400" dirty="0">
              <a:solidFill>
                <a:srgbClr val="FF0000"/>
              </a:solidFill>
              <a:latin typeface="Times New Roman" panose="02020603050405020304" pitchFamily="18" charset="0"/>
              <a:ea typeface="Times New Roman" panose="02020603050405020304" pitchFamily="18" charset="0"/>
            </a:endParaRPr>
          </a:p>
          <a:p>
            <a:pPr>
              <a:spcAft>
                <a:spcPts val="0"/>
              </a:spcAft>
            </a:pPr>
            <a:r>
              <a:rPr lang="en-US" sz="2400" dirty="0">
                <a:solidFill>
                  <a:srgbClr val="FF0000"/>
                </a:solidFill>
                <a:latin typeface="Times New Roman" panose="02020603050405020304" pitchFamily="18" charset="0"/>
                <a:ea typeface="Times New Roman" panose="02020603050405020304" pitchFamily="18" charset="0"/>
              </a:rPr>
              <a:t>250V: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áp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định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mức</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8352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THIẾT BỊ ĐÓNG CẮT VÀ LẤY ĐIỆN TRONG GIA ĐÌNH</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1411" y="811392"/>
            <a:ext cx="10686661"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Thiết bị lấy điện </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1. Ổ cắm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a:t>
            </a:r>
            <a:r>
              <a:rPr lang="vi-VN" sz="2400" smtClean="0">
                <a:latin typeface="Times New Roman" panose="02020603050405020304" pitchFamily="18" charset="0"/>
                <a:cs typeface="Times New Roman" panose="02020603050405020304" pitchFamily="18" charset="0"/>
              </a:rPr>
              <a:t>. Chức </a:t>
            </a:r>
            <a:r>
              <a:rPr lang="vi-VN" sz="2400">
                <a:latin typeface="Times New Roman" panose="02020603050405020304" pitchFamily="18" charset="0"/>
                <a:cs typeface="Times New Roman" panose="02020603050405020304" pitchFamily="18" charset="0"/>
              </a:rPr>
              <a:t>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Ổ cắm điện dùng để lấy điện cho các đồ dùng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Ổ cắm điện gồm các bộ phận chính: vỏ và các cực tiếp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Thông số kĩ thuật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Dòng điện định mức(A)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Điện áp định mức(V)</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672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8499" y="884505"/>
            <a:ext cx="10263672" cy="4042058"/>
          </a:xfrm>
          <a:prstGeom prst="rect">
            <a:avLst/>
          </a:prstGeom>
        </p:spPr>
      </p:pic>
    </p:spTree>
    <p:extLst>
      <p:ext uri="{BB962C8B-B14F-4D97-AF65-F5344CB8AC3E}">
        <p14:creationId xmlns:p14="http://schemas.microsoft.com/office/powerpoint/2010/main" val="346979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230155" y="176023"/>
            <a:ext cx="11125200"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Tại sao không nối quạt để bàn trực tiếp với nguồn điện mà phải nối với phích cắm điện để lấy điện?</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55" y="1118311"/>
            <a:ext cx="6441233" cy="4573361"/>
          </a:xfrm>
          <a:prstGeom prst="rect">
            <a:avLst/>
          </a:prstGeom>
        </p:spPr>
      </p:pic>
      <p:sp>
        <p:nvSpPr>
          <p:cNvPr id="4" name="Rectangle 3"/>
          <p:cNvSpPr/>
          <p:nvPr/>
        </p:nvSpPr>
        <p:spPr>
          <a:xfrm>
            <a:off x="6932645" y="1118311"/>
            <a:ext cx="4963886" cy="4154984"/>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 Nếu nối thiết bị sử dụng điện trực tiếp vào đường dây điện thì các thiết bị này hoạt động 24/24 sẽ gây nguy hiểm. </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Quạt để bàn thường được di chuyển chỗ theo yêu cầu của người sử dụng. Nếu chúng ta mắc cố định vào mạch điện thì không thuận tiện trong sử dụng, do vậy ổ điện được dùng nhằm cung cấp điện ở nhiều vị trí khác nhau để thuận tiện khi sử dụng.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158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5060" y="278659"/>
            <a:ext cx="9734939" cy="830997"/>
          </a:xfrm>
          <a:prstGeom prst="rect">
            <a:avLst/>
          </a:prstGeom>
        </p:spPr>
        <p:txBody>
          <a:bodyPr wrap="square">
            <a:spAutoFit/>
          </a:bodyPr>
          <a:lstStyle/>
          <a:p>
            <a:r>
              <a:rPr lang="vi-VN" sz="2400" b="1" dirty="0" smtClean="0">
                <a:solidFill>
                  <a:srgbClr val="0000FF"/>
                </a:solidFill>
                <a:latin typeface="Times New Roman" panose="02020603050405020304" pitchFamily="18" charset="0"/>
                <a:cs typeface="Times New Roman" panose="02020603050405020304" pitchFamily="18" charset="0"/>
              </a:rPr>
              <a:t>Quan </a:t>
            </a:r>
            <a:r>
              <a:rPr lang="vi-VN" sz="2400" b="1" dirty="0">
                <a:solidFill>
                  <a:srgbClr val="0000FF"/>
                </a:solidFill>
                <a:latin typeface="Times New Roman" panose="02020603050405020304" pitchFamily="18" charset="0"/>
                <a:cs typeface="Times New Roman" panose="02020603050405020304" pitchFamily="18" charset="0"/>
              </a:rPr>
              <a:t>sát hình 1.6 và mô tả cấu tạo phích cắm điện? </a:t>
            </a:r>
            <a:r>
              <a:rPr lang="en-US" sz="2400" b="1" dirty="0" err="1">
                <a:solidFill>
                  <a:srgbClr val="0000FF"/>
                </a:solidFill>
                <a:latin typeface="Times New Roman" panose="02020603050405020304" pitchFamily="18" charset="0"/>
                <a:cs typeface="Times New Roman" panose="02020603050405020304" pitchFamily="18" charset="0"/>
              </a:rPr>
              <a:t>Các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bộ</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phận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của</a:t>
            </a:r>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phích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cắm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điện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được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bằng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vật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liệu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gì</a:t>
            </a:r>
            <a:r>
              <a:rPr lang="en-US" sz="2400" b="1" dirty="0">
                <a:solidFill>
                  <a:srgbClr val="0000FF"/>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2"/>
          <a:stretch>
            <a:fillRect/>
          </a:stretch>
        </p:blipFill>
        <p:spPr>
          <a:xfrm>
            <a:off x="1695060" y="1384023"/>
            <a:ext cx="4093484" cy="4578238"/>
          </a:xfrm>
          <a:prstGeom prst="rect">
            <a:avLst/>
          </a:prstGeom>
        </p:spPr>
      </p:pic>
      <p:sp>
        <p:nvSpPr>
          <p:cNvPr id="3" name="Rectangle 2"/>
          <p:cNvSpPr/>
          <p:nvPr/>
        </p:nvSpPr>
        <p:spPr>
          <a:xfrm>
            <a:off x="7209451" y="1491639"/>
            <a:ext cx="4581331" cy="1938992"/>
          </a:xfrm>
          <a:prstGeom prst="rect">
            <a:avLst/>
          </a:prstGeom>
        </p:spPr>
        <p:txBody>
          <a:bodyPr wrap="square">
            <a:spAutoFit/>
          </a:bodyPr>
          <a:lstStyle/>
          <a:p>
            <a:pPr marL="342900" indent="-342900">
              <a:spcAft>
                <a:spcPts val="0"/>
              </a:spcAft>
              <a:buFontTx/>
              <a:buChar char="-"/>
            </a:pPr>
            <a:r>
              <a:rPr lang="vi-VN" sz="2400" dirty="0" smtClean="0">
                <a:solidFill>
                  <a:srgbClr val="FF0000"/>
                </a:solidFill>
                <a:latin typeface="Times New Roman" panose="02020603050405020304" pitchFamily="18" charset="0"/>
                <a:ea typeface="Times New Roman" panose="02020603050405020304" pitchFamily="18" charset="0"/>
              </a:rPr>
              <a:t>Phích </a:t>
            </a:r>
            <a:r>
              <a:rPr lang="vi-VN" sz="2400" dirty="0">
                <a:solidFill>
                  <a:srgbClr val="FF0000"/>
                </a:solidFill>
                <a:latin typeface="Times New Roman" panose="02020603050405020304" pitchFamily="18" charset="0"/>
                <a:ea typeface="Times New Roman" panose="02020603050405020304" pitchFamily="18" charset="0"/>
              </a:rPr>
              <a:t>cắm điện cấu tạo gồm các bộ phận: vỏ, các chốt tiếp điện</a:t>
            </a:r>
            <a:r>
              <a:rPr lang="vi-VN" sz="2400" dirty="0" smtClean="0">
                <a:solidFill>
                  <a:srgbClr val="FF0000"/>
                </a:solidFill>
                <a:latin typeface="Times New Roman" panose="02020603050405020304" pitchFamily="18" charset="0"/>
                <a:ea typeface="Times New Roman" panose="02020603050405020304" pitchFamily="18" charset="0"/>
              </a:rPr>
              <a:t>.</a:t>
            </a:r>
            <a:endParaRPr lang="en-US" sz="2400" dirty="0" smtClean="0">
              <a:solidFill>
                <a:srgbClr val="FF0000"/>
              </a:solidFill>
              <a:latin typeface="Times New Roman" panose="02020603050405020304" pitchFamily="18" charset="0"/>
              <a:ea typeface="Times New Roman" panose="02020603050405020304" pitchFamily="18" charset="0"/>
            </a:endParaRPr>
          </a:p>
          <a:p>
            <a:pPr marL="342900" indent="-342900">
              <a:spcAft>
                <a:spcPts val="0"/>
              </a:spcAft>
              <a:buFontTx/>
              <a:buChar char="-"/>
            </a:pPr>
            <a:r>
              <a:rPr lang="en-US" sz="2400" dirty="0" err="1" smtClean="0">
                <a:solidFill>
                  <a:srgbClr val="FF0000"/>
                </a:solidFill>
                <a:effectLst/>
                <a:latin typeface="Times New Roman" panose="02020603050405020304" pitchFamily="18" charset="0"/>
                <a:ea typeface="Times New Roman" panose="02020603050405020304" pitchFamily="18" charset="0"/>
              </a:rPr>
              <a:t>Vỏ</a:t>
            </a:r>
            <a:r>
              <a:rPr lang="en-US" sz="2400" dirty="0" smtClean="0">
                <a:solidFill>
                  <a:srgbClr val="FF0000"/>
                </a:solidFill>
                <a:effectLst/>
                <a:latin typeface="Times New Roman" panose="02020603050405020304" pitchFamily="18" charset="0"/>
                <a:ea typeface="Times New Roman" panose="02020603050405020304" pitchFamily="18" charset="0"/>
              </a:rPr>
              <a:t> </a:t>
            </a:r>
            <a:r>
              <a:rPr lang="en-US" sz="2400" dirty="0" err="1" smtClean="0">
                <a:solidFill>
                  <a:srgbClr val="FF0000"/>
                </a:solidFill>
                <a:effectLst/>
                <a:latin typeface="Times New Roman" panose="02020603050405020304" pitchFamily="18" charset="0"/>
                <a:ea typeface="Times New Roman" panose="02020603050405020304" pitchFamily="18" charset="0"/>
              </a:rPr>
              <a:t>được</a:t>
            </a:r>
            <a:r>
              <a:rPr lang="en-US" sz="2400" dirty="0" smtClean="0">
                <a:solidFill>
                  <a:srgbClr val="FF0000"/>
                </a:solidFill>
                <a:effectLst/>
                <a:latin typeface="Times New Roman" panose="02020603050405020304" pitchFamily="18" charset="0"/>
                <a:ea typeface="Times New Roman" panose="02020603050405020304" pitchFamily="18" charset="0"/>
              </a:rPr>
              <a:t> </a:t>
            </a:r>
            <a:r>
              <a:rPr lang="en-US" sz="2400" dirty="0" err="1" smtClean="0">
                <a:solidFill>
                  <a:srgbClr val="FF0000"/>
                </a:solidFill>
                <a:effectLst/>
                <a:latin typeface="Times New Roman" panose="02020603050405020304" pitchFamily="18" charset="0"/>
                <a:ea typeface="Times New Roman" panose="02020603050405020304" pitchFamily="18" charset="0"/>
              </a:rPr>
              <a:t>làm</a:t>
            </a:r>
            <a:r>
              <a:rPr lang="en-US" sz="2400" dirty="0" smtClean="0">
                <a:solidFill>
                  <a:srgbClr val="FF0000"/>
                </a:solidFill>
                <a:effectLst/>
                <a:latin typeface="Times New Roman" panose="02020603050405020304" pitchFamily="18" charset="0"/>
                <a:ea typeface="Times New Roman" panose="02020603050405020304" pitchFamily="18" charset="0"/>
              </a:rPr>
              <a:t> </a:t>
            </a:r>
            <a:r>
              <a:rPr lang="en-US" sz="2400" dirty="0" err="1" smtClean="0">
                <a:solidFill>
                  <a:srgbClr val="FF0000"/>
                </a:solidFill>
                <a:effectLst/>
                <a:latin typeface="Times New Roman" panose="02020603050405020304" pitchFamily="18" charset="0"/>
                <a:ea typeface="Times New Roman" panose="02020603050405020304" pitchFamily="18" charset="0"/>
              </a:rPr>
              <a:t>bằng</a:t>
            </a:r>
            <a:r>
              <a:rPr lang="en-US" sz="2400" dirty="0" smtClean="0">
                <a:solidFill>
                  <a:srgbClr val="FF0000"/>
                </a:solidFill>
                <a:effectLst/>
                <a:latin typeface="Times New Roman" panose="02020603050405020304" pitchFamily="18" charset="0"/>
                <a:ea typeface="Times New Roman" panose="02020603050405020304" pitchFamily="18" charset="0"/>
              </a:rPr>
              <a:t> </a:t>
            </a:r>
            <a:r>
              <a:rPr lang="en-US" sz="2400" dirty="0" err="1" smtClean="0">
                <a:solidFill>
                  <a:srgbClr val="FF0000"/>
                </a:solidFill>
                <a:effectLst/>
                <a:latin typeface="Times New Roman" panose="02020603050405020304" pitchFamily="18" charset="0"/>
                <a:ea typeface="Times New Roman" panose="02020603050405020304" pitchFamily="18" charset="0"/>
              </a:rPr>
              <a:t>nhựa</a:t>
            </a:r>
            <a:r>
              <a:rPr lang="en-US" sz="2400" dirty="0" smtClean="0">
                <a:solidFill>
                  <a:srgbClr val="FF0000"/>
                </a:solidFill>
                <a:effectLst/>
                <a:latin typeface="Times New Roman" panose="02020603050405020304" pitchFamily="18" charset="0"/>
                <a:ea typeface="Times New Roman" panose="02020603050405020304" pitchFamily="18" charset="0"/>
              </a:rPr>
              <a:t>, </a:t>
            </a:r>
            <a:r>
              <a:rPr lang="en-US" sz="2400" dirty="0" err="1" smtClean="0">
                <a:solidFill>
                  <a:srgbClr val="FF0000"/>
                </a:solidFill>
                <a:effectLst/>
                <a:latin typeface="Times New Roman" panose="02020603050405020304" pitchFamily="18" charset="0"/>
                <a:ea typeface="Times New Roman" panose="02020603050405020304" pitchFamily="18" charset="0"/>
              </a:rPr>
              <a:t>các</a:t>
            </a:r>
            <a:r>
              <a:rPr lang="en-US" sz="2400" dirty="0" smtClean="0">
                <a:solidFill>
                  <a:srgbClr val="FF0000"/>
                </a:solidFill>
                <a:effectLst/>
                <a:latin typeface="Times New Roman" panose="02020603050405020304" pitchFamily="18" charset="0"/>
                <a:ea typeface="Times New Roman" panose="02020603050405020304" pitchFamily="18" charset="0"/>
              </a:rPr>
              <a:t> </a:t>
            </a:r>
            <a:r>
              <a:rPr lang="en-US" sz="2400" dirty="0" err="1" smtClean="0">
                <a:solidFill>
                  <a:srgbClr val="FF0000"/>
                </a:solidFill>
                <a:effectLst/>
                <a:latin typeface="Times New Roman" panose="02020603050405020304" pitchFamily="18" charset="0"/>
                <a:ea typeface="Times New Roman" panose="02020603050405020304" pitchFamily="18" charset="0"/>
              </a:rPr>
              <a:t>chốt</a:t>
            </a:r>
            <a:r>
              <a:rPr lang="en-US" sz="2400" dirty="0" smtClean="0">
                <a:solidFill>
                  <a:srgbClr val="FF0000"/>
                </a:solidFill>
                <a:effectLst/>
                <a:latin typeface="Times New Roman" panose="02020603050405020304" pitchFamily="18" charset="0"/>
                <a:ea typeface="Times New Roman" panose="02020603050405020304" pitchFamily="18" charset="0"/>
              </a:rPr>
              <a:t> </a:t>
            </a:r>
            <a:r>
              <a:rPr lang="en-US" sz="2400" dirty="0" err="1" smtClean="0">
                <a:solidFill>
                  <a:srgbClr val="FF0000"/>
                </a:solidFill>
                <a:effectLst/>
                <a:latin typeface="Times New Roman" panose="02020603050405020304" pitchFamily="18" charset="0"/>
                <a:ea typeface="Times New Roman" panose="02020603050405020304" pitchFamily="18" charset="0"/>
              </a:rPr>
              <a:t>tiếp</a:t>
            </a:r>
            <a:r>
              <a:rPr lang="en-US" sz="2400" dirty="0" smtClean="0">
                <a:solidFill>
                  <a:srgbClr val="FF0000"/>
                </a:solidFill>
                <a:effectLst/>
                <a:latin typeface="Times New Roman" panose="02020603050405020304" pitchFamily="18" charset="0"/>
                <a:ea typeface="Times New Roman" panose="02020603050405020304" pitchFamily="18" charset="0"/>
              </a:rPr>
              <a:t> </a:t>
            </a:r>
            <a:r>
              <a:rPr lang="en-US" sz="2400" dirty="0" err="1" smtClean="0">
                <a:solidFill>
                  <a:srgbClr val="FF0000"/>
                </a:solidFill>
                <a:effectLst/>
                <a:latin typeface="Times New Roman" panose="02020603050405020304" pitchFamily="18" charset="0"/>
                <a:ea typeface="Times New Roman" panose="02020603050405020304" pitchFamily="18" charset="0"/>
              </a:rPr>
              <a:t>điện</a:t>
            </a:r>
            <a:r>
              <a:rPr lang="en-US" sz="2400" dirty="0" smtClean="0">
                <a:solidFill>
                  <a:srgbClr val="FF0000"/>
                </a:solidFill>
                <a:effectLst/>
                <a:latin typeface="Times New Roman" panose="02020603050405020304" pitchFamily="18" charset="0"/>
                <a:ea typeface="Times New Roman" panose="02020603050405020304" pitchFamily="18" charset="0"/>
              </a:rPr>
              <a:t> </a:t>
            </a:r>
            <a:r>
              <a:rPr lang="en-US" sz="2400" dirty="0" err="1" smtClean="0">
                <a:solidFill>
                  <a:srgbClr val="FF0000"/>
                </a:solidFill>
                <a:effectLst/>
                <a:latin typeface="Times New Roman" panose="02020603050405020304" pitchFamily="18" charset="0"/>
                <a:ea typeface="Times New Roman" panose="02020603050405020304" pitchFamily="18" charset="0"/>
              </a:rPr>
              <a:t>làm</a:t>
            </a:r>
            <a:r>
              <a:rPr lang="en-US" sz="2400" dirty="0" smtClean="0">
                <a:solidFill>
                  <a:srgbClr val="FF0000"/>
                </a:solidFill>
                <a:effectLst/>
                <a:latin typeface="Times New Roman" panose="02020603050405020304" pitchFamily="18" charset="0"/>
                <a:ea typeface="Times New Roman" panose="02020603050405020304" pitchFamily="18" charset="0"/>
              </a:rPr>
              <a:t> </a:t>
            </a:r>
            <a:r>
              <a:rPr lang="en-US" sz="2400" dirty="0" err="1" smtClean="0">
                <a:solidFill>
                  <a:srgbClr val="FF0000"/>
                </a:solidFill>
                <a:effectLst/>
                <a:latin typeface="Times New Roman" panose="02020603050405020304" pitchFamily="18" charset="0"/>
                <a:ea typeface="Times New Roman" panose="02020603050405020304" pitchFamily="18" charset="0"/>
              </a:rPr>
              <a:t>bằng</a:t>
            </a:r>
            <a:r>
              <a:rPr lang="en-US" sz="2400" dirty="0" smtClean="0">
                <a:solidFill>
                  <a:srgbClr val="FF0000"/>
                </a:solidFill>
                <a:effectLst/>
                <a:latin typeface="Times New Roman" panose="02020603050405020304" pitchFamily="18" charset="0"/>
                <a:ea typeface="Times New Roman" panose="02020603050405020304" pitchFamily="18" charset="0"/>
              </a:rPr>
              <a:t> </a:t>
            </a:r>
            <a:r>
              <a:rPr lang="en-US" sz="2400" dirty="0" err="1" smtClean="0">
                <a:solidFill>
                  <a:srgbClr val="FF0000"/>
                </a:solidFill>
                <a:effectLst/>
                <a:latin typeface="Times New Roman" panose="02020603050405020304" pitchFamily="18" charset="0"/>
                <a:ea typeface="Times New Roman" panose="02020603050405020304" pitchFamily="18" charset="0"/>
              </a:rPr>
              <a:t>vật</a:t>
            </a:r>
            <a:r>
              <a:rPr lang="en-US" sz="2400" dirty="0" smtClean="0">
                <a:solidFill>
                  <a:srgbClr val="FF0000"/>
                </a:solidFill>
                <a:effectLst/>
                <a:latin typeface="Times New Roman" panose="02020603050405020304" pitchFamily="18" charset="0"/>
                <a:ea typeface="Times New Roman" panose="02020603050405020304" pitchFamily="18" charset="0"/>
              </a:rPr>
              <a:t> </a:t>
            </a:r>
            <a:r>
              <a:rPr lang="en-US" sz="2400" dirty="0" err="1" smtClean="0">
                <a:solidFill>
                  <a:srgbClr val="FF0000"/>
                </a:solidFill>
                <a:effectLst/>
                <a:latin typeface="Times New Roman" panose="02020603050405020304" pitchFamily="18" charset="0"/>
                <a:ea typeface="Times New Roman" panose="02020603050405020304" pitchFamily="18" charset="0"/>
              </a:rPr>
              <a:t>liệu</a:t>
            </a:r>
            <a:r>
              <a:rPr lang="en-US" sz="2400" dirty="0" smtClean="0">
                <a:solidFill>
                  <a:srgbClr val="FF0000"/>
                </a:solidFill>
                <a:effectLst/>
                <a:latin typeface="Times New Roman" panose="02020603050405020304" pitchFamily="18" charset="0"/>
                <a:ea typeface="Times New Roman" panose="02020603050405020304" pitchFamily="18" charset="0"/>
              </a:rPr>
              <a:t> </a:t>
            </a:r>
            <a:r>
              <a:rPr lang="en-US" sz="2400" dirty="0" err="1" smtClean="0">
                <a:solidFill>
                  <a:srgbClr val="FF0000"/>
                </a:solidFill>
                <a:effectLst/>
                <a:latin typeface="Times New Roman" panose="02020603050405020304" pitchFamily="18" charset="0"/>
                <a:ea typeface="Times New Roman" panose="02020603050405020304" pitchFamily="18" charset="0"/>
              </a:rPr>
              <a:t>dẫn</a:t>
            </a:r>
            <a:r>
              <a:rPr lang="en-US" sz="2400" dirty="0" smtClean="0">
                <a:solidFill>
                  <a:srgbClr val="FF0000"/>
                </a:solidFill>
                <a:effectLst/>
                <a:latin typeface="Times New Roman" panose="02020603050405020304" pitchFamily="18" charset="0"/>
                <a:ea typeface="Times New Roman" panose="02020603050405020304" pitchFamily="18" charset="0"/>
              </a:rPr>
              <a:t> </a:t>
            </a:r>
            <a:r>
              <a:rPr lang="en-US" sz="2400" dirty="0" err="1" smtClean="0">
                <a:solidFill>
                  <a:srgbClr val="FF0000"/>
                </a:solidFill>
                <a:effectLst/>
                <a:latin typeface="Times New Roman" panose="02020603050405020304" pitchFamily="18" charset="0"/>
                <a:ea typeface="Times New Roman" panose="02020603050405020304" pitchFamily="18" charset="0"/>
              </a:rPr>
              <a:t>điện</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885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5060" y="278659"/>
            <a:ext cx="9734939" cy="461665"/>
          </a:xfrm>
          <a:prstGeom prst="rect">
            <a:avLst/>
          </a:prstGeom>
        </p:spPr>
        <p:txBody>
          <a:bodyPr wrap="square">
            <a:spAutoFit/>
          </a:bodyPr>
          <a:lstStyle/>
          <a:p>
            <a:r>
              <a:rPr lang="en-US" sz="2400" b="1" dirty="0" err="1" smtClean="0">
                <a:solidFill>
                  <a:srgbClr val="0000FF"/>
                </a:solidFill>
                <a:latin typeface="Times New Roman" panose="02020603050405020304" pitchFamily="18" charset="0"/>
                <a:cs typeface="Times New Roman" panose="02020603050405020304" pitchFamily="18" charset="0"/>
              </a:rPr>
              <a:t>Giải</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thích</a:t>
            </a:r>
            <a:r>
              <a:rPr lang="en-US" sz="2400" b="1" dirty="0">
                <a:solidFill>
                  <a:srgbClr val="0000FF"/>
                </a:solidFill>
                <a:latin typeface="Times New Roman" panose="02020603050405020304" pitchFamily="18" charset="0"/>
                <a:cs typeface="Times New Roman" panose="02020603050405020304" pitchFamily="18" charset="0"/>
              </a:rPr>
              <a:t> ý </a:t>
            </a:r>
            <a:r>
              <a:rPr lang="en-US" sz="2400" b="1" dirty="0" err="1">
                <a:solidFill>
                  <a:srgbClr val="0000FF"/>
                </a:solidFill>
                <a:latin typeface="Times New Roman" panose="02020603050405020304" pitchFamily="18" charset="0"/>
                <a:cs typeface="Times New Roman" panose="02020603050405020304" pitchFamily="18" charset="0"/>
              </a:rPr>
              <a:t>nghĩa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số</a:t>
            </a:r>
            <a:r>
              <a:rPr lang="en-US" sz="2400" b="1" dirty="0">
                <a:solidFill>
                  <a:srgbClr val="0000FF"/>
                </a:solidFill>
                <a:latin typeface="Times New Roman" panose="02020603050405020304" pitchFamily="18" charset="0"/>
                <a:cs typeface="Times New Roman" panose="02020603050405020304" pitchFamily="18" charset="0"/>
              </a:rPr>
              <a:t> 10 A - 250 V </a:t>
            </a:r>
            <a:r>
              <a:rPr lang="en-US" sz="2400" b="1" dirty="0" err="1">
                <a:solidFill>
                  <a:srgbClr val="0000FF"/>
                </a:solidFill>
                <a:latin typeface="Times New Roman" panose="02020603050405020304" pitchFamily="18" charset="0"/>
                <a:cs typeface="Times New Roman" panose="02020603050405020304" pitchFamily="18" charset="0"/>
              </a:rPr>
              <a:t>ghi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vỏ</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phích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cắm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điện</a:t>
            </a:r>
            <a:r>
              <a:rPr lang="en-US" sz="2400" b="1" dirty="0">
                <a:solidFill>
                  <a:srgbClr val="0000FF"/>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2"/>
          <a:stretch>
            <a:fillRect/>
          </a:stretch>
        </p:blipFill>
        <p:spPr>
          <a:xfrm>
            <a:off x="805086" y="1029460"/>
            <a:ext cx="4336079" cy="4578238"/>
          </a:xfrm>
          <a:prstGeom prst="rect">
            <a:avLst/>
          </a:prstGeom>
        </p:spPr>
      </p:pic>
      <p:sp>
        <p:nvSpPr>
          <p:cNvPr id="3" name="Rectangle 2"/>
          <p:cNvSpPr/>
          <p:nvPr/>
        </p:nvSpPr>
        <p:spPr>
          <a:xfrm>
            <a:off x="5604588" y="1029460"/>
            <a:ext cx="3893976" cy="830997"/>
          </a:xfrm>
          <a:prstGeom prst="rect">
            <a:avLst/>
          </a:prstGeom>
        </p:spPr>
        <p:txBody>
          <a:bodyPr wrap="square">
            <a:spAutoFit/>
          </a:bodyPr>
          <a:lstStyle/>
          <a:p>
            <a:pPr>
              <a:spcAft>
                <a:spcPts val="0"/>
              </a:spcAft>
            </a:pPr>
            <a:r>
              <a:rPr lang="vi-VN" sz="2400" dirty="0" smtClean="0">
                <a:solidFill>
                  <a:srgbClr val="FF0000"/>
                </a:solidFill>
                <a:latin typeface="Times New Roman" panose="02020603050405020304" pitchFamily="18" charset="0"/>
                <a:ea typeface="Times New Roman" panose="02020603050405020304" pitchFamily="18" charset="0"/>
              </a:rPr>
              <a:t>10</a:t>
            </a:r>
            <a:r>
              <a:rPr lang="en-US" sz="2400" dirty="0">
                <a:solidFill>
                  <a:srgbClr val="FF0000"/>
                </a:solidFill>
                <a:latin typeface="Times New Roman" panose="02020603050405020304" pitchFamily="18" charset="0"/>
                <a:ea typeface="Times New Roman" panose="02020603050405020304" pitchFamily="18" charset="0"/>
              </a:rPr>
              <a:t>A: </a:t>
            </a:r>
            <a:r>
              <a:rPr lang="en-US" sz="2400" dirty="0" err="1">
                <a:solidFill>
                  <a:srgbClr val="FF0000"/>
                </a:solidFill>
                <a:latin typeface="Times New Roman" panose="02020603050405020304" pitchFamily="18" charset="0"/>
                <a:ea typeface="Times New Roman" panose="02020603050405020304" pitchFamily="18" charset="0"/>
              </a:rPr>
              <a:t>Dòng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định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mức</a:t>
            </a:r>
            <a:endParaRPr lang="en-US" sz="2400" dirty="0">
              <a:solidFill>
                <a:srgbClr val="FF0000"/>
              </a:solidFill>
              <a:latin typeface="Times New Roman" panose="02020603050405020304" pitchFamily="18" charset="0"/>
              <a:ea typeface="Times New Roman" panose="02020603050405020304" pitchFamily="18" charset="0"/>
            </a:endParaRPr>
          </a:p>
          <a:p>
            <a:pPr>
              <a:spcAft>
                <a:spcPts val="0"/>
              </a:spcAft>
            </a:pPr>
            <a:r>
              <a:rPr lang="en-US" sz="2400" dirty="0">
                <a:solidFill>
                  <a:srgbClr val="FF0000"/>
                </a:solidFill>
                <a:latin typeface="Times New Roman" panose="02020603050405020304" pitchFamily="18" charset="0"/>
                <a:ea typeface="Times New Roman" panose="02020603050405020304" pitchFamily="18" charset="0"/>
              </a:rPr>
              <a:t>250V: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áp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định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mức</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850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THIẾT BỊ ĐÓNG CẮT VÀ LẤY ĐIỆN TRONG GIA ĐÌNH</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1411" y="811392"/>
            <a:ext cx="10686661" cy="378565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Thiết bị lấy điện trong gia đình</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 Phích cắm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Phích cắm điện là thiết bị lấy điện dùng để cắm vào ổ điện, lấy điện cung cấp cho các đồ dùng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Phích cắm điện gồm các bộ phận chính: vỏ và các chốt tiếp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Thông số kĩ thuật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Dòng điện định mức(A)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Điện áp định mức(V)</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57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1333607"/>
            <a:ext cx="11120352" cy="461665"/>
          </a:xfrm>
          <a:prstGeom prst="rect">
            <a:avLst/>
          </a:prstGeom>
        </p:spPr>
        <p:txBody>
          <a:bodyPr wrap="none">
            <a:spAutoFit/>
          </a:bodyPr>
          <a:lstStyle/>
          <a:p>
            <a:r>
              <a:rPr lang="en-US" sz="2400" b="1" dirty="0" err="1" smtClean="0">
                <a:solidFill>
                  <a:srgbClr val="0000FF"/>
                </a:solidFill>
                <a:latin typeface="Times New Roman" panose="02020603050405020304" pitchFamily="18" charset="0"/>
                <a:cs typeface="Times New Roman" panose="02020603050405020304" pitchFamily="18" charset="0"/>
              </a:rPr>
              <a:t>Quan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sát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Hình</a:t>
            </a:r>
            <a:r>
              <a:rPr lang="en-US" sz="2400" b="1" dirty="0">
                <a:solidFill>
                  <a:srgbClr val="0000FF"/>
                </a:solidFill>
                <a:latin typeface="Times New Roman" panose="02020603050405020304" pitchFamily="18" charset="0"/>
                <a:cs typeface="Times New Roman" panose="02020603050405020304" pitchFamily="18" charset="0"/>
              </a:rPr>
              <a:t> 1.2 </a:t>
            </a:r>
            <a:r>
              <a:rPr lang="en-US" sz="2400" b="1" dirty="0" err="1">
                <a:solidFill>
                  <a:srgbClr val="0000FF"/>
                </a:solidFill>
                <a:latin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biết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tắc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điện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cấu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tạo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gồm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những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bộ</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phận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nào</a:t>
            </a:r>
            <a:r>
              <a:rPr lang="en-US" sz="2400" b="1" dirty="0">
                <a:solidFill>
                  <a:srgbClr val="0000FF"/>
                </a:solidFill>
                <a:latin typeface="Times New Roman" panose="02020603050405020304" pitchFamily="18" charset="0"/>
                <a:cs typeface="Times New Roman" panose="02020603050405020304" pitchFamily="18" charset="0"/>
              </a:rPr>
              <a:t>?</a:t>
            </a:r>
          </a:p>
        </p:txBody>
      </p:sp>
      <p:pic>
        <p:nvPicPr>
          <p:cNvPr id="6" name="Picture 5" descr="C:\Users\DELL\Downloads\image_269.png"/>
          <p:cNvPicPr/>
          <p:nvPr/>
        </p:nvPicPr>
        <p:blipFill>
          <a:blip r:embed="rId2">
            <a:extLst>
              <a:ext uri="{28A0092B-C50C-407E-A947-70E740481C1C}">
                <a14:useLocalDpi xmlns:a14="http://schemas.microsoft.com/office/drawing/2010/main" val="0"/>
              </a:ext>
            </a:extLst>
          </a:blip>
          <a:srcRect/>
          <a:stretch>
            <a:fillRect/>
          </a:stretch>
        </p:blipFill>
        <p:spPr bwMode="auto">
          <a:xfrm>
            <a:off x="559839" y="2094808"/>
            <a:ext cx="7175239" cy="3629608"/>
          </a:xfrm>
          <a:prstGeom prst="rect">
            <a:avLst/>
          </a:prstGeom>
          <a:noFill/>
          <a:ln>
            <a:noFill/>
          </a:ln>
        </p:spPr>
      </p:pic>
      <p:sp>
        <p:nvSpPr>
          <p:cNvPr id="2" name="Rectangle 1"/>
          <p:cNvSpPr/>
          <p:nvPr/>
        </p:nvSpPr>
        <p:spPr>
          <a:xfrm>
            <a:off x="7806796" y="2454338"/>
            <a:ext cx="4142791" cy="1200329"/>
          </a:xfrm>
          <a:prstGeom prst="rect">
            <a:avLst/>
          </a:prstGeom>
        </p:spPr>
        <p:txBody>
          <a:bodyPr wrap="square">
            <a:spAutoFit/>
          </a:bodyPr>
          <a:lstStyle/>
          <a:p>
            <a:pPr>
              <a:spcAft>
                <a:spcPts val="0"/>
              </a:spcAft>
            </a:pPr>
            <a:r>
              <a:rPr lang="vi-VN" sz="2400" b="1" dirty="0">
                <a:solidFill>
                  <a:srgbClr val="FF0000"/>
                </a:solidFill>
                <a:latin typeface="Times New Roman" panose="02020603050405020304" pitchFamily="18" charset="0"/>
                <a:ea typeface="Times New Roman" panose="02020603050405020304" pitchFamily="18" charset="0"/>
              </a:rPr>
              <a:t>1.</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Công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tắc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điện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có</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cấu</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tạo</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gồm</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nút</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bật</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tắt</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vỏ</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các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cực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nối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điện</a:t>
            </a:r>
            <a:r>
              <a:rPr lang="en-US" sz="2400" b="1" dirty="0">
                <a:solidFill>
                  <a:srgbClr val="FF0000"/>
                </a:solidFill>
                <a:latin typeface="Times New Roman" panose="02020603050405020304" pitchFamily="18" charset="0"/>
                <a:ea typeface="Times New Roman" panose="02020603050405020304" pitchFamily="18" charset="0"/>
              </a:rPr>
              <a:t>. </a:t>
            </a:r>
            <a:endParaRPr lang="en-US" sz="2400" b="1" dirty="0">
              <a:solidFill>
                <a:srgbClr val="FF0000"/>
              </a:solidFill>
              <a:effectLst/>
              <a:latin typeface="Times New Roman" panose="02020603050405020304" pitchFamily="18" charset="0"/>
              <a:ea typeface="Times New Roman" panose="02020603050405020304" pitchFamily="18" charset="0"/>
            </a:endParaRPr>
          </a:p>
        </p:txBody>
      </p:sp>
      <p:sp>
        <p:nvSpPr>
          <p:cNvPr id="3" name="TextBox 2"/>
          <p:cNvSpPr txBox="1"/>
          <p:nvPr/>
        </p:nvSpPr>
        <p:spPr>
          <a:xfrm>
            <a:off x="797859" y="439271"/>
            <a:ext cx="3191836" cy="954107"/>
          </a:xfrm>
          <a:prstGeom prst="rect">
            <a:avLst/>
          </a:prstGeom>
          <a:noFill/>
        </p:spPr>
        <p:txBody>
          <a:bodyPr wrap="none" rtlCol="0">
            <a:spAutoFit/>
          </a:bodyPr>
          <a:lstStyle/>
          <a:p>
            <a:r>
              <a:rPr lang="en-US" sz="2800" b="1" dirty="0" smtClean="0">
                <a:solidFill>
                  <a:srgbClr val="00B050"/>
                </a:solidFill>
                <a:latin typeface="Times New Roman" pitchFamily="18" charset="0"/>
                <a:cs typeface="Times New Roman" pitchFamily="18" charset="0"/>
              </a:rPr>
              <a:t>I. </a:t>
            </a:r>
            <a:r>
              <a:rPr lang="en-US" sz="2800" b="1" dirty="0" err="1" smtClean="0">
                <a:solidFill>
                  <a:srgbClr val="00B050"/>
                </a:solidFill>
                <a:latin typeface="Times New Roman" pitchFamily="18" charset="0"/>
                <a:cs typeface="Times New Roman" pitchFamily="18" charset="0"/>
              </a:rPr>
              <a:t>Thiết</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bị</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đóng</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cắt</a:t>
            </a:r>
            <a:r>
              <a:rPr lang="en-US" sz="2800" b="1" dirty="0" smtClean="0">
                <a:solidFill>
                  <a:srgbClr val="00B050"/>
                </a:solidFill>
                <a:latin typeface="Times New Roman" pitchFamily="18" charset="0"/>
                <a:cs typeface="Times New Roman" pitchFamily="18" charset="0"/>
              </a:rPr>
              <a:t>.</a:t>
            </a:r>
          </a:p>
          <a:p>
            <a:r>
              <a:rPr lang="en-US" sz="2800" b="1" dirty="0" smtClean="0">
                <a:solidFill>
                  <a:srgbClr val="00B050"/>
                </a:solidFill>
                <a:latin typeface="Times New Roman" pitchFamily="18" charset="0"/>
                <a:cs typeface="Times New Roman" pitchFamily="18" charset="0"/>
              </a:rPr>
              <a:t>1. </a:t>
            </a:r>
            <a:r>
              <a:rPr lang="en-US" sz="2800" b="1" dirty="0" err="1" smtClean="0">
                <a:solidFill>
                  <a:srgbClr val="00B050"/>
                </a:solidFill>
                <a:latin typeface="Times New Roman" pitchFamily="18" charset="0"/>
                <a:cs typeface="Times New Roman" pitchFamily="18" charset="0"/>
              </a:rPr>
              <a:t>Công</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tắc</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điện</a:t>
            </a:r>
            <a:endParaRPr lang="en-US" sz="28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47920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circle(in)">
                                      <p:cBhvr>
                                        <p:cTn id="2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7745" y="599807"/>
            <a:ext cx="10047651" cy="5446430"/>
          </a:xfrm>
          <a:prstGeom prst="rect">
            <a:avLst/>
          </a:prstGeom>
        </p:spPr>
      </p:pic>
    </p:spTree>
    <p:extLst>
      <p:ext uri="{BB962C8B-B14F-4D97-AF65-F5344CB8AC3E}">
        <p14:creationId xmlns:p14="http://schemas.microsoft.com/office/powerpoint/2010/main" val="200809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49" y="466530"/>
            <a:ext cx="11756571"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Hãy mô tả cấu tạo và đọc thông số kĩ thuật của một công tắc </a:t>
            </a:r>
            <a:r>
              <a:rPr lang="vi-VN" sz="2400" b="1" smtClean="0">
                <a:solidFill>
                  <a:srgbClr val="0000FF"/>
                </a:solidFill>
                <a:latin typeface="Times New Roman" panose="02020603050405020304" pitchFamily="18" charset="0"/>
                <a:cs typeface="Times New Roman" panose="02020603050405020304" pitchFamily="18" charset="0"/>
              </a:rPr>
              <a:t>điện, một cầu dao, một Aptomat, một ổ cắm, một phích cắm điện</a:t>
            </a:r>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81640"/>
            <a:ext cx="2732048"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VẬN DỤNG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17149" y="415317"/>
            <a:ext cx="11537795" cy="1200329"/>
          </a:xfrm>
          <a:prstGeom prst="rect">
            <a:avLst/>
          </a:prstGeom>
        </p:spPr>
        <p:txBody>
          <a:bodyPr wrap="square">
            <a:spAutoFit/>
          </a:bodyPr>
          <a:lstStyle/>
          <a:p>
            <a:r>
              <a:rPr lang="vi-VN" sz="2400" b="1" dirty="0">
                <a:solidFill>
                  <a:srgbClr val="0000FF"/>
                </a:solidFill>
                <a:latin typeface="Times New Roman" panose="02020603050405020304" pitchFamily="18" charset="0"/>
                <a:cs typeface="Times New Roman" panose="02020603050405020304" pitchFamily="18" charset="0"/>
              </a:rPr>
              <a:t>1</a:t>
            </a:r>
            <a:r>
              <a:rPr lang="vi-VN" sz="2400" b="1" dirty="0" smtClean="0">
                <a:solidFill>
                  <a:srgbClr val="0000FF"/>
                </a:solidFill>
                <a:latin typeface="Times New Roman" panose="02020603050405020304" pitchFamily="18" charset="0"/>
                <a:cs typeface="Times New Roman" panose="02020603050405020304" pitchFamily="18" charset="0"/>
              </a:rPr>
              <a:t>.</a:t>
            </a:r>
            <a:r>
              <a:rPr lang="en-US" sz="2400" b="1" dirty="0" smtClean="0">
                <a:solidFill>
                  <a:srgbClr val="0000FF"/>
                </a:solidFill>
                <a:latin typeface="Times New Roman" panose="02020603050405020304" pitchFamily="18" charset="0"/>
                <a:cs typeface="Times New Roman" panose="02020603050405020304" pitchFamily="18" charset="0"/>
              </a:rPr>
              <a:t> </a:t>
            </a:r>
            <a:r>
              <a:rPr lang="vi-VN" sz="2400" b="1" dirty="0" smtClean="0">
                <a:solidFill>
                  <a:srgbClr val="0000FF"/>
                </a:solidFill>
                <a:latin typeface="Times New Roman" panose="02020603050405020304" pitchFamily="18" charset="0"/>
                <a:cs typeface="Times New Roman" panose="02020603050405020304" pitchFamily="18" charset="0"/>
              </a:rPr>
              <a:t>Quan </a:t>
            </a:r>
            <a:r>
              <a:rPr lang="vi-VN" sz="2400" b="1" dirty="0">
                <a:solidFill>
                  <a:srgbClr val="0000FF"/>
                </a:solidFill>
                <a:latin typeface="Times New Roman" panose="02020603050405020304" pitchFamily="18" charset="0"/>
                <a:cs typeface="Times New Roman" panose="02020603050405020304" pitchFamily="18" charset="0"/>
              </a:rPr>
              <a:t>sát và nhận biết các thiết bị đóng cắt và lấy điện trong gia đình em.</a:t>
            </a:r>
            <a:endParaRPr lang="en-US" sz="2400" b="1" dirty="0">
              <a:solidFill>
                <a:srgbClr val="0000FF"/>
              </a:solidFill>
              <a:latin typeface="Times New Roman" panose="02020603050405020304" pitchFamily="18" charset="0"/>
              <a:cs typeface="Times New Roman" panose="02020603050405020304" pitchFamily="18" charset="0"/>
            </a:endParaRPr>
          </a:p>
          <a:p>
            <a:r>
              <a:rPr lang="vi-VN" sz="2400" b="1" dirty="0">
                <a:solidFill>
                  <a:srgbClr val="0000FF"/>
                </a:solidFill>
                <a:latin typeface="Times New Roman" panose="02020603050405020304" pitchFamily="18" charset="0"/>
                <a:cs typeface="Times New Roman" panose="02020603050405020304" pitchFamily="18" charset="0"/>
              </a:rPr>
              <a:t>2. Tìm hiểu và chia sẻ thông tin về chức năng, cấu tạo, thông số kĩ thuật của aptomat chống rò(giật) trong gia đình em</a:t>
            </a:r>
            <a:endParaRPr lang="en-US" sz="2400" b="1" dirty="0">
              <a:solidFill>
                <a:srgbClr val="0000FF"/>
              </a:solidFill>
              <a:latin typeface="Times New Roman" panose="02020603050405020304" pitchFamily="18" charset="0"/>
              <a:cs typeface="Times New Roman" panose="02020603050405020304" pitchFamily="18" charset="0"/>
            </a:endParaRPr>
          </a:p>
        </p:txBody>
      </p:sp>
      <p:pic>
        <p:nvPicPr>
          <p:cNvPr id="5" name="Picture 4" descr="C:\Users\DELL\Desktop\image_27383.png"/>
          <p:cNvPicPr/>
          <p:nvPr/>
        </p:nvPicPr>
        <p:blipFill>
          <a:blip r:embed="rId3">
            <a:extLst>
              <a:ext uri="{28A0092B-C50C-407E-A947-70E740481C1C}">
                <a14:useLocalDpi xmlns:a14="http://schemas.microsoft.com/office/drawing/2010/main" val="0"/>
              </a:ext>
            </a:extLst>
          </a:blip>
          <a:srcRect/>
          <a:stretch>
            <a:fillRect/>
          </a:stretch>
        </p:blipFill>
        <p:spPr bwMode="auto">
          <a:xfrm>
            <a:off x="192657" y="1731507"/>
            <a:ext cx="3103378" cy="3558261"/>
          </a:xfrm>
          <a:prstGeom prst="rect">
            <a:avLst/>
          </a:prstGeom>
          <a:noFill/>
          <a:ln>
            <a:noFill/>
          </a:ln>
        </p:spPr>
      </p:pic>
      <p:sp>
        <p:nvSpPr>
          <p:cNvPr id="2" name="Rectangle 1"/>
          <p:cNvSpPr/>
          <p:nvPr/>
        </p:nvSpPr>
        <p:spPr>
          <a:xfrm>
            <a:off x="3368352" y="1618212"/>
            <a:ext cx="8725460" cy="5016758"/>
          </a:xfrm>
          <a:prstGeom prst="rect">
            <a:avLst/>
          </a:prstGeom>
        </p:spPr>
        <p:txBody>
          <a:bodyPr wrap="square">
            <a:spAutoFit/>
          </a:bodyPr>
          <a:lstStyle/>
          <a:p>
            <a:pPr>
              <a:spcAft>
                <a:spcPts val="0"/>
              </a:spcAft>
            </a:pPr>
            <a:r>
              <a:rPr lang="vi-VN" sz="1600" dirty="0" smtClean="0">
                <a:solidFill>
                  <a:srgbClr val="00B050"/>
                </a:solidFill>
                <a:latin typeface="Times New Roman" panose="02020603050405020304" pitchFamily="18" charset="0"/>
                <a:ea typeface="Times New Roman" panose="02020603050405020304" pitchFamily="18" charset="0"/>
              </a:rPr>
              <a:t>2</a:t>
            </a:r>
            <a:r>
              <a:rPr lang="vi-VN" sz="1600" dirty="0">
                <a:solidFill>
                  <a:srgbClr val="00B050"/>
                </a:solidFill>
                <a:latin typeface="Times New Roman" panose="02020603050405020304" pitchFamily="18" charset="0"/>
                <a:ea typeface="Times New Roman" panose="02020603050405020304" pitchFamily="18" charset="0"/>
              </a:rPr>
              <a: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Aptomat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chống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rò</a:t>
            </a:r>
            <a:r>
              <a:rPr lang="en-US" sz="1600" dirty="0">
                <a:solidFill>
                  <a:srgbClr val="00B050"/>
                </a:solidFill>
                <a:latin typeface="Times New Roman" panose="02020603050405020304" pitchFamily="18" charset="0"/>
                <a:ea typeface="Times New Roman" panose="02020603050405020304" pitchFamily="18" charset="0"/>
              </a:rPr>
              <a:t> (hay </a:t>
            </a:r>
            <a:r>
              <a:rPr lang="en-US" sz="1600" dirty="0" err="1">
                <a:solidFill>
                  <a:srgbClr val="00B050"/>
                </a:solidFill>
                <a:latin typeface="Times New Roman" panose="02020603050405020304" pitchFamily="18" charset="0"/>
                <a:ea typeface="Times New Roman" panose="02020603050405020304" pitchFamily="18" charset="0"/>
              </a:rPr>
              <a:t>còn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gọi</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là</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aptomat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cắt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rò</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là</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một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loại</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thiết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bị</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điện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quan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trọng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được</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sử</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dụng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trong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gia</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đình</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để</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bảo</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vệ</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người</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dùng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khỏi</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nguy</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cơ</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rò</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điện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giúp</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giảm</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thiểu</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nguy</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cơ</a:t>
            </a:r>
            <a:r>
              <a:rPr lang="en-US" sz="1600" dirty="0">
                <a:solidFill>
                  <a:srgbClr val="00B050"/>
                </a:solidFill>
                <a:latin typeface="Times New Roman" panose="02020603050405020304" pitchFamily="18" charset="0"/>
                <a:ea typeface="Times New Roman" panose="02020603050405020304" pitchFamily="18" charset="0"/>
              </a:rPr>
              <a:t> tai </a:t>
            </a:r>
            <a:r>
              <a:rPr lang="en-US" sz="1600" dirty="0" err="1">
                <a:solidFill>
                  <a:srgbClr val="00B050"/>
                </a:solidFill>
                <a:latin typeface="Times New Roman" panose="02020603050405020304" pitchFamily="18" charset="0"/>
                <a:ea typeface="Times New Roman" panose="02020603050405020304" pitchFamily="18" charset="0"/>
              </a:rPr>
              <a:t>nạn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và</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bảo</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vệ</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hệ</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thống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điện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khỏi</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hỏng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hóc</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Dưới</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đây</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là</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thông</a:t>
            </a:r>
            <a:r>
              <a:rPr lang="en-US" sz="1600" dirty="0">
                <a:solidFill>
                  <a:srgbClr val="00B050"/>
                </a:solidFill>
                <a:latin typeface="Times New Roman" panose="02020603050405020304" pitchFamily="18" charset="0"/>
                <a:ea typeface="Times New Roman" panose="02020603050405020304" pitchFamily="18" charset="0"/>
              </a:rPr>
              <a:t> tin </a:t>
            </a:r>
            <a:r>
              <a:rPr lang="en-US" sz="1600" dirty="0" err="1">
                <a:solidFill>
                  <a:srgbClr val="00B050"/>
                </a:solidFill>
                <a:latin typeface="Times New Roman" panose="02020603050405020304" pitchFamily="18" charset="0"/>
                <a:ea typeface="Times New Roman" panose="02020603050405020304" pitchFamily="18" charset="0"/>
              </a:rPr>
              <a:t>về</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chức</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năng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cấu</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tạo</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và</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thông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số</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kỹ</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thuật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của</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aptomat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chống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rò</a:t>
            </a:r>
            <a:r>
              <a:rPr lang="en-US" sz="1600" dirty="0">
                <a:solidFill>
                  <a:srgbClr val="00B050"/>
                </a:solidFill>
                <a:latin typeface="Times New Roman" panose="02020603050405020304" pitchFamily="18" charset="0"/>
                <a:ea typeface="Times New Roman" panose="02020603050405020304" pitchFamily="18" charset="0"/>
              </a:rPr>
              <a:t>:</a:t>
            </a:r>
          </a:p>
          <a:p>
            <a:pPr>
              <a:spcAft>
                <a:spcPts val="0"/>
              </a:spcAft>
            </a:pPr>
            <a:r>
              <a:rPr lang="en-US" sz="1600" b="1" dirty="0" err="1">
                <a:latin typeface="Times New Roman" panose="02020603050405020304" pitchFamily="18" charset="0"/>
                <a:ea typeface="Times New Roman" panose="02020603050405020304" pitchFamily="18" charset="0"/>
              </a:rPr>
              <a:t>Chức</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năng</a:t>
            </a:r>
            <a:r>
              <a:rPr lang="en-US" sz="1600" b="1" dirty="0">
                <a:latin typeface="Times New Roman" panose="02020603050405020304" pitchFamily="18" charset="0"/>
                <a:ea typeface="Times New Roman" panose="02020603050405020304" pitchFamily="18" charset="0"/>
              </a:rPr>
              <a:t>:</a:t>
            </a:r>
          </a:p>
          <a:p>
            <a:pPr>
              <a:spcAft>
                <a:spcPts val="0"/>
              </a:spcAft>
            </a:pP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Aptomat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chống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rò</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hoạt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động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như</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một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bộ</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cảm</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biến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dòng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rò</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phát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hiện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sự</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cố</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rò</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điện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giật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điện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trong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mạch</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điện</a:t>
            </a:r>
            <a:r>
              <a:rPr lang="en-US" sz="1600" dirty="0">
                <a:solidFill>
                  <a:srgbClr val="00B050"/>
                </a:solidFill>
                <a:latin typeface="Times New Roman" panose="02020603050405020304" pitchFamily="18" charset="0"/>
                <a:ea typeface="Times New Roman" panose="02020603050405020304" pitchFamily="18" charset="0"/>
              </a:rPr>
              <a:t>.</a:t>
            </a:r>
          </a:p>
          <a:p>
            <a:pPr>
              <a:spcAft>
                <a:spcPts val="0"/>
              </a:spcAft>
            </a:pP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Khi</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phát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hiện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dòng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rò</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điện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vượt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quá</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mức</a:t>
            </a:r>
            <a:r>
              <a:rPr lang="en-US" sz="1600" dirty="0">
                <a:solidFill>
                  <a:srgbClr val="00B050"/>
                </a:solidFill>
                <a:latin typeface="Times New Roman" panose="02020603050405020304" pitchFamily="18" charset="0"/>
                <a:ea typeface="Times New Roman" panose="02020603050405020304" pitchFamily="18" charset="0"/>
              </a:rPr>
              <a:t> an </a:t>
            </a:r>
            <a:r>
              <a:rPr lang="en-US" sz="1600" dirty="0" err="1">
                <a:solidFill>
                  <a:srgbClr val="00B050"/>
                </a:solidFill>
                <a:latin typeface="Times New Roman" panose="02020603050405020304" pitchFamily="18" charset="0"/>
                <a:ea typeface="Times New Roman" panose="02020603050405020304" pitchFamily="18" charset="0"/>
              </a:rPr>
              <a:t>toàn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aptomat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sẽ</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tự</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động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ngắt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mạch</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cắt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nguồn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điện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để</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ngăn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chặn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nguy</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cơ</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giật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điện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cho</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người</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sử</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dụng</a:t>
            </a:r>
            <a:r>
              <a:rPr lang="en-US" sz="1600" dirty="0">
                <a:solidFill>
                  <a:srgbClr val="00B050"/>
                </a:solidFill>
                <a:latin typeface="Times New Roman" panose="02020603050405020304" pitchFamily="18" charset="0"/>
                <a:ea typeface="Times New Roman" panose="02020603050405020304" pitchFamily="18" charset="0"/>
              </a:rPr>
              <a:t>.</a:t>
            </a:r>
          </a:p>
          <a:p>
            <a:pPr>
              <a:spcAft>
                <a:spcPts val="0"/>
              </a:spcAft>
            </a:pPr>
            <a:r>
              <a:rPr lang="en-US" sz="1600" b="1" dirty="0" err="1">
                <a:latin typeface="Times New Roman" panose="02020603050405020304" pitchFamily="18" charset="0"/>
                <a:ea typeface="Times New Roman" panose="02020603050405020304" pitchFamily="18" charset="0"/>
              </a:rPr>
              <a:t>Cấu</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tạo</a:t>
            </a:r>
            <a:r>
              <a:rPr lang="en-US" sz="1600" b="1" dirty="0">
                <a:latin typeface="Times New Roman" panose="02020603050405020304" pitchFamily="18" charset="0"/>
                <a:ea typeface="Times New Roman" panose="02020603050405020304" pitchFamily="18" charset="0"/>
              </a:rPr>
              <a:t>:</a:t>
            </a:r>
          </a:p>
          <a:p>
            <a:pPr>
              <a:spcAft>
                <a:spcPts val="0"/>
              </a:spcAft>
            </a:pP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Aptomat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chống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rò</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thường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bao</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gồm</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hai</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phần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chính</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cảm</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biến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dòng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rò</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và</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bộ</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cắt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ngắt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mạch</a:t>
            </a:r>
            <a:r>
              <a:rPr lang="en-US" sz="1600" dirty="0">
                <a:solidFill>
                  <a:srgbClr val="00B050"/>
                </a:solidFill>
                <a:latin typeface="Times New Roman" panose="02020603050405020304" pitchFamily="18" charset="0"/>
                <a:ea typeface="Times New Roman" panose="02020603050405020304" pitchFamily="18" charset="0"/>
              </a:rPr>
              <a:t>.</a:t>
            </a:r>
          </a:p>
          <a:p>
            <a:pPr>
              <a:spcAft>
                <a:spcPts val="0"/>
              </a:spcAft>
            </a:pP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Cảm</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biến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dòng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rò</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được</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thiết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kế</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để</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cảm</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nhận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sự</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khác</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biệt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giữa</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dòng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điện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vào</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và</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dòng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điện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ra.</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Khi</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có</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sự</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cố</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rò</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điện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dòng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điện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này</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sẽ</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không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trùng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khớp</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và</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cảm</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biến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sẽ</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kích</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hoạt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bộ</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cắt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ngắt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mạch</a:t>
            </a:r>
            <a:r>
              <a:rPr lang="en-US" sz="1600" dirty="0">
                <a:solidFill>
                  <a:srgbClr val="00B050"/>
                </a:solidFill>
                <a:latin typeface="Times New Roman" panose="02020603050405020304" pitchFamily="18" charset="0"/>
                <a:ea typeface="Times New Roman" panose="02020603050405020304" pitchFamily="18" charset="0"/>
              </a:rPr>
              <a:t>.</a:t>
            </a:r>
          </a:p>
          <a:p>
            <a:pPr>
              <a:spcAft>
                <a:spcPts val="0"/>
              </a:spcAft>
            </a:pP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Bộ</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cắt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ngắt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mạch</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sẽ</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ngắt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mạch</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điện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ngăn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chặn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dòng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điện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tiếp</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tục</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lưu</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thông</a:t>
            </a:r>
            <a:r>
              <a:rPr lang="en-US" sz="1600" dirty="0">
                <a:solidFill>
                  <a:srgbClr val="00B050"/>
                </a:solidFill>
                <a:latin typeface="Times New Roman" panose="02020603050405020304" pitchFamily="18" charset="0"/>
                <a:ea typeface="Times New Roman" panose="02020603050405020304" pitchFamily="18" charset="0"/>
              </a:rPr>
              <a:t> qua </a:t>
            </a:r>
            <a:r>
              <a:rPr lang="en-US" sz="1600" dirty="0" err="1">
                <a:solidFill>
                  <a:srgbClr val="00B050"/>
                </a:solidFill>
                <a:latin typeface="Times New Roman" panose="02020603050405020304" pitchFamily="18" charset="0"/>
                <a:ea typeface="Times New Roman" panose="02020603050405020304" pitchFamily="18" charset="0"/>
              </a:rPr>
              <a:t>mạch</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và</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bảo</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vệ</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người</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sử</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dụng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khỏi</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nguy</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cơ</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giật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điện</a:t>
            </a:r>
            <a:r>
              <a:rPr lang="en-US" sz="1600" dirty="0">
                <a:solidFill>
                  <a:srgbClr val="00B050"/>
                </a:solidFill>
                <a:latin typeface="Times New Roman" panose="02020603050405020304" pitchFamily="18" charset="0"/>
                <a:ea typeface="Times New Roman" panose="02020603050405020304" pitchFamily="18" charset="0"/>
              </a:rPr>
              <a:t>.</a:t>
            </a:r>
          </a:p>
          <a:p>
            <a:pPr>
              <a:spcAft>
                <a:spcPts val="0"/>
              </a:spcAft>
            </a:pPr>
            <a:r>
              <a:rPr lang="en-US" sz="1600" b="1" dirty="0" err="1">
                <a:latin typeface="Times New Roman" panose="02020603050405020304" pitchFamily="18" charset="0"/>
                <a:ea typeface="Times New Roman" panose="02020603050405020304" pitchFamily="18" charset="0"/>
              </a:rPr>
              <a:t>Thông</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số</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kỹ</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thuật</a:t>
            </a:r>
            <a:r>
              <a:rPr lang="en-US" sz="1600" b="1" dirty="0">
                <a:latin typeface="Times New Roman" panose="02020603050405020304" pitchFamily="18" charset="0"/>
                <a:ea typeface="Times New Roman" panose="02020603050405020304" pitchFamily="18" charset="0"/>
              </a:rPr>
              <a:t>:</a:t>
            </a:r>
          </a:p>
          <a:p>
            <a:pPr>
              <a:spcAft>
                <a:spcPts val="0"/>
              </a:spcAft>
            </a:pP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Công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suất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chịu</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tải</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Thường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từ</a:t>
            </a:r>
            <a:r>
              <a:rPr lang="en-US" sz="1600" dirty="0">
                <a:solidFill>
                  <a:srgbClr val="00B050"/>
                </a:solidFill>
                <a:latin typeface="Times New Roman" panose="02020603050405020304" pitchFamily="18" charset="0"/>
                <a:ea typeface="Times New Roman" panose="02020603050405020304" pitchFamily="18" charset="0"/>
              </a:rPr>
              <a:t> 6A </a:t>
            </a:r>
            <a:r>
              <a:rPr lang="en-US" sz="1600" dirty="0" err="1">
                <a:solidFill>
                  <a:srgbClr val="00B050"/>
                </a:solidFill>
                <a:latin typeface="Times New Roman" panose="02020603050405020304" pitchFamily="18" charset="0"/>
                <a:ea typeface="Times New Roman" panose="02020603050405020304" pitchFamily="18" charset="0"/>
              </a:rPr>
              <a:t>đến</a:t>
            </a:r>
            <a:r>
              <a:rPr lang="en-US" sz="1600" dirty="0">
                <a:solidFill>
                  <a:srgbClr val="00B050"/>
                </a:solidFill>
                <a:latin typeface="Times New Roman" panose="02020603050405020304" pitchFamily="18" charset="0"/>
                <a:ea typeface="Times New Roman" panose="02020603050405020304" pitchFamily="18" charset="0"/>
              </a:rPr>
              <a:t> 63A, </a:t>
            </a:r>
            <a:r>
              <a:rPr lang="en-US" sz="1600" dirty="0" err="1">
                <a:solidFill>
                  <a:srgbClr val="00B050"/>
                </a:solidFill>
                <a:latin typeface="Times New Roman" panose="02020603050405020304" pitchFamily="18" charset="0"/>
                <a:ea typeface="Times New Roman" panose="02020603050405020304" pitchFamily="18" charset="0"/>
              </a:rPr>
              <a:t>tùy</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thuộc</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vào</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nhu</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cầu</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sử</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dụng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của</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gia</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đình</a:t>
            </a:r>
            <a:r>
              <a:rPr lang="en-US" sz="1600" dirty="0">
                <a:solidFill>
                  <a:srgbClr val="00B050"/>
                </a:solidFill>
                <a:latin typeface="Times New Roman" panose="02020603050405020304" pitchFamily="18" charset="0"/>
                <a:ea typeface="Times New Roman" panose="02020603050405020304" pitchFamily="18" charset="0"/>
              </a:rPr>
              <a:t>.</a:t>
            </a:r>
          </a:p>
          <a:p>
            <a:pPr>
              <a:spcAft>
                <a:spcPts val="0"/>
              </a:spcAft>
            </a:pP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Điện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áp</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định</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mức</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Thường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là</a:t>
            </a:r>
            <a:r>
              <a:rPr lang="en-US" sz="1600" dirty="0">
                <a:solidFill>
                  <a:srgbClr val="00B050"/>
                </a:solidFill>
                <a:latin typeface="Times New Roman" panose="02020603050405020304" pitchFamily="18" charset="0"/>
                <a:ea typeface="Times New Roman" panose="02020603050405020304" pitchFamily="18" charset="0"/>
              </a:rPr>
              <a:t> 250V, </a:t>
            </a:r>
            <a:r>
              <a:rPr lang="en-US" sz="1600" dirty="0" err="1">
                <a:solidFill>
                  <a:srgbClr val="00B050"/>
                </a:solidFill>
                <a:latin typeface="Times New Roman" panose="02020603050405020304" pitchFamily="18" charset="0"/>
                <a:ea typeface="Times New Roman" panose="02020603050405020304" pitchFamily="18" charset="0"/>
              </a:rPr>
              <a:t>phù</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hợp</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với</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hệ</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thống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điện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trong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gia</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đình</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thông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thường</a:t>
            </a:r>
            <a:r>
              <a:rPr lang="en-US" sz="1600" dirty="0">
                <a:solidFill>
                  <a:srgbClr val="00B050"/>
                </a:solidFill>
                <a:latin typeface="Times New Roman" panose="02020603050405020304" pitchFamily="18" charset="0"/>
                <a:ea typeface="Times New Roman" panose="02020603050405020304" pitchFamily="18" charset="0"/>
              </a:rPr>
              <a:t>.</a:t>
            </a:r>
          </a:p>
          <a:p>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Dòng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rò</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điện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định</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mức</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IΔn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Đây</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là</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dòng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điện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mà</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aptomat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sẽ</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kích</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hoạt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và</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ngắt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mạch</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khi</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phát</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hiện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rò</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điện</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Thông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thường</a:t>
            </a:r>
            <a:r>
              <a:rPr lang="en-US" sz="1600" dirty="0">
                <a:solidFill>
                  <a:srgbClr val="00B050"/>
                </a:solidFill>
                <a:latin typeface="Times New Roman" panose="02020603050405020304" pitchFamily="18" charset="0"/>
                <a:ea typeface="Times New Roman" panose="02020603050405020304" pitchFamily="18" charset="0"/>
              </a:rPr>
              <a:t> </a:t>
            </a:r>
            <a:r>
              <a:rPr lang="en-US" sz="1600" dirty="0" err="1">
                <a:solidFill>
                  <a:srgbClr val="00B050"/>
                </a:solidFill>
                <a:latin typeface="Times New Roman" panose="02020603050405020304" pitchFamily="18" charset="0"/>
                <a:ea typeface="Times New Roman" panose="02020603050405020304" pitchFamily="18" charset="0"/>
              </a:rPr>
              <a:t>là</a:t>
            </a:r>
            <a:r>
              <a:rPr lang="en-US" sz="1600" dirty="0">
                <a:solidFill>
                  <a:srgbClr val="00B050"/>
                </a:solidFill>
                <a:latin typeface="Times New Roman" panose="02020603050405020304" pitchFamily="18" charset="0"/>
                <a:ea typeface="Times New Roman" panose="02020603050405020304" pitchFamily="18" charset="0"/>
              </a:rPr>
              <a:t> 30mA </a:t>
            </a:r>
            <a:r>
              <a:rPr lang="en-US" sz="1600" dirty="0" err="1">
                <a:solidFill>
                  <a:srgbClr val="00B050"/>
                </a:solidFill>
                <a:latin typeface="Times New Roman" panose="02020603050405020304" pitchFamily="18" charset="0"/>
                <a:ea typeface="Times New Roman" panose="02020603050405020304" pitchFamily="18" charset="0"/>
              </a:rPr>
              <a:t>hoặc</a:t>
            </a:r>
            <a:r>
              <a:rPr lang="en-US" sz="1600" dirty="0">
                <a:solidFill>
                  <a:srgbClr val="00B050"/>
                </a:solidFill>
                <a:latin typeface="Times New Roman" panose="02020603050405020304" pitchFamily="18" charset="0"/>
                <a:ea typeface="Times New Roman" panose="02020603050405020304" pitchFamily="18" charset="0"/>
              </a:rPr>
              <a:t> 100mA.</a:t>
            </a:r>
            <a:endParaRPr lang="en-US" sz="1600" dirty="0">
              <a:solidFill>
                <a:srgbClr val="00B050"/>
              </a:solidFill>
            </a:endParaRPr>
          </a:p>
        </p:txBody>
      </p:sp>
    </p:spTree>
    <p:extLst>
      <p:ext uri="{BB962C8B-B14F-4D97-AF65-F5344CB8AC3E}">
        <p14:creationId xmlns:p14="http://schemas.microsoft.com/office/powerpoint/2010/main" val="139998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par>
                          <p:cTn id="13" fill="hold">
                            <p:stCondLst>
                              <p:cond delay="2000"/>
                            </p:stCondLst>
                            <p:childTnLst>
                              <p:par>
                                <p:cTn id="14" presetID="6" presetClass="entr" presetSubtype="16"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circle(in)">
                                      <p:cBhvr>
                                        <p:cTn id="16" dur="2000"/>
                                        <p:tgtEl>
                                          <p:spTgt spid="2">
                                            <p:txEl>
                                              <p:pRg st="2" end="2"/>
                                            </p:txEl>
                                          </p:spTgt>
                                        </p:tgtEl>
                                      </p:cBhvr>
                                    </p:animEffect>
                                  </p:childTnLst>
                                </p:cTn>
                              </p:par>
                            </p:childTnLst>
                          </p:cTn>
                        </p:par>
                        <p:par>
                          <p:cTn id="17" fill="hold">
                            <p:stCondLst>
                              <p:cond delay="4000"/>
                            </p:stCondLst>
                            <p:childTnLst>
                              <p:par>
                                <p:cTn id="18" presetID="6" presetClass="entr" presetSubtype="16"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circle(in)">
                                      <p:cBhvr>
                                        <p:cTn id="20" dur="20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circle(in)">
                                      <p:cBhvr>
                                        <p:cTn id="25" dur="2000"/>
                                        <p:tgtEl>
                                          <p:spTgt spid="2">
                                            <p:txEl>
                                              <p:pRg st="4" end="4"/>
                                            </p:txEl>
                                          </p:spTgt>
                                        </p:tgtEl>
                                      </p:cBhvr>
                                    </p:animEffect>
                                  </p:childTnLst>
                                </p:cTn>
                              </p:par>
                            </p:childTnLst>
                          </p:cTn>
                        </p:par>
                        <p:par>
                          <p:cTn id="26" fill="hold">
                            <p:stCondLst>
                              <p:cond delay="2000"/>
                            </p:stCondLst>
                            <p:childTnLst>
                              <p:par>
                                <p:cTn id="27" presetID="6" presetClass="entr" presetSubtype="16" fill="hold" nodeType="after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circle(in)">
                                      <p:cBhvr>
                                        <p:cTn id="29" dur="2000"/>
                                        <p:tgtEl>
                                          <p:spTgt spid="2">
                                            <p:txEl>
                                              <p:pRg st="5" end="5"/>
                                            </p:txEl>
                                          </p:spTgt>
                                        </p:tgtEl>
                                      </p:cBhvr>
                                    </p:animEffect>
                                  </p:childTnLst>
                                </p:cTn>
                              </p:par>
                            </p:childTnLst>
                          </p:cTn>
                        </p:par>
                        <p:par>
                          <p:cTn id="30" fill="hold">
                            <p:stCondLst>
                              <p:cond delay="4000"/>
                            </p:stCondLst>
                            <p:childTnLst>
                              <p:par>
                                <p:cTn id="31" presetID="6" presetClass="entr" presetSubtype="16" fill="hold" nodeType="after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circle(in)">
                                      <p:cBhvr>
                                        <p:cTn id="33" dur="2000"/>
                                        <p:tgtEl>
                                          <p:spTgt spid="2">
                                            <p:txEl>
                                              <p:pRg st="6" end="6"/>
                                            </p:txEl>
                                          </p:spTgt>
                                        </p:tgtEl>
                                      </p:cBhvr>
                                    </p:animEffect>
                                  </p:childTnLst>
                                </p:cTn>
                              </p:par>
                            </p:childTnLst>
                          </p:cTn>
                        </p:par>
                        <p:par>
                          <p:cTn id="34" fill="hold">
                            <p:stCondLst>
                              <p:cond delay="6000"/>
                            </p:stCondLst>
                            <p:childTnLst>
                              <p:par>
                                <p:cTn id="35" presetID="6" presetClass="entr" presetSubtype="16" fill="hold" nodeType="after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circle(in)">
                                      <p:cBhvr>
                                        <p:cTn id="37" dur="20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circle(in)">
                                      <p:cBhvr>
                                        <p:cTn id="42" dur="2000"/>
                                        <p:tgtEl>
                                          <p:spTgt spid="2">
                                            <p:txEl>
                                              <p:pRg st="8" end="8"/>
                                            </p:txEl>
                                          </p:spTgt>
                                        </p:tgtEl>
                                      </p:cBhvr>
                                    </p:animEffect>
                                  </p:childTnLst>
                                </p:cTn>
                              </p:par>
                            </p:childTnLst>
                          </p:cTn>
                        </p:par>
                        <p:par>
                          <p:cTn id="43" fill="hold">
                            <p:stCondLst>
                              <p:cond delay="2000"/>
                            </p:stCondLst>
                            <p:childTnLst>
                              <p:par>
                                <p:cTn id="44" presetID="6" presetClass="entr" presetSubtype="16" fill="hold" nodeType="after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circle(in)">
                                      <p:cBhvr>
                                        <p:cTn id="46" dur="2000"/>
                                        <p:tgtEl>
                                          <p:spTgt spid="2">
                                            <p:txEl>
                                              <p:pRg st="9" end="9"/>
                                            </p:txEl>
                                          </p:spTgt>
                                        </p:tgtEl>
                                      </p:cBhvr>
                                    </p:animEffect>
                                  </p:childTnLst>
                                </p:cTn>
                              </p:par>
                            </p:childTnLst>
                          </p:cTn>
                        </p:par>
                        <p:par>
                          <p:cTn id="47" fill="hold">
                            <p:stCondLst>
                              <p:cond delay="4000"/>
                            </p:stCondLst>
                            <p:childTnLst>
                              <p:par>
                                <p:cTn id="48" presetID="6" presetClass="entr" presetSubtype="16" fill="hold" nodeType="afterEffect">
                                  <p:stCondLst>
                                    <p:cond delay="0"/>
                                  </p:stCondLst>
                                  <p:childTnLst>
                                    <p:set>
                                      <p:cBhvr>
                                        <p:cTn id="49" dur="1" fill="hold">
                                          <p:stCondLst>
                                            <p:cond delay="0"/>
                                          </p:stCondLst>
                                        </p:cTn>
                                        <p:tgtEl>
                                          <p:spTgt spid="2">
                                            <p:txEl>
                                              <p:pRg st="10" end="10"/>
                                            </p:txEl>
                                          </p:spTgt>
                                        </p:tgtEl>
                                        <p:attrNameLst>
                                          <p:attrName>style.visibility</p:attrName>
                                        </p:attrNameLst>
                                      </p:cBhvr>
                                      <p:to>
                                        <p:strVal val="visible"/>
                                      </p:to>
                                    </p:set>
                                    <p:animEffect transition="in" filter="circle(in)">
                                      <p:cBhvr>
                                        <p:cTn id="50" dur="2000"/>
                                        <p:tgtEl>
                                          <p:spTgt spid="2">
                                            <p:txEl>
                                              <p:pRg st="10" end="10"/>
                                            </p:txEl>
                                          </p:spTgt>
                                        </p:tgtEl>
                                      </p:cBhvr>
                                    </p:animEffect>
                                  </p:childTnLst>
                                </p:cTn>
                              </p:par>
                            </p:childTnLst>
                          </p:cTn>
                        </p:par>
                        <p:par>
                          <p:cTn id="51" fill="hold">
                            <p:stCondLst>
                              <p:cond delay="6000"/>
                            </p:stCondLst>
                            <p:childTnLst>
                              <p:par>
                                <p:cTn id="52" presetID="6" presetClass="entr" presetSubtype="16" fill="hold" nodeType="afterEffect">
                                  <p:stCondLst>
                                    <p:cond delay="0"/>
                                  </p:stCondLst>
                                  <p:childTnLst>
                                    <p:set>
                                      <p:cBhvr>
                                        <p:cTn id="53" dur="1" fill="hold">
                                          <p:stCondLst>
                                            <p:cond delay="0"/>
                                          </p:stCondLst>
                                        </p:cTn>
                                        <p:tgtEl>
                                          <p:spTgt spid="2">
                                            <p:txEl>
                                              <p:pRg st="11" end="11"/>
                                            </p:txEl>
                                          </p:spTgt>
                                        </p:tgtEl>
                                        <p:attrNameLst>
                                          <p:attrName>style.visibility</p:attrName>
                                        </p:attrNameLst>
                                      </p:cBhvr>
                                      <p:to>
                                        <p:strVal val="visible"/>
                                      </p:to>
                                    </p:set>
                                    <p:animEffect transition="in" filter="circle(in)">
                                      <p:cBhvr>
                                        <p:cTn id="54" dur="20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5" name="TextBox 4"/>
          <p:cNvSpPr txBox="1"/>
          <p:nvPr/>
        </p:nvSpPr>
        <p:spPr>
          <a:xfrm>
            <a:off x="1694328" y="1353715"/>
            <a:ext cx="7521389" cy="4524315"/>
          </a:xfrm>
          <a:prstGeom prst="rect">
            <a:avLst/>
          </a:prstGeom>
          <a:noFill/>
        </p:spPr>
        <p:txBody>
          <a:bodyPr wrap="square" rtlCol="0">
            <a:spAutoFit/>
          </a:bodyPr>
          <a:lstStyle/>
          <a:p>
            <a:endParaRPr lang="en-US" sz="2400" b="1" dirty="0" smtClean="0"/>
          </a:p>
          <a:p>
            <a:r>
              <a:rPr lang="en-US" sz="2400" b="1" dirty="0" err="1" smtClean="0"/>
              <a:t>Nguyên</a:t>
            </a:r>
            <a:r>
              <a:rPr lang="en-US" sz="2400" b="1" dirty="0" smtClean="0"/>
              <a:t> </a:t>
            </a:r>
            <a:r>
              <a:rPr lang="en-US" sz="2400" b="1" dirty="0" err="1"/>
              <a:t>lý</a:t>
            </a:r>
            <a:r>
              <a:rPr lang="en-US" sz="2400" b="1" dirty="0"/>
              <a:t> </a:t>
            </a:r>
            <a:r>
              <a:rPr lang="en-US" sz="2400" b="1" dirty="0" err="1"/>
              <a:t>làm</a:t>
            </a:r>
            <a:r>
              <a:rPr lang="en-US" sz="2400" b="1" dirty="0"/>
              <a:t> </a:t>
            </a:r>
            <a:r>
              <a:rPr lang="en-US" sz="2400" b="1" dirty="0" err="1"/>
              <a:t>việc</a:t>
            </a:r>
            <a:r>
              <a:rPr lang="en-US" sz="2400" b="1" dirty="0"/>
              <a:t> </a:t>
            </a:r>
            <a:r>
              <a:rPr lang="en-US" sz="2400" b="1" dirty="0" err="1"/>
              <a:t>của</a:t>
            </a:r>
            <a:r>
              <a:rPr lang="en-US" sz="2400" b="1" dirty="0"/>
              <a:t> </a:t>
            </a:r>
            <a:r>
              <a:rPr lang="en-US" sz="2400" b="1" dirty="0" err="1"/>
              <a:t>aptomat</a:t>
            </a:r>
            <a:r>
              <a:rPr lang="en-US" sz="2400" b="1" dirty="0"/>
              <a:t> </a:t>
            </a:r>
            <a:r>
              <a:rPr lang="en-US" sz="2400" b="1" dirty="0" err="1"/>
              <a:t>chống</a:t>
            </a:r>
            <a:r>
              <a:rPr lang="en-US" sz="2400" b="1" dirty="0"/>
              <a:t> </a:t>
            </a:r>
            <a:r>
              <a:rPr lang="en-US" sz="2400" b="1" dirty="0" err="1" smtClean="0"/>
              <a:t>giật</a:t>
            </a:r>
            <a:endParaRPr lang="en-US" sz="2400" b="1" dirty="0"/>
          </a:p>
          <a:p>
            <a:r>
              <a:rPr lang="en-US" sz="2400" b="1" dirty="0" err="1" smtClean="0">
                <a:latin typeface="Times New Roman" pitchFamily="18" charset="0"/>
                <a:cs typeface="Times New Roman" pitchFamily="18" charset="0"/>
              </a:rPr>
              <a:t>Hoạt</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dòng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điện</a:t>
            </a:r>
            <a:r>
              <a:rPr lang="en-US" sz="2400" b="1" dirty="0">
                <a:latin typeface="Times New Roman" pitchFamily="18" charset="0"/>
                <a:cs typeface="Times New Roman" pitchFamily="18" charset="0"/>
              </a:rPr>
              <a:t> (RCCB)</a:t>
            </a:r>
          </a:p>
          <a:p>
            <a:r>
              <a:rPr lang="en-US" sz="2400" dirty="0">
                <a:latin typeface="Times New Roman" pitchFamily="18" charset="0"/>
                <a:cs typeface="Times New Roman" pitchFamily="18" charset="0"/>
              </a:rPr>
              <a:t>– RCCB (RCB)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aptomat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nay. RCCB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so </a:t>
            </a:r>
            <a:r>
              <a:rPr lang="en-US" sz="2400" dirty="0" err="1" smtClean="0">
                <a:latin typeface="Times New Roman" pitchFamily="18" charset="0"/>
                <a:cs typeface="Times New Roman" pitchFamily="18" charset="0"/>
              </a:rPr>
              <a:t>sánh</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aptomat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so </a:t>
            </a:r>
            <a:r>
              <a:rPr lang="en-US" sz="2400" dirty="0" err="1">
                <a:latin typeface="Times New Roman" pitchFamily="18" charset="0"/>
                <a:cs typeface="Times New Roman" pitchFamily="18" charset="0"/>
              </a:rPr>
              <a:t>sánh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nó</a:t>
            </a:r>
            <a:r>
              <a:rPr lang="en-US" sz="2400" dirty="0">
                <a:latin typeface="Times New Roman" pitchFamily="18" charset="0"/>
                <a:cs typeface="Times New Roman" pitchFamily="18" charset="0"/>
              </a:rPr>
              <a:t>.</a:t>
            </a:r>
          </a:p>
          <a:p>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chênh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lệch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dây</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trung</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nó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rò</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RCCB so </a:t>
            </a:r>
            <a:r>
              <a:rPr lang="en-US" sz="2400" dirty="0" err="1">
                <a:latin typeface="Times New Roman" pitchFamily="18" charset="0"/>
                <a:cs typeface="Times New Roman" pitchFamily="18" charset="0"/>
              </a:rPr>
              <a:t>sánh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a:t>
            </a:r>
          </a:p>
        </p:txBody>
      </p:sp>
      <p:sp>
        <p:nvSpPr>
          <p:cNvPr id="9" name="TextBox 8"/>
          <p:cNvSpPr txBox="1"/>
          <p:nvPr/>
        </p:nvSpPr>
        <p:spPr>
          <a:xfrm>
            <a:off x="3603812" y="61800"/>
            <a:ext cx="5728447"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CÓ THỂ EM CHƯA BIẾT</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descr="aptomat-chong-giat-hager-1">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9332259" y="2026024"/>
            <a:ext cx="2788023" cy="3451411"/>
          </a:xfrm>
          <a:prstGeom prst="rect">
            <a:avLst/>
          </a:prstGeom>
          <a:noFill/>
          <a:ln>
            <a:noFill/>
          </a:ln>
        </p:spPr>
      </p:pic>
    </p:spTree>
    <p:extLst>
      <p:ext uri="{BB962C8B-B14F-4D97-AF65-F5344CB8AC3E}">
        <p14:creationId xmlns:p14="http://schemas.microsoft.com/office/powerpoint/2010/main" val="94826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0799495" cy="461665"/>
          </a:xfrm>
          <a:prstGeom prst="rect">
            <a:avLst/>
          </a:prstGeom>
        </p:spPr>
        <p:txBody>
          <a:bodyPr wrap="none">
            <a:spAutoFit/>
          </a:bodyPr>
          <a:lstStyle/>
          <a:p>
            <a:r>
              <a:rPr lang="en-US" sz="2400" b="1" dirty="0" err="1" smtClean="0">
                <a:solidFill>
                  <a:srgbClr val="0000FF"/>
                </a:solidFill>
                <a:latin typeface="Times New Roman" panose="02020603050405020304" pitchFamily="18" charset="0"/>
                <a:cs typeface="Times New Roman" panose="02020603050405020304" pitchFamily="18" charset="0"/>
              </a:rPr>
              <a:t>Trên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vỏ</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tắc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ghi</a:t>
            </a:r>
            <a:r>
              <a:rPr lang="en-US" sz="2400" b="1" dirty="0">
                <a:solidFill>
                  <a:srgbClr val="0000FF"/>
                </a:solidFill>
                <a:latin typeface="Times New Roman" panose="02020603050405020304" pitchFamily="18" charset="0"/>
                <a:cs typeface="Times New Roman" panose="02020603050405020304" pitchFamily="18" charset="0"/>
              </a:rPr>
              <a:t> 6 A - 250 V. </a:t>
            </a:r>
            <a:r>
              <a:rPr lang="en-US" sz="2400" b="1" dirty="0" err="1">
                <a:solidFill>
                  <a:srgbClr val="0000FF"/>
                </a:solidFill>
                <a:latin typeface="Times New Roman" panose="02020603050405020304" pitchFamily="18" charset="0"/>
                <a:cs typeface="Times New Roman" panose="02020603050405020304" pitchFamily="18" charset="0"/>
              </a:rPr>
              <a:t>Hãy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giải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thích</a:t>
            </a:r>
            <a:r>
              <a:rPr lang="en-US" sz="2400" b="1" dirty="0">
                <a:solidFill>
                  <a:srgbClr val="0000FF"/>
                </a:solidFill>
                <a:latin typeface="Times New Roman" panose="02020603050405020304" pitchFamily="18" charset="0"/>
                <a:cs typeface="Times New Roman" panose="02020603050405020304" pitchFamily="18" charset="0"/>
              </a:rPr>
              <a:t> ý </a:t>
            </a:r>
            <a:r>
              <a:rPr lang="en-US" sz="2400" b="1" dirty="0" err="1">
                <a:solidFill>
                  <a:srgbClr val="0000FF"/>
                </a:solidFill>
                <a:latin typeface="Times New Roman" panose="02020603050405020304" pitchFamily="18" charset="0"/>
                <a:cs typeface="Times New Roman" panose="02020603050405020304" pitchFamily="18" charset="0"/>
              </a:rPr>
              <a:t>nghĩa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số</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kĩ</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thuật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đó</a:t>
            </a:r>
            <a:r>
              <a:rPr lang="en-US" sz="2400" b="1" dirty="0">
                <a:solidFill>
                  <a:srgbClr val="0000FF"/>
                </a:solidFill>
                <a:latin typeface="Times New Roman" panose="02020603050405020304" pitchFamily="18" charset="0"/>
                <a:cs typeface="Times New Roman" panose="02020603050405020304" pitchFamily="18" charset="0"/>
              </a:rPr>
              <a:t>.</a:t>
            </a:r>
          </a:p>
        </p:txBody>
      </p:sp>
      <p:pic>
        <p:nvPicPr>
          <p:cNvPr id="6" name="Picture 5" descr="C:\Users\DELL\Downloads\image_269.png"/>
          <p:cNvPicPr/>
          <p:nvPr/>
        </p:nvPicPr>
        <p:blipFill>
          <a:blip r:embed="rId2">
            <a:extLst>
              <a:ext uri="{28A0092B-C50C-407E-A947-70E740481C1C}">
                <a14:useLocalDpi xmlns:a14="http://schemas.microsoft.com/office/drawing/2010/main" val="0"/>
              </a:ext>
            </a:extLst>
          </a:blip>
          <a:srcRect/>
          <a:stretch>
            <a:fillRect/>
          </a:stretch>
        </p:blipFill>
        <p:spPr bwMode="auto">
          <a:xfrm>
            <a:off x="615821" y="1045028"/>
            <a:ext cx="5691674" cy="3629608"/>
          </a:xfrm>
          <a:prstGeom prst="rect">
            <a:avLst/>
          </a:prstGeom>
          <a:noFill/>
          <a:ln>
            <a:noFill/>
          </a:ln>
        </p:spPr>
      </p:pic>
      <p:sp>
        <p:nvSpPr>
          <p:cNvPr id="2" name="Rectangle 1"/>
          <p:cNvSpPr/>
          <p:nvPr/>
        </p:nvSpPr>
        <p:spPr>
          <a:xfrm>
            <a:off x="4904790" y="5018122"/>
            <a:ext cx="5413585" cy="830997"/>
          </a:xfrm>
          <a:prstGeom prst="rect">
            <a:avLst/>
          </a:prstGeom>
        </p:spPr>
        <p:txBody>
          <a:bodyPr wrap="square">
            <a:spAutoFit/>
          </a:bodyPr>
          <a:lstStyle/>
          <a:p>
            <a:pPr>
              <a:spcAft>
                <a:spcPts val="0"/>
              </a:spcAft>
            </a:pPr>
            <a:r>
              <a:rPr lang="en-US" sz="2400" dirty="0" smtClean="0">
                <a:solidFill>
                  <a:srgbClr val="FF0000"/>
                </a:solidFill>
                <a:latin typeface="Times New Roman" panose="02020603050405020304" pitchFamily="18" charset="0"/>
                <a:ea typeface="Times New Roman" panose="02020603050405020304" pitchFamily="18" charset="0"/>
              </a:rPr>
              <a:t>6A</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Dòng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định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mức</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của</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công</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tắc</a:t>
            </a:r>
            <a:r>
              <a:rPr lang="en-US" sz="2400" dirty="0" smtClean="0">
                <a:solidFill>
                  <a:srgbClr val="FF0000"/>
                </a:solidFill>
                <a:latin typeface="Times New Roman" panose="02020603050405020304" pitchFamily="18" charset="0"/>
                <a:ea typeface="Times New Roman" panose="02020603050405020304" pitchFamily="18" charset="0"/>
              </a:rPr>
              <a:t>.</a:t>
            </a:r>
            <a:endParaRPr lang="en-US" sz="2400" dirty="0">
              <a:solidFill>
                <a:srgbClr val="FF0000"/>
              </a:solidFill>
              <a:latin typeface="Times New Roman" panose="02020603050405020304" pitchFamily="18" charset="0"/>
              <a:ea typeface="Times New Roman" panose="02020603050405020304" pitchFamily="18" charset="0"/>
            </a:endParaRPr>
          </a:p>
          <a:p>
            <a:pPr>
              <a:spcAft>
                <a:spcPts val="0"/>
              </a:spcAft>
            </a:pPr>
            <a:r>
              <a:rPr lang="en-US" sz="2400" dirty="0">
                <a:solidFill>
                  <a:srgbClr val="FF0000"/>
                </a:solidFill>
                <a:latin typeface="Times New Roman" panose="02020603050405020304" pitchFamily="18" charset="0"/>
                <a:ea typeface="Times New Roman" panose="02020603050405020304" pitchFamily="18" charset="0"/>
              </a:rPr>
              <a:t>250 V: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áp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định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mức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của</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công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tắc</a:t>
            </a:r>
            <a:r>
              <a:rPr lang="en-US" sz="2400" dirty="0">
                <a:solidFill>
                  <a:srgbClr val="FF0000"/>
                </a:solidFill>
                <a:latin typeface="Times New Roman" panose="02020603050405020304" pitchFamily="18" charset="0"/>
                <a:ea typeface="Times New Roman" panose="02020603050405020304" pitchFamily="18" charset="0"/>
              </a:rPr>
              <a:t>.</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064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0998524" cy="830997"/>
          </a:xfrm>
          <a:prstGeom prst="rect">
            <a:avLst/>
          </a:prstGeom>
        </p:spPr>
        <p:txBody>
          <a:bodyPr wrap="none">
            <a:spAutoFit/>
          </a:bodyPr>
          <a:lstStyle/>
          <a:p>
            <a:r>
              <a:rPr lang="en-US" sz="2400" b="1" dirty="0" err="1" smtClean="0">
                <a:solidFill>
                  <a:srgbClr val="0000FF"/>
                </a:solidFill>
                <a:latin typeface="Times New Roman" panose="02020603050405020304" pitchFamily="18" charset="0"/>
                <a:cs typeface="Times New Roman" panose="02020603050405020304" pitchFamily="18" charset="0"/>
              </a:rPr>
              <a:t>Quan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sát</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hình</a:t>
            </a:r>
            <a:r>
              <a:rPr lang="en-US" sz="2400" b="1" dirty="0" smtClean="0">
                <a:solidFill>
                  <a:srgbClr val="0000FF"/>
                </a:solidFill>
                <a:latin typeface="Times New Roman" panose="02020603050405020304" pitchFamily="18" charset="0"/>
                <a:cs typeface="Times New Roman" panose="02020603050405020304" pitchFamily="18" charset="0"/>
              </a:rPr>
              <a:t> 1.2. Cho </a:t>
            </a:r>
            <a:r>
              <a:rPr lang="en-US" sz="2400" b="1" dirty="0" err="1" smtClean="0">
                <a:solidFill>
                  <a:srgbClr val="0000FF"/>
                </a:solidFill>
                <a:latin typeface="Times New Roman" panose="02020603050405020304" pitchFamily="18" charset="0"/>
                <a:cs typeface="Times New Roman" panose="02020603050405020304" pitchFamily="18" charset="0"/>
              </a:rPr>
              <a:t>biết</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v</a:t>
            </a:r>
            <a:r>
              <a:rPr lang="vi-VN" sz="2400" b="1" dirty="0" smtClean="0">
                <a:solidFill>
                  <a:srgbClr val="0000FF"/>
                </a:solidFill>
                <a:latin typeface="Times New Roman" panose="02020603050405020304" pitchFamily="18" charset="0"/>
                <a:cs typeface="Times New Roman" panose="02020603050405020304" pitchFamily="18" charset="0"/>
              </a:rPr>
              <a:t>ỏ </a:t>
            </a:r>
            <a:r>
              <a:rPr lang="vi-VN" sz="2400" b="1" dirty="0">
                <a:solidFill>
                  <a:srgbClr val="0000FF"/>
                </a:solidFill>
                <a:latin typeface="Times New Roman" panose="02020603050405020304" pitchFamily="18" charset="0"/>
                <a:cs typeface="Times New Roman" panose="02020603050405020304" pitchFamily="18" charset="0"/>
              </a:rPr>
              <a:t>và </a:t>
            </a:r>
            <a:r>
              <a:rPr lang="vi-VN" sz="2400" b="1" dirty="0" smtClean="0">
                <a:solidFill>
                  <a:srgbClr val="0000FF"/>
                </a:solidFill>
                <a:latin typeface="Times New Roman" panose="02020603050405020304" pitchFamily="18" charset="0"/>
                <a:cs typeface="Times New Roman" panose="02020603050405020304" pitchFamily="18" charset="0"/>
              </a:rPr>
              <a:t>nút</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bật</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tắt</a:t>
            </a:r>
            <a:r>
              <a:rPr lang="vi-VN" sz="2400" b="1" dirty="0" smtClean="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công tắc thường làm bằng vật liệu gì? </a:t>
            </a:r>
            <a:endParaRPr lang="en-US" sz="2400" b="1" dirty="0" smtClean="0">
              <a:solidFill>
                <a:srgbClr val="0000FF"/>
              </a:solidFill>
              <a:latin typeface="Times New Roman" panose="02020603050405020304" pitchFamily="18" charset="0"/>
              <a:cs typeface="Times New Roman" panose="02020603050405020304" pitchFamily="18" charset="0"/>
            </a:endParaRPr>
          </a:p>
          <a:p>
            <a:r>
              <a:rPr lang="vi-VN" sz="2400" b="1" dirty="0" smtClean="0">
                <a:solidFill>
                  <a:srgbClr val="0000FF"/>
                </a:solidFill>
                <a:latin typeface="Times New Roman" panose="02020603050405020304" pitchFamily="18" charset="0"/>
                <a:cs typeface="Times New Roman" panose="02020603050405020304" pitchFamily="18" charset="0"/>
              </a:rPr>
              <a:t>Các </a:t>
            </a:r>
            <a:r>
              <a:rPr lang="vi-VN" sz="2400" b="1" dirty="0">
                <a:solidFill>
                  <a:srgbClr val="0000FF"/>
                </a:solidFill>
                <a:latin typeface="Times New Roman" panose="02020603050405020304" pitchFamily="18" charset="0"/>
                <a:cs typeface="Times New Roman" panose="02020603050405020304" pitchFamily="18" charset="0"/>
              </a:rPr>
              <a:t>cực nối điện được làm bằng vật liệu gì?</a:t>
            </a:r>
            <a:endParaRPr lang="en-US" sz="2400" b="1" dirty="0">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69.png"/>
          <p:cNvPicPr/>
          <p:nvPr/>
        </p:nvPicPr>
        <p:blipFill>
          <a:blip r:embed="rId2">
            <a:extLst>
              <a:ext uri="{28A0092B-C50C-407E-A947-70E740481C1C}">
                <a14:useLocalDpi xmlns:a14="http://schemas.microsoft.com/office/drawing/2010/main" val="0"/>
              </a:ext>
            </a:extLst>
          </a:blip>
          <a:srcRect/>
          <a:stretch>
            <a:fillRect/>
          </a:stretch>
        </p:blipFill>
        <p:spPr bwMode="auto">
          <a:xfrm>
            <a:off x="1838132" y="1191759"/>
            <a:ext cx="5980922" cy="3629608"/>
          </a:xfrm>
          <a:prstGeom prst="rect">
            <a:avLst/>
          </a:prstGeom>
          <a:noFill/>
          <a:ln>
            <a:noFill/>
          </a:ln>
        </p:spPr>
      </p:pic>
      <p:sp>
        <p:nvSpPr>
          <p:cNvPr id="2" name="Rectangle 1"/>
          <p:cNvSpPr/>
          <p:nvPr/>
        </p:nvSpPr>
        <p:spPr>
          <a:xfrm>
            <a:off x="3141306" y="5220391"/>
            <a:ext cx="6096000" cy="1200329"/>
          </a:xfrm>
          <a:prstGeom prst="rect">
            <a:avLst/>
          </a:prstGeom>
        </p:spPr>
        <p:txBody>
          <a:bodyPr>
            <a:spAutoFit/>
          </a:bodyPr>
          <a:lstStyle/>
          <a:p>
            <a:pPr>
              <a:spcAft>
                <a:spcPts val="0"/>
              </a:spcAft>
            </a:pPr>
            <a:r>
              <a:rPr lang="vi-VN" sz="2400" dirty="0">
                <a:solidFill>
                  <a:srgbClr val="FF0000"/>
                </a:solidFill>
                <a:latin typeface="Times New Roman" panose="02020603050405020304" pitchFamily="18" charset="0"/>
                <a:ea typeface="Times New Roman" panose="02020603050405020304" pitchFamily="18" charset="0"/>
              </a:rPr>
              <a:t>Vỏ và </a:t>
            </a:r>
            <a:r>
              <a:rPr lang="vi-VN" sz="2400" dirty="0" smtClean="0">
                <a:solidFill>
                  <a:srgbClr val="FF0000"/>
                </a:solidFill>
                <a:latin typeface="Times New Roman" panose="02020603050405020304" pitchFamily="18" charset="0"/>
                <a:ea typeface="Times New Roman" panose="02020603050405020304" pitchFamily="18" charset="0"/>
              </a:rPr>
              <a:t>nút</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bật</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tắt</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của</a:t>
            </a:r>
            <a:r>
              <a:rPr lang="en-US" sz="2400" dirty="0" smtClean="0">
                <a:solidFill>
                  <a:srgbClr val="FF0000"/>
                </a:solidFill>
                <a:latin typeface="Times New Roman" panose="02020603050405020304" pitchFamily="18" charset="0"/>
                <a:ea typeface="Times New Roman" panose="02020603050405020304" pitchFamily="18" charset="0"/>
              </a:rPr>
              <a:t> </a:t>
            </a:r>
            <a:r>
              <a:rPr lang="vi-VN" sz="2400" dirty="0" smtClean="0">
                <a:solidFill>
                  <a:srgbClr val="FF0000"/>
                </a:solidFill>
                <a:latin typeface="Times New Roman" panose="02020603050405020304" pitchFamily="18" charset="0"/>
                <a:ea typeface="Times New Roman" panose="02020603050405020304" pitchFamily="18" charset="0"/>
              </a:rPr>
              <a:t>công </a:t>
            </a:r>
            <a:r>
              <a:rPr lang="vi-VN" sz="2400" dirty="0">
                <a:solidFill>
                  <a:srgbClr val="FF0000"/>
                </a:solidFill>
                <a:latin typeface="Times New Roman" panose="02020603050405020304" pitchFamily="18" charset="0"/>
                <a:ea typeface="Times New Roman" panose="02020603050405020304" pitchFamily="18" charset="0"/>
              </a:rPr>
              <a:t>tắc thường làm bằng nhựa, </a:t>
            </a:r>
            <a:endParaRPr lang="en-US" sz="2400" dirty="0" smtClean="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dirty="0" smtClean="0">
                <a:solidFill>
                  <a:srgbClr val="FF0000"/>
                </a:solidFill>
                <a:latin typeface="Times New Roman" panose="02020603050405020304" pitchFamily="18" charset="0"/>
                <a:ea typeface="Times New Roman" panose="02020603050405020304" pitchFamily="18" charset="0"/>
              </a:rPr>
              <a:t>Các </a:t>
            </a:r>
            <a:r>
              <a:rPr lang="vi-VN" sz="2400" dirty="0">
                <a:solidFill>
                  <a:srgbClr val="FF0000"/>
                </a:solidFill>
                <a:latin typeface="Times New Roman" panose="02020603050405020304" pitchFamily="18" charset="0"/>
                <a:ea typeface="Times New Roman" panose="02020603050405020304" pitchFamily="18" charset="0"/>
              </a:rPr>
              <a:t>cực nối điện được làm bằng đồng.</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091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THIẾT BỊ ĐÓNG CẮT VÀ LẤY ĐIỆN TRONG GIA ĐÌNH</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1411" y="811392"/>
            <a:ext cx="10686661"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1.Công tắc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Công tắc là thiết bị dùng để đóng cắt dòng điện cho các đồ dùng, thiết bị điện trong gia đình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Công tắc điện gồm các bộ phận chính: vỏ, nút bật tắt và các cực nối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Thông số kĩ thuật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Dòng điện định mức(A)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Điện áp định mức(V)</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018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597" y="725005"/>
            <a:ext cx="2443298" cy="523220"/>
          </a:xfrm>
          <a:prstGeom prst="rect">
            <a:avLst/>
          </a:prstGeom>
          <a:noFill/>
        </p:spPr>
        <p:txBody>
          <a:bodyPr wrap="none" rtlCol="0">
            <a:spAutoFit/>
          </a:bodyPr>
          <a:lstStyle/>
          <a:p>
            <a:r>
              <a:rPr lang="en-US" sz="2800" b="1" dirty="0" err="1" smtClean="0">
                <a:solidFill>
                  <a:srgbClr val="FF0000"/>
                </a:solidFill>
                <a:latin typeface="Times New Roman" pitchFamily="18" charset="0"/>
                <a:cs typeface="Times New Roman" pitchFamily="18" charset="0"/>
              </a:rPr>
              <a:t>Công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tắc</a:t>
            </a:r>
            <a:r>
              <a:rPr lang="en-US" sz="2800" b="1" dirty="0" smtClean="0">
                <a:solidFill>
                  <a:srgbClr val="FF0000"/>
                </a:solidFill>
                <a:latin typeface="Times New Roman" pitchFamily="18" charset="0"/>
                <a:cs typeface="Times New Roman" pitchFamily="18" charset="0"/>
              </a:rPr>
              <a:t> 2 </a:t>
            </a:r>
            <a:r>
              <a:rPr lang="en-US" sz="2800" b="1" dirty="0" err="1" smtClean="0">
                <a:solidFill>
                  <a:srgbClr val="FF0000"/>
                </a:solidFill>
                <a:latin typeface="Times New Roman" pitchFamily="18" charset="0"/>
                <a:cs typeface="Times New Roman" pitchFamily="18" charset="0"/>
              </a:rPr>
              <a:t>cực</a:t>
            </a:r>
            <a:endParaRPr lang="en-US" sz="2800" b="1" dirty="0">
              <a:solidFill>
                <a:srgbClr val="FF0000"/>
              </a:solidFill>
              <a:latin typeface="Times New Roman" pitchFamily="18" charset="0"/>
              <a:cs typeface="Times New Roman" pitchFamily="18" charset="0"/>
            </a:endParaRPr>
          </a:p>
        </p:txBody>
      </p:sp>
      <p:sp>
        <p:nvSpPr>
          <p:cNvPr id="5" name="TextBox 4"/>
          <p:cNvSpPr txBox="1"/>
          <p:nvPr/>
        </p:nvSpPr>
        <p:spPr>
          <a:xfrm>
            <a:off x="313743" y="6069107"/>
            <a:ext cx="5371920" cy="523220"/>
          </a:xfrm>
          <a:prstGeom prst="rect">
            <a:avLst/>
          </a:prstGeom>
          <a:noFill/>
        </p:spPr>
        <p:txBody>
          <a:bodyPr wrap="none" rtlCol="0">
            <a:spAutoFit/>
          </a:bodyPr>
          <a:lstStyle/>
          <a:p>
            <a:r>
              <a:rPr lang="en-US" sz="2800" b="1" dirty="0" err="1" smtClean="0">
                <a:solidFill>
                  <a:srgbClr val="0000FF"/>
                </a:solidFill>
                <a:latin typeface="Times New Roman" pitchFamily="18" charset="0"/>
                <a:cs typeface="Times New Roman" pitchFamily="18" charset="0"/>
              </a:rPr>
              <a:t>Dùng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lắp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đặt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nổi</a:t>
            </a:r>
            <a:endParaRPr lang="en-US" sz="2800" b="1" dirty="0">
              <a:solidFill>
                <a:srgbClr val="0000FF"/>
              </a:solidFill>
              <a:latin typeface="Times New Roman" pitchFamily="18" charset="0"/>
              <a:cs typeface="Times New Roman" pitchFamily="18" charset="0"/>
            </a:endParaRPr>
          </a:p>
        </p:txBody>
      </p:sp>
      <p:sp>
        <p:nvSpPr>
          <p:cNvPr id="9" name="TextBox 8"/>
          <p:cNvSpPr txBox="1"/>
          <p:nvPr/>
        </p:nvSpPr>
        <p:spPr>
          <a:xfrm>
            <a:off x="6482040" y="6079703"/>
            <a:ext cx="5751831" cy="523220"/>
          </a:xfrm>
          <a:prstGeom prst="rect">
            <a:avLst/>
          </a:prstGeom>
          <a:noFill/>
        </p:spPr>
        <p:txBody>
          <a:bodyPr wrap="none" rtlCol="0">
            <a:spAutoFit/>
          </a:bodyPr>
          <a:lstStyle/>
          <a:p>
            <a:r>
              <a:rPr lang="en-US" sz="2800" b="1" dirty="0" err="1" smtClean="0">
                <a:solidFill>
                  <a:srgbClr val="0000FF"/>
                </a:solidFill>
                <a:latin typeface="Times New Roman" pitchFamily="18" charset="0"/>
                <a:cs typeface="Times New Roman" pitchFamily="18" charset="0"/>
              </a:rPr>
              <a:t>Dùng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lắp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đặt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ngầm</a:t>
            </a:r>
            <a:endParaRPr lang="en-US" sz="2800" b="1" dirty="0">
              <a:solidFill>
                <a:srgbClr val="0000FF"/>
              </a:solidFill>
              <a:latin typeface="Times New Roman" pitchFamily="18" charset="0"/>
              <a:cs typeface="Times New Roman" pitchFamily="18" charset="0"/>
            </a:endParaRPr>
          </a:p>
        </p:txBody>
      </p:sp>
      <p:pic>
        <p:nvPicPr>
          <p:cNvPr id="4098" name="Picture 2" descr="https://thietbidientt.vn/wp-content/uploads/2020/12/cong-tac-2-cu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743" y="1981200"/>
            <a:ext cx="5495387" cy="388171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lg.com.vn/wp-content/uploads/2019/07/LG-F21-002_1-600x6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025" y="1981200"/>
            <a:ext cx="5369859" cy="3881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76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arn(inVertical)">
                                      <p:cBhvr>
                                        <p:cTn id="12" dur="500"/>
                                        <p:tgtEl>
                                          <p:spTgt spid="4098"/>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4100"/>
                                        </p:tgtEl>
                                        <p:attrNameLst>
                                          <p:attrName>style.visibility</p:attrName>
                                        </p:attrNameLst>
                                      </p:cBhvr>
                                      <p:to>
                                        <p:strVal val="visible"/>
                                      </p:to>
                                    </p:set>
                                    <p:animEffect transition="in" filter="barn(inVertical)">
                                      <p:cBhvr>
                                        <p:cTn id="16" dur="500"/>
                                        <p:tgtEl>
                                          <p:spTgt spid="410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f.shopee.vn/file/ff0df8efcecbd6e8e807993dc39ac51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2141" y="2043965"/>
            <a:ext cx="5235388" cy="39982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tranphucable.com.vn/uploads/images/images/cong-tac-3-cu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305" y="2043965"/>
            <a:ext cx="5109883" cy="39982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63597" y="725005"/>
            <a:ext cx="2443298" cy="523220"/>
          </a:xfrm>
          <a:prstGeom prst="rect">
            <a:avLst/>
          </a:prstGeom>
          <a:noFill/>
        </p:spPr>
        <p:txBody>
          <a:bodyPr wrap="none" rtlCol="0">
            <a:spAutoFit/>
          </a:bodyPr>
          <a:lstStyle/>
          <a:p>
            <a:r>
              <a:rPr lang="en-US" sz="2800" b="1" dirty="0" err="1" smtClean="0">
                <a:solidFill>
                  <a:srgbClr val="FF0000"/>
                </a:solidFill>
                <a:latin typeface="Times New Roman" pitchFamily="18" charset="0"/>
                <a:cs typeface="Times New Roman" pitchFamily="18" charset="0"/>
              </a:rPr>
              <a:t>Công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tắc</a:t>
            </a:r>
            <a:r>
              <a:rPr lang="en-US" sz="2800" b="1" dirty="0" smtClean="0">
                <a:solidFill>
                  <a:srgbClr val="FF0000"/>
                </a:solidFill>
                <a:latin typeface="Times New Roman" pitchFamily="18" charset="0"/>
                <a:cs typeface="Times New Roman" pitchFamily="18" charset="0"/>
              </a:rPr>
              <a:t> 3 </a:t>
            </a:r>
            <a:r>
              <a:rPr lang="en-US" sz="2800" b="1" dirty="0" err="1" smtClean="0">
                <a:solidFill>
                  <a:srgbClr val="FF0000"/>
                </a:solidFill>
                <a:latin typeface="Times New Roman" pitchFamily="18" charset="0"/>
                <a:cs typeface="Times New Roman" pitchFamily="18" charset="0"/>
              </a:rPr>
              <a:t>cực</a:t>
            </a:r>
            <a:endParaRPr lang="en-US" sz="2800" b="1" dirty="0">
              <a:solidFill>
                <a:srgbClr val="FF0000"/>
              </a:solidFill>
              <a:latin typeface="Times New Roman" pitchFamily="18" charset="0"/>
              <a:cs typeface="Times New Roman" pitchFamily="18" charset="0"/>
            </a:endParaRPr>
          </a:p>
        </p:txBody>
      </p:sp>
      <p:sp>
        <p:nvSpPr>
          <p:cNvPr id="5" name="TextBox 4"/>
          <p:cNvSpPr txBox="1"/>
          <p:nvPr/>
        </p:nvSpPr>
        <p:spPr>
          <a:xfrm>
            <a:off x="313743" y="6069107"/>
            <a:ext cx="5371920" cy="523220"/>
          </a:xfrm>
          <a:prstGeom prst="rect">
            <a:avLst/>
          </a:prstGeom>
          <a:noFill/>
        </p:spPr>
        <p:txBody>
          <a:bodyPr wrap="none" rtlCol="0">
            <a:spAutoFit/>
          </a:bodyPr>
          <a:lstStyle/>
          <a:p>
            <a:r>
              <a:rPr lang="en-US" sz="2800" b="1" dirty="0" err="1" smtClean="0">
                <a:solidFill>
                  <a:srgbClr val="0000FF"/>
                </a:solidFill>
                <a:latin typeface="Times New Roman" pitchFamily="18" charset="0"/>
                <a:cs typeface="Times New Roman" pitchFamily="18" charset="0"/>
              </a:rPr>
              <a:t>Dùng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lắp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đặt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nổi</a:t>
            </a:r>
            <a:endParaRPr lang="en-US" sz="2800" b="1" dirty="0">
              <a:solidFill>
                <a:srgbClr val="0000FF"/>
              </a:solidFill>
              <a:latin typeface="Times New Roman" pitchFamily="18" charset="0"/>
              <a:cs typeface="Times New Roman" pitchFamily="18" charset="0"/>
            </a:endParaRPr>
          </a:p>
        </p:txBody>
      </p:sp>
      <p:sp>
        <p:nvSpPr>
          <p:cNvPr id="9" name="TextBox 8"/>
          <p:cNvSpPr txBox="1"/>
          <p:nvPr/>
        </p:nvSpPr>
        <p:spPr>
          <a:xfrm>
            <a:off x="6482040" y="6079703"/>
            <a:ext cx="5751831" cy="523220"/>
          </a:xfrm>
          <a:prstGeom prst="rect">
            <a:avLst/>
          </a:prstGeom>
          <a:noFill/>
        </p:spPr>
        <p:txBody>
          <a:bodyPr wrap="none" rtlCol="0">
            <a:spAutoFit/>
          </a:bodyPr>
          <a:lstStyle/>
          <a:p>
            <a:r>
              <a:rPr lang="en-US" sz="2800" b="1" dirty="0" err="1" smtClean="0">
                <a:solidFill>
                  <a:srgbClr val="0000FF"/>
                </a:solidFill>
                <a:latin typeface="Times New Roman" pitchFamily="18" charset="0"/>
                <a:cs typeface="Times New Roman" pitchFamily="18" charset="0"/>
              </a:rPr>
              <a:t>Dùng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lắp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đặt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ngầm</a:t>
            </a:r>
            <a:endParaRPr 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03863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arn(inVertical)">
                                      <p:cBhvr>
                                        <p:cTn id="12" dur="500"/>
                                        <p:tgtEl>
                                          <p:spTgt spid="2052"/>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barn(inVertical)">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597" y="725005"/>
            <a:ext cx="2443298" cy="523220"/>
          </a:xfrm>
          <a:prstGeom prst="rect">
            <a:avLst/>
          </a:prstGeom>
          <a:noFill/>
        </p:spPr>
        <p:txBody>
          <a:bodyPr wrap="none" rtlCol="0">
            <a:spAutoFit/>
          </a:bodyPr>
          <a:lstStyle/>
          <a:p>
            <a:r>
              <a:rPr lang="en-US" sz="2800" b="1" dirty="0" err="1" smtClean="0">
                <a:solidFill>
                  <a:srgbClr val="FF0000"/>
                </a:solidFill>
                <a:latin typeface="Times New Roman" pitchFamily="18" charset="0"/>
                <a:cs typeface="Times New Roman" pitchFamily="18" charset="0"/>
              </a:rPr>
              <a:t>Công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tắc</a:t>
            </a:r>
            <a:r>
              <a:rPr lang="en-US" sz="2800" b="1" dirty="0" smtClean="0">
                <a:solidFill>
                  <a:srgbClr val="FF0000"/>
                </a:solidFill>
                <a:latin typeface="Times New Roman" pitchFamily="18" charset="0"/>
                <a:cs typeface="Times New Roman" pitchFamily="18" charset="0"/>
              </a:rPr>
              <a:t> 3 </a:t>
            </a:r>
            <a:r>
              <a:rPr lang="en-US" sz="2800" b="1" dirty="0" err="1" smtClean="0">
                <a:solidFill>
                  <a:srgbClr val="FF0000"/>
                </a:solidFill>
                <a:latin typeface="Times New Roman" pitchFamily="18" charset="0"/>
                <a:cs typeface="Times New Roman" pitchFamily="18" charset="0"/>
              </a:rPr>
              <a:t>cực</a:t>
            </a:r>
            <a:endParaRPr lang="en-US" sz="2800" b="1" dirty="0">
              <a:solidFill>
                <a:srgbClr val="FF0000"/>
              </a:solidFill>
              <a:latin typeface="Times New Roman" pitchFamily="18" charset="0"/>
              <a:cs typeface="Times New Roman" pitchFamily="18" charset="0"/>
            </a:endParaRPr>
          </a:p>
        </p:txBody>
      </p:sp>
      <p:pic>
        <p:nvPicPr>
          <p:cNvPr id="3074" name="Picture 2" descr="https://thietbidienpanasonic.com/wp-content/uploads/2017/09/cong-tac-3-cu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4966" y="1470212"/>
            <a:ext cx="9144000" cy="510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578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482</TotalTime>
  <Words>2264</Words>
  <Application>Microsoft Office PowerPoint</Application>
  <PresentationFormat>Custom</PresentationFormat>
  <Paragraphs>155</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pc</cp:lastModifiedBy>
  <cp:revision>17</cp:revision>
  <dcterms:created xsi:type="dcterms:W3CDTF">2023-06-21T22:05:51Z</dcterms:created>
  <dcterms:modified xsi:type="dcterms:W3CDTF">2024-09-10T07:10:55Z</dcterms:modified>
</cp:coreProperties>
</file>