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3" r:id="rId2"/>
    <p:sldId id="335" r:id="rId3"/>
    <p:sldId id="357" r:id="rId4"/>
    <p:sldId id="334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21" r:id="rId16"/>
    <p:sldId id="473" r:id="rId17"/>
    <p:sldId id="4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0000FF"/>
    <a:srgbClr val="FF0000"/>
    <a:srgbClr val="006600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8" autoAdjust="0"/>
    <p:restoredTop sz="98566" autoAdjust="0"/>
  </p:normalViewPr>
  <p:slideViewPr>
    <p:cSldViewPr snapToGrid="0">
      <p:cViewPr varScale="1">
        <p:scale>
          <a:sx n="72" d="100"/>
          <a:sy n="72" d="100"/>
        </p:scale>
        <p:origin x="4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#-1,1,Slide 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h&#7843;n%20&#7913;ng%20x&#224;%20ph&#242;ng%20h&#243;a.mp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&#242;a%20tan%20ch&#7845;t%20b&#233;o%20v&#224;o%20x&#259;ng%20v&#224;%20n&#432;&#7899;c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KHOA HỌC TỰ </a:t>
            </a:r>
            <a:r>
              <a:rPr lang="en-US" sz="3600" b="1" kern="1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9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184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1248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triester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5820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RCOO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1966679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4804" y="1988453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15107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5-Point Star 23">
            <a:hlinkClick r:id="rId2" action="ppaction://hlinkfile"/>
          </p:cNvPr>
          <p:cNvSpPr/>
          <p:nvPr/>
        </p:nvSpPr>
        <p:spPr>
          <a:xfrm>
            <a:off x="11292109" y="43542"/>
            <a:ext cx="783772" cy="6241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59376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0" y="5239656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590389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3730170"/>
            <a:ext cx="3294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        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4914" y="0"/>
            <a:ext cx="31146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29434" y="4572395"/>
            <a:ext cx="159370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3NaOH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89714" y="4281716"/>
            <a:ext cx="1625600" cy="582161"/>
            <a:chOff x="4789714" y="4470398"/>
            <a:chExt cx="1625600" cy="58216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789714" y="5050971"/>
              <a:ext cx="1625600" cy="158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99307" y="4470398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95144" y="3737429"/>
            <a:ext cx="31133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Na</a:t>
            </a:r>
            <a:endParaRPr lang="en-US" sz="28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en-US" sz="2800" dirty="0"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Na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09943" y="3722913"/>
            <a:ext cx="1582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HO– CH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    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8739" y="4579652"/>
            <a:ext cx="38664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9107714" y="3367318"/>
            <a:ext cx="478971" cy="5515431"/>
          </a:xfrm>
          <a:prstGeom prst="rightBrac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9029" y="6305752"/>
            <a:ext cx="708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COONa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COONa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8" grpId="0"/>
      <p:bldP spid="9" grpId="0"/>
      <p:bldP spid="10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111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538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0" y="1799771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24640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86656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28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371565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56460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455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0" grpId="0"/>
      <p:bldP spid="30" grpId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418666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 số thực phẩm có chứa chất béo sử dụng trong bữa ăn: dầu ăn, mỡ, lạc, vừng,…</a:t>
            </a:r>
            <a:endParaRPr lang="en-US" sz="28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38057" cy="424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"/>
            <a:ext cx="496241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920343" y="1572736"/>
            <a:ext cx="7271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vi-V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Tổng lượng chất béo của nam độ tuổi 15 – 19 trong 1 tháng là: 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63.30 – 94.30 = 1890 – 2820 g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Tổng lượng chất béo của nữ độ tuổi 15 – 19 trong 1 tháng là: 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53.30 – 79.30 = 1590 – 2370g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2612" y="18720"/>
            <a:ext cx="7837715" cy="683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111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538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0" y="1799771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24640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86656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28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371565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455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9783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3920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582022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7322" y="304801"/>
            <a:ext cx="112908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TẬP</a:t>
            </a:r>
          </a:p>
          <a:p>
            <a:pPr algn="just"/>
            <a:endParaRPr lang="en-US" sz="2800" b="1" dirty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Lipid là hợp chất hữu cơ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 trong động vật và không có trong thực vật.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 trong thực vật và không có trong động vật.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không có trong động vật, thực vật.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có trong động vật và thực vật.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Lipid tan được trong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nước và xăng.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dung dịch muối ăn và dầu hoả.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xăng, dầu hoả, benzene.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nước và benzene.</a:t>
            </a:r>
          </a:p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Trong số các loại hạt ngô, đậu xanh, lạc (đậu phộng), gạo, loại chứa nhiều chất béo nhất là</a:t>
            </a:r>
          </a:p>
          <a:p>
            <a:pPr marL="514350" indent="-514350" algn="just">
              <a:buAutoNum type="alphaUcPeriod"/>
            </a:pP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lạc.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Ngô.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ạ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o.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đậu xanh.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 cho dầu ăn vào ống nghiệm đựng nước và ống nghiệm đựng xăng, các hiện tượng quan sát được sẽ là: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Dầu ăn nổi trên mặt nước và trên mặt xăng.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Dầu ăn chìm xuống phía dưới nước và tan trong xăng.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Dầu ăn tan trong nước và tan trong xăng.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Dầu ăn nổi trên mặt nước và tan trong xăng.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5: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Chất béo có công thức tổng quát là</a:t>
            </a:r>
          </a:p>
          <a:p>
            <a:pPr algn="just"/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(R)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COOC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		 B. (RCOO)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RCOO(C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		D. R(COOC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triester của glycerol có công thức cấu tạo như sau: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0000CC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0000CC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Viết phương trình hoá học của phản ứng xà phòng hoá triester trên bằng dung dịch NaOH.</a:t>
            </a:r>
          </a:p>
          <a:p>
            <a:pPr algn="just"/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Tính khối lượng hỗn hợp muối tạo thành khi 1 mol triester trên phản ứng hết với dung dịch NaOH.</a:t>
            </a:r>
          </a:p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7: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Khi đun nóng một triester của glycerol với acid béo trong dung dịch NaOH người ta thu được glycerol và hỗn hợp hai muối có công thức C</a:t>
            </a:r>
            <a:r>
              <a:rPr lang="en-US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COONa và C</a:t>
            </a:r>
            <a:r>
              <a:rPr lang="en-US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COONa với tỉ lệ số mol tương ứng là 2 : 1. Hãy viết công thức cấu tạo có thể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 của triester trên.</a:t>
            </a:r>
            <a:endParaRPr lang="pt-BR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8492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5012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9: LIPID – CARBOHYDRATE - </a:t>
            </a:r>
          </a:p>
          <a:p>
            <a:pPr algn="ctr"/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PROTEIN - POLYMER</a:t>
            </a:r>
            <a:endParaRPr lang="en-US" sz="4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6686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4557"/>
            <a:ext cx="11595653" cy="58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LIPID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284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lipid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200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6546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497114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Lipid tan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benzene?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595811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Lipid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0682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29101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455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3487" y="2516921"/>
            <a:ext cx="4078514" cy="434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10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7094" y="5639191"/>
            <a:ext cx="9350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Dầu ăn không tan trong nước nhưng tan tốt trong xăng.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03084"/>
            <a:ext cx="12232880" cy="42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LIPID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200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6546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0682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Lipid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29101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455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77370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418736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benzene,…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0291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56" y="2895991"/>
            <a:ext cx="1370888" cy="107721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36912" y="3541486"/>
            <a:ext cx="97245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365828" y="2423885"/>
            <a:ext cx="1117600" cy="1117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36916" y="2699657"/>
            <a:ext cx="1175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4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aseline="30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76169" y="2148498"/>
            <a:ext cx="1568636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glycerol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18969" y="4478041"/>
            <a:ext cx="1632178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US" sz="32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 rot="16200000" flipH="1">
            <a:off x="2092440" y="3843900"/>
            <a:ext cx="1221688" cy="6313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71885" y="1546157"/>
            <a:ext cx="3223959" cy="175432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CH -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>
                <a:solidFill>
                  <a:srgbClr val="FF00FF"/>
                </a:solidFill>
                <a:latin typeface="Times New Roman"/>
                <a:cs typeface="Times New Roman"/>
              </a:rPr>
              <a:t>│       │      │</a:t>
            </a:r>
          </a:p>
          <a:p>
            <a:pPr algn="just"/>
            <a:r>
              <a:rPr lang="en-US" sz="3600" dirty="0">
                <a:solidFill>
                  <a:srgbClr val="FF00FF"/>
                </a:solidFill>
                <a:latin typeface="Times New Roman"/>
                <a:cs typeface="Times New Roman"/>
              </a:rPr>
              <a:t>OH    OH   OH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80838" y="2177528"/>
            <a:ext cx="2262158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36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316684" y="2510971"/>
            <a:ext cx="1422400" cy="158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818914" y="4383706"/>
            <a:ext cx="2185214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 -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60686" y="4775200"/>
            <a:ext cx="4818743" cy="158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0" y="56460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 animBg="1"/>
      <p:bldP spid="17" grpId="0" animBg="1"/>
      <p:bldP spid="20" grpId="0"/>
      <p:bldP spid="21" grpId="0"/>
      <p:bldP spid="26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38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LIPID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1845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15387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58204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99570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tan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benzene,…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83753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25844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triester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67210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RCOO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085764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4804" y="4107538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2680" y="0"/>
            <a:ext cx="3686629" cy="347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3911490" y="3657595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CH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2730</TotalTime>
  <Words>1632</Words>
  <Application>Microsoft Office PowerPoint</Application>
  <PresentationFormat>Widescreen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DELL</cp:lastModifiedBy>
  <cp:revision>586</cp:revision>
  <dcterms:created xsi:type="dcterms:W3CDTF">2022-07-11T10:05:56Z</dcterms:created>
  <dcterms:modified xsi:type="dcterms:W3CDTF">2025-05-10T09:11:14Z</dcterms:modified>
</cp:coreProperties>
</file>