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5275" r:id="rId1"/>
    <p:sldMasterId id="2147485287" r:id="rId2"/>
    <p:sldMasterId id="2147485299" r:id="rId3"/>
    <p:sldMasterId id="2147485316" r:id="rId4"/>
  </p:sldMasterIdLst>
  <p:notesMasterIdLst>
    <p:notesMasterId r:id="rId48"/>
  </p:notesMasterIdLst>
  <p:sldIdLst>
    <p:sldId id="441" r:id="rId5"/>
    <p:sldId id="446" r:id="rId6"/>
    <p:sldId id="454" r:id="rId7"/>
    <p:sldId id="447" r:id="rId8"/>
    <p:sldId id="448" r:id="rId9"/>
    <p:sldId id="449" r:id="rId10"/>
    <p:sldId id="450" r:id="rId11"/>
    <p:sldId id="451" r:id="rId12"/>
    <p:sldId id="452" r:id="rId13"/>
    <p:sldId id="453" r:id="rId14"/>
    <p:sldId id="443" r:id="rId15"/>
    <p:sldId id="334" r:id="rId16"/>
    <p:sldId id="438" r:id="rId17"/>
    <p:sldId id="388" r:id="rId18"/>
    <p:sldId id="376" r:id="rId19"/>
    <p:sldId id="417" r:id="rId20"/>
    <p:sldId id="418" r:id="rId21"/>
    <p:sldId id="415" r:id="rId22"/>
    <p:sldId id="428" r:id="rId23"/>
    <p:sldId id="375" r:id="rId24"/>
    <p:sldId id="361" r:id="rId25"/>
    <p:sldId id="369" r:id="rId26"/>
    <p:sldId id="419" r:id="rId27"/>
    <p:sldId id="435" r:id="rId28"/>
    <p:sldId id="427" r:id="rId29"/>
    <p:sldId id="420" r:id="rId30"/>
    <p:sldId id="422" r:id="rId31"/>
    <p:sldId id="421" r:id="rId32"/>
    <p:sldId id="423" r:id="rId33"/>
    <p:sldId id="424" r:id="rId34"/>
    <p:sldId id="429" r:id="rId35"/>
    <p:sldId id="430" r:id="rId36"/>
    <p:sldId id="372" r:id="rId37"/>
    <p:sldId id="456" r:id="rId38"/>
    <p:sldId id="457" r:id="rId39"/>
    <p:sldId id="458" r:id="rId40"/>
    <p:sldId id="459" r:id="rId41"/>
    <p:sldId id="460" r:id="rId42"/>
    <p:sldId id="461" r:id="rId43"/>
    <p:sldId id="462" r:id="rId44"/>
    <p:sldId id="463" r:id="rId45"/>
    <p:sldId id="464" r:id="rId46"/>
    <p:sldId id="411" r:id="rId47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33"/>
    <a:srgbClr val="66FF33"/>
    <a:srgbClr val="E7BC07"/>
    <a:srgbClr val="E1C80D"/>
    <a:srgbClr val="FFFFFF"/>
    <a:srgbClr val="FFFF66"/>
    <a:srgbClr val="FFFFCC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71" autoAdjust="0"/>
  </p:normalViewPr>
  <p:slideViewPr>
    <p:cSldViewPr>
      <p:cViewPr>
        <p:scale>
          <a:sx n="50" d="100"/>
          <a:sy n="50" d="100"/>
        </p:scale>
        <p:origin x="1458" y="8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673BC81-805A-440B-97E1-388BFDD42813}" type="datetimeFigureOut">
              <a:rPr lang="en-US"/>
              <a:pPr>
                <a:defRPr/>
              </a:pPr>
              <a:t>3/2/2025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F0090F6-5EB6-4ADC-90D0-675BFBFCA5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5D3D3E45-3D75-CC2E-7B16-BF4519A4DC0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6EE40514-38C2-A405-4773-73BA595430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6D0536B8-0BC9-097F-64D0-FD14E05E64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7B6462-119F-4865-932B-A9FA991887A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365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21B721C-D402-46F9-9219-036755032B0D}" type="slidenum">
              <a:rPr lang="en-US" altLang="en-US"/>
              <a:pPr/>
              <a:t>22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E1E7608-C79C-44D1-B4B1-6545A7ED5B3E}" type="slidenum">
              <a:rPr lang="en-US" altLang="en-US"/>
              <a:pPr/>
              <a:t>23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A9ED977-5A4B-45D2-9E74-CE1A3CBD77A1}" type="slidenum">
              <a:rPr lang="en-US" altLang="en-US"/>
              <a:pPr/>
              <a:t>24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C7AAEB9-D829-48F6-A7E6-6A11B2D48072}" type="slidenum">
              <a:rPr lang="en-US" altLang="en-US"/>
              <a:pPr/>
              <a:t>25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27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FC6BAF4-FC99-4D8E-82AF-F908D10079F0}" type="slidenum">
              <a:rPr lang="en-US" altLang="en-US"/>
              <a:pPr/>
              <a:t>26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47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6BE48B5-3AE5-43B3-8203-0E134B3A9FA6}" type="slidenum">
              <a:rPr lang="en-US" altLang="en-US"/>
              <a:pPr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5BCAE0B1-6174-43C3-9FD4-66206B2B7AA6}" type="slidenum">
              <a:rPr lang="en-US" altLang="en-US"/>
              <a:pPr/>
              <a:t>28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788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7C0F0769-93DC-4B41-AB42-0585103C9A9A}" type="slidenum">
              <a:rPr lang="en-US" altLang="en-US"/>
              <a:pPr/>
              <a:t>29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09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B996396-11BE-4D0F-B895-3125D82D768F}" type="slidenum">
              <a:rPr lang="en-US" altLang="en-US"/>
              <a:pPr/>
              <a:t>30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499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13FA3AF-11EA-42EA-9983-F387EA5570AE}" type="slidenum">
              <a:rPr lang="en-US" altLang="en-US"/>
              <a:pPr/>
              <a:t>31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C3D8A87-2532-4F43-ABA7-225CB374E571}" type="slidenum">
              <a:rPr lang="en-US" altLang="en-US"/>
              <a:pPr/>
              <a:t>14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870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5DD1A20-0CC2-446C-A99F-7DA48E44639F}" type="slidenum">
              <a:rPr lang="en-US" altLang="en-US"/>
              <a:pPr/>
              <a:t>32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901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3B49B38-95E7-454A-AC69-6B9A0F1950EF}" type="slidenum">
              <a:rPr lang="en-US" altLang="en-US" b="1">
                <a:latin typeface="Arial" panose="020B0604020202020204" pitchFamily="34" charset="0"/>
                <a:cs typeface="Arial" panose="020B0604020202020204" pitchFamily="34" charset="0"/>
              </a:rPr>
              <a:pPr/>
              <a:t>43</a:t>
            </a:fld>
            <a:endParaRPr lang="en-US" alt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2C3DACF-B19B-4763-87FF-4E9A389FB2BA}" type="slidenum">
              <a:rPr lang="en-US" altLang="en-US"/>
              <a:pPr/>
              <a:t>15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BBD650F0-81F7-4D65-801A-6110315EA53A}" type="slidenum">
              <a:rPr lang="en-US" altLang="en-US"/>
              <a:pPr/>
              <a:t>16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5404DC6-C38F-4F47-BA8E-1079D3D0FA85}" type="slidenum">
              <a:rPr lang="en-US" altLang="en-US"/>
              <a:pPr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68D6CF7A-7872-486A-9483-9E9BFA9E26F5}" type="slidenum">
              <a:rPr lang="en-US" altLang="en-US"/>
              <a:pPr/>
              <a:t>18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07CD52F0-B188-4120-BF23-3B46E921AF60}" type="slidenum">
              <a:rPr lang="en-US" altLang="en-US"/>
              <a:pPr/>
              <a:t>19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AB3E8D0C-6BB6-4DB0-814F-C26D2E0B2A8E}" type="slidenum">
              <a:rPr lang="en-US" altLang="en-US"/>
              <a:pPr/>
              <a:t>20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smtClean="0"/>
          </a:p>
        </p:txBody>
      </p:sp>
      <p:sp>
        <p:nvSpPr>
          <p:cNvPr id="624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27445B8-9914-4EDE-9A7B-11EC322EC8BF}" type="slidenum">
              <a:rPr lang="en-US" altLang="en-US"/>
              <a:pPr/>
              <a:t>21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689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5349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69207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60023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43924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4470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589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91235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502920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616401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6940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058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09782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38687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06ABD190-56AD-4C55-BBCA-1554B872117B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B8F674BA-2DE0-4D90-8561-25BA31F62F13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039328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277EB2-96E9-4EF4-887D-CABB8C3A8FAB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C60D417-01C1-4E20-9C32-541161C26DB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721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EB7C4DA-11E5-4F20-A38C-638CFBD15049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5BEA4AB-AF1F-4742-A651-1B082BA3AC6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917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8F52BA-1CE0-49B6-A5AA-0C1BD2B28BF2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4F20C69-BAA3-4BBF-A3A2-0CB36C93D7B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56112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6D189F3-7D4C-4C23-8100-9A82734E811F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984E188-2AE2-48A3-AFCC-57D338E41E37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02711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CE5ECC-5B86-4D63-9ECD-5E69050F57EA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A91F785-02F2-4E01-9066-69AFAC6B42ED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2103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F1AC72-1681-4800-ADA7-96141B3C60FA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523D75-305A-43BE-8E07-11BD59CD517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58759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AD1BE1C-325A-4C56-A2B4-6EA1AF346D55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75147A-F7E8-4970-9BF1-471BF50AD0C8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3388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98144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171547A-AA12-4046-B1BB-4A70308D2707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662E75-60B0-4A2E-A52D-0F6F42FA283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6126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29118C3-2483-4F7C-9766-C4EFA52D506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8486AA-9332-4D3C-AE28-864AD113E774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2709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1B8E363-4B9A-4BCE-9E7F-76EAE2FC1F25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0F4DE01-56D2-41D3-BC88-5C8B3FF64EB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78109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B5F95-FF8A-4537-9064-4662D32EFBD7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25E623B-25B4-4196-8E74-0622EADE186C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088609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A9E1093-B409-4E3D-AA09-DFF9136F6D32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A77E49D-9029-4626-8067-5A3C71FB62D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478416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4E0AC44-19C9-4367-8ED1-03B7A7134D13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47FD5B8-A602-4E20-AF81-6F3D4E88317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537856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E13954-D7CB-4065-8B49-BDB2E286FDF0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4C4DD5D-9338-4889-B438-98F74BCD041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833111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5556EB-ABA0-49D2-BFD4-B90BBA115202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397FE7-96C2-4431-8C28-FFD074ED788E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02709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F185454-02D3-4A0A-9CAF-8B9BA63BB2CE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20625-38F1-4D37-8DA6-3EB10523479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748295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2123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80140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560520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87198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8350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34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7239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493568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5836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3499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18067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6855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8243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22543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4001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63991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71E94CF-1C8D-4E94-8106-C4F0C8013633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3/2/2025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0F83553-D548-492F-85C7-4612B3F0E33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53423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1A9F5-956E-4B21-A739-05B04FB44627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6E8610-5625-4621-9EEC-12544B7595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14555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6" r:id="rId1"/>
    <p:sldLayoutId id="2147485277" r:id="rId2"/>
    <p:sldLayoutId id="2147485278" r:id="rId3"/>
    <p:sldLayoutId id="2147485279" r:id="rId4"/>
    <p:sldLayoutId id="2147485280" r:id="rId5"/>
    <p:sldLayoutId id="2147485281" r:id="rId6"/>
    <p:sldLayoutId id="2147485282" r:id="rId7"/>
    <p:sldLayoutId id="2147485283" r:id="rId8"/>
    <p:sldLayoutId id="2147485284" r:id="rId9"/>
    <p:sldLayoutId id="2147485285" r:id="rId10"/>
    <p:sldLayoutId id="214748528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1A9F5-956E-4B21-A739-05B04FB44627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06E8610-5625-4621-9EEC-12544B7595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2765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88" r:id="rId1"/>
    <p:sldLayoutId id="2147485289" r:id="rId2"/>
    <p:sldLayoutId id="2147485290" r:id="rId3"/>
    <p:sldLayoutId id="2147485291" r:id="rId4"/>
    <p:sldLayoutId id="2147485292" r:id="rId5"/>
    <p:sldLayoutId id="2147485293" r:id="rId6"/>
    <p:sldLayoutId id="2147485294" r:id="rId7"/>
    <p:sldLayoutId id="2147485295" r:id="rId8"/>
    <p:sldLayoutId id="2147485296" r:id="rId9"/>
    <p:sldLayoutId id="2147485297" r:id="rId10"/>
    <p:sldLayoutId id="214748529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321A9F5-956E-4B21-A739-05B04FB44627}" type="datetimeFigureOut">
              <a:rPr lang="en-US" smtClean="0"/>
              <a:pPr>
                <a:defRPr/>
              </a:pPr>
              <a:t>3/2/2025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B06E8610-5625-4621-9EEC-12544B759566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1196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00" r:id="rId1"/>
    <p:sldLayoutId id="2147485301" r:id="rId2"/>
    <p:sldLayoutId id="2147485302" r:id="rId3"/>
    <p:sldLayoutId id="2147485303" r:id="rId4"/>
    <p:sldLayoutId id="2147485304" r:id="rId5"/>
    <p:sldLayoutId id="2147485305" r:id="rId6"/>
    <p:sldLayoutId id="2147485306" r:id="rId7"/>
    <p:sldLayoutId id="2147485307" r:id="rId8"/>
    <p:sldLayoutId id="2147485308" r:id="rId9"/>
    <p:sldLayoutId id="2147485309" r:id="rId10"/>
    <p:sldLayoutId id="2147485310" r:id="rId11"/>
    <p:sldLayoutId id="2147485311" r:id="rId12"/>
    <p:sldLayoutId id="2147485312" r:id="rId13"/>
    <p:sldLayoutId id="2147485313" r:id="rId14"/>
    <p:sldLayoutId id="2147485314" r:id="rId15"/>
    <p:sldLayoutId id="214748531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02/03/2025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524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17" r:id="rId1"/>
    <p:sldLayoutId id="2147485318" r:id="rId2"/>
    <p:sldLayoutId id="2147485319" r:id="rId3"/>
    <p:sldLayoutId id="2147485320" r:id="rId4"/>
    <p:sldLayoutId id="2147485321" r:id="rId5"/>
    <p:sldLayoutId id="2147485322" r:id="rId6"/>
    <p:sldLayoutId id="2147485323" r:id="rId7"/>
    <p:sldLayoutId id="2147485324" r:id="rId8"/>
    <p:sldLayoutId id="2147485325" r:id="rId9"/>
    <p:sldLayoutId id="2147485326" r:id="rId10"/>
    <p:sldLayoutId id="21474853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0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30.jpe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30.jpe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2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52.jpeg"/><Relationship Id="rId11" Type="http://schemas.openxmlformats.org/officeDocument/2006/relationships/image" Target="../media/image57.jpeg"/><Relationship Id="rId5" Type="http://schemas.openxmlformats.org/officeDocument/2006/relationships/image" Target="../media/image51.jpeg"/><Relationship Id="rId10" Type="http://schemas.openxmlformats.org/officeDocument/2006/relationships/image" Target="../media/image56.png"/><Relationship Id="rId4" Type="http://schemas.openxmlformats.org/officeDocument/2006/relationships/image" Target="../media/image30.jpeg"/><Relationship Id="rId9" Type="http://schemas.openxmlformats.org/officeDocument/2006/relationships/image" Target="../media/image5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8.png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59.png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0.png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1.pn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6.png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29.jpe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3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gif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6" Type="http://schemas.openxmlformats.org/officeDocument/2006/relationships/image" Target="../media/image77.gi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gif"/><Relationship Id="rId13" Type="http://schemas.openxmlformats.org/officeDocument/2006/relationships/image" Target="../media/image84.png"/><Relationship Id="rId18" Type="http://schemas.openxmlformats.org/officeDocument/2006/relationships/image" Target="../media/image89.png"/><Relationship Id="rId26" Type="http://schemas.openxmlformats.org/officeDocument/2006/relationships/slide" Target="slide2.xml"/><Relationship Id="rId3" Type="http://schemas.openxmlformats.org/officeDocument/2006/relationships/slideLayout" Target="../slideLayouts/slideLayout40.xml"/><Relationship Id="rId21" Type="http://schemas.openxmlformats.org/officeDocument/2006/relationships/image" Target="../media/image92.png"/><Relationship Id="rId7" Type="http://schemas.openxmlformats.org/officeDocument/2006/relationships/image" Target="../media/image78.png"/><Relationship Id="rId12" Type="http://schemas.openxmlformats.org/officeDocument/2006/relationships/image" Target="../media/image83.gif"/><Relationship Id="rId17" Type="http://schemas.openxmlformats.org/officeDocument/2006/relationships/image" Target="../media/image88.png"/><Relationship Id="rId25" Type="http://schemas.openxmlformats.org/officeDocument/2006/relationships/image" Target="../media/image96.gif"/><Relationship Id="rId2" Type="http://schemas.openxmlformats.org/officeDocument/2006/relationships/audio" Target="../media/media2.wav"/><Relationship Id="rId16" Type="http://schemas.openxmlformats.org/officeDocument/2006/relationships/image" Target="../media/image87.png"/><Relationship Id="rId20" Type="http://schemas.openxmlformats.org/officeDocument/2006/relationships/image" Target="../media/image91.png"/><Relationship Id="rId29" Type="http://schemas.openxmlformats.org/officeDocument/2006/relationships/slide" Target="slide4.xml"/><Relationship Id="rId1" Type="http://schemas.microsoft.com/office/2007/relationships/media" Target="../media/media2.wav"/><Relationship Id="rId6" Type="http://schemas.openxmlformats.org/officeDocument/2006/relationships/audio" Target="../media/audio4.wav"/><Relationship Id="rId11" Type="http://schemas.openxmlformats.org/officeDocument/2006/relationships/image" Target="../media/image82.png"/><Relationship Id="rId24" Type="http://schemas.openxmlformats.org/officeDocument/2006/relationships/image" Target="../media/image95.png"/><Relationship Id="rId32" Type="http://schemas.openxmlformats.org/officeDocument/2006/relationships/image" Target="../media/image20.png"/><Relationship Id="rId5" Type="http://schemas.openxmlformats.org/officeDocument/2006/relationships/audio" Target="../media/audio3.wav"/><Relationship Id="rId15" Type="http://schemas.openxmlformats.org/officeDocument/2006/relationships/image" Target="../media/image86.png"/><Relationship Id="rId23" Type="http://schemas.openxmlformats.org/officeDocument/2006/relationships/image" Target="../media/image94.png"/><Relationship Id="rId28" Type="http://schemas.openxmlformats.org/officeDocument/2006/relationships/slide" Target="slide3.xml"/><Relationship Id="rId10" Type="http://schemas.openxmlformats.org/officeDocument/2006/relationships/image" Target="../media/image81.gif"/><Relationship Id="rId19" Type="http://schemas.openxmlformats.org/officeDocument/2006/relationships/image" Target="../media/image90.png"/><Relationship Id="rId31" Type="http://schemas.openxmlformats.org/officeDocument/2006/relationships/slide" Target="slide15.xml"/><Relationship Id="rId4" Type="http://schemas.openxmlformats.org/officeDocument/2006/relationships/audio" Target="../media/audio2.wav"/><Relationship Id="rId9" Type="http://schemas.openxmlformats.org/officeDocument/2006/relationships/image" Target="../media/image80.png"/><Relationship Id="rId14" Type="http://schemas.openxmlformats.org/officeDocument/2006/relationships/image" Target="../media/image85.gif"/><Relationship Id="rId22" Type="http://schemas.openxmlformats.org/officeDocument/2006/relationships/image" Target="../media/image93.png"/><Relationship Id="rId27" Type="http://schemas.openxmlformats.org/officeDocument/2006/relationships/image" Target="../media/image97.gif"/><Relationship Id="rId30" Type="http://schemas.openxmlformats.org/officeDocument/2006/relationships/slide" Target="slide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8.png"/><Relationship Id="rId4" Type="http://schemas.openxmlformats.org/officeDocument/2006/relationships/slide" Target="slide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8.png"/><Relationship Id="rId4" Type="http://schemas.openxmlformats.org/officeDocument/2006/relationships/slide" Target="slid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gif"/><Relationship Id="rId18" Type="http://schemas.openxmlformats.org/officeDocument/2006/relationships/slide" Target="slide8.xml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slide" Target="slide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17" Type="http://schemas.openxmlformats.org/officeDocument/2006/relationships/image" Target="../media/image18.gif"/><Relationship Id="rId25" Type="http://schemas.openxmlformats.org/officeDocument/2006/relationships/slide" Target="slide7.xml"/><Relationship Id="rId2" Type="http://schemas.openxmlformats.org/officeDocument/2006/relationships/audio" Target="../media/media1.wma"/><Relationship Id="rId16" Type="http://schemas.openxmlformats.org/officeDocument/2006/relationships/image" Target="../media/image17.png"/><Relationship Id="rId20" Type="http://schemas.openxmlformats.org/officeDocument/2006/relationships/image" Target="../media/image20.png"/><Relationship Id="rId29" Type="http://schemas.openxmlformats.org/officeDocument/2006/relationships/image" Target="../media/image25.png"/><Relationship Id="rId1" Type="http://schemas.microsoft.com/office/2007/relationships/media" Target="../media/media1.wma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24" Type="http://schemas.openxmlformats.org/officeDocument/2006/relationships/image" Target="../media/image22.png"/><Relationship Id="rId5" Type="http://schemas.openxmlformats.org/officeDocument/2006/relationships/image" Target="../media/image6.png"/><Relationship Id="rId15" Type="http://schemas.openxmlformats.org/officeDocument/2006/relationships/image" Target="../media/image16.gif"/><Relationship Id="rId23" Type="http://schemas.openxmlformats.org/officeDocument/2006/relationships/slide" Target="slide6.xml"/><Relationship Id="rId28" Type="http://schemas.openxmlformats.org/officeDocument/2006/relationships/slide" Target="slide9.xml"/><Relationship Id="rId10" Type="http://schemas.openxmlformats.org/officeDocument/2006/relationships/image" Target="../media/image11.png"/><Relationship Id="rId19" Type="http://schemas.openxmlformats.org/officeDocument/2006/relationships/image" Target="../media/image19.png"/><Relationship Id="rId31" Type="http://schemas.openxmlformats.org/officeDocument/2006/relationships/image" Target="../media/image26.png"/><Relationship Id="rId4" Type="http://schemas.openxmlformats.org/officeDocument/2006/relationships/audio" Target="../media/audio1.wav"/><Relationship Id="rId9" Type="http://schemas.openxmlformats.org/officeDocument/2006/relationships/image" Target="../media/image10.png"/><Relationship Id="rId14" Type="http://schemas.openxmlformats.org/officeDocument/2006/relationships/image" Target="../media/image15.gif"/><Relationship Id="rId22" Type="http://schemas.openxmlformats.org/officeDocument/2006/relationships/image" Target="../media/image21.png"/><Relationship Id="rId27" Type="http://schemas.openxmlformats.org/officeDocument/2006/relationships/image" Target="../media/image24.png"/><Relationship Id="rId30" Type="http://schemas.openxmlformats.org/officeDocument/2006/relationships/slide" Target="slide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1.xml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77.gif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13E095A7-86DE-EDF8-01FC-9D29D30D5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452" y="1057275"/>
            <a:ext cx="8801099" cy="474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D27CBCF-9960-5DE8-A049-3EC140DA478A}"/>
              </a:ext>
            </a:extLst>
          </p:cNvPr>
          <p:cNvSpPr txBox="1"/>
          <p:nvPr/>
        </p:nvSpPr>
        <p:spPr>
          <a:xfrm>
            <a:off x="1838326" y="2113174"/>
            <a:ext cx="8472488" cy="337322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78">
              <a:defRPr/>
            </a:pPr>
            <a:r>
              <a:rPr lang="en-US" altLang="zh-CN" sz="2100" dirty="0">
                <a:ln/>
                <a:solidFill>
                  <a:srgbClr val="BB05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roTeacher01_Dam"/>
                <a:ea typeface="华康俪金黑W8(P)" panose="020B0800000000000000" pitchFamily="34" charset="-122"/>
                <a:cs typeface="Times New Roman" panose="02020603050405020304" pitchFamily="18" charset="0"/>
                <a:sym typeface="+mn-ea"/>
              </a:rPr>
              <a:t>UỶ BAN NHÂN DÂN </a:t>
            </a:r>
            <a:r>
              <a:rPr lang="vi-VN" altLang="zh-CN" sz="2100" dirty="0">
                <a:ln/>
                <a:solidFill>
                  <a:srgbClr val="BB05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roTeacher01_Dam"/>
                <a:ea typeface="华康俪金黑W8(P)" panose="020B0800000000000000" pitchFamily="34" charset="-122"/>
                <a:cs typeface="Times New Roman" panose="02020603050405020304" pitchFamily="18" charset="0"/>
                <a:sym typeface="+mn-ea"/>
              </a:rPr>
              <a:t>HUYỆN PHÙ CÁT</a:t>
            </a:r>
            <a:endParaRPr lang="en-US" altLang="zh-CN" sz="2100" dirty="0">
              <a:ln/>
              <a:solidFill>
                <a:srgbClr val="BB057A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ProTeacher01_Dam"/>
              <a:ea typeface="华康俪金黑W8(P)" panose="020B0800000000000000" pitchFamily="34" charset="-122"/>
              <a:cs typeface="Times New Roman" panose="02020603050405020304" pitchFamily="18" charset="0"/>
              <a:sym typeface="+mn-ea"/>
            </a:endParaRPr>
          </a:p>
          <a:p>
            <a:pPr defTabSz="914378">
              <a:defRPr/>
            </a:pPr>
            <a:r>
              <a:rPr lang="vi-VN" altLang="en-US" sz="2100" b="1" dirty="0">
                <a:ln/>
                <a:solidFill>
                  <a:srgbClr val="BB057A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ProTeacher01_Dam"/>
                <a:ea typeface="华康俪金黑W8(P)" panose="020B0800000000000000" pitchFamily="34" charset="-122"/>
                <a:cs typeface="Times New Roman" panose="02020603050405020304" pitchFamily="18" charset="0"/>
                <a:sym typeface="+mn-ea"/>
              </a:rPr>
              <a:t>TRƯỜNG THCS CÁT KHÁNH</a:t>
            </a:r>
          </a:p>
          <a:p>
            <a:pPr defTabSz="914378">
              <a:defRPr/>
            </a:pPr>
            <a:endParaRPr lang="vi-VN" altLang="en-US" sz="2000" b="1" dirty="0">
              <a:solidFill>
                <a:srgbClr val="0070C0"/>
              </a:solidFill>
              <a:latin typeface="Times New Roman" panose="02020603050405020304" pitchFamily="18" charset="0"/>
              <a:ea typeface="华康俪金黑W8(P)" panose="020B0800000000000000" pitchFamily="34" charset="-122"/>
              <a:cs typeface="Times New Roman" panose="02020603050405020304" pitchFamily="18" charset="0"/>
              <a:sym typeface="+mn-ea"/>
            </a:endParaRPr>
          </a:p>
          <a:p>
            <a:pPr defTabSz="914378">
              <a:defRPr/>
            </a:pPr>
            <a:r>
              <a:rPr lang="en-US" sz="2925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THI </a:t>
            </a:r>
          </a:p>
          <a:p>
            <a:pPr defTabSz="914378">
              <a:defRPr/>
            </a:pPr>
            <a:r>
              <a:rPr lang="en-US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 GIỎI CẤP TỈNH NĂM HỌC 2024 - 2025 </a:t>
            </a:r>
          </a:p>
          <a:p>
            <a:pPr defTabSz="914378">
              <a:defRPr/>
            </a:pPr>
            <a:endParaRPr lang="en-US" sz="20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8">
              <a:defRPr/>
            </a:pP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 QUỐC SINH</a:t>
            </a:r>
            <a:endParaRPr lang="en-US" alt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4378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Đơn vị: </a:t>
            </a:r>
            <a:r>
              <a:rPr 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THCS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Cát</a:t>
            </a:r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Khánh</a:t>
            </a:r>
            <a:endParaRPr lang="en-US" altLang="en-US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 defTabSz="914378">
              <a:defRPr/>
            </a:pPr>
            <a:r>
              <a:rPr 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		             </a:t>
            </a:r>
          </a:p>
          <a:p>
            <a:pPr defTabSz="914378">
              <a:defRPr/>
            </a:pPr>
            <a:endParaRPr lang="en-US" sz="2000" dirty="0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16">
            <a:extLst>
              <a:ext uri="{FF2B5EF4-FFF2-40B4-BE49-F238E27FC236}">
                <a16:creationId xmlns:a16="http://schemas.microsoft.com/office/drawing/2014/main" id="{8BF79BB8-363B-D255-9FAA-299ADF2FA01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141665" y="1008063"/>
            <a:ext cx="579437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8">
            <a:extLst>
              <a:ext uri="{FF2B5EF4-FFF2-40B4-BE49-F238E27FC236}">
                <a16:creationId xmlns:a16="http://schemas.microsoft.com/office/drawing/2014/main" id="{9D063EBE-E4B7-1367-7CD5-AAECE902C18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16438" y="5203825"/>
            <a:ext cx="836612" cy="61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1">
            <a:extLst>
              <a:ext uri="{FF2B5EF4-FFF2-40B4-BE49-F238E27FC236}">
                <a16:creationId xmlns:a16="http://schemas.microsoft.com/office/drawing/2014/main" id="{47F85021-3938-199B-94C7-643ECB5DDF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67740" y="989013"/>
            <a:ext cx="574675" cy="423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3">
            <a:extLst>
              <a:ext uri="{FF2B5EF4-FFF2-40B4-BE49-F238E27FC236}">
                <a16:creationId xmlns:a16="http://schemas.microsoft.com/office/drawing/2014/main" id="{F5ACF172-1F0A-1496-C30D-8BECB496CC4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92863">
            <a:off x="3275014" y="4830765"/>
            <a:ext cx="4635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4">
            <a:extLst>
              <a:ext uri="{FF2B5EF4-FFF2-40B4-BE49-F238E27FC236}">
                <a16:creationId xmlns:a16="http://schemas.microsoft.com/office/drawing/2014/main" id="{52D0A5BD-ECF5-9912-1B6E-81660A5E06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173" y="3823590"/>
            <a:ext cx="1452563" cy="205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959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929" y="1165451"/>
            <a:ext cx="8249130" cy="2367764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 6. 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Những chiếc xe ô tô thời xưa thường </a:t>
            </a:r>
            <a:r>
              <a:rPr lang="vi-VN" sz="2400" b="1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 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bộ phận nào sau đây?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Mái che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Đèn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Tay lái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Ghế ngồi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5921" y="3880644"/>
            <a:ext cx="8118669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 án 6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Mái che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8779" y="5551601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1845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1981201" y="1607821"/>
            <a:ext cx="1050925" cy="285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2C3C43">
                    <a:lumMod val="75000"/>
                  </a:srgbClr>
                </a:solidFill>
                <a:latin typeface="Trebuchet MS" panose="020B0603020202020204"/>
              </a:rPr>
              <a:t>Bài</a:t>
            </a:r>
            <a:r>
              <a:rPr lang="en-US" sz="36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2C3C43">
                    <a:lumMod val="75000"/>
                  </a:srgbClr>
                </a:solidFill>
                <a:latin typeface="Trebuchet MS" panose="020B0603020202020204"/>
              </a:rPr>
              <a:t> 13:</a:t>
            </a:r>
          </a:p>
        </p:txBody>
      </p:sp>
      <p:sp>
        <p:nvSpPr>
          <p:cNvPr id="8" name="WordArt 7"/>
          <p:cNvSpPr>
            <a:spLocks noChangeArrowheads="1" noChangeShapeType="1" noTextEdit="1"/>
          </p:cNvSpPr>
          <p:nvPr/>
        </p:nvSpPr>
        <p:spPr bwMode="auto">
          <a:xfrm>
            <a:off x="1981201" y="220979"/>
            <a:ext cx="8229600" cy="64529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 Black" panose="020B0A04020102020204" pitchFamily="34" charset="0"/>
                <a:cs typeface="Segoe UI Semibold" panose="020B0702040204020203" pitchFamily="34" charset="0"/>
              </a:rPr>
              <a:t>CHỦ ĐỀ 3</a:t>
            </a:r>
            <a:r>
              <a:rPr lang="vi-VN" sz="32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:</a:t>
            </a:r>
            <a:r>
              <a:rPr lang="vi-VN" sz="36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latin typeface="Arial" panose="020B0604020202020204" pitchFamily="34" charset="0"/>
              </a:rPr>
              <a:t> </a:t>
            </a:r>
            <a:r>
              <a:rPr lang="en-US" sz="4800" b="1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Bauhaus 93" panose="04030905020B02020C02" pitchFamily="82" charset="0"/>
              </a:rPr>
              <a:t>NHÀ THIẾT KẾ TÀI BA</a:t>
            </a:r>
            <a:endParaRPr lang="en-US" sz="3600" b="1" kern="10" dirty="0">
              <a:ln w="12700">
                <a:solidFill>
                  <a:srgbClr val="800000"/>
                </a:solidFill>
                <a:round/>
                <a:headEnd/>
                <a:tailEnd/>
              </a:ln>
              <a:solidFill>
                <a:srgbClr val="FFFF00"/>
              </a:solidFill>
              <a:latin typeface="Bauhaus 93" panose="04030905020B02020C02" pitchFamily="82" charset="0"/>
            </a:endParaRPr>
          </a:p>
        </p:txBody>
      </p:sp>
      <p:sp>
        <p:nvSpPr>
          <p:cNvPr id="10" name="WordArt 7"/>
          <p:cNvSpPr>
            <a:spLocks noChangeArrowheads="1" noChangeShapeType="1" noTextEdit="1"/>
          </p:cNvSpPr>
          <p:nvPr/>
        </p:nvSpPr>
        <p:spPr bwMode="auto">
          <a:xfrm>
            <a:off x="3200400" y="1417638"/>
            <a:ext cx="7010400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E7BC07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 bwMode="auto">
          <a:xfrm>
            <a:off x="5257800" y="2209800"/>
            <a:ext cx="16002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None/>
              <a:defRPr/>
            </a:pPr>
            <a:r>
              <a:rPr lang="vi-VN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alt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 bwMode="auto">
          <a:xfrm>
            <a:off x="1281112" y="0"/>
            <a:ext cx="283368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1" eaLnBrk="1" hangingPunct="1">
              <a:spcBef>
                <a:spcPct val="0"/>
              </a:spcBef>
              <a:buNone/>
              <a:defRPr/>
            </a:pPr>
            <a:endParaRPr lang="en-US" altLang="en-US" sz="2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0272" y="2590801"/>
            <a:ext cx="6548528" cy="414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58202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D:\tranh ga\red-wood-backgroun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933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4402138" y="2378075"/>
            <a:ext cx="337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 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318001" y="3133725"/>
            <a:ext cx="31210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TAO:</a:t>
            </a:r>
          </a:p>
        </p:txBody>
      </p:sp>
      <p:sp>
        <p:nvSpPr>
          <p:cNvPr id="10" name="Text Box 22"/>
          <p:cNvSpPr txBox="1">
            <a:spLocks noChangeArrowheads="1"/>
          </p:cNvSpPr>
          <p:nvPr/>
        </p:nvSpPr>
        <p:spPr bwMode="auto">
          <a:xfrm>
            <a:off x="2678114" y="295276"/>
            <a:ext cx="738028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5400" b="1">
                <a:solidFill>
                  <a:srgbClr val="FFFF00"/>
                </a:solidFill>
                <a:latin typeface="Bell MT" panose="02020503060305020303" pitchFamily="18" charset="0"/>
                <a:cs typeface="Arial" panose="020B0604020202020204" pitchFamily="34" charset="0"/>
              </a:rPr>
              <a:t>NỘI DUNG BÀI HỌC</a:t>
            </a:r>
            <a:endParaRPr lang="en-US" altLang="en-US" sz="4800" b="1">
              <a:solidFill>
                <a:srgbClr val="FFFF00"/>
              </a:solidFill>
              <a:latin typeface="Bell MT" panose="02020503060305020303" pitchFamily="18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5048251" y="4519613"/>
            <a:ext cx="2390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THỰC HÀNH</a:t>
            </a: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5048251" y="3890963"/>
            <a:ext cx="26320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TÌM Ý TƯỞNG</a:t>
            </a:r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3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05066" y="1600201"/>
            <a:ext cx="8839200" cy="3693319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900">
                <a:solidFill>
                  <a:srgbClr val="FF0000"/>
                </a:solidFill>
                <a:latin typeface="Calibri"/>
              </a:rPr>
              <a:t>Nêu được một số đặc điểm cơ bản về hình dáng, cấu tạo của xe ô tô.</a:t>
            </a:r>
          </a:p>
          <a:p>
            <a:pPr marL="571500" indent="-5715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900">
                <a:solidFill>
                  <a:srgbClr val="FF0000"/>
                </a:solidFill>
                <a:latin typeface="Calibri"/>
              </a:rPr>
              <a:t>Thiết kế được mô hình xe ô tô theo ý tưởng riêng.</a:t>
            </a:r>
          </a:p>
          <a:p>
            <a:pPr marL="742950" indent="-7429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  <a:defRPr/>
            </a:pPr>
            <a:r>
              <a:rPr lang="en-US" sz="3900">
                <a:solidFill>
                  <a:srgbClr val="FF0000"/>
                </a:solidFill>
                <a:latin typeface="Calibri"/>
              </a:rPr>
              <a:t>Giới thiệu, nhận xét và nêu được cảm nhận về sản phẩm của mình và bạn.</a:t>
            </a:r>
          </a:p>
        </p:txBody>
      </p:sp>
      <p:sp>
        <p:nvSpPr>
          <p:cNvPr id="2" name="Rectangle 1"/>
          <p:cNvSpPr/>
          <p:nvPr/>
        </p:nvSpPr>
        <p:spPr>
          <a:xfrm>
            <a:off x="2988778" y="358914"/>
            <a:ext cx="5926622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cap="all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VNI-Cooper" pitchFamily="2" charset="0"/>
              </a:rPr>
              <a:t>YEÂU CAÀU CAÀN ÑAÏT</a:t>
            </a:r>
            <a:endParaRPr lang="en-US" sz="4000" b="1" cap="all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VNI-Coop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80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1014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758649"/>
            <a:ext cx="9144000" cy="58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6526" y="1162051"/>
            <a:ext cx="3800475" cy="20859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81200" y="1077913"/>
            <a:ext cx="4306888" cy="2336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6601" y="3578226"/>
            <a:ext cx="3948113" cy="21320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0" name="Oval 29"/>
          <p:cNvSpPr/>
          <p:nvPr/>
        </p:nvSpPr>
        <p:spPr>
          <a:xfrm>
            <a:off x="3867733" y="2980624"/>
            <a:ext cx="533400" cy="497648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9220200" y="2916494"/>
            <a:ext cx="533400" cy="497648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5526677" y="5235810"/>
            <a:ext cx="533400" cy="497648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1" name="Oval 20"/>
          <p:cNvSpPr/>
          <p:nvPr/>
        </p:nvSpPr>
        <p:spPr>
          <a:xfrm>
            <a:off x="10035117" y="5843483"/>
            <a:ext cx="533400" cy="497648"/>
          </a:xfrm>
          <a:prstGeom prst="ellipse">
            <a:avLst/>
          </a:prstGeom>
          <a:solidFill>
            <a:srgbClr val="FF000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1766889" y="6083300"/>
            <a:ext cx="1925637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rả lời câu hỏi</a:t>
            </a:r>
            <a:r>
              <a:rPr lang="en-US" alt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285" name="Rectangle 9"/>
          <p:cNvSpPr>
            <a:spLocks noChangeArrowheads="1"/>
          </p:cNvSpPr>
          <p:nvPr/>
        </p:nvSpPr>
        <p:spPr bwMode="auto">
          <a:xfrm>
            <a:off x="3532189" y="5883275"/>
            <a:ext cx="70453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 Theo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286" name="Rectangle 10"/>
          <p:cNvSpPr>
            <a:spLocks noChangeArrowheads="1"/>
          </p:cNvSpPr>
          <p:nvPr/>
        </p:nvSpPr>
        <p:spPr bwMode="auto">
          <a:xfrm>
            <a:off x="3754439" y="5873750"/>
            <a:ext cx="62960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2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200" b="1" dirty="0"/>
          </a:p>
        </p:txBody>
      </p:sp>
      <p:sp>
        <p:nvSpPr>
          <p:cNvPr id="11287" name="Rectangle 11"/>
          <p:cNvSpPr>
            <a:spLocks noChangeArrowheads="1"/>
          </p:cNvSpPr>
          <p:nvPr/>
        </p:nvSpPr>
        <p:spPr bwMode="auto">
          <a:xfrm>
            <a:off x="3733801" y="6019800"/>
            <a:ext cx="578167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Hình dáng của các loại xe ra sao, có gì đặc biệt.</a:t>
            </a:r>
            <a:endParaRPr lang="en-US" altLang="en-US" sz="2200" b="1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72001" y="533401"/>
            <a:ext cx="32797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WordArt 7"/>
          <p:cNvSpPr>
            <a:spLocks noChangeArrowheads="1" noChangeShapeType="1" noTextEdit="1"/>
          </p:cNvSpPr>
          <p:nvPr/>
        </p:nvSpPr>
        <p:spPr bwMode="auto">
          <a:xfrm>
            <a:off x="2362200" y="132093"/>
            <a:ext cx="1094320" cy="34939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24" name="WordArt 7"/>
          <p:cNvSpPr>
            <a:spLocks noChangeArrowheads="1" noChangeShapeType="1" noTextEdit="1"/>
          </p:cNvSpPr>
          <p:nvPr/>
        </p:nvSpPr>
        <p:spPr bwMode="auto">
          <a:xfrm>
            <a:off x="3651250" y="76201"/>
            <a:ext cx="5697538" cy="4175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25" name="WordArt 7"/>
          <p:cNvSpPr>
            <a:spLocks noChangeArrowheads="1" noChangeShapeType="1" noTextEdit="1"/>
          </p:cNvSpPr>
          <p:nvPr/>
        </p:nvSpPr>
        <p:spPr bwMode="auto">
          <a:xfrm>
            <a:off x="9461500" y="131763"/>
            <a:ext cx="825500" cy="361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(T1)</a:t>
            </a:r>
          </a:p>
        </p:txBody>
      </p:sp>
      <p:sp>
        <p:nvSpPr>
          <p:cNvPr id="26" name="Rectangle 9"/>
          <p:cNvSpPr>
            <a:spLocks noChangeArrowheads="1"/>
          </p:cNvSpPr>
          <p:nvPr/>
        </p:nvSpPr>
        <p:spPr bwMode="auto">
          <a:xfrm>
            <a:off x="4724401" y="5781675"/>
            <a:ext cx="31273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Công dụng của xe ô tô.</a:t>
            </a:r>
            <a:endParaRPr lang="en-US" altLang="en-US" sz="2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9"/>
          <p:cNvSpPr>
            <a:spLocks noChangeArrowheads="1"/>
          </p:cNvSpPr>
          <p:nvPr/>
        </p:nvSpPr>
        <p:spPr bwMode="auto">
          <a:xfrm>
            <a:off x="4094163" y="6248401"/>
            <a:ext cx="47371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Quy trình thiết kế một chiếc xe ô tô.</a:t>
            </a:r>
            <a:endParaRPr lang="en-US" altLang="en-US" sz="2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9874" y="3389419"/>
            <a:ext cx="3883350" cy="2454065"/>
          </a:xfrm>
          <a:prstGeom prst="rect">
            <a:avLst/>
          </a:prstGeom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10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1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4" dur="2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10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" decel="100000"/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1285" grpId="0"/>
      <p:bldP spid="11285" grpId="1"/>
      <p:bldP spid="11286" grpId="0"/>
      <p:bldP spid="11286" grpId="1"/>
      <p:bldP spid="11287" grpId="0"/>
      <p:bldP spid="11287" grpId="1"/>
      <p:bldP spid="20" grpId="0"/>
      <p:bldP spid="26" grpId="0"/>
      <p:bldP spid="26" grpId="1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3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365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2050344" y="1780621"/>
            <a:ext cx="863599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Qua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85" name="TextBox 10"/>
          <p:cNvSpPr txBox="1">
            <a:spLocks noChangeArrowheads="1"/>
          </p:cNvSpPr>
          <p:nvPr/>
        </p:nvSpPr>
        <p:spPr bwMode="auto">
          <a:xfrm>
            <a:off x="1955799" y="1310205"/>
            <a:ext cx="254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46087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46088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sp>
        <p:nvSpPr>
          <p:cNvPr id="15369" name="Rectangle 1"/>
          <p:cNvSpPr>
            <a:spLocks noChangeArrowheads="1"/>
          </p:cNvSpPr>
          <p:nvPr/>
        </p:nvSpPr>
        <p:spPr bwMode="auto">
          <a:xfrm>
            <a:off x="2144887" y="3901420"/>
            <a:ext cx="844691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3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600" dirty="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4" grpId="0"/>
      <p:bldP spid="1536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10"/>
          <p:cNvSpPr txBox="1">
            <a:spLocks noChangeArrowheads="1"/>
          </p:cNvSpPr>
          <p:nvPr/>
        </p:nvSpPr>
        <p:spPr bwMode="auto">
          <a:xfrm>
            <a:off x="4992689" y="774701"/>
            <a:ext cx="26892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50182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50183" name="WordArt 7"/>
          <p:cNvSpPr>
            <a:spLocks noChangeArrowheads="1" noChangeShapeType="1" noTextEdit="1"/>
          </p:cNvSpPr>
          <p:nvPr/>
        </p:nvSpPr>
        <p:spPr bwMode="auto">
          <a:xfrm>
            <a:off x="9690100" y="352426"/>
            <a:ext cx="82550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(T1)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25964" t="445" r="569" b="19682"/>
          <a:stretch/>
        </p:blipFill>
        <p:spPr>
          <a:xfrm>
            <a:off x="2525714" y="1674814"/>
            <a:ext cx="3265487" cy="2009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/>
          <a:srcRect t="9829"/>
          <a:stretch/>
        </p:blipFill>
        <p:spPr>
          <a:xfrm>
            <a:off x="6415088" y="1679576"/>
            <a:ext cx="3275012" cy="20812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7300" y="4217988"/>
            <a:ext cx="3352800" cy="22336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84438" y="4217988"/>
            <a:ext cx="3605212" cy="22082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719388" y="3733801"/>
            <a:ext cx="2690812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Vẽ ý tưởng thiết kê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6934201" y="3760788"/>
            <a:ext cx="26908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Làm mô hình đất sét.</a:t>
            </a:r>
            <a:endParaRPr lang="en-US" altLang="en-US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989388" y="6427788"/>
            <a:ext cx="4316412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Ngụy trang và thử nghiệm va chạm</a:t>
            </a:r>
            <a:endParaRPr lang="en-US" altLang="en-US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4395788" y="1276350"/>
            <a:ext cx="38338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Quy trình thiết kế xe ô tô</a:t>
            </a:r>
            <a:endParaRPr lang="en-US" alt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7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365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8" name="TextBox 10"/>
          <p:cNvSpPr txBox="1">
            <a:spLocks noChangeArrowheads="1"/>
          </p:cNvSpPr>
          <p:nvPr/>
        </p:nvSpPr>
        <p:spPr bwMode="auto">
          <a:xfrm>
            <a:off x="4687889" y="771526"/>
            <a:ext cx="28035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52230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52231" name="WordArt 7"/>
          <p:cNvSpPr>
            <a:spLocks noChangeArrowheads="1" noChangeShapeType="1" noTextEdit="1"/>
          </p:cNvSpPr>
          <p:nvPr/>
        </p:nvSpPr>
        <p:spPr bwMode="auto">
          <a:xfrm>
            <a:off x="9690100" y="352426"/>
            <a:ext cx="82550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600201"/>
            <a:ext cx="3409950" cy="2117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1" y="1600201"/>
            <a:ext cx="3768725" cy="21177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5776" y="4227513"/>
            <a:ext cx="4270375" cy="24193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235" name="TextBox 11"/>
          <p:cNvSpPr txBox="1">
            <a:spLocks noChangeArrowheads="1"/>
          </p:cNvSpPr>
          <p:nvPr/>
        </p:nvSpPr>
        <p:spPr bwMode="auto">
          <a:xfrm>
            <a:off x="4267201" y="1219200"/>
            <a:ext cx="38338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Quy trình thiết kế xe ô tô</a:t>
            </a:r>
            <a:endParaRPr lang="en-US" altLang="en-US" sz="2800" b="1" u="sng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085976" y="3760788"/>
            <a:ext cx="38576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Sản xuất: Lắp ráp các bộ phận</a:t>
            </a:r>
            <a:endParaRPr lang="en-US" altLang="en-US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6845300" y="3760788"/>
            <a:ext cx="22923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Sản xuất: Sơn xe</a:t>
            </a:r>
            <a:endParaRPr lang="en-US" altLang="en-US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2497138" y="4999039"/>
            <a:ext cx="178435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Hoàn chỉnh giao các đại lý.</a:t>
            </a:r>
            <a:endParaRPr lang="en-US" altLang="en-US" sz="2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365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Box 13"/>
          <p:cNvSpPr txBox="1">
            <a:spLocks noChangeArrowheads="1"/>
          </p:cNvSpPr>
          <p:nvPr/>
        </p:nvSpPr>
        <p:spPr bwMode="auto">
          <a:xfrm>
            <a:off x="4895850" y="803276"/>
            <a:ext cx="2495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</a:p>
        </p:txBody>
      </p:sp>
      <p:sp>
        <p:nvSpPr>
          <p:cNvPr id="15" name="WordArt 7"/>
          <p:cNvSpPr>
            <a:spLocks noChangeArrowheads="1" noChangeShapeType="1" noTextEdit="1"/>
          </p:cNvSpPr>
          <p:nvPr/>
        </p:nvSpPr>
        <p:spPr bwMode="auto">
          <a:xfrm>
            <a:off x="2133601" y="340019"/>
            <a:ext cx="1003663" cy="352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54278" name="WordArt 7"/>
          <p:cNvSpPr>
            <a:spLocks noChangeArrowheads="1" noChangeShapeType="1" noTextEdit="1"/>
          </p:cNvSpPr>
          <p:nvPr/>
        </p:nvSpPr>
        <p:spPr bwMode="auto">
          <a:xfrm>
            <a:off x="34099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54279" name="WordArt 7"/>
          <p:cNvSpPr>
            <a:spLocks noChangeArrowheads="1" noChangeShapeType="1" noTextEdit="1"/>
          </p:cNvSpPr>
          <p:nvPr/>
        </p:nvSpPr>
        <p:spPr bwMode="auto">
          <a:xfrm>
            <a:off x="9296401" y="339726"/>
            <a:ext cx="860425" cy="307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+mn-lt"/>
                <a:ea typeface="+mn-lt"/>
                <a:cs typeface="+mn-lt"/>
              </a:rPr>
              <a:t>(T1)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/>
          <a:srcRect t="17105" b="9211"/>
          <a:stretch/>
        </p:blipFill>
        <p:spPr>
          <a:xfrm>
            <a:off x="6237288" y="1533526"/>
            <a:ext cx="3744912" cy="2759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8539" y="1852613"/>
            <a:ext cx="3419475" cy="23987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68538" y="4398964"/>
            <a:ext cx="3124200" cy="22304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11850" y="4678363"/>
            <a:ext cx="4059238" cy="1903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4284" name="TextBox 11"/>
          <p:cNvSpPr txBox="1">
            <a:spLocks noChangeArrowheads="1"/>
          </p:cNvSpPr>
          <p:nvPr/>
        </p:nvSpPr>
        <p:spPr bwMode="auto">
          <a:xfrm>
            <a:off x="2457450" y="1260476"/>
            <a:ext cx="2495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* Một số kiểu xe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6365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b="18750"/>
          <a:stretch/>
        </p:blipFill>
        <p:spPr>
          <a:xfrm>
            <a:off x="6553200" y="1444626"/>
            <a:ext cx="3200400" cy="2600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976" t="6980" r="-976" b="10619"/>
          <a:stretch/>
        </p:blipFill>
        <p:spPr>
          <a:xfrm>
            <a:off x="2330450" y="4165601"/>
            <a:ext cx="3003550" cy="24749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9338" y="1793876"/>
            <a:ext cx="3548062" cy="2251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4216400"/>
            <a:ext cx="3754438" cy="2413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6328" name="TextBox 11"/>
          <p:cNvSpPr txBox="1">
            <a:spLocks noChangeArrowheads="1"/>
          </p:cNvSpPr>
          <p:nvPr/>
        </p:nvSpPr>
        <p:spPr bwMode="auto">
          <a:xfrm>
            <a:off x="4895850" y="803276"/>
            <a:ext cx="2495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133601" y="340019"/>
            <a:ext cx="1003663" cy="3523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56330" name="WordArt 7"/>
          <p:cNvSpPr>
            <a:spLocks noChangeArrowheads="1" noChangeShapeType="1" noTextEdit="1"/>
          </p:cNvSpPr>
          <p:nvPr/>
        </p:nvSpPr>
        <p:spPr bwMode="auto">
          <a:xfrm>
            <a:off x="34099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56331" name="WordArt 7"/>
          <p:cNvSpPr>
            <a:spLocks noChangeArrowheads="1" noChangeShapeType="1" noTextEdit="1"/>
          </p:cNvSpPr>
          <p:nvPr/>
        </p:nvSpPr>
        <p:spPr bwMode="auto">
          <a:xfrm>
            <a:off x="9296401" y="339726"/>
            <a:ext cx="860425" cy="3079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9FF33"/>
                </a:solidFill>
                <a:latin typeface="+mn-lt"/>
                <a:ea typeface="+mn-lt"/>
                <a:cs typeface="+mn-lt"/>
              </a:rPr>
              <a:t>(T1)</a:t>
            </a:r>
          </a:p>
        </p:txBody>
      </p:sp>
      <p:sp>
        <p:nvSpPr>
          <p:cNvPr id="56332" name="TextBox 19"/>
          <p:cNvSpPr txBox="1">
            <a:spLocks noChangeArrowheads="1"/>
          </p:cNvSpPr>
          <p:nvPr/>
        </p:nvSpPr>
        <p:spPr bwMode="auto">
          <a:xfrm>
            <a:off x="2457450" y="1260476"/>
            <a:ext cx="249555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6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* Một số kiểu xe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1" y="609600"/>
            <a:ext cx="87630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32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752600" y="1412876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KHÁM PHÁ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59398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59399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sp>
        <p:nvSpPr>
          <p:cNvPr id="27657" name="Rectangle 2"/>
          <p:cNvSpPr>
            <a:spLocks noChangeArrowheads="1"/>
          </p:cNvSpPr>
          <p:nvPr/>
        </p:nvSpPr>
        <p:spPr bwMode="auto">
          <a:xfrm>
            <a:off x="2346325" y="2274887"/>
            <a:ext cx="775335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tiện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rất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dụng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hàng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ngày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người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Qua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8" name="Rectangle 1"/>
          <p:cNvSpPr>
            <a:spLocks noChangeArrowheads="1"/>
          </p:cNvSpPr>
          <p:nvPr/>
        </p:nvSpPr>
        <p:spPr bwMode="auto">
          <a:xfrm>
            <a:off x="2305050" y="4429124"/>
            <a:ext cx="75819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mềm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7" grpId="0"/>
      <p:bldP spid="276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1981200" y="1824038"/>
            <a:ext cx="3886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TÌM Ý TƯỞNG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1" name="Rectangle 1"/>
          <p:cNvSpPr>
            <a:spLocks noChangeArrowheads="1"/>
          </p:cNvSpPr>
          <p:nvPr/>
        </p:nvSpPr>
        <p:spPr bwMode="auto">
          <a:xfrm>
            <a:off x="2578100" y="2295526"/>
            <a:ext cx="7023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Bước 1: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 định mục đích tạo dáng xe ô tô.</a:t>
            </a:r>
            <a:r>
              <a:rPr lang="en-US" alt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702" name="Rectangle 2"/>
          <p:cNvSpPr>
            <a:spLocks noChangeArrowheads="1"/>
          </p:cNvSpPr>
          <p:nvPr/>
        </p:nvSpPr>
        <p:spPr bwMode="auto">
          <a:xfrm>
            <a:off x="2577738" y="4541839"/>
            <a:ext cx="75565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/>
          </a:p>
        </p:txBody>
      </p:sp>
      <p:sp>
        <p:nvSpPr>
          <p:cNvPr id="29703" name="Rectangle 3"/>
          <p:cNvSpPr>
            <a:spLocks noChangeArrowheads="1"/>
          </p:cNvSpPr>
          <p:nvPr/>
        </p:nvSpPr>
        <p:spPr bwMode="auto">
          <a:xfrm>
            <a:off x="2584450" y="3352802"/>
            <a:ext cx="6064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8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2800" dirty="0"/>
          </a:p>
        </p:txBody>
      </p:sp>
      <p:sp>
        <p:nvSpPr>
          <p:cNvPr id="27656" name="TextBox 11"/>
          <p:cNvSpPr txBox="1">
            <a:spLocks noChangeArrowheads="1"/>
          </p:cNvSpPr>
          <p:nvPr/>
        </p:nvSpPr>
        <p:spPr bwMode="auto">
          <a:xfrm>
            <a:off x="2578100" y="1360489"/>
            <a:ext cx="2590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TẠO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61450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61451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851150" y="5476876"/>
            <a:ext cx="65659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tái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...</a:t>
            </a:r>
            <a:endParaRPr lang="en-US" altLang="en-US" sz="2400" dirty="0"/>
          </a:p>
        </p:txBody>
      </p:sp>
      <p:sp>
        <p:nvSpPr>
          <p:cNvPr id="17" name="TextBox 16"/>
          <p:cNvSpPr txBox="1">
            <a:spLocks noChangeArrowheads="1"/>
          </p:cNvSpPr>
          <p:nvPr/>
        </p:nvSpPr>
        <p:spPr bwMode="auto">
          <a:xfrm>
            <a:off x="3086100" y="6162676"/>
            <a:ext cx="5562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hãy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vê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ý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tưởng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thiết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7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7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7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97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9701" grpId="0"/>
      <p:bldP spid="29702" grpId="0"/>
      <p:bldP spid="29703" grpId="0"/>
      <p:bldP spid="27656" grpId="0"/>
      <p:bldP spid="6" grpId="0"/>
      <p:bldP spid="1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91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209800" y="1687513"/>
            <a:ext cx="30749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THỰC HÀNH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690814" y="2514600"/>
            <a:ext cx="73675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2: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Chọn phác thảo ưng ý nhất và vẽ từng bộ phận của xe lên giấy hoặc bìa cứng (thân xe, bánh xe có thể vẽ một</a:t>
            </a: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rồi nhân lên.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668588" y="2057401"/>
            <a:ext cx="5429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1: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phác ý tưởng tạo hình ô tô.</a:t>
            </a:r>
            <a:endParaRPr lang="en-US" altLang="en-US" sz="2400" b="1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667000" y="4191001"/>
            <a:ext cx="72390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4: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hình, lắp ghép phần khung dưới, khung trên.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2667001" y="3733801"/>
            <a:ext cx="27035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3: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hình.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924050" y="1262064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TẠO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63499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63500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743200" y="5715001"/>
            <a:ext cx="7162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6: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màu và trang trí hoàn thiện.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2690813" y="4953001"/>
            <a:ext cx="75438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5: 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hình, lắp ghép phần vỏ xe. Lắp ghép các chi tiết.</a:t>
            </a:r>
            <a:endParaRPr lang="en-US" alt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124200" y="6203951"/>
            <a:ext cx="61674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Hãy nêu về cách thực hành thiết kế ô tô.</a:t>
            </a:r>
            <a:endParaRPr lang="en-US" altLang="en-US" sz="4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decel="100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" grpId="0"/>
      <p:bldP spid="6" grpId="0"/>
      <p:bldP spid="7" grpId="0"/>
      <p:bldP spid="8" grpId="0"/>
      <p:bldP spid="12" grpId="0"/>
      <p:bldP spid="17" grpId="0"/>
      <p:bldP spid="18" grpId="0"/>
      <p:bldP spid="19" grpId="0"/>
      <p:bldP spid="1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39" name="Picture 2" descr="D:\tranh ga\red-wood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0" name="TextBox 11"/>
          <p:cNvSpPr txBox="1">
            <a:spLocks noChangeArrowheads="1"/>
          </p:cNvSpPr>
          <p:nvPr/>
        </p:nvSpPr>
        <p:spPr bwMode="auto">
          <a:xfrm>
            <a:off x="4038600" y="150814"/>
            <a:ext cx="33528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TẠO</a:t>
            </a:r>
            <a:endParaRPr lang="en-US" altLang="en-US" sz="40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4471989" y="3236914"/>
            <a:ext cx="3481387" cy="782637"/>
          </a:xfrm>
          <a:prstGeom prst="ellipse">
            <a:avLst/>
          </a:prstGeom>
          <a:solidFill>
            <a:srgbClr val="C00000"/>
          </a:solidFill>
          <a:ln>
            <a:solidFill>
              <a:srgbClr val="00B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vật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sẵn</a:t>
            </a:r>
            <a:r>
              <a:rPr lang="en-US" altLang="en-US" sz="2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có</a:t>
            </a:r>
            <a:endParaRPr lang="en-US" sz="2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43800" y="914401"/>
            <a:ext cx="2851150" cy="21240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00" y="836613"/>
            <a:ext cx="2622550" cy="19669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863600"/>
            <a:ext cx="2782888" cy="203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1338" y="2895601"/>
            <a:ext cx="2379662" cy="1776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53401" y="3276600"/>
            <a:ext cx="2271713" cy="335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29201" y="4267200"/>
            <a:ext cx="3001963" cy="242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11338" y="4800600"/>
            <a:ext cx="3021012" cy="18875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8" name="TextBox 15"/>
          <p:cNvSpPr txBox="1">
            <a:spLocks noChangeArrowheads="1"/>
          </p:cNvSpPr>
          <p:nvPr/>
        </p:nvSpPr>
        <p:spPr bwMode="auto">
          <a:xfrm>
            <a:off x="2330450" y="1687513"/>
            <a:ext cx="30749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THỰC HÀNH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800600" y="6213476"/>
            <a:ext cx="2819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Chuẩn bị dụng cụ.</a:t>
            </a:r>
            <a:endParaRPr lang="en-US" altLang="en-US" sz="2600" b="1">
              <a:solidFill>
                <a:srgbClr val="002060"/>
              </a:solidFill>
            </a:endParaRPr>
          </a:p>
        </p:txBody>
      </p:sp>
      <p:sp>
        <p:nvSpPr>
          <p:cNvPr id="67590" name="TextBox 11"/>
          <p:cNvSpPr txBox="1">
            <a:spLocks noChangeArrowheads="1"/>
          </p:cNvSpPr>
          <p:nvPr/>
        </p:nvSpPr>
        <p:spPr bwMode="auto">
          <a:xfrm>
            <a:off x="1924050" y="1262064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TẠO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67592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67593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8001" y="2238376"/>
            <a:ext cx="6196013" cy="39338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6" name="TextBox 15"/>
          <p:cNvSpPr txBox="1">
            <a:spLocks noChangeArrowheads="1"/>
          </p:cNvSpPr>
          <p:nvPr/>
        </p:nvSpPr>
        <p:spPr bwMode="auto">
          <a:xfrm>
            <a:off x="2330450" y="1687513"/>
            <a:ext cx="30749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HÀNH</a:t>
            </a:r>
            <a:endParaRPr lang="en-US" alt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162300" y="6199189"/>
            <a:ext cx="58674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1:</a:t>
            </a:r>
            <a:r>
              <a:rPr lang="en-US" altLang="en-US" sz="2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phác ý tưởng tạo hình ô tô.</a:t>
            </a:r>
            <a:endParaRPr lang="en-US" altLang="en-US" sz="2600" b="1"/>
          </a:p>
        </p:txBody>
      </p:sp>
      <p:sp>
        <p:nvSpPr>
          <p:cNvPr id="69638" name="TextBox 11"/>
          <p:cNvSpPr txBox="1">
            <a:spLocks noChangeArrowheads="1"/>
          </p:cNvSpPr>
          <p:nvPr/>
        </p:nvSpPr>
        <p:spPr bwMode="auto">
          <a:xfrm>
            <a:off x="1924050" y="1262064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TẠO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69640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69641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89300" y="2165351"/>
            <a:ext cx="5613400" cy="3916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83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684" name="TextBox 15"/>
          <p:cNvSpPr txBox="1">
            <a:spLocks noChangeArrowheads="1"/>
          </p:cNvSpPr>
          <p:nvPr/>
        </p:nvSpPr>
        <p:spPr bwMode="auto">
          <a:xfrm>
            <a:off x="2330450" y="1687513"/>
            <a:ext cx="30749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THỰC HÀNH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16125" y="2493964"/>
            <a:ext cx="2209800" cy="369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2:</a:t>
            </a:r>
            <a:r>
              <a:rPr lang="en-US" altLang="en-US" sz="2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>
                <a:solidFill>
                  <a:srgbClr val="000000"/>
                </a:solidFill>
                <a:latin typeface="Times New Roman" panose="02020603050405020304" pitchFamily="18" charset="0"/>
              </a:rPr>
              <a:t>V</a:t>
            </a:r>
            <a:r>
              <a:rPr lang="en-US" altLang="en-US" sz="2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ẽ từng bộ phận của xe lên giấy hoặc bìa cứng (thân xe, bánh xe có thể vẽ một</a:t>
            </a:r>
            <a:r>
              <a:rPr lang="en-US" altLang="en-US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rồi nhân lên.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686" name="TextBox 11"/>
          <p:cNvSpPr txBox="1">
            <a:spLocks noChangeArrowheads="1"/>
          </p:cNvSpPr>
          <p:nvPr/>
        </p:nvSpPr>
        <p:spPr bwMode="auto">
          <a:xfrm>
            <a:off x="1924050" y="1262064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TẠO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71688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71689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2301876"/>
            <a:ext cx="5683250" cy="385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1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2" name="TextBox 15"/>
          <p:cNvSpPr txBox="1">
            <a:spLocks noChangeArrowheads="1"/>
          </p:cNvSpPr>
          <p:nvPr/>
        </p:nvSpPr>
        <p:spPr bwMode="auto">
          <a:xfrm>
            <a:off x="2330450" y="1687513"/>
            <a:ext cx="307498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THỰC HÀNH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4313238" y="6223001"/>
            <a:ext cx="2995612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3: </a:t>
            </a:r>
            <a:r>
              <a:rPr lang="en-US" altLang="en-US" sz="2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Cắt hình.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734" name="TextBox 11"/>
          <p:cNvSpPr txBox="1">
            <a:spLocks noChangeArrowheads="1"/>
          </p:cNvSpPr>
          <p:nvPr/>
        </p:nvSpPr>
        <p:spPr bwMode="auto">
          <a:xfrm>
            <a:off x="1924050" y="1262064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TẠO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73736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73737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b="9746"/>
          <a:stretch/>
        </p:blipFill>
        <p:spPr>
          <a:xfrm>
            <a:off x="3124200" y="2182813"/>
            <a:ext cx="5791200" cy="4006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79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extBox 15"/>
          <p:cNvSpPr txBox="1">
            <a:spLocks noChangeArrowheads="1"/>
          </p:cNvSpPr>
          <p:nvPr/>
        </p:nvSpPr>
        <p:spPr bwMode="auto">
          <a:xfrm>
            <a:off x="1930400" y="2509838"/>
            <a:ext cx="307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THỰC HÀNH</a:t>
            </a:r>
            <a:endParaRPr lang="en-US" alt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6135688" y="4768851"/>
            <a:ext cx="3402012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4: </a:t>
            </a:r>
            <a:r>
              <a:rPr lang="en-US" altLang="en-US" sz="2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hình, lắp ghép phần khung dưới, khung trên.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782" name="TextBox 11"/>
          <p:cNvSpPr txBox="1">
            <a:spLocks noChangeArrowheads="1"/>
          </p:cNvSpPr>
          <p:nvPr/>
        </p:nvSpPr>
        <p:spPr bwMode="auto">
          <a:xfrm>
            <a:off x="1524000" y="1931989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TẠO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75784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75785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t="27991"/>
          <a:stretch/>
        </p:blipFill>
        <p:spPr>
          <a:xfrm>
            <a:off x="5418139" y="1828800"/>
            <a:ext cx="4878387" cy="2590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85938" y="3154364"/>
            <a:ext cx="3548062" cy="29987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27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8" name="TextBox 15"/>
          <p:cNvSpPr txBox="1">
            <a:spLocks noChangeArrowheads="1"/>
          </p:cNvSpPr>
          <p:nvPr/>
        </p:nvSpPr>
        <p:spPr bwMode="auto">
          <a:xfrm>
            <a:off x="2082800" y="1900238"/>
            <a:ext cx="307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THỰC HÀNH</a:t>
            </a:r>
            <a:endParaRPr lang="en-US" alt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829" name="TextBox 11"/>
          <p:cNvSpPr txBox="1">
            <a:spLocks noChangeArrowheads="1"/>
          </p:cNvSpPr>
          <p:nvPr/>
        </p:nvSpPr>
        <p:spPr bwMode="auto">
          <a:xfrm>
            <a:off x="1676400" y="1398589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TẠO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77831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77832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sp>
        <p:nvSpPr>
          <p:cNvPr id="18" name="Rectangle 17"/>
          <p:cNvSpPr>
            <a:spLocks noChangeArrowheads="1"/>
          </p:cNvSpPr>
          <p:nvPr/>
        </p:nvSpPr>
        <p:spPr bwMode="auto">
          <a:xfrm>
            <a:off x="3313114" y="5646739"/>
            <a:ext cx="6211887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5: </a:t>
            </a:r>
            <a:r>
              <a:rPr lang="en-US" altLang="en-US" sz="2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hình, lắp ghép phần vỏ xe. Lắp ghép các chi tiết.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2150" y="2601914"/>
            <a:ext cx="4133850" cy="27844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6014" y="2362201"/>
            <a:ext cx="4014787" cy="3032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54FEC5-7245-43AE-979E-47133678D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 MẢNH GHÉP”</a:t>
            </a:r>
            <a:endParaRPr lang="vi-VN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20F1EE-125B-41E1-8870-8E501BF7B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vi-VN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 </a:t>
            </a:r>
          </a:p>
          <a:p>
            <a:pPr marL="0" indent="0" algn="just">
              <a:buNone/>
            </a:pP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Có 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ẩn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0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06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sz="270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sinh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</a:t>
            </a:r>
            <a:r>
              <a:rPr lang="vi-VN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đúng,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lật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thì học sinh khác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buFontTx/>
              <a:buChar char="-"/>
            </a:pP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 sinh nào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7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7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70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thắng cuộc và nhận 01 phần thưởng.</a:t>
            </a:r>
            <a:endParaRPr lang="en-US" sz="27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045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D:\tranh ga\red-wood-backgrou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875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6" name="TextBox 15"/>
          <p:cNvSpPr txBox="1">
            <a:spLocks noChangeArrowheads="1"/>
          </p:cNvSpPr>
          <p:nvPr/>
        </p:nvSpPr>
        <p:spPr bwMode="auto">
          <a:xfrm>
            <a:off x="2387600" y="1747838"/>
            <a:ext cx="30734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THỰC HÀNH</a:t>
            </a:r>
            <a:endParaRPr lang="en-US" altLang="en-US" sz="4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877" name="TextBox 11"/>
          <p:cNvSpPr txBox="1">
            <a:spLocks noChangeArrowheads="1"/>
          </p:cNvSpPr>
          <p:nvPr/>
        </p:nvSpPr>
        <p:spPr bwMode="auto">
          <a:xfrm>
            <a:off x="1981200" y="1262064"/>
            <a:ext cx="3886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SÁNG TẠO</a:t>
            </a:r>
            <a:endParaRPr lang="en-US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79879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79880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895601" y="6207126"/>
            <a:ext cx="6189663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Bước 6: </a:t>
            </a:r>
            <a:r>
              <a:rPr lang="en-US" altLang="en-US" sz="2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Vẽ màu và trang trí hoàn thiện.</a:t>
            </a:r>
            <a:endParaRPr lang="en-US" altLang="en-US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2250" y="2238376"/>
            <a:ext cx="6667500" cy="39354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1" name="Picture 2" descr="D:\tranh ga\red-wood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80" name="TextBox 4"/>
          <p:cNvSpPr txBox="1">
            <a:spLocks noChangeArrowheads="1"/>
          </p:cNvSpPr>
          <p:nvPr/>
        </p:nvSpPr>
        <p:spPr bwMode="auto">
          <a:xfrm>
            <a:off x="2438400" y="152401"/>
            <a:ext cx="731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số sản phẩm mô hình ô tô.</a:t>
            </a:r>
            <a:endParaRPr lang="en-US" altLang="en-US" sz="4800" b="1" u="sng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0" y="1112838"/>
            <a:ext cx="3003550" cy="21637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/>
          <a:srcRect t="13461" b="13207"/>
          <a:stretch/>
        </p:blipFill>
        <p:spPr>
          <a:xfrm>
            <a:off x="5927726" y="1089026"/>
            <a:ext cx="3978275" cy="21875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4"/>
          <p:cNvSpPr txBox="1">
            <a:spLocks noChangeArrowheads="1"/>
          </p:cNvSpPr>
          <p:nvPr/>
        </p:nvSpPr>
        <p:spPr bwMode="auto">
          <a:xfrm>
            <a:off x="3863975" y="3276601"/>
            <a:ext cx="44958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ô tô làm từ bìa cứng và vẽ màu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1524001" y="6319838"/>
            <a:ext cx="4708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ô tô làm từ vỏ thuốc và nắp chai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7401" y="3790950"/>
            <a:ext cx="3490913" cy="2533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35714" y="3790950"/>
            <a:ext cx="3792537" cy="25288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5883276" y="6335713"/>
            <a:ext cx="4708525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ô tô làm từ chai nhựa và bìa giấy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180" grpId="0"/>
      <p:bldP spid="9" grpId="0"/>
      <p:bldP spid="10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3" descr="D:\tranh ga\hinh-nen-powerpoint-don-gian-ma-dep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6019" name="Picture 2" descr="D:\tranh ga\red-wood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10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20" name="TextBox 4"/>
          <p:cNvSpPr txBox="1">
            <a:spLocks noChangeArrowheads="1"/>
          </p:cNvSpPr>
          <p:nvPr/>
        </p:nvSpPr>
        <p:spPr bwMode="auto">
          <a:xfrm>
            <a:off x="2438400" y="76201"/>
            <a:ext cx="73152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u="sng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Một số sản phẩm mô hình ô tô.</a:t>
            </a:r>
            <a:endParaRPr lang="en-US" altLang="en-US" sz="4800" b="1" u="sng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5000" y="1143000"/>
            <a:ext cx="4311650" cy="24257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8350" y="1138238"/>
            <a:ext cx="3371850" cy="5033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4"/>
          <p:cNvSpPr txBox="1">
            <a:spLocks noChangeArrowheads="1"/>
          </p:cNvSpPr>
          <p:nvPr/>
        </p:nvSpPr>
        <p:spPr bwMode="auto">
          <a:xfrm>
            <a:off x="2027238" y="6172201"/>
            <a:ext cx="316865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ô tô làm từ ống giấy</a:t>
            </a: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5772150" y="3581401"/>
            <a:ext cx="4319588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ô tô làm từ bìa giấy và nắp chai.</a:t>
            </a:r>
          </a:p>
        </p:txBody>
      </p:sp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6477000" y="6303963"/>
            <a:ext cx="314325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200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 ô tô làm từ giấy màu.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376" y="4038601"/>
            <a:ext cx="4264025" cy="2238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2160589" y="3341688"/>
            <a:ext cx="8086725" cy="677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3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“Thiết kế 1 chiếc xe ô tô theo ý thích”</a:t>
            </a:r>
          </a:p>
        </p:txBody>
      </p:sp>
      <p:pic>
        <p:nvPicPr>
          <p:cNvPr id="88067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24175" y="47021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8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75225" y="4876800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08388" y="47021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0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4829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1" name="Picture 55" descr="hinh 1 (182)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8724">
            <a:off x="1884363" y="40798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2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92314"/>
            <a:ext cx="68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3" name="Picture 1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6" y="4724401"/>
            <a:ext cx="68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4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1" y="6169026"/>
            <a:ext cx="1920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5" name="Picture 1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4874">
            <a:off x="2574926" y="5343526"/>
            <a:ext cx="68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6" name="Picture 3" descr="21b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51" y="5737226"/>
            <a:ext cx="14398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77" name="Picture 2" descr="D:\tranh ga\red-wood-backgroun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WordArt 7"/>
          <p:cNvSpPr>
            <a:spLocks noChangeArrowheads="1" noChangeShapeType="1" noTextEdit="1"/>
          </p:cNvSpPr>
          <p:nvPr/>
        </p:nvSpPr>
        <p:spPr bwMode="auto">
          <a:xfrm>
            <a:off x="2577738" y="333488"/>
            <a:ext cx="1086665" cy="34012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b="1" u="sng" kern="10" dirty="0" err="1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Bài</a:t>
            </a:r>
            <a:r>
              <a:rPr lang="en-US" sz="48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chemeClr val="accent5">
                    <a:lumMod val="20000"/>
                    <a:lumOff val="80000"/>
                  </a:schemeClr>
                </a:solidFill>
                <a:latin typeface="+mn-lt"/>
              </a:rPr>
              <a:t> 13:</a:t>
            </a:r>
          </a:p>
        </p:txBody>
      </p:sp>
      <p:sp>
        <p:nvSpPr>
          <p:cNvPr id="88079" name="WordArt 7"/>
          <p:cNvSpPr>
            <a:spLocks noChangeArrowheads="1" noChangeShapeType="1" noTextEdit="1"/>
          </p:cNvSpPr>
          <p:nvPr/>
        </p:nvSpPr>
        <p:spPr bwMode="auto">
          <a:xfrm>
            <a:off x="3867150" y="279400"/>
            <a:ext cx="5657850" cy="406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000000">
                      <a:alpha val="43137"/>
                    </a:srgbClr>
                  </a:outerShdw>
                </a:effectLst>
                <a:latin typeface="+mn-lt"/>
                <a:ea typeface="+mn-lt"/>
                <a:cs typeface="+mn-lt"/>
              </a:rPr>
              <a:t>THIẾT KẾ TẠO DÁNG Ô TÔ</a:t>
            </a:r>
          </a:p>
        </p:txBody>
      </p:sp>
      <p:sp>
        <p:nvSpPr>
          <p:cNvPr id="88080" name="WordArt 7"/>
          <p:cNvSpPr>
            <a:spLocks noChangeArrowheads="1" noChangeShapeType="1" noTextEdit="1"/>
          </p:cNvSpPr>
          <p:nvPr/>
        </p:nvSpPr>
        <p:spPr bwMode="auto">
          <a:xfrm>
            <a:off x="5553075" y="822326"/>
            <a:ext cx="1162050" cy="3206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93CDDD"/>
                </a:solidFill>
                <a:latin typeface="+mn-lt"/>
                <a:ea typeface="+mn-lt"/>
                <a:cs typeface="+mn-lt"/>
              </a:rPr>
              <a:t>(Tiết 1)</a:t>
            </a:r>
          </a:p>
        </p:txBody>
      </p:sp>
      <p:sp>
        <p:nvSpPr>
          <p:cNvPr id="20" name="Text Box 5"/>
          <p:cNvSpPr txBox="1">
            <a:spLocks noChangeArrowheads="1"/>
          </p:cNvSpPr>
          <p:nvPr/>
        </p:nvSpPr>
        <p:spPr bwMode="auto">
          <a:xfrm>
            <a:off x="4138613" y="4325939"/>
            <a:ext cx="3440112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Impact" panose="020B0806030902050204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Impact" panose="020B0806030902050204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Impact" panose="020B0806030902050204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accent1"/>
              </a:buClr>
              <a:buSzPct val="160000"/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Impact" panose="020B080603090205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50000"/>
              </a:spcBef>
              <a:buClrTx/>
              <a:buSzTx/>
              <a:buFont typeface="Arial" panose="020B0604020202020204" pitchFamily="34" charset="0"/>
              <a:buNone/>
            </a:pPr>
            <a:r>
              <a:rPr lang="en-US" altLang="en-US" sz="3800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(Vật liệu tự do)</a:t>
            </a:r>
          </a:p>
        </p:txBody>
      </p:sp>
      <p:sp>
        <p:nvSpPr>
          <p:cNvPr id="22" name="WordArt 7"/>
          <p:cNvSpPr>
            <a:spLocks noChangeArrowheads="1" noChangeShapeType="1" noTextEdit="1"/>
          </p:cNvSpPr>
          <p:nvPr/>
        </p:nvSpPr>
        <p:spPr bwMode="auto">
          <a:xfrm>
            <a:off x="3807280" y="2438400"/>
            <a:ext cx="4429125" cy="484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en-US" sz="5400" b="1" u="sng" kern="10" dirty="0">
                <a:ln w="12700">
                  <a:solidFill>
                    <a:srgbClr val="8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ea typeface="+mn-lt"/>
                <a:cs typeface="Times New Roman" panose="02020603050405020304" pitchFamily="18" charset="0"/>
              </a:rPr>
              <a:t>3. LUYỆN TẬP</a:t>
            </a:r>
          </a:p>
        </p:txBody>
      </p:sp>
    </p:spTree>
    <p:custDataLst>
      <p:tags r:id="rId1"/>
    </p:custDataLst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7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2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23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240" y="828440"/>
            <a:ext cx="829447" cy="81853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998" y="4343010"/>
            <a:ext cx="2756055" cy="1182765"/>
          </a:xfrm>
          <a:prstGeom prst="rect">
            <a:avLst/>
          </a:prstGeom>
        </p:spPr>
      </p:pic>
      <p:pic>
        <p:nvPicPr>
          <p:cNvPr id="17" name="Picture 16">
            <a:hlinkClick r:id="" action="ppaction://noaction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924" y="3826967"/>
            <a:ext cx="984298" cy="98429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51" y="3997517"/>
            <a:ext cx="813749" cy="81374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7949" y="3808482"/>
            <a:ext cx="1550194" cy="985838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028701" y="1354705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621" y="1585248"/>
            <a:ext cx="2717511" cy="918185"/>
          </a:xfrm>
          <a:prstGeom prst="rect">
            <a:avLst/>
          </a:prstGeom>
          <a:noFill/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58" y="851192"/>
            <a:ext cx="1485900" cy="1300163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11091" y="2088070"/>
            <a:ext cx="779318" cy="461084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7" name="Cloud 26"/>
          <p:cNvSpPr/>
          <p:nvPr/>
        </p:nvSpPr>
        <p:spPr>
          <a:xfrm>
            <a:off x="-1473023" y="4454765"/>
            <a:ext cx="1438134" cy="722631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41" y="2561171"/>
            <a:ext cx="1183344" cy="406414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6319" y="3241120"/>
            <a:ext cx="1285544" cy="447972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821" y="3894861"/>
            <a:ext cx="1512818" cy="532539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232" y="4498837"/>
            <a:ext cx="1737425" cy="6344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582" y="5174368"/>
            <a:ext cx="1849220" cy="82638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050" y="4554182"/>
            <a:ext cx="1518770" cy="73351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381" y="2595462"/>
            <a:ext cx="1011908" cy="44750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531" y="3261574"/>
            <a:ext cx="1117550" cy="46032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8435" y="3894861"/>
            <a:ext cx="1392186" cy="566453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497" y="5271738"/>
            <a:ext cx="1664270" cy="72901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875" y="4065261"/>
            <a:ext cx="1293560" cy="1373052"/>
          </a:xfrm>
          <a:prstGeom prst="rect">
            <a:avLst/>
          </a:prstGeom>
        </p:spPr>
      </p:pic>
      <p:sp>
        <p:nvSpPr>
          <p:cNvPr id="42" name="Oval 41">
            <a:hlinkClick r:id="rId26" action="ppaction://hlinksldjump"/>
          </p:cNvPr>
          <p:cNvSpPr/>
          <p:nvPr/>
        </p:nvSpPr>
        <p:spPr>
          <a:xfrm>
            <a:off x="1607230" y="3287389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924" y="4548422"/>
            <a:ext cx="980675" cy="1150489"/>
          </a:xfrm>
          <a:prstGeom prst="rect">
            <a:avLst/>
          </a:prstGeom>
        </p:spPr>
      </p:pic>
      <p:sp>
        <p:nvSpPr>
          <p:cNvPr id="66" name="Oval 65">
            <a:hlinkClick r:id="rId28" action="ppaction://hlinksldjump"/>
          </p:cNvPr>
          <p:cNvSpPr/>
          <p:nvPr/>
        </p:nvSpPr>
        <p:spPr>
          <a:xfrm>
            <a:off x="1607230" y="2761020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9" action="ppaction://hlinksldjump"/>
          </p:cNvPr>
          <p:cNvSpPr/>
          <p:nvPr/>
        </p:nvSpPr>
        <p:spPr>
          <a:xfrm>
            <a:off x="1607230" y="2226423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30" action="ppaction://hlinksldjump"/>
          </p:cNvPr>
          <p:cNvSpPr/>
          <p:nvPr/>
        </p:nvSpPr>
        <p:spPr>
          <a:xfrm>
            <a:off x="1607230" y="1691827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1" action="ppaction://hlinksldjump"/>
          </p:cNvPr>
          <p:cNvSpPr/>
          <p:nvPr/>
        </p:nvSpPr>
        <p:spPr>
          <a:xfrm>
            <a:off x="1607230" y="1157231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" action="ppaction://noaction"/>
          </p:cNvPr>
          <p:cNvSpPr/>
          <p:nvPr/>
        </p:nvSpPr>
        <p:spPr>
          <a:xfrm>
            <a:off x="10095375" y="3287389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" action="ppaction://noaction"/>
          </p:cNvPr>
          <p:cNvSpPr/>
          <p:nvPr/>
        </p:nvSpPr>
        <p:spPr>
          <a:xfrm>
            <a:off x="10095375" y="2761020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" action="ppaction://noaction"/>
          </p:cNvPr>
          <p:cNvSpPr/>
          <p:nvPr/>
        </p:nvSpPr>
        <p:spPr>
          <a:xfrm>
            <a:off x="10095375" y="2226423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" action="ppaction://noaction"/>
          </p:cNvPr>
          <p:cNvSpPr/>
          <p:nvPr/>
        </p:nvSpPr>
        <p:spPr>
          <a:xfrm>
            <a:off x="10095375" y="1691827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8" name="Oval 77">
            <a:hlinkClick r:id="" action="ppaction://noaction"/>
          </p:cNvPr>
          <p:cNvSpPr/>
          <p:nvPr/>
        </p:nvSpPr>
        <p:spPr>
          <a:xfrm>
            <a:off x="10095375" y="1157231"/>
            <a:ext cx="481551" cy="481551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2525312" y="934694"/>
            <a:ext cx="2396105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CHÚC </a:t>
            </a:r>
            <a:r>
              <a:rPr lang="en-US" sz="21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MỪNG </a:t>
            </a:r>
            <a:r>
              <a:rPr lang="en-US" sz="21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BẠN A</a:t>
            </a:r>
            <a:endParaRPr lang="en-US" sz="21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280694" y="934694"/>
            <a:ext cx="2383281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1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CHÚC </a:t>
            </a:r>
            <a:r>
              <a:rPr lang="en-US" sz="21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MỪNG </a:t>
            </a:r>
            <a:r>
              <a:rPr lang="en-US" sz="21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/>
              </a:rPr>
              <a:t>BẠN B</a:t>
            </a:r>
            <a:endParaRPr lang="en-US" sz="21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/>
            </a:endParaRPr>
          </a:p>
        </p:txBody>
      </p:sp>
      <p:sp>
        <p:nvSpPr>
          <p:cNvPr id="19" name="Cloud 18"/>
          <p:cNvSpPr/>
          <p:nvPr/>
        </p:nvSpPr>
        <p:spPr>
          <a:xfrm>
            <a:off x="3200912" y="1671569"/>
            <a:ext cx="695528" cy="44418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0" name="Cloud 19"/>
          <p:cNvSpPr/>
          <p:nvPr/>
        </p:nvSpPr>
        <p:spPr>
          <a:xfrm>
            <a:off x="8461864" y="1648472"/>
            <a:ext cx="688275" cy="438635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12311091" y="997210"/>
            <a:ext cx="457200" cy="4572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098830" y="2354885"/>
            <a:ext cx="7841093" cy="2461194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135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5334" y="2898020"/>
            <a:ext cx="553581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495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472C4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AI LÊN CAO HƠN</a:t>
            </a:r>
          </a:p>
        </p:txBody>
      </p:sp>
      <p:sp>
        <p:nvSpPr>
          <p:cNvPr id="3" name="Smiley Face 2"/>
          <p:cNvSpPr/>
          <p:nvPr/>
        </p:nvSpPr>
        <p:spPr>
          <a:xfrm>
            <a:off x="5326567" y="5133323"/>
            <a:ext cx="1710119" cy="304991"/>
          </a:xfrm>
          <a:prstGeom prst="smileyFac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4" name="Smiley Face 43"/>
          <p:cNvSpPr/>
          <p:nvPr/>
        </p:nvSpPr>
        <p:spPr>
          <a:xfrm>
            <a:off x="5548034" y="2087107"/>
            <a:ext cx="1488653" cy="231505"/>
          </a:xfrm>
          <a:prstGeom prst="smileyFac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9" name="Heart 8"/>
          <p:cNvSpPr/>
          <p:nvPr/>
        </p:nvSpPr>
        <p:spPr>
          <a:xfrm>
            <a:off x="1848006" y="5721725"/>
            <a:ext cx="1229131" cy="248771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7" name="Heart 46"/>
          <p:cNvSpPr/>
          <p:nvPr/>
        </p:nvSpPr>
        <p:spPr>
          <a:xfrm>
            <a:off x="9150139" y="5658196"/>
            <a:ext cx="1186010" cy="289485"/>
          </a:xfrm>
          <a:prstGeom prst="heart">
            <a:avLst/>
          </a:prstGeom>
          <a:solidFill>
            <a:srgbClr val="CF5F1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1" name="Smiley Face 10"/>
          <p:cNvSpPr/>
          <p:nvPr/>
        </p:nvSpPr>
        <p:spPr>
          <a:xfrm>
            <a:off x="2744322" y="5042983"/>
            <a:ext cx="962581" cy="131384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9" name="Smiley Face 48"/>
          <p:cNvSpPr/>
          <p:nvPr/>
        </p:nvSpPr>
        <p:spPr>
          <a:xfrm>
            <a:off x="8461864" y="4919127"/>
            <a:ext cx="868155" cy="123857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2" name="Smiley Face 51"/>
          <p:cNvSpPr/>
          <p:nvPr/>
        </p:nvSpPr>
        <p:spPr>
          <a:xfrm>
            <a:off x="7691111" y="4255636"/>
            <a:ext cx="962581" cy="131384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2" name="Smiley Face 61"/>
          <p:cNvSpPr/>
          <p:nvPr/>
        </p:nvSpPr>
        <p:spPr>
          <a:xfrm>
            <a:off x="3548677" y="4253424"/>
            <a:ext cx="880705" cy="150967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4" name="Smiley Face 63"/>
          <p:cNvSpPr/>
          <p:nvPr/>
        </p:nvSpPr>
        <p:spPr>
          <a:xfrm>
            <a:off x="4186518" y="3564909"/>
            <a:ext cx="819594" cy="65692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5" name="Smiley Face 64"/>
          <p:cNvSpPr/>
          <p:nvPr/>
        </p:nvSpPr>
        <p:spPr>
          <a:xfrm>
            <a:off x="7405208" y="3564908"/>
            <a:ext cx="819594" cy="65692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0" name="Smiley Face 69"/>
          <p:cNvSpPr/>
          <p:nvPr/>
        </p:nvSpPr>
        <p:spPr>
          <a:xfrm>
            <a:off x="4596316" y="2883313"/>
            <a:ext cx="730250" cy="74186"/>
          </a:xfrm>
          <a:prstGeom prst="smileyFac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1" name="Smiley Face 70"/>
          <p:cNvSpPr/>
          <p:nvPr/>
        </p:nvSpPr>
        <p:spPr>
          <a:xfrm>
            <a:off x="6868447" y="2813173"/>
            <a:ext cx="812578" cy="134240"/>
          </a:xfrm>
          <a:prstGeom prst="smileyFace">
            <a:avLst/>
          </a:prstGeom>
          <a:noFill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81442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4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6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1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6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5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4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8" fill="hold">
                      <p:stCondLst>
                        <p:cond delay="0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9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5" grpId="0"/>
      <p:bldP spid="5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8200" y="1037326"/>
            <a:ext cx="10744200" cy="3053943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1</a:t>
            </a: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Chiếc ô tô đầu tiên trên thế giới chạy bằng động cơ gì?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Dầu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Diesel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Xăng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Động cơ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Động cơ hơi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362200" y="4823370"/>
            <a:ext cx="6608916" cy="1272630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0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Động cơ hơi </a:t>
            </a:r>
            <a:r>
              <a:rPr lang="vi-VN" sz="40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05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5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197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5000"/>
            <a:lum/>
          </a:blip>
          <a:srcRect/>
          <a:stretch>
            <a:fillRect l="-45000" r="-4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1080298"/>
            <a:ext cx="10439400" cy="3006879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2.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Chiếc xe ô tô đầu tiên trên thế giới do ai thiết kế?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Isaac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Newton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Thomas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Edison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Nicholas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Cugnot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Albert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Einstein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00716" y="4799925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405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Nicholas </a:t>
            </a:r>
            <a:r>
              <a:rPr lang="vi-VN" sz="405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Cugnot</a:t>
            </a:r>
            <a:r>
              <a:rPr lang="en-US" sz="405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405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36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19837" y="992985"/>
            <a:ext cx="8760758" cy="3367224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3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Bộ phận nào sau đây không thể thiếu khi thiết kế ô tô?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Mui 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Gương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ánh xe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K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ính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3300" b="1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0375" y="4659321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ánh xe</a:t>
            </a:r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81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19837" y="945920"/>
            <a:ext cx="8760758" cy="3367224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3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4. Một 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 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phần mềm phổ biến để thiết kế mô hình ô 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là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 Auto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endParaRPr lang="en-US" sz="33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MATLAB/Simulink.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MSC </a:t>
            </a: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Adams.	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Avira.</a:t>
            </a:r>
            <a:endParaRPr lang="en-US" sz="33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300">
              <a:solidFill>
                <a:prstClr val="white"/>
              </a:solidFill>
              <a:latin typeface="Calibri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vi-VN" sz="33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0375" y="4659321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Avira.</a:t>
            </a: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93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219200" y="992985"/>
            <a:ext cx="9829799" cy="3367224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33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thiết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mô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 những chiếc xe ô tô </a:t>
            </a:r>
            <a:r>
              <a:rPr lang="en-US" sz="3300" b="1" u="sng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300" u="sng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thể hiện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ự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sáng tạo của mỗi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tính của mỗi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thích cá nhân của mỗi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endParaRPr lang="vi-VN" sz="3300" b="1" dirty="0">
              <a:solidFill>
                <a:prstClr val="white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0374" y="4659321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tộc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111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733" y="2004296"/>
            <a:ext cx="4259298" cy="279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696" y="859800"/>
            <a:ext cx="9140452" cy="5144075"/>
          </a:xfrm>
          <a:prstGeom prst="rect">
            <a:avLst/>
          </a:prstGeom>
        </p:spPr>
      </p:pic>
      <p:pic>
        <p:nvPicPr>
          <p:cNvPr id="124" name="den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93" y="1383565"/>
            <a:ext cx="1988993" cy="1988993"/>
          </a:xfrm>
          <a:prstGeom prst="rect">
            <a:avLst/>
          </a:prstGeom>
        </p:spPr>
      </p:pic>
      <p:pic>
        <p:nvPicPr>
          <p:cNvPr id="125" name="den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90" y="1628996"/>
            <a:ext cx="1979858" cy="1979858"/>
          </a:xfrm>
          <a:prstGeom prst="rect">
            <a:avLst/>
          </a:prstGeom>
        </p:spPr>
      </p:pic>
      <p:pic>
        <p:nvPicPr>
          <p:cNvPr id="126" name="den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29" y="1364501"/>
            <a:ext cx="1979858" cy="1984420"/>
          </a:xfrm>
          <a:prstGeom prst="rect">
            <a:avLst/>
          </a:prstGeom>
        </p:spPr>
      </p:pic>
      <p:pic>
        <p:nvPicPr>
          <p:cNvPr id="127" name="den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16" y="3076045"/>
            <a:ext cx="1988993" cy="1988993"/>
          </a:xfrm>
          <a:prstGeom prst="rect">
            <a:avLst/>
          </a:prstGeom>
        </p:spPr>
      </p:pic>
      <p:pic>
        <p:nvPicPr>
          <p:cNvPr id="128" name="den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90" y="3339613"/>
            <a:ext cx="1979858" cy="1979858"/>
          </a:xfrm>
          <a:prstGeom prst="rect">
            <a:avLst/>
          </a:prstGeom>
        </p:spPr>
      </p:pic>
      <p:pic>
        <p:nvPicPr>
          <p:cNvPr id="129" name="den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92" y="3075092"/>
            <a:ext cx="1988993" cy="1988993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977" y="1683340"/>
            <a:ext cx="876446" cy="876446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473" y="1520232"/>
            <a:ext cx="795830" cy="79583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0188" y="2160877"/>
            <a:ext cx="845678" cy="845678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7520" y="126126"/>
            <a:ext cx="1321423" cy="4544962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455" y="4671088"/>
            <a:ext cx="485775" cy="678656"/>
          </a:xfrm>
          <a:prstGeom prst="rect">
            <a:avLst/>
          </a:prstGeom>
        </p:spPr>
      </p:pic>
      <p:pic>
        <p:nvPicPr>
          <p:cNvPr id="159" name="Picture 158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081" y="5246371"/>
            <a:ext cx="885616" cy="748665"/>
          </a:xfrm>
          <a:prstGeom prst="rect">
            <a:avLst/>
          </a:prstGeom>
        </p:spPr>
      </p:pic>
      <p:pic>
        <p:nvPicPr>
          <p:cNvPr id="4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514473" y="-503662"/>
            <a:ext cx="457200" cy="457200"/>
          </a:xfrm>
          <a:prstGeom prst="rect">
            <a:avLst/>
          </a:prstGeom>
        </p:spPr>
      </p:pic>
      <p:pic>
        <p:nvPicPr>
          <p:cNvPr id="139" name="mau1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500" y="1357765"/>
            <a:ext cx="1988993" cy="1988993"/>
          </a:xfrm>
          <a:prstGeom prst="rect">
            <a:avLst/>
          </a:prstGeom>
        </p:spPr>
      </p:pic>
      <p:pic>
        <p:nvPicPr>
          <p:cNvPr id="140" name="mau2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991" y="1628996"/>
            <a:ext cx="1975306" cy="1979858"/>
          </a:xfrm>
          <a:prstGeom prst="rect">
            <a:avLst/>
          </a:prstGeom>
        </p:spPr>
      </p:pic>
      <p:pic>
        <p:nvPicPr>
          <p:cNvPr id="141" name="mau3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1029" y="1364500"/>
            <a:ext cx="1979858" cy="1979858"/>
          </a:xfrm>
          <a:prstGeom prst="rect">
            <a:avLst/>
          </a:prstGeom>
        </p:spPr>
      </p:pic>
      <p:pic>
        <p:nvPicPr>
          <p:cNvPr id="142" name="mau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716" y="3076045"/>
            <a:ext cx="1988993" cy="1988993"/>
          </a:xfrm>
          <a:prstGeom prst="rect">
            <a:avLst/>
          </a:prstGeom>
        </p:spPr>
      </p:pic>
      <p:pic>
        <p:nvPicPr>
          <p:cNvPr id="143" name="mau5">
            <a:hlinkClick r:id="rId28" action="ppaction://hlinksldjump"/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990" y="3346757"/>
            <a:ext cx="1975306" cy="1979858"/>
          </a:xfrm>
          <a:prstGeom prst="rect">
            <a:avLst/>
          </a:prstGeom>
        </p:spPr>
      </p:pic>
      <p:pic>
        <p:nvPicPr>
          <p:cNvPr id="144" name="mau6">
            <a:hlinkClick r:id="rId30" action="ppaction://hlinksldjump"/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4492" y="3075092"/>
            <a:ext cx="1988993" cy="19889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74017" y="5620703"/>
            <a:ext cx="1702926" cy="2593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602450" y="5246370"/>
            <a:ext cx="1045773" cy="126496"/>
          </a:xfrm>
          <a:prstGeom prst="round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1524001" y="2248169"/>
            <a:ext cx="1023871" cy="154793"/>
          </a:xfrm>
          <a:prstGeom prst="roundRect">
            <a:avLst/>
          </a:prstGeom>
          <a:solidFill>
            <a:srgbClr val="6038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33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9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4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992985"/>
            <a:ext cx="10515599" cy="3367224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Những chiếc ô tô mô hình có thể được chế tạo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ắt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ật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liệu tái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chế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ìa carton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160375" y="4659321"/>
            <a:ext cx="5588864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nước.</a:t>
            </a:r>
            <a:endParaRPr lang="vi-VN" sz="36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50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85850" y="992985"/>
            <a:ext cx="10267949" cy="3367224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Để tạo ra mô hình một chiếc ô tô, việc đầu tiên e cần làm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Vẽ phác ý tưởng và vẽ từng bộ phận của chiếc ô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Cắt từng bộ phận của ô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Lắp ghép phần khung ô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Thêm chi tiết để chiếc ô tô trở nên sinh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189631" y="4659320"/>
            <a:ext cx="7268135" cy="1045595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Vẽ phác ý tưởng và vẽ từng bộ phận của chiếc ô tô</a:t>
            </a:r>
            <a:r>
              <a:rPr lang="en-US" sz="36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7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0600" y="992986"/>
            <a:ext cx="10591800" cy="3499757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en-US" sz="33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Để chiếc ô tô chuyển động được, em có thể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gì?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Thiết kế bộ máy cơ học cho ô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Tận dụng các động cơ trong đồ chơi để gắn vào mô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Lắp đặt hệ thống trợ lực bên trong nội thất ô 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rác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thải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nhựa</a:t>
            </a:r>
            <a:r>
              <a:rPr lang="en-US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3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vi-VN" sz="33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4659321"/>
            <a:ext cx="8339418" cy="933981"/>
          </a:xfrm>
          <a:prstGeom prst="rect">
            <a:avLst/>
          </a:prstGeom>
          <a:solidFill>
            <a:srgbClr val="7030A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Tận dụng các động cơ trong đồ chơi để gắn vào mô </a:t>
            </a:r>
            <a:r>
              <a:rPr lang="vi-VN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36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1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3594" y="4492743"/>
            <a:ext cx="964406" cy="964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17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9" name="WordArt 7"/>
          <p:cNvSpPr>
            <a:spLocks noChangeArrowheads="1" noChangeShapeType="1" noTextEdit="1"/>
          </p:cNvSpPr>
          <p:nvPr/>
        </p:nvSpPr>
        <p:spPr bwMode="auto">
          <a:xfrm>
            <a:off x="3863976" y="1069976"/>
            <a:ext cx="4670425" cy="13684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b="1" kern="1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DẶN DÒ</a:t>
            </a:r>
          </a:p>
        </p:txBody>
      </p:sp>
      <p:sp>
        <p:nvSpPr>
          <p:cNvPr id="30725" name="Text Box 5"/>
          <p:cNvSpPr txBox="1">
            <a:spLocks noChangeArrowheads="1"/>
          </p:cNvSpPr>
          <p:nvPr/>
        </p:nvSpPr>
        <p:spPr bwMode="auto">
          <a:xfrm>
            <a:off x="3048001" y="2819400"/>
            <a:ext cx="67675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Hoàn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thiện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nội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̀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thực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hỏi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luyện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9093" name="Picture 55" descr="hinh 1 (182)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924175" y="47021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4" name="Picture 55" descr="hinh 1 (182)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75225" y="4876800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5" name="Picture 55" descr="hinh 1 (182)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08388" y="47021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6" name="Picture 55" descr="hinh 1 (182)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34829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7" name="Picture 55" descr="hinh 1 (182)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08724">
            <a:off x="1884363" y="4079875"/>
            <a:ext cx="723900" cy="316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8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92314"/>
            <a:ext cx="682625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0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351" y="6169026"/>
            <a:ext cx="192087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102" name="Picture 3" descr="21b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807" y="5445126"/>
            <a:ext cx="1439863" cy="733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5"/>
          <p:cNvSpPr txBox="1">
            <a:spLocks noChangeArrowheads="1"/>
          </p:cNvSpPr>
          <p:nvPr/>
        </p:nvSpPr>
        <p:spPr bwMode="auto">
          <a:xfrm>
            <a:off x="3838576" y="3886200"/>
            <a:ext cx="6219825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12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Tw Cen MT" pitchFamily="34" charset="0"/>
              </a:defRPr>
            </a:lvl1pPr>
            <a:lvl2pPr marL="742950" indent="-28575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Tw Cen MT" pitchFamily="34" charset="0"/>
              </a:defRPr>
            </a:lvl2pPr>
            <a:lvl3pPr marL="11430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  <a:latin typeface="Tw Cen MT" pitchFamily="34" charset="0"/>
              </a:defRPr>
            </a:lvl3pPr>
            <a:lvl4pPr marL="16002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4pPr>
            <a:lvl5pPr marL="2057400" indent="-228600">
              <a:lnSpc>
                <a:spcPct val="120000"/>
              </a:lnSpc>
              <a:spcBef>
                <a:spcPts val="500"/>
              </a:spcBef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5pPr>
            <a:lvl6pPr marL="25146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6pPr>
            <a:lvl7pPr marL="29718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7pPr>
            <a:lvl8pPr marL="34290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8pPr>
            <a:lvl9pPr marL="3886200" indent="-228600" eaLnBrk="0" fontAlgn="base" hangingPunct="0">
              <a:lnSpc>
                <a:spcPct val="120000"/>
              </a:lnSpc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Tw Cen MT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Chuẩn bị dụng cụ tiết sau luyện tâp: Vật liệu thiết kế ô tô (Giấy, chai, hộp giấy các loại, …), màu, thước, kéo, keo dán, …</a:t>
            </a:r>
            <a:endParaRPr lang="en-US" altLang="en-US" sz="32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2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930" y="1165451"/>
            <a:ext cx="7892143" cy="2105546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Calibri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Calibri"/>
              </a:rPr>
              <a:t> 1: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prstClr val="white"/>
                </a:solidFill>
                <a:latin typeface="Times New Roman" panose="02020603050405020304" pitchFamily="18" charset="0"/>
              </a:rPr>
              <a:t>Câu 1: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</a:rPr>
              <a:t> Theo em, sản phẩm nào sau đây </a:t>
            </a:r>
            <a:r>
              <a:rPr lang="vi-VN" sz="2400" b="1" dirty="0">
                <a:solidFill>
                  <a:srgbClr val="FF0066"/>
                </a:solidFill>
                <a:latin typeface="Times New Roman" panose="02020603050405020304" pitchFamily="18" charset="0"/>
              </a:rPr>
              <a:t>không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</a:rPr>
              <a:t> phải là một sản phẩm tái chế?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75" dirty="0">
                <a:solidFill>
                  <a:prstClr val="white"/>
                </a:solidFill>
                <a:latin typeface="Times New Roman" panose="02020603050405020304" pitchFamily="18" charset="0"/>
              </a:rPr>
              <a:t>A.</a:t>
            </a:r>
            <a:r>
              <a:rPr lang="en-US" sz="2475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475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Chậu</a:t>
            </a:r>
            <a:r>
              <a:rPr lang="en-US" sz="2475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</a:rPr>
              <a:t>cây từ vỏ chai nhựa</a:t>
            </a:r>
            <a:r>
              <a:rPr lang="en-US" sz="2400" dirty="0">
                <a:solidFill>
                  <a:prstClr val="white"/>
                </a:solidFill>
                <a:latin typeface="Calibri Light"/>
              </a:rPr>
              <a:t>.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</a:rPr>
              <a:t>B. Xích đu bằng lốp xe</a:t>
            </a:r>
            <a:r>
              <a:rPr lang="en-US" sz="2400" dirty="0">
                <a:solidFill>
                  <a:prstClr val="white"/>
                </a:solidFill>
                <a:latin typeface="Calibri Light"/>
              </a:rPr>
              <a:t>.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</a:rPr>
              <a:t>C. Ống hút nhựa</a:t>
            </a:r>
            <a:r>
              <a:rPr lang="en-US" sz="2400" dirty="0">
                <a:solidFill>
                  <a:prstClr val="white"/>
                </a:solidFill>
                <a:latin typeface="Calibri Light"/>
              </a:rPr>
              <a:t>.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</a:rPr>
              <a:t>D. Chiếc thuyền</a:t>
            </a:r>
            <a:r>
              <a:rPr lang="en-US" sz="2400" dirty="0">
                <a:solidFill>
                  <a:prstClr val="white"/>
                </a:solidFill>
                <a:latin typeface="Calibri Light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Calibri Light"/>
              </a:rPr>
              <a:t>làm</a:t>
            </a:r>
            <a:r>
              <a:rPr lang="vi-VN" sz="2400" dirty="0">
                <a:solidFill>
                  <a:prstClr val="white"/>
                </a:solidFill>
                <a:latin typeface="Times New Roman" panose="02020603050405020304" pitchFamily="18" charset="0"/>
              </a:rPr>
              <a:t> từ vỏ chai</a:t>
            </a:r>
            <a:r>
              <a:rPr lang="en-US" sz="2400" dirty="0">
                <a:solidFill>
                  <a:prstClr val="white"/>
                </a:solidFill>
                <a:latin typeface="Calibri Light"/>
              </a:rPr>
              <a:t>.</a:t>
            </a:r>
            <a:endParaRPr lang="vi-VN" sz="2400" dirty="0">
              <a:solidFill>
                <a:prstClr val="white"/>
              </a:solidFill>
              <a:latin typeface="Times New Roman" panose="02020603050405020304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prstClr val="white"/>
                </a:solidFill>
                <a:latin typeface="Calibri"/>
              </a:rPr>
              <a:t>?</a:t>
            </a: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5920" y="3472536"/>
            <a:ext cx="7892143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55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 án 1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55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Ống hút nhựa</a:t>
            </a:r>
            <a:r>
              <a:rPr lang="en-US" sz="255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55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550" b="1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8779" y="5551601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1098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930" y="937933"/>
            <a:ext cx="7892143" cy="270958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2400" b="1">
              <a:solidFill>
                <a:prstClr val="white"/>
              </a:solidFill>
              <a:latin typeface="Calibri" panose="020F0502020204030204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 2 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Nguyên nhân trực tiếp của biến đổi khí hậu toàn cầu hiện nay là gì?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 Ô nhiễm môi trường</a:t>
            </a: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 Suy giảm tầng ozon.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 Hàm lượng các khí nhà kính nhân tạo trong khí quyển tăng lên.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 Các nguyên nhân địa chất.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5922" y="3869392"/>
            <a:ext cx="7892143" cy="1401848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        Đáp án 2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 Ô nhiễm môi trường</a:t>
            </a: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8779" y="5551601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5632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929" y="1165452"/>
            <a:ext cx="8222236" cy="1890393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 3 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Hoạt động của ngành kinh tế nào ít gây ô nhiễm môi trường không khí nhất?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Giao thông, vận tải.  </a:t>
            </a: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Sản xuất nhiệt điện.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Du lịch.                     </a:t>
            </a: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Sản xuất phần mềm tin học. </a:t>
            </a:r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5921" y="2981719"/>
            <a:ext cx="8293480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 án 3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Sản xuất phần mềm tin học.</a:t>
            </a:r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8779" y="5551601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8103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930" y="1165452"/>
            <a:ext cx="8296195" cy="1903840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 4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: 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Phương tiện giao thông nào sau đây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thân thiện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nhất với môi trường?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Máy bay.                                </a:t>
            </a: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Tàu hỏa. 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Ô tô.                                             </a:t>
            </a:r>
            <a:r>
              <a:rPr lang="en-US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Xe đạp.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5922" y="2981719"/>
            <a:ext cx="8353991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 án 4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  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Xe đạp.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8779" y="5551601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3166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nip Diagonal Corner Rectangle 39"/>
          <p:cNvSpPr/>
          <p:nvPr/>
        </p:nvSpPr>
        <p:spPr>
          <a:xfrm>
            <a:off x="2149930" y="1165452"/>
            <a:ext cx="8296195" cy="2468617"/>
          </a:xfrm>
          <a:prstGeom prst="snip2DiagRect">
            <a:avLst/>
          </a:prstGeom>
          <a:solidFill>
            <a:srgbClr val="00206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Câu hỏi 5 </a:t>
            </a:r>
            <a:r>
              <a:rPr lang="vi-VN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 Việc thiết kế sản phẩm có tính mĩ thuật là công việc của ngành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Thiết kế thời trang.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Thiết kế công nghiệp.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Thiết kế đồ họa. </a:t>
            </a:r>
          </a:p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D. Mĩ thuật ứng dụng. 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Snip Diagonal Corner Rectangle 49"/>
          <p:cNvSpPr/>
          <p:nvPr/>
        </p:nvSpPr>
        <p:spPr>
          <a:xfrm>
            <a:off x="2149929" y="3694412"/>
            <a:ext cx="8300204" cy="1670957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 án 5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24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Thiết kế công nghiệp.</a:t>
            </a:r>
          </a:p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2400" b="1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4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1" y="4898404"/>
            <a:ext cx="1800225" cy="11011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38779" y="5551601"/>
            <a:ext cx="6684135" cy="2994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2927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5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2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8|6.3"/>
</p:tagLst>
</file>

<file path=ppt/theme/theme1.xml><?xml version="1.0" encoding="utf-8"?>
<a:theme xmlns:a="http://schemas.openxmlformats.org/drawingml/2006/main" name="10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7156</TotalTime>
  <Words>1573</Words>
  <Application>Microsoft Office PowerPoint</Application>
  <PresentationFormat>Widescreen</PresentationFormat>
  <Paragraphs>288</Paragraphs>
  <Slides>43</Slides>
  <Notes>21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62" baseType="lpstr">
      <vt:lpstr>Arial</vt:lpstr>
      <vt:lpstr>Arial Black</vt:lpstr>
      <vt:lpstr>Bauhaus 93</vt:lpstr>
      <vt:lpstr>Bell MT</vt:lpstr>
      <vt:lpstr>Calibri</vt:lpstr>
      <vt:lpstr>Calibri Light</vt:lpstr>
      <vt:lpstr>ProTeacher01_Dam</vt:lpstr>
      <vt:lpstr>Segoe UI Semibold</vt:lpstr>
      <vt:lpstr>Tahoma</vt:lpstr>
      <vt:lpstr>Times New Roman</vt:lpstr>
      <vt:lpstr>Trebuchet MS</vt:lpstr>
      <vt:lpstr>VNI-Cooper</vt:lpstr>
      <vt:lpstr>Wingdings</vt:lpstr>
      <vt:lpstr>Wingdings 3</vt:lpstr>
      <vt:lpstr>华康俪金黑W8(P)</vt:lpstr>
      <vt:lpstr>10_Office Theme</vt:lpstr>
      <vt:lpstr>Office Theme</vt:lpstr>
      <vt:lpstr>Facet</vt:lpstr>
      <vt:lpstr>1_Office Theme</vt:lpstr>
      <vt:lpstr>PowerPoint Presentation</vt:lpstr>
      <vt:lpstr>PowerPoint Presentation</vt:lpstr>
      <vt:lpstr>TRÒ CHƠI: “LẬT MẢNH GHÉP”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LUAN</dc:creator>
  <cp:lastModifiedBy>Admin</cp:lastModifiedBy>
  <cp:revision>572</cp:revision>
  <dcterms:created xsi:type="dcterms:W3CDTF">2013-09-21T08:59:32Z</dcterms:created>
  <dcterms:modified xsi:type="dcterms:W3CDTF">2025-03-02T13:36:14Z</dcterms:modified>
</cp:coreProperties>
</file>