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3"/>
  </p:notesMasterIdLst>
  <p:sldIdLst>
    <p:sldId id="3096" r:id="rId2"/>
    <p:sldId id="3294" r:id="rId3"/>
    <p:sldId id="3295" r:id="rId4"/>
    <p:sldId id="3216" r:id="rId5"/>
    <p:sldId id="3217" r:id="rId6"/>
    <p:sldId id="3300" r:id="rId7"/>
    <p:sldId id="3215" r:id="rId8"/>
    <p:sldId id="3218" r:id="rId9"/>
    <p:sldId id="3219" r:id="rId10"/>
    <p:sldId id="3220" r:id="rId11"/>
    <p:sldId id="3301" r:id="rId12"/>
    <p:sldId id="3298" r:id="rId13"/>
    <p:sldId id="3302" r:id="rId14"/>
    <p:sldId id="3299" r:id="rId15"/>
    <p:sldId id="3221" r:id="rId16"/>
    <p:sldId id="3222" r:id="rId17"/>
    <p:sldId id="3296" r:id="rId18"/>
    <p:sldId id="3297" r:id="rId19"/>
    <p:sldId id="3223" r:id="rId20"/>
    <p:sldId id="3240"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69" d="100"/>
          <a:sy n="69"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13/01/2025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C:\Users\Admin\Desktop\Excel%202016.ln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FB378B2-0C62-4627-9DD3-AE5E6A182C9A}"/>
              </a:ext>
            </a:extLst>
          </p:cNvPr>
          <p:cNvPicPr>
            <a:picLocks noChangeAspect="1"/>
          </p:cNvPicPr>
          <p:nvPr/>
        </p:nvPicPr>
        <p:blipFill>
          <a:blip r:embed="rId3"/>
          <a:stretch>
            <a:fillRect/>
          </a:stretch>
        </p:blipFill>
        <p:spPr>
          <a:xfrm>
            <a:off x="3937299" y="1091418"/>
            <a:ext cx="8021021" cy="1456351"/>
          </a:xfrm>
          <a:prstGeom prst="rect">
            <a:avLst/>
          </a:prstGeom>
        </p:spPr>
      </p:pic>
    </p:spTree>
    <p:extLst>
      <p:ext uri="{BB962C8B-B14F-4D97-AF65-F5344CB8AC3E}">
        <p14:creationId xmlns:p14="http://schemas.microsoft.com/office/powerpoint/2010/main" val="162720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874EB-E8C8-4C08-AA53-C6DC2960C861}"/>
              </a:ext>
            </a:extLst>
          </p:cNvPr>
          <p:cNvPicPr>
            <a:picLocks noChangeAspect="1"/>
          </p:cNvPicPr>
          <p:nvPr/>
        </p:nvPicPr>
        <p:blipFill>
          <a:blip r:embed="rId2"/>
          <a:stretch>
            <a:fillRect/>
          </a:stretch>
        </p:blipFill>
        <p:spPr>
          <a:xfrm>
            <a:off x="540910" y="1050812"/>
            <a:ext cx="11048104" cy="1951015"/>
          </a:xfrm>
          <a:prstGeom prst="rect">
            <a:avLst/>
          </a:prstGeom>
        </p:spPr>
      </p:pic>
      <p:sp>
        <p:nvSpPr>
          <p:cNvPr id="4" name="Rectangle 3">
            <a:extLst>
              <a:ext uri="{FF2B5EF4-FFF2-40B4-BE49-F238E27FC236}">
                <a16:creationId xmlns:a16="http://schemas.microsoft.com/office/drawing/2014/main" id="{9299C786-074D-4B42-BDC8-B4B1A8D26B1C}"/>
              </a:ext>
            </a:extLst>
          </p:cNvPr>
          <p:cNvSpPr/>
          <p:nvPr/>
        </p:nvSpPr>
        <p:spPr>
          <a:xfrm>
            <a:off x="540910" y="240182"/>
            <a:ext cx="4532535"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7" name="Rectangle 6">
            <a:extLst>
              <a:ext uri="{FF2B5EF4-FFF2-40B4-BE49-F238E27FC236}">
                <a16:creationId xmlns:a16="http://schemas.microsoft.com/office/drawing/2014/main" id="{7B2339D5-3DE1-4F3C-BF54-DDCA4420EAA8}"/>
              </a:ext>
            </a:extLst>
          </p:cNvPr>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p>
        </p:txBody>
      </p:sp>
      <p:pic>
        <p:nvPicPr>
          <p:cNvPr id="8" name="Picture 7">
            <a:extLst>
              <a:ext uri="{FF2B5EF4-FFF2-40B4-BE49-F238E27FC236}">
                <a16:creationId xmlns:a16="http://schemas.microsoft.com/office/drawing/2014/main" id="{6B322370-8FB5-45D7-9E70-975539EAC3C1}"/>
              </a:ext>
            </a:extLst>
          </p:cNvPr>
          <p:cNvPicPr>
            <a:picLocks noChangeAspect="1"/>
          </p:cNvPicPr>
          <p:nvPr/>
        </p:nvPicPr>
        <p:blipFill>
          <a:blip r:embed="rId3"/>
          <a:stretch>
            <a:fillRect/>
          </a:stretch>
        </p:blipFill>
        <p:spPr>
          <a:xfrm>
            <a:off x="726200" y="3093731"/>
            <a:ext cx="756220" cy="753733"/>
          </a:xfrm>
          <a:prstGeom prst="rect">
            <a:avLst/>
          </a:prstGeom>
        </p:spPr>
      </p:pic>
      <p:sp>
        <p:nvSpPr>
          <p:cNvPr id="9" name="Rectangle 8">
            <a:extLst>
              <a:ext uri="{FF2B5EF4-FFF2-40B4-BE49-F238E27FC236}">
                <a16:creationId xmlns:a16="http://schemas.microsoft.com/office/drawing/2014/main" id="{258A9717-2315-4A29-8F08-EEFE7031A13B}"/>
              </a:ext>
            </a:extLst>
          </p:cNvPr>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99F09F8-9A2F-42DD-BEA4-EBC290D56013}"/>
              </a:ext>
            </a:extLst>
          </p:cNvPr>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0E1720C7-E60F-4C1A-A16D-6087071D3B9D}"/>
              </a:ext>
            </a:extLst>
          </p:cNvPr>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89A1A4FC-9B15-41B1-B7E6-5DB6B46248A5}"/>
              </a:ext>
            </a:extLst>
          </p:cNvPr>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248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313" y="1424487"/>
            <a:ext cx="549384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 Thao tác thực hiện xóa hàng hoặc cột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51312" y="1960259"/>
            <a:ext cx="8640171"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1</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Nháy chuột và tên hàng hoặc cột để chọn hàng hoặc cột</a:t>
            </a:r>
            <a:endParaRPr lang="en-US" sz="2400">
              <a:latin typeface="Times New Roman" panose="02020603050405020304" pitchFamily="18" charset="0"/>
              <a:cs typeface="Times New Roman" panose="02020603050405020304" pitchFamily="18" charset="0"/>
            </a:endParaRPr>
          </a:p>
        </p:txBody>
      </p:sp>
      <p:sp>
        <p:nvSpPr>
          <p:cNvPr id="4" name="TextBox 3"/>
          <p:cNvSpPr txBox="1"/>
          <p:nvPr/>
        </p:nvSpPr>
        <p:spPr>
          <a:xfrm>
            <a:off x="651313" y="2496031"/>
            <a:ext cx="701784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2</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Nháy nút phải chuột vào chỗ chọn.</a:t>
            </a:r>
            <a:endParaRPr lang="en-US" sz="2400" b="1">
              <a:latin typeface="Times New Roman" panose="02020603050405020304" pitchFamily="18" charset="0"/>
              <a:cs typeface="Times New Roman" panose="02020603050405020304" pitchFamily="18" charset="0"/>
            </a:endParaRPr>
          </a:p>
        </p:txBody>
      </p:sp>
      <p:sp>
        <p:nvSpPr>
          <p:cNvPr id="5" name="TextBox 4"/>
          <p:cNvSpPr txBox="1"/>
          <p:nvPr/>
        </p:nvSpPr>
        <p:spPr>
          <a:xfrm>
            <a:off x="651311" y="3044513"/>
            <a:ext cx="7597953"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3</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a:t>
            </a:r>
            <a:r>
              <a:rPr lang="en-US" sz="2400" b="1" smtClean="0">
                <a:latin typeface="Times New Roman" panose="02020603050405020304" pitchFamily="18" charset="0"/>
                <a:cs typeface="Times New Roman" panose="02020603050405020304" pitchFamily="18" charset="0"/>
              </a:rPr>
              <a:t>Delete</a:t>
            </a:r>
            <a:r>
              <a:rPr lang="en-US" sz="2400">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để xóa hàng hoặc cột.</a:t>
            </a:r>
            <a:endParaRPr lang="en-US" sz="2400" b="1">
              <a:latin typeface="Times New Roman" panose="02020603050405020304" pitchFamily="18" charset="0"/>
              <a:cs typeface="Times New Roman" panose="02020603050405020304" pitchFamily="18" charset="0"/>
            </a:endParaRPr>
          </a:p>
        </p:txBody>
      </p:sp>
      <p:sp>
        <p:nvSpPr>
          <p:cNvPr id="7" name="Rectangle 6"/>
          <p:cNvSpPr/>
          <p:nvPr/>
        </p:nvSpPr>
        <p:spPr>
          <a:xfrm>
            <a:off x="318000" y="834846"/>
            <a:ext cx="6042488" cy="552587"/>
          </a:xfrm>
          <a:prstGeom prst="rect">
            <a:avLst/>
          </a:prstGeom>
        </p:spPr>
        <p:txBody>
          <a:bodyPr wrap="none">
            <a:spAutoFit/>
          </a:bodyPr>
          <a:lstStyle/>
          <a:p>
            <a:pPr algn="just" defTabSz="342900">
              <a:lnSpc>
                <a:spcPct val="140000"/>
              </a:lnSpc>
            </a:pPr>
            <a:r>
              <a:rPr lang="vi-VN" sz="2400" b="1">
                <a:solidFill>
                  <a:srgbClr val="0000FF"/>
                </a:solidFill>
                <a:latin typeface="UTM Avo" panose="02040603050506020204" pitchFamily="18" charset="0"/>
                <a:cs typeface="Times New Roman" panose="02020603050405020304" pitchFamily="18" charset="0"/>
              </a:rPr>
              <a:t>a) Các lệnh chèn, xoá, ẩn, hiện hàng và cột</a:t>
            </a:r>
          </a:p>
        </p:txBody>
      </p:sp>
      <p:sp>
        <p:nvSpPr>
          <p:cNvPr id="8" name="Rectangle 7">
            <a:extLst>
              <a:ext uri="{FF2B5EF4-FFF2-40B4-BE49-F238E27FC236}">
                <a16:creationId xmlns:a16="http://schemas.microsoft.com/office/drawing/2014/main" id="{9299C786-074D-4B42-BDC8-B4B1A8D26B1C}"/>
              </a:ext>
            </a:extLst>
          </p:cNvPr>
          <p:cNvSpPr/>
          <p:nvPr/>
        </p:nvSpPr>
        <p:spPr>
          <a:xfrm>
            <a:off x="540910" y="240182"/>
            <a:ext cx="4532535"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9" name="TextBox 8"/>
          <p:cNvSpPr txBox="1"/>
          <p:nvPr/>
        </p:nvSpPr>
        <p:spPr>
          <a:xfrm>
            <a:off x="685728" y="3739987"/>
            <a:ext cx="6570477"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 Thao tác thực hiện chèn thêm hàng hoặc cột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85727" y="4383943"/>
            <a:ext cx="11742246"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1</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Nháy chuột </a:t>
            </a:r>
            <a:r>
              <a:rPr lang="en-US" sz="2400" smtClean="0">
                <a:latin typeface="Times New Roman" panose="02020603050405020304" pitchFamily="18" charset="0"/>
                <a:cs typeface="Times New Roman" panose="02020603050405020304" pitchFamily="18" charset="0"/>
              </a:rPr>
              <a:t>vào </a:t>
            </a:r>
            <a:r>
              <a:rPr lang="en-US" sz="2400" smtClean="0">
                <a:latin typeface="Times New Roman" panose="02020603050405020304" pitchFamily="18" charset="0"/>
                <a:cs typeface="Times New Roman" panose="02020603050405020304" pitchFamily="18" charset="0"/>
              </a:rPr>
              <a:t>tên hàng (dưới hàng muốn chèn) hoặc cột (bên phải cột muốn chèn)</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685727" y="4902456"/>
            <a:ext cx="701784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2</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Nháy nút phải chuột vào chỗ chọn.</a:t>
            </a:r>
            <a:endParaRPr lang="en-US" sz="2400" b="1">
              <a:latin typeface="Times New Roman" panose="02020603050405020304" pitchFamily="18" charset="0"/>
              <a:cs typeface="Times New Roman" panose="02020603050405020304" pitchFamily="18" charset="0"/>
            </a:endParaRPr>
          </a:p>
        </p:txBody>
      </p:sp>
      <p:sp>
        <p:nvSpPr>
          <p:cNvPr id="12" name="TextBox 11"/>
          <p:cNvSpPr txBox="1"/>
          <p:nvPr/>
        </p:nvSpPr>
        <p:spPr>
          <a:xfrm>
            <a:off x="685727" y="5360013"/>
            <a:ext cx="7597953"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3</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a:t>
            </a:r>
            <a:r>
              <a:rPr lang="en-US" sz="2400" b="1" smtClean="0">
                <a:latin typeface="Times New Roman" panose="02020603050405020304" pitchFamily="18" charset="0"/>
                <a:cs typeface="Times New Roman" panose="02020603050405020304" pitchFamily="18" charset="0"/>
              </a:rPr>
              <a:t>Insert </a:t>
            </a:r>
            <a:r>
              <a:rPr lang="en-US" sz="2400" smtClean="0">
                <a:latin typeface="Times New Roman" panose="02020603050405020304" pitchFamily="18" charset="0"/>
                <a:cs typeface="Times New Roman" panose="02020603050405020304" pitchFamily="18" charset="0"/>
              </a:rPr>
              <a:t>để chèn hàng hoặc cột.</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3889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p:cTn id="34"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ppt_x</p:attrName>
                                        </p:attrNameLst>
                                      </p:cBhvr>
                                      <p:tavLst>
                                        <p:tav tm="0">
                                          <p:val>
                                            <p:strVal val="#ppt_x"/>
                                          </p:val>
                                        </p:tav>
                                        <p:tav tm="100000">
                                          <p:val>
                                            <p:strVal val="#ppt_x"/>
                                          </p:val>
                                        </p:tav>
                                      </p:tavLst>
                                    </p:anim>
                                    <p:anim calcmode="lin" valueType="num">
                                      <p:cBhvr>
                                        <p:cTn id="5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anim calcmode="lin" valueType="num">
                                      <p:cBhvr>
                                        <p:cTn id="58" dur="500" fill="hold"/>
                                        <p:tgtEl>
                                          <p:spTgt spid="11"/>
                                        </p:tgtEl>
                                        <p:attrNameLst>
                                          <p:attrName>ppt_x</p:attrName>
                                        </p:attrNameLst>
                                      </p:cBhvr>
                                      <p:tavLst>
                                        <p:tav tm="0">
                                          <p:val>
                                            <p:strVal val="#ppt_x"/>
                                          </p:val>
                                        </p:tav>
                                        <p:tav tm="100000">
                                          <p:val>
                                            <p:strVal val="#ppt_x"/>
                                          </p:val>
                                        </p:tav>
                                      </p:tavLst>
                                    </p:anim>
                                    <p:anim calcmode="lin" valueType="num">
                                      <p:cBhvr>
                                        <p:cTn id="5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anim calcmode="lin" valueType="num">
                                      <p:cBhvr>
                                        <p:cTn id="65" dur="500" fill="hold"/>
                                        <p:tgtEl>
                                          <p:spTgt spid="12"/>
                                        </p:tgtEl>
                                        <p:attrNameLst>
                                          <p:attrName>ppt_x</p:attrName>
                                        </p:attrNameLst>
                                      </p:cBhvr>
                                      <p:tavLst>
                                        <p:tav tm="0">
                                          <p:val>
                                            <p:strVal val="#ppt_x"/>
                                          </p:val>
                                        </p:tav>
                                        <p:tav tm="100000">
                                          <p:val>
                                            <p:strVal val="#ppt_x"/>
                                          </p:val>
                                        </p:tav>
                                      </p:tavLst>
                                    </p:anim>
                                    <p:anim calcmode="lin" valueType="num">
                                      <p:cBhvr>
                                        <p:cTn id="6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8" grpId="0" build="p"/>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01BBB-1D51-4750-A295-954BCC776185}"/>
              </a:ext>
            </a:extLst>
          </p:cNvPr>
          <p:cNvSpPr/>
          <p:nvPr/>
        </p:nvSpPr>
        <p:spPr>
          <a:xfrm>
            <a:off x="496361" y="351255"/>
            <a:ext cx="10616287"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a:t>
            </a:r>
            <a:r>
              <a:rPr lang="vi-VN"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61D30D-7642-4899-9C1C-7078FD0C4A71}"/>
              </a:ext>
            </a:extLst>
          </p:cNvPr>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a:latin typeface="UTM Avo" panose="02040603050506020204" pitchFamily="18" charset="0"/>
                <a:cs typeface="Times New Roman" panose="02020603050405020304" pitchFamily="18" charset="0"/>
                <a:sym typeface="Wingdings" panose="05000000000000000000" pitchFamily="2" charset="2"/>
              </a:rPr>
              <a:t>c</a:t>
            </a:r>
            <a:r>
              <a:rPr lang="vi-VN" sz="2000">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a:latin typeface="UTM Avo" panose="02040603050506020204" pitchFamily="18" charset="0"/>
                <a:cs typeface="Times New Roman" panose="02020603050405020304" pitchFamily="18" charset="0"/>
                <a:sym typeface="Wingdings" panose="05000000000000000000" pitchFamily="2" charset="2"/>
              </a:rPr>
              <a:t>Hide</a:t>
            </a:r>
            <a:r>
              <a:rPr lang="vi-VN" sz="200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5DA10D-B77B-4E68-88AC-5C72CFC53631}"/>
              </a:ext>
            </a:extLst>
          </p:cNvPr>
          <p:cNvPicPr>
            <a:picLocks noChangeAspect="1"/>
          </p:cNvPicPr>
          <p:nvPr/>
        </p:nvPicPr>
        <p:blipFill>
          <a:blip r:embed="rId2"/>
          <a:stretch>
            <a:fillRect/>
          </a:stretch>
        </p:blipFill>
        <p:spPr>
          <a:xfrm>
            <a:off x="1148694" y="2810847"/>
            <a:ext cx="9894612" cy="2379717"/>
          </a:xfrm>
          <a:prstGeom prst="rect">
            <a:avLst/>
          </a:prstGeom>
        </p:spPr>
      </p:pic>
      <p:sp>
        <p:nvSpPr>
          <p:cNvPr id="8" name="Rectangle 7">
            <a:extLst>
              <a:ext uri="{FF2B5EF4-FFF2-40B4-BE49-F238E27FC236}">
                <a16:creationId xmlns:a16="http://schemas.microsoft.com/office/drawing/2014/main" id="{5E385277-BDA3-488A-B156-5B2DC432FD3E}"/>
              </a:ext>
            </a:extLst>
          </p:cNvPr>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a:latin typeface="UTM Avo" panose="02040603050506020204" pitchFamily="18" charset="0"/>
                <a:cs typeface="Times New Roman" panose="02020603050405020304" pitchFamily="18" charset="0"/>
                <a:sym typeface="Wingdings" panose="05000000000000000000" pitchFamily="2" charset="2"/>
              </a:rPr>
              <a:t>Unhide</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4730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313" y="1424487"/>
            <a:ext cx="549384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 Thao tác thực hiện ẩn hàng hoặc cột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51312" y="1960259"/>
            <a:ext cx="8640171"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1</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Nháy chuột và tên hàng hoặc cột muốn ẩn.</a:t>
            </a:r>
            <a:endParaRPr lang="en-US" sz="2400">
              <a:latin typeface="Times New Roman" panose="02020603050405020304" pitchFamily="18" charset="0"/>
              <a:cs typeface="Times New Roman" panose="02020603050405020304" pitchFamily="18" charset="0"/>
            </a:endParaRPr>
          </a:p>
        </p:txBody>
      </p:sp>
      <p:sp>
        <p:nvSpPr>
          <p:cNvPr id="4" name="TextBox 3"/>
          <p:cNvSpPr txBox="1"/>
          <p:nvPr/>
        </p:nvSpPr>
        <p:spPr>
          <a:xfrm>
            <a:off x="651313" y="2496031"/>
            <a:ext cx="701784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2</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Nháy nút phải chuột vào chỗ chọn.</a:t>
            </a:r>
            <a:endParaRPr lang="en-US" sz="2400" b="1">
              <a:latin typeface="Times New Roman" panose="02020603050405020304" pitchFamily="18" charset="0"/>
              <a:cs typeface="Times New Roman" panose="02020603050405020304" pitchFamily="18" charset="0"/>
            </a:endParaRPr>
          </a:p>
        </p:txBody>
      </p:sp>
      <p:sp>
        <p:nvSpPr>
          <p:cNvPr id="5" name="TextBox 4"/>
          <p:cNvSpPr txBox="1"/>
          <p:nvPr/>
        </p:nvSpPr>
        <p:spPr>
          <a:xfrm>
            <a:off x="651311" y="3044513"/>
            <a:ext cx="7597953"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3</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a:t>
            </a:r>
            <a:r>
              <a:rPr lang="en-US" sz="2400" b="1" smtClean="0">
                <a:latin typeface="Times New Roman" panose="02020603050405020304" pitchFamily="18" charset="0"/>
                <a:cs typeface="Times New Roman" panose="02020603050405020304" pitchFamily="18" charset="0"/>
              </a:rPr>
              <a:t>Hide</a:t>
            </a:r>
            <a:r>
              <a:rPr lang="en-US" sz="2400" smtClean="0">
                <a:latin typeface="Times New Roman" panose="02020603050405020304" pitchFamily="18" charset="0"/>
                <a:cs typeface="Times New Roman" panose="02020603050405020304" pitchFamily="18" charset="0"/>
              </a:rPr>
              <a:t> để ẩn hàng hoặc cột.</a:t>
            </a:r>
            <a:endParaRPr lang="en-US" sz="2400" b="1">
              <a:latin typeface="Times New Roman" panose="02020603050405020304" pitchFamily="18" charset="0"/>
              <a:cs typeface="Times New Roman" panose="02020603050405020304" pitchFamily="18" charset="0"/>
            </a:endParaRPr>
          </a:p>
        </p:txBody>
      </p:sp>
      <p:sp>
        <p:nvSpPr>
          <p:cNvPr id="6" name="Rectangle 5"/>
          <p:cNvSpPr/>
          <p:nvPr/>
        </p:nvSpPr>
        <p:spPr>
          <a:xfrm>
            <a:off x="470400" y="828491"/>
            <a:ext cx="6042488" cy="552587"/>
          </a:xfrm>
          <a:prstGeom prst="rect">
            <a:avLst/>
          </a:prstGeom>
        </p:spPr>
        <p:txBody>
          <a:bodyPr wrap="none">
            <a:spAutoFit/>
          </a:bodyPr>
          <a:lstStyle/>
          <a:p>
            <a:pPr algn="just" defTabSz="342900">
              <a:lnSpc>
                <a:spcPct val="140000"/>
              </a:lnSpc>
            </a:pPr>
            <a:r>
              <a:rPr lang="vi-VN" sz="2400" b="1">
                <a:solidFill>
                  <a:srgbClr val="0000FF"/>
                </a:solidFill>
                <a:latin typeface="UTM Avo" panose="02040603050506020204" pitchFamily="18" charset="0"/>
                <a:cs typeface="Times New Roman" panose="02020603050405020304" pitchFamily="18" charset="0"/>
              </a:rPr>
              <a:t>a) Các lệnh chèn, xoá, ẩn, hiện hàng và cột</a:t>
            </a:r>
          </a:p>
        </p:txBody>
      </p:sp>
      <p:sp>
        <p:nvSpPr>
          <p:cNvPr id="7" name="Rectangle 6">
            <a:extLst>
              <a:ext uri="{FF2B5EF4-FFF2-40B4-BE49-F238E27FC236}">
                <a16:creationId xmlns:a16="http://schemas.microsoft.com/office/drawing/2014/main" id="{9299C786-074D-4B42-BDC8-B4B1A8D26B1C}"/>
              </a:ext>
            </a:extLst>
          </p:cNvPr>
          <p:cNvSpPr/>
          <p:nvPr/>
        </p:nvSpPr>
        <p:spPr>
          <a:xfrm>
            <a:off x="540910" y="240182"/>
            <a:ext cx="4532535"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8" name="Rectangle 7"/>
          <p:cNvSpPr/>
          <p:nvPr/>
        </p:nvSpPr>
        <p:spPr>
          <a:xfrm>
            <a:off x="480232" y="3555481"/>
            <a:ext cx="4862228" cy="609398"/>
          </a:xfrm>
          <a:prstGeom prst="rect">
            <a:avLst/>
          </a:prstGeom>
        </p:spPr>
        <p:txBody>
          <a:bodyPr wrap="none">
            <a:spAutoFit/>
          </a:bodyPr>
          <a:lstStyle/>
          <a:p>
            <a:pPr algn="just" defTabSz="342900">
              <a:lnSpc>
                <a:spcPct val="140000"/>
              </a:lnSpc>
            </a:pPr>
            <a:r>
              <a:rPr lang="en-US" sz="2400" b="1" smtClean="0">
                <a:solidFill>
                  <a:srgbClr val="0000FF"/>
                </a:solidFill>
                <a:latin typeface="UTM Avo" panose="02040603050506020204" pitchFamily="18" charset="0"/>
                <a:cs typeface="Times New Roman" panose="02020603050405020304" pitchFamily="18" charset="0"/>
              </a:rPr>
              <a:t>b</a:t>
            </a:r>
            <a:r>
              <a:rPr lang="vi-VN" sz="2400" b="1" smtClean="0">
                <a:solidFill>
                  <a:srgbClr val="0000FF"/>
                </a:solidFill>
                <a:latin typeface="UTM Avo" panose="02040603050506020204" pitchFamily="18" charset="0"/>
                <a:cs typeface="Times New Roman" panose="02020603050405020304" pitchFamily="18" charset="0"/>
              </a:rPr>
              <a:t>) </a:t>
            </a:r>
            <a:r>
              <a:rPr lang="en-US" sz="2400" b="1" smtClean="0">
                <a:solidFill>
                  <a:srgbClr val="0000FF"/>
                </a:solidFill>
                <a:latin typeface="UTM Avo" panose="02040603050506020204" pitchFamily="18" charset="0"/>
                <a:cs typeface="Times New Roman" panose="02020603050405020304" pitchFamily="18" charset="0"/>
              </a:rPr>
              <a:t>Gộp các ô của một vùng dữ liệu</a:t>
            </a:r>
            <a:endParaRPr lang="vi-VN" sz="2400" b="1">
              <a:solidFill>
                <a:srgbClr val="0000FF"/>
              </a:solidFill>
              <a:latin typeface="UTM Avo" panose="02040603050506020204" pitchFamily="18" charset="0"/>
              <a:cs typeface="Times New Roman" panose="02020603050405020304" pitchFamily="18" charset="0"/>
            </a:endParaRPr>
          </a:p>
        </p:txBody>
      </p:sp>
      <p:sp>
        <p:nvSpPr>
          <p:cNvPr id="9" name="TextBox 8"/>
          <p:cNvSpPr txBox="1"/>
          <p:nvPr/>
        </p:nvSpPr>
        <p:spPr>
          <a:xfrm>
            <a:off x="715225" y="4133279"/>
            <a:ext cx="549384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 Thao tác thực hiện :</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15224" y="4669051"/>
            <a:ext cx="8640171"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1</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vùng dữ liệu.</a:t>
            </a:r>
            <a:endParaRPr lang="en-US" sz="2400">
              <a:latin typeface="Times New Roman" panose="02020603050405020304" pitchFamily="18" charset="0"/>
              <a:cs typeface="Times New Roman" panose="02020603050405020304" pitchFamily="18" charset="0"/>
            </a:endParaRPr>
          </a:p>
        </p:txBody>
      </p:sp>
      <p:sp>
        <p:nvSpPr>
          <p:cNvPr id="11" name="TextBox 10"/>
          <p:cNvSpPr txBox="1"/>
          <p:nvPr/>
        </p:nvSpPr>
        <p:spPr>
          <a:xfrm>
            <a:off x="715224" y="5204823"/>
            <a:ext cx="9107201"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2</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a:t>
            </a:r>
            <a:r>
              <a:rPr lang="en-US" sz="2400" b="1" smtClean="0">
                <a:latin typeface="Times New Roman" panose="02020603050405020304" pitchFamily="18" charset="0"/>
                <a:cs typeface="Times New Roman" panose="02020603050405020304" pitchFamily="18" charset="0"/>
              </a:rPr>
              <a:t>Home, </a:t>
            </a:r>
            <a:r>
              <a:rPr lang="en-US" sz="2400" smtClean="0">
                <a:latin typeface="Times New Roman" panose="02020603050405020304" pitchFamily="18" charset="0"/>
                <a:cs typeface="Times New Roman" panose="02020603050405020304" pitchFamily="18" charset="0"/>
              </a:rPr>
              <a:t>trong nhóm </a:t>
            </a:r>
            <a:r>
              <a:rPr lang="en-US" sz="2400" b="1" smtClean="0">
                <a:latin typeface="Times New Roman" panose="02020603050405020304" pitchFamily="18" charset="0"/>
                <a:cs typeface="Times New Roman" panose="02020603050405020304" pitchFamily="18" charset="0"/>
              </a:rPr>
              <a:t>Alignment, </a:t>
            </a:r>
            <a:r>
              <a:rPr lang="en-US" sz="2400" smtClean="0">
                <a:latin typeface="Times New Roman" panose="02020603050405020304" pitchFamily="18" charset="0"/>
                <a:cs typeface="Times New Roman" panose="02020603050405020304" pitchFamily="18" charset="0"/>
              </a:rPr>
              <a:t>chọn </a:t>
            </a:r>
            <a:r>
              <a:rPr lang="en-US" sz="2400" b="1" smtClean="0">
                <a:latin typeface="Times New Roman" panose="02020603050405020304" pitchFamily="18" charset="0"/>
                <a:cs typeface="Times New Roman" panose="02020603050405020304" pitchFamily="18" charset="0"/>
              </a:rPr>
              <a:t>Merge &amp; Center</a:t>
            </a:r>
            <a:endParaRPr lang="en-US" sz="2400" b="1">
              <a:latin typeface="Times New Roman" panose="02020603050405020304" pitchFamily="18" charset="0"/>
              <a:cs typeface="Times New Roman" panose="02020603050405020304" pitchFamily="18" charset="0"/>
            </a:endParaRPr>
          </a:p>
        </p:txBody>
      </p:sp>
      <p:sp>
        <p:nvSpPr>
          <p:cNvPr id="12" name="TextBox 11"/>
          <p:cNvSpPr txBox="1"/>
          <p:nvPr/>
        </p:nvSpPr>
        <p:spPr>
          <a:xfrm>
            <a:off x="715222" y="5753305"/>
            <a:ext cx="10336235"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Lưu ý: Sau khi gộp địa chỉ và dữ liệu của ô là ô đầu tiên bên trái của vùng</a:t>
            </a:r>
            <a:r>
              <a:rPr lang="en-US" sz="2400" smtClean="0">
                <a:latin typeface="Times New Roman" panose="02020603050405020304" pitchFamily="18" charset="0"/>
                <a:cs typeface="Times New Roman" panose="02020603050405020304" pitchFamily="18" charset="0"/>
              </a:rPr>
              <a:t>.</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36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anim calcmode="lin" valueType="num">
                                      <p:cBhvr>
                                        <p:cTn id="29" dur="500" fill="hold"/>
                                        <p:tgtEl>
                                          <p:spTgt spid="5"/>
                                        </p:tgtEl>
                                        <p:attrNameLst>
                                          <p:attrName>ppt_x</p:attrName>
                                        </p:attrNameLst>
                                      </p:cBhvr>
                                      <p:tavLst>
                                        <p:tav tm="0">
                                          <p:val>
                                            <p:strVal val="#ppt_x"/>
                                          </p:val>
                                        </p:tav>
                                        <p:tav tm="100000">
                                          <p:val>
                                            <p:strVal val="#ppt_x"/>
                                          </p:val>
                                        </p:tav>
                                      </p:tavLst>
                                    </p:anim>
                                    <p:anim calcmode="lin" valueType="num">
                                      <p:cBhvr>
                                        <p:cTn id="30" dur="5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anim calcmode="lin" valueType="num">
                                      <p:cBhvr>
                                        <p:cTn id="51" dur="500" fill="hold"/>
                                        <p:tgtEl>
                                          <p:spTgt spid="10"/>
                                        </p:tgtEl>
                                        <p:attrNameLst>
                                          <p:attrName>ppt_x</p:attrName>
                                        </p:attrNameLst>
                                      </p:cBhvr>
                                      <p:tavLst>
                                        <p:tav tm="0">
                                          <p:val>
                                            <p:strVal val="#ppt_x"/>
                                          </p:val>
                                        </p:tav>
                                        <p:tav tm="100000">
                                          <p:val>
                                            <p:strVal val="#ppt_x"/>
                                          </p:val>
                                        </p:tav>
                                      </p:tavLst>
                                    </p:anim>
                                    <p:anim calcmode="lin" valueType="num">
                                      <p:cBhvr>
                                        <p:cTn id="5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anim calcmode="lin" valueType="num">
                                      <p:cBhvr>
                                        <p:cTn id="58" dur="500" fill="hold"/>
                                        <p:tgtEl>
                                          <p:spTgt spid="11"/>
                                        </p:tgtEl>
                                        <p:attrNameLst>
                                          <p:attrName>ppt_x</p:attrName>
                                        </p:attrNameLst>
                                      </p:cBhvr>
                                      <p:tavLst>
                                        <p:tav tm="0">
                                          <p:val>
                                            <p:strVal val="#ppt_x"/>
                                          </p:val>
                                        </p:tav>
                                        <p:tav tm="100000">
                                          <p:val>
                                            <p:strVal val="#ppt_x"/>
                                          </p:val>
                                        </p:tav>
                                      </p:tavLst>
                                    </p:anim>
                                    <p:anim calcmode="lin" valueType="num">
                                      <p:cBhvr>
                                        <p:cTn id="5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anim calcmode="lin" valueType="num">
                                      <p:cBhvr>
                                        <p:cTn id="65" dur="500" fill="hold"/>
                                        <p:tgtEl>
                                          <p:spTgt spid="12"/>
                                        </p:tgtEl>
                                        <p:attrNameLst>
                                          <p:attrName>ppt_x</p:attrName>
                                        </p:attrNameLst>
                                      </p:cBhvr>
                                      <p:tavLst>
                                        <p:tav tm="0">
                                          <p:val>
                                            <p:strVal val="#ppt_x"/>
                                          </p:val>
                                        </p:tav>
                                        <p:tav tm="100000">
                                          <p:val>
                                            <p:strVal val="#ppt_x"/>
                                          </p:val>
                                        </p:tav>
                                      </p:tavLst>
                                    </p:anim>
                                    <p:anim calcmode="lin" valueType="num">
                                      <p:cBhvr>
                                        <p:cTn id="6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build="p"/>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3E00A-7E59-4EC0-A1C9-F8FE7C0B0129}"/>
              </a:ext>
            </a:extLst>
          </p:cNvPr>
          <p:cNvPicPr>
            <a:picLocks noChangeAspect="1"/>
          </p:cNvPicPr>
          <p:nvPr/>
        </p:nvPicPr>
        <p:blipFill>
          <a:blip r:embed="rId2"/>
          <a:stretch>
            <a:fillRect/>
          </a:stretch>
        </p:blipFill>
        <p:spPr>
          <a:xfrm>
            <a:off x="1421365" y="1342228"/>
            <a:ext cx="9349270" cy="2678339"/>
          </a:xfrm>
          <a:prstGeom prst="rect">
            <a:avLst/>
          </a:prstGeom>
        </p:spPr>
      </p:pic>
      <p:sp>
        <p:nvSpPr>
          <p:cNvPr id="4" name="Rectangle 3">
            <a:extLst>
              <a:ext uri="{FF2B5EF4-FFF2-40B4-BE49-F238E27FC236}">
                <a16:creationId xmlns:a16="http://schemas.microsoft.com/office/drawing/2014/main" id="{2ED63F6F-44C2-4889-88C8-AE3F8F411164}"/>
              </a:ext>
            </a:extLst>
          </p:cNvPr>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p>
        </p:txBody>
      </p:sp>
      <p:sp>
        <p:nvSpPr>
          <p:cNvPr id="5" name="Rectangle 4">
            <a:extLst>
              <a:ext uri="{FF2B5EF4-FFF2-40B4-BE49-F238E27FC236}">
                <a16:creationId xmlns:a16="http://schemas.microsoft.com/office/drawing/2014/main" id="{9558BDE4-1C2B-458C-8100-8DBD501E4923}"/>
              </a:ext>
            </a:extLst>
          </p:cNvPr>
          <p:cNvSpPr/>
          <p:nvPr/>
        </p:nvSpPr>
        <p:spPr>
          <a:xfrm>
            <a:off x="574334" y="797432"/>
            <a:ext cx="11043332" cy="470065"/>
          </a:xfrm>
          <a:prstGeom prst="rect">
            <a:avLst/>
          </a:prstGeom>
        </p:spPr>
        <p:txBody>
          <a:bodyPr wrap="square">
            <a:spAutoFit/>
          </a:bodyPr>
          <a:lstStyle/>
          <a:p>
            <a:pPr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7C65EB9-6B67-4F37-9BFF-DAD23ED70496}"/>
              </a:ext>
            </a:extLst>
          </p:cNvPr>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68CA85D-BCF0-43D6-B652-460654A0D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107" y="4274043"/>
            <a:ext cx="6243559" cy="2081187"/>
          </a:xfrm>
          <a:prstGeom prst="rect">
            <a:avLst/>
          </a:prstGeom>
        </p:spPr>
      </p:pic>
    </p:spTree>
    <p:extLst>
      <p:ext uri="{BB962C8B-B14F-4D97-AF65-F5344CB8AC3E}">
        <p14:creationId xmlns:p14="http://schemas.microsoft.com/office/powerpoint/2010/main" val="176988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DD788-C265-4A1A-8F71-844FE78099F1}"/>
              </a:ext>
            </a:extLst>
          </p:cNvPr>
          <p:cNvPicPr>
            <a:picLocks noChangeAspect="1"/>
          </p:cNvPicPr>
          <p:nvPr/>
        </p:nvPicPr>
        <p:blipFill rotWithShape="1">
          <a:blip r:embed="rId2"/>
          <a:srcRect b="51194"/>
          <a:stretch/>
        </p:blipFill>
        <p:spPr>
          <a:xfrm>
            <a:off x="540910" y="1066078"/>
            <a:ext cx="11347540" cy="3064859"/>
          </a:xfrm>
          <a:prstGeom prst="rect">
            <a:avLst/>
          </a:prstGeom>
        </p:spPr>
      </p:pic>
      <p:pic>
        <p:nvPicPr>
          <p:cNvPr id="4" name="Picture 3">
            <a:extLst>
              <a:ext uri="{FF2B5EF4-FFF2-40B4-BE49-F238E27FC236}">
                <a16:creationId xmlns:a16="http://schemas.microsoft.com/office/drawing/2014/main" id="{23F4C0CD-D697-43D7-AF88-38C2AF56C8E8}"/>
              </a:ext>
            </a:extLst>
          </p:cNvPr>
          <p:cNvPicPr>
            <a:picLocks noChangeAspect="1"/>
          </p:cNvPicPr>
          <p:nvPr/>
        </p:nvPicPr>
        <p:blipFill>
          <a:blip r:embed="rId3"/>
          <a:stretch>
            <a:fillRect/>
          </a:stretch>
        </p:blipFill>
        <p:spPr>
          <a:xfrm>
            <a:off x="11295235" y="283866"/>
            <a:ext cx="589731" cy="520622"/>
          </a:xfrm>
          <a:prstGeom prst="rect">
            <a:avLst/>
          </a:prstGeom>
        </p:spPr>
      </p:pic>
      <p:sp>
        <p:nvSpPr>
          <p:cNvPr id="5" name="Rectangle 4">
            <a:extLst>
              <a:ext uri="{FF2B5EF4-FFF2-40B4-BE49-F238E27FC236}">
                <a16:creationId xmlns:a16="http://schemas.microsoft.com/office/drawing/2014/main" id="{AAF8FDE5-F285-454A-898B-FDB92C83BFF7}"/>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p>
        </p:txBody>
      </p:sp>
      <p:pic>
        <p:nvPicPr>
          <p:cNvPr id="6" name="Picture 5">
            <a:extLst>
              <a:ext uri="{FF2B5EF4-FFF2-40B4-BE49-F238E27FC236}">
                <a16:creationId xmlns:a16="http://schemas.microsoft.com/office/drawing/2014/main" id="{335089FB-B4D9-47A2-B3E9-7E02FE607915}"/>
              </a:ext>
            </a:extLst>
          </p:cNvPr>
          <p:cNvPicPr>
            <a:picLocks noChangeAspect="1"/>
          </p:cNvPicPr>
          <p:nvPr/>
        </p:nvPicPr>
        <p:blipFill rotWithShape="1">
          <a:blip r:embed="rId2"/>
          <a:srcRect l="-190" t="48994" r="190" b="677"/>
          <a:stretch/>
        </p:blipFill>
        <p:spPr>
          <a:xfrm>
            <a:off x="1958509" y="4130937"/>
            <a:ext cx="8512342" cy="2370819"/>
          </a:xfrm>
          <a:prstGeom prst="rect">
            <a:avLst/>
          </a:prstGeom>
        </p:spPr>
      </p:pic>
    </p:spTree>
    <p:extLst>
      <p:ext uri="{BB962C8B-B14F-4D97-AF65-F5344CB8AC3E}">
        <p14:creationId xmlns:p14="http://schemas.microsoft.com/office/powerpoint/2010/main" val="322217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09417-3BF1-4FF7-90D5-7E9EE064DB6B}"/>
              </a:ext>
            </a:extLst>
          </p:cNvPr>
          <p:cNvPicPr>
            <a:picLocks noChangeAspect="1"/>
          </p:cNvPicPr>
          <p:nvPr/>
        </p:nvPicPr>
        <p:blipFill>
          <a:blip r:embed="rId2"/>
          <a:stretch>
            <a:fillRect/>
          </a:stretch>
        </p:blipFill>
        <p:spPr>
          <a:xfrm>
            <a:off x="453614" y="4709811"/>
            <a:ext cx="11284772" cy="1826915"/>
          </a:xfrm>
          <a:prstGeom prst="rect">
            <a:avLst/>
          </a:prstGeom>
        </p:spPr>
      </p:pic>
      <p:sp>
        <p:nvSpPr>
          <p:cNvPr id="4" name="Rectangle 3">
            <a:extLst>
              <a:ext uri="{FF2B5EF4-FFF2-40B4-BE49-F238E27FC236}">
                <a16:creationId xmlns:a16="http://schemas.microsoft.com/office/drawing/2014/main" id="{C7CA5A90-0478-4877-9E95-C72D20376AC0}"/>
              </a:ext>
            </a:extLst>
          </p:cNvPr>
          <p:cNvSpPr/>
          <p:nvPr/>
        </p:nvSpPr>
        <p:spPr>
          <a:xfrm>
            <a:off x="816234" y="2852223"/>
            <a:ext cx="10559532" cy="187910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theo dõi quá trình thực hiện dự án như Hình 9.12 sẽ luôn cho kết quả đúng.</a:t>
            </a:r>
          </a:p>
        </p:txBody>
      </p:sp>
      <p:pic>
        <p:nvPicPr>
          <p:cNvPr id="5" name="Picture 4">
            <a:extLst>
              <a:ext uri="{FF2B5EF4-FFF2-40B4-BE49-F238E27FC236}">
                <a16:creationId xmlns:a16="http://schemas.microsoft.com/office/drawing/2014/main" id="{897E397F-5B02-48F5-804F-E4A1BBD388BB}"/>
              </a:ext>
            </a:extLst>
          </p:cNvPr>
          <p:cNvPicPr>
            <a:picLocks noChangeAspect="1"/>
          </p:cNvPicPr>
          <p:nvPr/>
        </p:nvPicPr>
        <p:blipFill rotWithShape="1">
          <a:blip r:embed="rId3"/>
          <a:srcRect l="-190" t="48994" r="190" b="677"/>
          <a:stretch/>
        </p:blipFill>
        <p:spPr>
          <a:xfrm>
            <a:off x="1567339" y="319470"/>
            <a:ext cx="9057322" cy="2522604"/>
          </a:xfrm>
          <a:prstGeom prst="rect">
            <a:avLst/>
          </a:prstGeom>
        </p:spPr>
      </p:pic>
    </p:spTree>
    <p:extLst>
      <p:ext uri="{BB962C8B-B14F-4D97-AF65-F5344CB8AC3E}">
        <p14:creationId xmlns:p14="http://schemas.microsoft.com/office/powerpoint/2010/main" val="396460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4. THỰC HÀNH: HOÀN THIỆN DỮ LIỆU DỰ ÁN TRƯỜNG HỌC XANH </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883115"/>
            <a:ext cx="11361883" cy="5636223"/>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Tạo trang tính mới trong bảng tính của dự án để nhập dữ liệu dự kiến phân bổ cây.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Nhập và sao chép dữ liệu vào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Thiết lập công thức tính chi phí trồng mỗi loại cây và chi phí của toàn bộ dự án.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Thực hiện các thao tác định dạng dữ liệu cho trang tính.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trang tính mới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thêm một trang tính mới đặt tên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b) Nhập và sao chép dữ liệu vào trang tính  </a:t>
            </a:r>
          </a:p>
          <a:p>
            <a:pPr>
              <a:lnSpc>
                <a:spcPct val="140000"/>
              </a:lnSpc>
            </a:pPr>
            <a:r>
              <a:rPr lang="en-US" sz="2000">
                <a:latin typeface="UTM Avo" panose="02040603050506020204" pitchFamily="18" charset="0"/>
                <a:cs typeface="Times New Roman" panose="02020603050405020304" pitchFamily="18" charset="0"/>
              </a:rPr>
              <a:t>- Mở trang tính </a:t>
            </a:r>
            <a:r>
              <a:rPr lang="en-US" sz="2000">
                <a:solidFill>
                  <a:srgbClr val="FF3399"/>
                </a:solidFill>
                <a:latin typeface="UTM Avo" panose="02040603050506020204" pitchFamily="18" charset="0"/>
                <a:cs typeface="Times New Roman" panose="02020603050405020304" pitchFamily="18" charset="0"/>
              </a:rPr>
              <a:t>4. Dự kiến kết quả</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Sao chép toàn bộ dữ liệu của trang tính </a:t>
            </a:r>
            <a:r>
              <a:rPr lang="en-US" sz="2000">
                <a:solidFill>
                  <a:srgbClr val="FF3399"/>
                </a:solidFill>
                <a:latin typeface="UTM Avo" panose="02040603050506020204" pitchFamily="18" charset="0"/>
                <a:cs typeface="Times New Roman" panose="02020603050405020304" pitchFamily="18" charset="0"/>
              </a:rPr>
              <a:t>4. Dự kiến kết quả </a:t>
            </a:r>
            <a:r>
              <a:rPr lang="en-US" sz="2000">
                <a:latin typeface="UTM Avo" panose="02040603050506020204" pitchFamily="18" charset="0"/>
                <a:cs typeface="Times New Roman" panose="02020603050405020304" pitchFamily="18" charset="0"/>
              </a:rPr>
              <a:t>sang trang tính </a:t>
            </a:r>
            <a:r>
              <a:rPr lang="en-US" sz="2000">
                <a:solidFill>
                  <a:srgbClr val="FF3399"/>
                </a:solidFill>
                <a:latin typeface="UTM Avo" panose="02040603050506020204" pitchFamily="18" charset="0"/>
                <a:cs typeface="Times New Roman" panose="02020603050405020304" pitchFamily="18" charset="0"/>
              </a:rPr>
              <a:t>5. Tổng kết</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Trong trang tính 5, sửa lại tên bảng tại ô A2 là: </a:t>
            </a:r>
            <a:r>
              <a:rPr lang="vi-VN" sz="2000">
                <a:solidFill>
                  <a:srgbClr val="FF3399"/>
                </a:solidFill>
                <a:latin typeface="UTM Avo" panose="02040603050506020204" pitchFamily="18" charset="0"/>
                <a:cs typeface="Times New Roman" panose="02020603050405020304" pitchFamily="18" charset="0"/>
              </a:rPr>
              <a:t>Bảng 5. Dự kiến phân bổ cây dự án Trường</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18565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1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500"/>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500"/>
                                        <p:tgtEl>
                                          <p:spTgt spid="3">
                                            <p:txEl>
                                              <p:pRg st="8" end="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500"/>
                                        <p:tgtEl>
                                          <p:spTgt spid="3">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500"/>
                                        <p:tgtEl>
                                          <p:spTgt spid="3">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fade">
                                      <p:cBhvr>
                                        <p:cTn id="77" dur="500"/>
                                        <p:tgtEl>
                                          <p:spTgt spid="3">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fade">
                                      <p:cBhvr>
                                        <p:cTn id="8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8A870F-3F93-4745-8A0F-AC5B371D190A}"/>
              </a:ext>
            </a:extLst>
          </p:cNvPr>
          <p:cNvSpPr/>
          <p:nvPr/>
        </p:nvSpPr>
        <p:spPr>
          <a:xfrm>
            <a:off x="621254" y="395445"/>
            <a:ext cx="10949492" cy="6067110"/>
          </a:xfrm>
          <a:prstGeom prst="rect">
            <a:avLst/>
          </a:prstGeom>
        </p:spPr>
        <p:txBody>
          <a:bodyPr wrap="square">
            <a:spAutoFit/>
          </a:bodyPr>
          <a:lstStyle/>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c) Tính chi phí trồng mỗi loại cây và của toàn bộ dự án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Nháy chuột chọn cột D (cột của lớp 7A), nháy nút phải chuột và chọn </a:t>
            </a:r>
            <a:r>
              <a:rPr lang="vi-VN" sz="2000" b="1">
                <a:latin typeface="UTM Avo" panose="02040603050506020204" pitchFamily="18" charset="0"/>
                <a:cs typeface="Times New Roman" panose="02020603050405020304" pitchFamily="18" charset="0"/>
              </a:rPr>
              <a:t>Insert</a:t>
            </a:r>
            <a:r>
              <a:rPr lang="vi-VN" sz="2000">
                <a:latin typeface="UTM Avo" panose="02040603050506020204" pitchFamily="18" charset="0"/>
                <a:cs typeface="Times New Roman" panose="02020603050405020304" pitchFamily="18" charset="0"/>
              </a:rPr>
              <a:t> để chèn thêm cột. </a:t>
            </a:r>
            <a:endParaRPr lang="en-US" sz="2000">
              <a:latin typeface="UTM Avo" panose="02040603050506020204" pitchFamily="18" charset="0"/>
              <a:cs typeface="Times New Roman" panose="02020603050405020304" pitchFamily="18" charset="0"/>
            </a:endParaRPr>
          </a:p>
          <a:p>
            <a:pPr algn="just">
              <a:lnSpc>
                <a:spcPct val="140000"/>
              </a:lnSpc>
            </a:pPr>
            <a:r>
              <a:rPr lang="vi-VN" sz="2000">
                <a:latin typeface="UTM Avo" panose="02040603050506020204" pitchFamily="18" charset="0"/>
                <a:cs typeface="Times New Roman" panose="02020603050405020304" pitchFamily="18" charset="0"/>
              </a:rPr>
              <a:t>- Đặt tiêu đề cho cột mới tạo là </a:t>
            </a:r>
            <a:r>
              <a:rPr lang="vi-VN" sz="2000">
                <a:solidFill>
                  <a:srgbClr val="FF3399"/>
                </a:solidFill>
                <a:latin typeface="UTM Avo" panose="02040603050506020204" pitchFamily="18" charset="0"/>
                <a:cs typeface="Times New Roman" panose="02020603050405020304" pitchFamily="18" charset="0"/>
              </a:rPr>
              <a:t>Đơn giá</a:t>
            </a:r>
            <a:r>
              <a:rPr lang="en-US" sz="2000">
                <a:latin typeface="UTM Avo" panose="02040603050506020204" pitchFamily="18" charset="0"/>
                <a:cs typeface="Times New Roman" panose="02020603050405020304" pitchFamily="18" charset="0"/>
              </a:rPr>
              <a:t>.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Mở trang tính </a:t>
            </a:r>
            <a:r>
              <a:rPr lang="vi-VN" sz="2000">
                <a:solidFill>
                  <a:srgbClr val="FF3399"/>
                </a:solidFill>
                <a:latin typeface="UTM Avo" panose="02040603050506020204" pitchFamily="18" charset="0"/>
                <a:cs typeface="Times New Roman" panose="02020603050405020304" pitchFamily="18" charset="0"/>
              </a:rPr>
              <a:t>3. Tìm hiểu giống cây</a:t>
            </a:r>
            <a:r>
              <a:rPr lang="vi-VN" sz="2000">
                <a:latin typeface="UTM Avo" panose="02040603050506020204" pitchFamily="18" charset="0"/>
                <a:cs typeface="Times New Roman" panose="02020603050405020304" pitchFamily="18" charset="0"/>
              </a:rPr>
              <a:t>. Sao chép toàn bộ đơn giá của các loại cây từ dữ liệu trong trang tính này vào cột Đơn giá ở trang tính </a:t>
            </a:r>
            <a:r>
              <a:rPr lang="vi-VN" sz="2000">
                <a:solidFill>
                  <a:srgbClr val="FF3399"/>
                </a:solidFill>
                <a:latin typeface="UTM Avo" panose="02040603050506020204" pitchFamily="18" charset="0"/>
                <a:cs typeface="Times New Roman" panose="02020603050405020304" pitchFamily="18" charset="0"/>
              </a:rPr>
              <a:t>5. Tổng kết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a:lnSpc>
                <a:spcPct val="140000"/>
              </a:lnSpc>
            </a:pPr>
            <a:r>
              <a:rPr lang="en-US" sz="2000">
                <a:latin typeface="UTM Avo" panose="02040603050506020204" pitchFamily="18" charset="0"/>
                <a:cs typeface="Times New Roman" panose="02020603050405020304" pitchFamily="18" charset="0"/>
              </a:rPr>
              <a:t>- Tạo thêm cột </a:t>
            </a:r>
            <a:r>
              <a:rPr lang="en-US" sz="2000">
                <a:solidFill>
                  <a:srgbClr val="FF3399"/>
                </a:solidFill>
                <a:latin typeface="UTM Avo" panose="02040603050506020204" pitchFamily="18" charset="0"/>
                <a:cs typeface="Times New Roman" panose="02020603050405020304" pitchFamily="18" charset="0"/>
              </a:rPr>
              <a:t>Chi phí </a:t>
            </a:r>
            <a:r>
              <a:rPr lang="en-US" sz="2000">
                <a:latin typeface="UTM Avo" panose="02040603050506020204" pitchFamily="18" charset="0"/>
                <a:cs typeface="Times New Roman" panose="02020603050405020304" pitchFamily="18" charset="0"/>
              </a:rPr>
              <a:t>bên phải cột </a:t>
            </a:r>
            <a:r>
              <a:rPr lang="en-US" sz="2000">
                <a:solidFill>
                  <a:srgbClr val="FF3399"/>
                </a:solidFill>
                <a:latin typeface="UTM Avo" panose="02040603050506020204" pitchFamily="18" charset="0"/>
                <a:cs typeface="Times New Roman" panose="02020603050405020304" pitchFamily="18" charset="0"/>
              </a:rPr>
              <a:t>Trung bình </a:t>
            </a:r>
            <a:r>
              <a:rPr lang="en-US" sz="2000">
                <a:latin typeface="UTM Avo" panose="02040603050506020204" pitchFamily="18" charset="0"/>
                <a:cs typeface="Times New Roman" panose="02020603050405020304" pitchFamily="18" charset="0"/>
              </a:rPr>
              <a:t>(cột N)</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Nhập công thức tính </a:t>
            </a:r>
            <a:r>
              <a:rPr lang="en-US" sz="2000">
                <a:solidFill>
                  <a:srgbClr val="FF3399"/>
                </a:solidFill>
                <a:latin typeface="UTM Avo" panose="02040603050506020204" pitchFamily="18" charset="0"/>
                <a:cs typeface="Times New Roman" panose="02020603050405020304" pitchFamily="18" charset="0"/>
              </a:rPr>
              <a:t>C</a:t>
            </a:r>
            <a:r>
              <a:rPr lang="vi-VN" sz="2000">
                <a:solidFill>
                  <a:srgbClr val="FF3399"/>
                </a:solidFill>
                <a:latin typeface="UTM Avo" panose="02040603050506020204" pitchFamily="18" charset="0"/>
                <a:cs typeface="Times New Roman" panose="02020603050405020304" pitchFamily="18" charset="0"/>
              </a:rPr>
              <a:t>hi phí = Đơn giá x Tổng số cây </a:t>
            </a:r>
            <a:r>
              <a:rPr lang="vi-VN" sz="2000">
                <a:latin typeface="UTM Avo" panose="02040603050506020204" pitchFamily="18" charset="0"/>
                <a:cs typeface="Times New Roman" panose="02020603050405020304" pitchFamily="18" charset="0"/>
              </a:rPr>
              <a:t>cho các ô trong cột </a:t>
            </a:r>
            <a:r>
              <a:rPr lang="vi-VN" sz="2000">
                <a:solidFill>
                  <a:srgbClr val="FF3399"/>
                </a:solidFill>
                <a:latin typeface="UTM Avo" panose="02040603050506020204" pitchFamily="18" charset="0"/>
                <a:cs typeface="Times New Roman" panose="02020603050405020304" pitchFamily="18" charset="0"/>
              </a:rPr>
              <a:t>Chi phí</a:t>
            </a:r>
            <a:r>
              <a:rPr lang="en-US" sz="2000">
                <a:latin typeface="UTM Avo" panose="02040603050506020204" pitchFamily="18" charset="0"/>
                <a:cs typeface="Times New Roman" panose="02020603050405020304" pitchFamily="18" charset="0"/>
              </a:rPr>
              <a:t>.</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tính tổng chi phí mỗi loại cây và toàn bộ dự án tại các ô N9, N17, N24, N25 em có thể nhập công thức trực tiếp hoặc sao chép công thức từ các ô E9, E17, E24, E25 sang các ô N9, N17, N24, N25 tương ứng.</a:t>
            </a:r>
            <a:endParaRPr lang="en-US" sz="2000">
              <a:latin typeface="UTM Avo" panose="02040603050506020204" pitchFamily="18" charset="0"/>
              <a:cs typeface="Times New Roman" panose="02020603050405020304" pitchFamily="18" charset="0"/>
            </a:endParaRPr>
          </a:p>
          <a:p>
            <a:pPr algn="just">
              <a:lnSpc>
                <a:spcPct val="140000"/>
              </a:lnSpc>
            </a:pPr>
            <a:r>
              <a:rPr lang="en-US" sz="2000" b="1">
                <a:solidFill>
                  <a:srgbClr val="0000FF"/>
                </a:solidFill>
                <a:latin typeface="UTM Avo" panose="02040603050506020204" pitchFamily="18" charset="0"/>
                <a:cs typeface="Times New Roman" panose="02020603050405020304" pitchFamily="18" charset="0"/>
              </a:rPr>
              <a:t>d) Định dạng dữ liệu cho trang tính </a:t>
            </a:r>
          </a:p>
          <a:p>
            <a:pPr algn="just">
              <a:lnSpc>
                <a:spcPct val="140000"/>
              </a:lnSpc>
            </a:pPr>
            <a:r>
              <a:rPr lang="en-US" sz="2000">
                <a:latin typeface="UTM Avo" panose="02040603050506020204" pitchFamily="18" charset="0"/>
                <a:cs typeface="Times New Roman" panose="02020603050405020304" pitchFamily="18" charset="0"/>
              </a:rPr>
              <a:t>- Định dạng trang tính, có thể theo mẫu trong Hình 9.13. </a:t>
            </a:r>
          </a:p>
          <a:p>
            <a:pPr algn="just">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Lưu lại kết quả.</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650653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left)">
                                      <p:cBhvr>
                                        <p:cTn id="42" dur="1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27CEE5-7936-401E-994A-40FDCD55C7D0}"/>
              </a:ext>
            </a:extLst>
          </p:cNvPr>
          <p:cNvPicPr>
            <a:picLocks noChangeAspect="1"/>
          </p:cNvPicPr>
          <p:nvPr/>
        </p:nvPicPr>
        <p:blipFill>
          <a:blip r:embed="rId2"/>
          <a:stretch>
            <a:fillRect/>
          </a:stretch>
        </p:blipFill>
        <p:spPr>
          <a:xfrm>
            <a:off x="462577" y="439537"/>
            <a:ext cx="10757647" cy="5978925"/>
          </a:xfrm>
          <a:prstGeom prst="rect">
            <a:avLst/>
          </a:prstGeom>
        </p:spPr>
      </p:pic>
    </p:spTree>
    <p:extLst>
      <p:ext uri="{BB962C8B-B14F-4D97-AF65-F5344CB8AC3E}">
        <p14:creationId xmlns:p14="http://schemas.microsoft.com/office/powerpoint/2010/main" val="1593796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649371" y="428633"/>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635162" y="428633"/>
            <a:ext cx="946314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một phần bảng tính của dự án Trường học xanh trong Hình 9.1, em có nhận xét gì? </a:t>
            </a:r>
          </a:p>
        </p:txBody>
      </p:sp>
      <p:pic>
        <p:nvPicPr>
          <p:cNvPr id="9" name="Picture 8">
            <a:extLst>
              <a:ext uri="{FF2B5EF4-FFF2-40B4-BE49-F238E27FC236}">
                <a16:creationId xmlns:a16="http://schemas.microsoft.com/office/drawing/2014/main" id="{BAA6B7BA-2CEA-4840-99CF-B30DEDAF98B3}"/>
              </a:ext>
            </a:extLst>
          </p:cNvPr>
          <p:cNvPicPr>
            <a:picLocks noChangeAspect="1"/>
          </p:cNvPicPr>
          <p:nvPr/>
        </p:nvPicPr>
        <p:blipFill>
          <a:blip r:embed="rId3"/>
          <a:stretch>
            <a:fillRect/>
          </a:stretch>
        </p:blipFill>
        <p:spPr>
          <a:xfrm>
            <a:off x="995222" y="1570672"/>
            <a:ext cx="10201556" cy="2278983"/>
          </a:xfrm>
          <a:prstGeom prst="rect">
            <a:avLst/>
          </a:prstGeom>
        </p:spPr>
      </p:pic>
      <p:sp>
        <p:nvSpPr>
          <p:cNvPr id="10" name="Rectangle 9">
            <a:extLst>
              <a:ext uri="{FF2B5EF4-FFF2-40B4-BE49-F238E27FC236}">
                <a16:creationId xmlns:a16="http://schemas.microsoft.com/office/drawing/2014/main" id="{919A75B4-792E-480E-8EB6-F3C4F880F140}"/>
              </a:ext>
            </a:extLst>
          </p:cNvPr>
          <p:cNvSpPr/>
          <p:nvPr/>
        </p:nvSpPr>
        <p:spPr>
          <a:xfrm>
            <a:off x="1364428" y="4088620"/>
            <a:ext cx="9463143"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cần chỉnh sửa, định dạng hay trình bày dữ liệu cho đẹp hơn không?</a:t>
            </a:r>
          </a:p>
        </p:txBody>
      </p:sp>
      <p:pic>
        <p:nvPicPr>
          <p:cNvPr id="11" name="Picture 10" descr="A picture containing text&#10;&#10;Description automatically generated">
            <a:extLst>
              <a:ext uri="{FF2B5EF4-FFF2-40B4-BE49-F238E27FC236}">
                <a16:creationId xmlns:a16="http://schemas.microsoft.com/office/drawing/2014/main" id="{A214A751-EC98-4EFE-9787-DE266C33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437" y="4658061"/>
            <a:ext cx="2651124" cy="1986292"/>
          </a:xfrm>
          <a:prstGeom prst="rect">
            <a:avLst/>
          </a:prstGeom>
        </p:spPr>
      </p:pic>
    </p:spTree>
    <p:extLst>
      <p:ext uri="{BB962C8B-B14F-4D97-AF65-F5344CB8AC3E}">
        <p14:creationId xmlns:p14="http://schemas.microsoft.com/office/powerpoint/2010/main" val="243457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5CB2B-839F-4A80-9637-7B4716DAE759}"/>
              </a:ext>
            </a:extLst>
          </p:cNvPr>
          <p:cNvPicPr>
            <a:picLocks noChangeAspect="1"/>
          </p:cNvPicPr>
          <p:nvPr/>
        </p:nvPicPr>
        <p:blipFill rotWithShape="1">
          <a:blip r:embed="rId2"/>
          <a:srcRect b="66066"/>
          <a:stretch/>
        </p:blipFill>
        <p:spPr>
          <a:xfrm>
            <a:off x="469752" y="416575"/>
            <a:ext cx="10825779" cy="1627377"/>
          </a:xfrm>
          <a:prstGeom prst="rect">
            <a:avLst/>
          </a:prstGeom>
        </p:spPr>
      </p:pic>
      <p:pic>
        <p:nvPicPr>
          <p:cNvPr id="4" name="Picture 3">
            <a:extLst>
              <a:ext uri="{FF2B5EF4-FFF2-40B4-BE49-F238E27FC236}">
                <a16:creationId xmlns:a16="http://schemas.microsoft.com/office/drawing/2014/main" id="{462E49FB-30E1-44E3-8119-E6CC873DEDD2}"/>
              </a:ext>
            </a:extLst>
          </p:cNvPr>
          <p:cNvPicPr>
            <a:picLocks noChangeAspect="1"/>
          </p:cNvPicPr>
          <p:nvPr/>
        </p:nvPicPr>
        <p:blipFill rotWithShape="1">
          <a:blip r:embed="rId2"/>
          <a:srcRect t="37581" b="562"/>
          <a:stretch/>
        </p:blipFill>
        <p:spPr>
          <a:xfrm>
            <a:off x="469751" y="2222204"/>
            <a:ext cx="10825779" cy="2966484"/>
          </a:xfrm>
          <a:prstGeom prst="rect">
            <a:avLst/>
          </a:prstGeom>
        </p:spPr>
      </p:pic>
    </p:spTree>
    <p:extLst>
      <p:ext uri="{BB962C8B-B14F-4D97-AF65-F5344CB8AC3E}">
        <p14:creationId xmlns:p14="http://schemas.microsoft.com/office/powerpoint/2010/main" val="29546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p>
        </p:txBody>
      </p:sp>
      <p:sp>
        <p:nvSpPr>
          <p:cNvPr id="5" name="Rectangle 4">
            <a:extLst>
              <a:ext uri="{FF2B5EF4-FFF2-40B4-BE49-F238E27FC236}">
                <a16:creationId xmlns:a16="http://schemas.microsoft.com/office/drawing/2014/main" id="{8451C538-1331-477D-944F-ABFC0E336B13}"/>
              </a:ext>
            </a:extLst>
          </p:cNvPr>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2"/>
          <a:stretch>
            <a:fillRect/>
          </a:stretch>
        </p:blipFill>
        <p:spPr>
          <a:xfrm>
            <a:off x="726200" y="2953885"/>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p>
        </p:txBody>
      </p:sp>
      <p:pic>
        <p:nvPicPr>
          <p:cNvPr id="9" name="Picture 8">
            <a:extLst>
              <a:ext uri="{FF2B5EF4-FFF2-40B4-BE49-F238E27FC236}">
                <a16:creationId xmlns:a16="http://schemas.microsoft.com/office/drawing/2014/main" id="{2661067E-8058-4558-A7F1-78CA7AD6B0BF}"/>
              </a:ext>
            </a:extLst>
          </p:cNvPr>
          <p:cNvPicPr>
            <a:picLocks noChangeAspect="1"/>
          </p:cNvPicPr>
          <p:nvPr/>
        </p:nvPicPr>
        <p:blipFill>
          <a:blip r:embed="rId3"/>
          <a:stretch>
            <a:fillRect/>
          </a:stretch>
        </p:blipFill>
        <p:spPr>
          <a:xfrm>
            <a:off x="540910" y="1074339"/>
            <a:ext cx="11115100" cy="1701133"/>
          </a:xfrm>
          <a:prstGeom prst="rect">
            <a:avLst/>
          </a:prstGeom>
        </p:spPr>
      </p:pic>
      <p:sp>
        <p:nvSpPr>
          <p:cNvPr id="11" name="Rectangle 10">
            <a:extLst>
              <a:ext uri="{FF2B5EF4-FFF2-40B4-BE49-F238E27FC236}">
                <a16:creationId xmlns:a16="http://schemas.microsoft.com/office/drawing/2014/main" id="{5659D3DD-DF9D-434E-AC19-16E104618F52}"/>
              </a:ext>
            </a:extLst>
          </p:cNvPr>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p>
        </p:txBody>
      </p:sp>
    </p:spTree>
    <p:extLst>
      <p:ext uri="{BB962C8B-B14F-4D97-AF65-F5344CB8AC3E}">
        <p14:creationId xmlns:p14="http://schemas.microsoft.com/office/powerpoint/2010/main" val="166426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file"/>
            <a:extLst>
              <a:ext uri="{FF2B5EF4-FFF2-40B4-BE49-F238E27FC236}">
                <a16:creationId xmlns:a16="http://schemas.microsoft.com/office/drawing/2014/main" id="{3B2282BB-CEED-4BDE-903A-87AFC1EEB978}"/>
              </a:ext>
            </a:extLst>
          </p:cNvPr>
          <p:cNvPicPr>
            <a:picLocks noChangeAspect="1"/>
          </p:cNvPicPr>
          <p:nvPr/>
        </p:nvPicPr>
        <p:blipFill>
          <a:blip r:embed="rId3"/>
          <a:stretch>
            <a:fillRect/>
          </a:stretch>
        </p:blipFill>
        <p:spPr>
          <a:xfrm>
            <a:off x="4775746" y="443345"/>
            <a:ext cx="7090299" cy="6105237"/>
          </a:xfrm>
          <a:prstGeom prst="rect">
            <a:avLst/>
          </a:prstGeom>
        </p:spPr>
      </p:pic>
      <p:sp>
        <p:nvSpPr>
          <p:cNvPr id="2" name="TextBox 1"/>
          <p:cNvSpPr txBox="1"/>
          <p:nvPr/>
        </p:nvSpPr>
        <p:spPr>
          <a:xfrm>
            <a:off x="267855" y="323273"/>
            <a:ext cx="2817091"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Thao tác thực hiện: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67855" y="784938"/>
            <a:ext cx="361141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1</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vùng dữ liệu</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267855" y="1246603"/>
            <a:ext cx="3611418" cy="1200329"/>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2</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Home, mở cửa sổ </a:t>
            </a:r>
            <a:r>
              <a:rPr lang="en-US" sz="2400" b="1" smtClean="0">
                <a:latin typeface="Times New Roman" panose="02020603050405020304" pitchFamily="18" charset="0"/>
                <a:cs typeface="Times New Roman" panose="02020603050405020304" pitchFamily="18" charset="0"/>
              </a:rPr>
              <a:t>Fomat Cells</a:t>
            </a:r>
            <a:r>
              <a:rPr lang="en-US" sz="2400" smtClean="0">
                <a:latin typeface="Times New Roman" panose="02020603050405020304" pitchFamily="18" charset="0"/>
                <a:cs typeface="Times New Roman" panose="02020603050405020304" pitchFamily="18" charset="0"/>
              </a:rPr>
              <a:t>, chọn </a:t>
            </a:r>
            <a:r>
              <a:rPr lang="en-US" sz="2400" b="1" smtClean="0">
                <a:latin typeface="Times New Roman" panose="02020603050405020304" pitchFamily="18" charset="0"/>
                <a:cs typeface="Times New Roman" panose="02020603050405020304" pitchFamily="18" charset="0"/>
              </a:rPr>
              <a:t>Number</a:t>
            </a:r>
            <a:endParaRPr 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267855" y="2446932"/>
            <a:ext cx="3960016" cy="2308324"/>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3</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các tham số</a:t>
            </a:r>
          </a:p>
          <a:p>
            <a:pPr marL="342900" indent="-342900">
              <a:buFontTx/>
              <a:buChar char="-"/>
            </a:pPr>
            <a:r>
              <a:rPr lang="en-US" sz="2400" b="1" smtClean="0">
                <a:latin typeface="Times New Roman" panose="02020603050405020304" pitchFamily="18" charset="0"/>
                <a:cs typeface="Times New Roman" panose="02020603050405020304" pitchFamily="18" charset="0"/>
              </a:rPr>
              <a:t>Decimal places: </a:t>
            </a:r>
            <a:r>
              <a:rPr lang="en-US" sz="2400" smtClean="0">
                <a:latin typeface="Times New Roman" panose="02020603050405020304" pitchFamily="18" charset="0"/>
                <a:cs typeface="Times New Roman" panose="02020603050405020304" pitchFamily="18" charset="0"/>
              </a:rPr>
              <a:t> Chọn số chữ số thập phân.</a:t>
            </a:r>
          </a:p>
          <a:p>
            <a:pPr marL="342900" indent="-342900">
              <a:buFontTx/>
              <a:buChar char="-"/>
            </a:pPr>
            <a:r>
              <a:rPr lang="en-US" sz="2400" b="1" smtClean="0">
                <a:latin typeface="Times New Roman" panose="02020603050405020304" pitchFamily="18" charset="0"/>
                <a:cs typeface="Times New Roman" panose="02020603050405020304" pitchFamily="18" charset="0"/>
              </a:rPr>
              <a:t>Use 1000 Separator: </a:t>
            </a:r>
            <a:r>
              <a:rPr lang="en-US" sz="2400" smtClean="0">
                <a:latin typeface="Times New Roman" panose="02020603050405020304" pitchFamily="18" charset="0"/>
                <a:cs typeface="Times New Roman" panose="02020603050405020304" pitchFamily="18" charset="0"/>
              </a:rPr>
              <a:t> Chọn dấu (,) ngăn cách </a:t>
            </a:r>
            <a:r>
              <a:rPr lang="en-US" sz="2400" smtClean="0">
                <a:latin typeface="Times New Roman" panose="02020603050405020304" pitchFamily="18" charset="0"/>
                <a:cs typeface="Times New Roman" panose="02020603050405020304" pitchFamily="18" charset="0"/>
              </a:rPr>
              <a:t>hàng </a:t>
            </a:r>
            <a:r>
              <a:rPr lang="en-US" sz="2400" smtClean="0">
                <a:latin typeface="Times New Roman" panose="02020603050405020304" pitchFamily="18" charset="0"/>
                <a:cs typeface="Times New Roman" panose="02020603050405020304" pitchFamily="18" charset="0"/>
              </a:rPr>
              <a:t>nghìn, </a:t>
            </a:r>
            <a:r>
              <a:rPr lang="en-US" sz="2400" smtClean="0">
                <a:latin typeface="Times New Roman" panose="02020603050405020304" pitchFamily="18" charset="0"/>
                <a:cs typeface="Times New Roman" panose="02020603050405020304" pitchFamily="18" charset="0"/>
              </a:rPr>
              <a:t>hàng triệu</a:t>
            </a:r>
            <a:r>
              <a:rPr lang="en-US" sz="2400" smtClean="0">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cs typeface="Times New Roman" panose="02020603050405020304" pitchFamily="18" charset="0"/>
            </a:endParaRPr>
          </a:p>
        </p:txBody>
      </p:sp>
      <p:sp>
        <p:nvSpPr>
          <p:cNvPr id="7" name="TextBox 6"/>
          <p:cNvSpPr txBox="1"/>
          <p:nvPr/>
        </p:nvSpPr>
        <p:spPr>
          <a:xfrm>
            <a:off x="267855" y="4899287"/>
            <a:ext cx="361141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4</a:t>
            </a:r>
            <a:r>
              <a:rPr lang="en-US" sz="2400" smtClean="0">
                <a:latin typeface="Times New Roman" panose="02020603050405020304" pitchFamily="18" charset="0"/>
                <a:cs typeface="Times New Roman" panose="02020603050405020304" pitchFamily="18" charset="0"/>
              </a:rPr>
              <a:t>: Nháy nút </a:t>
            </a:r>
            <a:r>
              <a:rPr lang="en-US" sz="2400" b="1" smtClean="0">
                <a:latin typeface="Times New Roman" panose="02020603050405020304" pitchFamily="18" charset="0"/>
                <a:cs typeface="Times New Roman" panose="02020603050405020304" pitchFamily="18" charset="0"/>
              </a:rPr>
              <a:t>OK</a:t>
            </a:r>
            <a:r>
              <a:rPr lang="en-US" sz="2400" smtClean="0">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435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E877-1AA5-427A-A3A4-6715CDDEE3A4}"/>
              </a:ext>
            </a:extLst>
          </p:cNvPr>
          <p:cNvPicPr>
            <a:picLocks noChangeAspect="1"/>
          </p:cNvPicPr>
          <p:nvPr/>
        </p:nvPicPr>
        <p:blipFill>
          <a:blip r:embed="rId2"/>
          <a:stretch>
            <a:fillRect/>
          </a:stretch>
        </p:blipFill>
        <p:spPr>
          <a:xfrm>
            <a:off x="489304" y="3025536"/>
            <a:ext cx="11213392" cy="3412118"/>
          </a:xfrm>
          <a:prstGeom prst="rect">
            <a:avLst/>
          </a:prstGeom>
        </p:spPr>
      </p:pic>
      <p:sp>
        <p:nvSpPr>
          <p:cNvPr id="4" name="Rectangle 3">
            <a:extLst>
              <a:ext uri="{FF2B5EF4-FFF2-40B4-BE49-F238E27FC236}">
                <a16:creationId xmlns:a16="http://schemas.microsoft.com/office/drawing/2014/main" id="{85C9009E-1C5C-4956-9E2C-A3D67F5E17AA}"/>
              </a:ext>
            </a:extLst>
          </p:cNvPr>
          <p:cNvSpPr/>
          <p:nvPr/>
        </p:nvSpPr>
        <p:spPr>
          <a:xfrm>
            <a:off x="489304" y="420346"/>
            <a:ext cx="11213392" cy="2410340"/>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a:solidFill>
                  <a:schemeClr val="accent6">
                    <a:lumMod val="75000"/>
                  </a:schemeClr>
                </a:solidFill>
                <a:latin typeface="UTM Avo" panose="02040603050506020204" pitchFamily="18" charset="0"/>
                <a:cs typeface="Times New Roman" panose="02020603050405020304" pitchFamily="18" charset="0"/>
              </a:rPr>
              <a:t>(a/b) x 100(%)</a:t>
            </a:r>
            <a:r>
              <a:rPr lang="vi-VN">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b="1">
                <a:latin typeface="UTM Avo" panose="02040603050506020204" pitchFamily="18" charset="0"/>
                <a:cs typeface="Times New Roman" panose="02020603050405020304" pitchFamily="18" charset="0"/>
              </a:rPr>
              <a:t>Format Cells</a:t>
            </a:r>
            <a:r>
              <a:rPr lang="vi-VN">
                <a:latin typeface="UTM Avo" panose="02040603050506020204" pitchFamily="18" charset="0"/>
                <a:cs typeface="Times New Roman" panose="02020603050405020304" pitchFamily="18" charset="0"/>
              </a:rPr>
              <a:t>, chọn </a:t>
            </a:r>
            <a:r>
              <a:rPr lang="vi-VN" b="1">
                <a:latin typeface="UTM Avo" panose="02040603050506020204" pitchFamily="18" charset="0"/>
                <a:cs typeface="Times New Roman" panose="02020603050405020304" pitchFamily="18" charset="0"/>
              </a:rPr>
              <a:t>Number</a:t>
            </a:r>
            <a:r>
              <a:rPr lang="vi-VN">
                <a:latin typeface="UTM Avo" panose="02040603050506020204" pitchFamily="18" charset="0"/>
                <a:cs typeface="Times New Roman" panose="02020603050405020304" pitchFamily="18" charset="0"/>
              </a:rPr>
              <a:t>, chọn kiểu </a:t>
            </a:r>
            <a:r>
              <a:rPr lang="vi-VN" b="1">
                <a:latin typeface="UTM Avo" panose="02040603050506020204" pitchFamily="18" charset="0"/>
                <a:cs typeface="Times New Roman" panose="02020603050405020304" pitchFamily="18" charset="0"/>
              </a:rPr>
              <a:t>Percentage</a:t>
            </a:r>
            <a:r>
              <a:rPr lang="vi-VN">
                <a:latin typeface="UTM Avo" panose="02040603050506020204" pitchFamily="18" charset="0"/>
                <a:cs typeface="Times New Roman" panose="02020603050405020304" pitchFamily="18" charset="0"/>
              </a:rPr>
              <a:t>, nháy chuột</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OK.</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738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423" y="184626"/>
            <a:ext cx="5224507" cy="609398"/>
          </a:xfrm>
          <a:prstGeom prst="rect">
            <a:avLst/>
          </a:prstGeom>
        </p:spPr>
        <p:txBody>
          <a:bodyPr wrap="none">
            <a:spAutoFit/>
          </a:bodyPr>
          <a:lstStyle/>
          <a:p>
            <a:pPr algn="just" defTabSz="342900">
              <a:lnSpc>
                <a:spcPct val="140000"/>
              </a:lnSpc>
            </a:pPr>
            <a:r>
              <a:rPr lang="vi-VN" sz="24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400" b="1">
              <a:solidFill>
                <a:srgbClr val="0000FF"/>
              </a:solidFill>
              <a:latin typeface="UTM Avo" panose="02040603050506020204" pitchFamily="18" charset="0"/>
              <a:cs typeface="Times New Roman" panose="02020603050405020304" pitchFamily="18" charset="0"/>
            </a:endParaRPr>
          </a:p>
        </p:txBody>
      </p:sp>
      <p:sp>
        <p:nvSpPr>
          <p:cNvPr id="3" name="TextBox 2"/>
          <p:cNvSpPr txBox="1"/>
          <p:nvPr/>
        </p:nvSpPr>
        <p:spPr>
          <a:xfrm>
            <a:off x="651313" y="775557"/>
            <a:ext cx="2817091"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Thao tác thực hiện: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51313" y="1237222"/>
            <a:ext cx="361141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1</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vùng dữ liệu</a:t>
            </a:r>
            <a:endParaRPr lang="en-US" sz="2400">
              <a:latin typeface="Times New Roman" panose="02020603050405020304" pitchFamily="18" charset="0"/>
              <a:cs typeface="Times New Roman" panose="02020603050405020304" pitchFamily="18" charset="0"/>
            </a:endParaRPr>
          </a:p>
        </p:txBody>
      </p:sp>
      <p:sp>
        <p:nvSpPr>
          <p:cNvPr id="5" name="TextBox 4"/>
          <p:cNvSpPr txBox="1"/>
          <p:nvPr/>
        </p:nvSpPr>
        <p:spPr>
          <a:xfrm>
            <a:off x="651313" y="1698887"/>
            <a:ext cx="3611418" cy="1200329"/>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2</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Home, mở cửa sổ </a:t>
            </a:r>
            <a:r>
              <a:rPr lang="en-US" sz="2400" b="1" smtClean="0">
                <a:latin typeface="Times New Roman" panose="02020603050405020304" pitchFamily="18" charset="0"/>
                <a:cs typeface="Times New Roman" panose="02020603050405020304" pitchFamily="18" charset="0"/>
              </a:rPr>
              <a:t>Fomat Cells</a:t>
            </a:r>
            <a:r>
              <a:rPr lang="en-US" sz="2400" smtClean="0">
                <a:latin typeface="Times New Roman" panose="02020603050405020304" pitchFamily="18" charset="0"/>
                <a:cs typeface="Times New Roman" panose="02020603050405020304" pitchFamily="18" charset="0"/>
              </a:rPr>
              <a:t>, chọn </a:t>
            </a:r>
            <a:r>
              <a:rPr lang="en-US" sz="2400" b="1" smtClean="0">
                <a:latin typeface="Times New Roman" panose="02020603050405020304" pitchFamily="18" charset="0"/>
                <a:cs typeface="Times New Roman" panose="02020603050405020304" pitchFamily="18" charset="0"/>
              </a:rPr>
              <a:t>Number</a:t>
            </a:r>
            <a:endParaRPr lang="en-US" sz="2400" b="1">
              <a:latin typeface="Times New Roman" panose="02020603050405020304" pitchFamily="18" charset="0"/>
              <a:cs typeface="Times New Roman" panose="02020603050405020304" pitchFamily="18" charset="0"/>
            </a:endParaRPr>
          </a:p>
        </p:txBody>
      </p:sp>
      <p:sp>
        <p:nvSpPr>
          <p:cNvPr id="6" name="TextBox 5"/>
          <p:cNvSpPr txBox="1"/>
          <p:nvPr/>
        </p:nvSpPr>
        <p:spPr>
          <a:xfrm>
            <a:off x="651313" y="2899216"/>
            <a:ext cx="3960016"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3</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a:t>
            </a:r>
            <a:r>
              <a:rPr lang="en-US" sz="2400" b="1" smtClean="0">
                <a:latin typeface="Times New Roman" panose="02020603050405020304" pitchFamily="18" charset="0"/>
                <a:cs typeface="Times New Roman" panose="02020603050405020304" pitchFamily="18" charset="0"/>
              </a:rPr>
              <a:t>Percentage</a:t>
            </a:r>
            <a:endParaRPr lang="en-US" sz="2400" b="1">
              <a:latin typeface="Times New Roman" panose="02020603050405020304" pitchFamily="18" charset="0"/>
              <a:cs typeface="Times New Roman" panose="02020603050405020304" pitchFamily="18" charset="0"/>
            </a:endParaRPr>
          </a:p>
        </p:txBody>
      </p:sp>
      <p:sp>
        <p:nvSpPr>
          <p:cNvPr id="7" name="TextBox 6"/>
          <p:cNvSpPr txBox="1"/>
          <p:nvPr/>
        </p:nvSpPr>
        <p:spPr>
          <a:xfrm>
            <a:off x="651313" y="3503107"/>
            <a:ext cx="361141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4</a:t>
            </a:r>
            <a:r>
              <a:rPr lang="en-US" sz="2400" smtClean="0">
                <a:latin typeface="Times New Roman" panose="02020603050405020304" pitchFamily="18" charset="0"/>
                <a:cs typeface="Times New Roman" panose="02020603050405020304" pitchFamily="18" charset="0"/>
              </a:rPr>
              <a:t>: Nháy nút </a:t>
            </a:r>
            <a:r>
              <a:rPr lang="en-US" sz="2400" b="1" smtClean="0">
                <a:latin typeface="Times New Roman" panose="02020603050405020304" pitchFamily="18" charset="0"/>
                <a:cs typeface="Times New Roman" panose="02020603050405020304" pitchFamily="18" charset="0"/>
              </a:rPr>
              <a:t>OK</a:t>
            </a:r>
            <a:r>
              <a:rPr lang="en-US" sz="2400" smtClean="0">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510571" y="794024"/>
            <a:ext cx="7216547" cy="5582265"/>
          </a:xfrm>
          <a:prstGeom prst="rect">
            <a:avLst/>
          </a:prstGeom>
        </p:spPr>
      </p:pic>
    </p:spTree>
    <p:extLst>
      <p:ext uri="{BB962C8B-B14F-4D97-AF65-F5344CB8AC3E}">
        <p14:creationId xmlns:p14="http://schemas.microsoft.com/office/powerpoint/2010/main" val="77787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anim calcmode="lin" valueType="num">
                                      <p:cBhvr>
                                        <p:cTn id="36" dur="500" fill="hold"/>
                                        <p:tgtEl>
                                          <p:spTgt spid="7"/>
                                        </p:tgtEl>
                                        <p:attrNameLst>
                                          <p:attrName>ppt_x</p:attrName>
                                        </p:attrNameLst>
                                      </p:cBhvr>
                                      <p:tavLst>
                                        <p:tav tm="0">
                                          <p:val>
                                            <p:strVal val="#ppt_x"/>
                                          </p:val>
                                        </p:tav>
                                        <p:tav tm="100000">
                                          <p:val>
                                            <p:strVal val="#ppt_x"/>
                                          </p:val>
                                        </p:tav>
                                      </p:tavLst>
                                    </p:anim>
                                    <p:anim calcmode="lin" valueType="num">
                                      <p:cBhvr>
                                        <p:cTn id="3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5536E-D943-4918-919F-E698F6CFA2CA}"/>
              </a:ext>
            </a:extLst>
          </p:cNvPr>
          <p:cNvSpPr/>
          <p:nvPr/>
        </p:nvSpPr>
        <p:spPr>
          <a:xfrm>
            <a:off x="649936" y="388073"/>
            <a:ext cx="10892127" cy="2335319"/>
          </a:xfrm>
          <a:prstGeom prst="rect">
            <a:avLst/>
          </a:prstGeom>
        </p:spPr>
        <p:txBody>
          <a:bodyPr wrap="square">
            <a:spAutoFit/>
          </a:bodyPr>
          <a:lstStyle/>
          <a:p>
            <a:pPr algn="just" defTabSz="342900">
              <a:lnSpc>
                <a:spcPct val="150000"/>
              </a:lnSpc>
            </a:pPr>
            <a:r>
              <a:rPr lang="vi-VN" sz="2000" b="1">
                <a:solidFill>
                  <a:srgbClr val="0000FF"/>
                </a:solidFill>
                <a:latin typeface="UTM Avo" panose="02040603050506020204" pitchFamily="18" charset="0"/>
                <a:cs typeface="Times New Roman" panose="02020603050405020304" pitchFamily="18" charset="0"/>
              </a:rPr>
              <a:t>c) Định dạng dữ liệu ngày tháng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000">
                <a:solidFill>
                  <a:srgbClr val="0998D7"/>
                </a:solidFill>
                <a:latin typeface="UTM Avo" panose="02040603050506020204" pitchFamily="18" charset="0"/>
                <a:cs typeface="Times New Roman" panose="02020603050405020304" pitchFamily="18" charset="0"/>
              </a:rPr>
              <a:t>mm/dd/yyyy</a:t>
            </a:r>
            <a:r>
              <a:rPr lang="vi-VN" sz="200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p>
        </p:txBody>
      </p:sp>
      <p:sp>
        <p:nvSpPr>
          <p:cNvPr id="5" name="Rectangle 4">
            <a:extLst>
              <a:ext uri="{FF2B5EF4-FFF2-40B4-BE49-F238E27FC236}">
                <a16:creationId xmlns:a16="http://schemas.microsoft.com/office/drawing/2014/main" id="{BA9AA06A-588F-40AD-B445-6D24FE13821C}"/>
              </a:ext>
            </a:extLst>
          </p:cNvPr>
          <p:cNvSpPr/>
          <p:nvPr/>
        </p:nvSpPr>
        <p:spPr>
          <a:xfrm>
            <a:off x="649936" y="2723392"/>
            <a:ext cx="597677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em thực hiện các bước như Hình 9.5. </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C1931F-F67A-417B-BFBB-4818C484E6D7}"/>
              </a:ext>
            </a:extLst>
          </p:cNvPr>
          <p:cNvSpPr/>
          <p:nvPr/>
        </p:nvSpPr>
        <p:spPr>
          <a:xfrm>
            <a:off x="649936" y="4597046"/>
            <a:ext cx="5976775" cy="141199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Lưu ý:</a:t>
            </a:r>
            <a:r>
              <a:rPr lang="vi-VN" sz="2000">
                <a:latin typeface="UTM Avo" panose="02040603050506020204" pitchFamily="18" charset="0"/>
                <a:cs typeface="Times New Roman" panose="02020603050405020304" pitchFamily="18" charset="0"/>
              </a:rPr>
              <a:t> Việc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mặc định của phần mềm.</a:t>
            </a:r>
          </a:p>
        </p:txBody>
      </p:sp>
      <p:pic>
        <p:nvPicPr>
          <p:cNvPr id="7" name="Picture 6" descr="A picture containing text&#10;&#10;Description automatically generated">
            <a:extLst>
              <a:ext uri="{FF2B5EF4-FFF2-40B4-BE49-F238E27FC236}">
                <a16:creationId xmlns:a16="http://schemas.microsoft.com/office/drawing/2014/main" id="{C4BD46F2-8E02-40BE-B7D1-10AAAD01E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71" y="2131472"/>
            <a:ext cx="5569092" cy="4172509"/>
          </a:xfrm>
          <a:prstGeom prst="rect">
            <a:avLst/>
          </a:prstGeom>
        </p:spPr>
      </p:pic>
    </p:spTree>
    <p:extLst>
      <p:ext uri="{BB962C8B-B14F-4D97-AF65-F5344CB8AC3E}">
        <p14:creationId xmlns:p14="http://schemas.microsoft.com/office/powerpoint/2010/main" val="36437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ADE9F-B808-4ABD-855B-7F71D38BAFF0}"/>
              </a:ext>
            </a:extLst>
          </p:cNvPr>
          <p:cNvPicPr>
            <a:picLocks noChangeAspect="1"/>
          </p:cNvPicPr>
          <p:nvPr/>
        </p:nvPicPr>
        <p:blipFill>
          <a:blip r:embed="rId2"/>
          <a:stretch>
            <a:fillRect/>
          </a:stretch>
        </p:blipFill>
        <p:spPr>
          <a:xfrm>
            <a:off x="4990987" y="357225"/>
            <a:ext cx="6821314" cy="6171394"/>
          </a:xfrm>
          <a:prstGeom prst="rect">
            <a:avLst/>
          </a:prstGeom>
        </p:spPr>
      </p:pic>
      <p:sp>
        <p:nvSpPr>
          <p:cNvPr id="4" name="TextBox 3"/>
          <p:cNvSpPr txBox="1"/>
          <p:nvPr/>
        </p:nvSpPr>
        <p:spPr>
          <a:xfrm>
            <a:off x="651313" y="775557"/>
            <a:ext cx="2817091"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Thao tác thực hiện: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51313" y="1311329"/>
            <a:ext cx="3611418"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1</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vùng dữ liệu</a:t>
            </a:r>
            <a:endParaRPr lang="en-US" sz="2400">
              <a:latin typeface="Times New Roman" panose="02020603050405020304" pitchFamily="18" charset="0"/>
              <a:cs typeface="Times New Roman" panose="02020603050405020304" pitchFamily="18" charset="0"/>
            </a:endParaRPr>
          </a:p>
        </p:txBody>
      </p:sp>
      <p:sp>
        <p:nvSpPr>
          <p:cNvPr id="6" name="TextBox 5"/>
          <p:cNvSpPr txBox="1"/>
          <p:nvPr/>
        </p:nvSpPr>
        <p:spPr>
          <a:xfrm>
            <a:off x="651313" y="1847101"/>
            <a:ext cx="4038674" cy="830997"/>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2</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Home, mở cửa sổ </a:t>
            </a:r>
            <a:r>
              <a:rPr lang="en-US" sz="2400" b="1" smtClean="0">
                <a:latin typeface="Times New Roman" panose="02020603050405020304" pitchFamily="18" charset="0"/>
                <a:cs typeface="Times New Roman" panose="02020603050405020304" pitchFamily="18" charset="0"/>
              </a:rPr>
              <a:t>Fomat Cells</a:t>
            </a:r>
            <a:r>
              <a:rPr lang="en-US" sz="2400" smtClean="0">
                <a:latin typeface="Times New Roman" panose="02020603050405020304" pitchFamily="18" charset="0"/>
                <a:cs typeface="Times New Roman" panose="02020603050405020304" pitchFamily="18" charset="0"/>
              </a:rPr>
              <a:t>, chọn </a:t>
            </a:r>
            <a:r>
              <a:rPr lang="en-US" sz="2400" b="1" smtClean="0">
                <a:latin typeface="Times New Roman" panose="02020603050405020304" pitchFamily="18" charset="0"/>
                <a:cs typeface="Times New Roman" panose="02020603050405020304" pitchFamily="18" charset="0"/>
              </a:rPr>
              <a:t>Number</a:t>
            </a:r>
            <a:endParaRPr lang="en-US" sz="2400" b="1">
              <a:latin typeface="Times New Roman" panose="02020603050405020304" pitchFamily="18" charset="0"/>
              <a:cs typeface="Times New Roman" panose="02020603050405020304" pitchFamily="18" charset="0"/>
            </a:endParaRPr>
          </a:p>
        </p:txBody>
      </p:sp>
      <p:sp>
        <p:nvSpPr>
          <p:cNvPr id="7" name="TextBox 6"/>
          <p:cNvSpPr txBox="1"/>
          <p:nvPr/>
        </p:nvSpPr>
        <p:spPr>
          <a:xfrm>
            <a:off x="651313" y="2675104"/>
            <a:ext cx="3960016" cy="830997"/>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3</a:t>
            </a:r>
            <a:r>
              <a:rPr lang="en-US" sz="2400" smtClean="0">
                <a:solidFill>
                  <a:srgbClr val="FF0000"/>
                </a:solidFill>
                <a:latin typeface="Times New Roman" panose="02020603050405020304" pitchFamily="18" charset="0"/>
                <a:cs typeface="Times New Roman" panose="02020603050405020304" pitchFamily="18" charset="0"/>
              </a:rPr>
              <a:t>: </a:t>
            </a:r>
            <a:r>
              <a:rPr lang="en-US" sz="2400" smtClean="0">
                <a:latin typeface="Times New Roman" panose="02020603050405020304" pitchFamily="18" charset="0"/>
                <a:cs typeface="Times New Roman" panose="02020603050405020304" pitchFamily="18" charset="0"/>
              </a:rPr>
              <a:t>Chọn </a:t>
            </a:r>
            <a:r>
              <a:rPr lang="en-US" sz="2400" b="1" smtClean="0">
                <a:latin typeface="Times New Roman" panose="02020603050405020304" pitchFamily="18" charset="0"/>
                <a:cs typeface="Times New Roman" panose="02020603050405020304" pitchFamily="18" charset="0"/>
              </a:rPr>
              <a:t>Date</a:t>
            </a:r>
            <a:r>
              <a:rPr lang="en-US" sz="2400" smtClean="0">
                <a:latin typeface="Times New Roman" panose="02020603050405020304" pitchFamily="18" charset="0"/>
                <a:cs typeface="Times New Roman" panose="02020603050405020304" pitchFamily="18" charset="0"/>
              </a:rPr>
              <a:t>, chọn </a:t>
            </a:r>
            <a:r>
              <a:rPr lang="en-US" sz="2400" b="1" smtClean="0">
                <a:latin typeface="Times New Roman" panose="02020603050405020304" pitchFamily="18" charset="0"/>
                <a:cs typeface="Times New Roman" panose="02020603050405020304" pitchFamily="18" charset="0"/>
              </a:rPr>
              <a:t>Vietnamese</a:t>
            </a:r>
            <a:endParaRPr lang="en-US" sz="2400" b="1">
              <a:latin typeface="Times New Roman" panose="02020603050405020304" pitchFamily="18" charset="0"/>
              <a:cs typeface="Times New Roman" panose="02020603050405020304" pitchFamily="18" charset="0"/>
            </a:endParaRPr>
          </a:p>
        </p:txBody>
      </p:sp>
      <p:sp>
        <p:nvSpPr>
          <p:cNvPr id="8" name="TextBox 7"/>
          <p:cNvSpPr txBox="1"/>
          <p:nvPr/>
        </p:nvSpPr>
        <p:spPr>
          <a:xfrm>
            <a:off x="651313" y="3503107"/>
            <a:ext cx="3611418" cy="830997"/>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Bước 4</a:t>
            </a:r>
            <a:r>
              <a:rPr lang="en-US" sz="2400" smtClean="0">
                <a:latin typeface="Times New Roman" panose="02020603050405020304" pitchFamily="18" charset="0"/>
                <a:cs typeface="Times New Roman" panose="02020603050405020304" pitchFamily="18" charset="0"/>
              </a:rPr>
              <a:t>: Chọn kiểu ngày, nháy nút </a:t>
            </a:r>
            <a:r>
              <a:rPr lang="en-US" sz="2400" b="1" smtClean="0">
                <a:latin typeface="Times New Roman" panose="02020603050405020304" pitchFamily="18" charset="0"/>
                <a:cs typeface="Times New Roman" panose="02020603050405020304" pitchFamily="18" charset="0"/>
              </a:rPr>
              <a:t>OK</a:t>
            </a:r>
            <a:r>
              <a:rPr lang="en-US" sz="2400" smtClean="0">
                <a:latin typeface="Times New Roman" panose="02020603050405020304" pitchFamily="18" charset="0"/>
                <a:cs typeface="Times New Roman" panose="02020603050405020304" pitchFamily="18" charset="0"/>
              </a:rPr>
              <a:t> </a:t>
            </a:r>
            <a:endParaRPr lang="en-US" sz="2400" b="1">
              <a:latin typeface="Times New Roman" panose="02020603050405020304" pitchFamily="18" charset="0"/>
              <a:cs typeface="Times New Roman" panose="02020603050405020304" pitchFamily="18" charset="0"/>
            </a:endParaRPr>
          </a:p>
        </p:txBody>
      </p:sp>
      <p:sp>
        <p:nvSpPr>
          <p:cNvPr id="2" name="Rectangle 1"/>
          <p:cNvSpPr/>
          <p:nvPr/>
        </p:nvSpPr>
        <p:spPr>
          <a:xfrm>
            <a:off x="329248" y="196613"/>
            <a:ext cx="4604146" cy="646331"/>
          </a:xfrm>
          <a:prstGeom prst="rect">
            <a:avLst/>
          </a:prstGeom>
        </p:spPr>
        <p:txBody>
          <a:bodyPr wrap="none">
            <a:spAutoFit/>
          </a:bodyPr>
          <a:lstStyle/>
          <a:p>
            <a:pPr algn="just" defTabSz="342900">
              <a:lnSpc>
                <a:spcPct val="150000"/>
              </a:lnSpc>
            </a:pPr>
            <a:r>
              <a:rPr lang="vi-VN" sz="2400" b="1">
                <a:solidFill>
                  <a:srgbClr val="0000FF"/>
                </a:solidFill>
                <a:latin typeface="UTM Avo" panose="02040603050506020204" pitchFamily="18" charset="0"/>
                <a:cs typeface="Times New Roman" panose="02020603050405020304" pitchFamily="18" charset="0"/>
              </a:rPr>
              <a:t>c) Định dạng dữ liệu ngày tháng </a:t>
            </a:r>
            <a:endParaRPr lang="en-US" sz="2400" b="1">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702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anim calcmode="lin" valueType="num">
                                      <p:cBhvr>
                                        <p:cTn id="36" dur="500" fill="hold"/>
                                        <p:tgtEl>
                                          <p:spTgt spid="8"/>
                                        </p:tgtEl>
                                        <p:attrNameLst>
                                          <p:attrName>ppt_x</p:attrName>
                                        </p:attrNameLst>
                                      </p:cBhvr>
                                      <p:tavLst>
                                        <p:tav tm="0">
                                          <p:val>
                                            <p:strVal val="#ppt_x"/>
                                          </p:val>
                                        </p:tav>
                                        <p:tav tm="100000">
                                          <p:val>
                                            <p:strVal val="#ppt_x"/>
                                          </p:val>
                                        </p:tav>
                                      </p:tavLst>
                                    </p:anim>
                                    <p:anim calcmode="lin" valueType="num">
                                      <p:cBhvr>
                                        <p:cTn id="3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8EFC9-4426-47F7-81E3-2E7067450270}"/>
              </a:ext>
            </a:extLst>
          </p:cNvPr>
          <p:cNvPicPr>
            <a:picLocks noChangeAspect="1"/>
          </p:cNvPicPr>
          <p:nvPr/>
        </p:nvPicPr>
        <p:blipFill>
          <a:blip r:embed="rId2"/>
          <a:stretch>
            <a:fillRect/>
          </a:stretch>
        </p:blipFill>
        <p:spPr>
          <a:xfrm>
            <a:off x="742950" y="1308816"/>
            <a:ext cx="10706100" cy="2571750"/>
          </a:xfrm>
          <a:prstGeom prst="rect">
            <a:avLst/>
          </a:prstGeom>
        </p:spPr>
      </p:pic>
      <p:pic>
        <p:nvPicPr>
          <p:cNvPr id="5" name="Picture 4">
            <a:extLst>
              <a:ext uri="{FF2B5EF4-FFF2-40B4-BE49-F238E27FC236}">
                <a16:creationId xmlns:a16="http://schemas.microsoft.com/office/drawing/2014/main" id="{0DAFAABA-61AF-4971-994A-7341354B2BD6}"/>
              </a:ext>
            </a:extLst>
          </p:cNvPr>
          <p:cNvPicPr>
            <a:picLocks noChangeAspect="1"/>
          </p:cNvPicPr>
          <p:nvPr/>
        </p:nvPicPr>
        <p:blipFill>
          <a:blip r:embed="rId3"/>
          <a:stretch>
            <a:fillRect/>
          </a:stretch>
        </p:blipFill>
        <p:spPr>
          <a:xfrm>
            <a:off x="485324" y="4687645"/>
            <a:ext cx="10997901" cy="1570095"/>
          </a:xfrm>
          <a:prstGeom prst="rect">
            <a:avLst/>
          </a:prstGeom>
        </p:spPr>
      </p:pic>
      <p:sp>
        <p:nvSpPr>
          <p:cNvPr id="4" name="Rectangle 3">
            <a:extLst>
              <a:ext uri="{FF2B5EF4-FFF2-40B4-BE49-F238E27FC236}">
                <a16:creationId xmlns:a16="http://schemas.microsoft.com/office/drawing/2014/main" id="{D4D9777B-F6A9-4B92-ADCB-E35000117AF5}"/>
              </a:ext>
            </a:extLst>
          </p:cNvPr>
          <p:cNvSpPr/>
          <p:nvPr/>
        </p:nvSpPr>
        <p:spPr>
          <a:xfrm>
            <a:off x="909691" y="355717"/>
            <a:ext cx="10149169" cy="896464"/>
          </a:xfrm>
          <a:prstGeom prst="rect">
            <a:avLst/>
          </a:prstGeom>
        </p:spPr>
        <p:txBody>
          <a:bodyPr wrap="square">
            <a:spAutoFit/>
          </a:bodyPr>
          <a:lstStyle/>
          <a:p>
            <a:pPr algn="ctr" defTabSz="342900">
              <a:lnSpc>
                <a:spcPct val="14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5C0E56-4A2D-4D8D-9861-85FEC699F4F4}"/>
              </a:ext>
            </a:extLst>
          </p:cNvPr>
          <p:cNvSpPr/>
          <p:nvPr/>
        </p:nvSpPr>
        <p:spPr>
          <a:xfrm>
            <a:off x="1021415" y="3937201"/>
            <a:ext cx="10149169" cy="47006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a:t>
            </a:r>
            <a:r>
              <a:rPr lang="en-US" sz="2000" b="1">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Hình 9.6 các ô dữ liệu ngày tháng đều là kiểu hiển thị ngày của Việt Nam).</a:t>
            </a:r>
          </a:p>
        </p:txBody>
      </p:sp>
    </p:spTree>
    <p:extLst>
      <p:ext uri="{BB962C8B-B14F-4D97-AF65-F5344CB8AC3E}">
        <p14:creationId xmlns:p14="http://schemas.microsoft.com/office/powerpoint/2010/main" val="375094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9340</TotalTime>
  <Words>1719</Words>
  <Application>Microsoft Office PowerPoint</Application>
  <PresentationFormat>Widescreen</PresentationFormat>
  <Paragraphs>109</Paragraphs>
  <Slides>21</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499</cp:revision>
  <dcterms:created xsi:type="dcterms:W3CDTF">2021-11-14T08:33:55Z</dcterms:created>
  <dcterms:modified xsi:type="dcterms:W3CDTF">2025-01-13T01:37:24Z</dcterms:modified>
</cp:coreProperties>
</file>