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7" r:id="rId2"/>
    <p:sldId id="269" r:id="rId3"/>
    <p:sldId id="270" r:id="rId4"/>
    <p:sldId id="271" r:id="rId5"/>
    <p:sldId id="272" r:id="rId6"/>
    <p:sldId id="273" r:id="rId7"/>
    <p:sldId id="274" r:id="rId8"/>
    <p:sldId id="282" r:id="rId9"/>
    <p:sldId id="283" r:id="rId10"/>
    <p:sldId id="284" r:id="rId11"/>
    <p:sldId id="285" r:id="rId12"/>
    <p:sldId id="275" r:id="rId13"/>
    <p:sldId id="276" r:id="rId14"/>
    <p:sldId id="280" r:id="rId15"/>
    <p:sldId id="278" r:id="rId16"/>
    <p:sldId id="279" r:id="rId17"/>
    <p:sldId id="28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5E4"/>
    <a:srgbClr val="800000"/>
    <a:srgbClr val="A50021"/>
    <a:srgbClr val="8C785E"/>
    <a:srgbClr val="F5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432" autoAdjust="0"/>
  </p:normalViewPr>
  <p:slideViewPr>
    <p:cSldViewPr snapToGrid="0">
      <p:cViewPr varScale="1">
        <p:scale>
          <a:sx n="81" d="100"/>
          <a:sy n="81" d="100"/>
        </p:scale>
        <p:origin x="75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3937" units="1/cm"/>
          <inkml:channelProperty channel="Y" name="resolution" value="50.46729" units="1/cm"/>
          <inkml:channelProperty channel="T" name="resolution" value="1" units="1/dev"/>
        </inkml:channelProperties>
      </inkml:inkSource>
      <inkml:timestamp xml:id="ts0" timeString="2023-10-28T12:46:16.804"/>
    </inkml:context>
    <inkml:brush xml:id="br0">
      <inkml:brushProperty name="width" value="0.05292" units="cm"/>
      <inkml:brushProperty name="height" value="0.05292" units="cm"/>
      <inkml:brushProperty name="color" value="#FF0000"/>
    </inkml:brush>
  </inkml:definitions>
  <inkml:trace contextRef="#ctx0" brushRef="#br0">10813 13635 0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3937" units="1/cm"/>
          <inkml:channelProperty channel="Y" name="resolution" value="50.46729" units="1/cm"/>
          <inkml:channelProperty channel="T" name="resolution" value="1" units="1/dev"/>
        </inkml:channelProperties>
      </inkml:inkSource>
      <inkml:timestamp xml:id="ts0" timeString="2023-10-28T12:55:55.139"/>
    </inkml:context>
    <inkml:brush xml:id="br0">
      <inkml:brushProperty name="width" value="0.05292" units="cm"/>
      <inkml:brushProperty name="height" value="0.05292" units="cm"/>
    </inkml:brush>
  </inkml:definitions>
  <inkml:trace contextRef="#ctx0" brushRef="#br0">28011 3669 0</inkml:trace>
  <inkml:trace contextRef="#ctx0" brushRef="#br0" timeOffset="186415.6543">9155 6315 0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E4F945-3E74-457E-899A-415429D5E028}" type="datetimeFigureOut">
              <a:rPr lang="vi-VN" smtClean="0"/>
              <a:t>06/11/2024</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22640C-F12C-4883-A294-3C709C62A7F1}" type="slidenum">
              <a:rPr lang="vi-VN" smtClean="0"/>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2122640C-F12C-4883-A294-3C709C62A7F1}" type="slidenum">
              <a:rPr lang="vi-VN" smtClean="0"/>
              <a:t>2</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982D-B505-EFBA-B048-E5149EDBC9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0B2A05-442C-A7BA-EE5E-CEB4C4D4CD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098B13-A5FE-2AD8-4C84-B2AD4753535E}"/>
              </a:ext>
            </a:extLst>
          </p:cNvPr>
          <p:cNvSpPr>
            <a:spLocks noGrp="1"/>
          </p:cNvSpPr>
          <p:nvPr>
            <p:ph type="dt" sz="half" idx="10"/>
          </p:nvPr>
        </p:nvSpPr>
        <p:spPr/>
        <p:txBody>
          <a:bodyPr/>
          <a:lstStyle/>
          <a:p>
            <a:fld id="{88F109C7-AB29-43CB-B6DA-F2E10CC05249}" type="datetimeFigureOut">
              <a:rPr lang="en-US" smtClean="0"/>
              <a:pPr/>
              <a:t>11/6/2024</a:t>
            </a:fld>
            <a:endParaRPr lang="en-US"/>
          </a:p>
        </p:txBody>
      </p:sp>
      <p:sp>
        <p:nvSpPr>
          <p:cNvPr id="5" name="Footer Placeholder 4">
            <a:extLst>
              <a:ext uri="{FF2B5EF4-FFF2-40B4-BE49-F238E27FC236}">
                <a16:creationId xmlns:a16="http://schemas.microsoft.com/office/drawing/2014/main" id="{AC17311D-840C-8BC1-E4E9-42EEA9F602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8E02B-3605-423D-9C38-87A91842CDD3}"/>
              </a:ext>
            </a:extLst>
          </p:cNvPr>
          <p:cNvSpPr>
            <a:spLocks noGrp="1"/>
          </p:cNvSpPr>
          <p:nvPr>
            <p:ph type="sldNum" sz="quarter" idx="12"/>
          </p:nvPr>
        </p:nvSpPr>
        <p:spPr/>
        <p:txBody>
          <a:bodyPr/>
          <a:lstStyle/>
          <a:p>
            <a:fld id="{4EB6D938-30E1-443D-9C69-49E57D0C0E79}" type="slidenum">
              <a:rPr lang="en-US" smtClean="0"/>
              <a:pPr/>
              <a:t>‹#›</a:t>
            </a:fld>
            <a:endParaRPr lang="en-US"/>
          </a:p>
        </p:txBody>
      </p:sp>
    </p:spTree>
    <p:extLst>
      <p:ext uri="{BB962C8B-B14F-4D97-AF65-F5344CB8AC3E}">
        <p14:creationId xmlns:p14="http://schemas.microsoft.com/office/powerpoint/2010/main" val="2194872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0167-BFE1-83C2-6DD8-EFDC98D1BA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CA0B8B-08E7-0F86-1E9E-540BA04202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EF20F6-6B98-D5F0-1028-D9059D2765B6}"/>
              </a:ext>
            </a:extLst>
          </p:cNvPr>
          <p:cNvSpPr>
            <a:spLocks noGrp="1"/>
          </p:cNvSpPr>
          <p:nvPr>
            <p:ph type="dt" sz="half" idx="10"/>
          </p:nvPr>
        </p:nvSpPr>
        <p:spPr/>
        <p:txBody>
          <a:bodyPr/>
          <a:lstStyle/>
          <a:p>
            <a:fld id="{88F109C7-AB29-43CB-B6DA-F2E10CC05249}" type="datetimeFigureOut">
              <a:rPr lang="en-US" smtClean="0"/>
              <a:pPr/>
              <a:t>11/6/2024</a:t>
            </a:fld>
            <a:endParaRPr lang="en-US"/>
          </a:p>
        </p:txBody>
      </p:sp>
      <p:sp>
        <p:nvSpPr>
          <p:cNvPr id="5" name="Footer Placeholder 4">
            <a:extLst>
              <a:ext uri="{FF2B5EF4-FFF2-40B4-BE49-F238E27FC236}">
                <a16:creationId xmlns:a16="http://schemas.microsoft.com/office/drawing/2014/main" id="{3FD42CD5-B275-C4C0-526D-3BB41B6728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1A54C8-A56F-CA37-B7E7-64F2E7EE2353}"/>
              </a:ext>
            </a:extLst>
          </p:cNvPr>
          <p:cNvSpPr>
            <a:spLocks noGrp="1"/>
          </p:cNvSpPr>
          <p:nvPr>
            <p:ph type="sldNum" sz="quarter" idx="12"/>
          </p:nvPr>
        </p:nvSpPr>
        <p:spPr/>
        <p:txBody>
          <a:bodyPr/>
          <a:lstStyle/>
          <a:p>
            <a:fld id="{4EB6D938-30E1-443D-9C69-49E57D0C0E79}" type="slidenum">
              <a:rPr lang="en-US" smtClean="0"/>
              <a:pPr/>
              <a:t>‹#›</a:t>
            </a:fld>
            <a:endParaRPr lang="en-US"/>
          </a:p>
        </p:txBody>
      </p:sp>
    </p:spTree>
    <p:extLst>
      <p:ext uri="{BB962C8B-B14F-4D97-AF65-F5344CB8AC3E}">
        <p14:creationId xmlns:p14="http://schemas.microsoft.com/office/powerpoint/2010/main" val="398914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B6D0EC-5CA5-6DDB-FE36-D5DEF4A761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C49555-8EB4-F3CD-7D4D-1220CDF325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64F1C-9774-F1F1-F224-EC84942F6AEF}"/>
              </a:ext>
            </a:extLst>
          </p:cNvPr>
          <p:cNvSpPr>
            <a:spLocks noGrp="1"/>
          </p:cNvSpPr>
          <p:nvPr>
            <p:ph type="dt" sz="half" idx="10"/>
          </p:nvPr>
        </p:nvSpPr>
        <p:spPr/>
        <p:txBody>
          <a:bodyPr/>
          <a:lstStyle/>
          <a:p>
            <a:fld id="{88F109C7-AB29-43CB-B6DA-F2E10CC05249}" type="datetimeFigureOut">
              <a:rPr lang="en-US" smtClean="0"/>
              <a:pPr/>
              <a:t>11/6/2024</a:t>
            </a:fld>
            <a:endParaRPr lang="en-US"/>
          </a:p>
        </p:txBody>
      </p:sp>
      <p:sp>
        <p:nvSpPr>
          <p:cNvPr id="5" name="Footer Placeholder 4">
            <a:extLst>
              <a:ext uri="{FF2B5EF4-FFF2-40B4-BE49-F238E27FC236}">
                <a16:creationId xmlns:a16="http://schemas.microsoft.com/office/drawing/2014/main" id="{F2C4511A-B176-0796-CD6B-94FBA460C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1F49F5-2F40-35F9-A426-02B1059E157A}"/>
              </a:ext>
            </a:extLst>
          </p:cNvPr>
          <p:cNvSpPr>
            <a:spLocks noGrp="1"/>
          </p:cNvSpPr>
          <p:nvPr>
            <p:ph type="sldNum" sz="quarter" idx="12"/>
          </p:nvPr>
        </p:nvSpPr>
        <p:spPr/>
        <p:txBody>
          <a:bodyPr/>
          <a:lstStyle/>
          <a:p>
            <a:fld id="{4EB6D938-30E1-443D-9C69-49E57D0C0E79}" type="slidenum">
              <a:rPr lang="en-US" smtClean="0"/>
              <a:pPr/>
              <a:t>‹#›</a:t>
            </a:fld>
            <a:endParaRPr lang="en-US"/>
          </a:p>
        </p:txBody>
      </p:sp>
    </p:spTree>
    <p:extLst>
      <p:ext uri="{BB962C8B-B14F-4D97-AF65-F5344CB8AC3E}">
        <p14:creationId xmlns:p14="http://schemas.microsoft.com/office/powerpoint/2010/main" val="393184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8CE7E-E207-D5D6-EF5F-A6C18B6FBD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2BB4CC-EA6E-098D-E1AA-A7BA0ED293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B9958B-8D7C-C0D0-4E90-4ACD2E3B6580}"/>
              </a:ext>
            </a:extLst>
          </p:cNvPr>
          <p:cNvSpPr>
            <a:spLocks noGrp="1"/>
          </p:cNvSpPr>
          <p:nvPr>
            <p:ph type="dt" sz="half" idx="10"/>
          </p:nvPr>
        </p:nvSpPr>
        <p:spPr/>
        <p:txBody>
          <a:bodyPr/>
          <a:lstStyle/>
          <a:p>
            <a:fld id="{88F109C7-AB29-43CB-B6DA-F2E10CC05249}" type="datetimeFigureOut">
              <a:rPr lang="en-US" smtClean="0"/>
              <a:pPr/>
              <a:t>11/6/2024</a:t>
            </a:fld>
            <a:endParaRPr lang="en-US"/>
          </a:p>
        </p:txBody>
      </p:sp>
      <p:sp>
        <p:nvSpPr>
          <p:cNvPr id="5" name="Footer Placeholder 4">
            <a:extLst>
              <a:ext uri="{FF2B5EF4-FFF2-40B4-BE49-F238E27FC236}">
                <a16:creationId xmlns:a16="http://schemas.microsoft.com/office/drawing/2014/main" id="{06B8BD44-FB59-6EDD-02F5-654BC57BD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28E11-C581-8B9A-1A84-AA09EA4B8F8A}"/>
              </a:ext>
            </a:extLst>
          </p:cNvPr>
          <p:cNvSpPr>
            <a:spLocks noGrp="1"/>
          </p:cNvSpPr>
          <p:nvPr>
            <p:ph type="sldNum" sz="quarter" idx="12"/>
          </p:nvPr>
        </p:nvSpPr>
        <p:spPr/>
        <p:txBody>
          <a:bodyPr/>
          <a:lstStyle/>
          <a:p>
            <a:fld id="{4EB6D938-30E1-443D-9C69-49E57D0C0E79}" type="slidenum">
              <a:rPr lang="en-US" smtClean="0"/>
              <a:pPr/>
              <a:t>‹#›</a:t>
            </a:fld>
            <a:endParaRPr lang="en-US"/>
          </a:p>
        </p:txBody>
      </p:sp>
    </p:spTree>
    <p:extLst>
      <p:ext uri="{BB962C8B-B14F-4D97-AF65-F5344CB8AC3E}">
        <p14:creationId xmlns:p14="http://schemas.microsoft.com/office/powerpoint/2010/main" val="174883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D876C-AF10-7EA0-AE15-08FB59A8F3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55EB2B-5B92-D70E-DEF3-40B143493F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1978A1-746C-8778-87AA-A8FC4FA75305}"/>
              </a:ext>
            </a:extLst>
          </p:cNvPr>
          <p:cNvSpPr>
            <a:spLocks noGrp="1"/>
          </p:cNvSpPr>
          <p:nvPr>
            <p:ph type="dt" sz="half" idx="10"/>
          </p:nvPr>
        </p:nvSpPr>
        <p:spPr/>
        <p:txBody>
          <a:bodyPr/>
          <a:lstStyle/>
          <a:p>
            <a:fld id="{88F109C7-AB29-43CB-B6DA-F2E10CC05249}" type="datetimeFigureOut">
              <a:rPr lang="en-US" smtClean="0"/>
              <a:pPr/>
              <a:t>11/6/2024</a:t>
            </a:fld>
            <a:endParaRPr lang="en-US"/>
          </a:p>
        </p:txBody>
      </p:sp>
      <p:sp>
        <p:nvSpPr>
          <p:cNvPr id="5" name="Footer Placeholder 4">
            <a:extLst>
              <a:ext uri="{FF2B5EF4-FFF2-40B4-BE49-F238E27FC236}">
                <a16:creationId xmlns:a16="http://schemas.microsoft.com/office/drawing/2014/main" id="{1BD4CA12-2080-B878-73B7-4E995E355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98EE2-93F0-E2D2-5BB0-0900EC1B98CE}"/>
              </a:ext>
            </a:extLst>
          </p:cNvPr>
          <p:cNvSpPr>
            <a:spLocks noGrp="1"/>
          </p:cNvSpPr>
          <p:nvPr>
            <p:ph type="sldNum" sz="quarter" idx="12"/>
          </p:nvPr>
        </p:nvSpPr>
        <p:spPr/>
        <p:txBody>
          <a:bodyPr/>
          <a:lstStyle/>
          <a:p>
            <a:fld id="{4EB6D938-30E1-443D-9C69-49E57D0C0E79}" type="slidenum">
              <a:rPr lang="en-US" smtClean="0"/>
              <a:pPr/>
              <a:t>‹#›</a:t>
            </a:fld>
            <a:endParaRPr lang="en-US"/>
          </a:p>
        </p:txBody>
      </p:sp>
    </p:spTree>
    <p:extLst>
      <p:ext uri="{BB962C8B-B14F-4D97-AF65-F5344CB8AC3E}">
        <p14:creationId xmlns:p14="http://schemas.microsoft.com/office/powerpoint/2010/main" val="7475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BF23D-4415-8292-14F9-BBA6A7CC9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DF6BCE-5CC9-7BB4-079E-3165278D80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0771EC-E7FD-5C06-906D-BE1BD6D675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E83442-21A2-2D16-5A87-13E115F32255}"/>
              </a:ext>
            </a:extLst>
          </p:cNvPr>
          <p:cNvSpPr>
            <a:spLocks noGrp="1"/>
          </p:cNvSpPr>
          <p:nvPr>
            <p:ph type="dt" sz="half" idx="10"/>
          </p:nvPr>
        </p:nvSpPr>
        <p:spPr/>
        <p:txBody>
          <a:bodyPr/>
          <a:lstStyle/>
          <a:p>
            <a:fld id="{88F109C7-AB29-43CB-B6DA-F2E10CC05249}" type="datetimeFigureOut">
              <a:rPr lang="en-US" smtClean="0"/>
              <a:pPr/>
              <a:t>11/6/2024</a:t>
            </a:fld>
            <a:endParaRPr lang="en-US"/>
          </a:p>
        </p:txBody>
      </p:sp>
      <p:sp>
        <p:nvSpPr>
          <p:cNvPr id="6" name="Footer Placeholder 5">
            <a:extLst>
              <a:ext uri="{FF2B5EF4-FFF2-40B4-BE49-F238E27FC236}">
                <a16:creationId xmlns:a16="http://schemas.microsoft.com/office/drawing/2014/main" id="{AD6212F3-E386-082C-9C83-B9897DFB11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2ECD78-B9E3-0C5D-4A27-28B250582A73}"/>
              </a:ext>
            </a:extLst>
          </p:cNvPr>
          <p:cNvSpPr>
            <a:spLocks noGrp="1"/>
          </p:cNvSpPr>
          <p:nvPr>
            <p:ph type="sldNum" sz="quarter" idx="12"/>
          </p:nvPr>
        </p:nvSpPr>
        <p:spPr/>
        <p:txBody>
          <a:bodyPr/>
          <a:lstStyle/>
          <a:p>
            <a:fld id="{4EB6D938-30E1-443D-9C69-49E57D0C0E79}" type="slidenum">
              <a:rPr lang="en-US" smtClean="0"/>
              <a:pPr/>
              <a:t>‹#›</a:t>
            </a:fld>
            <a:endParaRPr lang="en-US"/>
          </a:p>
        </p:txBody>
      </p:sp>
    </p:spTree>
    <p:extLst>
      <p:ext uri="{BB962C8B-B14F-4D97-AF65-F5344CB8AC3E}">
        <p14:creationId xmlns:p14="http://schemas.microsoft.com/office/powerpoint/2010/main" val="4233188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D4D99-E531-1CB9-21CF-5E1F259EB9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9A1768-AC0A-67CD-FC28-565FB88029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8D5A9E-3C0B-CE41-872E-D8A48D327B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8D04C3-DC1E-9FA9-F0B4-C7351C8BA1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321C19-1155-569F-29DB-92452D2868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A7ADD2-8668-B606-C720-71CBD462E2A1}"/>
              </a:ext>
            </a:extLst>
          </p:cNvPr>
          <p:cNvSpPr>
            <a:spLocks noGrp="1"/>
          </p:cNvSpPr>
          <p:nvPr>
            <p:ph type="dt" sz="half" idx="10"/>
          </p:nvPr>
        </p:nvSpPr>
        <p:spPr/>
        <p:txBody>
          <a:bodyPr/>
          <a:lstStyle/>
          <a:p>
            <a:fld id="{88F109C7-AB29-43CB-B6DA-F2E10CC05249}" type="datetimeFigureOut">
              <a:rPr lang="en-US" smtClean="0"/>
              <a:pPr/>
              <a:t>11/6/2024</a:t>
            </a:fld>
            <a:endParaRPr lang="en-US"/>
          </a:p>
        </p:txBody>
      </p:sp>
      <p:sp>
        <p:nvSpPr>
          <p:cNvPr id="8" name="Footer Placeholder 7">
            <a:extLst>
              <a:ext uri="{FF2B5EF4-FFF2-40B4-BE49-F238E27FC236}">
                <a16:creationId xmlns:a16="http://schemas.microsoft.com/office/drawing/2014/main" id="{6709A7C2-40B6-566C-EB00-D0F95C4693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B5BEC1-EBFE-6611-6C27-3995697801B2}"/>
              </a:ext>
            </a:extLst>
          </p:cNvPr>
          <p:cNvSpPr>
            <a:spLocks noGrp="1"/>
          </p:cNvSpPr>
          <p:nvPr>
            <p:ph type="sldNum" sz="quarter" idx="12"/>
          </p:nvPr>
        </p:nvSpPr>
        <p:spPr/>
        <p:txBody>
          <a:bodyPr/>
          <a:lstStyle/>
          <a:p>
            <a:fld id="{4EB6D938-30E1-443D-9C69-49E57D0C0E79}" type="slidenum">
              <a:rPr lang="en-US" smtClean="0"/>
              <a:pPr/>
              <a:t>‹#›</a:t>
            </a:fld>
            <a:endParaRPr lang="en-US"/>
          </a:p>
        </p:txBody>
      </p:sp>
    </p:spTree>
    <p:extLst>
      <p:ext uri="{BB962C8B-B14F-4D97-AF65-F5344CB8AC3E}">
        <p14:creationId xmlns:p14="http://schemas.microsoft.com/office/powerpoint/2010/main" val="819159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98847-26EE-0AD9-8288-F0FCC833DB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BF27D3-AB3E-FAC4-5937-D1DC6EB9F3DF}"/>
              </a:ext>
            </a:extLst>
          </p:cNvPr>
          <p:cNvSpPr>
            <a:spLocks noGrp="1"/>
          </p:cNvSpPr>
          <p:nvPr>
            <p:ph type="dt" sz="half" idx="10"/>
          </p:nvPr>
        </p:nvSpPr>
        <p:spPr/>
        <p:txBody>
          <a:bodyPr/>
          <a:lstStyle/>
          <a:p>
            <a:fld id="{88F109C7-AB29-43CB-B6DA-F2E10CC05249}" type="datetimeFigureOut">
              <a:rPr lang="en-US" smtClean="0"/>
              <a:pPr/>
              <a:t>11/6/2024</a:t>
            </a:fld>
            <a:endParaRPr lang="en-US"/>
          </a:p>
        </p:txBody>
      </p:sp>
      <p:sp>
        <p:nvSpPr>
          <p:cNvPr id="4" name="Footer Placeholder 3">
            <a:extLst>
              <a:ext uri="{FF2B5EF4-FFF2-40B4-BE49-F238E27FC236}">
                <a16:creationId xmlns:a16="http://schemas.microsoft.com/office/drawing/2014/main" id="{DA06FA48-788D-6BD6-49C4-E336A23447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22DAAF-1C3C-CEE9-3480-94E9347A1B46}"/>
              </a:ext>
            </a:extLst>
          </p:cNvPr>
          <p:cNvSpPr>
            <a:spLocks noGrp="1"/>
          </p:cNvSpPr>
          <p:nvPr>
            <p:ph type="sldNum" sz="quarter" idx="12"/>
          </p:nvPr>
        </p:nvSpPr>
        <p:spPr/>
        <p:txBody>
          <a:bodyPr/>
          <a:lstStyle/>
          <a:p>
            <a:fld id="{4EB6D938-30E1-443D-9C69-49E57D0C0E79}" type="slidenum">
              <a:rPr lang="en-US" smtClean="0"/>
              <a:pPr/>
              <a:t>‹#›</a:t>
            </a:fld>
            <a:endParaRPr lang="en-US"/>
          </a:p>
        </p:txBody>
      </p:sp>
    </p:spTree>
    <p:extLst>
      <p:ext uri="{BB962C8B-B14F-4D97-AF65-F5344CB8AC3E}">
        <p14:creationId xmlns:p14="http://schemas.microsoft.com/office/powerpoint/2010/main" val="4083164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C1AE5-FE57-BAAC-6985-7E95C85619A3}"/>
              </a:ext>
            </a:extLst>
          </p:cNvPr>
          <p:cNvSpPr>
            <a:spLocks noGrp="1"/>
          </p:cNvSpPr>
          <p:nvPr>
            <p:ph type="dt" sz="half" idx="10"/>
          </p:nvPr>
        </p:nvSpPr>
        <p:spPr/>
        <p:txBody>
          <a:bodyPr/>
          <a:lstStyle/>
          <a:p>
            <a:fld id="{88F109C7-AB29-43CB-B6DA-F2E10CC05249}" type="datetimeFigureOut">
              <a:rPr lang="en-US" smtClean="0"/>
              <a:pPr/>
              <a:t>11/6/2024</a:t>
            </a:fld>
            <a:endParaRPr lang="en-US"/>
          </a:p>
        </p:txBody>
      </p:sp>
      <p:sp>
        <p:nvSpPr>
          <p:cNvPr id="3" name="Footer Placeholder 2">
            <a:extLst>
              <a:ext uri="{FF2B5EF4-FFF2-40B4-BE49-F238E27FC236}">
                <a16:creationId xmlns:a16="http://schemas.microsoft.com/office/drawing/2014/main" id="{39425F01-035F-C96F-CA12-4283494905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656A85-132A-9064-B2F3-BAD2BEADDD4B}"/>
              </a:ext>
            </a:extLst>
          </p:cNvPr>
          <p:cNvSpPr>
            <a:spLocks noGrp="1"/>
          </p:cNvSpPr>
          <p:nvPr>
            <p:ph type="sldNum" sz="quarter" idx="12"/>
          </p:nvPr>
        </p:nvSpPr>
        <p:spPr/>
        <p:txBody>
          <a:bodyPr/>
          <a:lstStyle/>
          <a:p>
            <a:fld id="{4EB6D938-30E1-443D-9C69-49E57D0C0E79}" type="slidenum">
              <a:rPr lang="en-US" smtClean="0"/>
              <a:pPr/>
              <a:t>‹#›</a:t>
            </a:fld>
            <a:endParaRPr lang="en-US"/>
          </a:p>
        </p:txBody>
      </p:sp>
    </p:spTree>
    <p:extLst>
      <p:ext uri="{BB962C8B-B14F-4D97-AF65-F5344CB8AC3E}">
        <p14:creationId xmlns:p14="http://schemas.microsoft.com/office/powerpoint/2010/main" val="116366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F3A7-26F6-8D21-8D7F-4BF7BF4F0A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DF52B8-9526-DE22-C8E8-DA8933FF61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542957-75C7-12FA-06E1-E3D00A3809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3FA093-50CD-8E7A-E532-9059D047B777}"/>
              </a:ext>
            </a:extLst>
          </p:cNvPr>
          <p:cNvSpPr>
            <a:spLocks noGrp="1"/>
          </p:cNvSpPr>
          <p:nvPr>
            <p:ph type="dt" sz="half" idx="10"/>
          </p:nvPr>
        </p:nvSpPr>
        <p:spPr/>
        <p:txBody>
          <a:bodyPr/>
          <a:lstStyle/>
          <a:p>
            <a:fld id="{88F109C7-AB29-43CB-B6DA-F2E10CC05249}" type="datetimeFigureOut">
              <a:rPr lang="en-US" smtClean="0"/>
              <a:pPr/>
              <a:t>11/6/2024</a:t>
            </a:fld>
            <a:endParaRPr lang="en-US"/>
          </a:p>
        </p:txBody>
      </p:sp>
      <p:sp>
        <p:nvSpPr>
          <p:cNvPr id="6" name="Footer Placeholder 5">
            <a:extLst>
              <a:ext uri="{FF2B5EF4-FFF2-40B4-BE49-F238E27FC236}">
                <a16:creationId xmlns:a16="http://schemas.microsoft.com/office/drawing/2014/main" id="{1DD66D3B-F20D-63F3-E616-61B565031C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33EDE9-1A3A-DE20-8FBB-CFF00E772C68}"/>
              </a:ext>
            </a:extLst>
          </p:cNvPr>
          <p:cNvSpPr>
            <a:spLocks noGrp="1"/>
          </p:cNvSpPr>
          <p:nvPr>
            <p:ph type="sldNum" sz="quarter" idx="12"/>
          </p:nvPr>
        </p:nvSpPr>
        <p:spPr/>
        <p:txBody>
          <a:bodyPr/>
          <a:lstStyle/>
          <a:p>
            <a:fld id="{4EB6D938-30E1-443D-9C69-49E57D0C0E79}" type="slidenum">
              <a:rPr lang="en-US" smtClean="0"/>
              <a:pPr/>
              <a:t>‹#›</a:t>
            </a:fld>
            <a:endParaRPr lang="en-US"/>
          </a:p>
        </p:txBody>
      </p:sp>
    </p:spTree>
    <p:extLst>
      <p:ext uri="{BB962C8B-B14F-4D97-AF65-F5344CB8AC3E}">
        <p14:creationId xmlns:p14="http://schemas.microsoft.com/office/powerpoint/2010/main" val="135115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3F6F9-418D-9ED4-CBF1-329A18D765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713E90-2635-5A19-59F8-4EE61ABF48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9A3901-F0CC-B71B-343E-124A3243CA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0BCD6C-C926-8626-7A02-4FAFC8A62AAB}"/>
              </a:ext>
            </a:extLst>
          </p:cNvPr>
          <p:cNvSpPr>
            <a:spLocks noGrp="1"/>
          </p:cNvSpPr>
          <p:nvPr>
            <p:ph type="dt" sz="half" idx="10"/>
          </p:nvPr>
        </p:nvSpPr>
        <p:spPr/>
        <p:txBody>
          <a:bodyPr/>
          <a:lstStyle/>
          <a:p>
            <a:fld id="{88F109C7-AB29-43CB-B6DA-F2E10CC05249}" type="datetimeFigureOut">
              <a:rPr lang="en-US" smtClean="0"/>
              <a:pPr/>
              <a:t>11/6/2024</a:t>
            </a:fld>
            <a:endParaRPr lang="en-US"/>
          </a:p>
        </p:txBody>
      </p:sp>
      <p:sp>
        <p:nvSpPr>
          <p:cNvPr id="6" name="Footer Placeholder 5">
            <a:extLst>
              <a:ext uri="{FF2B5EF4-FFF2-40B4-BE49-F238E27FC236}">
                <a16:creationId xmlns:a16="http://schemas.microsoft.com/office/drawing/2014/main" id="{32C40F69-A1F3-E8A3-6817-4E9377196C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943FC8-B20A-00DC-3557-51935427E946}"/>
              </a:ext>
            </a:extLst>
          </p:cNvPr>
          <p:cNvSpPr>
            <a:spLocks noGrp="1"/>
          </p:cNvSpPr>
          <p:nvPr>
            <p:ph type="sldNum" sz="quarter" idx="12"/>
          </p:nvPr>
        </p:nvSpPr>
        <p:spPr/>
        <p:txBody>
          <a:bodyPr/>
          <a:lstStyle/>
          <a:p>
            <a:fld id="{4EB6D938-30E1-443D-9C69-49E57D0C0E79}" type="slidenum">
              <a:rPr lang="en-US" smtClean="0"/>
              <a:pPr/>
              <a:t>‹#›</a:t>
            </a:fld>
            <a:endParaRPr lang="en-US"/>
          </a:p>
        </p:txBody>
      </p:sp>
    </p:spTree>
    <p:extLst>
      <p:ext uri="{BB962C8B-B14F-4D97-AF65-F5344CB8AC3E}">
        <p14:creationId xmlns:p14="http://schemas.microsoft.com/office/powerpoint/2010/main" val="3033699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489EE5-66D3-0448-F84C-6155A4C5E7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A4878D-1456-6135-CF69-D51F92B6A1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217DF-FB0B-08F8-9371-03BA343A88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109C7-AB29-43CB-B6DA-F2E10CC05249}" type="datetimeFigureOut">
              <a:rPr lang="en-US" smtClean="0"/>
              <a:pPr/>
              <a:t>11/6/2024</a:t>
            </a:fld>
            <a:endParaRPr lang="en-US"/>
          </a:p>
        </p:txBody>
      </p:sp>
      <p:sp>
        <p:nvSpPr>
          <p:cNvPr id="5" name="Footer Placeholder 4">
            <a:extLst>
              <a:ext uri="{FF2B5EF4-FFF2-40B4-BE49-F238E27FC236}">
                <a16:creationId xmlns:a16="http://schemas.microsoft.com/office/drawing/2014/main" id="{44C2C849-E278-F646-28D6-AB5680BAC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4BD75B-8E22-67D5-FDFC-04CA2C2B94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6D938-30E1-443D-9C69-49E57D0C0E79}" type="slidenum">
              <a:rPr lang="en-US" smtClean="0"/>
              <a:pPr/>
              <a:t>‹#›</a:t>
            </a:fld>
            <a:endParaRPr lang="en-US"/>
          </a:p>
        </p:txBody>
      </p:sp>
    </p:spTree>
    <p:extLst>
      <p:ext uri="{BB962C8B-B14F-4D97-AF65-F5344CB8AC3E}">
        <p14:creationId xmlns:p14="http://schemas.microsoft.com/office/powerpoint/2010/main" val="1263416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AF9CA3-0DAF-399C-C2AE-CE2815042974}"/>
              </a:ext>
            </a:extLst>
          </p:cNvPr>
          <p:cNvSpPr txBox="1"/>
          <p:nvPr/>
        </p:nvSpPr>
        <p:spPr>
          <a:xfrm>
            <a:off x="888274" y="600891"/>
            <a:ext cx="3457303" cy="584775"/>
          </a:xfrm>
          <a:prstGeom prst="rect">
            <a:avLst/>
          </a:prstGeom>
          <a:noFill/>
        </p:spPr>
        <p:txBody>
          <a:bodyPr wrap="square" rtlCol="0">
            <a:spAutoFit/>
          </a:bodyPr>
          <a:lstStyle/>
          <a:p>
            <a:endParaRPr lang="en-US" sz="3200" dirty="0">
              <a:solidFill>
                <a:srgbClr val="800000"/>
              </a:solidFill>
            </a:endParaRPr>
          </a:p>
        </p:txBody>
      </p:sp>
      <p:pic>
        <p:nvPicPr>
          <p:cNvPr id="1030" name="Picture 6" descr="10 Cánh Đồng Sen Đẹp Bạn Nên Đi Kẻo Lỡ ... Mùa Sen | Sen Đại Việt">
            <a:extLst>
              <a:ext uri="{FF2B5EF4-FFF2-40B4-BE49-F238E27FC236}">
                <a16:creationId xmlns:a16="http://schemas.microsoft.com/office/drawing/2014/main" id="{B3FB724A-3F0E-2606-4D47-8A4D6DE93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155" y="-176981"/>
            <a:ext cx="14246942" cy="7034981"/>
          </a:xfrm>
          <a:prstGeom prst="rect">
            <a:avLst/>
          </a:prstGeom>
          <a:gradFill>
            <a:gsLst>
              <a:gs pos="10000">
                <a:schemeClr val="accent2"/>
              </a:gs>
              <a:gs pos="0">
                <a:schemeClr val="accent2">
                  <a:alpha val="71000"/>
                  <a:lumMod val="84000"/>
                  <a:lumOff val="16000"/>
                </a:schemeClr>
              </a:gs>
              <a:gs pos="77000">
                <a:schemeClr val="accent5">
                  <a:lumMod val="70000"/>
                </a:schemeClr>
              </a:gs>
            </a:gsLst>
            <a:lin ang="0" scaled="1"/>
          </a:gradFill>
          <a:effectLst>
            <a:outerShdw blurRad="50800" dist="50800" dir="5400000" algn="ctr" rotWithShape="0">
              <a:srgbClr val="000000">
                <a:alpha val="0"/>
              </a:srgbClr>
            </a:outerShdw>
          </a:effectLst>
        </p:spPr>
      </p:pic>
      <p:sp>
        <p:nvSpPr>
          <p:cNvPr id="27" name="TextBox 26">
            <a:extLst>
              <a:ext uri="{FF2B5EF4-FFF2-40B4-BE49-F238E27FC236}">
                <a16:creationId xmlns:a16="http://schemas.microsoft.com/office/drawing/2014/main" id="{7A3527F2-11A6-D4FC-35D6-EBE63BA2F5CD}"/>
              </a:ext>
            </a:extLst>
          </p:cNvPr>
          <p:cNvSpPr txBox="1"/>
          <p:nvPr/>
        </p:nvSpPr>
        <p:spPr>
          <a:xfrm>
            <a:off x="1971675" y="1388311"/>
            <a:ext cx="7508261" cy="2123658"/>
          </a:xfrm>
          <a:prstGeom prst="rect">
            <a:avLst/>
          </a:prstGeom>
          <a:noFill/>
        </p:spPr>
        <p:txBody>
          <a:bodyPr wrap="square" rtlCol="0">
            <a:spAutoFit/>
          </a:bodyPr>
          <a:lstStyle/>
          <a:p>
            <a:pPr algn="ctr"/>
            <a:r>
              <a:rPr lang="en-US" sz="6600" dirty="0" smtClean="0">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Đồng </a:t>
            </a:r>
            <a:r>
              <a:rPr lang="en-US" sz="6600" dirty="0">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Tháp Mười </a:t>
            </a:r>
          </a:p>
          <a:p>
            <a:pPr algn="ctr"/>
            <a:r>
              <a:rPr lang="en-US" sz="6600" dirty="0" err="1">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mùa</a:t>
            </a:r>
            <a:r>
              <a:rPr lang="en-US" sz="6600" dirty="0">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6600" dirty="0" err="1">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nước</a:t>
            </a:r>
            <a:r>
              <a:rPr lang="en-US" sz="6600" dirty="0">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6600" dirty="0" err="1">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nổi</a:t>
            </a:r>
            <a:endParaRPr lang="en-US" sz="6600" dirty="0">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8FEFE621-C230-7052-B7AB-A2DC23114865}"/>
              </a:ext>
            </a:extLst>
          </p:cNvPr>
          <p:cNvSpPr txBox="1"/>
          <p:nvPr/>
        </p:nvSpPr>
        <p:spPr>
          <a:xfrm>
            <a:off x="6775269" y="3554549"/>
            <a:ext cx="3546164" cy="707886"/>
          </a:xfrm>
          <a:prstGeom prst="rect">
            <a:avLst/>
          </a:prstGeom>
          <a:noFill/>
        </p:spPr>
        <p:txBody>
          <a:bodyPr wrap="none" rtlCol="0">
            <a:spAutoFit/>
          </a:bodyPr>
          <a:lstStyle/>
          <a:p>
            <a:r>
              <a:rPr lang="en-US" sz="4000" dirty="0" err="1">
                <a:solidFill>
                  <a:srgbClr val="FFFF00"/>
                </a:solidFill>
                <a:latin typeface="Times New Roman" pitchFamily="18" charset="0"/>
                <a:cs typeface="Times New Roman" pitchFamily="18" charset="0"/>
              </a:rPr>
              <a:t>Văn</a:t>
            </a:r>
            <a:r>
              <a:rPr lang="en-US" sz="4000" dirty="0">
                <a:solidFill>
                  <a:srgbClr val="FFFF00"/>
                </a:solidFill>
                <a:latin typeface="Times New Roman" pitchFamily="18" charset="0"/>
                <a:cs typeface="Times New Roman" pitchFamily="18" charset="0"/>
              </a:rPr>
              <a:t> </a:t>
            </a:r>
            <a:r>
              <a:rPr lang="en-US" sz="4000" dirty="0" err="1">
                <a:solidFill>
                  <a:srgbClr val="FFFF00"/>
                </a:solidFill>
                <a:latin typeface="Times New Roman" pitchFamily="18" charset="0"/>
                <a:cs typeface="Times New Roman" pitchFamily="18" charset="0"/>
              </a:rPr>
              <a:t>Công</a:t>
            </a:r>
            <a:r>
              <a:rPr lang="en-US" sz="4000" dirty="0">
                <a:solidFill>
                  <a:srgbClr val="FFFF00"/>
                </a:solidFill>
                <a:latin typeface="Times New Roman" pitchFamily="18" charset="0"/>
                <a:cs typeface="Times New Roman" pitchFamily="18" charset="0"/>
              </a:rPr>
              <a:t> </a:t>
            </a:r>
            <a:r>
              <a:rPr lang="en-US" sz="4000" dirty="0" err="1">
                <a:solidFill>
                  <a:srgbClr val="FFFF00"/>
                </a:solidFill>
                <a:latin typeface="Times New Roman" pitchFamily="18" charset="0"/>
                <a:cs typeface="Times New Roman" pitchFamily="18" charset="0"/>
              </a:rPr>
              <a:t>Hùng</a:t>
            </a:r>
            <a:endParaRPr lang="en-US" sz="40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6805744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7008" y="1785937"/>
            <a:ext cx="10515600" cy="4351338"/>
          </a:xfrm>
        </p:spPr>
        <p:txBody>
          <a:bodyPr/>
          <a:lstStyle/>
          <a:p>
            <a:endParaRPr lang="en-US"/>
          </a:p>
        </p:txBody>
      </p:sp>
      <p:pic>
        <p:nvPicPr>
          <p:cNvPr id="4" name="Picture 3"/>
          <p:cNvPicPr>
            <a:picLocks noChangeAspect="1"/>
          </p:cNvPicPr>
          <p:nvPr/>
        </p:nvPicPr>
        <p:blipFill>
          <a:blip r:embed="rId2"/>
          <a:stretch>
            <a:fillRect/>
          </a:stretch>
        </p:blipFill>
        <p:spPr>
          <a:xfrm>
            <a:off x="78462" y="76954"/>
            <a:ext cx="12113538" cy="6781046"/>
          </a:xfrm>
          <a:prstGeom prst="rect">
            <a:avLst/>
          </a:prstGeom>
        </p:spPr>
      </p:pic>
    </p:spTree>
    <p:extLst>
      <p:ext uri="{BB962C8B-B14F-4D97-AF65-F5344CB8AC3E}">
        <p14:creationId xmlns:p14="http://schemas.microsoft.com/office/powerpoint/2010/main" val="23426436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30840"/>
          </a:xfrm>
          <a:prstGeom prst="rect">
            <a:avLst/>
          </a:prstGeom>
        </p:spPr>
      </p:pic>
      <p:sp>
        <p:nvSpPr>
          <p:cNvPr id="5" name="Rectangle 4"/>
          <p:cNvSpPr/>
          <p:nvPr/>
        </p:nvSpPr>
        <p:spPr>
          <a:xfrm>
            <a:off x="289711" y="3576119"/>
            <a:ext cx="6681457" cy="2969536"/>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3892680" y="4908600"/>
              <a:ext cx="360" cy="360"/>
            </p14:xfrm>
          </p:contentPart>
        </mc:Choice>
        <mc:Fallback xmlns="">
          <p:pic>
            <p:nvPicPr>
              <p:cNvPr id="3" name="Ink 2"/>
              <p:cNvPicPr/>
              <p:nvPr/>
            </p:nvPicPr>
            <p:blipFill>
              <a:blip r:embed="rId4"/>
              <a:stretch>
                <a:fillRect/>
              </a:stretch>
            </p:blipFill>
            <p:spPr>
              <a:xfrm>
                <a:off x="3883320" y="4899240"/>
                <a:ext cx="19080" cy="19080"/>
              </a:xfrm>
              <a:prstGeom prst="rect">
                <a:avLst/>
              </a:prstGeom>
            </p:spPr>
          </p:pic>
        </mc:Fallback>
      </mc:AlternateContent>
    </p:spTree>
    <p:extLst>
      <p:ext uri="{BB962C8B-B14F-4D97-AF65-F5344CB8AC3E}">
        <p14:creationId xmlns:p14="http://schemas.microsoft.com/office/powerpoint/2010/main" val="917293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1" nodeType="clickEffect">
                                  <p:stCondLst>
                                    <p:cond delay="0"/>
                                  </p:stCondLst>
                                  <p:childTnLst>
                                    <p:animEffect transition="out" filter="randombar(horizont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AF9CA3-0DAF-399C-C2AE-CE2815042974}"/>
              </a:ext>
            </a:extLst>
          </p:cNvPr>
          <p:cNvSpPr txBox="1"/>
          <p:nvPr/>
        </p:nvSpPr>
        <p:spPr>
          <a:xfrm>
            <a:off x="888274" y="600891"/>
            <a:ext cx="3457303" cy="584775"/>
          </a:xfrm>
          <a:prstGeom prst="rect">
            <a:avLst/>
          </a:prstGeom>
          <a:noFill/>
        </p:spPr>
        <p:txBody>
          <a:bodyPr wrap="square" rtlCol="0">
            <a:spAutoFit/>
          </a:bodyPr>
          <a:lstStyle/>
          <a:p>
            <a:endParaRPr lang="en-US" sz="3200" dirty="0">
              <a:solidFill>
                <a:srgbClr val="800000"/>
              </a:solidFill>
            </a:endParaRPr>
          </a:p>
        </p:txBody>
      </p:sp>
      <p:pic>
        <p:nvPicPr>
          <p:cNvPr id="1030" name="Picture 6" descr="10 Cánh Đồng Sen Đẹp Bạn Nên Đi Kẻo Lỡ ... Mùa Sen | Sen Đại Việt">
            <a:extLst>
              <a:ext uri="{FF2B5EF4-FFF2-40B4-BE49-F238E27FC236}">
                <a16:creationId xmlns:a16="http://schemas.microsoft.com/office/drawing/2014/main" id="{B3FB724A-3F0E-2606-4D47-8A4D6DE93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gradFill>
            <a:gsLst>
              <a:gs pos="10000">
                <a:schemeClr val="accent2"/>
              </a:gs>
              <a:gs pos="0">
                <a:schemeClr val="accent2">
                  <a:alpha val="71000"/>
                  <a:lumMod val="84000"/>
                  <a:lumOff val="16000"/>
                </a:schemeClr>
              </a:gs>
              <a:gs pos="77000">
                <a:schemeClr val="accent5">
                  <a:lumMod val="70000"/>
                </a:schemeClr>
              </a:gs>
            </a:gsLst>
            <a:lin ang="0" scaled="1"/>
          </a:gradFill>
          <a:effectLst>
            <a:outerShdw blurRad="50800" dist="50800" dir="5400000" algn="ctr" rotWithShape="0">
              <a:srgbClr val="000000">
                <a:alpha val="0"/>
              </a:srgbClr>
            </a:outerShdw>
          </a:effectLst>
        </p:spPr>
      </p:pic>
      <p:sp>
        <p:nvSpPr>
          <p:cNvPr id="27" name="TextBox 26">
            <a:extLst>
              <a:ext uri="{FF2B5EF4-FFF2-40B4-BE49-F238E27FC236}">
                <a16:creationId xmlns:a16="http://schemas.microsoft.com/office/drawing/2014/main" id="{7A3527F2-11A6-D4FC-35D6-EBE63BA2F5CD}"/>
              </a:ext>
            </a:extLst>
          </p:cNvPr>
          <p:cNvSpPr txBox="1"/>
          <p:nvPr/>
        </p:nvSpPr>
        <p:spPr>
          <a:xfrm>
            <a:off x="3547065" y="-2331043"/>
            <a:ext cx="5097870" cy="1754326"/>
          </a:xfrm>
          <a:prstGeom prst="rect">
            <a:avLst/>
          </a:prstGeom>
          <a:noFill/>
        </p:spPr>
        <p:txBody>
          <a:bodyPr wrap="none" rtlCol="0">
            <a:spAutoFit/>
          </a:bodyPr>
          <a:lstStyle/>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Đồng</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Tháp</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Mười</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p>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mùa</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nước</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nổi</a:t>
            </a:r>
            <a:endPar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endParaRPr>
          </a:p>
        </p:txBody>
      </p:sp>
      <p:sp>
        <p:nvSpPr>
          <p:cNvPr id="5" name="TextBox 4">
            <a:extLst>
              <a:ext uri="{FF2B5EF4-FFF2-40B4-BE49-F238E27FC236}">
                <a16:creationId xmlns:a16="http://schemas.microsoft.com/office/drawing/2014/main" id="{8FEFE621-C230-7052-B7AB-A2DC23114865}"/>
              </a:ext>
            </a:extLst>
          </p:cNvPr>
          <p:cNvSpPr txBox="1"/>
          <p:nvPr/>
        </p:nvSpPr>
        <p:spPr>
          <a:xfrm>
            <a:off x="6622869" y="-576717"/>
            <a:ext cx="2436886" cy="523220"/>
          </a:xfrm>
          <a:prstGeom prst="rect">
            <a:avLst/>
          </a:prstGeom>
          <a:noFill/>
        </p:spPr>
        <p:txBody>
          <a:bodyPr wrap="none" rtlCol="0">
            <a:spAutoFit/>
          </a:bodyPr>
          <a:lstStyle/>
          <a:p>
            <a:r>
              <a:rPr lang="en-US" sz="2800" dirty="0" err="1">
                <a:solidFill>
                  <a:srgbClr val="A50021"/>
                </a:solidFill>
                <a:latin typeface="Tw Cen MT" panose="020B0602020104020603" pitchFamily="34" charset="0"/>
                <a:cs typeface="Mongolian Baiti" panose="03000500000000000000" pitchFamily="66" charset="0"/>
              </a:rPr>
              <a:t>Văn</a:t>
            </a:r>
            <a:r>
              <a:rPr lang="en-US" sz="2800" dirty="0">
                <a:solidFill>
                  <a:srgbClr val="A50021"/>
                </a:solidFill>
                <a:latin typeface="Tw Cen MT" panose="020B0602020104020603" pitchFamily="34" charset="0"/>
                <a:cs typeface="Mongolian Baiti" panose="03000500000000000000" pitchFamily="66" charset="0"/>
              </a:rPr>
              <a:t> </a:t>
            </a:r>
            <a:r>
              <a:rPr lang="en-US" sz="2800" dirty="0" err="1">
                <a:solidFill>
                  <a:srgbClr val="A50021"/>
                </a:solidFill>
                <a:latin typeface="Tw Cen MT" panose="020B0602020104020603" pitchFamily="34" charset="0"/>
                <a:cs typeface="Mongolian Baiti" panose="03000500000000000000" pitchFamily="66" charset="0"/>
              </a:rPr>
              <a:t>Công</a:t>
            </a:r>
            <a:r>
              <a:rPr lang="en-US" sz="2800" dirty="0">
                <a:solidFill>
                  <a:srgbClr val="A50021"/>
                </a:solidFill>
                <a:latin typeface="Tw Cen MT" panose="020B0602020104020603" pitchFamily="34" charset="0"/>
                <a:cs typeface="Mongolian Baiti" panose="03000500000000000000" pitchFamily="66" charset="0"/>
              </a:rPr>
              <a:t> </a:t>
            </a:r>
            <a:r>
              <a:rPr lang="en-US" sz="2800" dirty="0" err="1">
                <a:solidFill>
                  <a:srgbClr val="A50021"/>
                </a:solidFill>
                <a:latin typeface="Tw Cen MT" panose="020B0602020104020603" pitchFamily="34" charset="0"/>
                <a:cs typeface="Mongolian Baiti" panose="03000500000000000000" pitchFamily="66" charset="0"/>
              </a:rPr>
              <a:t>Hùng</a:t>
            </a:r>
            <a:endParaRPr lang="en-US" sz="2800" dirty="0">
              <a:solidFill>
                <a:srgbClr val="A50021"/>
              </a:solidFill>
              <a:latin typeface="Tw Cen MT" panose="020B0602020104020603" pitchFamily="34" charset="0"/>
              <a:cs typeface="Mongolian Baiti" panose="03000500000000000000" pitchFamily="66" charset="0"/>
            </a:endParaRPr>
          </a:p>
        </p:txBody>
      </p:sp>
      <p:sp>
        <p:nvSpPr>
          <p:cNvPr id="12" name="Rectangle: Rounded Corners 11">
            <a:extLst>
              <a:ext uri="{FF2B5EF4-FFF2-40B4-BE49-F238E27FC236}">
                <a16:creationId xmlns:a16="http://schemas.microsoft.com/office/drawing/2014/main" id="{466DEF6D-CDF4-9D27-D19E-705258D0515E}"/>
              </a:ext>
            </a:extLst>
          </p:cNvPr>
          <p:cNvSpPr/>
          <p:nvPr/>
        </p:nvSpPr>
        <p:spPr>
          <a:xfrm>
            <a:off x="-7294225" y="1140660"/>
            <a:ext cx="2368459" cy="3093644"/>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Tw Cen MT" panose="020B0602020104020603" pitchFamily="34" charset="0"/>
              </a:rPr>
              <a:t>Đọc</a:t>
            </a:r>
            <a:r>
              <a:rPr lang="en-US" sz="2800" dirty="0">
                <a:solidFill>
                  <a:srgbClr val="002060"/>
                </a:solidFill>
                <a:latin typeface="Tw Cen MT" panose="020B0602020104020603" pitchFamily="34" charset="0"/>
              </a:rPr>
              <a:t> - </a:t>
            </a:r>
            <a:r>
              <a:rPr lang="en-US" sz="2800" dirty="0" err="1">
                <a:solidFill>
                  <a:srgbClr val="002060"/>
                </a:solidFill>
                <a:latin typeface="Tw Cen MT" panose="020B0602020104020603" pitchFamily="34" charset="0"/>
              </a:rPr>
              <a:t>Tìm</a:t>
            </a:r>
            <a:r>
              <a:rPr lang="en-US" sz="2800" dirty="0">
                <a:solidFill>
                  <a:srgbClr val="002060"/>
                </a:solidFill>
                <a:latin typeface="Tw Cen MT" panose="020B0602020104020603" pitchFamily="34" charset="0"/>
              </a:rPr>
              <a:t> </a:t>
            </a:r>
            <a:r>
              <a:rPr lang="en-US" sz="2800" dirty="0" err="1">
                <a:solidFill>
                  <a:srgbClr val="002060"/>
                </a:solidFill>
                <a:latin typeface="Tw Cen MT" panose="020B0602020104020603" pitchFamily="34" charset="0"/>
              </a:rPr>
              <a:t>hiểu</a:t>
            </a:r>
            <a:r>
              <a:rPr lang="en-US" sz="2800" dirty="0">
                <a:solidFill>
                  <a:srgbClr val="002060"/>
                </a:solidFill>
                <a:latin typeface="Tw Cen MT" panose="020B0602020104020603" pitchFamily="34" charset="0"/>
              </a:rPr>
              <a:t> </a:t>
            </a:r>
            <a:r>
              <a:rPr lang="en-US" sz="2800" dirty="0" err="1">
                <a:solidFill>
                  <a:srgbClr val="002060"/>
                </a:solidFill>
                <a:latin typeface="Tw Cen MT" panose="020B0602020104020603" pitchFamily="34" charset="0"/>
              </a:rPr>
              <a:t>chung</a:t>
            </a:r>
            <a:endParaRPr lang="en-US" sz="2800" dirty="0">
              <a:solidFill>
                <a:srgbClr val="002060"/>
              </a:solidFill>
              <a:latin typeface="Tw Cen MT" panose="020B0602020104020603" pitchFamily="34" charset="0"/>
            </a:endParaRPr>
          </a:p>
        </p:txBody>
      </p:sp>
      <p:sp>
        <p:nvSpPr>
          <p:cNvPr id="7" name="Oval 6">
            <a:extLst>
              <a:ext uri="{FF2B5EF4-FFF2-40B4-BE49-F238E27FC236}">
                <a16:creationId xmlns:a16="http://schemas.microsoft.com/office/drawing/2014/main" id="{5816034B-F285-F9E7-5FBE-658975F41436}"/>
              </a:ext>
            </a:extLst>
          </p:cNvPr>
          <p:cNvSpPr/>
          <p:nvPr/>
        </p:nvSpPr>
        <p:spPr>
          <a:xfrm>
            <a:off x="-7176569" y="204766"/>
            <a:ext cx="855347" cy="844900"/>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a:t>
            </a: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a:t>
            </a:r>
            <a:endParaRPr lang="en-US" sz="3200" dirty="0"/>
          </a:p>
        </p:txBody>
      </p:sp>
      <p:sp>
        <p:nvSpPr>
          <p:cNvPr id="17" name="Rectangle: Rounded Corners 16">
            <a:extLst>
              <a:ext uri="{FF2B5EF4-FFF2-40B4-BE49-F238E27FC236}">
                <a16:creationId xmlns:a16="http://schemas.microsoft.com/office/drawing/2014/main" id="{C11A2659-15FB-38D7-FB80-205491D71CBE}"/>
              </a:ext>
            </a:extLst>
          </p:cNvPr>
          <p:cNvSpPr/>
          <p:nvPr/>
        </p:nvSpPr>
        <p:spPr>
          <a:xfrm>
            <a:off x="13344578" y="2187796"/>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Luyện</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tập</a:t>
            </a:r>
            <a:endParaRPr lang="en-US" sz="2800" dirty="0">
              <a:solidFill>
                <a:schemeClr val="accent2">
                  <a:lumMod val="60000"/>
                  <a:lumOff val="40000"/>
                </a:schemeClr>
              </a:solidFill>
              <a:latin typeface="Tw Cen MT" panose="020B0602020104020603" pitchFamily="34" charset="0"/>
            </a:endParaRPr>
          </a:p>
        </p:txBody>
      </p:sp>
      <p:sp>
        <p:nvSpPr>
          <p:cNvPr id="18" name="Oval 17">
            <a:extLst>
              <a:ext uri="{FF2B5EF4-FFF2-40B4-BE49-F238E27FC236}">
                <a16:creationId xmlns:a16="http://schemas.microsoft.com/office/drawing/2014/main" id="{8FFEB597-CAFB-1336-F749-B1635BE7BA38}"/>
              </a:ext>
            </a:extLst>
          </p:cNvPr>
          <p:cNvSpPr/>
          <p:nvPr/>
        </p:nvSpPr>
        <p:spPr>
          <a:xfrm>
            <a:off x="15139255" y="1786557"/>
            <a:ext cx="930006" cy="875375"/>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III</a:t>
            </a:r>
          </a:p>
        </p:txBody>
      </p:sp>
      <p:sp>
        <p:nvSpPr>
          <p:cNvPr id="19" name="Rectangle: Rounded Corners 18">
            <a:extLst>
              <a:ext uri="{FF2B5EF4-FFF2-40B4-BE49-F238E27FC236}">
                <a16:creationId xmlns:a16="http://schemas.microsoft.com/office/drawing/2014/main" id="{AD3B5845-E22A-C20E-C744-7E8E2E09CDF8}"/>
              </a:ext>
            </a:extLst>
          </p:cNvPr>
          <p:cNvSpPr/>
          <p:nvPr/>
        </p:nvSpPr>
        <p:spPr>
          <a:xfrm>
            <a:off x="-3412284" y="1154126"/>
            <a:ext cx="3412284" cy="4418249"/>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a:solidFill>
                  <a:srgbClr val="002060"/>
                </a:solidFill>
                <a:latin typeface="Tw Cen MT" panose="020B0602020104020603" pitchFamily="34" charset="0"/>
              </a:rPr>
              <a:t>Đọc</a:t>
            </a:r>
            <a:r>
              <a:rPr lang="en-US" sz="4000" dirty="0">
                <a:solidFill>
                  <a:srgbClr val="002060"/>
                </a:solidFill>
                <a:latin typeface="Tw Cen MT" panose="020B0602020104020603" pitchFamily="34" charset="0"/>
              </a:rPr>
              <a:t> – </a:t>
            </a:r>
            <a:r>
              <a:rPr lang="en-US" sz="4000" dirty="0" err="1">
                <a:solidFill>
                  <a:srgbClr val="002060"/>
                </a:solidFill>
                <a:latin typeface="Tw Cen MT" panose="020B0602020104020603" pitchFamily="34" charset="0"/>
              </a:rPr>
              <a:t>Hiểu</a:t>
            </a:r>
            <a:r>
              <a:rPr lang="en-US" sz="4000" dirty="0">
                <a:solidFill>
                  <a:srgbClr val="002060"/>
                </a:solidFill>
                <a:latin typeface="Tw Cen MT" panose="020B0602020104020603" pitchFamily="34" charset="0"/>
              </a:rPr>
              <a:t> </a:t>
            </a:r>
            <a:r>
              <a:rPr lang="en-US" sz="4000" dirty="0" err="1">
                <a:solidFill>
                  <a:srgbClr val="002060"/>
                </a:solidFill>
                <a:latin typeface="Tw Cen MT" panose="020B0602020104020603" pitchFamily="34" charset="0"/>
              </a:rPr>
              <a:t>văn</a:t>
            </a:r>
            <a:r>
              <a:rPr lang="en-US" sz="4000" dirty="0">
                <a:solidFill>
                  <a:srgbClr val="002060"/>
                </a:solidFill>
                <a:latin typeface="Tw Cen MT" panose="020B0602020104020603" pitchFamily="34" charset="0"/>
              </a:rPr>
              <a:t> </a:t>
            </a:r>
            <a:r>
              <a:rPr lang="en-US" sz="4000" dirty="0" err="1">
                <a:solidFill>
                  <a:srgbClr val="002060"/>
                </a:solidFill>
                <a:latin typeface="Tw Cen MT" panose="020B0602020104020603" pitchFamily="34" charset="0"/>
              </a:rPr>
              <a:t>bản</a:t>
            </a:r>
            <a:endParaRPr lang="en-US" sz="4000" dirty="0">
              <a:solidFill>
                <a:srgbClr val="002060"/>
              </a:solidFill>
              <a:latin typeface="Tw Cen MT" panose="020B0602020104020603" pitchFamily="34" charset="0"/>
            </a:endParaRPr>
          </a:p>
        </p:txBody>
      </p:sp>
      <p:sp>
        <p:nvSpPr>
          <p:cNvPr id="20" name="Oval 19">
            <a:extLst>
              <a:ext uri="{FF2B5EF4-FFF2-40B4-BE49-F238E27FC236}">
                <a16:creationId xmlns:a16="http://schemas.microsoft.com/office/drawing/2014/main" id="{1EBF4B9F-26A7-A0AC-FA62-740260B150CB}"/>
              </a:ext>
            </a:extLst>
          </p:cNvPr>
          <p:cNvSpPr/>
          <p:nvPr/>
        </p:nvSpPr>
        <p:spPr>
          <a:xfrm>
            <a:off x="-1170493" y="0"/>
            <a:ext cx="1170493" cy="1166616"/>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accent1">
                    <a:lumMod val="60000"/>
                    <a:lumOff val="40000"/>
                  </a:schemeClr>
                </a:solidFill>
                <a:latin typeface="Mongolian Baiti" panose="03000500000000000000" pitchFamily="66" charset="0"/>
                <a:cs typeface="Mongolian Baiti" panose="03000500000000000000" pitchFamily="66" charset="0"/>
              </a:rPr>
              <a:t>II</a:t>
            </a:r>
          </a:p>
        </p:txBody>
      </p:sp>
      <p:sp>
        <p:nvSpPr>
          <p:cNvPr id="6" name="Rectangle 5">
            <a:extLst>
              <a:ext uri="{FF2B5EF4-FFF2-40B4-BE49-F238E27FC236}">
                <a16:creationId xmlns:a16="http://schemas.microsoft.com/office/drawing/2014/main" id="{650398CD-3FBA-A388-9111-DD1ED58B8A72}"/>
              </a:ext>
            </a:extLst>
          </p:cNvPr>
          <p:cNvSpPr/>
          <p:nvPr/>
        </p:nvSpPr>
        <p:spPr>
          <a:xfrm>
            <a:off x="710359" y="743471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Tác</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giả</a:t>
            </a:r>
            <a:endParaRPr lang="en-US" sz="3600" dirty="0">
              <a:solidFill>
                <a:srgbClr val="C00000"/>
              </a:solidFill>
              <a:latin typeface="Tw Cen MT" panose="020B0602020104020603" pitchFamily="34" charset="0"/>
            </a:endParaRPr>
          </a:p>
        </p:txBody>
      </p:sp>
      <p:sp>
        <p:nvSpPr>
          <p:cNvPr id="8" name="Oval 7">
            <a:extLst>
              <a:ext uri="{FF2B5EF4-FFF2-40B4-BE49-F238E27FC236}">
                <a16:creationId xmlns:a16="http://schemas.microsoft.com/office/drawing/2014/main" id="{94EE64B2-E498-5B16-FAD9-B0A897F939F6}"/>
              </a:ext>
            </a:extLst>
          </p:cNvPr>
          <p:cNvSpPr/>
          <p:nvPr/>
        </p:nvSpPr>
        <p:spPr>
          <a:xfrm>
            <a:off x="468987" y="72864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1</a:t>
            </a:r>
          </a:p>
        </p:txBody>
      </p:sp>
      <p:sp>
        <p:nvSpPr>
          <p:cNvPr id="10" name="Rectangle: Rounded Corners 9">
            <a:extLst>
              <a:ext uri="{FF2B5EF4-FFF2-40B4-BE49-F238E27FC236}">
                <a16:creationId xmlns:a16="http://schemas.microsoft.com/office/drawing/2014/main" id="{0D80A70B-B98D-5A67-B9E4-FFCD8349BB67}"/>
              </a:ext>
            </a:extLst>
          </p:cNvPr>
          <p:cNvSpPr/>
          <p:nvPr/>
        </p:nvSpPr>
        <p:spPr>
          <a:xfrm>
            <a:off x="750806" y="1649099"/>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r>
              <a:rPr lang="vi-VN" b="1" i="1" u="sng" dirty="0" smtClean="0">
                <a:solidFill>
                  <a:srgbClr val="7030A0"/>
                </a:solidFill>
                <a:latin typeface="+mj-lt"/>
              </a:rPr>
              <a:t>1/ </a:t>
            </a:r>
            <a:r>
              <a:rPr lang="en-US" b="1" i="1" u="sng" dirty="0" smtClean="0">
                <a:solidFill>
                  <a:srgbClr val="7030A0"/>
                </a:solidFill>
                <a:latin typeface="+mj-lt"/>
              </a:rPr>
              <a:t>Thiên nhiên, cảnh quan Đồng Tháp Mười</a:t>
            </a:r>
            <a:r>
              <a:rPr lang="vi-VN" b="1" i="1" u="sng" dirty="0" smtClean="0">
                <a:solidFill>
                  <a:srgbClr val="7030A0"/>
                </a:solidFill>
                <a:latin typeface="+mj-lt"/>
              </a:rPr>
              <a:t>:</a:t>
            </a:r>
            <a:endParaRPr lang="vi-VN" b="1" dirty="0" smtClean="0">
              <a:solidFill>
                <a:srgbClr val="7030A0"/>
              </a:solidFill>
              <a:latin typeface="+mj-lt"/>
            </a:endParaRPr>
          </a:p>
          <a:p>
            <a:pPr marL="285750" indent="-285750">
              <a:buFontTx/>
              <a:buChar char="-"/>
            </a:pPr>
            <a:r>
              <a:rPr lang="en-US" b="1" i="1" u="sng" dirty="0" smtClean="0">
                <a:solidFill>
                  <a:srgbClr val="7030A0"/>
                </a:solidFill>
                <a:latin typeface="+mj-lt"/>
              </a:rPr>
              <a:t>- Lũ:</a:t>
            </a:r>
            <a:r>
              <a:rPr lang="en-US" b="1" dirty="0" smtClean="0">
                <a:solidFill>
                  <a:srgbClr val="7030A0"/>
                </a:solidFill>
                <a:latin typeface="+mj-lt"/>
              </a:rPr>
              <a:t> + Là nguồn sống của cả cư dân miền sông nước.</a:t>
            </a:r>
            <a:br>
              <a:rPr lang="en-US" b="1" dirty="0" smtClean="0">
                <a:solidFill>
                  <a:srgbClr val="7030A0"/>
                </a:solidFill>
                <a:latin typeface="+mj-lt"/>
              </a:rPr>
            </a:br>
            <a:r>
              <a:rPr lang="en-US" b="1" dirty="0" smtClean="0">
                <a:solidFill>
                  <a:srgbClr val="7030A0"/>
                </a:solidFill>
                <a:latin typeface="+mj-lt"/>
              </a:rPr>
              <a:t>+ Mang phù sa mùa màng, tôm cá về làm nên một nền văn hóa đồng bằng.</a:t>
            </a:r>
            <a:br>
              <a:rPr lang="en-US" b="1" dirty="0" smtClean="0">
                <a:solidFill>
                  <a:srgbClr val="7030A0"/>
                </a:solidFill>
                <a:latin typeface="+mj-lt"/>
              </a:rPr>
            </a:br>
            <a:r>
              <a:rPr lang="vi-VN" b="1" dirty="0" smtClean="0">
                <a:solidFill>
                  <a:srgbClr val="7030A0"/>
                </a:solidFill>
                <a:latin typeface="+mj-lt"/>
              </a:rPr>
              <a:t>=&gt;</a:t>
            </a:r>
            <a:r>
              <a:rPr lang="en-US" b="1" dirty="0" smtClean="0">
                <a:solidFill>
                  <a:srgbClr val="7030A0"/>
                </a:solidFill>
                <a:latin typeface="+mj-lt"/>
              </a:rPr>
              <a:t>Nếu không có lũ, nước kiệt đi thì sẽ rất khó khăn.</a:t>
            </a:r>
            <a:br>
              <a:rPr lang="en-US" b="1" dirty="0" smtClean="0">
                <a:solidFill>
                  <a:srgbClr val="7030A0"/>
                </a:solidFill>
                <a:latin typeface="+mj-lt"/>
              </a:rPr>
            </a:br>
            <a:r>
              <a:rPr lang="en-US" b="1" i="1" u="sng" dirty="0" smtClean="0">
                <a:solidFill>
                  <a:srgbClr val="7030A0"/>
                </a:solidFill>
                <a:latin typeface="+mj-lt"/>
              </a:rPr>
              <a:t>- Kênh rạch:</a:t>
            </a:r>
            <a:r>
              <a:rPr lang="en-US" b="1" dirty="0" smtClean="0">
                <a:solidFill>
                  <a:srgbClr val="7030A0"/>
                </a:solidFill>
                <a:latin typeface="+mj-lt"/>
              </a:rPr>
              <a:t> + Được đào để thông thương, lấy nước</a:t>
            </a:r>
            <a:r>
              <a:rPr lang="vi-VN" b="1" dirty="0" smtClean="0">
                <a:solidFill>
                  <a:srgbClr val="7030A0"/>
                </a:solidFill>
                <a:latin typeface="+mj-lt"/>
              </a:rPr>
              <a:t> &amp; </a:t>
            </a:r>
            <a:r>
              <a:rPr lang="en-US" b="1" dirty="0" smtClean="0">
                <a:solidFill>
                  <a:srgbClr val="7030A0"/>
                </a:solidFill>
                <a:latin typeface="+mj-lt"/>
              </a:rPr>
              <a:t>đất đắp đường.</a:t>
            </a:r>
            <a:br>
              <a:rPr lang="en-US" b="1" dirty="0" smtClean="0">
                <a:solidFill>
                  <a:srgbClr val="7030A0"/>
                </a:solidFill>
                <a:latin typeface="+mj-lt"/>
              </a:rPr>
            </a:br>
            <a:r>
              <a:rPr lang="vi-VN" b="1" dirty="0" smtClean="0">
                <a:solidFill>
                  <a:srgbClr val="7030A0"/>
                </a:solidFill>
                <a:latin typeface="+mj-lt"/>
              </a:rPr>
              <a:t>=&gt;</a:t>
            </a:r>
            <a:r>
              <a:rPr lang="en-US" b="1" dirty="0" smtClean="0">
                <a:solidFill>
                  <a:srgbClr val="7030A0"/>
                </a:solidFill>
                <a:latin typeface="+mj-lt"/>
              </a:rPr>
              <a:t>Hệ thống kênh rạch chằng chịt, nối những cù lao thành một đồng bằng rộng lớn và đầy màu sắc.</a:t>
            </a:r>
            <a:br>
              <a:rPr lang="en-US" b="1" dirty="0" smtClean="0">
                <a:solidFill>
                  <a:srgbClr val="7030A0"/>
                </a:solidFill>
                <a:latin typeface="+mj-lt"/>
              </a:rPr>
            </a:br>
            <a:r>
              <a:rPr lang="en-US" b="1" i="1" u="sng" dirty="0" smtClean="0">
                <a:solidFill>
                  <a:srgbClr val="7030A0"/>
                </a:solidFill>
                <a:latin typeface="+mj-lt"/>
              </a:rPr>
              <a:t>- Tràm chi</a:t>
            </a:r>
            <a:r>
              <a:rPr lang="vi-VN" b="1" i="1" u="sng" dirty="0" smtClean="0">
                <a:solidFill>
                  <a:srgbClr val="7030A0"/>
                </a:solidFill>
                <a:latin typeface="+mj-lt"/>
              </a:rPr>
              <a:t>m</a:t>
            </a:r>
            <a:r>
              <a:rPr lang="en-US" b="1" i="1" u="sng" dirty="0" smtClean="0">
                <a:solidFill>
                  <a:srgbClr val="7030A0"/>
                </a:solidFill>
                <a:latin typeface="+mj-lt"/>
              </a:rPr>
              <a:t>:</a:t>
            </a:r>
            <a:r>
              <a:rPr lang="en-US" b="1" dirty="0" smtClean="0">
                <a:solidFill>
                  <a:srgbClr val="7030A0"/>
                </a:solidFill>
                <a:latin typeface="+mj-lt"/>
              </a:rPr>
              <a:t> rừng tràm và chim dày đặc thành vườn hàng vạn, chục vạn con.</a:t>
            </a:r>
            <a:endParaRPr lang="vi-VN" b="1" dirty="0">
              <a:solidFill>
                <a:srgbClr val="7030A0"/>
              </a:solidFill>
              <a:latin typeface="+mj-lt"/>
            </a:endParaRPr>
          </a:p>
          <a:p>
            <a:pPr algn="ctr"/>
            <a:endParaRPr lang="en-US" dirty="0">
              <a:latin typeface="Tw Cen MT" panose="020B0602020104020603" pitchFamily="34" charset="0"/>
            </a:endParaRPr>
          </a:p>
        </p:txBody>
      </p:sp>
      <p:sp>
        <p:nvSpPr>
          <p:cNvPr id="21" name="Rectangle 20">
            <a:extLst>
              <a:ext uri="{FF2B5EF4-FFF2-40B4-BE49-F238E27FC236}">
                <a16:creationId xmlns:a16="http://schemas.microsoft.com/office/drawing/2014/main" id="{3312E006-AD88-85C3-CAF1-39D9AED4F435}"/>
              </a:ext>
            </a:extLst>
          </p:cNvPr>
          <p:cNvSpPr/>
          <p:nvPr/>
        </p:nvSpPr>
        <p:spPr>
          <a:xfrm>
            <a:off x="6783999" y="743471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Tác</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phẩm</a:t>
            </a:r>
            <a:endParaRPr lang="en-US" sz="3600" dirty="0">
              <a:solidFill>
                <a:srgbClr val="C00000"/>
              </a:solidFill>
              <a:latin typeface="Tw Cen MT" panose="020B0602020104020603" pitchFamily="34" charset="0"/>
            </a:endParaRPr>
          </a:p>
        </p:txBody>
      </p:sp>
      <p:sp>
        <p:nvSpPr>
          <p:cNvPr id="22" name="Oval 21">
            <a:extLst>
              <a:ext uri="{FF2B5EF4-FFF2-40B4-BE49-F238E27FC236}">
                <a16:creationId xmlns:a16="http://schemas.microsoft.com/office/drawing/2014/main" id="{8C3169AA-208E-A997-0209-B1EA0AE1C898}"/>
              </a:ext>
            </a:extLst>
          </p:cNvPr>
          <p:cNvSpPr/>
          <p:nvPr/>
        </p:nvSpPr>
        <p:spPr>
          <a:xfrm>
            <a:off x="6542627" y="72864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2</a:t>
            </a:r>
          </a:p>
        </p:txBody>
      </p:sp>
      <p:sp>
        <p:nvSpPr>
          <p:cNvPr id="23" name="Rectangle: Rounded Corners 22">
            <a:extLst>
              <a:ext uri="{FF2B5EF4-FFF2-40B4-BE49-F238E27FC236}">
                <a16:creationId xmlns:a16="http://schemas.microsoft.com/office/drawing/2014/main" id="{71DB8BE7-F5D0-4B21-2922-AF726DF043D9}"/>
              </a:ext>
            </a:extLst>
          </p:cNvPr>
          <p:cNvSpPr/>
          <p:nvPr/>
        </p:nvSpPr>
        <p:spPr>
          <a:xfrm>
            <a:off x="6783999" y="8508536"/>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Đồng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Tháp</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Mười</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mùa</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nước</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nổi</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của</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Văn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Công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Hùng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được</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dẫn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theo</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báo</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Văn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Nghệ</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số</a:t>
            </a:r>
            <a:r>
              <a:rPr lang="en-US" dirty="0">
                <a:solidFill>
                  <a:schemeClr val="accent5">
                    <a:lumMod val="75000"/>
                  </a:schemeClr>
                </a:solidFill>
                <a:latin typeface="Tw Cen MT" panose="020B0602020104020603" pitchFamily="34" charset="0"/>
              </a:rPr>
              <a:t> 49, </a:t>
            </a:r>
            <a:r>
              <a:rPr lang="en-US" dirty="0" err="1">
                <a:solidFill>
                  <a:schemeClr val="accent5">
                    <a:lumMod val="75000"/>
                  </a:schemeClr>
                </a:solidFill>
                <a:latin typeface="Tw Cen MT" panose="020B0602020104020603" pitchFamily="34" charset="0"/>
              </a:rPr>
              <a:t>năm</a:t>
            </a:r>
            <a:r>
              <a:rPr lang="en-US" dirty="0">
                <a:solidFill>
                  <a:schemeClr val="accent5">
                    <a:lumMod val="75000"/>
                  </a:schemeClr>
                </a:solidFill>
                <a:latin typeface="Tw Cen MT" panose="020B0602020104020603" pitchFamily="34" charset="0"/>
              </a:rPr>
              <a:t> 2011</a:t>
            </a:r>
          </a:p>
        </p:txBody>
      </p:sp>
      <p:sp>
        <p:nvSpPr>
          <p:cNvPr id="25" name="Rectangle 24">
            <a:extLst>
              <a:ext uri="{FF2B5EF4-FFF2-40B4-BE49-F238E27FC236}">
                <a16:creationId xmlns:a16="http://schemas.microsoft.com/office/drawing/2014/main" id="{BE27501F-E975-5C0E-616B-92514B26FFEF}"/>
              </a:ext>
            </a:extLst>
          </p:cNvPr>
          <p:cNvSpPr/>
          <p:nvPr/>
        </p:nvSpPr>
        <p:spPr>
          <a:xfrm>
            <a:off x="710359" y="-435940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Đọc</a:t>
            </a:r>
            <a:r>
              <a:rPr lang="en-US" sz="3600" dirty="0">
                <a:solidFill>
                  <a:srgbClr val="C00000"/>
                </a:solidFill>
                <a:latin typeface="Tw Cen MT" panose="020B0602020104020603" pitchFamily="34" charset="0"/>
              </a:rPr>
              <a:t> – </a:t>
            </a:r>
            <a:r>
              <a:rPr lang="en-US" sz="3600" dirty="0" err="1">
                <a:solidFill>
                  <a:srgbClr val="C00000"/>
                </a:solidFill>
                <a:latin typeface="Tw Cen MT" panose="020B0602020104020603" pitchFamily="34" charset="0"/>
              </a:rPr>
              <a:t>Chú</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thích</a:t>
            </a:r>
            <a:endParaRPr lang="en-US" sz="3600" dirty="0">
              <a:solidFill>
                <a:srgbClr val="C00000"/>
              </a:solidFill>
              <a:latin typeface="Tw Cen MT" panose="020B0602020104020603" pitchFamily="34" charset="0"/>
            </a:endParaRPr>
          </a:p>
        </p:txBody>
      </p:sp>
      <p:sp>
        <p:nvSpPr>
          <p:cNvPr id="26" name="Oval 25">
            <a:extLst>
              <a:ext uri="{FF2B5EF4-FFF2-40B4-BE49-F238E27FC236}">
                <a16:creationId xmlns:a16="http://schemas.microsoft.com/office/drawing/2014/main" id="{5FC8DC53-5405-3F66-012E-56F22BB8B3D4}"/>
              </a:ext>
            </a:extLst>
          </p:cNvPr>
          <p:cNvSpPr/>
          <p:nvPr/>
        </p:nvSpPr>
        <p:spPr>
          <a:xfrm>
            <a:off x="468987" y="-4507677"/>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1</a:t>
            </a:r>
          </a:p>
        </p:txBody>
      </p:sp>
      <p:sp>
        <p:nvSpPr>
          <p:cNvPr id="28" name="Rectangle: Rounded Corners 27">
            <a:extLst>
              <a:ext uri="{FF2B5EF4-FFF2-40B4-BE49-F238E27FC236}">
                <a16:creationId xmlns:a16="http://schemas.microsoft.com/office/drawing/2014/main" id="{3C43C133-607A-18AA-CBC4-501A03544ED9}"/>
              </a:ext>
            </a:extLst>
          </p:cNvPr>
          <p:cNvSpPr/>
          <p:nvPr/>
        </p:nvSpPr>
        <p:spPr>
          <a:xfrm>
            <a:off x="710359" y="-3285584"/>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Thể</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loại</a:t>
            </a:r>
            <a:r>
              <a:rPr lang="en-US" sz="1800" dirty="0">
                <a:solidFill>
                  <a:schemeClr val="accent1">
                    <a:lumMod val="75000"/>
                  </a:schemeClr>
                </a:solidFill>
                <a:latin typeface="Tw Cen MT" panose="020B0602020104020603" pitchFamily="34" charset="0"/>
                <a:cs typeface="Mongolian Baiti" panose="03000500000000000000" pitchFamily="66" charset="0"/>
              </a:rPr>
              <a:t>: Du </a:t>
            </a:r>
            <a:r>
              <a:rPr lang="en-US" sz="1800" dirty="0" err="1">
                <a:solidFill>
                  <a:schemeClr val="accent1">
                    <a:lumMod val="75000"/>
                  </a:schemeClr>
                </a:solidFill>
                <a:latin typeface="Tw Cen MT" panose="020B0602020104020603" pitchFamily="34" charset="0"/>
                <a:cs typeface="Mongolian Baiti" panose="03000500000000000000" pitchFamily="66" charset="0"/>
              </a:rPr>
              <a:t>kí</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Phương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thức</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biểu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đạt</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Tự</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sự</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Miêu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tả</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Biểu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cảm</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Ngôi</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kể</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Thứ</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nhất</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pPr algn="ctr"/>
            <a:endParaRPr lang="en-US" dirty="0"/>
          </a:p>
        </p:txBody>
      </p:sp>
      <p:sp>
        <p:nvSpPr>
          <p:cNvPr id="29" name="Rectangle 28">
            <a:extLst>
              <a:ext uri="{FF2B5EF4-FFF2-40B4-BE49-F238E27FC236}">
                <a16:creationId xmlns:a16="http://schemas.microsoft.com/office/drawing/2014/main" id="{B2ED6634-9D9C-4CF7-203C-5F4ED4C3951C}"/>
              </a:ext>
            </a:extLst>
          </p:cNvPr>
          <p:cNvSpPr/>
          <p:nvPr/>
        </p:nvSpPr>
        <p:spPr>
          <a:xfrm>
            <a:off x="6783999" y="-4306771"/>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Bố</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cục</a:t>
            </a:r>
            <a:r>
              <a:rPr lang="en-US" sz="3600" dirty="0">
                <a:solidFill>
                  <a:srgbClr val="C00000"/>
                </a:solidFill>
                <a:latin typeface="Tw Cen MT" panose="020B0602020104020603" pitchFamily="34" charset="0"/>
              </a:rPr>
              <a:t>: 3 </a:t>
            </a:r>
            <a:r>
              <a:rPr lang="en-US" sz="3600" dirty="0" err="1">
                <a:solidFill>
                  <a:srgbClr val="C00000"/>
                </a:solidFill>
                <a:latin typeface="Tw Cen MT" panose="020B0602020104020603" pitchFamily="34" charset="0"/>
              </a:rPr>
              <a:t>phần</a:t>
            </a:r>
            <a:endParaRPr lang="en-US" sz="3600" dirty="0">
              <a:solidFill>
                <a:srgbClr val="C00000"/>
              </a:solidFill>
              <a:latin typeface="Tw Cen MT" panose="020B0602020104020603" pitchFamily="34" charset="0"/>
            </a:endParaRPr>
          </a:p>
        </p:txBody>
      </p:sp>
      <p:sp>
        <p:nvSpPr>
          <p:cNvPr id="30" name="Oval 29">
            <a:extLst>
              <a:ext uri="{FF2B5EF4-FFF2-40B4-BE49-F238E27FC236}">
                <a16:creationId xmlns:a16="http://schemas.microsoft.com/office/drawing/2014/main" id="{2D227405-2A06-D419-735B-7DDE9EDA0D7D}"/>
              </a:ext>
            </a:extLst>
          </p:cNvPr>
          <p:cNvSpPr/>
          <p:nvPr/>
        </p:nvSpPr>
        <p:spPr>
          <a:xfrm>
            <a:off x="6542627" y="-44550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2</a:t>
            </a:r>
          </a:p>
        </p:txBody>
      </p:sp>
      <p:sp>
        <p:nvSpPr>
          <p:cNvPr id="31" name="Rectangle: Rounded Corners 30">
            <a:extLst>
              <a:ext uri="{FF2B5EF4-FFF2-40B4-BE49-F238E27FC236}">
                <a16:creationId xmlns:a16="http://schemas.microsoft.com/office/drawing/2014/main" id="{D4EBC5A7-1D21-241A-ACC8-7986EC717232}"/>
              </a:ext>
            </a:extLst>
          </p:cNvPr>
          <p:cNvSpPr/>
          <p:nvPr/>
        </p:nvSpPr>
        <p:spPr>
          <a:xfrm>
            <a:off x="6783999" y="-3232950"/>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1: </a:t>
            </a:r>
            <a:r>
              <a:rPr lang="en-US" sz="1800" dirty="0" err="1">
                <a:solidFill>
                  <a:schemeClr val="accent1">
                    <a:lumMod val="75000"/>
                  </a:schemeClr>
                </a:solidFill>
                <a:latin typeface="Tw Cen MT" panose="020B0602020104020603" pitchFamily="34" charset="0"/>
                <a:cs typeface="Mongolian Baiti" panose="03000500000000000000" pitchFamily="66" charset="0"/>
              </a:rPr>
              <a:t>Từ</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đầu</a:t>
            </a:r>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Chiêm</a:t>
            </a:r>
            <a:r>
              <a:rPr lang="en-US" sz="1800" dirty="0">
                <a:solidFill>
                  <a:schemeClr val="accent1">
                    <a:lumMod val="75000"/>
                  </a:schemeClr>
                </a:solidFill>
                <a:latin typeface="Tw Cen MT" panose="020B0602020104020603" pitchFamily="34" charset="0"/>
                <a:cs typeface="Mongolian Baiti" panose="03000500000000000000" pitchFamily="66" charset="0"/>
              </a:rPr>
              <a:t> </a:t>
            </a:r>
          </a:p>
          <a:p>
            <a:r>
              <a:rPr lang="en-US" sz="1800" dirty="0" err="1">
                <a:solidFill>
                  <a:schemeClr val="accent1">
                    <a:lumMod val="75000"/>
                  </a:schemeClr>
                </a:solidFill>
                <a:latin typeface="Tw Cen MT" panose="020B0602020104020603" pitchFamily="34" charset="0"/>
                <a:cs typeface="Mongolian Baiti" panose="03000500000000000000" pitchFamily="66" charset="0"/>
              </a:rPr>
              <a:t>ngưỡng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nhiều</a:t>
            </a:r>
            <a:r>
              <a:rPr lang="en-US" sz="1800" dirty="0">
                <a:solidFill>
                  <a:schemeClr val="accent1">
                    <a:lumMod val="75000"/>
                  </a:schemeClr>
                </a:solidFill>
                <a:latin typeface="Tw Cen MT" panose="020B0602020104020603" pitchFamily="34" charset="0"/>
                <a:cs typeface="Mongolian Baiti" panose="03000500000000000000" pitchFamily="66" charset="0"/>
              </a:rPr>
              <a:t>…</a:t>
            </a:r>
          </a:p>
          <a:p>
            <a:r>
              <a:rPr lang="vi-VN" sz="1800" dirty="0">
                <a:solidFill>
                  <a:schemeClr val="accent1">
                    <a:lumMod val="75000"/>
                  </a:schemeClr>
                </a:solidFill>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Cảnh</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quan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vẻ</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đẹp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nơi</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2 : </a:t>
            </a:r>
            <a:r>
              <a:rPr lang="en-US" sz="1800" dirty="0" err="1">
                <a:solidFill>
                  <a:schemeClr val="accent1">
                    <a:lumMod val="75000"/>
                  </a:schemeClr>
                </a:solidFill>
                <a:latin typeface="Tw Cen MT" panose="020B0602020104020603" pitchFamily="34" charset="0"/>
                <a:cs typeface="Mongolian Baiti" panose="03000500000000000000" pitchFamily="66" charset="0"/>
              </a:rPr>
              <a:t>Tiếp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theo</a:t>
            </a:r>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tôn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vinh</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sen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p>
          <a:p>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vi-VN" sz="1800" dirty="0">
                <a:solidFill>
                  <a:schemeClr val="accent1">
                    <a:lumMod val="75000"/>
                  </a:schemeClr>
                </a:solidFill>
                <a:cs typeface="Mongolian Baiti" panose="03000500000000000000" pitchFamily="66" charset="0"/>
              </a:rPr>
              <a:t>→</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Văn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hóa</a:t>
            </a:r>
            <a:r>
              <a:rPr lang="en-US" sz="1800" dirty="0">
                <a:solidFill>
                  <a:schemeClr val="accent1">
                    <a:lumMod val="75000"/>
                  </a:schemeClr>
                </a:solidFill>
                <a:latin typeface="Tw Cen MT" panose="020B0602020104020603" pitchFamily="34" charset="0"/>
                <a:cs typeface="Mongolian Baiti" panose="03000500000000000000" pitchFamily="66" charset="0"/>
              </a:rPr>
              <a:t> ở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3: </a:t>
            </a:r>
            <a:r>
              <a:rPr lang="en-US" sz="1800" dirty="0" err="1">
                <a:solidFill>
                  <a:schemeClr val="accent1">
                    <a:lumMod val="75000"/>
                  </a:schemeClr>
                </a:solidFill>
                <a:latin typeface="Tw Cen MT" panose="020B0602020104020603" pitchFamily="34" charset="0"/>
                <a:cs typeface="Mongolian Baiti" panose="03000500000000000000" pitchFamily="66" charset="0"/>
              </a:rPr>
              <a:t>Còn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lại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vi-VN" sz="1800" dirty="0">
                <a:solidFill>
                  <a:schemeClr val="accent1">
                    <a:lumMod val="75000"/>
                  </a:schemeClr>
                </a:solidFill>
                <a:cs typeface="Mongolian Baiti" panose="03000500000000000000" pitchFamily="66" charset="0"/>
              </a:rPr>
              <a:t>→</a:t>
            </a:r>
            <a:r>
              <a:rPr lang="en-US" sz="1800" dirty="0">
                <a:solidFill>
                  <a:schemeClr val="accent1">
                    <a:lumMod val="75000"/>
                  </a:schemeClr>
                </a:solidFill>
                <a:latin typeface="Tw Cen MT" panose="020B0602020104020603" pitchFamily="34" charset="0"/>
                <a:cs typeface="Mongolian Baiti" panose="03000500000000000000" pitchFamily="66" charset="0"/>
              </a:rPr>
              <a:t> Con </a:t>
            </a:r>
            <a:r>
              <a:rPr lang="en-US" sz="1800" dirty="0" err="1">
                <a:solidFill>
                  <a:schemeClr val="accent1">
                    <a:lumMod val="75000"/>
                  </a:schemeClr>
                </a:solidFill>
                <a:latin typeface="Tw Cen MT" panose="020B0602020104020603" pitchFamily="34" charset="0"/>
                <a:cs typeface="Mongolian Baiti" panose="03000500000000000000" pitchFamily="66" charset="0"/>
              </a:rPr>
              <a:t>người</a:t>
            </a:r>
            <a:r>
              <a:rPr lang="en-US" sz="1800" dirty="0">
                <a:solidFill>
                  <a:schemeClr val="accent1">
                    <a:lumMod val="75000"/>
                  </a:schemeClr>
                </a:solidFill>
                <a:latin typeface="Tw Cen MT" panose="020B0602020104020603" pitchFamily="34" charset="0"/>
                <a:cs typeface="Mongolian Baiti" panose="03000500000000000000" pitchFamily="66" charset="0"/>
              </a:rPr>
              <a:t> ở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p:txBody>
      </p:sp>
      <p:sp>
        <p:nvSpPr>
          <p:cNvPr id="32" name="Rectangle 31">
            <a:extLst>
              <a:ext uri="{FF2B5EF4-FFF2-40B4-BE49-F238E27FC236}">
                <a16:creationId xmlns:a16="http://schemas.microsoft.com/office/drawing/2014/main" id="{27DD7AC8-B4F8-0F2A-337B-63E027CF6298}"/>
              </a:ext>
            </a:extLst>
          </p:cNvPr>
          <p:cNvSpPr/>
          <p:nvPr/>
        </p:nvSpPr>
        <p:spPr>
          <a:xfrm>
            <a:off x="995495" y="75369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imes New Roman" pitchFamily="18" charset="0"/>
                <a:cs typeface="Times New Roman" pitchFamily="18" charset="0"/>
              </a:rPr>
              <a:t>Phân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tích</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văn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bản</a:t>
            </a:r>
            <a:endParaRPr lang="en-US" sz="3600" dirty="0">
              <a:solidFill>
                <a:srgbClr val="C00000"/>
              </a:solidFill>
              <a:latin typeface="Times New Roman" pitchFamily="18" charset="0"/>
              <a:cs typeface="Times New Roman" pitchFamily="18" charset="0"/>
            </a:endParaRPr>
          </a:p>
        </p:txBody>
      </p:sp>
      <p:sp>
        <p:nvSpPr>
          <p:cNvPr id="33" name="Oval 32">
            <a:extLst>
              <a:ext uri="{FF2B5EF4-FFF2-40B4-BE49-F238E27FC236}">
                <a16:creationId xmlns:a16="http://schemas.microsoft.com/office/drawing/2014/main" id="{5A80289D-47B4-9453-EC17-FCECE413B746}"/>
              </a:ext>
            </a:extLst>
          </p:cNvPr>
          <p:cNvSpPr/>
          <p:nvPr/>
        </p:nvSpPr>
        <p:spPr>
          <a:xfrm>
            <a:off x="621387" y="60542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itchFamily="18" charset="0"/>
                <a:cs typeface="Times New Roman" pitchFamily="18" charset="0"/>
              </a:rPr>
              <a:t>3</a:t>
            </a:r>
          </a:p>
        </p:txBody>
      </p:sp>
      <p:sp>
        <p:nvSpPr>
          <p:cNvPr id="34" name="Rectangle: Rounded Corners 33">
            <a:extLst>
              <a:ext uri="{FF2B5EF4-FFF2-40B4-BE49-F238E27FC236}">
                <a16:creationId xmlns:a16="http://schemas.microsoft.com/office/drawing/2014/main" id="{BDF05151-86E6-C5FB-EA61-5C1354308AEF}"/>
              </a:ext>
            </a:extLst>
          </p:cNvPr>
          <p:cNvSpPr/>
          <p:nvPr/>
        </p:nvSpPr>
        <p:spPr>
          <a:xfrm>
            <a:off x="862759" y="8660936"/>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Tên</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thật</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Văn</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Công</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Hùng</a:t>
            </a:r>
            <a:r>
              <a:rPr lang="en-US" dirty="0">
                <a:solidFill>
                  <a:schemeClr val="accent5">
                    <a:lumMod val="75000"/>
                  </a:schemeClr>
                </a:solidFill>
                <a:latin typeface="Tw Cen MT" panose="020B0602020104020603" pitchFamily="34" charset="0"/>
                <a:cs typeface="Mongolian Baiti" panose="03000500000000000000" pitchFamily="66" charset="0"/>
              </a:rPr>
              <a:t>(1958)</a:t>
            </a:r>
          </a:p>
          <a:p>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Quê</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Điền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Hòa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Phong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Điền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Thừa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Huế</a:t>
            </a:r>
            <a:r>
              <a:rPr lang="en-US" dirty="0">
                <a:solidFill>
                  <a:schemeClr val="accent5">
                    <a:lumMod val="75000"/>
                  </a:schemeClr>
                </a:solidFill>
                <a:effectLst/>
                <a:latin typeface="Tw Cen MT" panose="020B0602020104020603" pitchFamily="34" charset="0"/>
                <a:cs typeface="Mongolian Baiti" panose="03000500000000000000" pitchFamily="66" charset="0"/>
              </a:rPr>
              <a:t>.</a:t>
            </a:r>
            <a:endParaRPr lang="en-US" dirty="0">
              <a:solidFill>
                <a:schemeClr val="accent5">
                  <a:lumMod val="75000"/>
                </a:schemeClr>
              </a:solidFill>
              <a:latin typeface="Tw Cen MT" panose="020B0602020104020603" pitchFamily="34" charset="0"/>
              <a:cs typeface="Mongolian Baiti" panose="03000500000000000000" pitchFamily="66" charset="0"/>
            </a:endParaRP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Sinh</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ra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lớn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lên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học</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phổ</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thông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tại</a:t>
            </a:r>
            <a:r>
              <a:rPr lang="en-US" dirty="0">
                <a:solidFill>
                  <a:schemeClr val="accent5">
                    <a:lumMod val="75000"/>
                  </a:schemeClr>
                </a:solidFill>
                <a:effectLst/>
                <a:latin typeface="Tw Cen MT" panose="020B0602020104020603" pitchFamily="34" charset="0"/>
                <a:cs typeface="Mongolian Baiti" panose="03000500000000000000" pitchFamily="66" charset="0"/>
              </a:rPr>
              <a:t> Thanh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Hóa</a:t>
            </a:r>
            <a:r>
              <a:rPr lang="en-US" dirty="0">
                <a:solidFill>
                  <a:schemeClr val="accent5">
                    <a:lumMod val="75000"/>
                  </a:schemeClr>
                </a:solidFill>
                <a:effectLst/>
                <a:latin typeface="Tw Cen MT" panose="020B0602020104020603" pitchFamily="34" charset="0"/>
                <a:cs typeface="Mongolian Baiti" panose="03000500000000000000" pitchFamily="66" charset="0"/>
              </a:rPr>
              <a:t>.</a:t>
            </a: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Chức</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vụ</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Nhà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Việt</a:t>
            </a:r>
            <a:r>
              <a:rPr lang="en-US" dirty="0">
                <a:solidFill>
                  <a:schemeClr val="accent5">
                    <a:lumMod val="75000"/>
                  </a:schemeClr>
                </a:solidFill>
                <a:effectLst/>
                <a:latin typeface="Tw Cen MT" panose="020B0602020104020603" pitchFamily="34" charset="0"/>
                <a:cs typeface="Mongolian Baiti" panose="03000500000000000000" pitchFamily="66" charset="0"/>
              </a:rPr>
              <a:t> Nam</a:t>
            </a:r>
            <a:r>
              <a:rPr lang="en-US" dirty="0">
                <a:solidFill>
                  <a:schemeClr val="accent5">
                    <a:lumMod val="75000"/>
                  </a:schemeClr>
                </a:solidFill>
                <a:latin typeface="Tw Cen MT" panose="020B0602020104020603" pitchFamily="34" charset="0"/>
                <a:cs typeface="Mongolian Baiti" panose="03000500000000000000" pitchFamily="66" charset="0"/>
              </a:rPr>
              <a:t/>
            </a:r>
            <a:br>
              <a:rPr lang="en-US" dirty="0">
                <a:solidFill>
                  <a:schemeClr val="accent5">
                    <a:lumMod val="75000"/>
                  </a:schemeClr>
                </a:solidFill>
                <a:latin typeface="Tw Cen MT" panose="020B0602020104020603" pitchFamily="34" charset="0"/>
                <a:cs typeface="Mongolian Baiti" panose="03000500000000000000" pitchFamily="66" charset="0"/>
              </a:rPr>
            </a:b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Phó</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Chủ</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tịch</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VHNT Gia Lai</a:t>
            </a:r>
            <a:br>
              <a:rPr lang="en-US" dirty="0">
                <a:solidFill>
                  <a:schemeClr val="accent5">
                    <a:lumMod val="75000"/>
                  </a:schemeClr>
                </a:solidFill>
                <a:effectLst/>
                <a:latin typeface="Tw Cen MT" panose="020B0602020104020603" pitchFamily="34" charset="0"/>
                <a:cs typeface="Mongolian Baiti" panose="03000500000000000000" pitchFamily="66" charset="0"/>
              </a:rPr>
            </a:b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Tổng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biên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tập</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tạp</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chí</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nghệ</a:t>
            </a:r>
            <a:r>
              <a:rPr lang="en-US" dirty="0">
                <a:solidFill>
                  <a:schemeClr val="accent5">
                    <a:lumMod val="75000"/>
                  </a:schemeClr>
                </a:solidFill>
                <a:effectLst/>
                <a:latin typeface="Tw Cen MT" panose="020B0602020104020603" pitchFamily="34" charset="0"/>
                <a:cs typeface="Mongolian Baiti" panose="03000500000000000000" pitchFamily="66" charset="0"/>
              </a:rPr>
              <a:t> Gia Lai.</a:t>
            </a:r>
            <a:br>
              <a:rPr lang="en-US" dirty="0">
                <a:solidFill>
                  <a:schemeClr val="accent5">
                    <a:lumMod val="75000"/>
                  </a:schemeClr>
                </a:solidFill>
                <a:effectLst/>
                <a:latin typeface="Tw Cen MT" panose="020B0602020104020603" pitchFamily="34" charset="0"/>
                <a:cs typeface="Mongolian Baiti" panose="03000500000000000000" pitchFamily="66" charset="0"/>
              </a:rPr>
            </a:b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Ủy</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viên</a:t>
            </a:r>
            <a:r>
              <a:rPr lang="en-US" dirty="0">
                <a:solidFill>
                  <a:schemeClr val="accent5">
                    <a:lumMod val="75000"/>
                  </a:schemeClr>
                </a:solidFill>
                <a:effectLst/>
                <a:latin typeface="Tw Cen MT" panose="020B0602020104020603" pitchFamily="34" charset="0"/>
                <a:cs typeface="Mongolian Baiti" panose="03000500000000000000" pitchFamily="66" charset="0"/>
              </a:rPr>
              <a:t> BCH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nhà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Việt</a:t>
            </a:r>
            <a:r>
              <a:rPr lang="en-US" dirty="0">
                <a:solidFill>
                  <a:schemeClr val="accent5">
                    <a:lumMod val="75000"/>
                  </a:schemeClr>
                </a:solidFill>
                <a:effectLst/>
                <a:latin typeface="Tw Cen MT" panose="020B0602020104020603" pitchFamily="34" charset="0"/>
                <a:cs typeface="Mongolian Baiti" panose="03000500000000000000" pitchFamily="66" charset="0"/>
              </a:rPr>
              <a:t> Nam </a:t>
            </a:r>
            <a:r>
              <a:rPr lang="en-US" dirty="0" err="1">
                <a:solidFill>
                  <a:schemeClr val="accent5">
                    <a:lumMod val="75000"/>
                  </a:schemeClr>
                </a:solidFill>
                <a:effectLst/>
                <a:latin typeface="Tw Cen MT" panose="020B0602020104020603" pitchFamily="34" charset="0"/>
                <a:cs typeface="Mongolian Baiti" panose="03000500000000000000" pitchFamily="66" charset="0"/>
              </a:rPr>
              <a:t>khóa</a:t>
            </a:r>
            <a:r>
              <a:rPr lang="en-US" dirty="0">
                <a:solidFill>
                  <a:schemeClr val="accent5">
                    <a:lumMod val="75000"/>
                  </a:schemeClr>
                </a:solidFill>
                <a:effectLst/>
                <a:latin typeface="Tw Cen MT" panose="020B0602020104020603" pitchFamily="34" charset="0"/>
                <a:cs typeface="Mongolian Baiti" panose="03000500000000000000" pitchFamily="66" charset="0"/>
              </a:rPr>
              <a:t> VIII</a:t>
            </a:r>
            <a:endParaRPr lang="en-US" dirty="0">
              <a:solidFill>
                <a:schemeClr val="accent5">
                  <a:lumMod val="75000"/>
                </a:schemeClr>
              </a:solidFill>
              <a:latin typeface="Tw Cen MT" panose="020B0602020104020603" pitchFamily="34" charset="0"/>
              <a:cs typeface="Mongolian Baiti" panose="03000500000000000000" pitchFamily="66" charset="0"/>
            </a:endParaRPr>
          </a:p>
          <a:p>
            <a:pPr algn="ctr"/>
            <a:endParaRPr lang="en-US" dirty="0"/>
          </a:p>
        </p:txBody>
      </p:sp>
      <p:sp>
        <p:nvSpPr>
          <p:cNvPr id="35" name="Rectangle: Rounded Corners 34">
            <a:extLst>
              <a:ext uri="{FF2B5EF4-FFF2-40B4-BE49-F238E27FC236}">
                <a16:creationId xmlns:a16="http://schemas.microsoft.com/office/drawing/2014/main" id="{5A3D9E68-69D9-0901-64BE-48499ABFD0F0}"/>
              </a:ext>
            </a:extLst>
          </p:cNvPr>
          <p:cNvSpPr/>
          <p:nvPr/>
        </p:nvSpPr>
        <p:spPr>
          <a:xfrm>
            <a:off x="6536297" y="1697601"/>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002060"/>
                </a:solidFill>
                <a:latin typeface="Tw Cen MT" panose="020B0602020104020603" pitchFamily="34" charset="0"/>
              </a:rPr>
              <a:t>lớn </a:t>
            </a:r>
            <a:r>
              <a:rPr lang="vi-VN" b="1" dirty="0">
                <a:solidFill>
                  <a:srgbClr val="002060"/>
                </a:solidFill>
                <a:latin typeface="Tw Cen MT" panose="020B0602020104020603" pitchFamily="34" charset="0"/>
              </a:rPr>
              <a:t>bé to nhỏ rợp cả một khoảng trời.</a:t>
            </a:r>
          </a:p>
          <a:p>
            <a:pPr algn="ctr"/>
            <a:r>
              <a:rPr lang="vi-VN" b="1" dirty="0">
                <a:solidFill>
                  <a:srgbClr val="002060"/>
                </a:solidFill>
                <a:latin typeface="Tw Cen MT" panose="020B0602020104020603" pitchFamily="34" charset="0"/>
              </a:rPr>
              <a:t>→ Là một vùng đất thiên nhiên trù phú</a:t>
            </a:r>
          </a:p>
          <a:p>
            <a:pPr marL="285750" indent="-285750">
              <a:buFontTx/>
              <a:buChar char="-"/>
            </a:pPr>
            <a:r>
              <a:rPr lang="vi-VN" b="1" dirty="0">
                <a:solidFill>
                  <a:srgbClr val="002060"/>
                </a:solidFill>
                <a:latin typeface="Tw Cen MT" panose="020B0602020104020603" pitchFamily="34" charset="0"/>
              </a:rPr>
              <a:t>- Sen: thế lực của cái đẹp tự nhiên</a:t>
            </a:r>
            <a:br>
              <a:rPr lang="vi-VN" b="1" dirty="0">
                <a:solidFill>
                  <a:srgbClr val="002060"/>
                </a:solidFill>
                <a:latin typeface="Tw Cen MT" panose="020B0602020104020603" pitchFamily="34" charset="0"/>
              </a:rPr>
            </a:br>
            <a:r>
              <a:rPr lang="vi-VN" b="1" dirty="0">
                <a:solidFill>
                  <a:srgbClr val="002060"/>
                </a:solidFill>
                <a:latin typeface="Tw Cen MT" panose="020B0602020104020603" pitchFamily="34" charset="0"/>
              </a:rPr>
              <a:t>+ Bạt ngàn, tinh khiết, ngạo nghễ, không chen chúc.</a:t>
            </a:r>
            <a:br>
              <a:rPr lang="vi-VN" b="1" dirty="0">
                <a:solidFill>
                  <a:srgbClr val="002060"/>
                </a:solidFill>
                <a:latin typeface="Tw Cen MT" panose="020B0602020104020603" pitchFamily="34" charset="0"/>
              </a:rPr>
            </a:br>
            <a:r>
              <a:rPr lang="vi-VN" b="1" dirty="0">
                <a:solidFill>
                  <a:srgbClr val="002060"/>
                </a:solidFill>
                <a:latin typeface="Tw Cen MT" panose="020B0602020104020603" pitchFamily="34" charset="0"/>
              </a:rPr>
              <a:t>→ Nghệ thuật: nhân hóa.</a:t>
            </a:r>
            <a:br>
              <a:rPr lang="vi-VN" b="1" dirty="0">
                <a:solidFill>
                  <a:srgbClr val="002060"/>
                </a:solidFill>
                <a:latin typeface="Tw Cen MT" panose="020B0602020104020603" pitchFamily="34" charset="0"/>
              </a:rPr>
            </a:br>
            <a:r>
              <a:rPr lang="vi-VN" b="1" dirty="0">
                <a:solidFill>
                  <a:srgbClr val="002060"/>
                </a:solidFill>
                <a:latin typeface="Tw Cen MT" panose="020B0602020104020603" pitchFamily="34" charset="0"/>
              </a:rPr>
              <a:t>➩ Thiên nhiên, cảnh quan hùng vĩ, tươi đẹp, đặc biệt tại Đồng Tháp Mười</a:t>
            </a:r>
          </a:p>
          <a:p>
            <a:pPr algn="ctr"/>
            <a:endParaRPr lang="en-US" dirty="0">
              <a:latin typeface="Tw Cen MT" panose="020B0602020104020603" pitchFamily="34" charset="0"/>
            </a:endParaRP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295800" y="1320840"/>
              <a:ext cx="6788520" cy="952920"/>
            </p14:xfrm>
          </p:contentPart>
        </mc:Choice>
        <mc:Fallback xmlns="">
          <p:pic>
            <p:nvPicPr>
              <p:cNvPr id="9" name="Ink 8"/>
              <p:cNvPicPr/>
              <p:nvPr/>
            </p:nvPicPr>
            <p:blipFill>
              <a:blip r:embed="rId4"/>
              <a:stretch>
                <a:fillRect/>
              </a:stretch>
            </p:blipFill>
            <p:spPr>
              <a:xfrm>
                <a:off x="3286440" y="1311480"/>
                <a:ext cx="6807240" cy="971640"/>
              </a:xfrm>
              <a:prstGeom prst="rect">
                <a:avLst/>
              </a:prstGeom>
            </p:spPr>
          </p:pic>
        </mc:Fallback>
      </mc:AlternateContent>
    </p:spTree>
    <p:extLst>
      <p:ext uri="{BB962C8B-B14F-4D97-AF65-F5344CB8AC3E}">
        <p14:creationId xmlns:p14="http://schemas.microsoft.com/office/powerpoint/2010/main" val="31778225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AF9CA3-0DAF-399C-C2AE-CE2815042974}"/>
              </a:ext>
            </a:extLst>
          </p:cNvPr>
          <p:cNvSpPr txBox="1"/>
          <p:nvPr/>
        </p:nvSpPr>
        <p:spPr>
          <a:xfrm>
            <a:off x="888274" y="600891"/>
            <a:ext cx="3457303" cy="584775"/>
          </a:xfrm>
          <a:prstGeom prst="rect">
            <a:avLst/>
          </a:prstGeom>
          <a:noFill/>
        </p:spPr>
        <p:txBody>
          <a:bodyPr wrap="square" rtlCol="0">
            <a:spAutoFit/>
          </a:bodyPr>
          <a:lstStyle/>
          <a:p>
            <a:endParaRPr lang="en-US" sz="3200" dirty="0">
              <a:solidFill>
                <a:srgbClr val="800000"/>
              </a:solidFill>
            </a:endParaRPr>
          </a:p>
        </p:txBody>
      </p:sp>
      <p:pic>
        <p:nvPicPr>
          <p:cNvPr id="1030" name="Picture 6" descr="10 Cánh Đồng Sen Đẹp Bạn Nên Đi Kẻo Lỡ ... Mùa Sen | Sen Đại Việt">
            <a:extLst>
              <a:ext uri="{FF2B5EF4-FFF2-40B4-BE49-F238E27FC236}">
                <a16:creationId xmlns:a16="http://schemas.microsoft.com/office/drawing/2014/main" id="{B3FB724A-3F0E-2606-4D47-8A4D6DE93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gradFill>
            <a:gsLst>
              <a:gs pos="10000">
                <a:schemeClr val="accent2"/>
              </a:gs>
              <a:gs pos="0">
                <a:schemeClr val="accent2">
                  <a:alpha val="71000"/>
                  <a:lumMod val="84000"/>
                  <a:lumOff val="16000"/>
                </a:schemeClr>
              </a:gs>
              <a:gs pos="77000">
                <a:schemeClr val="accent5">
                  <a:lumMod val="70000"/>
                </a:schemeClr>
              </a:gs>
            </a:gsLst>
            <a:lin ang="0" scaled="1"/>
          </a:gradFill>
          <a:effectLst>
            <a:outerShdw blurRad="50800" dist="50800" dir="5400000" algn="ctr" rotWithShape="0">
              <a:srgbClr val="000000">
                <a:alpha val="0"/>
              </a:srgbClr>
            </a:outerShdw>
          </a:effectLst>
        </p:spPr>
      </p:pic>
      <p:sp>
        <p:nvSpPr>
          <p:cNvPr id="27" name="TextBox 26">
            <a:extLst>
              <a:ext uri="{FF2B5EF4-FFF2-40B4-BE49-F238E27FC236}">
                <a16:creationId xmlns:a16="http://schemas.microsoft.com/office/drawing/2014/main" id="{7A3527F2-11A6-D4FC-35D6-EBE63BA2F5CD}"/>
              </a:ext>
            </a:extLst>
          </p:cNvPr>
          <p:cNvSpPr txBox="1"/>
          <p:nvPr/>
        </p:nvSpPr>
        <p:spPr>
          <a:xfrm>
            <a:off x="3547065" y="-2331043"/>
            <a:ext cx="5097870" cy="1754326"/>
          </a:xfrm>
          <a:prstGeom prst="rect">
            <a:avLst/>
          </a:prstGeom>
          <a:noFill/>
        </p:spPr>
        <p:txBody>
          <a:bodyPr wrap="none" rtlCol="0">
            <a:spAutoFit/>
          </a:bodyPr>
          <a:lstStyle/>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Đồng</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Tháp</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Mười</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p>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mùa</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nước</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nổi</a:t>
            </a:r>
            <a:endPar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endParaRPr>
          </a:p>
        </p:txBody>
      </p:sp>
      <p:sp>
        <p:nvSpPr>
          <p:cNvPr id="5" name="TextBox 4">
            <a:extLst>
              <a:ext uri="{FF2B5EF4-FFF2-40B4-BE49-F238E27FC236}">
                <a16:creationId xmlns:a16="http://schemas.microsoft.com/office/drawing/2014/main" id="{8FEFE621-C230-7052-B7AB-A2DC23114865}"/>
              </a:ext>
            </a:extLst>
          </p:cNvPr>
          <p:cNvSpPr txBox="1"/>
          <p:nvPr/>
        </p:nvSpPr>
        <p:spPr>
          <a:xfrm>
            <a:off x="6622869" y="-576717"/>
            <a:ext cx="2436886" cy="523220"/>
          </a:xfrm>
          <a:prstGeom prst="rect">
            <a:avLst/>
          </a:prstGeom>
          <a:noFill/>
        </p:spPr>
        <p:txBody>
          <a:bodyPr wrap="none" rtlCol="0">
            <a:spAutoFit/>
          </a:bodyPr>
          <a:lstStyle/>
          <a:p>
            <a:r>
              <a:rPr lang="en-US" sz="2800" dirty="0" err="1">
                <a:solidFill>
                  <a:srgbClr val="A50021"/>
                </a:solidFill>
                <a:latin typeface="Tw Cen MT" panose="020B0602020104020603" pitchFamily="34" charset="0"/>
                <a:cs typeface="Mongolian Baiti" panose="03000500000000000000" pitchFamily="66" charset="0"/>
              </a:rPr>
              <a:t>Văn</a:t>
            </a:r>
            <a:r>
              <a:rPr lang="en-US" sz="2800" dirty="0">
                <a:solidFill>
                  <a:srgbClr val="A50021"/>
                </a:solidFill>
                <a:latin typeface="Tw Cen MT" panose="020B0602020104020603" pitchFamily="34" charset="0"/>
                <a:cs typeface="Mongolian Baiti" panose="03000500000000000000" pitchFamily="66" charset="0"/>
              </a:rPr>
              <a:t> </a:t>
            </a:r>
            <a:r>
              <a:rPr lang="en-US" sz="2800" dirty="0" err="1">
                <a:solidFill>
                  <a:srgbClr val="A50021"/>
                </a:solidFill>
                <a:latin typeface="Tw Cen MT" panose="020B0602020104020603" pitchFamily="34" charset="0"/>
                <a:cs typeface="Mongolian Baiti" panose="03000500000000000000" pitchFamily="66" charset="0"/>
              </a:rPr>
              <a:t>Công</a:t>
            </a:r>
            <a:r>
              <a:rPr lang="en-US" sz="2800" dirty="0">
                <a:solidFill>
                  <a:srgbClr val="A50021"/>
                </a:solidFill>
                <a:latin typeface="Tw Cen MT" panose="020B0602020104020603" pitchFamily="34" charset="0"/>
                <a:cs typeface="Mongolian Baiti" panose="03000500000000000000" pitchFamily="66" charset="0"/>
              </a:rPr>
              <a:t> </a:t>
            </a:r>
            <a:r>
              <a:rPr lang="en-US" sz="2800" dirty="0" err="1">
                <a:solidFill>
                  <a:srgbClr val="A50021"/>
                </a:solidFill>
                <a:latin typeface="Tw Cen MT" panose="020B0602020104020603" pitchFamily="34" charset="0"/>
                <a:cs typeface="Mongolian Baiti" panose="03000500000000000000" pitchFamily="66" charset="0"/>
              </a:rPr>
              <a:t>Hùng</a:t>
            </a:r>
            <a:endParaRPr lang="en-US" sz="2800" dirty="0">
              <a:solidFill>
                <a:srgbClr val="A50021"/>
              </a:solidFill>
              <a:latin typeface="Tw Cen MT" panose="020B0602020104020603" pitchFamily="34" charset="0"/>
              <a:cs typeface="Mongolian Baiti" panose="03000500000000000000" pitchFamily="66" charset="0"/>
            </a:endParaRPr>
          </a:p>
        </p:txBody>
      </p:sp>
      <p:sp>
        <p:nvSpPr>
          <p:cNvPr id="12" name="Rectangle: Rounded Corners 11">
            <a:extLst>
              <a:ext uri="{FF2B5EF4-FFF2-40B4-BE49-F238E27FC236}">
                <a16:creationId xmlns:a16="http://schemas.microsoft.com/office/drawing/2014/main" id="{466DEF6D-CDF4-9D27-D19E-705258D0515E}"/>
              </a:ext>
            </a:extLst>
          </p:cNvPr>
          <p:cNvSpPr/>
          <p:nvPr/>
        </p:nvSpPr>
        <p:spPr>
          <a:xfrm>
            <a:off x="-3813606" y="2187796"/>
            <a:ext cx="2368459" cy="3093644"/>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Đọc</a:t>
            </a:r>
            <a:r>
              <a:rPr lang="en-US" sz="2800" dirty="0">
                <a:solidFill>
                  <a:schemeClr val="accent2">
                    <a:lumMod val="60000"/>
                    <a:lumOff val="40000"/>
                  </a:schemeClr>
                </a:solidFill>
                <a:latin typeface="Tw Cen MT" panose="020B0602020104020603" pitchFamily="34" charset="0"/>
              </a:rPr>
              <a:t> - </a:t>
            </a:r>
            <a:r>
              <a:rPr lang="en-US" sz="2800" dirty="0" err="1">
                <a:solidFill>
                  <a:schemeClr val="accent2">
                    <a:lumMod val="60000"/>
                    <a:lumOff val="40000"/>
                  </a:schemeClr>
                </a:solidFill>
                <a:latin typeface="Tw Cen MT" panose="020B0602020104020603" pitchFamily="34" charset="0"/>
              </a:rPr>
              <a:t>Tìm</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hiểu</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chung</a:t>
            </a:r>
            <a:endParaRPr lang="en-US" sz="2800" dirty="0">
              <a:solidFill>
                <a:schemeClr val="accent2">
                  <a:lumMod val="60000"/>
                  <a:lumOff val="40000"/>
                </a:schemeClr>
              </a:solidFill>
              <a:latin typeface="Tw Cen MT" panose="020B0602020104020603" pitchFamily="34" charset="0"/>
            </a:endParaRPr>
          </a:p>
        </p:txBody>
      </p:sp>
      <p:sp>
        <p:nvSpPr>
          <p:cNvPr id="7" name="Oval 6">
            <a:extLst>
              <a:ext uri="{FF2B5EF4-FFF2-40B4-BE49-F238E27FC236}">
                <a16:creationId xmlns:a16="http://schemas.microsoft.com/office/drawing/2014/main" id="{5816034B-F285-F9E7-5FBE-658975F41436}"/>
              </a:ext>
            </a:extLst>
          </p:cNvPr>
          <p:cNvSpPr/>
          <p:nvPr/>
        </p:nvSpPr>
        <p:spPr>
          <a:xfrm>
            <a:off x="-1778660" y="1738598"/>
            <a:ext cx="855347" cy="844900"/>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a:t>
            </a: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a:t>
            </a:r>
            <a:endParaRPr lang="en-US" sz="3200" dirty="0"/>
          </a:p>
        </p:txBody>
      </p:sp>
      <p:sp>
        <p:nvSpPr>
          <p:cNvPr id="17" name="Rectangle: Rounded Corners 16">
            <a:extLst>
              <a:ext uri="{FF2B5EF4-FFF2-40B4-BE49-F238E27FC236}">
                <a16:creationId xmlns:a16="http://schemas.microsoft.com/office/drawing/2014/main" id="{C11A2659-15FB-38D7-FB80-205491D71CBE}"/>
              </a:ext>
            </a:extLst>
          </p:cNvPr>
          <p:cNvSpPr/>
          <p:nvPr/>
        </p:nvSpPr>
        <p:spPr>
          <a:xfrm>
            <a:off x="13344578" y="2187796"/>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Luyện</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tập</a:t>
            </a:r>
            <a:endParaRPr lang="en-US" sz="2800" dirty="0">
              <a:solidFill>
                <a:schemeClr val="accent2">
                  <a:lumMod val="60000"/>
                  <a:lumOff val="40000"/>
                </a:schemeClr>
              </a:solidFill>
              <a:latin typeface="Tw Cen MT" panose="020B0602020104020603" pitchFamily="34" charset="0"/>
            </a:endParaRPr>
          </a:p>
        </p:txBody>
      </p:sp>
      <p:sp>
        <p:nvSpPr>
          <p:cNvPr id="18" name="Oval 17">
            <a:extLst>
              <a:ext uri="{FF2B5EF4-FFF2-40B4-BE49-F238E27FC236}">
                <a16:creationId xmlns:a16="http://schemas.microsoft.com/office/drawing/2014/main" id="{8FFEB597-CAFB-1336-F749-B1635BE7BA38}"/>
              </a:ext>
            </a:extLst>
          </p:cNvPr>
          <p:cNvSpPr/>
          <p:nvPr/>
        </p:nvSpPr>
        <p:spPr>
          <a:xfrm>
            <a:off x="15139255" y="1786557"/>
            <a:ext cx="930006" cy="875375"/>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III</a:t>
            </a:r>
          </a:p>
        </p:txBody>
      </p:sp>
      <p:sp>
        <p:nvSpPr>
          <p:cNvPr id="19" name="Rectangle: Rounded Corners 18">
            <a:extLst>
              <a:ext uri="{FF2B5EF4-FFF2-40B4-BE49-F238E27FC236}">
                <a16:creationId xmlns:a16="http://schemas.microsoft.com/office/drawing/2014/main" id="{AD3B5845-E22A-C20E-C744-7E8E2E09CDF8}"/>
              </a:ext>
            </a:extLst>
          </p:cNvPr>
          <p:cNvSpPr/>
          <p:nvPr/>
        </p:nvSpPr>
        <p:spPr>
          <a:xfrm>
            <a:off x="-10649220" y="1080384"/>
            <a:ext cx="3412284" cy="4418249"/>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accent2">
                    <a:lumMod val="60000"/>
                    <a:lumOff val="40000"/>
                  </a:schemeClr>
                </a:solidFill>
                <a:latin typeface="Tw Cen MT" panose="020B0602020104020603" pitchFamily="34" charset="0"/>
              </a:rPr>
              <a:t>Đọc</a:t>
            </a:r>
            <a:r>
              <a:rPr lang="en-US" sz="4000" dirty="0">
                <a:solidFill>
                  <a:schemeClr val="accent2">
                    <a:lumMod val="60000"/>
                    <a:lumOff val="40000"/>
                  </a:schemeClr>
                </a:solidFill>
                <a:latin typeface="Tw Cen MT" panose="020B0602020104020603" pitchFamily="34" charset="0"/>
              </a:rPr>
              <a:t> – </a:t>
            </a:r>
            <a:r>
              <a:rPr lang="en-US" sz="4000" dirty="0" err="1">
                <a:solidFill>
                  <a:schemeClr val="accent2">
                    <a:lumMod val="60000"/>
                    <a:lumOff val="40000"/>
                  </a:schemeClr>
                </a:solidFill>
                <a:latin typeface="Tw Cen MT" panose="020B0602020104020603" pitchFamily="34" charset="0"/>
              </a:rPr>
              <a:t>Hiểu</a:t>
            </a:r>
            <a:r>
              <a:rPr lang="en-US" sz="4000" dirty="0">
                <a:solidFill>
                  <a:schemeClr val="accent2">
                    <a:lumMod val="60000"/>
                    <a:lumOff val="40000"/>
                  </a:schemeClr>
                </a:solidFill>
                <a:latin typeface="Tw Cen MT" panose="020B0602020104020603" pitchFamily="34" charset="0"/>
              </a:rPr>
              <a:t> </a:t>
            </a:r>
            <a:r>
              <a:rPr lang="en-US" sz="4000" dirty="0" err="1">
                <a:solidFill>
                  <a:schemeClr val="accent2">
                    <a:lumMod val="60000"/>
                    <a:lumOff val="40000"/>
                  </a:schemeClr>
                </a:solidFill>
                <a:latin typeface="Tw Cen MT" panose="020B0602020104020603" pitchFamily="34" charset="0"/>
              </a:rPr>
              <a:t>văn</a:t>
            </a:r>
            <a:r>
              <a:rPr lang="en-US" sz="4000" dirty="0">
                <a:solidFill>
                  <a:schemeClr val="accent2">
                    <a:lumMod val="60000"/>
                    <a:lumOff val="40000"/>
                  </a:schemeClr>
                </a:solidFill>
                <a:latin typeface="Tw Cen MT" panose="020B0602020104020603" pitchFamily="34" charset="0"/>
              </a:rPr>
              <a:t> </a:t>
            </a:r>
            <a:r>
              <a:rPr lang="en-US" sz="4000" dirty="0" err="1">
                <a:solidFill>
                  <a:schemeClr val="accent2">
                    <a:lumMod val="60000"/>
                    <a:lumOff val="40000"/>
                  </a:schemeClr>
                </a:solidFill>
                <a:latin typeface="Tw Cen MT" panose="020B0602020104020603" pitchFamily="34" charset="0"/>
              </a:rPr>
              <a:t>bản</a:t>
            </a:r>
            <a:endParaRPr lang="en-US" sz="4000" dirty="0">
              <a:solidFill>
                <a:schemeClr val="accent2">
                  <a:lumMod val="60000"/>
                  <a:lumOff val="40000"/>
                </a:schemeClr>
              </a:solidFill>
              <a:latin typeface="Tw Cen MT" panose="020B0602020104020603" pitchFamily="34" charset="0"/>
            </a:endParaRPr>
          </a:p>
        </p:txBody>
      </p:sp>
      <p:sp>
        <p:nvSpPr>
          <p:cNvPr id="20" name="Oval 19">
            <a:extLst>
              <a:ext uri="{FF2B5EF4-FFF2-40B4-BE49-F238E27FC236}">
                <a16:creationId xmlns:a16="http://schemas.microsoft.com/office/drawing/2014/main" id="{1EBF4B9F-26A7-A0AC-FA62-740260B150CB}"/>
              </a:ext>
            </a:extLst>
          </p:cNvPr>
          <p:cNvSpPr/>
          <p:nvPr/>
        </p:nvSpPr>
        <p:spPr>
          <a:xfrm>
            <a:off x="-8056537" y="753695"/>
            <a:ext cx="1170493" cy="1166616"/>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accent1">
                    <a:lumMod val="60000"/>
                    <a:lumOff val="40000"/>
                  </a:schemeClr>
                </a:solidFill>
                <a:latin typeface="Mongolian Baiti" panose="03000500000000000000" pitchFamily="66" charset="0"/>
                <a:cs typeface="Mongolian Baiti" panose="03000500000000000000" pitchFamily="66" charset="0"/>
              </a:rPr>
              <a:t>II</a:t>
            </a:r>
          </a:p>
        </p:txBody>
      </p:sp>
      <p:sp>
        <p:nvSpPr>
          <p:cNvPr id="2" name="TextBox 1">
            <a:extLst>
              <a:ext uri="{FF2B5EF4-FFF2-40B4-BE49-F238E27FC236}">
                <a16:creationId xmlns:a16="http://schemas.microsoft.com/office/drawing/2014/main" id="{3DC530B2-9D36-8132-31A3-5111C3C154A8}"/>
              </a:ext>
            </a:extLst>
          </p:cNvPr>
          <p:cNvSpPr txBox="1"/>
          <p:nvPr/>
        </p:nvSpPr>
        <p:spPr>
          <a:xfrm>
            <a:off x="-5550481" y="600891"/>
            <a:ext cx="5550481" cy="1015663"/>
          </a:xfrm>
          <a:prstGeom prst="rect">
            <a:avLst/>
          </a:prstGeom>
          <a:noFill/>
        </p:spPr>
        <p:txBody>
          <a:bodyPr wrap="square" rtlCol="0">
            <a:spAutoFit/>
          </a:bodyPr>
          <a:lstStyle/>
          <a:p>
            <a:r>
              <a:rPr lang="en-US" sz="2000" dirty="0" err="1">
                <a:solidFill>
                  <a:schemeClr val="bg1"/>
                </a:solidFill>
                <a:latin typeface="Tw Cen MT" panose="020B0602020104020603" pitchFamily="34" charset="0"/>
              </a:rPr>
              <a:t>Gợi</a:t>
            </a:r>
            <a:r>
              <a:rPr lang="en-US" sz="2000" dirty="0">
                <a:solidFill>
                  <a:schemeClr val="bg1"/>
                </a:solidFill>
                <a:latin typeface="Tw Cen MT" panose="020B0602020104020603" pitchFamily="34" charset="0"/>
              </a:rPr>
              <a:t> ý: </a:t>
            </a:r>
          </a:p>
          <a:p>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Tìm</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các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thông</a:t>
            </a:r>
            <a:r>
              <a:rPr lang="en-US" sz="2000" dirty="0">
                <a:solidFill>
                  <a:schemeClr val="bg1"/>
                </a:solidFill>
                <a:latin typeface="Tw Cen MT" panose="020B0602020104020603" pitchFamily="34" charset="0"/>
              </a:rPr>
              <a:t> tin </a:t>
            </a:r>
            <a:r>
              <a:rPr lang="en-US" sz="2000" dirty="0" err="1">
                <a:solidFill>
                  <a:schemeClr val="bg1"/>
                </a:solidFill>
                <a:latin typeface="Tw Cen MT" panose="020B0602020104020603" pitchFamily="34" charset="0"/>
              </a:rPr>
              <a:t>về</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giả</a:t>
            </a:r>
            <a:r>
              <a:rPr lang="en-US" sz="2000"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Văn</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Công</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Hùng</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phẩm</a:t>
            </a:r>
            <a:r>
              <a:rPr lang="en-US" sz="2000"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Đồng</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Tháp</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Mười</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mùa</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nước</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nổi</a:t>
            </a:r>
            <a:endParaRPr lang="en-US" sz="2000" i="1" dirty="0">
              <a:solidFill>
                <a:schemeClr val="bg1"/>
              </a:solidFill>
              <a:latin typeface="Tw Cen MT" panose="020B0602020104020603" pitchFamily="34" charset="0"/>
            </a:endParaRPr>
          </a:p>
        </p:txBody>
      </p:sp>
      <p:sp>
        <p:nvSpPr>
          <p:cNvPr id="6" name="Rectangle 5">
            <a:extLst>
              <a:ext uri="{FF2B5EF4-FFF2-40B4-BE49-F238E27FC236}">
                <a16:creationId xmlns:a16="http://schemas.microsoft.com/office/drawing/2014/main" id="{650398CD-3FBA-A388-9111-DD1ED58B8A72}"/>
              </a:ext>
            </a:extLst>
          </p:cNvPr>
          <p:cNvSpPr/>
          <p:nvPr/>
        </p:nvSpPr>
        <p:spPr>
          <a:xfrm>
            <a:off x="710359" y="743471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Tác</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giả</a:t>
            </a:r>
            <a:endParaRPr lang="en-US" sz="3600" dirty="0">
              <a:solidFill>
                <a:srgbClr val="C00000"/>
              </a:solidFill>
              <a:latin typeface="Tw Cen MT" panose="020B0602020104020603" pitchFamily="34" charset="0"/>
            </a:endParaRPr>
          </a:p>
        </p:txBody>
      </p:sp>
      <p:sp>
        <p:nvSpPr>
          <p:cNvPr id="8" name="Oval 7">
            <a:extLst>
              <a:ext uri="{FF2B5EF4-FFF2-40B4-BE49-F238E27FC236}">
                <a16:creationId xmlns:a16="http://schemas.microsoft.com/office/drawing/2014/main" id="{94EE64B2-E498-5B16-FAD9-B0A897F939F6}"/>
              </a:ext>
            </a:extLst>
          </p:cNvPr>
          <p:cNvSpPr/>
          <p:nvPr/>
        </p:nvSpPr>
        <p:spPr>
          <a:xfrm>
            <a:off x="468987" y="72864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1</a:t>
            </a:r>
          </a:p>
        </p:txBody>
      </p:sp>
      <p:sp>
        <p:nvSpPr>
          <p:cNvPr id="10" name="Rectangle: Rounded Corners 9">
            <a:extLst>
              <a:ext uri="{FF2B5EF4-FFF2-40B4-BE49-F238E27FC236}">
                <a16:creationId xmlns:a16="http://schemas.microsoft.com/office/drawing/2014/main" id="{0D80A70B-B98D-5A67-B9E4-FFCD8349BB67}"/>
              </a:ext>
            </a:extLst>
          </p:cNvPr>
          <p:cNvSpPr/>
          <p:nvPr/>
        </p:nvSpPr>
        <p:spPr>
          <a:xfrm>
            <a:off x="-10075172" y="1649099"/>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w Cen MT" panose="020B0602020104020603" pitchFamily="34" charset="0"/>
              </a:rPr>
              <a:t>*</a:t>
            </a:r>
            <a:r>
              <a:rPr lang="en-US" dirty="0" err="1">
                <a:latin typeface="Tw Cen MT" panose="020B0602020104020603" pitchFamily="34" charset="0"/>
              </a:rPr>
              <a:t>Thiên</a:t>
            </a:r>
            <a:r>
              <a:rPr lang="en-US" dirty="0">
                <a:latin typeface="Tw Cen MT" panose="020B0602020104020603" pitchFamily="34" charset="0"/>
              </a:rPr>
              <a:t> </a:t>
            </a:r>
            <a:r>
              <a:rPr lang="en-US" dirty="0" err="1">
                <a:latin typeface="Tw Cen MT" panose="020B0602020104020603" pitchFamily="34" charset="0"/>
              </a:rPr>
              <a:t>nhiên</a:t>
            </a:r>
            <a:r>
              <a:rPr lang="en-US" dirty="0">
                <a:latin typeface="Tw Cen MT" panose="020B0602020104020603" pitchFamily="34" charset="0"/>
              </a:rPr>
              <a:t>, </a:t>
            </a:r>
            <a:r>
              <a:rPr lang="en-US" dirty="0" err="1">
                <a:latin typeface="Tw Cen MT" panose="020B0602020104020603" pitchFamily="34" charset="0"/>
              </a:rPr>
              <a:t>cảnh</a:t>
            </a:r>
            <a:r>
              <a:rPr lang="en-US" dirty="0">
                <a:latin typeface="Tw Cen MT" panose="020B0602020104020603" pitchFamily="34" charset="0"/>
              </a:rPr>
              <a:t> </a:t>
            </a:r>
            <a:r>
              <a:rPr lang="en-US" dirty="0" err="1">
                <a:latin typeface="Tw Cen MT" panose="020B0602020104020603" pitchFamily="34" charset="0"/>
              </a:rPr>
              <a:t>quan</a:t>
            </a:r>
            <a:r>
              <a:rPr lang="en-US" dirty="0">
                <a:latin typeface="Tw Cen MT" panose="020B0602020104020603" pitchFamily="34" charset="0"/>
              </a:rPr>
              <a:t> </a:t>
            </a:r>
            <a:r>
              <a:rPr lang="en-US" dirty="0" err="1">
                <a:latin typeface="Tw Cen MT" panose="020B0602020104020603" pitchFamily="34" charset="0"/>
              </a:rPr>
              <a:t>nơi</a:t>
            </a:r>
            <a:r>
              <a:rPr lang="en-US" dirty="0">
                <a:latin typeface="Tw Cen MT" panose="020B0602020104020603" pitchFamily="34" charset="0"/>
              </a:rPr>
              <a:t> </a:t>
            </a:r>
            <a:r>
              <a:rPr lang="en-US" dirty="0" err="1">
                <a:latin typeface="Tw Cen MT" panose="020B0602020104020603" pitchFamily="34" charset="0"/>
              </a:rPr>
              <a:t>Đồng</a:t>
            </a:r>
            <a:r>
              <a:rPr lang="en-US" dirty="0">
                <a:latin typeface="Tw Cen MT" panose="020B0602020104020603" pitchFamily="34" charset="0"/>
              </a:rPr>
              <a:t> </a:t>
            </a:r>
            <a:r>
              <a:rPr lang="en-US" dirty="0" err="1">
                <a:latin typeface="Tw Cen MT" panose="020B0602020104020603" pitchFamily="34" charset="0"/>
              </a:rPr>
              <a:t>Tháp</a:t>
            </a:r>
            <a:r>
              <a:rPr lang="en-US" dirty="0">
                <a:latin typeface="Tw Cen MT" panose="020B0602020104020603" pitchFamily="34" charset="0"/>
              </a:rPr>
              <a:t> </a:t>
            </a:r>
            <a:r>
              <a:rPr lang="en-US" dirty="0" err="1">
                <a:latin typeface="Tw Cen MT" panose="020B0602020104020603" pitchFamily="34" charset="0"/>
              </a:rPr>
              <a:t>Mười</a:t>
            </a:r>
            <a:endParaRPr lang="en-US" dirty="0">
              <a:latin typeface="Tw Cen MT" panose="020B0602020104020603" pitchFamily="34" charset="0"/>
            </a:endParaRPr>
          </a:p>
          <a:p>
            <a:pPr marL="285750" indent="-285750">
              <a:buFontTx/>
              <a:buChar char="-"/>
            </a:pPr>
            <a:r>
              <a:rPr lang="vi-VN" dirty="0">
                <a:latin typeface="Tw Cen MT" panose="020B0602020104020603" pitchFamily="34" charset="0"/>
              </a:rPr>
              <a:t>Lũ:</a:t>
            </a:r>
            <a:br>
              <a:rPr lang="vi-VN" dirty="0">
                <a:latin typeface="Tw Cen MT" panose="020B0602020104020603" pitchFamily="34" charset="0"/>
              </a:rPr>
            </a:br>
            <a:r>
              <a:rPr lang="vi-VN" dirty="0">
                <a:latin typeface="Tw Cen MT" panose="020B0602020104020603" pitchFamily="34" charset="0"/>
              </a:rPr>
              <a:t>+ Là nguồn sống của cả cư dân miền sông nước.</a:t>
            </a:r>
            <a:br>
              <a:rPr lang="vi-VN" dirty="0">
                <a:latin typeface="Tw Cen MT" panose="020B0602020104020603" pitchFamily="34" charset="0"/>
              </a:rPr>
            </a:br>
            <a:r>
              <a:rPr lang="vi-VN" dirty="0">
                <a:latin typeface="Tw Cen MT" panose="020B0602020104020603" pitchFamily="34" charset="0"/>
              </a:rPr>
              <a:t>+ Mang phù sa mùa màng về, mang tôm cá về, làm nên một nền văn hóa đồng bằng.</a:t>
            </a:r>
            <a:br>
              <a:rPr lang="vi-VN" dirty="0">
                <a:latin typeface="Tw Cen MT" panose="020B0602020104020603" pitchFamily="34" charset="0"/>
              </a:rPr>
            </a:br>
            <a:r>
              <a:rPr lang="vi-VN" dirty="0">
                <a:latin typeface="Tw Cen MT" panose="020B0602020104020603" pitchFamily="34" charset="0"/>
              </a:rPr>
              <a:t>+ Nếu không có lũ, nước kiệt đi thì sẽ rất khó khăn.</a:t>
            </a:r>
            <a:br>
              <a:rPr lang="vi-VN" dirty="0">
                <a:latin typeface="Tw Cen MT" panose="020B0602020104020603" pitchFamily="34" charset="0"/>
              </a:rPr>
            </a:br>
            <a:r>
              <a:rPr lang="vi-VN" dirty="0">
                <a:latin typeface="Tw Cen MT" panose="020B0602020104020603" pitchFamily="34" charset="0"/>
              </a:rPr>
              <a:t>- Kênh rạch:</a:t>
            </a:r>
            <a:br>
              <a:rPr lang="vi-VN" dirty="0">
                <a:latin typeface="Tw Cen MT" panose="020B0602020104020603" pitchFamily="34" charset="0"/>
              </a:rPr>
            </a:br>
            <a:r>
              <a:rPr lang="vi-VN" dirty="0">
                <a:latin typeface="Tw Cen MT" panose="020B0602020104020603" pitchFamily="34" charset="0"/>
              </a:rPr>
              <a:t>+ Được đào để thông thương, lấy nước, lấy đất đắp đường.</a:t>
            </a:r>
            <a:endParaRPr lang="en-US" dirty="0">
              <a:latin typeface="Tw Cen MT" panose="020B0602020104020603" pitchFamily="34" charset="0"/>
            </a:endParaRPr>
          </a:p>
          <a:p>
            <a:pPr marL="285750" indent="-285750">
              <a:buFontTx/>
              <a:buChar char="-"/>
            </a:pPr>
            <a:endParaRPr lang="vi-VN" dirty="0">
              <a:latin typeface="Tw Cen MT" panose="020B0602020104020603" pitchFamily="34" charset="0"/>
            </a:endParaRPr>
          </a:p>
          <a:p>
            <a:pPr algn="ctr"/>
            <a:endParaRPr lang="en-US" dirty="0">
              <a:latin typeface="Tw Cen MT" panose="020B0602020104020603" pitchFamily="34" charset="0"/>
            </a:endParaRPr>
          </a:p>
        </p:txBody>
      </p:sp>
      <p:sp>
        <p:nvSpPr>
          <p:cNvPr id="21" name="Rectangle 20">
            <a:extLst>
              <a:ext uri="{FF2B5EF4-FFF2-40B4-BE49-F238E27FC236}">
                <a16:creationId xmlns:a16="http://schemas.microsoft.com/office/drawing/2014/main" id="{3312E006-AD88-85C3-CAF1-39D9AED4F435}"/>
              </a:ext>
            </a:extLst>
          </p:cNvPr>
          <p:cNvSpPr/>
          <p:nvPr/>
        </p:nvSpPr>
        <p:spPr>
          <a:xfrm>
            <a:off x="6783999" y="743471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Tác</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phẩm</a:t>
            </a:r>
            <a:endParaRPr lang="en-US" sz="3600" dirty="0">
              <a:solidFill>
                <a:srgbClr val="C00000"/>
              </a:solidFill>
              <a:latin typeface="Tw Cen MT" panose="020B0602020104020603" pitchFamily="34" charset="0"/>
            </a:endParaRPr>
          </a:p>
        </p:txBody>
      </p:sp>
      <p:sp>
        <p:nvSpPr>
          <p:cNvPr id="22" name="Oval 21">
            <a:extLst>
              <a:ext uri="{FF2B5EF4-FFF2-40B4-BE49-F238E27FC236}">
                <a16:creationId xmlns:a16="http://schemas.microsoft.com/office/drawing/2014/main" id="{8C3169AA-208E-A997-0209-B1EA0AE1C898}"/>
              </a:ext>
            </a:extLst>
          </p:cNvPr>
          <p:cNvSpPr/>
          <p:nvPr/>
        </p:nvSpPr>
        <p:spPr>
          <a:xfrm>
            <a:off x="6542627" y="72864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2</a:t>
            </a:r>
          </a:p>
        </p:txBody>
      </p:sp>
      <p:sp>
        <p:nvSpPr>
          <p:cNvPr id="23" name="Rectangle: Rounded Corners 22">
            <a:extLst>
              <a:ext uri="{FF2B5EF4-FFF2-40B4-BE49-F238E27FC236}">
                <a16:creationId xmlns:a16="http://schemas.microsoft.com/office/drawing/2014/main" id="{71DB8BE7-F5D0-4B21-2922-AF726DF043D9}"/>
              </a:ext>
            </a:extLst>
          </p:cNvPr>
          <p:cNvSpPr/>
          <p:nvPr/>
        </p:nvSpPr>
        <p:spPr>
          <a:xfrm>
            <a:off x="6783999" y="8508536"/>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Đồng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Tháp</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Mười</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mùa</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nước</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nổi</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của</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Văn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Công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Hùng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được</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dẫn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theo</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báo</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Văn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Nghệ</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số</a:t>
            </a:r>
            <a:r>
              <a:rPr lang="en-US" dirty="0">
                <a:solidFill>
                  <a:schemeClr val="accent5">
                    <a:lumMod val="75000"/>
                  </a:schemeClr>
                </a:solidFill>
                <a:latin typeface="Tw Cen MT" panose="020B0602020104020603" pitchFamily="34" charset="0"/>
              </a:rPr>
              <a:t> 49, </a:t>
            </a:r>
            <a:r>
              <a:rPr lang="en-US" dirty="0" err="1">
                <a:solidFill>
                  <a:schemeClr val="accent5">
                    <a:lumMod val="75000"/>
                  </a:schemeClr>
                </a:solidFill>
                <a:latin typeface="Tw Cen MT" panose="020B0602020104020603" pitchFamily="34" charset="0"/>
              </a:rPr>
              <a:t>năm</a:t>
            </a:r>
            <a:r>
              <a:rPr lang="en-US" dirty="0">
                <a:solidFill>
                  <a:schemeClr val="accent5">
                    <a:lumMod val="75000"/>
                  </a:schemeClr>
                </a:solidFill>
                <a:latin typeface="Tw Cen MT" panose="020B0602020104020603" pitchFamily="34" charset="0"/>
              </a:rPr>
              <a:t> 2011</a:t>
            </a:r>
          </a:p>
        </p:txBody>
      </p:sp>
      <p:sp>
        <p:nvSpPr>
          <p:cNvPr id="3" name="TextBox 2">
            <a:extLst>
              <a:ext uri="{FF2B5EF4-FFF2-40B4-BE49-F238E27FC236}">
                <a16:creationId xmlns:a16="http://schemas.microsoft.com/office/drawing/2014/main" id="{EDAA245D-E213-430F-FDB9-531A28C1AC59}"/>
              </a:ext>
            </a:extLst>
          </p:cNvPr>
          <p:cNvSpPr txBox="1"/>
          <p:nvPr/>
        </p:nvSpPr>
        <p:spPr>
          <a:xfrm>
            <a:off x="-5903176" y="600889"/>
            <a:ext cx="5734020" cy="1015663"/>
          </a:xfrm>
          <a:prstGeom prst="rect">
            <a:avLst/>
          </a:prstGeom>
          <a:noFill/>
        </p:spPr>
        <p:txBody>
          <a:bodyPr wrap="square" rtlCol="0">
            <a:spAutoFit/>
          </a:bodyPr>
          <a:lstStyle/>
          <a:p>
            <a:r>
              <a:rPr lang="en-US" sz="2000" dirty="0" err="1">
                <a:solidFill>
                  <a:schemeClr val="bg1"/>
                </a:solidFill>
                <a:latin typeface="Tw Cen MT" panose="020B0602020104020603" pitchFamily="34" charset="0"/>
              </a:rPr>
              <a:t>Gợi</a:t>
            </a:r>
            <a:r>
              <a:rPr lang="en-US" sz="2000" dirty="0">
                <a:solidFill>
                  <a:schemeClr val="bg1"/>
                </a:solidFill>
                <a:latin typeface="Tw Cen MT" panose="020B0602020104020603" pitchFamily="34" charset="0"/>
              </a:rPr>
              <a:t> ý:</a:t>
            </a:r>
          </a:p>
          <a:p>
            <a:r>
              <a:rPr lang="en-US" sz="2000" dirty="0">
                <a:solidFill>
                  <a:schemeClr val="bg1"/>
                </a:solidFill>
                <a:latin typeface="Tw Cen MT" panose="020B0602020104020603" pitchFamily="34" charset="0"/>
              </a:rPr>
              <a:t> - </a:t>
            </a:r>
            <a:r>
              <a:rPr lang="en-US" sz="2000" dirty="0" err="1">
                <a:solidFill>
                  <a:schemeClr val="bg1"/>
                </a:solidFill>
                <a:latin typeface="Tw Cen MT" panose="020B0602020104020603" pitchFamily="34" charset="0"/>
              </a:rPr>
              <a:t>Xác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định</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thể</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loại</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phương</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thức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biểu</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đạt</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ngôi</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kể</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bố</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cục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nội</a:t>
            </a:r>
            <a:r>
              <a:rPr lang="en-US" sz="2000" dirty="0">
                <a:solidFill>
                  <a:schemeClr val="bg1"/>
                </a:solidFill>
                <a:latin typeface="Tw Cen MT" panose="020B0602020104020603" pitchFamily="34" charset="0"/>
              </a:rPr>
              <a:t> dung </a:t>
            </a:r>
            <a:r>
              <a:rPr lang="en-US" sz="2000" dirty="0" err="1">
                <a:solidFill>
                  <a:schemeClr val="bg1"/>
                </a:solidFill>
                <a:latin typeface="Tw Cen MT" panose="020B0602020104020603" pitchFamily="34" charset="0"/>
              </a:rPr>
              <a:t>từng</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phần</a:t>
            </a:r>
            <a:endParaRPr lang="en-US" sz="2000" dirty="0">
              <a:solidFill>
                <a:schemeClr val="bg1"/>
              </a:solidFill>
              <a:latin typeface="Tw Cen MT" panose="020B0602020104020603" pitchFamily="34" charset="0"/>
            </a:endParaRPr>
          </a:p>
        </p:txBody>
      </p:sp>
      <p:sp>
        <p:nvSpPr>
          <p:cNvPr id="25" name="Rectangle 24">
            <a:extLst>
              <a:ext uri="{FF2B5EF4-FFF2-40B4-BE49-F238E27FC236}">
                <a16:creationId xmlns:a16="http://schemas.microsoft.com/office/drawing/2014/main" id="{BE27501F-E975-5C0E-616B-92514B26FFEF}"/>
              </a:ext>
            </a:extLst>
          </p:cNvPr>
          <p:cNvSpPr/>
          <p:nvPr/>
        </p:nvSpPr>
        <p:spPr>
          <a:xfrm>
            <a:off x="710359" y="-435940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Đọc</a:t>
            </a:r>
            <a:r>
              <a:rPr lang="en-US" sz="3600" dirty="0">
                <a:solidFill>
                  <a:srgbClr val="C00000"/>
                </a:solidFill>
                <a:latin typeface="Tw Cen MT" panose="020B0602020104020603" pitchFamily="34" charset="0"/>
              </a:rPr>
              <a:t> – </a:t>
            </a:r>
            <a:r>
              <a:rPr lang="en-US" sz="3600" dirty="0" err="1">
                <a:solidFill>
                  <a:srgbClr val="C00000"/>
                </a:solidFill>
                <a:latin typeface="Tw Cen MT" panose="020B0602020104020603" pitchFamily="34" charset="0"/>
              </a:rPr>
              <a:t>Chú</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thích</a:t>
            </a:r>
            <a:endParaRPr lang="en-US" sz="3600" dirty="0">
              <a:solidFill>
                <a:srgbClr val="C00000"/>
              </a:solidFill>
              <a:latin typeface="Tw Cen MT" panose="020B0602020104020603" pitchFamily="34" charset="0"/>
            </a:endParaRPr>
          </a:p>
        </p:txBody>
      </p:sp>
      <p:sp>
        <p:nvSpPr>
          <p:cNvPr id="26" name="Oval 25">
            <a:extLst>
              <a:ext uri="{FF2B5EF4-FFF2-40B4-BE49-F238E27FC236}">
                <a16:creationId xmlns:a16="http://schemas.microsoft.com/office/drawing/2014/main" id="{5FC8DC53-5405-3F66-012E-56F22BB8B3D4}"/>
              </a:ext>
            </a:extLst>
          </p:cNvPr>
          <p:cNvSpPr/>
          <p:nvPr/>
        </p:nvSpPr>
        <p:spPr>
          <a:xfrm>
            <a:off x="468987" y="-4507677"/>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1</a:t>
            </a:r>
          </a:p>
        </p:txBody>
      </p:sp>
      <p:sp>
        <p:nvSpPr>
          <p:cNvPr id="28" name="Rectangle: Rounded Corners 27">
            <a:extLst>
              <a:ext uri="{FF2B5EF4-FFF2-40B4-BE49-F238E27FC236}">
                <a16:creationId xmlns:a16="http://schemas.microsoft.com/office/drawing/2014/main" id="{3C43C133-607A-18AA-CBC4-501A03544ED9}"/>
              </a:ext>
            </a:extLst>
          </p:cNvPr>
          <p:cNvSpPr/>
          <p:nvPr/>
        </p:nvSpPr>
        <p:spPr>
          <a:xfrm>
            <a:off x="710359" y="-3285584"/>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Thể</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loại</a:t>
            </a:r>
            <a:r>
              <a:rPr lang="en-US" sz="1800" dirty="0">
                <a:solidFill>
                  <a:schemeClr val="accent1">
                    <a:lumMod val="75000"/>
                  </a:schemeClr>
                </a:solidFill>
                <a:latin typeface="Tw Cen MT" panose="020B0602020104020603" pitchFamily="34" charset="0"/>
                <a:cs typeface="Mongolian Baiti" panose="03000500000000000000" pitchFamily="66" charset="0"/>
              </a:rPr>
              <a:t>: Du </a:t>
            </a:r>
            <a:r>
              <a:rPr lang="en-US" sz="1800" dirty="0" err="1">
                <a:solidFill>
                  <a:schemeClr val="accent1">
                    <a:lumMod val="75000"/>
                  </a:schemeClr>
                </a:solidFill>
                <a:latin typeface="Tw Cen MT" panose="020B0602020104020603" pitchFamily="34" charset="0"/>
                <a:cs typeface="Mongolian Baiti" panose="03000500000000000000" pitchFamily="66" charset="0"/>
              </a:rPr>
              <a:t>kí</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Phương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thức</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biểu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đạt</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Tự</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sự</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Miêu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tả</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Biểu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cảm</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Ngôi</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kể</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Thứ</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nhất</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pPr algn="ctr"/>
            <a:endParaRPr lang="en-US" dirty="0"/>
          </a:p>
        </p:txBody>
      </p:sp>
      <p:sp>
        <p:nvSpPr>
          <p:cNvPr id="29" name="Rectangle 28">
            <a:extLst>
              <a:ext uri="{FF2B5EF4-FFF2-40B4-BE49-F238E27FC236}">
                <a16:creationId xmlns:a16="http://schemas.microsoft.com/office/drawing/2014/main" id="{B2ED6634-9D9C-4CF7-203C-5F4ED4C3951C}"/>
              </a:ext>
            </a:extLst>
          </p:cNvPr>
          <p:cNvSpPr/>
          <p:nvPr/>
        </p:nvSpPr>
        <p:spPr>
          <a:xfrm>
            <a:off x="6783999" y="-4306771"/>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Bố</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cục</a:t>
            </a:r>
            <a:r>
              <a:rPr lang="en-US" sz="3600" dirty="0">
                <a:solidFill>
                  <a:srgbClr val="C00000"/>
                </a:solidFill>
                <a:latin typeface="Tw Cen MT" panose="020B0602020104020603" pitchFamily="34" charset="0"/>
              </a:rPr>
              <a:t>: 3 </a:t>
            </a:r>
            <a:r>
              <a:rPr lang="en-US" sz="3600" dirty="0" err="1">
                <a:solidFill>
                  <a:srgbClr val="C00000"/>
                </a:solidFill>
                <a:latin typeface="Tw Cen MT" panose="020B0602020104020603" pitchFamily="34" charset="0"/>
              </a:rPr>
              <a:t>phần</a:t>
            </a:r>
            <a:endParaRPr lang="en-US" sz="3600" dirty="0">
              <a:solidFill>
                <a:srgbClr val="C00000"/>
              </a:solidFill>
              <a:latin typeface="Tw Cen MT" panose="020B0602020104020603" pitchFamily="34" charset="0"/>
            </a:endParaRPr>
          </a:p>
        </p:txBody>
      </p:sp>
      <p:sp>
        <p:nvSpPr>
          <p:cNvPr id="30" name="Oval 29">
            <a:extLst>
              <a:ext uri="{FF2B5EF4-FFF2-40B4-BE49-F238E27FC236}">
                <a16:creationId xmlns:a16="http://schemas.microsoft.com/office/drawing/2014/main" id="{2D227405-2A06-D419-735B-7DDE9EDA0D7D}"/>
              </a:ext>
            </a:extLst>
          </p:cNvPr>
          <p:cNvSpPr/>
          <p:nvPr/>
        </p:nvSpPr>
        <p:spPr>
          <a:xfrm>
            <a:off x="6542627" y="-44550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2</a:t>
            </a:r>
          </a:p>
        </p:txBody>
      </p:sp>
      <p:sp>
        <p:nvSpPr>
          <p:cNvPr id="31" name="Rectangle: Rounded Corners 30">
            <a:extLst>
              <a:ext uri="{FF2B5EF4-FFF2-40B4-BE49-F238E27FC236}">
                <a16:creationId xmlns:a16="http://schemas.microsoft.com/office/drawing/2014/main" id="{D4EBC5A7-1D21-241A-ACC8-7986EC717232}"/>
              </a:ext>
            </a:extLst>
          </p:cNvPr>
          <p:cNvSpPr/>
          <p:nvPr/>
        </p:nvSpPr>
        <p:spPr>
          <a:xfrm>
            <a:off x="6783999" y="-3232950"/>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1: </a:t>
            </a:r>
            <a:r>
              <a:rPr lang="en-US" sz="1800" dirty="0" err="1">
                <a:solidFill>
                  <a:schemeClr val="accent1">
                    <a:lumMod val="75000"/>
                  </a:schemeClr>
                </a:solidFill>
                <a:latin typeface="Tw Cen MT" panose="020B0602020104020603" pitchFamily="34" charset="0"/>
                <a:cs typeface="Mongolian Baiti" panose="03000500000000000000" pitchFamily="66" charset="0"/>
              </a:rPr>
              <a:t>Từ</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đầu</a:t>
            </a:r>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Chiêm</a:t>
            </a:r>
            <a:r>
              <a:rPr lang="en-US" sz="1800" dirty="0">
                <a:solidFill>
                  <a:schemeClr val="accent1">
                    <a:lumMod val="75000"/>
                  </a:schemeClr>
                </a:solidFill>
                <a:latin typeface="Tw Cen MT" panose="020B0602020104020603" pitchFamily="34" charset="0"/>
                <a:cs typeface="Mongolian Baiti" panose="03000500000000000000" pitchFamily="66" charset="0"/>
              </a:rPr>
              <a:t> </a:t>
            </a:r>
          </a:p>
          <a:p>
            <a:r>
              <a:rPr lang="en-US" sz="1800" dirty="0" err="1">
                <a:solidFill>
                  <a:schemeClr val="accent1">
                    <a:lumMod val="75000"/>
                  </a:schemeClr>
                </a:solidFill>
                <a:latin typeface="Tw Cen MT" panose="020B0602020104020603" pitchFamily="34" charset="0"/>
                <a:cs typeface="Mongolian Baiti" panose="03000500000000000000" pitchFamily="66" charset="0"/>
              </a:rPr>
              <a:t>ngưỡng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nhiều</a:t>
            </a:r>
            <a:r>
              <a:rPr lang="en-US" sz="1800" dirty="0">
                <a:solidFill>
                  <a:schemeClr val="accent1">
                    <a:lumMod val="75000"/>
                  </a:schemeClr>
                </a:solidFill>
                <a:latin typeface="Tw Cen MT" panose="020B0602020104020603" pitchFamily="34" charset="0"/>
                <a:cs typeface="Mongolian Baiti" panose="03000500000000000000" pitchFamily="66" charset="0"/>
              </a:rPr>
              <a:t>…</a:t>
            </a:r>
          </a:p>
          <a:p>
            <a:r>
              <a:rPr lang="vi-VN" sz="1800" dirty="0">
                <a:solidFill>
                  <a:schemeClr val="accent1">
                    <a:lumMod val="75000"/>
                  </a:schemeClr>
                </a:solidFill>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Cảnh</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quan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vẻ</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đẹp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nơi</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2 : </a:t>
            </a:r>
            <a:r>
              <a:rPr lang="en-US" sz="1800" dirty="0" err="1">
                <a:solidFill>
                  <a:schemeClr val="accent1">
                    <a:lumMod val="75000"/>
                  </a:schemeClr>
                </a:solidFill>
                <a:latin typeface="Tw Cen MT" panose="020B0602020104020603" pitchFamily="34" charset="0"/>
                <a:cs typeface="Mongolian Baiti" panose="03000500000000000000" pitchFamily="66" charset="0"/>
              </a:rPr>
              <a:t>Tiếp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theo</a:t>
            </a:r>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tôn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vinh</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sen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p>
          <a:p>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vi-VN" sz="1800" dirty="0">
                <a:solidFill>
                  <a:schemeClr val="accent1">
                    <a:lumMod val="75000"/>
                  </a:schemeClr>
                </a:solidFill>
                <a:cs typeface="Mongolian Baiti" panose="03000500000000000000" pitchFamily="66" charset="0"/>
              </a:rPr>
              <a:t>→</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Văn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hóa</a:t>
            </a:r>
            <a:r>
              <a:rPr lang="en-US" sz="1800" dirty="0">
                <a:solidFill>
                  <a:schemeClr val="accent1">
                    <a:lumMod val="75000"/>
                  </a:schemeClr>
                </a:solidFill>
                <a:latin typeface="Tw Cen MT" panose="020B0602020104020603" pitchFamily="34" charset="0"/>
                <a:cs typeface="Mongolian Baiti" panose="03000500000000000000" pitchFamily="66" charset="0"/>
              </a:rPr>
              <a:t> ở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3: </a:t>
            </a:r>
            <a:r>
              <a:rPr lang="en-US" sz="1800" dirty="0" err="1">
                <a:solidFill>
                  <a:schemeClr val="accent1">
                    <a:lumMod val="75000"/>
                  </a:schemeClr>
                </a:solidFill>
                <a:latin typeface="Tw Cen MT" panose="020B0602020104020603" pitchFamily="34" charset="0"/>
                <a:cs typeface="Mongolian Baiti" panose="03000500000000000000" pitchFamily="66" charset="0"/>
              </a:rPr>
              <a:t>Còn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lại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vi-VN" sz="1800" dirty="0">
                <a:solidFill>
                  <a:schemeClr val="accent1">
                    <a:lumMod val="75000"/>
                  </a:schemeClr>
                </a:solidFill>
                <a:cs typeface="Mongolian Baiti" panose="03000500000000000000" pitchFamily="66" charset="0"/>
              </a:rPr>
              <a:t>→</a:t>
            </a:r>
            <a:r>
              <a:rPr lang="en-US" sz="1800" dirty="0">
                <a:solidFill>
                  <a:schemeClr val="accent1">
                    <a:lumMod val="75000"/>
                  </a:schemeClr>
                </a:solidFill>
                <a:latin typeface="Tw Cen MT" panose="020B0602020104020603" pitchFamily="34" charset="0"/>
                <a:cs typeface="Mongolian Baiti" panose="03000500000000000000" pitchFamily="66" charset="0"/>
              </a:rPr>
              <a:t> Con </a:t>
            </a:r>
            <a:r>
              <a:rPr lang="en-US" sz="1800" dirty="0" err="1">
                <a:solidFill>
                  <a:schemeClr val="accent1">
                    <a:lumMod val="75000"/>
                  </a:schemeClr>
                </a:solidFill>
                <a:latin typeface="Tw Cen MT" panose="020B0602020104020603" pitchFamily="34" charset="0"/>
                <a:cs typeface="Mongolian Baiti" panose="03000500000000000000" pitchFamily="66" charset="0"/>
              </a:rPr>
              <a:t>người</a:t>
            </a:r>
            <a:r>
              <a:rPr lang="en-US" sz="1800" dirty="0">
                <a:solidFill>
                  <a:schemeClr val="accent1">
                    <a:lumMod val="75000"/>
                  </a:schemeClr>
                </a:solidFill>
                <a:latin typeface="Tw Cen MT" panose="020B0602020104020603" pitchFamily="34" charset="0"/>
                <a:cs typeface="Mongolian Baiti" panose="03000500000000000000" pitchFamily="66" charset="0"/>
              </a:rPr>
              <a:t> ở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p:txBody>
      </p:sp>
      <p:sp>
        <p:nvSpPr>
          <p:cNvPr id="32" name="Rectangle 31">
            <a:extLst>
              <a:ext uri="{FF2B5EF4-FFF2-40B4-BE49-F238E27FC236}">
                <a16:creationId xmlns:a16="http://schemas.microsoft.com/office/drawing/2014/main" id="{27DD7AC8-B4F8-0F2A-337B-63E027CF6298}"/>
              </a:ext>
            </a:extLst>
          </p:cNvPr>
          <p:cNvSpPr/>
          <p:nvPr/>
        </p:nvSpPr>
        <p:spPr>
          <a:xfrm>
            <a:off x="995494" y="827436"/>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imes New Roman" pitchFamily="18" charset="0"/>
                <a:cs typeface="Times New Roman" pitchFamily="18" charset="0"/>
              </a:rPr>
              <a:t>Phân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tích</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văn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bản</a:t>
            </a:r>
            <a:endParaRPr lang="en-US" sz="3600" dirty="0">
              <a:solidFill>
                <a:srgbClr val="C00000"/>
              </a:solidFill>
              <a:latin typeface="Times New Roman" pitchFamily="18" charset="0"/>
              <a:cs typeface="Times New Roman" pitchFamily="18" charset="0"/>
            </a:endParaRPr>
          </a:p>
        </p:txBody>
      </p:sp>
      <p:sp>
        <p:nvSpPr>
          <p:cNvPr id="33" name="Oval 32">
            <a:extLst>
              <a:ext uri="{FF2B5EF4-FFF2-40B4-BE49-F238E27FC236}">
                <a16:creationId xmlns:a16="http://schemas.microsoft.com/office/drawing/2014/main" id="{5A80289D-47B4-9453-EC17-FCECE413B746}"/>
              </a:ext>
            </a:extLst>
          </p:cNvPr>
          <p:cNvSpPr/>
          <p:nvPr/>
        </p:nvSpPr>
        <p:spPr>
          <a:xfrm>
            <a:off x="621387" y="60542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itchFamily="18" charset="0"/>
                <a:cs typeface="Times New Roman" pitchFamily="18" charset="0"/>
              </a:rPr>
              <a:t>3</a:t>
            </a:r>
          </a:p>
        </p:txBody>
      </p:sp>
      <p:sp>
        <p:nvSpPr>
          <p:cNvPr id="34" name="Rectangle: Rounded Corners 33">
            <a:extLst>
              <a:ext uri="{FF2B5EF4-FFF2-40B4-BE49-F238E27FC236}">
                <a16:creationId xmlns:a16="http://schemas.microsoft.com/office/drawing/2014/main" id="{BDF05151-86E6-C5FB-EA61-5C1354308AEF}"/>
              </a:ext>
            </a:extLst>
          </p:cNvPr>
          <p:cNvSpPr/>
          <p:nvPr/>
        </p:nvSpPr>
        <p:spPr>
          <a:xfrm>
            <a:off x="862759" y="8660936"/>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Tên</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thật</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Văn</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Công</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Hùng</a:t>
            </a:r>
            <a:r>
              <a:rPr lang="en-US" dirty="0">
                <a:solidFill>
                  <a:schemeClr val="accent5">
                    <a:lumMod val="75000"/>
                  </a:schemeClr>
                </a:solidFill>
                <a:latin typeface="Tw Cen MT" panose="020B0602020104020603" pitchFamily="34" charset="0"/>
                <a:cs typeface="Mongolian Baiti" panose="03000500000000000000" pitchFamily="66" charset="0"/>
              </a:rPr>
              <a:t>(1958)</a:t>
            </a:r>
          </a:p>
          <a:p>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Quê</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Điền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Hòa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Phong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Điền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Thừa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Huế</a:t>
            </a:r>
            <a:r>
              <a:rPr lang="en-US" dirty="0">
                <a:solidFill>
                  <a:schemeClr val="accent5">
                    <a:lumMod val="75000"/>
                  </a:schemeClr>
                </a:solidFill>
                <a:effectLst/>
                <a:latin typeface="Tw Cen MT" panose="020B0602020104020603" pitchFamily="34" charset="0"/>
                <a:cs typeface="Mongolian Baiti" panose="03000500000000000000" pitchFamily="66" charset="0"/>
              </a:rPr>
              <a:t>.</a:t>
            </a:r>
            <a:endParaRPr lang="en-US" dirty="0">
              <a:solidFill>
                <a:schemeClr val="accent5">
                  <a:lumMod val="75000"/>
                </a:schemeClr>
              </a:solidFill>
              <a:latin typeface="Tw Cen MT" panose="020B0602020104020603" pitchFamily="34" charset="0"/>
              <a:cs typeface="Mongolian Baiti" panose="03000500000000000000" pitchFamily="66" charset="0"/>
            </a:endParaRP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Sinh</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ra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lớn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lên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học</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phổ</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thông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tại</a:t>
            </a:r>
            <a:r>
              <a:rPr lang="en-US" dirty="0">
                <a:solidFill>
                  <a:schemeClr val="accent5">
                    <a:lumMod val="75000"/>
                  </a:schemeClr>
                </a:solidFill>
                <a:effectLst/>
                <a:latin typeface="Tw Cen MT" panose="020B0602020104020603" pitchFamily="34" charset="0"/>
                <a:cs typeface="Mongolian Baiti" panose="03000500000000000000" pitchFamily="66" charset="0"/>
              </a:rPr>
              <a:t> Thanh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Hóa</a:t>
            </a:r>
            <a:r>
              <a:rPr lang="en-US" dirty="0">
                <a:solidFill>
                  <a:schemeClr val="accent5">
                    <a:lumMod val="75000"/>
                  </a:schemeClr>
                </a:solidFill>
                <a:effectLst/>
                <a:latin typeface="Tw Cen MT" panose="020B0602020104020603" pitchFamily="34" charset="0"/>
                <a:cs typeface="Mongolian Baiti" panose="03000500000000000000" pitchFamily="66" charset="0"/>
              </a:rPr>
              <a:t>.</a:t>
            </a: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Chức</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vụ</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Nhà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Việt</a:t>
            </a:r>
            <a:r>
              <a:rPr lang="en-US" dirty="0">
                <a:solidFill>
                  <a:schemeClr val="accent5">
                    <a:lumMod val="75000"/>
                  </a:schemeClr>
                </a:solidFill>
                <a:effectLst/>
                <a:latin typeface="Tw Cen MT" panose="020B0602020104020603" pitchFamily="34" charset="0"/>
                <a:cs typeface="Mongolian Baiti" panose="03000500000000000000" pitchFamily="66" charset="0"/>
              </a:rPr>
              <a:t> Nam</a:t>
            </a:r>
            <a:r>
              <a:rPr lang="en-US" dirty="0">
                <a:solidFill>
                  <a:schemeClr val="accent5">
                    <a:lumMod val="75000"/>
                  </a:schemeClr>
                </a:solidFill>
                <a:latin typeface="Tw Cen MT" panose="020B0602020104020603" pitchFamily="34" charset="0"/>
                <a:cs typeface="Mongolian Baiti" panose="03000500000000000000" pitchFamily="66" charset="0"/>
              </a:rPr>
              <a:t/>
            </a:r>
            <a:br>
              <a:rPr lang="en-US" dirty="0">
                <a:solidFill>
                  <a:schemeClr val="accent5">
                    <a:lumMod val="75000"/>
                  </a:schemeClr>
                </a:solidFill>
                <a:latin typeface="Tw Cen MT" panose="020B0602020104020603" pitchFamily="34" charset="0"/>
                <a:cs typeface="Mongolian Baiti" panose="03000500000000000000" pitchFamily="66" charset="0"/>
              </a:rPr>
            </a:b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Phó</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Chủ</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tịch</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VHNT Gia Lai</a:t>
            </a:r>
            <a:br>
              <a:rPr lang="en-US" dirty="0">
                <a:solidFill>
                  <a:schemeClr val="accent5">
                    <a:lumMod val="75000"/>
                  </a:schemeClr>
                </a:solidFill>
                <a:effectLst/>
                <a:latin typeface="Tw Cen MT" panose="020B0602020104020603" pitchFamily="34" charset="0"/>
                <a:cs typeface="Mongolian Baiti" panose="03000500000000000000" pitchFamily="66" charset="0"/>
              </a:rPr>
            </a:b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Tổng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biên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tập</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tạp</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chí</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nghệ</a:t>
            </a:r>
            <a:r>
              <a:rPr lang="en-US" dirty="0">
                <a:solidFill>
                  <a:schemeClr val="accent5">
                    <a:lumMod val="75000"/>
                  </a:schemeClr>
                </a:solidFill>
                <a:effectLst/>
                <a:latin typeface="Tw Cen MT" panose="020B0602020104020603" pitchFamily="34" charset="0"/>
                <a:cs typeface="Mongolian Baiti" panose="03000500000000000000" pitchFamily="66" charset="0"/>
              </a:rPr>
              <a:t> Gia Lai.</a:t>
            </a:r>
            <a:br>
              <a:rPr lang="en-US" dirty="0">
                <a:solidFill>
                  <a:schemeClr val="accent5">
                    <a:lumMod val="75000"/>
                  </a:schemeClr>
                </a:solidFill>
                <a:effectLst/>
                <a:latin typeface="Tw Cen MT" panose="020B0602020104020603" pitchFamily="34" charset="0"/>
                <a:cs typeface="Mongolian Baiti" panose="03000500000000000000" pitchFamily="66" charset="0"/>
              </a:rPr>
            </a:b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Ủy</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viên</a:t>
            </a:r>
            <a:r>
              <a:rPr lang="en-US" dirty="0">
                <a:solidFill>
                  <a:schemeClr val="accent5">
                    <a:lumMod val="75000"/>
                  </a:schemeClr>
                </a:solidFill>
                <a:effectLst/>
                <a:latin typeface="Tw Cen MT" panose="020B0602020104020603" pitchFamily="34" charset="0"/>
                <a:cs typeface="Mongolian Baiti" panose="03000500000000000000" pitchFamily="66" charset="0"/>
              </a:rPr>
              <a:t> BCH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nhà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Việt</a:t>
            </a:r>
            <a:r>
              <a:rPr lang="en-US" dirty="0">
                <a:solidFill>
                  <a:schemeClr val="accent5">
                    <a:lumMod val="75000"/>
                  </a:schemeClr>
                </a:solidFill>
                <a:effectLst/>
                <a:latin typeface="Tw Cen MT" panose="020B0602020104020603" pitchFamily="34" charset="0"/>
                <a:cs typeface="Mongolian Baiti" panose="03000500000000000000" pitchFamily="66" charset="0"/>
              </a:rPr>
              <a:t> Nam </a:t>
            </a:r>
            <a:r>
              <a:rPr lang="en-US" dirty="0" err="1">
                <a:solidFill>
                  <a:schemeClr val="accent5">
                    <a:lumMod val="75000"/>
                  </a:schemeClr>
                </a:solidFill>
                <a:effectLst/>
                <a:latin typeface="Tw Cen MT" panose="020B0602020104020603" pitchFamily="34" charset="0"/>
                <a:cs typeface="Mongolian Baiti" panose="03000500000000000000" pitchFamily="66" charset="0"/>
              </a:rPr>
              <a:t>khóa</a:t>
            </a:r>
            <a:r>
              <a:rPr lang="en-US" dirty="0">
                <a:solidFill>
                  <a:schemeClr val="accent5">
                    <a:lumMod val="75000"/>
                  </a:schemeClr>
                </a:solidFill>
                <a:effectLst/>
                <a:latin typeface="Tw Cen MT" panose="020B0602020104020603" pitchFamily="34" charset="0"/>
                <a:cs typeface="Mongolian Baiti" panose="03000500000000000000" pitchFamily="66" charset="0"/>
              </a:rPr>
              <a:t> VIII</a:t>
            </a:r>
            <a:endParaRPr lang="en-US" dirty="0">
              <a:solidFill>
                <a:schemeClr val="accent5">
                  <a:lumMod val="75000"/>
                </a:schemeClr>
              </a:solidFill>
              <a:latin typeface="Tw Cen MT" panose="020B0602020104020603" pitchFamily="34" charset="0"/>
              <a:cs typeface="Mongolian Baiti" panose="03000500000000000000" pitchFamily="66" charset="0"/>
            </a:endParaRPr>
          </a:p>
          <a:p>
            <a:pPr algn="ctr"/>
            <a:endParaRPr lang="en-US" dirty="0"/>
          </a:p>
        </p:txBody>
      </p:sp>
      <p:sp>
        <p:nvSpPr>
          <p:cNvPr id="35" name="Rectangle: Rounded Corners 34">
            <a:extLst>
              <a:ext uri="{FF2B5EF4-FFF2-40B4-BE49-F238E27FC236}">
                <a16:creationId xmlns:a16="http://schemas.microsoft.com/office/drawing/2014/main" id="{5A3D9E68-69D9-0901-64BE-48499ABFD0F0}"/>
              </a:ext>
            </a:extLst>
          </p:cNvPr>
          <p:cNvSpPr/>
          <p:nvPr/>
        </p:nvSpPr>
        <p:spPr>
          <a:xfrm>
            <a:off x="-5733466" y="1697601"/>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Tw Cen MT" panose="020B0602020104020603" pitchFamily="34" charset="0"/>
              </a:rPr>
              <a:t>+ Hệ thống kênh rạch chằng chịt, kê huyết mạch nối những cù lao, giống,...thành một đồng bằng rộng lớn và </a:t>
            </a:r>
          </a:p>
          <a:p>
            <a:pPr algn="ctr"/>
            <a:r>
              <a:rPr lang="vi-VN" dirty="0">
                <a:latin typeface="Tw Cen MT" panose="020B0602020104020603" pitchFamily="34" charset="0"/>
              </a:rPr>
              <a:t> đầy màu sắc.</a:t>
            </a:r>
            <a:br>
              <a:rPr lang="vi-VN" dirty="0">
                <a:latin typeface="Tw Cen MT" panose="020B0602020104020603" pitchFamily="34" charset="0"/>
              </a:rPr>
            </a:br>
            <a:r>
              <a:rPr lang="vi-VN" dirty="0">
                <a:latin typeface="Tw Cen MT" panose="020B0602020104020603" pitchFamily="34" charset="0"/>
              </a:rPr>
              <a:t>- Tràm chim : rừng tràm và chim dày đặc thành vườn.</a:t>
            </a:r>
            <a:br>
              <a:rPr lang="vi-VN" dirty="0">
                <a:latin typeface="Tw Cen MT" panose="020B0602020104020603" pitchFamily="34" charset="0"/>
              </a:rPr>
            </a:br>
            <a:r>
              <a:rPr lang="vi-VN" dirty="0">
                <a:latin typeface="Tw Cen MT" panose="020B0602020104020603" pitchFamily="34" charset="0"/>
              </a:rPr>
              <a:t>+ Muốn thấy chim phải chiều tối, hàng vạn, chục vạn con lớn bé to nhỏ rợp cả một khoảng trời.</a:t>
            </a:r>
          </a:p>
          <a:p>
            <a:pPr algn="ctr"/>
            <a:r>
              <a:rPr lang="vi-VN" dirty="0">
                <a:latin typeface="Tw Cen MT" panose="020B0602020104020603" pitchFamily="34" charset="0"/>
              </a:rPr>
              <a:t>→ Là một vùng đất thiên nhiên trù phú</a:t>
            </a:r>
          </a:p>
          <a:p>
            <a:pPr marL="285750" indent="-285750">
              <a:buFontTx/>
              <a:buChar char="-"/>
            </a:pPr>
            <a:r>
              <a:rPr lang="vi-VN" dirty="0">
                <a:latin typeface="Tw Cen MT" panose="020B0602020104020603" pitchFamily="34" charset="0"/>
              </a:rPr>
              <a:t>- Sen: thế lực của cái đẹp tự nhiên</a:t>
            </a:r>
            <a:br>
              <a:rPr lang="vi-VN" dirty="0">
                <a:latin typeface="Tw Cen MT" panose="020B0602020104020603" pitchFamily="34" charset="0"/>
              </a:rPr>
            </a:br>
            <a:r>
              <a:rPr lang="vi-VN" dirty="0">
                <a:latin typeface="Tw Cen MT" panose="020B0602020104020603" pitchFamily="34" charset="0"/>
              </a:rPr>
              <a:t>+ Bạt ngàn, tinh khiết, ngạo nghễ, không chen chúc.</a:t>
            </a:r>
            <a:br>
              <a:rPr lang="vi-VN" dirty="0">
                <a:latin typeface="Tw Cen MT" panose="020B0602020104020603" pitchFamily="34" charset="0"/>
              </a:rPr>
            </a:br>
            <a:r>
              <a:rPr lang="vi-VN" dirty="0">
                <a:latin typeface="Tw Cen MT" panose="020B0602020104020603" pitchFamily="34" charset="0"/>
              </a:rPr>
              <a:t>→ Nghệ thuật: nhân hóa.</a:t>
            </a:r>
            <a:br>
              <a:rPr lang="vi-VN" dirty="0">
                <a:latin typeface="Tw Cen MT" panose="020B0602020104020603" pitchFamily="34" charset="0"/>
              </a:rPr>
            </a:br>
            <a:r>
              <a:rPr lang="vi-VN" dirty="0">
                <a:latin typeface="Tw Cen MT" panose="020B0602020104020603" pitchFamily="34" charset="0"/>
              </a:rPr>
              <a:t>➩ Thiên nhiên, cảnh quan hùng vĩ, tươi đẹp, đặc biệt tại Đồng Tháp Mười</a:t>
            </a:r>
          </a:p>
          <a:p>
            <a:pPr algn="ctr"/>
            <a:endParaRPr lang="en-US" dirty="0">
              <a:latin typeface="Tw Cen MT" panose="020B0602020104020603" pitchFamily="34" charset="0"/>
            </a:endParaRPr>
          </a:p>
        </p:txBody>
      </p:sp>
      <p:sp>
        <p:nvSpPr>
          <p:cNvPr id="36" name="Rectangle: Rounded Corners 35">
            <a:extLst>
              <a:ext uri="{FF2B5EF4-FFF2-40B4-BE49-F238E27FC236}">
                <a16:creationId xmlns:a16="http://schemas.microsoft.com/office/drawing/2014/main" id="{AED1CCA5-025D-E628-EFB7-92E543A85CD4}"/>
              </a:ext>
            </a:extLst>
          </p:cNvPr>
          <p:cNvSpPr/>
          <p:nvPr/>
        </p:nvSpPr>
        <p:spPr>
          <a:xfrm>
            <a:off x="838424" y="1706081"/>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i="1" u="sng" dirty="0" smtClean="0">
                <a:solidFill>
                  <a:srgbClr val="0005E4"/>
                </a:solidFill>
                <a:latin typeface="Times New Roman" pitchFamily="18" charset="0"/>
                <a:cs typeface="Times New Roman" pitchFamily="18" charset="0"/>
              </a:rPr>
              <a:t>2/ N</a:t>
            </a:r>
            <a:r>
              <a:rPr lang="en-US" sz="2400" i="1" u="sng" dirty="0" err="1">
                <a:solidFill>
                  <a:srgbClr val="0005E4"/>
                </a:solidFill>
                <a:latin typeface="Times New Roman" pitchFamily="18" charset="0"/>
                <a:cs typeface="Times New Roman" pitchFamily="18" charset="0"/>
              </a:rPr>
              <a:t>ét</a:t>
            </a:r>
            <a:r>
              <a:rPr lang="vi-VN" sz="2400" i="1" u="sng" dirty="0">
                <a:solidFill>
                  <a:srgbClr val="0005E4"/>
                </a:solidFill>
                <a:latin typeface="Times New Roman" pitchFamily="18" charset="0"/>
                <a:cs typeface="Times New Roman" pitchFamily="18" charset="0"/>
              </a:rPr>
              <a:t> văń</a:t>
            </a:r>
            <a:r>
              <a:rPr lang="en-US" sz="2400" i="1" u="sng" dirty="0">
                <a:solidFill>
                  <a:srgbClr val="0005E4"/>
                </a:solidFill>
                <a:latin typeface="Times New Roman" pitchFamily="18" charset="0"/>
                <a:cs typeface="Times New Roman" pitchFamily="18" charset="0"/>
              </a:rPr>
              <a:t> </a:t>
            </a:r>
            <a:r>
              <a:rPr lang="en-US" sz="2400" i="1" u="sng" dirty="0" err="1">
                <a:solidFill>
                  <a:srgbClr val="0005E4"/>
                </a:solidFill>
                <a:latin typeface="Times New Roman" pitchFamily="18" charset="0"/>
                <a:cs typeface="Times New Roman" pitchFamily="18" charset="0"/>
              </a:rPr>
              <a:t>hó</a:t>
            </a:r>
            <a:r>
              <a:rPr lang="vi-VN" sz="2400" i="1" u="sng" dirty="0">
                <a:solidFill>
                  <a:srgbClr val="0005E4"/>
                </a:solidFill>
                <a:latin typeface="Times New Roman" pitchFamily="18" charset="0"/>
                <a:cs typeface="Times New Roman" pitchFamily="18" charset="0"/>
              </a:rPr>
              <a:t>a nơi Đồng Th</a:t>
            </a:r>
            <a:r>
              <a:rPr lang="en-US" sz="2400" i="1" u="sng" dirty="0">
                <a:solidFill>
                  <a:srgbClr val="0005E4"/>
                </a:solidFill>
                <a:latin typeface="Times New Roman" pitchFamily="18" charset="0"/>
                <a:cs typeface="Times New Roman" pitchFamily="18" charset="0"/>
              </a:rPr>
              <a:t>á</a:t>
            </a:r>
            <a:r>
              <a:rPr lang="vi-VN" sz="2400" i="1" u="sng" dirty="0">
                <a:solidFill>
                  <a:srgbClr val="0005E4"/>
                </a:solidFill>
                <a:latin typeface="Times New Roman" pitchFamily="18" charset="0"/>
                <a:cs typeface="Times New Roman" pitchFamily="18" charset="0"/>
              </a:rPr>
              <a:t>p Mười</a:t>
            </a:r>
            <a:endParaRPr lang="en-US" sz="2400" i="1" u="sng" dirty="0">
              <a:solidFill>
                <a:srgbClr val="0005E4"/>
              </a:solidFill>
              <a:latin typeface="Times New Roman" pitchFamily="18" charset="0"/>
              <a:cs typeface="Times New Roman" pitchFamily="18" charset="0"/>
            </a:endParaRPr>
          </a:p>
          <a:p>
            <a:r>
              <a:rPr lang="vi-VN" sz="2400" i="1" u="sng" dirty="0" smtClean="0">
                <a:solidFill>
                  <a:srgbClr val="0005E4"/>
                </a:solidFill>
                <a:latin typeface="Times New Roman" pitchFamily="18" charset="0"/>
                <a:cs typeface="Times New Roman" pitchFamily="18" charset="0"/>
              </a:rPr>
              <a:t>a/ Văn </a:t>
            </a:r>
            <a:r>
              <a:rPr lang="vi-VN" sz="2400" i="1" u="sng" dirty="0">
                <a:solidFill>
                  <a:srgbClr val="0005E4"/>
                </a:solidFill>
                <a:latin typeface="Times New Roman" pitchFamily="18" charset="0"/>
                <a:cs typeface="Times New Roman" pitchFamily="18" charset="0"/>
              </a:rPr>
              <a:t>hóa ẩm thực</a:t>
            </a:r>
            <a:r>
              <a:rPr lang="vi-VN" sz="2400" dirty="0">
                <a:solidFill>
                  <a:srgbClr val="0005E4"/>
                </a:solidFill>
                <a:latin typeface="Times New Roman" pitchFamily="18" charset="0"/>
                <a:cs typeface="Times New Roman" pitchFamily="18" charset="0"/>
              </a:rPr>
              <a:t/>
            </a:r>
            <a:br>
              <a:rPr lang="vi-VN" sz="2400" dirty="0">
                <a:solidFill>
                  <a:srgbClr val="0005E4"/>
                </a:solidFill>
                <a:latin typeface="Times New Roman" pitchFamily="18" charset="0"/>
                <a:cs typeface="Times New Roman" pitchFamily="18" charset="0"/>
              </a:rPr>
            </a:br>
            <a:r>
              <a:rPr lang="vi-VN" sz="2400" dirty="0">
                <a:solidFill>
                  <a:srgbClr val="0005E4"/>
                </a:solidFill>
                <a:latin typeface="Times New Roman" pitchFamily="18" charset="0"/>
                <a:cs typeface="Times New Roman" pitchFamily="18" charset="0"/>
              </a:rPr>
              <a:t>- Món đặc trưng mùa nước là cá linh và bông </a:t>
            </a:r>
            <a:r>
              <a:rPr lang="vi-VN" sz="2400" dirty="0" smtClean="0">
                <a:solidFill>
                  <a:srgbClr val="0005E4"/>
                </a:solidFill>
                <a:latin typeface="Times New Roman" pitchFamily="18" charset="0"/>
                <a:cs typeface="Times New Roman" pitchFamily="18" charset="0"/>
              </a:rPr>
              <a:t>Điên </a:t>
            </a:r>
            <a:r>
              <a:rPr lang="vi-VN" sz="2400" dirty="0">
                <a:solidFill>
                  <a:srgbClr val="0005E4"/>
                </a:solidFill>
                <a:latin typeface="Times New Roman" pitchFamily="18" charset="0"/>
                <a:cs typeface="Times New Roman" pitchFamily="18" charset="0"/>
              </a:rPr>
              <a:t>điển.</a:t>
            </a:r>
            <a:br>
              <a:rPr lang="vi-VN" sz="2400" dirty="0">
                <a:solidFill>
                  <a:srgbClr val="0005E4"/>
                </a:solidFill>
                <a:latin typeface="Times New Roman" pitchFamily="18" charset="0"/>
                <a:cs typeface="Times New Roman" pitchFamily="18" charset="0"/>
              </a:rPr>
            </a:br>
            <a:r>
              <a:rPr lang="vi-VN" sz="2400" dirty="0">
                <a:solidFill>
                  <a:srgbClr val="0005E4"/>
                </a:solidFill>
                <a:latin typeface="Times New Roman" pitchFamily="18" charset="0"/>
                <a:cs typeface="Times New Roman" pitchFamily="18" charset="0"/>
              </a:rPr>
              <a:t>- Được thiết đãi món: cá linh kho tộ và bông </a:t>
            </a:r>
            <a:r>
              <a:rPr lang="vi-VN" sz="2400" dirty="0" smtClean="0">
                <a:solidFill>
                  <a:srgbClr val="0005E4"/>
                </a:solidFill>
                <a:latin typeface="Times New Roman" pitchFamily="18" charset="0"/>
                <a:cs typeface="Times New Roman" pitchFamily="18" charset="0"/>
              </a:rPr>
              <a:t>Điên </a:t>
            </a:r>
            <a:r>
              <a:rPr lang="vi-VN" sz="2400" dirty="0">
                <a:solidFill>
                  <a:srgbClr val="0005E4"/>
                </a:solidFill>
                <a:latin typeface="Times New Roman" pitchFamily="18" charset="0"/>
                <a:cs typeface="Times New Roman" pitchFamily="18" charset="0"/>
              </a:rPr>
              <a:t>điển xào tôm.</a:t>
            </a:r>
            <a:br>
              <a:rPr lang="vi-VN" sz="2400" dirty="0">
                <a:solidFill>
                  <a:srgbClr val="0005E4"/>
                </a:solidFill>
                <a:latin typeface="Times New Roman" pitchFamily="18" charset="0"/>
                <a:cs typeface="Times New Roman" pitchFamily="18" charset="0"/>
              </a:rPr>
            </a:br>
            <a:r>
              <a:rPr lang="vi-VN" dirty="0">
                <a:latin typeface="Tw Cen MT" panose="020B0602020104020603" pitchFamily="34" charset="0"/>
              </a:rPr>
              <a:t/>
            </a:r>
            <a:br>
              <a:rPr lang="vi-VN" dirty="0">
                <a:latin typeface="Tw Cen MT" panose="020B0602020104020603" pitchFamily="34" charset="0"/>
              </a:rPr>
            </a:br>
            <a:endParaRPr lang="en-US" dirty="0">
              <a:latin typeface="Tw Cen MT" panose="020B0602020104020603" pitchFamily="34" charset="0"/>
            </a:endParaRPr>
          </a:p>
        </p:txBody>
      </p:sp>
      <p:sp>
        <p:nvSpPr>
          <p:cNvPr id="37" name="Rectangle: Rounded Corners 36">
            <a:extLst>
              <a:ext uri="{FF2B5EF4-FFF2-40B4-BE49-F238E27FC236}">
                <a16:creationId xmlns:a16="http://schemas.microsoft.com/office/drawing/2014/main" id="{63F354BE-C071-5FE1-0D2B-3339A66972F3}"/>
              </a:ext>
            </a:extLst>
          </p:cNvPr>
          <p:cNvSpPr/>
          <p:nvPr/>
        </p:nvSpPr>
        <p:spPr>
          <a:xfrm>
            <a:off x="6467071" y="840658"/>
            <a:ext cx="5405381" cy="5681345"/>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i="1" u="sng" dirty="0" smtClean="0">
                <a:solidFill>
                  <a:srgbClr val="0005E4"/>
                </a:solidFill>
                <a:latin typeface="Times New Roman" pitchFamily="18" charset="0"/>
                <a:cs typeface="Times New Roman" pitchFamily="18" charset="0"/>
              </a:rPr>
              <a:t>b/ Văn </a:t>
            </a:r>
            <a:r>
              <a:rPr lang="vi-VN" sz="2400" i="1" u="sng" dirty="0">
                <a:solidFill>
                  <a:srgbClr val="0005E4"/>
                </a:solidFill>
                <a:latin typeface="Times New Roman" pitchFamily="18" charset="0"/>
                <a:cs typeface="Times New Roman" pitchFamily="18" charset="0"/>
              </a:rPr>
              <a:t>hóa kiến trúc</a:t>
            </a:r>
            <a:r>
              <a:rPr lang="vi-VN" sz="2400" dirty="0">
                <a:solidFill>
                  <a:srgbClr val="0005E4"/>
                </a:solidFill>
                <a:latin typeface="Times New Roman" pitchFamily="18" charset="0"/>
                <a:cs typeface="Times New Roman" pitchFamily="18" charset="0"/>
              </a:rPr>
              <a:t/>
            </a:r>
            <a:br>
              <a:rPr lang="vi-VN" sz="2400" dirty="0">
                <a:solidFill>
                  <a:srgbClr val="0005E4"/>
                </a:solidFill>
                <a:latin typeface="Times New Roman" pitchFamily="18" charset="0"/>
                <a:cs typeface="Times New Roman" pitchFamily="18" charset="0"/>
              </a:rPr>
            </a:br>
            <a:r>
              <a:rPr lang="vi-VN" sz="2400" i="1" u="sng" dirty="0">
                <a:solidFill>
                  <a:schemeClr val="tx1">
                    <a:lumMod val="95000"/>
                    <a:lumOff val="5000"/>
                  </a:schemeClr>
                </a:solidFill>
                <a:latin typeface="Times New Roman" pitchFamily="18" charset="0"/>
                <a:cs typeface="Times New Roman" pitchFamily="18" charset="0"/>
              </a:rPr>
              <a:t>* Gò Tháp</a:t>
            </a:r>
            <a:r>
              <a:rPr lang="vi-VN" sz="2400" dirty="0">
                <a:solidFill>
                  <a:schemeClr val="tx1">
                    <a:lumMod val="95000"/>
                    <a:lumOff val="5000"/>
                  </a:schemeClr>
                </a:solidFill>
                <a:latin typeface="Times New Roman" pitchFamily="18" charset="0"/>
                <a:cs typeface="Times New Roman" pitchFamily="18" charset="0"/>
              </a:rPr>
              <a:t>.</a:t>
            </a:r>
            <a:r>
              <a:rPr lang="vi-VN" sz="2000" dirty="0">
                <a:solidFill>
                  <a:srgbClr val="0005E4"/>
                </a:solidFill>
                <a:latin typeface="Times New Roman" pitchFamily="18" charset="0"/>
                <a:cs typeface="Times New Roman" pitchFamily="18" charset="0"/>
              </a:rPr>
              <a:t/>
            </a:r>
            <a:br>
              <a:rPr lang="vi-VN" sz="2000" dirty="0">
                <a:solidFill>
                  <a:srgbClr val="0005E4"/>
                </a:solidFill>
                <a:latin typeface="Times New Roman" pitchFamily="18" charset="0"/>
                <a:cs typeface="Times New Roman" pitchFamily="18" charset="0"/>
              </a:rPr>
            </a:br>
            <a:r>
              <a:rPr lang="vi-VN" sz="2000" dirty="0">
                <a:solidFill>
                  <a:srgbClr val="0005E4"/>
                </a:solidFill>
                <a:latin typeface="Times New Roman" pitchFamily="18" charset="0"/>
                <a:cs typeface="Times New Roman" pitchFamily="18" charset="0"/>
              </a:rPr>
              <a:t>- </a:t>
            </a:r>
            <a:r>
              <a:rPr lang="vi-VN" sz="2000" dirty="0" smtClean="0">
                <a:solidFill>
                  <a:srgbClr val="0005E4"/>
                </a:solidFill>
                <a:latin typeface="Times New Roman" pitchFamily="18" charset="0"/>
                <a:cs typeface="Times New Roman" pitchFamily="18" charset="0"/>
              </a:rPr>
              <a:t>Gò </a:t>
            </a:r>
            <a:r>
              <a:rPr lang="vi-VN" sz="2000" dirty="0">
                <a:solidFill>
                  <a:srgbClr val="0005E4"/>
                </a:solidFill>
                <a:latin typeface="Times New Roman" pitchFamily="18" charset="0"/>
                <a:cs typeface="Times New Roman" pitchFamily="18" charset="0"/>
              </a:rPr>
              <a:t>rộng khoảng 5 000 mét vuông và </a:t>
            </a:r>
            <a:r>
              <a:rPr lang="vi-VN" sz="2000" dirty="0" smtClean="0">
                <a:solidFill>
                  <a:srgbClr val="0005E4"/>
                </a:solidFill>
                <a:latin typeface="Times New Roman" pitchFamily="18" charset="0"/>
                <a:cs typeface="Times New Roman" pitchFamily="18" charset="0"/>
              </a:rPr>
              <a:t>cao</a:t>
            </a:r>
          </a:p>
          <a:p>
            <a:r>
              <a:rPr lang="vi-VN" sz="2000" dirty="0" smtClean="0">
                <a:solidFill>
                  <a:srgbClr val="0005E4"/>
                </a:solidFill>
                <a:latin typeface="Times New Roman" pitchFamily="18" charset="0"/>
                <a:cs typeface="Times New Roman" pitchFamily="18" charset="0"/>
              </a:rPr>
              <a:t>khoảng </a:t>
            </a:r>
            <a:r>
              <a:rPr lang="vi-VN" sz="2000" dirty="0">
                <a:solidFill>
                  <a:srgbClr val="0005E4"/>
                </a:solidFill>
                <a:latin typeface="Times New Roman" pitchFamily="18" charset="0"/>
                <a:cs typeface="Times New Roman" pitchFamily="18" charset="0"/>
              </a:rPr>
              <a:t>5 mét </a:t>
            </a:r>
            <a:r>
              <a:rPr lang="vi-VN" sz="2000" dirty="0" smtClean="0">
                <a:solidFill>
                  <a:srgbClr val="0005E4"/>
                </a:solidFill>
                <a:latin typeface="Times New Roman" pitchFamily="18" charset="0"/>
                <a:cs typeface="Times New Roman" pitchFamily="18" charset="0"/>
              </a:rPr>
              <a:t>so </a:t>
            </a:r>
            <a:r>
              <a:rPr lang="vi-VN" sz="2000" dirty="0">
                <a:solidFill>
                  <a:srgbClr val="0005E4"/>
                </a:solidFill>
                <a:latin typeface="Times New Roman" pitchFamily="18" charset="0"/>
                <a:cs typeface="Times New Roman" pitchFamily="18" charset="0"/>
              </a:rPr>
              <a:t>mực nước biển, </a:t>
            </a:r>
            <a:r>
              <a:rPr lang="vi-VN" sz="2000" dirty="0" smtClean="0">
                <a:solidFill>
                  <a:srgbClr val="0005E4"/>
                </a:solidFill>
                <a:latin typeface="Times New Roman" pitchFamily="18" charset="0"/>
                <a:cs typeface="Times New Roman" pitchFamily="18" charset="0"/>
              </a:rPr>
              <a:t>giữa </a:t>
            </a:r>
            <a:r>
              <a:rPr lang="vi-VN" sz="2000" dirty="0">
                <a:solidFill>
                  <a:srgbClr val="0005E4"/>
                </a:solidFill>
                <a:latin typeface="Times New Roman" pitchFamily="18" charset="0"/>
                <a:cs typeface="Times New Roman" pitchFamily="18" charset="0"/>
              </a:rPr>
              <a:t>rốn Đồng Tháp Mười.</a:t>
            </a:r>
            <a:br>
              <a:rPr lang="vi-VN" sz="2000" dirty="0">
                <a:solidFill>
                  <a:srgbClr val="0005E4"/>
                </a:solidFill>
                <a:latin typeface="Times New Roman" pitchFamily="18" charset="0"/>
                <a:cs typeface="Times New Roman" pitchFamily="18" charset="0"/>
              </a:rPr>
            </a:br>
            <a:r>
              <a:rPr lang="vi-VN" sz="2000" dirty="0">
                <a:solidFill>
                  <a:srgbClr val="0005E4"/>
                </a:solidFill>
                <a:latin typeface="Times New Roman" pitchFamily="18" charset="0"/>
                <a:cs typeface="Times New Roman" pitchFamily="18" charset="0"/>
              </a:rPr>
              <a:t>- Người ta khai quật được một di tích nền gạch cổ có khoảng 1500 năm trước và được công nhận là di tích quốc gia.</a:t>
            </a:r>
            <a:br>
              <a:rPr lang="vi-VN" sz="2000" dirty="0">
                <a:solidFill>
                  <a:srgbClr val="0005E4"/>
                </a:solidFill>
                <a:latin typeface="Times New Roman" pitchFamily="18" charset="0"/>
                <a:cs typeface="Times New Roman" pitchFamily="18" charset="0"/>
              </a:rPr>
            </a:br>
            <a:r>
              <a:rPr lang="vi-VN" sz="2000" dirty="0">
                <a:solidFill>
                  <a:srgbClr val="0005E4"/>
                </a:solidFill>
                <a:latin typeface="Times New Roman" pitchFamily="18" charset="0"/>
                <a:cs typeface="Times New Roman" pitchFamily="18" charset="0"/>
              </a:rPr>
              <a:t>- Là đại bản doanh của cụ Thiên hộ Dương và Đốc binh Kiều - hai vị anh hùng chống thực dân Pháp. Là căn cứ địa chống Mỹ cứu nước của cách mạng Việt Nam.</a:t>
            </a:r>
            <a:br>
              <a:rPr lang="vi-VN" sz="2000" dirty="0">
                <a:solidFill>
                  <a:srgbClr val="0005E4"/>
                </a:solidFill>
                <a:latin typeface="Times New Roman" pitchFamily="18" charset="0"/>
                <a:cs typeface="Times New Roman" pitchFamily="18" charset="0"/>
              </a:rPr>
            </a:br>
            <a:r>
              <a:rPr lang="vi-VN" sz="2400" i="1" u="sng" dirty="0">
                <a:solidFill>
                  <a:schemeClr val="tx1">
                    <a:lumMod val="95000"/>
                    <a:lumOff val="5000"/>
                  </a:schemeClr>
                </a:solidFill>
                <a:latin typeface="Times New Roman" pitchFamily="18" charset="0"/>
                <a:cs typeface="Times New Roman" pitchFamily="18" charset="0"/>
              </a:rPr>
              <a:t>* Tháp Sen </a:t>
            </a:r>
            <a:r>
              <a:rPr lang="vi-VN" sz="2000" dirty="0">
                <a:solidFill>
                  <a:srgbClr val="0005E4"/>
                </a:solidFill>
                <a:latin typeface="Times New Roman" pitchFamily="18" charset="0"/>
                <a:cs typeface="Times New Roman" pitchFamily="18" charset="0"/>
              </a:rPr>
              <a:t>được chọn để xây dựng ở đây như cách tôn vinh sen Đồng Tháp Mười.</a:t>
            </a:r>
            <a:br>
              <a:rPr lang="vi-VN" sz="2000" dirty="0">
                <a:solidFill>
                  <a:srgbClr val="0005E4"/>
                </a:solidFill>
                <a:latin typeface="Times New Roman" pitchFamily="18" charset="0"/>
                <a:cs typeface="Times New Roman" pitchFamily="18" charset="0"/>
              </a:rPr>
            </a:br>
            <a:r>
              <a:rPr lang="vi-VN" sz="2000" dirty="0">
                <a:solidFill>
                  <a:srgbClr val="0005E4"/>
                </a:solidFill>
                <a:latin typeface="Times New Roman" pitchFamily="18" charset="0"/>
                <a:cs typeface="Times New Roman" pitchFamily="18" charset="0"/>
              </a:rPr>
              <a:t>=&gt; Cung cấp kiến thức lịch sử về vùng đất Đồng Tháp Mười.</a:t>
            </a:r>
            <a:r>
              <a:rPr lang="vi-VN" dirty="0">
                <a:latin typeface="Tw Cen MT" panose="020B0602020104020603" pitchFamily="34" charset="0"/>
              </a:rPr>
              <a:t/>
            </a:r>
            <a:br>
              <a:rPr lang="vi-VN" dirty="0">
                <a:latin typeface="Tw Cen MT" panose="020B0602020104020603" pitchFamily="34" charset="0"/>
              </a:rPr>
            </a:br>
            <a:endParaRPr lang="en-US" dirty="0">
              <a:latin typeface="Tw Cen MT" panose="020B0602020104020603" pitchFamily="34" charset="0"/>
            </a:endParaRPr>
          </a:p>
        </p:txBody>
      </p:sp>
    </p:spTree>
    <p:extLst>
      <p:ext uri="{BB962C8B-B14F-4D97-AF65-F5344CB8AC3E}">
        <p14:creationId xmlns:p14="http://schemas.microsoft.com/office/powerpoint/2010/main" val="11317844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AF9CA3-0DAF-399C-C2AE-CE2815042974}"/>
              </a:ext>
            </a:extLst>
          </p:cNvPr>
          <p:cNvSpPr txBox="1"/>
          <p:nvPr/>
        </p:nvSpPr>
        <p:spPr>
          <a:xfrm>
            <a:off x="888274" y="600891"/>
            <a:ext cx="3457303" cy="584775"/>
          </a:xfrm>
          <a:prstGeom prst="rect">
            <a:avLst/>
          </a:prstGeom>
          <a:noFill/>
        </p:spPr>
        <p:txBody>
          <a:bodyPr wrap="square" rtlCol="0">
            <a:spAutoFit/>
          </a:bodyPr>
          <a:lstStyle/>
          <a:p>
            <a:endParaRPr lang="en-US" sz="3200" dirty="0">
              <a:solidFill>
                <a:srgbClr val="800000"/>
              </a:solidFill>
            </a:endParaRPr>
          </a:p>
        </p:txBody>
      </p:sp>
      <p:pic>
        <p:nvPicPr>
          <p:cNvPr id="1030" name="Picture 6" descr="10 Cánh Đồng Sen Đẹp Bạn Nên Đi Kẻo Lỡ ... Mùa Sen | Sen Đại Việt">
            <a:extLst>
              <a:ext uri="{FF2B5EF4-FFF2-40B4-BE49-F238E27FC236}">
                <a16:creationId xmlns:a16="http://schemas.microsoft.com/office/drawing/2014/main" id="{B3FB724A-3F0E-2606-4D47-8A4D6DE93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gradFill>
            <a:gsLst>
              <a:gs pos="10000">
                <a:schemeClr val="accent2"/>
              </a:gs>
              <a:gs pos="0">
                <a:schemeClr val="accent2">
                  <a:alpha val="71000"/>
                  <a:lumMod val="84000"/>
                  <a:lumOff val="16000"/>
                </a:schemeClr>
              </a:gs>
              <a:gs pos="77000">
                <a:schemeClr val="accent5">
                  <a:lumMod val="70000"/>
                </a:schemeClr>
              </a:gs>
            </a:gsLst>
            <a:lin ang="0" scaled="1"/>
          </a:gradFill>
          <a:effectLst>
            <a:outerShdw blurRad="50800" dist="50800" dir="5400000" algn="ctr" rotWithShape="0">
              <a:srgbClr val="000000">
                <a:alpha val="0"/>
              </a:srgbClr>
            </a:outerShdw>
          </a:effectLst>
        </p:spPr>
      </p:pic>
      <p:sp>
        <p:nvSpPr>
          <p:cNvPr id="27" name="TextBox 26">
            <a:extLst>
              <a:ext uri="{FF2B5EF4-FFF2-40B4-BE49-F238E27FC236}">
                <a16:creationId xmlns:a16="http://schemas.microsoft.com/office/drawing/2014/main" id="{7A3527F2-11A6-D4FC-35D6-EBE63BA2F5CD}"/>
              </a:ext>
            </a:extLst>
          </p:cNvPr>
          <p:cNvSpPr txBox="1"/>
          <p:nvPr/>
        </p:nvSpPr>
        <p:spPr>
          <a:xfrm>
            <a:off x="3547065" y="-2331043"/>
            <a:ext cx="5097870" cy="1754326"/>
          </a:xfrm>
          <a:prstGeom prst="rect">
            <a:avLst/>
          </a:prstGeom>
          <a:noFill/>
        </p:spPr>
        <p:txBody>
          <a:bodyPr wrap="none" rtlCol="0">
            <a:spAutoFit/>
          </a:bodyPr>
          <a:lstStyle/>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Đồng</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Tháp</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Mười</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p>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mùa</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nước</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nổi</a:t>
            </a:r>
            <a:endPar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endParaRPr>
          </a:p>
        </p:txBody>
      </p:sp>
      <p:sp>
        <p:nvSpPr>
          <p:cNvPr id="5" name="TextBox 4">
            <a:extLst>
              <a:ext uri="{FF2B5EF4-FFF2-40B4-BE49-F238E27FC236}">
                <a16:creationId xmlns:a16="http://schemas.microsoft.com/office/drawing/2014/main" id="{8FEFE621-C230-7052-B7AB-A2DC23114865}"/>
              </a:ext>
            </a:extLst>
          </p:cNvPr>
          <p:cNvSpPr txBox="1"/>
          <p:nvPr/>
        </p:nvSpPr>
        <p:spPr>
          <a:xfrm>
            <a:off x="6622869" y="-576717"/>
            <a:ext cx="2436886" cy="523220"/>
          </a:xfrm>
          <a:prstGeom prst="rect">
            <a:avLst/>
          </a:prstGeom>
          <a:noFill/>
        </p:spPr>
        <p:txBody>
          <a:bodyPr wrap="none" rtlCol="0">
            <a:spAutoFit/>
          </a:bodyPr>
          <a:lstStyle/>
          <a:p>
            <a:r>
              <a:rPr lang="en-US" sz="2800" dirty="0" err="1">
                <a:solidFill>
                  <a:srgbClr val="A50021"/>
                </a:solidFill>
                <a:latin typeface="Tw Cen MT" panose="020B0602020104020603" pitchFamily="34" charset="0"/>
                <a:cs typeface="Mongolian Baiti" panose="03000500000000000000" pitchFamily="66" charset="0"/>
              </a:rPr>
              <a:t>Văn</a:t>
            </a:r>
            <a:r>
              <a:rPr lang="en-US" sz="2800" dirty="0">
                <a:solidFill>
                  <a:srgbClr val="A50021"/>
                </a:solidFill>
                <a:latin typeface="Tw Cen MT" panose="020B0602020104020603" pitchFamily="34" charset="0"/>
                <a:cs typeface="Mongolian Baiti" panose="03000500000000000000" pitchFamily="66" charset="0"/>
              </a:rPr>
              <a:t> </a:t>
            </a:r>
            <a:r>
              <a:rPr lang="en-US" sz="2800" dirty="0" err="1">
                <a:solidFill>
                  <a:srgbClr val="A50021"/>
                </a:solidFill>
                <a:latin typeface="Tw Cen MT" panose="020B0602020104020603" pitchFamily="34" charset="0"/>
                <a:cs typeface="Mongolian Baiti" panose="03000500000000000000" pitchFamily="66" charset="0"/>
              </a:rPr>
              <a:t>Công</a:t>
            </a:r>
            <a:r>
              <a:rPr lang="en-US" sz="2800" dirty="0">
                <a:solidFill>
                  <a:srgbClr val="A50021"/>
                </a:solidFill>
                <a:latin typeface="Tw Cen MT" panose="020B0602020104020603" pitchFamily="34" charset="0"/>
                <a:cs typeface="Mongolian Baiti" panose="03000500000000000000" pitchFamily="66" charset="0"/>
              </a:rPr>
              <a:t> </a:t>
            </a:r>
            <a:r>
              <a:rPr lang="en-US" sz="2800" dirty="0" err="1">
                <a:solidFill>
                  <a:srgbClr val="A50021"/>
                </a:solidFill>
                <a:latin typeface="Tw Cen MT" panose="020B0602020104020603" pitchFamily="34" charset="0"/>
                <a:cs typeface="Mongolian Baiti" panose="03000500000000000000" pitchFamily="66" charset="0"/>
              </a:rPr>
              <a:t>Hùng</a:t>
            </a:r>
            <a:endParaRPr lang="en-US" sz="2800" dirty="0">
              <a:solidFill>
                <a:srgbClr val="A50021"/>
              </a:solidFill>
              <a:latin typeface="Tw Cen MT" panose="020B0602020104020603" pitchFamily="34" charset="0"/>
              <a:cs typeface="Mongolian Baiti" panose="03000500000000000000" pitchFamily="66" charset="0"/>
            </a:endParaRPr>
          </a:p>
        </p:txBody>
      </p:sp>
      <p:sp>
        <p:nvSpPr>
          <p:cNvPr id="12" name="Rectangle: Rounded Corners 11">
            <a:extLst>
              <a:ext uri="{FF2B5EF4-FFF2-40B4-BE49-F238E27FC236}">
                <a16:creationId xmlns:a16="http://schemas.microsoft.com/office/drawing/2014/main" id="{466DEF6D-CDF4-9D27-D19E-705258D0515E}"/>
              </a:ext>
            </a:extLst>
          </p:cNvPr>
          <p:cNvSpPr/>
          <p:nvPr/>
        </p:nvSpPr>
        <p:spPr>
          <a:xfrm>
            <a:off x="-3813606" y="2187796"/>
            <a:ext cx="2368459" cy="3093644"/>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Đọc</a:t>
            </a:r>
            <a:r>
              <a:rPr lang="en-US" sz="2800" dirty="0">
                <a:solidFill>
                  <a:schemeClr val="accent2">
                    <a:lumMod val="60000"/>
                    <a:lumOff val="40000"/>
                  </a:schemeClr>
                </a:solidFill>
                <a:latin typeface="Tw Cen MT" panose="020B0602020104020603" pitchFamily="34" charset="0"/>
              </a:rPr>
              <a:t> - </a:t>
            </a:r>
            <a:r>
              <a:rPr lang="en-US" sz="2800" dirty="0" err="1">
                <a:solidFill>
                  <a:schemeClr val="accent2">
                    <a:lumMod val="60000"/>
                    <a:lumOff val="40000"/>
                  </a:schemeClr>
                </a:solidFill>
                <a:latin typeface="Tw Cen MT" panose="020B0602020104020603" pitchFamily="34" charset="0"/>
              </a:rPr>
              <a:t>Tìm</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hiểu</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chung</a:t>
            </a:r>
            <a:endParaRPr lang="en-US" sz="2800" dirty="0">
              <a:solidFill>
                <a:schemeClr val="accent2">
                  <a:lumMod val="60000"/>
                  <a:lumOff val="40000"/>
                </a:schemeClr>
              </a:solidFill>
              <a:latin typeface="Tw Cen MT" panose="020B0602020104020603" pitchFamily="34" charset="0"/>
            </a:endParaRPr>
          </a:p>
        </p:txBody>
      </p:sp>
      <p:sp>
        <p:nvSpPr>
          <p:cNvPr id="7" name="Oval 6">
            <a:extLst>
              <a:ext uri="{FF2B5EF4-FFF2-40B4-BE49-F238E27FC236}">
                <a16:creationId xmlns:a16="http://schemas.microsoft.com/office/drawing/2014/main" id="{5816034B-F285-F9E7-5FBE-658975F41436}"/>
              </a:ext>
            </a:extLst>
          </p:cNvPr>
          <p:cNvSpPr/>
          <p:nvPr/>
        </p:nvSpPr>
        <p:spPr>
          <a:xfrm>
            <a:off x="-1778660" y="1738598"/>
            <a:ext cx="855347" cy="844900"/>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a:t>
            </a: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a:t>
            </a:r>
            <a:endParaRPr lang="en-US" sz="3200" dirty="0"/>
          </a:p>
        </p:txBody>
      </p:sp>
      <p:sp>
        <p:nvSpPr>
          <p:cNvPr id="17" name="Rectangle: Rounded Corners 16">
            <a:extLst>
              <a:ext uri="{FF2B5EF4-FFF2-40B4-BE49-F238E27FC236}">
                <a16:creationId xmlns:a16="http://schemas.microsoft.com/office/drawing/2014/main" id="{C11A2659-15FB-38D7-FB80-205491D71CBE}"/>
              </a:ext>
            </a:extLst>
          </p:cNvPr>
          <p:cNvSpPr/>
          <p:nvPr/>
        </p:nvSpPr>
        <p:spPr>
          <a:xfrm>
            <a:off x="13344578" y="2187796"/>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Luyện</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tập</a:t>
            </a:r>
            <a:endParaRPr lang="en-US" sz="2800" dirty="0">
              <a:solidFill>
                <a:schemeClr val="accent2">
                  <a:lumMod val="60000"/>
                  <a:lumOff val="40000"/>
                </a:schemeClr>
              </a:solidFill>
              <a:latin typeface="Tw Cen MT" panose="020B0602020104020603" pitchFamily="34" charset="0"/>
            </a:endParaRPr>
          </a:p>
        </p:txBody>
      </p:sp>
      <p:sp>
        <p:nvSpPr>
          <p:cNvPr id="18" name="Oval 17">
            <a:extLst>
              <a:ext uri="{FF2B5EF4-FFF2-40B4-BE49-F238E27FC236}">
                <a16:creationId xmlns:a16="http://schemas.microsoft.com/office/drawing/2014/main" id="{8FFEB597-CAFB-1336-F749-B1635BE7BA38}"/>
              </a:ext>
            </a:extLst>
          </p:cNvPr>
          <p:cNvSpPr/>
          <p:nvPr/>
        </p:nvSpPr>
        <p:spPr>
          <a:xfrm>
            <a:off x="15139255" y="1786557"/>
            <a:ext cx="930006" cy="875375"/>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III</a:t>
            </a:r>
          </a:p>
        </p:txBody>
      </p:sp>
      <p:sp>
        <p:nvSpPr>
          <p:cNvPr id="19" name="Rectangle: Rounded Corners 18">
            <a:extLst>
              <a:ext uri="{FF2B5EF4-FFF2-40B4-BE49-F238E27FC236}">
                <a16:creationId xmlns:a16="http://schemas.microsoft.com/office/drawing/2014/main" id="{AD3B5845-E22A-C20E-C744-7E8E2E09CDF8}"/>
              </a:ext>
            </a:extLst>
          </p:cNvPr>
          <p:cNvSpPr/>
          <p:nvPr/>
        </p:nvSpPr>
        <p:spPr>
          <a:xfrm>
            <a:off x="-10649220" y="1080384"/>
            <a:ext cx="3412284" cy="4418249"/>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accent2">
                    <a:lumMod val="60000"/>
                    <a:lumOff val="40000"/>
                  </a:schemeClr>
                </a:solidFill>
                <a:latin typeface="Tw Cen MT" panose="020B0602020104020603" pitchFamily="34" charset="0"/>
              </a:rPr>
              <a:t>Đọc</a:t>
            </a:r>
            <a:r>
              <a:rPr lang="en-US" sz="4000" dirty="0">
                <a:solidFill>
                  <a:schemeClr val="accent2">
                    <a:lumMod val="60000"/>
                    <a:lumOff val="40000"/>
                  </a:schemeClr>
                </a:solidFill>
                <a:latin typeface="Tw Cen MT" panose="020B0602020104020603" pitchFamily="34" charset="0"/>
              </a:rPr>
              <a:t> – </a:t>
            </a:r>
            <a:r>
              <a:rPr lang="en-US" sz="4000" dirty="0" err="1">
                <a:solidFill>
                  <a:schemeClr val="accent2">
                    <a:lumMod val="60000"/>
                    <a:lumOff val="40000"/>
                  </a:schemeClr>
                </a:solidFill>
                <a:latin typeface="Tw Cen MT" panose="020B0602020104020603" pitchFamily="34" charset="0"/>
              </a:rPr>
              <a:t>Hiểu</a:t>
            </a:r>
            <a:r>
              <a:rPr lang="en-US" sz="4000" dirty="0">
                <a:solidFill>
                  <a:schemeClr val="accent2">
                    <a:lumMod val="60000"/>
                    <a:lumOff val="40000"/>
                  </a:schemeClr>
                </a:solidFill>
                <a:latin typeface="Tw Cen MT" panose="020B0602020104020603" pitchFamily="34" charset="0"/>
              </a:rPr>
              <a:t> </a:t>
            </a:r>
            <a:r>
              <a:rPr lang="en-US" sz="4000" dirty="0" err="1">
                <a:solidFill>
                  <a:schemeClr val="accent2">
                    <a:lumMod val="60000"/>
                    <a:lumOff val="40000"/>
                  </a:schemeClr>
                </a:solidFill>
                <a:latin typeface="Tw Cen MT" panose="020B0602020104020603" pitchFamily="34" charset="0"/>
              </a:rPr>
              <a:t>văn</a:t>
            </a:r>
            <a:r>
              <a:rPr lang="en-US" sz="4000" dirty="0">
                <a:solidFill>
                  <a:schemeClr val="accent2">
                    <a:lumMod val="60000"/>
                    <a:lumOff val="40000"/>
                  </a:schemeClr>
                </a:solidFill>
                <a:latin typeface="Tw Cen MT" panose="020B0602020104020603" pitchFamily="34" charset="0"/>
              </a:rPr>
              <a:t> </a:t>
            </a:r>
            <a:r>
              <a:rPr lang="en-US" sz="4000" dirty="0" err="1">
                <a:solidFill>
                  <a:schemeClr val="accent2">
                    <a:lumMod val="60000"/>
                    <a:lumOff val="40000"/>
                  </a:schemeClr>
                </a:solidFill>
                <a:latin typeface="Tw Cen MT" panose="020B0602020104020603" pitchFamily="34" charset="0"/>
              </a:rPr>
              <a:t>bản</a:t>
            </a:r>
            <a:endParaRPr lang="en-US" sz="4000" dirty="0">
              <a:solidFill>
                <a:schemeClr val="accent2">
                  <a:lumMod val="60000"/>
                  <a:lumOff val="40000"/>
                </a:schemeClr>
              </a:solidFill>
              <a:latin typeface="Tw Cen MT" panose="020B0602020104020603" pitchFamily="34" charset="0"/>
            </a:endParaRPr>
          </a:p>
        </p:txBody>
      </p:sp>
      <p:sp>
        <p:nvSpPr>
          <p:cNvPr id="20" name="Oval 19">
            <a:extLst>
              <a:ext uri="{FF2B5EF4-FFF2-40B4-BE49-F238E27FC236}">
                <a16:creationId xmlns:a16="http://schemas.microsoft.com/office/drawing/2014/main" id="{1EBF4B9F-26A7-A0AC-FA62-740260B150CB}"/>
              </a:ext>
            </a:extLst>
          </p:cNvPr>
          <p:cNvSpPr/>
          <p:nvPr/>
        </p:nvSpPr>
        <p:spPr>
          <a:xfrm>
            <a:off x="-8056537" y="753695"/>
            <a:ext cx="1170493" cy="1166616"/>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accent1">
                    <a:lumMod val="60000"/>
                    <a:lumOff val="40000"/>
                  </a:schemeClr>
                </a:solidFill>
                <a:latin typeface="Mongolian Baiti" panose="03000500000000000000" pitchFamily="66" charset="0"/>
                <a:cs typeface="Mongolian Baiti" panose="03000500000000000000" pitchFamily="66" charset="0"/>
              </a:rPr>
              <a:t>II</a:t>
            </a:r>
          </a:p>
        </p:txBody>
      </p:sp>
      <p:sp>
        <p:nvSpPr>
          <p:cNvPr id="2" name="TextBox 1">
            <a:extLst>
              <a:ext uri="{FF2B5EF4-FFF2-40B4-BE49-F238E27FC236}">
                <a16:creationId xmlns:a16="http://schemas.microsoft.com/office/drawing/2014/main" id="{3DC530B2-9D36-8132-31A3-5111C3C154A8}"/>
              </a:ext>
            </a:extLst>
          </p:cNvPr>
          <p:cNvSpPr txBox="1"/>
          <p:nvPr/>
        </p:nvSpPr>
        <p:spPr>
          <a:xfrm>
            <a:off x="-5550481" y="600891"/>
            <a:ext cx="5550481" cy="1015663"/>
          </a:xfrm>
          <a:prstGeom prst="rect">
            <a:avLst/>
          </a:prstGeom>
          <a:noFill/>
        </p:spPr>
        <p:txBody>
          <a:bodyPr wrap="square" rtlCol="0">
            <a:spAutoFit/>
          </a:bodyPr>
          <a:lstStyle/>
          <a:p>
            <a:r>
              <a:rPr lang="en-US" sz="2000" dirty="0" err="1">
                <a:solidFill>
                  <a:schemeClr val="bg1"/>
                </a:solidFill>
                <a:latin typeface="Tw Cen MT" panose="020B0602020104020603" pitchFamily="34" charset="0"/>
              </a:rPr>
              <a:t>Gợi</a:t>
            </a:r>
            <a:r>
              <a:rPr lang="en-US" sz="2000" dirty="0">
                <a:solidFill>
                  <a:schemeClr val="bg1"/>
                </a:solidFill>
                <a:latin typeface="Tw Cen MT" panose="020B0602020104020603" pitchFamily="34" charset="0"/>
              </a:rPr>
              <a:t> ý: </a:t>
            </a:r>
          </a:p>
          <a:p>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Tìm</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các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thông</a:t>
            </a:r>
            <a:r>
              <a:rPr lang="en-US" sz="2000" dirty="0">
                <a:solidFill>
                  <a:schemeClr val="bg1"/>
                </a:solidFill>
                <a:latin typeface="Tw Cen MT" panose="020B0602020104020603" pitchFamily="34" charset="0"/>
              </a:rPr>
              <a:t> tin </a:t>
            </a:r>
            <a:r>
              <a:rPr lang="en-US" sz="2000" dirty="0" err="1">
                <a:solidFill>
                  <a:schemeClr val="bg1"/>
                </a:solidFill>
                <a:latin typeface="Tw Cen MT" panose="020B0602020104020603" pitchFamily="34" charset="0"/>
              </a:rPr>
              <a:t>về</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giả</a:t>
            </a:r>
            <a:r>
              <a:rPr lang="en-US" sz="2000"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Văn</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Công</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Hùng</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phẩm</a:t>
            </a:r>
            <a:r>
              <a:rPr lang="en-US" sz="2000"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Đồng</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Tháp</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Mười</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mùa</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nước</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nổi</a:t>
            </a:r>
            <a:endParaRPr lang="en-US" sz="2000" i="1" dirty="0">
              <a:solidFill>
                <a:schemeClr val="bg1"/>
              </a:solidFill>
              <a:latin typeface="Tw Cen MT" panose="020B0602020104020603" pitchFamily="34" charset="0"/>
            </a:endParaRPr>
          </a:p>
        </p:txBody>
      </p:sp>
      <p:sp>
        <p:nvSpPr>
          <p:cNvPr id="6" name="Rectangle 5">
            <a:extLst>
              <a:ext uri="{FF2B5EF4-FFF2-40B4-BE49-F238E27FC236}">
                <a16:creationId xmlns:a16="http://schemas.microsoft.com/office/drawing/2014/main" id="{650398CD-3FBA-A388-9111-DD1ED58B8A72}"/>
              </a:ext>
            </a:extLst>
          </p:cNvPr>
          <p:cNvSpPr/>
          <p:nvPr/>
        </p:nvSpPr>
        <p:spPr>
          <a:xfrm>
            <a:off x="710359" y="743471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Tác</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giả</a:t>
            </a:r>
            <a:endParaRPr lang="en-US" sz="3600" dirty="0">
              <a:solidFill>
                <a:srgbClr val="C00000"/>
              </a:solidFill>
              <a:latin typeface="Tw Cen MT" panose="020B0602020104020603" pitchFamily="34" charset="0"/>
            </a:endParaRPr>
          </a:p>
        </p:txBody>
      </p:sp>
      <p:sp>
        <p:nvSpPr>
          <p:cNvPr id="8" name="Oval 7">
            <a:extLst>
              <a:ext uri="{FF2B5EF4-FFF2-40B4-BE49-F238E27FC236}">
                <a16:creationId xmlns:a16="http://schemas.microsoft.com/office/drawing/2014/main" id="{94EE64B2-E498-5B16-FAD9-B0A897F939F6}"/>
              </a:ext>
            </a:extLst>
          </p:cNvPr>
          <p:cNvSpPr/>
          <p:nvPr/>
        </p:nvSpPr>
        <p:spPr>
          <a:xfrm>
            <a:off x="468987" y="72864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1</a:t>
            </a:r>
          </a:p>
        </p:txBody>
      </p:sp>
      <p:sp>
        <p:nvSpPr>
          <p:cNvPr id="10" name="Rectangle: Rounded Corners 9">
            <a:extLst>
              <a:ext uri="{FF2B5EF4-FFF2-40B4-BE49-F238E27FC236}">
                <a16:creationId xmlns:a16="http://schemas.microsoft.com/office/drawing/2014/main" id="{0D80A70B-B98D-5A67-B9E4-FFCD8349BB67}"/>
              </a:ext>
            </a:extLst>
          </p:cNvPr>
          <p:cNvSpPr/>
          <p:nvPr/>
        </p:nvSpPr>
        <p:spPr>
          <a:xfrm>
            <a:off x="-10075172" y="1649099"/>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w Cen MT" panose="020B0602020104020603" pitchFamily="34" charset="0"/>
              </a:rPr>
              <a:t>*</a:t>
            </a:r>
            <a:r>
              <a:rPr lang="en-US" dirty="0" err="1">
                <a:latin typeface="Tw Cen MT" panose="020B0602020104020603" pitchFamily="34" charset="0"/>
              </a:rPr>
              <a:t>Thiên</a:t>
            </a:r>
            <a:r>
              <a:rPr lang="en-US" dirty="0">
                <a:latin typeface="Tw Cen MT" panose="020B0602020104020603" pitchFamily="34" charset="0"/>
              </a:rPr>
              <a:t> </a:t>
            </a:r>
            <a:r>
              <a:rPr lang="en-US" dirty="0" err="1">
                <a:latin typeface="Tw Cen MT" panose="020B0602020104020603" pitchFamily="34" charset="0"/>
              </a:rPr>
              <a:t>nhiên</a:t>
            </a:r>
            <a:r>
              <a:rPr lang="en-US" dirty="0">
                <a:latin typeface="Tw Cen MT" panose="020B0602020104020603" pitchFamily="34" charset="0"/>
              </a:rPr>
              <a:t>, </a:t>
            </a:r>
            <a:r>
              <a:rPr lang="en-US" dirty="0" err="1">
                <a:latin typeface="Tw Cen MT" panose="020B0602020104020603" pitchFamily="34" charset="0"/>
              </a:rPr>
              <a:t>cảnh</a:t>
            </a:r>
            <a:r>
              <a:rPr lang="en-US" dirty="0">
                <a:latin typeface="Tw Cen MT" panose="020B0602020104020603" pitchFamily="34" charset="0"/>
              </a:rPr>
              <a:t> </a:t>
            </a:r>
            <a:r>
              <a:rPr lang="en-US" dirty="0" err="1">
                <a:latin typeface="Tw Cen MT" panose="020B0602020104020603" pitchFamily="34" charset="0"/>
              </a:rPr>
              <a:t>quan</a:t>
            </a:r>
            <a:r>
              <a:rPr lang="en-US" dirty="0">
                <a:latin typeface="Tw Cen MT" panose="020B0602020104020603" pitchFamily="34" charset="0"/>
              </a:rPr>
              <a:t> </a:t>
            </a:r>
            <a:r>
              <a:rPr lang="en-US" dirty="0" err="1">
                <a:latin typeface="Tw Cen MT" panose="020B0602020104020603" pitchFamily="34" charset="0"/>
              </a:rPr>
              <a:t>nơi</a:t>
            </a:r>
            <a:r>
              <a:rPr lang="en-US" dirty="0">
                <a:latin typeface="Tw Cen MT" panose="020B0602020104020603" pitchFamily="34" charset="0"/>
              </a:rPr>
              <a:t> </a:t>
            </a:r>
            <a:r>
              <a:rPr lang="en-US" dirty="0" err="1">
                <a:latin typeface="Tw Cen MT" panose="020B0602020104020603" pitchFamily="34" charset="0"/>
              </a:rPr>
              <a:t>Đồng</a:t>
            </a:r>
            <a:r>
              <a:rPr lang="en-US" dirty="0">
                <a:latin typeface="Tw Cen MT" panose="020B0602020104020603" pitchFamily="34" charset="0"/>
              </a:rPr>
              <a:t> </a:t>
            </a:r>
            <a:r>
              <a:rPr lang="en-US" dirty="0" err="1">
                <a:latin typeface="Tw Cen MT" panose="020B0602020104020603" pitchFamily="34" charset="0"/>
              </a:rPr>
              <a:t>Tháp</a:t>
            </a:r>
            <a:r>
              <a:rPr lang="en-US" dirty="0">
                <a:latin typeface="Tw Cen MT" panose="020B0602020104020603" pitchFamily="34" charset="0"/>
              </a:rPr>
              <a:t> </a:t>
            </a:r>
            <a:r>
              <a:rPr lang="en-US" dirty="0" err="1">
                <a:latin typeface="Tw Cen MT" panose="020B0602020104020603" pitchFamily="34" charset="0"/>
              </a:rPr>
              <a:t>Mười</a:t>
            </a:r>
            <a:endParaRPr lang="en-US" dirty="0">
              <a:latin typeface="Tw Cen MT" panose="020B0602020104020603" pitchFamily="34" charset="0"/>
            </a:endParaRPr>
          </a:p>
          <a:p>
            <a:pPr marL="285750" indent="-285750">
              <a:buFontTx/>
              <a:buChar char="-"/>
            </a:pPr>
            <a:r>
              <a:rPr lang="vi-VN" dirty="0">
                <a:latin typeface="Tw Cen MT" panose="020B0602020104020603" pitchFamily="34" charset="0"/>
              </a:rPr>
              <a:t>Lũ:</a:t>
            </a:r>
            <a:br>
              <a:rPr lang="vi-VN" dirty="0">
                <a:latin typeface="Tw Cen MT" panose="020B0602020104020603" pitchFamily="34" charset="0"/>
              </a:rPr>
            </a:br>
            <a:r>
              <a:rPr lang="vi-VN" dirty="0">
                <a:latin typeface="Tw Cen MT" panose="020B0602020104020603" pitchFamily="34" charset="0"/>
              </a:rPr>
              <a:t>+ Là nguồn sống của cả cư dân miền sông nước.</a:t>
            </a:r>
            <a:br>
              <a:rPr lang="vi-VN" dirty="0">
                <a:latin typeface="Tw Cen MT" panose="020B0602020104020603" pitchFamily="34" charset="0"/>
              </a:rPr>
            </a:br>
            <a:r>
              <a:rPr lang="vi-VN" dirty="0">
                <a:latin typeface="Tw Cen MT" panose="020B0602020104020603" pitchFamily="34" charset="0"/>
              </a:rPr>
              <a:t>+ Mang phù sa mùa màng về, mang tôm cá về, làm nên một nền văn hóa đồng bằng.</a:t>
            </a:r>
            <a:br>
              <a:rPr lang="vi-VN" dirty="0">
                <a:latin typeface="Tw Cen MT" panose="020B0602020104020603" pitchFamily="34" charset="0"/>
              </a:rPr>
            </a:br>
            <a:r>
              <a:rPr lang="vi-VN" dirty="0">
                <a:latin typeface="Tw Cen MT" panose="020B0602020104020603" pitchFamily="34" charset="0"/>
              </a:rPr>
              <a:t>+ Nếu không có lũ, nước kiệt đi thì sẽ rất khó khăn.</a:t>
            </a:r>
            <a:br>
              <a:rPr lang="vi-VN" dirty="0">
                <a:latin typeface="Tw Cen MT" panose="020B0602020104020603" pitchFamily="34" charset="0"/>
              </a:rPr>
            </a:br>
            <a:r>
              <a:rPr lang="vi-VN" dirty="0">
                <a:latin typeface="Tw Cen MT" panose="020B0602020104020603" pitchFamily="34" charset="0"/>
              </a:rPr>
              <a:t>- Kênh rạch:</a:t>
            </a:r>
            <a:br>
              <a:rPr lang="vi-VN" dirty="0">
                <a:latin typeface="Tw Cen MT" panose="020B0602020104020603" pitchFamily="34" charset="0"/>
              </a:rPr>
            </a:br>
            <a:r>
              <a:rPr lang="vi-VN" dirty="0">
                <a:latin typeface="Tw Cen MT" panose="020B0602020104020603" pitchFamily="34" charset="0"/>
              </a:rPr>
              <a:t>+ Được đào để thông thương, lấy nước, lấy đất đắp đường.</a:t>
            </a:r>
            <a:endParaRPr lang="en-US" dirty="0">
              <a:latin typeface="Tw Cen MT" panose="020B0602020104020603" pitchFamily="34" charset="0"/>
            </a:endParaRPr>
          </a:p>
          <a:p>
            <a:pPr marL="285750" indent="-285750">
              <a:buFontTx/>
              <a:buChar char="-"/>
            </a:pPr>
            <a:endParaRPr lang="vi-VN" dirty="0">
              <a:latin typeface="Tw Cen MT" panose="020B0602020104020603" pitchFamily="34" charset="0"/>
            </a:endParaRPr>
          </a:p>
          <a:p>
            <a:pPr algn="ctr"/>
            <a:endParaRPr lang="en-US" dirty="0">
              <a:latin typeface="Tw Cen MT" panose="020B0602020104020603" pitchFamily="34" charset="0"/>
            </a:endParaRPr>
          </a:p>
        </p:txBody>
      </p:sp>
      <p:sp>
        <p:nvSpPr>
          <p:cNvPr id="21" name="Rectangle 20">
            <a:extLst>
              <a:ext uri="{FF2B5EF4-FFF2-40B4-BE49-F238E27FC236}">
                <a16:creationId xmlns:a16="http://schemas.microsoft.com/office/drawing/2014/main" id="{3312E006-AD88-85C3-CAF1-39D9AED4F435}"/>
              </a:ext>
            </a:extLst>
          </p:cNvPr>
          <p:cNvSpPr/>
          <p:nvPr/>
        </p:nvSpPr>
        <p:spPr>
          <a:xfrm>
            <a:off x="6783999" y="743471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Tác</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phẩm</a:t>
            </a:r>
            <a:endParaRPr lang="en-US" sz="3600" dirty="0">
              <a:solidFill>
                <a:srgbClr val="C00000"/>
              </a:solidFill>
              <a:latin typeface="Tw Cen MT" panose="020B0602020104020603" pitchFamily="34" charset="0"/>
            </a:endParaRPr>
          </a:p>
        </p:txBody>
      </p:sp>
      <p:sp>
        <p:nvSpPr>
          <p:cNvPr id="22" name="Oval 21">
            <a:extLst>
              <a:ext uri="{FF2B5EF4-FFF2-40B4-BE49-F238E27FC236}">
                <a16:creationId xmlns:a16="http://schemas.microsoft.com/office/drawing/2014/main" id="{8C3169AA-208E-A997-0209-B1EA0AE1C898}"/>
              </a:ext>
            </a:extLst>
          </p:cNvPr>
          <p:cNvSpPr/>
          <p:nvPr/>
        </p:nvSpPr>
        <p:spPr>
          <a:xfrm>
            <a:off x="6542627" y="72864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2</a:t>
            </a:r>
          </a:p>
        </p:txBody>
      </p:sp>
      <p:sp>
        <p:nvSpPr>
          <p:cNvPr id="23" name="Rectangle: Rounded Corners 22">
            <a:extLst>
              <a:ext uri="{FF2B5EF4-FFF2-40B4-BE49-F238E27FC236}">
                <a16:creationId xmlns:a16="http://schemas.microsoft.com/office/drawing/2014/main" id="{71DB8BE7-F5D0-4B21-2922-AF726DF043D9}"/>
              </a:ext>
            </a:extLst>
          </p:cNvPr>
          <p:cNvSpPr/>
          <p:nvPr/>
        </p:nvSpPr>
        <p:spPr>
          <a:xfrm>
            <a:off x="6783999" y="8508536"/>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Đồng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Tháp</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Mười</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mùa</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nước</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nổi</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của</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Văn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Công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Hùng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được</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dẫn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theo</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báo</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Văn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Nghệ</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số</a:t>
            </a:r>
            <a:r>
              <a:rPr lang="en-US" dirty="0">
                <a:solidFill>
                  <a:schemeClr val="accent5">
                    <a:lumMod val="75000"/>
                  </a:schemeClr>
                </a:solidFill>
                <a:latin typeface="Tw Cen MT" panose="020B0602020104020603" pitchFamily="34" charset="0"/>
              </a:rPr>
              <a:t> 49, </a:t>
            </a:r>
            <a:r>
              <a:rPr lang="en-US" dirty="0" err="1">
                <a:solidFill>
                  <a:schemeClr val="accent5">
                    <a:lumMod val="75000"/>
                  </a:schemeClr>
                </a:solidFill>
                <a:latin typeface="Tw Cen MT" panose="020B0602020104020603" pitchFamily="34" charset="0"/>
              </a:rPr>
              <a:t>năm</a:t>
            </a:r>
            <a:r>
              <a:rPr lang="en-US" dirty="0">
                <a:solidFill>
                  <a:schemeClr val="accent5">
                    <a:lumMod val="75000"/>
                  </a:schemeClr>
                </a:solidFill>
                <a:latin typeface="Tw Cen MT" panose="020B0602020104020603" pitchFamily="34" charset="0"/>
              </a:rPr>
              <a:t> 2011</a:t>
            </a:r>
          </a:p>
        </p:txBody>
      </p:sp>
      <p:sp>
        <p:nvSpPr>
          <p:cNvPr id="3" name="TextBox 2">
            <a:extLst>
              <a:ext uri="{FF2B5EF4-FFF2-40B4-BE49-F238E27FC236}">
                <a16:creationId xmlns:a16="http://schemas.microsoft.com/office/drawing/2014/main" id="{EDAA245D-E213-430F-FDB9-531A28C1AC59}"/>
              </a:ext>
            </a:extLst>
          </p:cNvPr>
          <p:cNvSpPr txBox="1"/>
          <p:nvPr/>
        </p:nvSpPr>
        <p:spPr>
          <a:xfrm>
            <a:off x="-5903176" y="600889"/>
            <a:ext cx="5734020" cy="1015663"/>
          </a:xfrm>
          <a:prstGeom prst="rect">
            <a:avLst/>
          </a:prstGeom>
          <a:noFill/>
        </p:spPr>
        <p:txBody>
          <a:bodyPr wrap="square" rtlCol="0">
            <a:spAutoFit/>
          </a:bodyPr>
          <a:lstStyle/>
          <a:p>
            <a:r>
              <a:rPr lang="en-US" sz="2000" dirty="0" err="1">
                <a:solidFill>
                  <a:schemeClr val="bg1"/>
                </a:solidFill>
                <a:latin typeface="Tw Cen MT" panose="020B0602020104020603" pitchFamily="34" charset="0"/>
              </a:rPr>
              <a:t>Gợi</a:t>
            </a:r>
            <a:r>
              <a:rPr lang="en-US" sz="2000" dirty="0">
                <a:solidFill>
                  <a:schemeClr val="bg1"/>
                </a:solidFill>
                <a:latin typeface="Tw Cen MT" panose="020B0602020104020603" pitchFamily="34" charset="0"/>
              </a:rPr>
              <a:t> ý:</a:t>
            </a:r>
          </a:p>
          <a:p>
            <a:r>
              <a:rPr lang="en-US" sz="2000" dirty="0">
                <a:solidFill>
                  <a:schemeClr val="bg1"/>
                </a:solidFill>
                <a:latin typeface="Tw Cen MT" panose="020B0602020104020603" pitchFamily="34" charset="0"/>
              </a:rPr>
              <a:t> - </a:t>
            </a:r>
            <a:r>
              <a:rPr lang="en-US" sz="2000" dirty="0" err="1">
                <a:solidFill>
                  <a:schemeClr val="bg1"/>
                </a:solidFill>
                <a:latin typeface="Tw Cen MT" panose="020B0602020104020603" pitchFamily="34" charset="0"/>
              </a:rPr>
              <a:t>Xác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định</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thể</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loại</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phương</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thức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biểu</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đạt</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ngôi</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kể</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bố</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cục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nội</a:t>
            </a:r>
            <a:r>
              <a:rPr lang="en-US" sz="2000" dirty="0">
                <a:solidFill>
                  <a:schemeClr val="bg1"/>
                </a:solidFill>
                <a:latin typeface="Tw Cen MT" panose="020B0602020104020603" pitchFamily="34" charset="0"/>
              </a:rPr>
              <a:t> dung </a:t>
            </a:r>
            <a:r>
              <a:rPr lang="en-US" sz="2000" dirty="0" err="1">
                <a:solidFill>
                  <a:schemeClr val="bg1"/>
                </a:solidFill>
                <a:latin typeface="Tw Cen MT" panose="020B0602020104020603" pitchFamily="34" charset="0"/>
              </a:rPr>
              <a:t>từng</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phần</a:t>
            </a:r>
            <a:endParaRPr lang="en-US" sz="2000" dirty="0">
              <a:solidFill>
                <a:schemeClr val="bg1"/>
              </a:solidFill>
              <a:latin typeface="Tw Cen MT" panose="020B0602020104020603" pitchFamily="34" charset="0"/>
            </a:endParaRPr>
          </a:p>
        </p:txBody>
      </p:sp>
      <p:sp>
        <p:nvSpPr>
          <p:cNvPr id="25" name="Rectangle 24">
            <a:extLst>
              <a:ext uri="{FF2B5EF4-FFF2-40B4-BE49-F238E27FC236}">
                <a16:creationId xmlns:a16="http://schemas.microsoft.com/office/drawing/2014/main" id="{BE27501F-E975-5C0E-616B-92514B26FFEF}"/>
              </a:ext>
            </a:extLst>
          </p:cNvPr>
          <p:cNvSpPr/>
          <p:nvPr/>
        </p:nvSpPr>
        <p:spPr>
          <a:xfrm>
            <a:off x="710359" y="-435940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Đọc</a:t>
            </a:r>
            <a:r>
              <a:rPr lang="en-US" sz="3600" dirty="0">
                <a:solidFill>
                  <a:srgbClr val="C00000"/>
                </a:solidFill>
                <a:latin typeface="Tw Cen MT" panose="020B0602020104020603" pitchFamily="34" charset="0"/>
              </a:rPr>
              <a:t> – </a:t>
            </a:r>
            <a:r>
              <a:rPr lang="en-US" sz="3600" dirty="0" err="1">
                <a:solidFill>
                  <a:srgbClr val="C00000"/>
                </a:solidFill>
                <a:latin typeface="Tw Cen MT" panose="020B0602020104020603" pitchFamily="34" charset="0"/>
              </a:rPr>
              <a:t>Chú</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thích</a:t>
            </a:r>
            <a:endParaRPr lang="en-US" sz="3600" dirty="0">
              <a:solidFill>
                <a:srgbClr val="C00000"/>
              </a:solidFill>
              <a:latin typeface="Tw Cen MT" panose="020B0602020104020603" pitchFamily="34" charset="0"/>
            </a:endParaRPr>
          </a:p>
        </p:txBody>
      </p:sp>
      <p:sp>
        <p:nvSpPr>
          <p:cNvPr id="26" name="Oval 25">
            <a:extLst>
              <a:ext uri="{FF2B5EF4-FFF2-40B4-BE49-F238E27FC236}">
                <a16:creationId xmlns:a16="http://schemas.microsoft.com/office/drawing/2014/main" id="{5FC8DC53-5405-3F66-012E-56F22BB8B3D4}"/>
              </a:ext>
            </a:extLst>
          </p:cNvPr>
          <p:cNvSpPr/>
          <p:nvPr/>
        </p:nvSpPr>
        <p:spPr>
          <a:xfrm>
            <a:off x="468987" y="-4507677"/>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1</a:t>
            </a:r>
          </a:p>
        </p:txBody>
      </p:sp>
      <p:sp>
        <p:nvSpPr>
          <p:cNvPr id="28" name="Rectangle: Rounded Corners 27">
            <a:extLst>
              <a:ext uri="{FF2B5EF4-FFF2-40B4-BE49-F238E27FC236}">
                <a16:creationId xmlns:a16="http://schemas.microsoft.com/office/drawing/2014/main" id="{3C43C133-607A-18AA-CBC4-501A03544ED9}"/>
              </a:ext>
            </a:extLst>
          </p:cNvPr>
          <p:cNvSpPr/>
          <p:nvPr/>
        </p:nvSpPr>
        <p:spPr>
          <a:xfrm>
            <a:off x="710359" y="-3285584"/>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Thể</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loại</a:t>
            </a:r>
            <a:r>
              <a:rPr lang="en-US" sz="1800" dirty="0">
                <a:solidFill>
                  <a:schemeClr val="accent1">
                    <a:lumMod val="75000"/>
                  </a:schemeClr>
                </a:solidFill>
                <a:latin typeface="Tw Cen MT" panose="020B0602020104020603" pitchFamily="34" charset="0"/>
                <a:cs typeface="Mongolian Baiti" panose="03000500000000000000" pitchFamily="66" charset="0"/>
              </a:rPr>
              <a:t>: Du </a:t>
            </a:r>
            <a:r>
              <a:rPr lang="en-US" sz="1800" dirty="0" err="1">
                <a:solidFill>
                  <a:schemeClr val="accent1">
                    <a:lumMod val="75000"/>
                  </a:schemeClr>
                </a:solidFill>
                <a:latin typeface="Tw Cen MT" panose="020B0602020104020603" pitchFamily="34" charset="0"/>
                <a:cs typeface="Mongolian Baiti" panose="03000500000000000000" pitchFamily="66" charset="0"/>
              </a:rPr>
              <a:t>kí</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Phương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thức</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biểu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đạt</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Tự</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sự</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Miêu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tả</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Biểu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cảm</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Ngôi</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kể</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Thứ</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nhất</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pPr algn="ctr"/>
            <a:endParaRPr lang="en-US" dirty="0"/>
          </a:p>
        </p:txBody>
      </p:sp>
      <p:sp>
        <p:nvSpPr>
          <p:cNvPr id="29" name="Rectangle 28">
            <a:extLst>
              <a:ext uri="{FF2B5EF4-FFF2-40B4-BE49-F238E27FC236}">
                <a16:creationId xmlns:a16="http://schemas.microsoft.com/office/drawing/2014/main" id="{B2ED6634-9D9C-4CF7-203C-5F4ED4C3951C}"/>
              </a:ext>
            </a:extLst>
          </p:cNvPr>
          <p:cNvSpPr/>
          <p:nvPr/>
        </p:nvSpPr>
        <p:spPr>
          <a:xfrm>
            <a:off x="6783999" y="-4306771"/>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Bố</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cục</a:t>
            </a:r>
            <a:r>
              <a:rPr lang="en-US" sz="3600" dirty="0">
                <a:solidFill>
                  <a:srgbClr val="C00000"/>
                </a:solidFill>
                <a:latin typeface="Tw Cen MT" panose="020B0602020104020603" pitchFamily="34" charset="0"/>
              </a:rPr>
              <a:t>: 3 </a:t>
            </a:r>
            <a:r>
              <a:rPr lang="en-US" sz="3600" dirty="0" err="1">
                <a:solidFill>
                  <a:srgbClr val="C00000"/>
                </a:solidFill>
                <a:latin typeface="Tw Cen MT" panose="020B0602020104020603" pitchFamily="34" charset="0"/>
              </a:rPr>
              <a:t>phần</a:t>
            </a:r>
            <a:endParaRPr lang="en-US" sz="3600" dirty="0">
              <a:solidFill>
                <a:srgbClr val="C00000"/>
              </a:solidFill>
              <a:latin typeface="Tw Cen MT" panose="020B0602020104020603" pitchFamily="34" charset="0"/>
            </a:endParaRPr>
          </a:p>
        </p:txBody>
      </p:sp>
      <p:sp>
        <p:nvSpPr>
          <p:cNvPr id="30" name="Oval 29">
            <a:extLst>
              <a:ext uri="{FF2B5EF4-FFF2-40B4-BE49-F238E27FC236}">
                <a16:creationId xmlns:a16="http://schemas.microsoft.com/office/drawing/2014/main" id="{2D227405-2A06-D419-735B-7DDE9EDA0D7D}"/>
              </a:ext>
            </a:extLst>
          </p:cNvPr>
          <p:cNvSpPr/>
          <p:nvPr/>
        </p:nvSpPr>
        <p:spPr>
          <a:xfrm>
            <a:off x="6542627" y="-44550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2</a:t>
            </a:r>
          </a:p>
        </p:txBody>
      </p:sp>
      <p:sp>
        <p:nvSpPr>
          <p:cNvPr id="31" name="Rectangle: Rounded Corners 30">
            <a:extLst>
              <a:ext uri="{FF2B5EF4-FFF2-40B4-BE49-F238E27FC236}">
                <a16:creationId xmlns:a16="http://schemas.microsoft.com/office/drawing/2014/main" id="{D4EBC5A7-1D21-241A-ACC8-7986EC717232}"/>
              </a:ext>
            </a:extLst>
          </p:cNvPr>
          <p:cNvSpPr/>
          <p:nvPr/>
        </p:nvSpPr>
        <p:spPr>
          <a:xfrm>
            <a:off x="6783999" y="-3232950"/>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1: </a:t>
            </a:r>
            <a:r>
              <a:rPr lang="en-US" sz="1800" dirty="0" err="1">
                <a:solidFill>
                  <a:schemeClr val="accent1">
                    <a:lumMod val="75000"/>
                  </a:schemeClr>
                </a:solidFill>
                <a:latin typeface="Tw Cen MT" panose="020B0602020104020603" pitchFamily="34" charset="0"/>
                <a:cs typeface="Mongolian Baiti" panose="03000500000000000000" pitchFamily="66" charset="0"/>
              </a:rPr>
              <a:t>Từ</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đầu</a:t>
            </a:r>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Chiêm</a:t>
            </a:r>
            <a:r>
              <a:rPr lang="en-US" sz="1800" dirty="0">
                <a:solidFill>
                  <a:schemeClr val="accent1">
                    <a:lumMod val="75000"/>
                  </a:schemeClr>
                </a:solidFill>
                <a:latin typeface="Tw Cen MT" panose="020B0602020104020603" pitchFamily="34" charset="0"/>
                <a:cs typeface="Mongolian Baiti" panose="03000500000000000000" pitchFamily="66" charset="0"/>
              </a:rPr>
              <a:t> </a:t>
            </a:r>
          </a:p>
          <a:p>
            <a:r>
              <a:rPr lang="en-US" sz="1800" dirty="0" err="1">
                <a:solidFill>
                  <a:schemeClr val="accent1">
                    <a:lumMod val="75000"/>
                  </a:schemeClr>
                </a:solidFill>
                <a:latin typeface="Tw Cen MT" panose="020B0602020104020603" pitchFamily="34" charset="0"/>
                <a:cs typeface="Mongolian Baiti" panose="03000500000000000000" pitchFamily="66" charset="0"/>
              </a:rPr>
              <a:t>ngưỡng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nhiều</a:t>
            </a:r>
            <a:r>
              <a:rPr lang="en-US" sz="1800" dirty="0">
                <a:solidFill>
                  <a:schemeClr val="accent1">
                    <a:lumMod val="75000"/>
                  </a:schemeClr>
                </a:solidFill>
                <a:latin typeface="Tw Cen MT" panose="020B0602020104020603" pitchFamily="34" charset="0"/>
                <a:cs typeface="Mongolian Baiti" panose="03000500000000000000" pitchFamily="66" charset="0"/>
              </a:rPr>
              <a:t>…</a:t>
            </a:r>
          </a:p>
          <a:p>
            <a:r>
              <a:rPr lang="vi-VN" sz="1800" dirty="0">
                <a:solidFill>
                  <a:schemeClr val="accent1">
                    <a:lumMod val="75000"/>
                  </a:schemeClr>
                </a:solidFill>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Cảnh</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quan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vẻ</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đẹp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nơi</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2 : </a:t>
            </a:r>
            <a:r>
              <a:rPr lang="en-US" sz="1800" dirty="0" err="1">
                <a:solidFill>
                  <a:schemeClr val="accent1">
                    <a:lumMod val="75000"/>
                  </a:schemeClr>
                </a:solidFill>
                <a:latin typeface="Tw Cen MT" panose="020B0602020104020603" pitchFamily="34" charset="0"/>
                <a:cs typeface="Mongolian Baiti" panose="03000500000000000000" pitchFamily="66" charset="0"/>
              </a:rPr>
              <a:t>Tiếp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theo</a:t>
            </a:r>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tôn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vinh</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sen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p>
          <a:p>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vi-VN" sz="1800" dirty="0">
                <a:solidFill>
                  <a:schemeClr val="accent1">
                    <a:lumMod val="75000"/>
                  </a:schemeClr>
                </a:solidFill>
                <a:cs typeface="Mongolian Baiti" panose="03000500000000000000" pitchFamily="66" charset="0"/>
              </a:rPr>
              <a:t>→</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Văn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hóa</a:t>
            </a:r>
            <a:r>
              <a:rPr lang="en-US" sz="1800" dirty="0">
                <a:solidFill>
                  <a:schemeClr val="accent1">
                    <a:lumMod val="75000"/>
                  </a:schemeClr>
                </a:solidFill>
                <a:latin typeface="Tw Cen MT" panose="020B0602020104020603" pitchFamily="34" charset="0"/>
                <a:cs typeface="Mongolian Baiti" panose="03000500000000000000" pitchFamily="66" charset="0"/>
              </a:rPr>
              <a:t> ở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3: </a:t>
            </a:r>
            <a:r>
              <a:rPr lang="en-US" sz="1800" dirty="0" err="1">
                <a:solidFill>
                  <a:schemeClr val="accent1">
                    <a:lumMod val="75000"/>
                  </a:schemeClr>
                </a:solidFill>
                <a:latin typeface="Tw Cen MT" panose="020B0602020104020603" pitchFamily="34" charset="0"/>
                <a:cs typeface="Mongolian Baiti" panose="03000500000000000000" pitchFamily="66" charset="0"/>
              </a:rPr>
              <a:t>Còn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lại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vi-VN" sz="1800" dirty="0">
                <a:solidFill>
                  <a:schemeClr val="accent1">
                    <a:lumMod val="75000"/>
                  </a:schemeClr>
                </a:solidFill>
                <a:cs typeface="Mongolian Baiti" panose="03000500000000000000" pitchFamily="66" charset="0"/>
              </a:rPr>
              <a:t>→</a:t>
            </a:r>
            <a:r>
              <a:rPr lang="en-US" sz="1800" dirty="0">
                <a:solidFill>
                  <a:schemeClr val="accent1">
                    <a:lumMod val="75000"/>
                  </a:schemeClr>
                </a:solidFill>
                <a:latin typeface="Tw Cen MT" panose="020B0602020104020603" pitchFamily="34" charset="0"/>
                <a:cs typeface="Mongolian Baiti" panose="03000500000000000000" pitchFamily="66" charset="0"/>
              </a:rPr>
              <a:t> Con </a:t>
            </a:r>
            <a:r>
              <a:rPr lang="en-US" sz="1800" dirty="0" err="1">
                <a:solidFill>
                  <a:schemeClr val="accent1">
                    <a:lumMod val="75000"/>
                  </a:schemeClr>
                </a:solidFill>
                <a:latin typeface="Tw Cen MT" panose="020B0602020104020603" pitchFamily="34" charset="0"/>
                <a:cs typeface="Mongolian Baiti" panose="03000500000000000000" pitchFamily="66" charset="0"/>
              </a:rPr>
              <a:t>người</a:t>
            </a:r>
            <a:r>
              <a:rPr lang="en-US" sz="1800" dirty="0">
                <a:solidFill>
                  <a:schemeClr val="accent1">
                    <a:lumMod val="75000"/>
                  </a:schemeClr>
                </a:solidFill>
                <a:latin typeface="Tw Cen MT" panose="020B0602020104020603" pitchFamily="34" charset="0"/>
                <a:cs typeface="Mongolian Baiti" panose="03000500000000000000" pitchFamily="66" charset="0"/>
              </a:rPr>
              <a:t> ở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p:txBody>
      </p:sp>
      <p:sp>
        <p:nvSpPr>
          <p:cNvPr id="32" name="Rectangle 31">
            <a:extLst>
              <a:ext uri="{FF2B5EF4-FFF2-40B4-BE49-F238E27FC236}">
                <a16:creationId xmlns:a16="http://schemas.microsoft.com/office/drawing/2014/main" id="{27DD7AC8-B4F8-0F2A-337B-63E027CF6298}"/>
              </a:ext>
            </a:extLst>
          </p:cNvPr>
          <p:cNvSpPr/>
          <p:nvPr/>
        </p:nvSpPr>
        <p:spPr>
          <a:xfrm>
            <a:off x="1098733" y="75369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imes New Roman" pitchFamily="18" charset="0"/>
                <a:cs typeface="Times New Roman" pitchFamily="18" charset="0"/>
              </a:rPr>
              <a:t>Phân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tích</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văn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bản</a:t>
            </a:r>
            <a:endParaRPr lang="en-US" sz="3600" dirty="0">
              <a:solidFill>
                <a:srgbClr val="C00000"/>
              </a:solidFill>
              <a:latin typeface="Times New Roman" pitchFamily="18" charset="0"/>
              <a:cs typeface="Times New Roman" pitchFamily="18" charset="0"/>
            </a:endParaRPr>
          </a:p>
        </p:txBody>
      </p:sp>
      <p:sp>
        <p:nvSpPr>
          <p:cNvPr id="33" name="Oval 32">
            <a:extLst>
              <a:ext uri="{FF2B5EF4-FFF2-40B4-BE49-F238E27FC236}">
                <a16:creationId xmlns:a16="http://schemas.microsoft.com/office/drawing/2014/main" id="{5A80289D-47B4-9453-EC17-FCECE413B746}"/>
              </a:ext>
            </a:extLst>
          </p:cNvPr>
          <p:cNvSpPr/>
          <p:nvPr/>
        </p:nvSpPr>
        <p:spPr>
          <a:xfrm>
            <a:off x="621387" y="60542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itchFamily="18" charset="0"/>
                <a:cs typeface="Times New Roman" pitchFamily="18" charset="0"/>
              </a:rPr>
              <a:t>3</a:t>
            </a:r>
          </a:p>
        </p:txBody>
      </p:sp>
      <p:sp>
        <p:nvSpPr>
          <p:cNvPr id="34" name="Rectangle: Rounded Corners 33">
            <a:extLst>
              <a:ext uri="{FF2B5EF4-FFF2-40B4-BE49-F238E27FC236}">
                <a16:creationId xmlns:a16="http://schemas.microsoft.com/office/drawing/2014/main" id="{BDF05151-86E6-C5FB-EA61-5C1354308AEF}"/>
              </a:ext>
            </a:extLst>
          </p:cNvPr>
          <p:cNvSpPr/>
          <p:nvPr/>
        </p:nvSpPr>
        <p:spPr>
          <a:xfrm>
            <a:off x="862759" y="8660936"/>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Tên</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thật</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Văn</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Công</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Hùng</a:t>
            </a:r>
            <a:r>
              <a:rPr lang="en-US" dirty="0">
                <a:solidFill>
                  <a:schemeClr val="accent5">
                    <a:lumMod val="75000"/>
                  </a:schemeClr>
                </a:solidFill>
                <a:latin typeface="Tw Cen MT" panose="020B0602020104020603" pitchFamily="34" charset="0"/>
                <a:cs typeface="Mongolian Baiti" panose="03000500000000000000" pitchFamily="66" charset="0"/>
              </a:rPr>
              <a:t>(1958)</a:t>
            </a:r>
          </a:p>
          <a:p>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Quê</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Điền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Hòa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Phong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Điền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Thừa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Huế</a:t>
            </a:r>
            <a:r>
              <a:rPr lang="en-US" dirty="0">
                <a:solidFill>
                  <a:schemeClr val="accent5">
                    <a:lumMod val="75000"/>
                  </a:schemeClr>
                </a:solidFill>
                <a:effectLst/>
                <a:latin typeface="Tw Cen MT" panose="020B0602020104020603" pitchFamily="34" charset="0"/>
                <a:cs typeface="Mongolian Baiti" panose="03000500000000000000" pitchFamily="66" charset="0"/>
              </a:rPr>
              <a:t>.</a:t>
            </a:r>
            <a:endParaRPr lang="en-US" dirty="0">
              <a:solidFill>
                <a:schemeClr val="accent5">
                  <a:lumMod val="75000"/>
                </a:schemeClr>
              </a:solidFill>
              <a:latin typeface="Tw Cen MT" panose="020B0602020104020603" pitchFamily="34" charset="0"/>
              <a:cs typeface="Mongolian Baiti" panose="03000500000000000000" pitchFamily="66" charset="0"/>
            </a:endParaRP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Sinh</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ra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lớn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lên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học</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phổ</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thông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tại</a:t>
            </a:r>
            <a:r>
              <a:rPr lang="en-US" dirty="0">
                <a:solidFill>
                  <a:schemeClr val="accent5">
                    <a:lumMod val="75000"/>
                  </a:schemeClr>
                </a:solidFill>
                <a:effectLst/>
                <a:latin typeface="Tw Cen MT" panose="020B0602020104020603" pitchFamily="34" charset="0"/>
                <a:cs typeface="Mongolian Baiti" panose="03000500000000000000" pitchFamily="66" charset="0"/>
              </a:rPr>
              <a:t> Thanh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Hóa</a:t>
            </a:r>
            <a:r>
              <a:rPr lang="en-US" dirty="0">
                <a:solidFill>
                  <a:schemeClr val="accent5">
                    <a:lumMod val="75000"/>
                  </a:schemeClr>
                </a:solidFill>
                <a:effectLst/>
                <a:latin typeface="Tw Cen MT" panose="020B0602020104020603" pitchFamily="34" charset="0"/>
                <a:cs typeface="Mongolian Baiti" panose="03000500000000000000" pitchFamily="66" charset="0"/>
              </a:rPr>
              <a:t>.</a:t>
            </a: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Chức</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vụ</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Nhà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Việt</a:t>
            </a:r>
            <a:r>
              <a:rPr lang="en-US" dirty="0">
                <a:solidFill>
                  <a:schemeClr val="accent5">
                    <a:lumMod val="75000"/>
                  </a:schemeClr>
                </a:solidFill>
                <a:effectLst/>
                <a:latin typeface="Tw Cen MT" panose="020B0602020104020603" pitchFamily="34" charset="0"/>
                <a:cs typeface="Mongolian Baiti" panose="03000500000000000000" pitchFamily="66" charset="0"/>
              </a:rPr>
              <a:t> Nam</a:t>
            </a:r>
            <a:r>
              <a:rPr lang="en-US" dirty="0">
                <a:solidFill>
                  <a:schemeClr val="accent5">
                    <a:lumMod val="75000"/>
                  </a:schemeClr>
                </a:solidFill>
                <a:latin typeface="Tw Cen MT" panose="020B0602020104020603" pitchFamily="34" charset="0"/>
                <a:cs typeface="Mongolian Baiti" panose="03000500000000000000" pitchFamily="66" charset="0"/>
              </a:rPr>
              <a:t/>
            </a:r>
            <a:br>
              <a:rPr lang="en-US" dirty="0">
                <a:solidFill>
                  <a:schemeClr val="accent5">
                    <a:lumMod val="75000"/>
                  </a:schemeClr>
                </a:solidFill>
                <a:latin typeface="Tw Cen MT" panose="020B0602020104020603" pitchFamily="34" charset="0"/>
                <a:cs typeface="Mongolian Baiti" panose="03000500000000000000" pitchFamily="66" charset="0"/>
              </a:rPr>
            </a:b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Phó</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Chủ</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tịch</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VHNT Gia Lai</a:t>
            </a:r>
            <a:br>
              <a:rPr lang="en-US" dirty="0">
                <a:solidFill>
                  <a:schemeClr val="accent5">
                    <a:lumMod val="75000"/>
                  </a:schemeClr>
                </a:solidFill>
                <a:effectLst/>
                <a:latin typeface="Tw Cen MT" panose="020B0602020104020603" pitchFamily="34" charset="0"/>
                <a:cs typeface="Mongolian Baiti" panose="03000500000000000000" pitchFamily="66" charset="0"/>
              </a:rPr>
            </a:b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Tổng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biên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tập</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tạp</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chí</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nghệ</a:t>
            </a:r>
            <a:r>
              <a:rPr lang="en-US" dirty="0">
                <a:solidFill>
                  <a:schemeClr val="accent5">
                    <a:lumMod val="75000"/>
                  </a:schemeClr>
                </a:solidFill>
                <a:effectLst/>
                <a:latin typeface="Tw Cen MT" panose="020B0602020104020603" pitchFamily="34" charset="0"/>
                <a:cs typeface="Mongolian Baiti" panose="03000500000000000000" pitchFamily="66" charset="0"/>
              </a:rPr>
              <a:t> Gia Lai.</a:t>
            </a:r>
            <a:br>
              <a:rPr lang="en-US" dirty="0">
                <a:solidFill>
                  <a:schemeClr val="accent5">
                    <a:lumMod val="75000"/>
                  </a:schemeClr>
                </a:solidFill>
                <a:effectLst/>
                <a:latin typeface="Tw Cen MT" panose="020B0602020104020603" pitchFamily="34" charset="0"/>
                <a:cs typeface="Mongolian Baiti" panose="03000500000000000000" pitchFamily="66" charset="0"/>
              </a:rPr>
            </a:b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Ủy</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viên</a:t>
            </a:r>
            <a:r>
              <a:rPr lang="en-US" dirty="0">
                <a:solidFill>
                  <a:schemeClr val="accent5">
                    <a:lumMod val="75000"/>
                  </a:schemeClr>
                </a:solidFill>
                <a:effectLst/>
                <a:latin typeface="Tw Cen MT" panose="020B0602020104020603" pitchFamily="34" charset="0"/>
                <a:cs typeface="Mongolian Baiti" panose="03000500000000000000" pitchFamily="66" charset="0"/>
              </a:rPr>
              <a:t> BCH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nhà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Việt</a:t>
            </a:r>
            <a:r>
              <a:rPr lang="en-US" dirty="0">
                <a:solidFill>
                  <a:schemeClr val="accent5">
                    <a:lumMod val="75000"/>
                  </a:schemeClr>
                </a:solidFill>
                <a:effectLst/>
                <a:latin typeface="Tw Cen MT" panose="020B0602020104020603" pitchFamily="34" charset="0"/>
                <a:cs typeface="Mongolian Baiti" panose="03000500000000000000" pitchFamily="66" charset="0"/>
              </a:rPr>
              <a:t> Nam </a:t>
            </a:r>
            <a:r>
              <a:rPr lang="en-US" dirty="0" err="1">
                <a:solidFill>
                  <a:schemeClr val="accent5">
                    <a:lumMod val="75000"/>
                  </a:schemeClr>
                </a:solidFill>
                <a:effectLst/>
                <a:latin typeface="Tw Cen MT" panose="020B0602020104020603" pitchFamily="34" charset="0"/>
                <a:cs typeface="Mongolian Baiti" panose="03000500000000000000" pitchFamily="66" charset="0"/>
              </a:rPr>
              <a:t>khóa</a:t>
            </a:r>
            <a:r>
              <a:rPr lang="en-US" dirty="0">
                <a:solidFill>
                  <a:schemeClr val="accent5">
                    <a:lumMod val="75000"/>
                  </a:schemeClr>
                </a:solidFill>
                <a:effectLst/>
                <a:latin typeface="Tw Cen MT" panose="020B0602020104020603" pitchFamily="34" charset="0"/>
                <a:cs typeface="Mongolian Baiti" panose="03000500000000000000" pitchFamily="66" charset="0"/>
              </a:rPr>
              <a:t> VIII</a:t>
            </a:r>
            <a:endParaRPr lang="en-US" dirty="0">
              <a:solidFill>
                <a:schemeClr val="accent5">
                  <a:lumMod val="75000"/>
                </a:schemeClr>
              </a:solidFill>
              <a:latin typeface="Tw Cen MT" panose="020B0602020104020603" pitchFamily="34" charset="0"/>
              <a:cs typeface="Mongolian Baiti" panose="03000500000000000000" pitchFamily="66" charset="0"/>
            </a:endParaRPr>
          </a:p>
          <a:p>
            <a:pPr algn="ctr"/>
            <a:endParaRPr lang="en-US" dirty="0"/>
          </a:p>
        </p:txBody>
      </p:sp>
      <p:sp>
        <p:nvSpPr>
          <p:cNvPr id="35" name="Rectangle: Rounded Corners 34">
            <a:extLst>
              <a:ext uri="{FF2B5EF4-FFF2-40B4-BE49-F238E27FC236}">
                <a16:creationId xmlns:a16="http://schemas.microsoft.com/office/drawing/2014/main" id="{5A3D9E68-69D9-0901-64BE-48499ABFD0F0}"/>
              </a:ext>
            </a:extLst>
          </p:cNvPr>
          <p:cNvSpPr/>
          <p:nvPr/>
        </p:nvSpPr>
        <p:spPr>
          <a:xfrm>
            <a:off x="-5733466" y="1697601"/>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Tw Cen MT" panose="020B0602020104020603" pitchFamily="34" charset="0"/>
              </a:rPr>
              <a:t>+ Hệ thống kênh rạch chằng chịt, kê huyết mạch nối những cù lao, giống,...thành một đồng bằng rộng lớn và </a:t>
            </a:r>
          </a:p>
          <a:p>
            <a:pPr algn="ctr"/>
            <a:r>
              <a:rPr lang="vi-VN" dirty="0">
                <a:latin typeface="Tw Cen MT" panose="020B0602020104020603" pitchFamily="34" charset="0"/>
              </a:rPr>
              <a:t> đầy màu sắc.</a:t>
            </a:r>
            <a:br>
              <a:rPr lang="vi-VN" dirty="0">
                <a:latin typeface="Tw Cen MT" panose="020B0602020104020603" pitchFamily="34" charset="0"/>
              </a:rPr>
            </a:br>
            <a:r>
              <a:rPr lang="vi-VN" dirty="0">
                <a:latin typeface="Tw Cen MT" panose="020B0602020104020603" pitchFamily="34" charset="0"/>
              </a:rPr>
              <a:t>- Tràm chim : rừng tràm và chim dày đặc thành vườn.</a:t>
            </a:r>
            <a:br>
              <a:rPr lang="vi-VN" dirty="0">
                <a:latin typeface="Tw Cen MT" panose="020B0602020104020603" pitchFamily="34" charset="0"/>
              </a:rPr>
            </a:br>
            <a:r>
              <a:rPr lang="vi-VN" dirty="0">
                <a:latin typeface="Tw Cen MT" panose="020B0602020104020603" pitchFamily="34" charset="0"/>
              </a:rPr>
              <a:t>+ Muốn thấy chim phải chiều tối, hàng vạn, chục vạn con lớn bé to nhỏ rợp cả một khoảng trời.</a:t>
            </a:r>
          </a:p>
          <a:p>
            <a:pPr algn="ctr"/>
            <a:r>
              <a:rPr lang="vi-VN" dirty="0">
                <a:latin typeface="Tw Cen MT" panose="020B0602020104020603" pitchFamily="34" charset="0"/>
              </a:rPr>
              <a:t>→ Là một vùng đất thiên nhiên trù phú</a:t>
            </a:r>
          </a:p>
          <a:p>
            <a:pPr marL="285750" indent="-285750">
              <a:buFontTx/>
              <a:buChar char="-"/>
            </a:pPr>
            <a:r>
              <a:rPr lang="vi-VN" dirty="0">
                <a:latin typeface="Tw Cen MT" panose="020B0602020104020603" pitchFamily="34" charset="0"/>
              </a:rPr>
              <a:t>- Sen: thế lực của cái đẹp tự nhiên</a:t>
            </a:r>
            <a:br>
              <a:rPr lang="vi-VN" dirty="0">
                <a:latin typeface="Tw Cen MT" panose="020B0602020104020603" pitchFamily="34" charset="0"/>
              </a:rPr>
            </a:br>
            <a:r>
              <a:rPr lang="vi-VN" dirty="0">
                <a:latin typeface="Tw Cen MT" panose="020B0602020104020603" pitchFamily="34" charset="0"/>
              </a:rPr>
              <a:t>+ Bạt ngàn, tinh khiết, ngạo nghễ, không chen chúc.</a:t>
            </a:r>
            <a:br>
              <a:rPr lang="vi-VN" dirty="0">
                <a:latin typeface="Tw Cen MT" panose="020B0602020104020603" pitchFamily="34" charset="0"/>
              </a:rPr>
            </a:br>
            <a:r>
              <a:rPr lang="vi-VN" dirty="0">
                <a:latin typeface="Tw Cen MT" panose="020B0602020104020603" pitchFamily="34" charset="0"/>
              </a:rPr>
              <a:t>→ Nghệ thuật: nhân hóa.</a:t>
            </a:r>
            <a:br>
              <a:rPr lang="vi-VN" dirty="0">
                <a:latin typeface="Tw Cen MT" panose="020B0602020104020603" pitchFamily="34" charset="0"/>
              </a:rPr>
            </a:br>
            <a:r>
              <a:rPr lang="vi-VN" dirty="0">
                <a:latin typeface="Tw Cen MT" panose="020B0602020104020603" pitchFamily="34" charset="0"/>
              </a:rPr>
              <a:t>➩ Thiên nhiên, cảnh quan hùng vĩ, tươi đẹp, đặc biệt tại Đồng Tháp Mười</a:t>
            </a:r>
          </a:p>
          <a:p>
            <a:pPr algn="ctr"/>
            <a:endParaRPr lang="en-US" dirty="0">
              <a:latin typeface="Tw Cen MT" panose="020B0602020104020603" pitchFamily="34" charset="0"/>
            </a:endParaRPr>
          </a:p>
        </p:txBody>
      </p:sp>
      <p:sp>
        <p:nvSpPr>
          <p:cNvPr id="36" name="Rectangle: Rounded Corners 35">
            <a:extLst>
              <a:ext uri="{FF2B5EF4-FFF2-40B4-BE49-F238E27FC236}">
                <a16:creationId xmlns:a16="http://schemas.microsoft.com/office/drawing/2014/main" id="{AED1CCA5-025D-E628-EFB7-92E543A85CD4}"/>
              </a:ext>
            </a:extLst>
          </p:cNvPr>
          <p:cNvSpPr/>
          <p:nvPr/>
        </p:nvSpPr>
        <p:spPr>
          <a:xfrm>
            <a:off x="-12026204" y="1706081"/>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w Cen MT" panose="020B0602020104020603" pitchFamily="34" charset="0"/>
              </a:rPr>
              <a:t>* </a:t>
            </a:r>
            <a:r>
              <a:rPr lang="vi-VN" dirty="0">
                <a:latin typeface="Tw Cen MT" panose="020B0602020104020603" pitchFamily="34" charset="0"/>
              </a:rPr>
              <a:t>N</a:t>
            </a:r>
            <a:r>
              <a:rPr lang="en-US" dirty="0" err="1">
                <a:latin typeface="Tw Cen MT" panose="020B0602020104020603" pitchFamily="34" charset="0"/>
              </a:rPr>
              <a:t>ét</a:t>
            </a:r>
            <a:r>
              <a:rPr lang="vi-VN" dirty="0">
                <a:latin typeface="Tw Cen MT" panose="020B0602020104020603" pitchFamily="34" charset="0"/>
              </a:rPr>
              <a:t> văń</a:t>
            </a:r>
            <a:r>
              <a:rPr lang="en-US" dirty="0">
                <a:latin typeface="Tw Cen MT" panose="020B0602020104020603" pitchFamily="34" charset="0"/>
              </a:rPr>
              <a:t> </a:t>
            </a:r>
            <a:r>
              <a:rPr lang="en-US" dirty="0" err="1">
                <a:latin typeface="Tw Cen MT" panose="020B0602020104020603" pitchFamily="34" charset="0"/>
              </a:rPr>
              <a:t>hó</a:t>
            </a:r>
            <a:r>
              <a:rPr lang="vi-VN" dirty="0">
                <a:latin typeface="Tw Cen MT" panose="020B0602020104020603" pitchFamily="34" charset="0"/>
              </a:rPr>
              <a:t>a nơi Đồng Th</a:t>
            </a:r>
            <a:r>
              <a:rPr lang="en-US" dirty="0">
                <a:latin typeface="Tw Cen MT" panose="020B0602020104020603" pitchFamily="34" charset="0"/>
              </a:rPr>
              <a:t>á</a:t>
            </a:r>
            <a:r>
              <a:rPr lang="vi-VN" dirty="0">
                <a:latin typeface="Tw Cen MT" panose="020B0602020104020603" pitchFamily="34" charset="0"/>
              </a:rPr>
              <a:t>p Mười</a:t>
            </a:r>
            <a:endParaRPr lang="en-US" dirty="0">
              <a:latin typeface="Tw Cen MT" panose="020B0602020104020603" pitchFamily="34" charset="0"/>
            </a:endParaRPr>
          </a:p>
          <a:p>
            <a:r>
              <a:rPr lang="vi-VN" dirty="0">
                <a:latin typeface="Tw Cen MT" panose="020B0602020104020603" pitchFamily="34" charset="0"/>
              </a:rPr>
              <a:t>Văn hóa ẩm thực</a:t>
            </a:r>
            <a:br>
              <a:rPr lang="vi-VN" dirty="0">
                <a:latin typeface="Tw Cen MT" panose="020B0602020104020603" pitchFamily="34" charset="0"/>
              </a:rPr>
            </a:br>
            <a:r>
              <a:rPr lang="vi-VN" dirty="0">
                <a:latin typeface="Tw Cen MT" panose="020B0602020104020603" pitchFamily="34" charset="0"/>
              </a:rPr>
              <a:t>- Món đặc trưng mùa nước là cá linh và bông điên điển.</a:t>
            </a:r>
            <a:br>
              <a:rPr lang="vi-VN" dirty="0">
                <a:latin typeface="Tw Cen MT" panose="020B0602020104020603" pitchFamily="34" charset="0"/>
              </a:rPr>
            </a:br>
            <a:r>
              <a:rPr lang="vi-VN" dirty="0">
                <a:latin typeface="Tw Cen MT" panose="020B0602020104020603" pitchFamily="34" charset="0"/>
              </a:rPr>
              <a:t>- Được thiết đãi món: cá linh kho tộ và bông điên điển xào tôm.</a:t>
            </a:r>
            <a:br>
              <a:rPr lang="vi-VN" dirty="0">
                <a:latin typeface="Tw Cen MT" panose="020B0602020104020603" pitchFamily="34" charset="0"/>
              </a:rPr>
            </a:br>
            <a:r>
              <a:rPr lang="vi-VN" dirty="0">
                <a:latin typeface="Tw Cen MT" panose="020B0602020104020603" pitchFamily="34" charset="0"/>
              </a:rPr>
              <a:t>- Tác giả đã trân trọng, miệt mài ăn, ăn thưởng thức.</a:t>
            </a:r>
            <a:br>
              <a:rPr lang="vi-VN" dirty="0">
                <a:latin typeface="Tw Cen MT" panose="020B0602020104020603" pitchFamily="34" charset="0"/>
              </a:rPr>
            </a:br>
            <a:endParaRPr lang="en-US" dirty="0">
              <a:latin typeface="Tw Cen MT" panose="020B0602020104020603" pitchFamily="34" charset="0"/>
            </a:endParaRPr>
          </a:p>
        </p:txBody>
      </p:sp>
      <p:sp>
        <p:nvSpPr>
          <p:cNvPr id="37" name="Rectangle: Rounded Corners 36">
            <a:extLst>
              <a:ext uri="{FF2B5EF4-FFF2-40B4-BE49-F238E27FC236}">
                <a16:creationId xmlns:a16="http://schemas.microsoft.com/office/drawing/2014/main" id="{63F354BE-C071-5FE1-0D2B-3339A66972F3}"/>
              </a:ext>
            </a:extLst>
          </p:cNvPr>
          <p:cNvSpPr/>
          <p:nvPr/>
        </p:nvSpPr>
        <p:spPr>
          <a:xfrm>
            <a:off x="-6397557" y="1617025"/>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latin typeface="Tw Cen MT" panose="020B0602020104020603" pitchFamily="34" charset="0"/>
              </a:rPr>
              <a:t>Văn hóa kiến trúc</a:t>
            </a:r>
            <a:br>
              <a:rPr lang="vi-VN" dirty="0">
                <a:latin typeface="Tw Cen MT" panose="020B0602020104020603" pitchFamily="34" charset="0"/>
              </a:rPr>
            </a:br>
            <a:r>
              <a:rPr lang="vi-VN" dirty="0">
                <a:latin typeface="Tw Cen MT" panose="020B0602020104020603" pitchFamily="34" charset="0"/>
              </a:rPr>
              <a:t>* Gò Tháp.</a:t>
            </a:r>
            <a:br>
              <a:rPr lang="vi-VN" dirty="0">
                <a:latin typeface="Tw Cen MT" panose="020B0602020104020603" pitchFamily="34" charset="0"/>
              </a:rPr>
            </a:br>
            <a:r>
              <a:rPr lang="vi-VN" dirty="0">
                <a:latin typeface="Tw Cen MT" panose="020B0602020104020603" pitchFamily="34" charset="0"/>
              </a:rPr>
              <a:t>- Khu gò rộng khoảng 5 000 mét vuông và cao hơn khoảng 5 mét so với mực nước biển, nằm giữa rốn Đồng Tháp Mười.</a:t>
            </a:r>
            <a:br>
              <a:rPr lang="vi-VN" dirty="0">
                <a:latin typeface="Tw Cen MT" panose="020B0602020104020603" pitchFamily="34" charset="0"/>
              </a:rPr>
            </a:br>
            <a:r>
              <a:rPr lang="vi-VN" dirty="0">
                <a:latin typeface="Tw Cen MT" panose="020B0602020104020603" pitchFamily="34" charset="0"/>
              </a:rPr>
              <a:t>- Người ta khai quật được một di tích nền gạch cổ có khoảng 1500 năm trước và được công nhận là di tích quốc gia.</a:t>
            </a:r>
            <a:br>
              <a:rPr lang="vi-VN" dirty="0">
                <a:latin typeface="Tw Cen MT" panose="020B0602020104020603" pitchFamily="34" charset="0"/>
              </a:rPr>
            </a:br>
            <a:r>
              <a:rPr lang="vi-VN" dirty="0">
                <a:latin typeface="Tw Cen MT" panose="020B0602020104020603" pitchFamily="34" charset="0"/>
              </a:rPr>
              <a:t>- Là đại bản doanh của cụ Thiên hộ Dương và Đốc binh Kiều - hai vị anh hùng chống thực dân Pháp. Là căn cứ địa chống Mỹ cứu nước của cách mạng Việt Nam.</a:t>
            </a:r>
            <a:br>
              <a:rPr lang="vi-VN" dirty="0">
                <a:latin typeface="Tw Cen MT" panose="020B0602020104020603" pitchFamily="34" charset="0"/>
              </a:rPr>
            </a:br>
            <a:r>
              <a:rPr lang="vi-VN" dirty="0">
                <a:latin typeface="Tw Cen MT" panose="020B0602020104020603" pitchFamily="34" charset="0"/>
              </a:rPr>
              <a:t>* Tháp Sen được chọn để xây dựng ở đây như cách tôn vinh sen Đồng Tháp Mười.</a:t>
            </a:r>
            <a:br>
              <a:rPr lang="vi-VN" dirty="0">
                <a:latin typeface="Tw Cen MT" panose="020B0602020104020603" pitchFamily="34" charset="0"/>
              </a:rPr>
            </a:br>
            <a:r>
              <a:rPr lang="vi-VN" dirty="0">
                <a:latin typeface="Tw Cen MT" panose="020B0602020104020603" pitchFamily="34" charset="0"/>
              </a:rPr>
              <a:t>=&gt; Cung cấp kiến thức lịch sử về vùng đất Đồng Tháp Mười.</a:t>
            </a:r>
            <a:br>
              <a:rPr lang="vi-VN" dirty="0">
                <a:latin typeface="Tw Cen MT" panose="020B0602020104020603" pitchFamily="34" charset="0"/>
              </a:rPr>
            </a:br>
            <a:endParaRPr lang="en-US" dirty="0">
              <a:latin typeface="Tw Cen MT" panose="020B0602020104020603" pitchFamily="34" charset="0"/>
            </a:endParaRPr>
          </a:p>
        </p:txBody>
      </p:sp>
      <p:sp>
        <p:nvSpPr>
          <p:cNvPr id="38" name="Rectangle: Rounded Corners 37">
            <a:extLst>
              <a:ext uri="{FF2B5EF4-FFF2-40B4-BE49-F238E27FC236}">
                <a16:creationId xmlns:a16="http://schemas.microsoft.com/office/drawing/2014/main" id="{D02CECDA-CB2B-7003-AB50-BEBF2121D74C}"/>
              </a:ext>
            </a:extLst>
          </p:cNvPr>
          <p:cNvSpPr/>
          <p:nvPr/>
        </p:nvSpPr>
        <p:spPr>
          <a:xfrm>
            <a:off x="559272" y="1769425"/>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i="1" u="sng" dirty="0" smtClean="0">
                <a:solidFill>
                  <a:srgbClr val="0005E4"/>
                </a:solidFill>
                <a:latin typeface="Times New Roman" pitchFamily="18" charset="0"/>
                <a:cs typeface="Times New Roman" pitchFamily="18" charset="0"/>
              </a:rPr>
              <a:t>3/ Con </a:t>
            </a:r>
            <a:r>
              <a:rPr lang="vi-VN" sz="2400" i="1" u="sng" dirty="0">
                <a:solidFill>
                  <a:srgbClr val="0005E4"/>
                </a:solidFill>
                <a:latin typeface="Times New Roman" pitchFamily="18" charset="0"/>
                <a:cs typeface="Times New Roman" pitchFamily="18" charset="0"/>
              </a:rPr>
              <a:t>người nơi Đồng Tháp Mười</a:t>
            </a:r>
            <a:r>
              <a:rPr lang="vi-VN" sz="2400" dirty="0">
                <a:solidFill>
                  <a:srgbClr val="0005E4"/>
                </a:solidFill>
                <a:latin typeface="Times New Roman" pitchFamily="18" charset="0"/>
                <a:cs typeface="Times New Roman" pitchFamily="18" charset="0"/>
              </a:rPr>
              <a:t/>
            </a:r>
            <a:br>
              <a:rPr lang="vi-VN" sz="2400" dirty="0">
                <a:solidFill>
                  <a:srgbClr val="0005E4"/>
                </a:solidFill>
                <a:latin typeface="Times New Roman" pitchFamily="18" charset="0"/>
                <a:cs typeface="Times New Roman" pitchFamily="18" charset="0"/>
              </a:rPr>
            </a:br>
            <a:r>
              <a:rPr lang="vi-VN" sz="2400" dirty="0">
                <a:solidFill>
                  <a:srgbClr val="0005E4"/>
                </a:solidFill>
                <a:latin typeface="Times New Roman" pitchFamily="18" charset="0"/>
                <a:cs typeface="Times New Roman" pitchFamily="18" charset="0"/>
              </a:rPr>
              <a:t>- Người dân vui vẻ, hiền lành, năng động,... sống </a:t>
            </a:r>
            <a:r>
              <a:rPr lang="vi-VN" sz="2400" dirty="0" smtClean="0">
                <a:solidFill>
                  <a:srgbClr val="0005E4"/>
                </a:solidFill>
                <a:latin typeface="Times New Roman" pitchFamily="18" charset="0"/>
                <a:cs typeface="Times New Roman" pitchFamily="18" charset="0"/>
              </a:rPr>
              <a:t>nhịp </a:t>
            </a:r>
            <a:r>
              <a:rPr lang="vi-VN" sz="2400" dirty="0">
                <a:solidFill>
                  <a:srgbClr val="0005E4"/>
                </a:solidFill>
                <a:latin typeface="Times New Roman" pitchFamily="18" charset="0"/>
                <a:cs typeface="Times New Roman" pitchFamily="18" charset="0"/>
              </a:rPr>
              <a:t>nhàng nước kiệt, nước ròng, những câu vọng cổ.</a:t>
            </a:r>
            <a:br>
              <a:rPr lang="vi-VN" sz="2400" dirty="0">
                <a:solidFill>
                  <a:srgbClr val="0005E4"/>
                </a:solidFill>
                <a:latin typeface="Times New Roman" pitchFamily="18" charset="0"/>
                <a:cs typeface="Times New Roman" pitchFamily="18" charset="0"/>
              </a:rPr>
            </a:br>
            <a:r>
              <a:rPr lang="vi-VN" sz="2400" dirty="0">
                <a:solidFill>
                  <a:srgbClr val="0005E4"/>
                </a:solidFill>
                <a:latin typeface="Times New Roman" pitchFamily="18" charset="0"/>
                <a:cs typeface="Times New Roman" pitchFamily="18" charset="0"/>
              </a:rPr>
              <a:t>- Thành </a:t>
            </a:r>
            <a:r>
              <a:rPr lang="vi-VN" sz="2400" dirty="0" smtClean="0">
                <a:solidFill>
                  <a:srgbClr val="0005E4"/>
                </a:solidFill>
                <a:latin typeface="Times New Roman" pitchFamily="18" charset="0"/>
                <a:cs typeface="Times New Roman" pitchFamily="18" charset="0"/>
              </a:rPr>
              <a:t>phố </a:t>
            </a:r>
            <a:r>
              <a:rPr lang="vi-VN" sz="2400" dirty="0">
                <a:solidFill>
                  <a:srgbClr val="0005E4"/>
                </a:solidFill>
                <a:latin typeface="Times New Roman" pitchFamily="18" charset="0"/>
                <a:cs typeface="Times New Roman" pitchFamily="18" charset="0"/>
              </a:rPr>
              <a:t>trẻ trung vừa hiện đại, có gu kiến trúc, vừa mềm vừa xanh, cứ nao nao câu hò,...</a:t>
            </a:r>
            <a:endParaRPr lang="en-US" sz="2400" dirty="0">
              <a:solidFill>
                <a:srgbClr val="0005E4"/>
              </a:solidFill>
              <a:latin typeface="Times New Roman" pitchFamily="18" charset="0"/>
              <a:cs typeface="Times New Roman" pitchFamily="18" charset="0"/>
            </a:endParaRPr>
          </a:p>
        </p:txBody>
      </p:sp>
      <p:sp>
        <p:nvSpPr>
          <p:cNvPr id="39" name="Rectangle: Rounded Corners 38">
            <a:extLst>
              <a:ext uri="{FF2B5EF4-FFF2-40B4-BE49-F238E27FC236}">
                <a16:creationId xmlns:a16="http://schemas.microsoft.com/office/drawing/2014/main" id="{62AF5ED7-4170-A0CC-3296-CC3143F96D86}"/>
              </a:ext>
            </a:extLst>
          </p:cNvPr>
          <p:cNvSpPr/>
          <p:nvPr/>
        </p:nvSpPr>
        <p:spPr>
          <a:xfrm>
            <a:off x="6194324" y="1120877"/>
            <a:ext cx="5518428" cy="5522699"/>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i="1" u="sng" dirty="0" smtClean="0">
                <a:solidFill>
                  <a:srgbClr val="0005E4"/>
                </a:solidFill>
                <a:latin typeface="Times New Roman" pitchFamily="18" charset="0"/>
                <a:cs typeface="Times New Roman" pitchFamily="18" charset="0"/>
              </a:rPr>
              <a:t>4/ Cảm </a:t>
            </a:r>
            <a:r>
              <a:rPr lang="vi-VN" sz="2400" i="1" u="sng" dirty="0">
                <a:solidFill>
                  <a:srgbClr val="0005E4"/>
                </a:solidFill>
                <a:latin typeface="Times New Roman" pitchFamily="18" charset="0"/>
                <a:cs typeface="Times New Roman" pitchFamily="18" charset="0"/>
              </a:rPr>
              <a:t>xúc tác giả khi được trải nghiệm vẻ đẹp Đồng Tháp Mười</a:t>
            </a:r>
            <a:r>
              <a:rPr lang="vi-VN" sz="2000" dirty="0">
                <a:solidFill>
                  <a:srgbClr val="0005E4"/>
                </a:solidFill>
                <a:latin typeface="Times New Roman" pitchFamily="18" charset="0"/>
                <a:cs typeface="Times New Roman" pitchFamily="18" charset="0"/>
              </a:rPr>
              <a:t/>
            </a:r>
            <a:br>
              <a:rPr lang="vi-VN" sz="2000" dirty="0">
                <a:solidFill>
                  <a:srgbClr val="0005E4"/>
                </a:solidFill>
                <a:latin typeface="Times New Roman" pitchFamily="18" charset="0"/>
                <a:cs typeface="Times New Roman" pitchFamily="18" charset="0"/>
              </a:rPr>
            </a:br>
            <a:r>
              <a:rPr lang="vi-VN" sz="2000" dirty="0">
                <a:solidFill>
                  <a:srgbClr val="0005E4"/>
                </a:solidFill>
                <a:latin typeface="Times New Roman" pitchFamily="18" charset="0"/>
                <a:cs typeface="Times New Roman" pitchFamily="18" charset="0"/>
              </a:rPr>
              <a:t>- </a:t>
            </a:r>
            <a:r>
              <a:rPr lang="vi-VN" sz="2000" dirty="0" smtClean="0">
                <a:solidFill>
                  <a:srgbClr val="0005E4"/>
                </a:solidFill>
                <a:latin typeface="Times New Roman" pitchFamily="18" charset="0"/>
                <a:cs typeface="Times New Roman" pitchFamily="18" charset="0"/>
              </a:rPr>
              <a:t>Tác giả từ </a:t>
            </a:r>
            <a:r>
              <a:rPr lang="vi-VN" sz="2000" dirty="0">
                <a:solidFill>
                  <a:srgbClr val="0005E4"/>
                </a:solidFill>
                <a:latin typeface="Times New Roman" pitchFamily="18" charset="0"/>
                <a:cs typeface="Times New Roman" pitchFamily="18" charset="0"/>
              </a:rPr>
              <a:t>ngỡ ngàng đến tiếc </a:t>
            </a:r>
            <a:r>
              <a:rPr lang="vi-VN" sz="2000" dirty="0" smtClean="0">
                <a:solidFill>
                  <a:srgbClr val="0005E4"/>
                </a:solidFill>
                <a:latin typeface="Times New Roman" pitchFamily="18" charset="0"/>
                <a:cs typeface="Times New Roman" pitchFamily="18" charset="0"/>
              </a:rPr>
              <a:t>nuối=&gt;tận </a:t>
            </a:r>
            <a:r>
              <a:rPr lang="vi-VN" sz="2000" dirty="0">
                <a:solidFill>
                  <a:srgbClr val="0005E4"/>
                </a:solidFill>
                <a:latin typeface="Times New Roman" pitchFamily="18" charset="0"/>
                <a:cs typeface="Times New Roman" pitchFamily="18" charset="0"/>
              </a:rPr>
              <a:t>hưởng, trân trọng khi thưởng thức món ăn.</a:t>
            </a:r>
            <a:br>
              <a:rPr lang="vi-VN" sz="2000" dirty="0">
                <a:solidFill>
                  <a:srgbClr val="0005E4"/>
                </a:solidFill>
                <a:latin typeface="Times New Roman" pitchFamily="18" charset="0"/>
                <a:cs typeface="Times New Roman" pitchFamily="18" charset="0"/>
              </a:rPr>
            </a:br>
            <a:r>
              <a:rPr lang="vi-VN" sz="2000" dirty="0">
                <a:solidFill>
                  <a:srgbClr val="0005E4"/>
                </a:solidFill>
                <a:latin typeface="Times New Roman" pitchFamily="18" charset="0"/>
                <a:cs typeface="Times New Roman" pitchFamily="18" charset="0"/>
              </a:rPr>
              <a:t>- Choáng ngợp trước vẻ đẹp, sự kiêu hãnh của </a:t>
            </a:r>
            <a:r>
              <a:rPr lang="vi-VN" sz="2000" dirty="0" smtClean="0">
                <a:solidFill>
                  <a:srgbClr val="0005E4"/>
                </a:solidFill>
                <a:latin typeface="Times New Roman" pitchFamily="18" charset="0"/>
                <a:cs typeface="Times New Roman" pitchFamily="18" charset="0"/>
              </a:rPr>
              <a:t>sen </a:t>
            </a:r>
            <a:r>
              <a:rPr lang="vi-VN" sz="2000" dirty="0">
                <a:solidFill>
                  <a:srgbClr val="0005E4"/>
                </a:solidFill>
                <a:latin typeface="Times New Roman" pitchFamily="18" charset="0"/>
                <a:cs typeface="Times New Roman" pitchFamily="18" charset="0"/>
              </a:rPr>
              <a:t>Đồng Tháp Mười.</a:t>
            </a:r>
            <a:br>
              <a:rPr lang="vi-VN" sz="2000" dirty="0">
                <a:solidFill>
                  <a:srgbClr val="0005E4"/>
                </a:solidFill>
                <a:latin typeface="Times New Roman" pitchFamily="18" charset="0"/>
                <a:cs typeface="Times New Roman" pitchFamily="18" charset="0"/>
              </a:rPr>
            </a:br>
            <a:r>
              <a:rPr lang="vi-VN" sz="2000" dirty="0">
                <a:solidFill>
                  <a:srgbClr val="0005E4"/>
                </a:solidFill>
                <a:latin typeface="Times New Roman" pitchFamily="18" charset="0"/>
                <a:cs typeface="Times New Roman" pitchFamily="18" charset="0"/>
              </a:rPr>
              <a:t>- Mở mang, đem đến thông tin về lịch </a:t>
            </a:r>
            <a:r>
              <a:rPr lang="vi-VN" sz="2000" dirty="0" smtClean="0">
                <a:solidFill>
                  <a:srgbClr val="0005E4"/>
                </a:solidFill>
                <a:latin typeface="Times New Roman" pitchFamily="18" charset="0"/>
                <a:cs typeface="Times New Roman" pitchFamily="18" charset="0"/>
              </a:rPr>
              <a:t>sử chứ </a:t>
            </a:r>
            <a:r>
              <a:rPr lang="vi-VN" sz="2000" dirty="0">
                <a:solidFill>
                  <a:srgbClr val="0005E4"/>
                </a:solidFill>
                <a:latin typeface="Times New Roman" pitchFamily="18" charset="0"/>
                <a:cs typeface="Times New Roman" pitchFamily="18" charset="0"/>
              </a:rPr>
              <a:t>không chỉ kiến thức địa lí.</a:t>
            </a:r>
            <a:br>
              <a:rPr lang="vi-VN" sz="2000" dirty="0">
                <a:solidFill>
                  <a:srgbClr val="0005E4"/>
                </a:solidFill>
                <a:latin typeface="Times New Roman" pitchFamily="18" charset="0"/>
                <a:cs typeface="Times New Roman" pitchFamily="18" charset="0"/>
              </a:rPr>
            </a:br>
            <a:r>
              <a:rPr lang="vi-VN" sz="2000" dirty="0">
                <a:solidFill>
                  <a:srgbClr val="0005E4"/>
                </a:solidFill>
                <a:latin typeface="Times New Roman" pitchFamily="18" charset="0"/>
                <a:cs typeface="Times New Roman" pitchFamily="18" charset="0"/>
              </a:rPr>
              <a:t>- Cảm nhận về thành phố, cuộc sống về đêm trước khi ra về.</a:t>
            </a:r>
            <a:br>
              <a:rPr lang="vi-VN" sz="2000" dirty="0">
                <a:solidFill>
                  <a:srgbClr val="0005E4"/>
                </a:solidFill>
                <a:latin typeface="Times New Roman" pitchFamily="18" charset="0"/>
                <a:cs typeface="Times New Roman" pitchFamily="18" charset="0"/>
              </a:rPr>
            </a:br>
            <a:r>
              <a:rPr lang="vi-VN" sz="2000" dirty="0">
                <a:solidFill>
                  <a:srgbClr val="0005E4"/>
                </a:solidFill>
                <a:latin typeface="Times New Roman" pitchFamily="18" charset="0"/>
                <a:cs typeface="Times New Roman" pitchFamily="18" charset="0"/>
              </a:rPr>
              <a:t>➩ Nhiều cảm xúc đan xen: ngỡ ngàng, choáng ngợp, tận hưởng, tiếc </a:t>
            </a:r>
            <a:r>
              <a:rPr lang="vi-VN" sz="2000" dirty="0" smtClean="0">
                <a:solidFill>
                  <a:srgbClr val="0005E4"/>
                </a:solidFill>
                <a:latin typeface="Times New Roman" pitchFamily="18" charset="0"/>
                <a:cs typeface="Times New Roman" pitchFamily="18" charset="0"/>
              </a:rPr>
              <a:t>nuối=&gt;Tác </a:t>
            </a:r>
            <a:r>
              <a:rPr lang="vi-VN" sz="2000" dirty="0">
                <a:solidFill>
                  <a:srgbClr val="0005E4"/>
                </a:solidFill>
                <a:latin typeface="Times New Roman" pitchFamily="18" charset="0"/>
                <a:cs typeface="Times New Roman" pitchFamily="18" charset="0"/>
              </a:rPr>
              <a:t>giả trân trọng chuyến đi tìm hiểu về vùng đất mới này.</a:t>
            </a:r>
            <a:endParaRPr lang="en-US" sz="2000" dirty="0">
              <a:solidFill>
                <a:srgbClr val="0005E4"/>
              </a:solidFill>
              <a:latin typeface="Times New Roman" pitchFamily="18" charset="0"/>
              <a:cs typeface="Times New Roman" pitchFamily="18" charset="0"/>
            </a:endParaRPr>
          </a:p>
        </p:txBody>
      </p:sp>
    </p:spTree>
    <p:extLst>
      <p:ext uri="{BB962C8B-B14F-4D97-AF65-F5344CB8AC3E}">
        <p14:creationId xmlns:p14="http://schemas.microsoft.com/office/powerpoint/2010/main" val="5644336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AF9CA3-0DAF-399C-C2AE-CE2815042974}"/>
              </a:ext>
            </a:extLst>
          </p:cNvPr>
          <p:cNvSpPr txBox="1"/>
          <p:nvPr/>
        </p:nvSpPr>
        <p:spPr>
          <a:xfrm>
            <a:off x="888274" y="600891"/>
            <a:ext cx="3457303" cy="584775"/>
          </a:xfrm>
          <a:prstGeom prst="rect">
            <a:avLst/>
          </a:prstGeom>
          <a:noFill/>
        </p:spPr>
        <p:txBody>
          <a:bodyPr wrap="square" rtlCol="0">
            <a:spAutoFit/>
          </a:bodyPr>
          <a:lstStyle/>
          <a:p>
            <a:endParaRPr lang="en-US" sz="3200" dirty="0">
              <a:solidFill>
                <a:srgbClr val="800000"/>
              </a:solidFill>
            </a:endParaRPr>
          </a:p>
        </p:txBody>
      </p:sp>
      <p:pic>
        <p:nvPicPr>
          <p:cNvPr id="1030" name="Picture 6" descr="10 Cánh Đồng Sen Đẹp Bạn Nên Đi Kẻo Lỡ ... Mùa Sen | Sen Đại Việt">
            <a:extLst>
              <a:ext uri="{FF2B5EF4-FFF2-40B4-BE49-F238E27FC236}">
                <a16:creationId xmlns:a16="http://schemas.microsoft.com/office/drawing/2014/main" id="{B3FB724A-3F0E-2606-4D47-8A4D6DE93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gradFill>
            <a:gsLst>
              <a:gs pos="10000">
                <a:schemeClr val="accent2"/>
              </a:gs>
              <a:gs pos="0">
                <a:schemeClr val="accent2">
                  <a:alpha val="71000"/>
                  <a:lumMod val="84000"/>
                  <a:lumOff val="16000"/>
                </a:schemeClr>
              </a:gs>
              <a:gs pos="77000">
                <a:schemeClr val="accent5">
                  <a:lumMod val="70000"/>
                </a:schemeClr>
              </a:gs>
            </a:gsLst>
            <a:lin ang="0" scaled="1"/>
          </a:gradFill>
          <a:effectLst>
            <a:outerShdw blurRad="50800" dist="50800" dir="5400000" algn="ctr" rotWithShape="0">
              <a:srgbClr val="000000">
                <a:alpha val="0"/>
              </a:srgbClr>
            </a:outerShdw>
          </a:effectLst>
        </p:spPr>
      </p:pic>
      <p:sp>
        <p:nvSpPr>
          <p:cNvPr id="27" name="TextBox 26">
            <a:extLst>
              <a:ext uri="{FF2B5EF4-FFF2-40B4-BE49-F238E27FC236}">
                <a16:creationId xmlns:a16="http://schemas.microsoft.com/office/drawing/2014/main" id="{7A3527F2-11A6-D4FC-35D6-EBE63BA2F5CD}"/>
              </a:ext>
            </a:extLst>
          </p:cNvPr>
          <p:cNvSpPr txBox="1"/>
          <p:nvPr/>
        </p:nvSpPr>
        <p:spPr>
          <a:xfrm>
            <a:off x="3547065" y="-2331043"/>
            <a:ext cx="5097870" cy="1754326"/>
          </a:xfrm>
          <a:prstGeom prst="rect">
            <a:avLst/>
          </a:prstGeom>
          <a:noFill/>
        </p:spPr>
        <p:txBody>
          <a:bodyPr wrap="none" rtlCol="0">
            <a:spAutoFit/>
          </a:bodyPr>
          <a:lstStyle/>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Đồng</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Tháp</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Mười</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p>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mùa</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nước</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nổi</a:t>
            </a:r>
            <a:endPar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endParaRPr>
          </a:p>
        </p:txBody>
      </p:sp>
      <p:sp>
        <p:nvSpPr>
          <p:cNvPr id="5" name="TextBox 4">
            <a:extLst>
              <a:ext uri="{FF2B5EF4-FFF2-40B4-BE49-F238E27FC236}">
                <a16:creationId xmlns:a16="http://schemas.microsoft.com/office/drawing/2014/main" id="{8FEFE621-C230-7052-B7AB-A2DC23114865}"/>
              </a:ext>
            </a:extLst>
          </p:cNvPr>
          <p:cNvSpPr txBox="1"/>
          <p:nvPr/>
        </p:nvSpPr>
        <p:spPr>
          <a:xfrm>
            <a:off x="6622869" y="-576717"/>
            <a:ext cx="2436886" cy="523220"/>
          </a:xfrm>
          <a:prstGeom prst="rect">
            <a:avLst/>
          </a:prstGeom>
          <a:noFill/>
        </p:spPr>
        <p:txBody>
          <a:bodyPr wrap="none" rtlCol="0">
            <a:spAutoFit/>
          </a:bodyPr>
          <a:lstStyle/>
          <a:p>
            <a:r>
              <a:rPr lang="en-US" sz="2800" dirty="0" err="1">
                <a:solidFill>
                  <a:srgbClr val="A50021"/>
                </a:solidFill>
                <a:latin typeface="Tw Cen MT" panose="020B0602020104020603" pitchFamily="34" charset="0"/>
                <a:cs typeface="Mongolian Baiti" panose="03000500000000000000" pitchFamily="66" charset="0"/>
              </a:rPr>
              <a:t>Văn</a:t>
            </a:r>
            <a:r>
              <a:rPr lang="en-US" sz="2800" dirty="0">
                <a:solidFill>
                  <a:srgbClr val="A50021"/>
                </a:solidFill>
                <a:latin typeface="Tw Cen MT" panose="020B0602020104020603" pitchFamily="34" charset="0"/>
                <a:cs typeface="Mongolian Baiti" panose="03000500000000000000" pitchFamily="66" charset="0"/>
              </a:rPr>
              <a:t> </a:t>
            </a:r>
            <a:r>
              <a:rPr lang="en-US" sz="2800" dirty="0" err="1">
                <a:solidFill>
                  <a:srgbClr val="A50021"/>
                </a:solidFill>
                <a:latin typeface="Tw Cen MT" panose="020B0602020104020603" pitchFamily="34" charset="0"/>
                <a:cs typeface="Mongolian Baiti" panose="03000500000000000000" pitchFamily="66" charset="0"/>
              </a:rPr>
              <a:t>Công</a:t>
            </a:r>
            <a:r>
              <a:rPr lang="en-US" sz="2800" dirty="0">
                <a:solidFill>
                  <a:srgbClr val="A50021"/>
                </a:solidFill>
                <a:latin typeface="Tw Cen MT" panose="020B0602020104020603" pitchFamily="34" charset="0"/>
                <a:cs typeface="Mongolian Baiti" panose="03000500000000000000" pitchFamily="66" charset="0"/>
              </a:rPr>
              <a:t> </a:t>
            </a:r>
            <a:r>
              <a:rPr lang="en-US" sz="2800" dirty="0" err="1">
                <a:solidFill>
                  <a:srgbClr val="A50021"/>
                </a:solidFill>
                <a:latin typeface="Tw Cen MT" panose="020B0602020104020603" pitchFamily="34" charset="0"/>
                <a:cs typeface="Mongolian Baiti" panose="03000500000000000000" pitchFamily="66" charset="0"/>
              </a:rPr>
              <a:t>Hùng</a:t>
            </a:r>
            <a:endParaRPr lang="en-US" sz="2800" dirty="0">
              <a:solidFill>
                <a:srgbClr val="A50021"/>
              </a:solidFill>
              <a:latin typeface="Tw Cen MT" panose="020B0602020104020603" pitchFamily="34" charset="0"/>
              <a:cs typeface="Mongolian Baiti" panose="03000500000000000000" pitchFamily="66" charset="0"/>
            </a:endParaRPr>
          </a:p>
        </p:txBody>
      </p:sp>
      <p:sp>
        <p:nvSpPr>
          <p:cNvPr id="12" name="Rectangle: Rounded Corners 11">
            <a:extLst>
              <a:ext uri="{FF2B5EF4-FFF2-40B4-BE49-F238E27FC236}">
                <a16:creationId xmlns:a16="http://schemas.microsoft.com/office/drawing/2014/main" id="{466DEF6D-CDF4-9D27-D19E-705258D0515E}"/>
              </a:ext>
            </a:extLst>
          </p:cNvPr>
          <p:cNvSpPr/>
          <p:nvPr/>
        </p:nvSpPr>
        <p:spPr>
          <a:xfrm>
            <a:off x="-3813606" y="2187796"/>
            <a:ext cx="2368459" cy="3093644"/>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Đọc</a:t>
            </a:r>
            <a:r>
              <a:rPr lang="en-US" sz="2800" dirty="0">
                <a:solidFill>
                  <a:schemeClr val="accent2">
                    <a:lumMod val="60000"/>
                    <a:lumOff val="40000"/>
                  </a:schemeClr>
                </a:solidFill>
                <a:latin typeface="Tw Cen MT" panose="020B0602020104020603" pitchFamily="34" charset="0"/>
              </a:rPr>
              <a:t> - </a:t>
            </a:r>
            <a:r>
              <a:rPr lang="en-US" sz="2800" dirty="0" err="1">
                <a:solidFill>
                  <a:schemeClr val="accent2">
                    <a:lumMod val="60000"/>
                    <a:lumOff val="40000"/>
                  </a:schemeClr>
                </a:solidFill>
                <a:latin typeface="Tw Cen MT" panose="020B0602020104020603" pitchFamily="34" charset="0"/>
              </a:rPr>
              <a:t>Tìm</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hiểu</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chung</a:t>
            </a:r>
            <a:endParaRPr lang="en-US" sz="2800" dirty="0">
              <a:solidFill>
                <a:schemeClr val="accent2">
                  <a:lumMod val="60000"/>
                  <a:lumOff val="40000"/>
                </a:schemeClr>
              </a:solidFill>
              <a:latin typeface="Tw Cen MT" panose="020B0602020104020603" pitchFamily="34" charset="0"/>
            </a:endParaRPr>
          </a:p>
        </p:txBody>
      </p:sp>
      <p:sp>
        <p:nvSpPr>
          <p:cNvPr id="7" name="Oval 6">
            <a:extLst>
              <a:ext uri="{FF2B5EF4-FFF2-40B4-BE49-F238E27FC236}">
                <a16:creationId xmlns:a16="http://schemas.microsoft.com/office/drawing/2014/main" id="{5816034B-F285-F9E7-5FBE-658975F41436}"/>
              </a:ext>
            </a:extLst>
          </p:cNvPr>
          <p:cNvSpPr/>
          <p:nvPr/>
        </p:nvSpPr>
        <p:spPr>
          <a:xfrm>
            <a:off x="-1778660" y="1738598"/>
            <a:ext cx="855347" cy="844900"/>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a:t>
            </a: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a:t>
            </a:r>
            <a:endParaRPr lang="en-US" sz="3200" dirty="0"/>
          </a:p>
        </p:txBody>
      </p:sp>
      <p:sp>
        <p:nvSpPr>
          <p:cNvPr id="17" name="Rectangle: Rounded Corners 16">
            <a:extLst>
              <a:ext uri="{FF2B5EF4-FFF2-40B4-BE49-F238E27FC236}">
                <a16:creationId xmlns:a16="http://schemas.microsoft.com/office/drawing/2014/main" id="{C11A2659-15FB-38D7-FB80-205491D71CBE}"/>
              </a:ext>
            </a:extLst>
          </p:cNvPr>
          <p:cNvSpPr/>
          <p:nvPr/>
        </p:nvSpPr>
        <p:spPr>
          <a:xfrm>
            <a:off x="13344578" y="2187796"/>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Luyện</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tập</a:t>
            </a:r>
            <a:endParaRPr lang="en-US" sz="2800" dirty="0">
              <a:solidFill>
                <a:schemeClr val="accent2">
                  <a:lumMod val="60000"/>
                  <a:lumOff val="40000"/>
                </a:schemeClr>
              </a:solidFill>
              <a:latin typeface="Tw Cen MT" panose="020B0602020104020603" pitchFamily="34" charset="0"/>
            </a:endParaRPr>
          </a:p>
        </p:txBody>
      </p:sp>
      <p:sp>
        <p:nvSpPr>
          <p:cNvPr id="18" name="Oval 17">
            <a:extLst>
              <a:ext uri="{FF2B5EF4-FFF2-40B4-BE49-F238E27FC236}">
                <a16:creationId xmlns:a16="http://schemas.microsoft.com/office/drawing/2014/main" id="{8FFEB597-CAFB-1336-F749-B1635BE7BA38}"/>
              </a:ext>
            </a:extLst>
          </p:cNvPr>
          <p:cNvSpPr/>
          <p:nvPr/>
        </p:nvSpPr>
        <p:spPr>
          <a:xfrm>
            <a:off x="15139255" y="1786557"/>
            <a:ext cx="930006" cy="875375"/>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III</a:t>
            </a:r>
          </a:p>
        </p:txBody>
      </p:sp>
      <p:sp>
        <p:nvSpPr>
          <p:cNvPr id="19" name="Rectangle: Rounded Corners 18">
            <a:extLst>
              <a:ext uri="{FF2B5EF4-FFF2-40B4-BE49-F238E27FC236}">
                <a16:creationId xmlns:a16="http://schemas.microsoft.com/office/drawing/2014/main" id="{AD3B5845-E22A-C20E-C744-7E8E2E09CDF8}"/>
              </a:ext>
            </a:extLst>
          </p:cNvPr>
          <p:cNvSpPr/>
          <p:nvPr/>
        </p:nvSpPr>
        <p:spPr>
          <a:xfrm>
            <a:off x="-10649220" y="1080384"/>
            <a:ext cx="3412284" cy="4418249"/>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accent2">
                    <a:lumMod val="60000"/>
                    <a:lumOff val="40000"/>
                  </a:schemeClr>
                </a:solidFill>
                <a:latin typeface="Tw Cen MT" panose="020B0602020104020603" pitchFamily="34" charset="0"/>
              </a:rPr>
              <a:t>Đọc</a:t>
            </a:r>
            <a:r>
              <a:rPr lang="en-US" sz="4000" dirty="0">
                <a:solidFill>
                  <a:schemeClr val="accent2">
                    <a:lumMod val="60000"/>
                    <a:lumOff val="40000"/>
                  </a:schemeClr>
                </a:solidFill>
                <a:latin typeface="Tw Cen MT" panose="020B0602020104020603" pitchFamily="34" charset="0"/>
              </a:rPr>
              <a:t> – </a:t>
            </a:r>
            <a:r>
              <a:rPr lang="en-US" sz="4000" dirty="0" err="1">
                <a:solidFill>
                  <a:schemeClr val="accent2">
                    <a:lumMod val="60000"/>
                    <a:lumOff val="40000"/>
                  </a:schemeClr>
                </a:solidFill>
                <a:latin typeface="Tw Cen MT" panose="020B0602020104020603" pitchFamily="34" charset="0"/>
              </a:rPr>
              <a:t>Hiểu</a:t>
            </a:r>
            <a:r>
              <a:rPr lang="en-US" sz="4000" dirty="0">
                <a:solidFill>
                  <a:schemeClr val="accent2">
                    <a:lumMod val="60000"/>
                    <a:lumOff val="40000"/>
                  </a:schemeClr>
                </a:solidFill>
                <a:latin typeface="Tw Cen MT" panose="020B0602020104020603" pitchFamily="34" charset="0"/>
              </a:rPr>
              <a:t> </a:t>
            </a:r>
            <a:r>
              <a:rPr lang="en-US" sz="4000" dirty="0" err="1">
                <a:solidFill>
                  <a:schemeClr val="accent2">
                    <a:lumMod val="60000"/>
                    <a:lumOff val="40000"/>
                  </a:schemeClr>
                </a:solidFill>
                <a:latin typeface="Tw Cen MT" panose="020B0602020104020603" pitchFamily="34" charset="0"/>
              </a:rPr>
              <a:t>văn</a:t>
            </a:r>
            <a:r>
              <a:rPr lang="en-US" sz="4000" dirty="0">
                <a:solidFill>
                  <a:schemeClr val="accent2">
                    <a:lumMod val="60000"/>
                    <a:lumOff val="40000"/>
                  </a:schemeClr>
                </a:solidFill>
                <a:latin typeface="Tw Cen MT" panose="020B0602020104020603" pitchFamily="34" charset="0"/>
              </a:rPr>
              <a:t> </a:t>
            </a:r>
            <a:r>
              <a:rPr lang="en-US" sz="4000" dirty="0" err="1">
                <a:solidFill>
                  <a:schemeClr val="accent2">
                    <a:lumMod val="60000"/>
                    <a:lumOff val="40000"/>
                  </a:schemeClr>
                </a:solidFill>
                <a:latin typeface="Tw Cen MT" panose="020B0602020104020603" pitchFamily="34" charset="0"/>
              </a:rPr>
              <a:t>bản</a:t>
            </a:r>
            <a:endParaRPr lang="en-US" sz="4000" dirty="0">
              <a:solidFill>
                <a:schemeClr val="accent2">
                  <a:lumMod val="60000"/>
                  <a:lumOff val="40000"/>
                </a:schemeClr>
              </a:solidFill>
              <a:latin typeface="Tw Cen MT" panose="020B0602020104020603" pitchFamily="34" charset="0"/>
            </a:endParaRPr>
          </a:p>
        </p:txBody>
      </p:sp>
      <p:sp>
        <p:nvSpPr>
          <p:cNvPr id="20" name="Oval 19">
            <a:extLst>
              <a:ext uri="{FF2B5EF4-FFF2-40B4-BE49-F238E27FC236}">
                <a16:creationId xmlns:a16="http://schemas.microsoft.com/office/drawing/2014/main" id="{1EBF4B9F-26A7-A0AC-FA62-740260B150CB}"/>
              </a:ext>
            </a:extLst>
          </p:cNvPr>
          <p:cNvSpPr/>
          <p:nvPr/>
        </p:nvSpPr>
        <p:spPr>
          <a:xfrm>
            <a:off x="-8056537" y="753695"/>
            <a:ext cx="1170493" cy="1166616"/>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accent1">
                    <a:lumMod val="60000"/>
                    <a:lumOff val="40000"/>
                  </a:schemeClr>
                </a:solidFill>
                <a:latin typeface="Mongolian Baiti" panose="03000500000000000000" pitchFamily="66" charset="0"/>
                <a:cs typeface="Mongolian Baiti" panose="03000500000000000000" pitchFamily="66" charset="0"/>
              </a:rPr>
              <a:t>II</a:t>
            </a:r>
          </a:p>
        </p:txBody>
      </p:sp>
      <p:sp>
        <p:nvSpPr>
          <p:cNvPr id="2" name="TextBox 1">
            <a:extLst>
              <a:ext uri="{FF2B5EF4-FFF2-40B4-BE49-F238E27FC236}">
                <a16:creationId xmlns:a16="http://schemas.microsoft.com/office/drawing/2014/main" id="{3DC530B2-9D36-8132-31A3-5111C3C154A8}"/>
              </a:ext>
            </a:extLst>
          </p:cNvPr>
          <p:cNvSpPr txBox="1"/>
          <p:nvPr/>
        </p:nvSpPr>
        <p:spPr>
          <a:xfrm>
            <a:off x="-5550481" y="600891"/>
            <a:ext cx="5550481" cy="1015663"/>
          </a:xfrm>
          <a:prstGeom prst="rect">
            <a:avLst/>
          </a:prstGeom>
          <a:noFill/>
        </p:spPr>
        <p:txBody>
          <a:bodyPr wrap="square" rtlCol="0">
            <a:spAutoFit/>
          </a:bodyPr>
          <a:lstStyle/>
          <a:p>
            <a:r>
              <a:rPr lang="en-US" sz="2000" dirty="0" err="1">
                <a:solidFill>
                  <a:schemeClr val="bg1"/>
                </a:solidFill>
                <a:latin typeface="Tw Cen MT" panose="020B0602020104020603" pitchFamily="34" charset="0"/>
              </a:rPr>
              <a:t>Gợi</a:t>
            </a:r>
            <a:r>
              <a:rPr lang="en-US" sz="2000" dirty="0">
                <a:solidFill>
                  <a:schemeClr val="bg1"/>
                </a:solidFill>
                <a:latin typeface="Tw Cen MT" panose="020B0602020104020603" pitchFamily="34" charset="0"/>
              </a:rPr>
              <a:t> ý: </a:t>
            </a:r>
          </a:p>
          <a:p>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Tìm</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các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thông</a:t>
            </a:r>
            <a:r>
              <a:rPr lang="en-US" sz="2000" dirty="0">
                <a:solidFill>
                  <a:schemeClr val="bg1"/>
                </a:solidFill>
                <a:latin typeface="Tw Cen MT" panose="020B0602020104020603" pitchFamily="34" charset="0"/>
              </a:rPr>
              <a:t> tin </a:t>
            </a:r>
            <a:r>
              <a:rPr lang="en-US" sz="2000" dirty="0" err="1">
                <a:solidFill>
                  <a:schemeClr val="bg1"/>
                </a:solidFill>
                <a:latin typeface="Tw Cen MT" panose="020B0602020104020603" pitchFamily="34" charset="0"/>
              </a:rPr>
              <a:t>về</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giả</a:t>
            </a:r>
            <a:r>
              <a:rPr lang="en-US" sz="2000"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Văn</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Công</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Hùng</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phẩm</a:t>
            </a:r>
            <a:r>
              <a:rPr lang="en-US" sz="2000"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Đồng</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Tháp</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Mười</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mùa</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nước</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nổi</a:t>
            </a:r>
            <a:endParaRPr lang="en-US" sz="2000" i="1" dirty="0">
              <a:solidFill>
                <a:schemeClr val="bg1"/>
              </a:solidFill>
              <a:latin typeface="Tw Cen MT" panose="020B0602020104020603" pitchFamily="34" charset="0"/>
            </a:endParaRPr>
          </a:p>
        </p:txBody>
      </p:sp>
      <p:sp>
        <p:nvSpPr>
          <p:cNvPr id="6" name="Rectangle 5">
            <a:extLst>
              <a:ext uri="{FF2B5EF4-FFF2-40B4-BE49-F238E27FC236}">
                <a16:creationId xmlns:a16="http://schemas.microsoft.com/office/drawing/2014/main" id="{650398CD-3FBA-A388-9111-DD1ED58B8A72}"/>
              </a:ext>
            </a:extLst>
          </p:cNvPr>
          <p:cNvSpPr/>
          <p:nvPr/>
        </p:nvSpPr>
        <p:spPr>
          <a:xfrm>
            <a:off x="710359" y="743471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Tác</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giả</a:t>
            </a:r>
            <a:endParaRPr lang="en-US" sz="3600" dirty="0">
              <a:solidFill>
                <a:srgbClr val="C00000"/>
              </a:solidFill>
              <a:latin typeface="Tw Cen MT" panose="020B0602020104020603" pitchFamily="34" charset="0"/>
            </a:endParaRPr>
          </a:p>
        </p:txBody>
      </p:sp>
      <p:sp>
        <p:nvSpPr>
          <p:cNvPr id="8" name="Oval 7">
            <a:extLst>
              <a:ext uri="{FF2B5EF4-FFF2-40B4-BE49-F238E27FC236}">
                <a16:creationId xmlns:a16="http://schemas.microsoft.com/office/drawing/2014/main" id="{94EE64B2-E498-5B16-FAD9-B0A897F939F6}"/>
              </a:ext>
            </a:extLst>
          </p:cNvPr>
          <p:cNvSpPr/>
          <p:nvPr/>
        </p:nvSpPr>
        <p:spPr>
          <a:xfrm>
            <a:off x="468987" y="72864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1</a:t>
            </a:r>
          </a:p>
        </p:txBody>
      </p:sp>
      <p:sp>
        <p:nvSpPr>
          <p:cNvPr id="10" name="Rectangle: Rounded Corners 9">
            <a:extLst>
              <a:ext uri="{FF2B5EF4-FFF2-40B4-BE49-F238E27FC236}">
                <a16:creationId xmlns:a16="http://schemas.microsoft.com/office/drawing/2014/main" id="{0D80A70B-B98D-5A67-B9E4-FFCD8349BB67}"/>
              </a:ext>
            </a:extLst>
          </p:cNvPr>
          <p:cNvSpPr/>
          <p:nvPr/>
        </p:nvSpPr>
        <p:spPr>
          <a:xfrm>
            <a:off x="-10075172" y="1649099"/>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w Cen MT" panose="020B0602020104020603" pitchFamily="34" charset="0"/>
              </a:rPr>
              <a:t>*</a:t>
            </a:r>
            <a:r>
              <a:rPr lang="en-US" dirty="0" err="1">
                <a:latin typeface="Tw Cen MT" panose="020B0602020104020603" pitchFamily="34" charset="0"/>
              </a:rPr>
              <a:t>Thiên</a:t>
            </a:r>
            <a:r>
              <a:rPr lang="en-US" dirty="0">
                <a:latin typeface="Tw Cen MT" panose="020B0602020104020603" pitchFamily="34" charset="0"/>
              </a:rPr>
              <a:t> </a:t>
            </a:r>
            <a:r>
              <a:rPr lang="en-US" dirty="0" err="1">
                <a:latin typeface="Tw Cen MT" panose="020B0602020104020603" pitchFamily="34" charset="0"/>
              </a:rPr>
              <a:t>nhiên</a:t>
            </a:r>
            <a:r>
              <a:rPr lang="en-US" dirty="0">
                <a:latin typeface="Tw Cen MT" panose="020B0602020104020603" pitchFamily="34" charset="0"/>
              </a:rPr>
              <a:t>, </a:t>
            </a:r>
            <a:r>
              <a:rPr lang="en-US" dirty="0" err="1">
                <a:latin typeface="Tw Cen MT" panose="020B0602020104020603" pitchFamily="34" charset="0"/>
              </a:rPr>
              <a:t>cảnh</a:t>
            </a:r>
            <a:r>
              <a:rPr lang="en-US" dirty="0">
                <a:latin typeface="Tw Cen MT" panose="020B0602020104020603" pitchFamily="34" charset="0"/>
              </a:rPr>
              <a:t> </a:t>
            </a:r>
            <a:r>
              <a:rPr lang="en-US" dirty="0" err="1">
                <a:latin typeface="Tw Cen MT" panose="020B0602020104020603" pitchFamily="34" charset="0"/>
              </a:rPr>
              <a:t>quan</a:t>
            </a:r>
            <a:r>
              <a:rPr lang="en-US" dirty="0">
                <a:latin typeface="Tw Cen MT" panose="020B0602020104020603" pitchFamily="34" charset="0"/>
              </a:rPr>
              <a:t> </a:t>
            </a:r>
            <a:r>
              <a:rPr lang="en-US" dirty="0" err="1">
                <a:latin typeface="Tw Cen MT" panose="020B0602020104020603" pitchFamily="34" charset="0"/>
              </a:rPr>
              <a:t>nơi</a:t>
            </a:r>
            <a:r>
              <a:rPr lang="en-US" dirty="0">
                <a:latin typeface="Tw Cen MT" panose="020B0602020104020603" pitchFamily="34" charset="0"/>
              </a:rPr>
              <a:t> </a:t>
            </a:r>
            <a:r>
              <a:rPr lang="en-US" dirty="0" err="1">
                <a:latin typeface="Tw Cen MT" panose="020B0602020104020603" pitchFamily="34" charset="0"/>
              </a:rPr>
              <a:t>Đồng</a:t>
            </a:r>
            <a:r>
              <a:rPr lang="en-US" dirty="0">
                <a:latin typeface="Tw Cen MT" panose="020B0602020104020603" pitchFamily="34" charset="0"/>
              </a:rPr>
              <a:t> </a:t>
            </a:r>
            <a:r>
              <a:rPr lang="en-US" dirty="0" err="1">
                <a:latin typeface="Tw Cen MT" panose="020B0602020104020603" pitchFamily="34" charset="0"/>
              </a:rPr>
              <a:t>Tháp</a:t>
            </a:r>
            <a:r>
              <a:rPr lang="en-US" dirty="0">
                <a:latin typeface="Tw Cen MT" panose="020B0602020104020603" pitchFamily="34" charset="0"/>
              </a:rPr>
              <a:t> </a:t>
            </a:r>
            <a:r>
              <a:rPr lang="en-US" dirty="0" err="1">
                <a:latin typeface="Tw Cen MT" panose="020B0602020104020603" pitchFamily="34" charset="0"/>
              </a:rPr>
              <a:t>Mười</a:t>
            </a:r>
            <a:endParaRPr lang="en-US" dirty="0">
              <a:latin typeface="Tw Cen MT" panose="020B0602020104020603" pitchFamily="34" charset="0"/>
            </a:endParaRPr>
          </a:p>
          <a:p>
            <a:pPr marL="285750" indent="-285750">
              <a:buFontTx/>
              <a:buChar char="-"/>
            </a:pPr>
            <a:r>
              <a:rPr lang="vi-VN" dirty="0">
                <a:latin typeface="Tw Cen MT" panose="020B0602020104020603" pitchFamily="34" charset="0"/>
              </a:rPr>
              <a:t>Lũ:</a:t>
            </a:r>
            <a:br>
              <a:rPr lang="vi-VN" dirty="0">
                <a:latin typeface="Tw Cen MT" panose="020B0602020104020603" pitchFamily="34" charset="0"/>
              </a:rPr>
            </a:br>
            <a:r>
              <a:rPr lang="vi-VN" dirty="0">
                <a:latin typeface="Tw Cen MT" panose="020B0602020104020603" pitchFamily="34" charset="0"/>
              </a:rPr>
              <a:t>+ Là nguồn sống của cả cư dân miền sông nước.</a:t>
            </a:r>
            <a:br>
              <a:rPr lang="vi-VN" dirty="0">
                <a:latin typeface="Tw Cen MT" panose="020B0602020104020603" pitchFamily="34" charset="0"/>
              </a:rPr>
            </a:br>
            <a:r>
              <a:rPr lang="vi-VN" dirty="0">
                <a:latin typeface="Tw Cen MT" panose="020B0602020104020603" pitchFamily="34" charset="0"/>
              </a:rPr>
              <a:t>+ Mang phù sa mùa màng về, mang tôm cá về, làm nên một nền văn hóa đồng bằng.</a:t>
            </a:r>
            <a:br>
              <a:rPr lang="vi-VN" dirty="0">
                <a:latin typeface="Tw Cen MT" panose="020B0602020104020603" pitchFamily="34" charset="0"/>
              </a:rPr>
            </a:br>
            <a:r>
              <a:rPr lang="vi-VN" dirty="0">
                <a:latin typeface="Tw Cen MT" panose="020B0602020104020603" pitchFamily="34" charset="0"/>
              </a:rPr>
              <a:t>+ Nếu không có lũ, nước kiệt đi thì sẽ rất khó khăn.</a:t>
            </a:r>
            <a:br>
              <a:rPr lang="vi-VN" dirty="0">
                <a:latin typeface="Tw Cen MT" panose="020B0602020104020603" pitchFamily="34" charset="0"/>
              </a:rPr>
            </a:br>
            <a:r>
              <a:rPr lang="vi-VN" dirty="0">
                <a:latin typeface="Tw Cen MT" panose="020B0602020104020603" pitchFamily="34" charset="0"/>
              </a:rPr>
              <a:t>- Kênh rạch:</a:t>
            </a:r>
            <a:br>
              <a:rPr lang="vi-VN" dirty="0">
                <a:latin typeface="Tw Cen MT" panose="020B0602020104020603" pitchFamily="34" charset="0"/>
              </a:rPr>
            </a:br>
            <a:r>
              <a:rPr lang="vi-VN" dirty="0">
                <a:latin typeface="Tw Cen MT" panose="020B0602020104020603" pitchFamily="34" charset="0"/>
              </a:rPr>
              <a:t>+ Được đào để thông thương, lấy nước, lấy đất đắp đường.</a:t>
            </a:r>
            <a:endParaRPr lang="en-US" dirty="0">
              <a:latin typeface="Tw Cen MT" panose="020B0602020104020603" pitchFamily="34" charset="0"/>
            </a:endParaRPr>
          </a:p>
          <a:p>
            <a:pPr marL="285750" indent="-285750">
              <a:buFontTx/>
              <a:buChar char="-"/>
            </a:pPr>
            <a:endParaRPr lang="vi-VN" dirty="0">
              <a:latin typeface="Tw Cen MT" panose="020B0602020104020603" pitchFamily="34" charset="0"/>
            </a:endParaRPr>
          </a:p>
          <a:p>
            <a:pPr algn="ctr"/>
            <a:endParaRPr lang="en-US" dirty="0">
              <a:latin typeface="Tw Cen MT" panose="020B0602020104020603" pitchFamily="34" charset="0"/>
            </a:endParaRPr>
          </a:p>
        </p:txBody>
      </p:sp>
      <p:sp>
        <p:nvSpPr>
          <p:cNvPr id="21" name="Rectangle 20">
            <a:extLst>
              <a:ext uri="{FF2B5EF4-FFF2-40B4-BE49-F238E27FC236}">
                <a16:creationId xmlns:a16="http://schemas.microsoft.com/office/drawing/2014/main" id="{3312E006-AD88-85C3-CAF1-39D9AED4F435}"/>
              </a:ext>
            </a:extLst>
          </p:cNvPr>
          <p:cNvSpPr/>
          <p:nvPr/>
        </p:nvSpPr>
        <p:spPr>
          <a:xfrm>
            <a:off x="6783999" y="743471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Tác</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phẩm</a:t>
            </a:r>
            <a:endParaRPr lang="en-US" sz="3600" dirty="0">
              <a:solidFill>
                <a:srgbClr val="C00000"/>
              </a:solidFill>
              <a:latin typeface="Tw Cen MT" panose="020B0602020104020603" pitchFamily="34" charset="0"/>
            </a:endParaRPr>
          </a:p>
        </p:txBody>
      </p:sp>
      <p:sp>
        <p:nvSpPr>
          <p:cNvPr id="22" name="Oval 21">
            <a:extLst>
              <a:ext uri="{FF2B5EF4-FFF2-40B4-BE49-F238E27FC236}">
                <a16:creationId xmlns:a16="http://schemas.microsoft.com/office/drawing/2014/main" id="{8C3169AA-208E-A997-0209-B1EA0AE1C898}"/>
              </a:ext>
            </a:extLst>
          </p:cNvPr>
          <p:cNvSpPr/>
          <p:nvPr/>
        </p:nvSpPr>
        <p:spPr>
          <a:xfrm>
            <a:off x="6542627" y="72864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2</a:t>
            </a:r>
          </a:p>
        </p:txBody>
      </p:sp>
      <p:sp>
        <p:nvSpPr>
          <p:cNvPr id="23" name="Rectangle: Rounded Corners 22">
            <a:extLst>
              <a:ext uri="{FF2B5EF4-FFF2-40B4-BE49-F238E27FC236}">
                <a16:creationId xmlns:a16="http://schemas.microsoft.com/office/drawing/2014/main" id="{71DB8BE7-F5D0-4B21-2922-AF726DF043D9}"/>
              </a:ext>
            </a:extLst>
          </p:cNvPr>
          <p:cNvSpPr/>
          <p:nvPr/>
        </p:nvSpPr>
        <p:spPr>
          <a:xfrm>
            <a:off x="6783999" y="8508536"/>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Đồng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Tháp</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Mười</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mùa</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nước</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nổi</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của</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Văn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Công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Hùng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được</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dẫn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theo</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báo</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Văn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Nghệ</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số</a:t>
            </a:r>
            <a:r>
              <a:rPr lang="en-US" dirty="0">
                <a:solidFill>
                  <a:schemeClr val="accent5">
                    <a:lumMod val="75000"/>
                  </a:schemeClr>
                </a:solidFill>
                <a:latin typeface="Tw Cen MT" panose="020B0602020104020603" pitchFamily="34" charset="0"/>
              </a:rPr>
              <a:t> 49, </a:t>
            </a:r>
            <a:r>
              <a:rPr lang="en-US" dirty="0" err="1">
                <a:solidFill>
                  <a:schemeClr val="accent5">
                    <a:lumMod val="75000"/>
                  </a:schemeClr>
                </a:solidFill>
                <a:latin typeface="Tw Cen MT" panose="020B0602020104020603" pitchFamily="34" charset="0"/>
              </a:rPr>
              <a:t>năm</a:t>
            </a:r>
            <a:r>
              <a:rPr lang="en-US" dirty="0">
                <a:solidFill>
                  <a:schemeClr val="accent5">
                    <a:lumMod val="75000"/>
                  </a:schemeClr>
                </a:solidFill>
                <a:latin typeface="Tw Cen MT" panose="020B0602020104020603" pitchFamily="34" charset="0"/>
              </a:rPr>
              <a:t> 2011</a:t>
            </a:r>
          </a:p>
        </p:txBody>
      </p:sp>
      <p:sp>
        <p:nvSpPr>
          <p:cNvPr id="3" name="TextBox 2">
            <a:extLst>
              <a:ext uri="{FF2B5EF4-FFF2-40B4-BE49-F238E27FC236}">
                <a16:creationId xmlns:a16="http://schemas.microsoft.com/office/drawing/2014/main" id="{EDAA245D-E213-430F-FDB9-531A28C1AC59}"/>
              </a:ext>
            </a:extLst>
          </p:cNvPr>
          <p:cNvSpPr txBox="1"/>
          <p:nvPr/>
        </p:nvSpPr>
        <p:spPr>
          <a:xfrm>
            <a:off x="-5903176" y="600889"/>
            <a:ext cx="5734020" cy="1015663"/>
          </a:xfrm>
          <a:prstGeom prst="rect">
            <a:avLst/>
          </a:prstGeom>
          <a:noFill/>
        </p:spPr>
        <p:txBody>
          <a:bodyPr wrap="square" rtlCol="0">
            <a:spAutoFit/>
          </a:bodyPr>
          <a:lstStyle/>
          <a:p>
            <a:r>
              <a:rPr lang="en-US" sz="2000" dirty="0" err="1">
                <a:solidFill>
                  <a:schemeClr val="bg1"/>
                </a:solidFill>
                <a:latin typeface="Tw Cen MT" panose="020B0602020104020603" pitchFamily="34" charset="0"/>
              </a:rPr>
              <a:t>Gợi</a:t>
            </a:r>
            <a:r>
              <a:rPr lang="en-US" sz="2000" dirty="0">
                <a:solidFill>
                  <a:schemeClr val="bg1"/>
                </a:solidFill>
                <a:latin typeface="Tw Cen MT" panose="020B0602020104020603" pitchFamily="34" charset="0"/>
              </a:rPr>
              <a:t> ý:</a:t>
            </a:r>
          </a:p>
          <a:p>
            <a:r>
              <a:rPr lang="en-US" sz="2000" dirty="0">
                <a:solidFill>
                  <a:schemeClr val="bg1"/>
                </a:solidFill>
                <a:latin typeface="Tw Cen MT" panose="020B0602020104020603" pitchFamily="34" charset="0"/>
              </a:rPr>
              <a:t> - </a:t>
            </a:r>
            <a:r>
              <a:rPr lang="en-US" sz="2000" dirty="0" err="1">
                <a:solidFill>
                  <a:schemeClr val="bg1"/>
                </a:solidFill>
                <a:latin typeface="Tw Cen MT" panose="020B0602020104020603" pitchFamily="34" charset="0"/>
              </a:rPr>
              <a:t>Xác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định</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thể</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loại</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phương</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thức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biểu</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đạt</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ngôi</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kể</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bố</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cục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nội</a:t>
            </a:r>
            <a:r>
              <a:rPr lang="en-US" sz="2000" dirty="0">
                <a:solidFill>
                  <a:schemeClr val="bg1"/>
                </a:solidFill>
                <a:latin typeface="Tw Cen MT" panose="020B0602020104020603" pitchFamily="34" charset="0"/>
              </a:rPr>
              <a:t> dung </a:t>
            </a:r>
            <a:r>
              <a:rPr lang="en-US" sz="2000" dirty="0" err="1">
                <a:solidFill>
                  <a:schemeClr val="bg1"/>
                </a:solidFill>
                <a:latin typeface="Tw Cen MT" panose="020B0602020104020603" pitchFamily="34" charset="0"/>
              </a:rPr>
              <a:t>từng</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phần</a:t>
            </a:r>
            <a:endParaRPr lang="en-US" sz="2000" dirty="0">
              <a:solidFill>
                <a:schemeClr val="bg1"/>
              </a:solidFill>
              <a:latin typeface="Tw Cen MT" panose="020B0602020104020603" pitchFamily="34" charset="0"/>
            </a:endParaRPr>
          </a:p>
        </p:txBody>
      </p:sp>
      <p:sp>
        <p:nvSpPr>
          <p:cNvPr id="25" name="Rectangle 24">
            <a:extLst>
              <a:ext uri="{FF2B5EF4-FFF2-40B4-BE49-F238E27FC236}">
                <a16:creationId xmlns:a16="http://schemas.microsoft.com/office/drawing/2014/main" id="{BE27501F-E975-5C0E-616B-92514B26FFEF}"/>
              </a:ext>
            </a:extLst>
          </p:cNvPr>
          <p:cNvSpPr/>
          <p:nvPr/>
        </p:nvSpPr>
        <p:spPr>
          <a:xfrm>
            <a:off x="710359" y="-435940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Đọc</a:t>
            </a:r>
            <a:r>
              <a:rPr lang="en-US" sz="3600" dirty="0">
                <a:solidFill>
                  <a:srgbClr val="C00000"/>
                </a:solidFill>
                <a:latin typeface="Tw Cen MT" panose="020B0602020104020603" pitchFamily="34" charset="0"/>
              </a:rPr>
              <a:t> – </a:t>
            </a:r>
            <a:r>
              <a:rPr lang="en-US" sz="3600" dirty="0" err="1">
                <a:solidFill>
                  <a:srgbClr val="C00000"/>
                </a:solidFill>
                <a:latin typeface="Tw Cen MT" panose="020B0602020104020603" pitchFamily="34" charset="0"/>
              </a:rPr>
              <a:t>Chú</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thích</a:t>
            </a:r>
            <a:endParaRPr lang="en-US" sz="3600" dirty="0">
              <a:solidFill>
                <a:srgbClr val="C00000"/>
              </a:solidFill>
              <a:latin typeface="Tw Cen MT" panose="020B0602020104020603" pitchFamily="34" charset="0"/>
            </a:endParaRPr>
          </a:p>
        </p:txBody>
      </p:sp>
      <p:sp>
        <p:nvSpPr>
          <p:cNvPr id="26" name="Oval 25">
            <a:extLst>
              <a:ext uri="{FF2B5EF4-FFF2-40B4-BE49-F238E27FC236}">
                <a16:creationId xmlns:a16="http://schemas.microsoft.com/office/drawing/2014/main" id="{5FC8DC53-5405-3F66-012E-56F22BB8B3D4}"/>
              </a:ext>
            </a:extLst>
          </p:cNvPr>
          <p:cNvSpPr/>
          <p:nvPr/>
        </p:nvSpPr>
        <p:spPr>
          <a:xfrm>
            <a:off x="468987" y="-4507677"/>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1</a:t>
            </a:r>
          </a:p>
        </p:txBody>
      </p:sp>
      <p:sp>
        <p:nvSpPr>
          <p:cNvPr id="28" name="Rectangle: Rounded Corners 27">
            <a:extLst>
              <a:ext uri="{FF2B5EF4-FFF2-40B4-BE49-F238E27FC236}">
                <a16:creationId xmlns:a16="http://schemas.microsoft.com/office/drawing/2014/main" id="{3C43C133-607A-18AA-CBC4-501A03544ED9}"/>
              </a:ext>
            </a:extLst>
          </p:cNvPr>
          <p:cNvSpPr/>
          <p:nvPr/>
        </p:nvSpPr>
        <p:spPr>
          <a:xfrm>
            <a:off x="710359" y="-3285584"/>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Thể</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loại</a:t>
            </a:r>
            <a:r>
              <a:rPr lang="en-US" sz="1800" dirty="0">
                <a:solidFill>
                  <a:schemeClr val="accent1">
                    <a:lumMod val="75000"/>
                  </a:schemeClr>
                </a:solidFill>
                <a:latin typeface="Tw Cen MT" panose="020B0602020104020603" pitchFamily="34" charset="0"/>
                <a:cs typeface="Mongolian Baiti" panose="03000500000000000000" pitchFamily="66" charset="0"/>
              </a:rPr>
              <a:t>: Du </a:t>
            </a:r>
            <a:r>
              <a:rPr lang="en-US" sz="1800" dirty="0" err="1">
                <a:solidFill>
                  <a:schemeClr val="accent1">
                    <a:lumMod val="75000"/>
                  </a:schemeClr>
                </a:solidFill>
                <a:latin typeface="Tw Cen MT" panose="020B0602020104020603" pitchFamily="34" charset="0"/>
                <a:cs typeface="Mongolian Baiti" panose="03000500000000000000" pitchFamily="66" charset="0"/>
              </a:rPr>
              <a:t>kí</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Phương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thức</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biểu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đạt</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Tự</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sự</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Miêu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tả</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Biểu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cảm</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Ngôi</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kể</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Thứ</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nhất</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pPr algn="ctr"/>
            <a:endParaRPr lang="en-US" dirty="0"/>
          </a:p>
        </p:txBody>
      </p:sp>
      <p:sp>
        <p:nvSpPr>
          <p:cNvPr id="29" name="Rectangle 28">
            <a:extLst>
              <a:ext uri="{FF2B5EF4-FFF2-40B4-BE49-F238E27FC236}">
                <a16:creationId xmlns:a16="http://schemas.microsoft.com/office/drawing/2014/main" id="{B2ED6634-9D9C-4CF7-203C-5F4ED4C3951C}"/>
              </a:ext>
            </a:extLst>
          </p:cNvPr>
          <p:cNvSpPr/>
          <p:nvPr/>
        </p:nvSpPr>
        <p:spPr>
          <a:xfrm>
            <a:off x="6783999" y="-4306771"/>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Bố</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cục</a:t>
            </a:r>
            <a:r>
              <a:rPr lang="en-US" sz="3600" dirty="0">
                <a:solidFill>
                  <a:srgbClr val="C00000"/>
                </a:solidFill>
                <a:latin typeface="Tw Cen MT" panose="020B0602020104020603" pitchFamily="34" charset="0"/>
              </a:rPr>
              <a:t>: 3 </a:t>
            </a:r>
            <a:r>
              <a:rPr lang="en-US" sz="3600" dirty="0" err="1">
                <a:solidFill>
                  <a:srgbClr val="C00000"/>
                </a:solidFill>
                <a:latin typeface="Tw Cen MT" panose="020B0602020104020603" pitchFamily="34" charset="0"/>
              </a:rPr>
              <a:t>phần</a:t>
            </a:r>
            <a:endParaRPr lang="en-US" sz="3600" dirty="0">
              <a:solidFill>
                <a:srgbClr val="C00000"/>
              </a:solidFill>
              <a:latin typeface="Tw Cen MT" panose="020B0602020104020603" pitchFamily="34" charset="0"/>
            </a:endParaRPr>
          </a:p>
        </p:txBody>
      </p:sp>
      <p:sp>
        <p:nvSpPr>
          <p:cNvPr id="30" name="Oval 29">
            <a:extLst>
              <a:ext uri="{FF2B5EF4-FFF2-40B4-BE49-F238E27FC236}">
                <a16:creationId xmlns:a16="http://schemas.microsoft.com/office/drawing/2014/main" id="{2D227405-2A06-D419-735B-7DDE9EDA0D7D}"/>
              </a:ext>
            </a:extLst>
          </p:cNvPr>
          <p:cNvSpPr/>
          <p:nvPr/>
        </p:nvSpPr>
        <p:spPr>
          <a:xfrm>
            <a:off x="6542627" y="-44550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2</a:t>
            </a:r>
          </a:p>
        </p:txBody>
      </p:sp>
      <p:sp>
        <p:nvSpPr>
          <p:cNvPr id="31" name="Rectangle: Rounded Corners 30">
            <a:extLst>
              <a:ext uri="{FF2B5EF4-FFF2-40B4-BE49-F238E27FC236}">
                <a16:creationId xmlns:a16="http://schemas.microsoft.com/office/drawing/2014/main" id="{D4EBC5A7-1D21-241A-ACC8-7986EC717232}"/>
              </a:ext>
            </a:extLst>
          </p:cNvPr>
          <p:cNvSpPr/>
          <p:nvPr/>
        </p:nvSpPr>
        <p:spPr>
          <a:xfrm>
            <a:off x="6783999" y="-3232950"/>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1: </a:t>
            </a:r>
            <a:r>
              <a:rPr lang="en-US" sz="1800" dirty="0" err="1">
                <a:solidFill>
                  <a:schemeClr val="accent1">
                    <a:lumMod val="75000"/>
                  </a:schemeClr>
                </a:solidFill>
                <a:latin typeface="Tw Cen MT" panose="020B0602020104020603" pitchFamily="34" charset="0"/>
                <a:cs typeface="Mongolian Baiti" panose="03000500000000000000" pitchFamily="66" charset="0"/>
              </a:rPr>
              <a:t>Từ</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đầu</a:t>
            </a:r>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Chiêm</a:t>
            </a:r>
            <a:r>
              <a:rPr lang="en-US" sz="1800" dirty="0">
                <a:solidFill>
                  <a:schemeClr val="accent1">
                    <a:lumMod val="75000"/>
                  </a:schemeClr>
                </a:solidFill>
                <a:latin typeface="Tw Cen MT" panose="020B0602020104020603" pitchFamily="34" charset="0"/>
                <a:cs typeface="Mongolian Baiti" panose="03000500000000000000" pitchFamily="66" charset="0"/>
              </a:rPr>
              <a:t> </a:t>
            </a:r>
          </a:p>
          <a:p>
            <a:r>
              <a:rPr lang="en-US" sz="1800" dirty="0" err="1">
                <a:solidFill>
                  <a:schemeClr val="accent1">
                    <a:lumMod val="75000"/>
                  </a:schemeClr>
                </a:solidFill>
                <a:latin typeface="Tw Cen MT" panose="020B0602020104020603" pitchFamily="34" charset="0"/>
                <a:cs typeface="Mongolian Baiti" panose="03000500000000000000" pitchFamily="66" charset="0"/>
              </a:rPr>
              <a:t>ngưỡng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nhiều</a:t>
            </a:r>
            <a:r>
              <a:rPr lang="en-US" sz="1800" dirty="0">
                <a:solidFill>
                  <a:schemeClr val="accent1">
                    <a:lumMod val="75000"/>
                  </a:schemeClr>
                </a:solidFill>
                <a:latin typeface="Tw Cen MT" panose="020B0602020104020603" pitchFamily="34" charset="0"/>
                <a:cs typeface="Mongolian Baiti" panose="03000500000000000000" pitchFamily="66" charset="0"/>
              </a:rPr>
              <a:t>…</a:t>
            </a:r>
          </a:p>
          <a:p>
            <a:r>
              <a:rPr lang="vi-VN" sz="1800" dirty="0">
                <a:solidFill>
                  <a:schemeClr val="accent1">
                    <a:lumMod val="75000"/>
                  </a:schemeClr>
                </a:solidFill>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Cảnh</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quan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vẻ</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đẹp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nơi</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2 : </a:t>
            </a:r>
            <a:r>
              <a:rPr lang="en-US" sz="1800" dirty="0" err="1">
                <a:solidFill>
                  <a:schemeClr val="accent1">
                    <a:lumMod val="75000"/>
                  </a:schemeClr>
                </a:solidFill>
                <a:latin typeface="Tw Cen MT" panose="020B0602020104020603" pitchFamily="34" charset="0"/>
                <a:cs typeface="Mongolian Baiti" panose="03000500000000000000" pitchFamily="66" charset="0"/>
              </a:rPr>
              <a:t>Tiếp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theo</a:t>
            </a:r>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tôn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vinh</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sen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p>
          <a:p>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vi-VN" sz="1800" dirty="0">
                <a:solidFill>
                  <a:schemeClr val="accent1">
                    <a:lumMod val="75000"/>
                  </a:schemeClr>
                </a:solidFill>
                <a:cs typeface="Mongolian Baiti" panose="03000500000000000000" pitchFamily="66" charset="0"/>
              </a:rPr>
              <a:t>→</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Văn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hóa</a:t>
            </a:r>
            <a:r>
              <a:rPr lang="en-US" sz="1800" dirty="0">
                <a:solidFill>
                  <a:schemeClr val="accent1">
                    <a:lumMod val="75000"/>
                  </a:schemeClr>
                </a:solidFill>
                <a:latin typeface="Tw Cen MT" panose="020B0602020104020603" pitchFamily="34" charset="0"/>
                <a:cs typeface="Mongolian Baiti" panose="03000500000000000000" pitchFamily="66" charset="0"/>
              </a:rPr>
              <a:t> ở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3: </a:t>
            </a:r>
            <a:r>
              <a:rPr lang="en-US" sz="1800" dirty="0" err="1">
                <a:solidFill>
                  <a:schemeClr val="accent1">
                    <a:lumMod val="75000"/>
                  </a:schemeClr>
                </a:solidFill>
                <a:latin typeface="Tw Cen MT" panose="020B0602020104020603" pitchFamily="34" charset="0"/>
                <a:cs typeface="Mongolian Baiti" panose="03000500000000000000" pitchFamily="66" charset="0"/>
              </a:rPr>
              <a:t>Còn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lại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vi-VN" sz="1800" dirty="0">
                <a:solidFill>
                  <a:schemeClr val="accent1">
                    <a:lumMod val="75000"/>
                  </a:schemeClr>
                </a:solidFill>
                <a:cs typeface="Mongolian Baiti" panose="03000500000000000000" pitchFamily="66" charset="0"/>
              </a:rPr>
              <a:t>→</a:t>
            </a:r>
            <a:r>
              <a:rPr lang="en-US" sz="1800" dirty="0">
                <a:solidFill>
                  <a:schemeClr val="accent1">
                    <a:lumMod val="75000"/>
                  </a:schemeClr>
                </a:solidFill>
                <a:latin typeface="Tw Cen MT" panose="020B0602020104020603" pitchFamily="34" charset="0"/>
                <a:cs typeface="Mongolian Baiti" panose="03000500000000000000" pitchFamily="66" charset="0"/>
              </a:rPr>
              <a:t> Con </a:t>
            </a:r>
            <a:r>
              <a:rPr lang="en-US" sz="1800" dirty="0" err="1">
                <a:solidFill>
                  <a:schemeClr val="accent1">
                    <a:lumMod val="75000"/>
                  </a:schemeClr>
                </a:solidFill>
                <a:latin typeface="Tw Cen MT" panose="020B0602020104020603" pitchFamily="34" charset="0"/>
                <a:cs typeface="Mongolian Baiti" panose="03000500000000000000" pitchFamily="66" charset="0"/>
              </a:rPr>
              <a:t>người</a:t>
            </a:r>
            <a:r>
              <a:rPr lang="en-US" sz="1800" dirty="0">
                <a:solidFill>
                  <a:schemeClr val="accent1">
                    <a:lumMod val="75000"/>
                  </a:schemeClr>
                </a:solidFill>
                <a:latin typeface="Tw Cen MT" panose="020B0602020104020603" pitchFamily="34" charset="0"/>
                <a:cs typeface="Mongolian Baiti" panose="03000500000000000000" pitchFamily="66" charset="0"/>
              </a:rPr>
              <a:t> ở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p:txBody>
      </p:sp>
      <p:sp>
        <p:nvSpPr>
          <p:cNvPr id="32" name="Rectangle 31">
            <a:extLst>
              <a:ext uri="{FF2B5EF4-FFF2-40B4-BE49-F238E27FC236}">
                <a16:creationId xmlns:a16="http://schemas.microsoft.com/office/drawing/2014/main" id="{27DD7AC8-B4F8-0F2A-337B-63E027CF6298}"/>
              </a:ext>
            </a:extLst>
          </p:cNvPr>
          <p:cNvSpPr/>
          <p:nvPr/>
        </p:nvSpPr>
        <p:spPr>
          <a:xfrm>
            <a:off x="-11236698" y="75369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Phân</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tích</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văn</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bản</a:t>
            </a:r>
            <a:endParaRPr lang="en-US" sz="3600" dirty="0">
              <a:solidFill>
                <a:srgbClr val="C00000"/>
              </a:solidFill>
              <a:latin typeface="Tw Cen MT" panose="020B0602020104020603" pitchFamily="34" charset="0"/>
            </a:endParaRPr>
          </a:p>
        </p:txBody>
      </p:sp>
      <p:sp>
        <p:nvSpPr>
          <p:cNvPr id="33" name="Oval 32">
            <a:extLst>
              <a:ext uri="{FF2B5EF4-FFF2-40B4-BE49-F238E27FC236}">
                <a16:creationId xmlns:a16="http://schemas.microsoft.com/office/drawing/2014/main" id="{5A80289D-47B4-9453-EC17-FCECE413B746}"/>
              </a:ext>
            </a:extLst>
          </p:cNvPr>
          <p:cNvSpPr/>
          <p:nvPr/>
        </p:nvSpPr>
        <p:spPr>
          <a:xfrm>
            <a:off x="-11478070" y="60542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3</a:t>
            </a:r>
          </a:p>
        </p:txBody>
      </p:sp>
      <p:sp>
        <p:nvSpPr>
          <p:cNvPr id="34" name="Rectangle: Rounded Corners 33">
            <a:extLst>
              <a:ext uri="{FF2B5EF4-FFF2-40B4-BE49-F238E27FC236}">
                <a16:creationId xmlns:a16="http://schemas.microsoft.com/office/drawing/2014/main" id="{BDF05151-86E6-C5FB-EA61-5C1354308AEF}"/>
              </a:ext>
            </a:extLst>
          </p:cNvPr>
          <p:cNvSpPr/>
          <p:nvPr/>
        </p:nvSpPr>
        <p:spPr>
          <a:xfrm>
            <a:off x="862759" y="8660936"/>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Tên</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thật</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Văn</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Công</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Hùng</a:t>
            </a:r>
            <a:r>
              <a:rPr lang="en-US" dirty="0">
                <a:solidFill>
                  <a:schemeClr val="accent5">
                    <a:lumMod val="75000"/>
                  </a:schemeClr>
                </a:solidFill>
                <a:latin typeface="Tw Cen MT" panose="020B0602020104020603" pitchFamily="34" charset="0"/>
                <a:cs typeface="Mongolian Baiti" panose="03000500000000000000" pitchFamily="66" charset="0"/>
              </a:rPr>
              <a:t>(1958)</a:t>
            </a:r>
          </a:p>
          <a:p>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Quê</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Điền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Hòa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Phong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Điền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Thừa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Huế</a:t>
            </a:r>
            <a:r>
              <a:rPr lang="en-US" dirty="0">
                <a:solidFill>
                  <a:schemeClr val="accent5">
                    <a:lumMod val="75000"/>
                  </a:schemeClr>
                </a:solidFill>
                <a:effectLst/>
                <a:latin typeface="Tw Cen MT" panose="020B0602020104020603" pitchFamily="34" charset="0"/>
                <a:cs typeface="Mongolian Baiti" panose="03000500000000000000" pitchFamily="66" charset="0"/>
              </a:rPr>
              <a:t>.</a:t>
            </a:r>
            <a:endParaRPr lang="en-US" dirty="0">
              <a:solidFill>
                <a:schemeClr val="accent5">
                  <a:lumMod val="75000"/>
                </a:schemeClr>
              </a:solidFill>
              <a:latin typeface="Tw Cen MT" panose="020B0602020104020603" pitchFamily="34" charset="0"/>
              <a:cs typeface="Mongolian Baiti" panose="03000500000000000000" pitchFamily="66" charset="0"/>
            </a:endParaRP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Sinh</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ra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lớn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lên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học</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phổ</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thông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tại</a:t>
            </a:r>
            <a:r>
              <a:rPr lang="en-US" dirty="0">
                <a:solidFill>
                  <a:schemeClr val="accent5">
                    <a:lumMod val="75000"/>
                  </a:schemeClr>
                </a:solidFill>
                <a:effectLst/>
                <a:latin typeface="Tw Cen MT" panose="020B0602020104020603" pitchFamily="34" charset="0"/>
                <a:cs typeface="Mongolian Baiti" panose="03000500000000000000" pitchFamily="66" charset="0"/>
              </a:rPr>
              <a:t> Thanh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Hóa</a:t>
            </a:r>
            <a:r>
              <a:rPr lang="en-US" dirty="0">
                <a:solidFill>
                  <a:schemeClr val="accent5">
                    <a:lumMod val="75000"/>
                  </a:schemeClr>
                </a:solidFill>
                <a:effectLst/>
                <a:latin typeface="Tw Cen MT" panose="020B0602020104020603" pitchFamily="34" charset="0"/>
                <a:cs typeface="Mongolian Baiti" panose="03000500000000000000" pitchFamily="66" charset="0"/>
              </a:rPr>
              <a:t>.</a:t>
            </a: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Chức</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vụ</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Nhà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Việt</a:t>
            </a:r>
            <a:r>
              <a:rPr lang="en-US" dirty="0">
                <a:solidFill>
                  <a:schemeClr val="accent5">
                    <a:lumMod val="75000"/>
                  </a:schemeClr>
                </a:solidFill>
                <a:effectLst/>
                <a:latin typeface="Tw Cen MT" panose="020B0602020104020603" pitchFamily="34" charset="0"/>
                <a:cs typeface="Mongolian Baiti" panose="03000500000000000000" pitchFamily="66" charset="0"/>
              </a:rPr>
              <a:t> Nam</a:t>
            </a:r>
            <a:r>
              <a:rPr lang="en-US" dirty="0">
                <a:solidFill>
                  <a:schemeClr val="accent5">
                    <a:lumMod val="75000"/>
                  </a:schemeClr>
                </a:solidFill>
                <a:latin typeface="Tw Cen MT" panose="020B0602020104020603" pitchFamily="34" charset="0"/>
                <a:cs typeface="Mongolian Baiti" panose="03000500000000000000" pitchFamily="66" charset="0"/>
              </a:rPr>
              <a:t/>
            </a:r>
            <a:br>
              <a:rPr lang="en-US" dirty="0">
                <a:solidFill>
                  <a:schemeClr val="accent5">
                    <a:lumMod val="75000"/>
                  </a:schemeClr>
                </a:solidFill>
                <a:latin typeface="Tw Cen MT" panose="020B0602020104020603" pitchFamily="34" charset="0"/>
                <a:cs typeface="Mongolian Baiti" panose="03000500000000000000" pitchFamily="66" charset="0"/>
              </a:rPr>
            </a:b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Phó</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Chủ</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tịch</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VHNT Gia Lai</a:t>
            </a:r>
            <a:br>
              <a:rPr lang="en-US" dirty="0">
                <a:solidFill>
                  <a:schemeClr val="accent5">
                    <a:lumMod val="75000"/>
                  </a:schemeClr>
                </a:solidFill>
                <a:effectLst/>
                <a:latin typeface="Tw Cen MT" panose="020B0602020104020603" pitchFamily="34" charset="0"/>
                <a:cs typeface="Mongolian Baiti" panose="03000500000000000000" pitchFamily="66" charset="0"/>
              </a:rPr>
            </a:b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Tổng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biên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tập</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tạp</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chí</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nghệ</a:t>
            </a:r>
            <a:r>
              <a:rPr lang="en-US" dirty="0">
                <a:solidFill>
                  <a:schemeClr val="accent5">
                    <a:lumMod val="75000"/>
                  </a:schemeClr>
                </a:solidFill>
                <a:effectLst/>
                <a:latin typeface="Tw Cen MT" panose="020B0602020104020603" pitchFamily="34" charset="0"/>
                <a:cs typeface="Mongolian Baiti" panose="03000500000000000000" pitchFamily="66" charset="0"/>
              </a:rPr>
              <a:t> Gia Lai.</a:t>
            </a:r>
            <a:br>
              <a:rPr lang="en-US" dirty="0">
                <a:solidFill>
                  <a:schemeClr val="accent5">
                    <a:lumMod val="75000"/>
                  </a:schemeClr>
                </a:solidFill>
                <a:effectLst/>
                <a:latin typeface="Tw Cen MT" panose="020B0602020104020603" pitchFamily="34" charset="0"/>
                <a:cs typeface="Mongolian Baiti" panose="03000500000000000000" pitchFamily="66" charset="0"/>
              </a:rPr>
            </a:b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Ủy</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viên</a:t>
            </a:r>
            <a:r>
              <a:rPr lang="en-US" dirty="0">
                <a:solidFill>
                  <a:schemeClr val="accent5">
                    <a:lumMod val="75000"/>
                  </a:schemeClr>
                </a:solidFill>
                <a:effectLst/>
                <a:latin typeface="Tw Cen MT" panose="020B0602020104020603" pitchFamily="34" charset="0"/>
                <a:cs typeface="Mongolian Baiti" panose="03000500000000000000" pitchFamily="66" charset="0"/>
              </a:rPr>
              <a:t> BCH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nhà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Việt</a:t>
            </a:r>
            <a:r>
              <a:rPr lang="en-US" dirty="0">
                <a:solidFill>
                  <a:schemeClr val="accent5">
                    <a:lumMod val="75000"/>
                  </a:schemeClr>
                </a:solidFill>
                <a:effectLst/>
                <a:latin typeface="Tw Cen MT" panose="020B0602020104020603" pitchFamily="34" charset="0"/>
                <a:cs typeface="Mongolian Baiti" panose="03000500000000000000" pitchFamily="66" charset="0"/>
              </a:rPr>
              <a:t> Nam </a:t>
            </a:r>
            <a:r>
              <a:rPr lang="en-US" dirty="0" err="1">
                <a:solidFill>
                  <a:schemeClr val="accent5">
                    <a:lumMod val="75000"/>
                  </a:schemeClr>
                </a:solidFill>
                <a:effectLst/>
                <a:latin typeface="Tw Cen MT" panose="020B0602020104020603" pitchFamily="34" charset="0"/>
                <a:cs typeface="Mongolian Baiti" panose="03000500000000000000" pitchFamily="66" charset="0"/>
              </a:rPr>
              <a:t>khóa</a:t>
            </a:r>
            <a:r>
              <a:rPr lang="en-US" dirty="0">
                <a:solidFill>
                  <a:schemeClr val="accent5">
                    <a:lumMod val="75000"/>
                  </a:schemeClr>
                </a:solidFill>
                <a:effectLst/>
                <a:latin typeface="Tw Cen MT" panose="020B0602020104020603" pitchFamily="34" charset="0"/>
                <a:cs typeface="Mongolian Baiti" panose="03000500000000000000" pitchFamily="66" charset="0"/>
              </a:rPr>
              <a:t> VIII</a:t>
            </a:r>
            <a:endParaRPr lang="en-US" dirty="0">
              <a:solidFill>
                <a:schemeClr val="accent5">
                  <a:lumMod val="75000"/>
                </a:schemeClr>
              </a:solidFill>
              <a:latin typeface="Tw Cen MT" panose="020B0602020104020603" pitchFamily="34" charset="0"/>
              <a:cs typeface="Mongolian Baiti" panose="03000500000000000000" pitchFamily="66" charset="0"/>
            </a:endParaRPr>
          </a:p>
          <a:p>
            <a:pPr algn="ctr"/>
            <a:endParaRPr lang="en-US" dirty="0"/>
          </a:p>
        </p:txBody>
      </p:sp>
      <p:sp>
        <p:nvSpPr>
          <p:cNvPr id="35" name="Rectangle: Rounded Corners 34">
            <a:extLst>
              <a:ext uri="{FF2B5EF4-FFF2-40B4-BE49-F238E27FC236}">
                <a16:creationId xmlns:a16="http://schemas.microsoft.com/office/drawing/2014/main" id="{5A3D9E68-69D9-0901-64BE-48499ABFD0F0}"/>
              </a:ext>
            </a:extLst>
          </p:cNvPr>
          <p:cNvSpPr/>
          <p:nvPr/>
        </p:nvSpPr>
        <p:spPr>
          <a:xfrm>
            <a:off x="-5733466" y="1697601"/>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Tw Cen MT" panose="020B0602020104020603" pitchFamily="34" charset="0"/>
              </a:rPr>
              <a:t>+ Hệ thống kênh rạch chằng chịt, kê huyết mạch nối những cù lao, giống,...thành một đồng bằng rộng lớn và </a:t>
            </a:r>
          </a:p>
          <a:p>
            <a:pPr algn="ctr"/>
            <a:r>
              <a:rPr lang="vi-VN" dirty="0">
                <a:latin typeface="Tw Cen MT" panose="020B0602020104020603" pitchFamily="34" charset="0"/>
              </a:rPr>
              <a:t> đầy màu sắc.</a:t>
            </a:r>
            <a:br>
              <a:rPr lang="vi-VN" dirty="0">
                <a:latin typeface="Tw Cen MT" panose="020B0602020104020603" pitchFamily="34" charset="0"/>
              </a:rPr>
            </a:br>
            <a:r>
              <a:rPr lang="vi-VN" dirty="0">
                <a:latin typeface="Tw Cen MT" panose="020B0602020104020603" pitchFamily="34" charset="0"/>
              </a:rPr>
              <a:t>- Tràm chim : rừng tràm và chim dày đặc thành vườn.</a:t>
            </a:r>
            <a:br>
              <a:rPr lang="vi-VN" dirty="0">
                <a:latin typeface="Tw Cen MT" panose="020B0602020104020603" pitchFamily="34" charset="0"/>
              </a:rPr>
            </a:br>
            <a:r>
              <a:rPr lang="vi-VN" dirty="0">
                <a:latin typeface="Tw Cen MT" panose="020B0602020104020603" pitchFamily="34" charset="0"/>
              </a:rPr>
              <a:t>+ Muốn thấy chim phải chiều tối, hàng vạn, chục vạn con lớn bé to nhỏ rợp cả một khoảng trời.</a:t>
            </a:r>
          </a:p>
          <a:p>
            <a:pPr algn="ctr"/>
            <a:r>
              <a:rPr lang="vi-VN" dirty="0">
                <a:latin typeface="Tw Cen MT" panose="020B0602020104020603" pitchFamily="34" charset="0"/>
              </a:rPr>
              <a:t>→ Là một vùng đất thiên nhiên trù phú</a:t>
            </a:r>
          </a:p>
          <a:p>
            <a:pPr marL="285750" indent="-285750">
              <a:buFontTx/>
              <a:buChar char="-"/>
            </a:pPr>
            <a:r>
              <a:rPr lang="vi-VN" dirty="0">
                <a:latin typeface="Tw Cen MT" panose="020B0602020104020603" pitchFamily="34" charset="0"/>
              </a:rPr>
              <a:t>- Sen: thế lực của cái đẹp tự nhiên</a:t>
            </a:r>
            <a:br>
              <a:rPr lang="vi-VN" dirty="0">
                <a:latin typeface="Tw Cen MT" panose="020B0602020104020603" pitchFamily="34" charset="0"/>
              </a:rPr>
            </a:br>
            <a:r>
              <a:rPr lang="vi-VN" dirty="0">
                <a:latin typeface="Tw Cen MT" panose="020B0602020104020603" pitchFamily="34" charset="0"/>
              </a:rPr>
              <a:t>+ Bạt ngàn, tinh khiết, ngạo nghễ, không chen chúc.</a:t>
            </a:r>
            <a:br>
              <a:rPr lang="vi-VN" dirty="0">
                <a:latin typeface="Tw Cen MT" panose="020B0602020104020603" pitchFamily="34" charset="0"/>
              </a:rPr>
            </a:br>
            <a:r>
              <a:rPr lang="vi-VN" dirty="0">
                <a:latin typeface="Tw Cen MT" panose="020B0602020104020603" pitchFamily="34" charset="0"/>
              </a:rPr>
              <a:t>→ Nghệ thuật: nhân hóa.</a:t>
            </a:r>
            <a:br>
              <a:rPr lang="vi-VN" dirty="0">
                <a:latin typeface="Tw Cen MT" panose="020B0602020104020603" pitchFamily="34" charset="0"/>
              </a:rPr>
            </a:br>
            <a:r>
              <a:rPr lang="vi-VN" dirty="0">
                <a:latin typeface="Tw Cen MT" panose="020B0602020104020603" pitchFamily="34" charset="0"/>
              </a:rPr>
              <a:t>➩ Thiên nhiên, cảnh quan hùng vĩ, tươi đẹp, đặc biệt tại Đồng Tháp Mười</a:t>
            </a:r>
          </a:p>
          <a:p>
            <a:pPr algn="ctr"/>
            <a:endParaRPr lang="en-US" dirty="0">
              <a:latin typeface="Tw Cen MT" panose="020B0602020104020603" pitchFamily="34" charset="0"/>
            </a:endParaRPr>
          </a:p>
        </p:txBody>
      </p:sp>
      <p:sp>
        <p:nvSpPr>
          <p:cNvPr id="36" name="Rectangle: Rounded Corners 35">
            <a:extLst>
              <a:ext uri="{FF2B5EF4-FFF2-40B4-BE49-F238E27FC236}">
                <a16:creationId xmlns:a16="http://schemas.microsoft.com/office/drawing/2014/main" id="{AED1CCA5-025D-E628-EFB7-92E543A85CD4}"/>
              </a:ext>
            </a:extLst>
          </p:cNvPr>
          <p:cNvSpPr/>
          <p:nvPr/>
        </p:nvSpPr>
        <p:spPr>
          <a:xfrm>
            <a:off x="-11268181" y="1706081"/>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w Cen MT" panose="020B0602020104020603" pitchFamily="34" charset="0"/>
              </a:rPr>
              <a:t>* </a:t>
            </a:r>
            <a:r>
              <a:rPr lang="vi-VN" dirty="0">
                <a:latin typeface="Tw Cen MT" panose="020B0602020104020603" pitchFamily="34" charset="0"/>
              </a:rPr>
              <a:t>N</a:t>
            </a:r>
            <a:r>
              <a:rPr lang="en-US" dirty="0" err="1">
                <a:latin typeface="Tw Cen MT" panose="020B0602020104020603" pitchFamily="34" charset="0"/>
              </a:rPr>
              <a:t>ét</a:t>
            </a:r>
            <a:r>
              <a:rPr lang="vi-VN" dirty="0">
                <a:latin typeface="Tw Cen MT" panose="020B0602020104020603" pitchFamily="34" charset="0"/>
              </a:rPr>
              <a:t> văń</a:t>
            </a:r>
            <a:r>
              <a:rPr lang="en-US" dirty="0">
                <a:latin typeface="Tw Cen MT" panose="020B0602020104020603" pitchFamily="34" charset="0"/>
              </a:rPr>
              <a:t> </a:t>
            </a:r>
            <a:r>
              <a:rPr lang="en-US" dirty="0" err="1">
                <a:latin typeface="Tw Cen MT" panose="020B0602020104020603" pitchFamily="34" charset="0"/>
              </a:rPr>
              <a:t>hó</a:t>
            </a:r>
            <a:r>
              <a:rPr lang="vi-VN" dirty="0">
                <a:latin typeface="Tw Cen MT" panose="020B0602020104020603" pitchFamily="34" charset="0"/>
              </a:rPr>
              <a:t>a nơi Đồng Th</a:t>
            </a:r>
            <a:r>
              <a:rPr lang="en-US" dirty="0">
                <a:latin typeface="Tw Cen MT" panose="020B0602020104020603" pitchFamily="34" charset="0"/>
              </a:rPr>
              <a:t>á</a:t>
            </a:r>
            <a:r>
              <a:rPr lang="vi-VN" dirty="0">
                <a:latin typeface="Tw Cen MT" panose="020B0602020104020603" pitchFamily="34" charset="0"/>
              </a:rPr>
              <a:t>p Mười</a:t>
            </a:r>
            <a:endParaRPr lang="en-US" dirty="0">
              <a:latin typeface="Tw Cen MT" panose="020B0602020104020603" pitchFamily="34" charset="0"/>
            </a:endParaRPr>
          </a:p>
          <a:p>
            <a:r>
              <a:rPr lang="vi-VN" dirty="0">
                <a:latin typeface="Tw Cen MT" panose="020B0602020104020603" pitchFamily="34" charset="0"/>
              </a:rPr>
              <a:t>Văn hóa ẩm thực</a:t>
            </a:r>
            <a:br>
              <a:rPr lang="vi-VN" dirty="0">
                <a:latin typeface="Tw Cen MT" panose="020B0602020104020603" pitchFamily="34" charset="0"/>
              </a:rPr>
            </a:br>
            <a:r>
              <a:rPr lang="vi-VN" dirty="0">
                <a:latin typeface="Tw Cen MT" panose="020B0602020104020603" pitchFamily="34" charset="0"/>
              </a:rPr>
              <a:t>- Món đặc trưng mùa nước là cá linh và bông điên điển.</a:t>
            </a:r>
            <a:br>
              <a:rPr lang="vi-VN" dirty="0">
                <a:latin typeface="Tw Cen MT" panose="020B0602020104020603" pitchFamily="34" charset="0"/>
              </a:rPr>
            </a:br>
            <a:r>
              <a:rPr lang="vi-VN" dirty="0">
                <a:latin typeface="Tw Cen MT" panose="020B0602020104020603" pitchFamily="34" charset="0"/>
              </a:rPr>
              <a:t>- Được thiết đãi món: cá linh kho tộ và bông điên điển xào tôm.</a:t>
            </a:r>
            <a:br>
              <a:rPr lang="vi-VN" dirty="0">
                <a:latin typeface="Tw Cen MT" panose="020B0602020104020603" pitchFamily="34" charset="0"/>
              </a:rPr>
            </a:br>
            <a:r>
              <a:rPr lang="vi-VN" dirty="0">
                <a:latin typeface="Tw Cen MT" panose="020B0602020104020603" pitchFamily="34" charset="0"/>
              </a:rPr>
              <a:t>- Tác giả đã trân trọng, miệt mài ăn, ăn thưởng thức.</a:t>
            </a:r>
            <a:br>
              <a:rPr lang="vi-VN" dirty="0">
                <a:latin typeface="Tw Cen MT" panose="020B0602020104020603" pitchFamily="34" charset="0"/>
              </a:rPr>
            </a:br>
            <a:endParaRPr lang="en-US" dirty="0">
              <a:latin typeface="Tw Cen MT" panose="020B0602020104020603" pitchFamily="34" charset="0"/>
            </a:endParaRPr>
          </a:p>
        </p:txBody>
      </p:sp>
      <p:sp>
        <p:nvSpPr>
          <p:cNvPr id="37" name="Rectangle: Rounded Corners 36">
            <a:extLst>
              <a:ext uri="{FF2B5EF4-FFF2-40B4-BE49-F238E27FC236}">
                <a16:creationId xmlns:a16="http://schemas.microsoft.com/office/drawing/2014/main" id="{63F354BE-C071-5FE1-0D2B-3339A66972F3}"/>
              </a:ext>
            </a:extLst>
          </p:cNvPr>
          <p:cNvSpPr/>
          <p:nvPr/>
        </p:nvSpPr>
        <p:spPr>
          <a:xfrm>
            <a:off x="-5639534" y="1617025"/>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latin typeface="Tw Cen MT" panose="020B0602020104020603" pitchFamily="34" charset="0"/>
              </a:rPr>
              <a:t>Văn hóa kiến trúc</a:t>
            </a:r>
            <a:br>
              <a:rPr lang="vi-VN" dirty="0">
                <a:latin typeface="Tw Cen MT" panose="020B0602020104020603" pitchFamily="34" charset="0"/>
              </a:rPr>
            </a:br>
            <a:r>
              <a:rPr lang="vi-VN" dirty="0">
                <a:latin typeface="Tw Cen MT" panose="020B0602020104020603" pitchFamily="34" charset="0"/>
              </a:rPr>
              <a:t>* Gò Tháp.</a:t>
            </a:r>
            <a:br>
              <a:rPr lang="vi-VN" dirty="0">
                <a:latin typeface="Tw Cen MT" panose="020B0602020104020603" pitchFamily="34" charset="0"/>
              </a:rPr>
            </a:br>
            <a:r>
              <a:rPr lang="vi-VN" dirty="0">
                <a:latin typeface="Tw Cen MT" panose="020B0602020104020603" pitchFamily="34" charset="0"/>
              </a:rPr>
              <a:t>- Khu gò rộng khoảng 5 000 mét vuông và cao hơn khoảng 5 mét so với mực nước biển, nằm giữa rốn Đồng Tháp Mười.</a:t>
            </a:r>
            <a:br>
              <a:rPr lang="vi-VN" dirty="0">
                <a:latin typeface="Tw Cen MT" panose="020B0602020104020603" pitchFamily="34" charset="0"/>
              </a:rPr>
            </a:br>
            <a:r>
              <a:rPr lang="vi-VN" dirty="0">
                <a:latin typeface="Tw Cen MT" panose="020B0602020104020603" pitchFamily="34" charset="0"/>
              </a:rPr>
              <a:t>- Người ta khai quật được một di tích nền gạch cổ có khoảng 1500 năm trước và được công nhận là di tích quốc gia.</a:t>
            </a:r>
            <a:br>
              <a:rPr lang="vi-VN" dirty="0">
                <a:latin typeface="Tw Cen MT" panose="020B0602020104020603" pitchFamily="34" charset="0"/>
              </a:rPr>
            </a:br>
            <a:r>
              <a:rPr lang="vi-VN" dirty="0">
                <a:latin typeface="Tw Cen MT" panose="020B0602020104020603" pitchFamily="34" charset="0"/>
              </a:rPr>
              <a:t>- Là đại bản doanh của cụ Thiên hộ Dương và Đốc binh Kiều - hai vị anh hùng chống thực dân Pháp. Là căn cứ địa chống Mỹ cứu nước của cách mạng Việt Nam.</a:t>
            </a:r>
            <a:br>
              <a:rPr lang="vi-VN" dirty="0">
                <a:latin typeface="Tw Cen MT" panose="020B0602020104020603" pitchFamily="34" charset="0"/>
              </a:rPr>
            </a:br>
            <a:r>
              <a:rPr lang="vi-VN" dirty="0">
                <a:latin typeface="Tw Cen MT" panose="020B0602020104020603" pitchFamily="34" charset="0"/>
              </a:rPr>
              <a:t>* Tháp Sen được chọn để xây dựng ở đây như cách tôn vinh sen Đồng Tháp Mười.</a:t>
            </a:r>
            <a:br>
              <a:rPr lang="vi-VN" dirty="0">
                <a:latin typeface="Tw Cen MT" panose="020B0602020104020603" pitchFamily="34" charset="0"/>
              </a:rPr>
            </a:br>
            <a:r>
              <a:rPr lang="vi-VN" dirty="0">
                <a:latin typeface="Tw Cen MT" panose="020B0602020104020603" pitchFamily="34" charset="0"/>
              </a:rPr>
              <a:t>=&gt; Cung cấp kiến thức lịch sử về vùng đất Đồng Tháp Mười.</a:t>
            </a:r>
            <a:br>
              <a:rPr lang="vi-VN" dirty="0">
                <a:latin typeface="Tw Cen MT" panose="020B0602020104020603" pitchFamily="34" charset="0"/>
              </a:rPr>
            </a:br>
            <a:endParaRPr lang="en-US" dirty="0">
              <a:latin typeface="Tw Cen MT" panose="020B0602020104020603" pitchFamily="34" charset="0"/>
            </a:endParaRPr>
          </a:p>
        </p:txBody>
      </p:sp>
      <p:sp>
        <p:nvSpPr>
          <p:cNvPr id="38" name="Rectangle: Rounded Corners 37">
            <a:extLst>
              <a:ext uri="{FF2B5EF4-FFF2-40B4-BE49-F238E27FC236}">
                <a16:creationId xmlns:a16="http://schemas.microsoft.com/office/drawing/2014/main" id="{1C45B2DF-D9EB-73C2-EBB6-D55702707C57}"/>
              </a:ext>
            </a:extLst>
          </p:cNvPr>
          <p:cNvSpPr/>
          <p:nvPr/>
        </p:nvSpPr>
        <p:spPr>
          <a:xfrm>
            <a:off x="-11571357" y="1769425"/>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w Cen MT" panose="020B0602020104020603" pitchFamily="34" charset="0"/>
              </a:rPr>
              <a:t>*</a:t>
            </a:r>
            <a:r>
              <a:rPr lang="vi-VN" dirty="0">
                <a:latin typeface="Tw Cen MT" panose="020B0602020104020603" pitchFamily="34" charset="0"/>
              </a:rPr>
              <a:t>Con người nơi Đồng Tháp Mười</a:t>
            </a:r>
            <a:br>
              <a:rPr lang="vi-VN" dirty="0">
                <a:latin typeface="Tw Cen MT" panose="020B0602020104020603" pitchFamily="34" charset="0"/>
              </a:rPr>
            </a:br>
            <a:r>
              <a:rPr lang="vi-VN" dirty="0">
                <a:latin typeface="Tw Cen MT" panose="020B0602020104020603" pitchFamily="34" charset="0"/>
              </a:rPr>
              <a:t>- Người dân vui vẻ, hiền lành, năng động,... sống chung với nhịp nhàng nước kiệt, nước ròng, những câu vọng cổ.</a:t>
            </a:r>
            <a:br>
              <a:rPr lang="vi-VN" dirty="0">
                <a:latin typeface="Tw Cen MT" panose="020B0602020104020603" pitchFamily="34" charset="0"/>
              </a:rPr>
            </a:br>
            <a:r>
              <a:rPr lang="vi-VN" dirty="0">
                <a:latin typeface="Tw Cen MT" panose="020B0602020104020603" pitchFamily="34" charset="0"/>
              </a:rPr>
              <a:t>- Thành phố vừa trẻ trung vừa hiện đại, có gu kiến trúc, vừa mềm vừa xanh, cứ nao nao câu hò,...</a:t>
            </a:r>
            <a:endParaRPr lang="en-US" dirty="0">
              <a:latin typeface="Tw Cen MT" panose="020B0602020104020603" pitchFamily="34" charset="0"/>
            </a:endParaRPr>
          </a:p>
        </p:txBody>
      </p:sp>
      <p:sp>
        <p:nvSpPr>
          <p:cNvPr id="39" name="Rectangle: Rounded Corners 38">
            <a:extLst>
              <a:ext uri="{FF2B5EF4-FFF2-40B4-BE49-F238E27FC236}">
                <a16:creationId xmlns:a16="http://schemas.microsoft.com/office/drawing/2014/main" id="{E54F4B22-0017-0DAF-2F81-745C2FF7E9BF}"/>
              </a:ext>
            </a:extLst>
          </p:cNvPr>
          <p:cNvSpPr/>
          <p:nvPr/>
        </p:nvSpPr>
        <p:spPr>
          <a:xfrm>
            <a:off x="-5603245" y="1738598"/>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w Cen MT" panose="020B0602020104020603" pitchFamily="34" charset="0"/>
              </a:rPr>
              <a:t>*</a:t>
            </a:r>
            <a:r>
              <a:rPr lang="vi-VN" dirty="0">
                <a:latin typeface="Tw Cen MT" panose="020B0602020104020603" pitchFamily="34" charset="0"/>
              </a:rPr>
              <a:t>Cảm xúc tác giả khi được trải nghiệm vẻ đẹp Đồng Tháp Mười</a:t>
            </a:r>
            <a:br>
              <a:rPr lang="vi-VN" dirty="0">
                <a:latin typeface="Tw Cen MT" panose="020B0602020104020603" pitchFamily="34" charset="0"/>
              </a:rPr>
            </a:br>
            <a:r>
              <a:rPr lang="vi-VN" dirty="0">
                <a:latin typeface="Tw Cen MT" panose="020B0602020104020603" pitchFamily="34" charset="0"/>
              </a:rPr>
              <a:t>- Người viết từ ngỡ ngàng đến tiếc nuối.</a:t>
            </a:r>
            <a:br>
              <a:rPr lang="vi-VN" dirty="0">
                <a:latin typeface="Tw Cen MT" panose="020B0602020104020603" pitchFamily="34" charset="0"/>
              </a:rPr>
            </a:br>
            <a:r>
              <a:rPr lang="vi-VN" dirty="0">
                <a:latin typeface="Tw Cen MT" panose="020B0602020104020603" pitchFamily="34" charset="0"/>
              </a:rPr>
              <a:t>- Tận hưởng, trân trọng khi thưởng thức món ăn.</a:t>
            </a:r>
            <a:br>
              <a:rPr lang="vi-VN" dirty="0">
                <a:latin typeface="Tw Cen MT" panose="020B0602020104020603" pitchFamily="34" charset="0"/>
              </a:rPr>
            </a:br>
            <a:r>
              <a:rPr lang="vi-VN" dirty="0">
                <a:latin typeface="Tw Cen MT" panose="020B0602020104020603" pitchFamily="34" charset="0"/>
              </a:rPr>
              <a:t>- Choáng ngợp trước vẻ đẹp, sự kiêu hãnh của sen tại Đồng Tháp Mười.</a:t>
            </a:r>
            <a:br>
              <a:rPr lang="vi-VN" dirty="0">
                <a:latin typeface="Tw Cen MT" panose="020B0602020104020603" pitchFamily="34" charset="0"/>
              </a:rPr>
            </a:br>
            <a:r>
              <a:rPr lang="vi-VN" dirty="0">
                <a:latin typeface="Tw Cen MT" panose="020B0602020104020603" pitchFamily="34" charset="0"/>
              </a:rPr>
              <a:t>- Mở mang, đem đến thông tin về lịch sử cho người đọc chứ không chỉ kiến thức địa lí.</a:t>
            </a:r>
            <a:br>
              <a:rPr lang="vi-VN" dirty="0">
                <a:latin typeface="Tw Cen MT" panose="020B0602020104020603" pitchFamily="34" charset="0"/>
              </a:rPr>
            </a:br>
            <a:r>
              <a:rPr lang="vi-VN" dirty="0">
                <a:latin typeface="Tw Cen MT" panose="020B0602020104020603" pitchFamily="34" charset="0"/>
              </a:rPr>
              <a:t>- Cảm nhận về thành phố, cuộc sống về đêm trước khi ra về.</a:t>
            </a:r>
            <a:br>
              <a:rPr lang="vi-VN" dirty="0">
                <a:latin typeface="Tw Cen MT" panose="020B0602020104020603" pitchFamily="34" charset="0"/>
              </a:rPr>
            </a:br>
            <a:r>
              <a:rPr lang="vi-VN" dirty="0">
                <a:latin typeface="Tw Cen MT" panose="020B0602020104020603" pitchFamily="34" charset="0"/>
              </a:rPr>
              <a:t>➩ Nhiều cảm xúc đan xen: ngỡ ngàng, choáng ngợp, tận hưởng, tiếc nuối,... Tác giả trân trọng chuyến đi tìm hiểu về vùng đất mới này.</a:t>
            </a:r>
            <a:endParaRPr lang="en-US" dirty="0">
              <a:latin typeface="Tw Cen MT" panose="020B0602020104020603" pitchFamily="34" charset="0"/>
            </a:endParaRPr>
          </a:p>
        </p:txBody>
      </p:sp>
      <p:sp>
        <p:nvSpPr>
          <p:cNvPr id="40" name="Rectangle 39">
            <a:extLst>
              <a:ext uri="{FF2B5EF4-FFF2-40B4-BE49-F238E27FC236}">
                <a16:creationId xmlns:a16="http://schemas.microsoft.com/office/drawing/2014/main" id="{76E6DB6C-0132-CAC9-CD86-E41DB25C6EFD}"/>
              </a:ext>
            </a:extLst>
          </p:cNvPr>
          <p:cNvSpPr/>
          <p:nvPr/>
        </p:nvSpPr>
        <p:spPr>
          <a:xfrm>
            <a:off x="796413" y="496600"/>
            <a:ext cx="3583858"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imes New Roman" pitchFamily="18" charset="0"/>
                <a:cs typeface="Times New Roman" pitchFamily="18" charset="0"/>
              </a:rPr>
              <a:t>Tổng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kết</a:t>
            </a:r>
            <a:endParaRPr lang="en-US" sz="3600" dirty="0">
              <a:solidFill>
                <a:srgbClr val="C00000"/>
              </a:solidFill>
              <a:latin typeface="Times New Roman" pitchFamily="18" charset="0"/>
              <a:cs typeface="Times New Roman" pitchFamily="18" charset="0"/>
            </a:endParaRPr>
          </a:p>
        </p:txBody>
      </p:sp>
      <p:sp>
        <p:nvSpPr>
          <p:cNvPr id="41" name="Oval 40">
            <a:extLst>
              <a:ext uri="{FF2B5EF4-FFF2-40B4-BE49-F238E27FC236}">
                <a16:creationId xmlns:a16="http://schemas.microsoft.com/office/drawing/2014/main" id="{6066E97B-E88A-69BA-A046-9F39B3848439}"/>
              </a:ext>
            </a:extLst>
          </p:cNvPr>
          <p:cNvSpPr/>
          <p:nvPr/>
        </p:nvSpPr>
        <p:spPr>
          <a:xfrm>
            <a:off x="546092" y="377824"/>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itchFamily="18" charset="0"/>
                <a:cs typeface="Times New Roman" pitchFamily="18" charset="0"/>
              </a:rPr>
              <a:t>4</a:t>
            </a:r>
          </a:p>
        </p:txBody>
      </p:sp>
      <p:sp>
        <p:nvSpPr>
          <p:cNvPr id="42" name="Rectangle: Rounded Corners 41">
            <a:extLst>
              <a:ext uri="{FF2B5EF4-FFF2-40B4-BE49-F238E27FC236}">
                <a16:creationId xmlns:a16="http://schemas.microsoft.com/office/drawing/2014/main" id="{777CCDC5-B9FD-6D04-9F08-6B2169B4912A}"/>
              </a:ext>
            </a:extLst>
          </p:cNvPr>
          <p:cNvSpPr/>
          <p:nvPr/>
        </p:nvSpPr>
        <p:spPr>
          <a:xfrm>
            <a:off x="2639961" y="1230651"/>
            <a:ext cx="7477433" cy="4922086"/>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u="sng" dirty="0" smtClean="0">
                <a:solidFill>
                  <a:srgbClr val="0005E4"/>
                </a:solidFill>
                <a:latin typeface="Times New Roman" pitchFamily="18" charset="0"/>
                <a:cs typeface="Times New Roman" pitchFamily="18" charset="0"/>
              </a:rPr>
              <a:t>1 </a:t>
            </a:r>
            <a:r>
              <a:rPr lang="vi-VN" sz="2400" i="1" u="sng" dirty="0" smtClean="0">
                <a:solidFill>
                  <a:srgbClr val="0005E4"/>
                </a:solidFill>
                <a:latin typeface="Times New Roman" pitchFamily="18" charset="0"/>
                <a:cs typeface="Times New Roman" pitchFamily="18" charset="0"/>
              </a:rPr>
              <a:t>/ Nghệ </a:t>
            </a:r>
            <a:r>
              <a:rPr lang="vi-VN" sz="2400" i="1" u="sng" dirty="0">
                <a:solidFill>
                  <a:srgbClr val="0005E4"/>
                </a:solidFill>
                <a:latin typeface="Times New Roman" pitchFamily="18" charset="0"/>
                <a:cs typeface="Times New Roman" pitchFamily="18" charset="0"/>
              </a:rPr>
              <a:t>thuật</a:t>
            </a:r>
            <a:r>
              <a:rPr lang="vi-VN" sz="2400" dirty="0">
                <a:solidFill>
                  <a:srgbClr val="0005E4"/>
                </a:solidFill>
                <a:latin typeface="Times New Roman" pitchFamily="18" charset="0"/>
                <a:cs typeface="Times New Roman" pitchFamily="18" charset="0"/>
              </a:rPr>
              <a:t/>
            </a:r>
            <a:br>
              <a:rPr lang="vi-VN" sz="2400" dirty="0">
                <a:solidFill>
                  <a:srgbClr val="0005E4"/>
                </a:solidFill>
                <a:latin typeface="Times New Roman" pitchFamily="18" charset="0"/>
                <a:cs typeface="Times New Roman" pitchFamily="18" charset="0"/>
              </a:rPr>
            </a:br>
            <a:r>
              <a:rPr lang="vi-VN" sz="2400" dirty="0">
                <a:solidFill>
                  <a:srgbClr val="0005E4"/>
                </a:solidFill>
                <a:latin typeface="Times New Roman" pitchFamily="18" charset="0"/>
                <a:cs typeface="Times New Roman" pitchFamily="18" charset="0"/>
              </a:rPr>
              <a:t>- Thể loại </a:t>
            </a:r>
            <a:r>
              <a:rPr lang="vi-VN" sz="2400" b="1" i="1" dirty="0">
                <a:solidFill>
                  <a:srgbClr val="0005E4"/>
                </a:solidFill>
                <a:latin typeface="Times New Roman" pitchFamily="18" charset="0"/>
                <a:cs typeface="Times New Roman" pitchFamily="18" charset="0"/>
              </a:rPr>
              <a:t>du kí </a:t>
            </a:r>
            <a:r>
              <a:rPr lang="vi-VN" sz="2400" dirty="0">
                <a:solidFill>
                  <a:srgbClr val="0005E4"/>
                </a:solidFill>
                <a:latin typeface="Times New Roman" pitchFamily="18" charset="0"/>
                <a:cs typeface="Times New Roman" pitchFamily="18" charset="0"/>
              </a:rPr>
              <a:t>ghi lại trải nghiệm về vùng đất mới.</a:t>
            </a:r>
            <a:br>
              <a:rPr lang="vi-VN" sz="2400" dirty="0">
                <a:solidFill>
                  <a:srgbClr val="0005E4"/>
                </a:solidFill>
                <a:latin typeface="Times New Roman" pitchFamily="18" charset="0"/>
                <a:cs typeface="Times New Roman" pitchFamily="18" charset="0"/>
              </a:rPr>
            </a:br>
            <a:r>
              <a:rPr lang="en-US" sz="2400" i="1" u="sng" dirty="0" smtClean="0">
                <a:solidFill>
                  <a:srgbClr val="0005E4"/>
                </a:solidFill>
                <a:latin typeface="Times New Roman" pitchFamily="18" charset="0"/>
                <a:cs typeface="Times New Roman" pitchFamily="18" charset="0"/>
              </a:rPr>
              <a:t>2</a:t>
            </a:r>
            <a:r>
              <a:rPr lang="en-US" sz="2400" i="1" u="sng" dirty="0">
                <a:solidFill>
                  <a:srgbClr val="0005E4"/>
                </a:solidFill>
                <a:latin typeface="Times New Roman" pitchFamily="18" charset="0"/>
                <a:cs typeface="Times New Roman" pitchFamily="18" charset="0"/>
              </a:rPr>
              <a:t>/</a:t>
            </a:r>
            <a:r>
              <a:rPr lang="vi-VN" sz="2400" i="1" u="sng" dirty="0" smtClean="0">
                <a:solidFill>
                  <a:srgbClr val="0005E4"/>
                </a:solidFill>
                <a:latin typeface="Times New Roman" pitchFamily="18" charset="0"/>
                <a:cs typeface="Times New Roman" pitchFamily="18" charset="0"/>
              </a:rPr>
              <a:t> </a:t>
            </a:r>
            <a:r>
              <a:rPr lang="vi-VN" sz="2400" i="1" u="sng" dirty="0">
                <a:solidFill>
                  <a:srgbClr val="0005E4"/>
                </a:solidFill>
                <a:latin typeface="Times New Roman" pitchFamily="18" charset="0"/>
                <a:cs typeface="Times New Roman" pitchFamily="18" charset="0"/>
              </a:rPr>
              <a:t>Nội dung – Ý nghĩa</a:t>
            </a:r>
            <a:r>
              <a:rPr lang="vi-VN" sz="2400" dirty="0">
                <a:solidFill>
                  <a:srgbClr val="0005E4"/>
                </a:solidFill>
                <a:latin typeface="Times New Roman" pitchFamily="18" charset="0"/>
                <a:cs typeface="Times New Roman" pitchFamily="18" charset="0"/>
              </a:rPr>
              <a:t>:</a:t>
            </a:r>
            <a:br>
              <a:rPr lang="vi-VN" sz="2400" dirty="0">
                <a:solidFill>
                  <a:srgbClr val="0005E4"/>
                </a:solidFill>
                <a:latin typeface="Times New Roman" pitchFamily="18" charset="0"/>
                <a:cs typeface="Times New Roman" pitchFamily="18" charset="0"/>
              </a:rPr>
            </a:br>
            <a:r>
              <a:rPr lang="vi-VN" sz="2400" dirty="0">
                <a:solidFill>
                  <a:srgbClr val="0005E4"/>
                </a:solidFill>
                <a:latin typeface="Times New Roman" pitchFamily="18" charset="0"/>
                <a:cs typeface="Times New Roman" pitchFamily="18" charset="0"/>
              </a:rPr>
              <a:t>- Tác giả </a:t>
            </a:r>
            <a:r>
              <a:rPr lang="vi-VN" sz="2400" dirty="0" smtClean="0">
                <a:solidFill>
                  <a:srgbClr val="0005E4"/>
                </a:solidFill>
                <a:latin typeface="Times New Roman" pitchFamily="18" charset="0"/>
                <a:cs typeface="Times New Roman" pitchFamily="18" charset="0"/>
              </a:rPr>
              <a:t>kể trải </a:t>
            </a:r>
            <a:r>
              <a:rPr lang="vi-VN" sz="2400" dirty="0">
                <a:solidFill>
                  <a:srgbClr val="0005E4"/>
                </a:solidFill>
                <a:latin typeface="Times New Roman" pitchFamily="18" charset="0"/>
                <a:cs typeface="Times New Roman" pitchFamily="18" charset="0"/>
              </a:rPr>
              <a:t>nghiệm của bản thân khi </a:t>
            </a:r>
            <a:r>
              <a:rPr lang="vi-VN" sz="2400" dirty="0" smtClean="0">
                <a:solidFill>
                  <a:srgbClr val="0005E4"/>
                </a:solidFill>
                <a:latin typeface="Times New Roman" pitchFamily="18" charset="0"/>
                <a:cs typeface="Times New Roman" pitchFamily="18" charset="0"/>
              </a:rPr>
              <a:t>đến </a:t>
            </a:r>
            <a:r>
              <a:rPr lang="vi-VN" sz="2400" dirty="0">
                <a:solidFill>
                  <a:srgbClr val="0005E4"/>
                </a:solidFill>
                <a:latin typeface="Times New Roman" pitchFamily="18" charset="0"/>
                <a:cs typeface="Times New Roman" pitchFamily="18" charset="0"/>
              </a:rPr>
              <a:t>vùng đất Đồng Tháp </a:t>
            </a:r>
            <a:r>
              <a:rPr lang="vi-VN" sz="2400" dirty="0" smtClean="0">
                <a:solidFill>
                  <a:srgbClr val="0005E4"/>
                </a:solidFill>
                <a:latin typeface="Times New Roman" pitchFamily="18" charset="0"/>
                <a:cs typeface="Times New Roman" pitchFamily="18" charset="0"/>
              </a:rPr>
              <a:t>Mười=&gt; Đó là chuyến đi thú </a:t>
            </a:r>
            <a:r>
              <a:rPr lang="vi-VN" sz="2400" dirty="0">
                <a:solidFill>
                  <a:srgbClr val="0005E4"/>
                </a:solidFill>
                <a:latin typeface="Times New Roman" pitchFamily="18" charset="0"/>
                <a:cs typeface="Times New Roman" pitchFamily="18" charset="0"/>
              </a:rPr>
              <a:t>vị, tác </a:t>
            </a:r>
            <a:r>
              <a:rPr lang="vi-VN" sz="2400" dirty="0" smtClean="0">
                <a:solidFill>
                  <a:srgbClr val="0005E4"/>
                </a:solidFill>
                <a:latin typeface="Times New Roman" pitchFamily="18" charset="0"/>
                <a:cs typeface="Times New Roman" pitchFamily="18" charset="0"/>
              </a:rPr>
              <a:t>giả </a:t>
            </a:r>
            <a:r>
              <a:rPr lang="vi-VN" sz="2400" dirty="0">
                <a:solidFill>
                  <a:srgbClr val="0005E4"/>
                </a:solidFill>
                <a:latin typeface="Times New Roman" pitchFamily="18" charset="0"/>
                <a:cs typeface="Times New Roman" pitchFamily="18" charset="0"/>
              </a:rPr>
              <a:t>được tìm hiểu nhiều hơn về cảnh vật, thiên nhiên, di tích, ẩm thực và cả con người nơi đây.</a:t>
            </a:r>
            <a:br>
              <a:rPr lang="vi-VN" sz="2400" dirty="0">
                <a:solidFill>
                  <a:srgbClr val="0005E4"/>
                </a:solidFill>
                <a:latin typeface="Times New Roman" pitchFamily="18" charset="0"/>
                <a:cs typeface="Times New Roman" pitchFamily="18" charset="0"/>
              </a:rPr>
            </a:br>
            <a:r>
              <a:rPr lang="vi-VN" sz="2400" dirty="0">
                <a:solidFill>
                  <a:srgbClr val="0005E4"/>
                </a:solidFill>
                <a:latin typeface="Times New Roman" pitchFamily="18" charset="0"/>
                <a:cs typeface="Times New Roman" pitchFamily="18" charset="0"/>
              </a:rPr>
              <a:t>- Thể hiện sự yêu mến, tự hào về cảnh đẹp thiên nhiên và con người vùng Đồng Tháp Mười</a:t>
            </a:r>
            <a:endParaRPr lang="en-US" sz="2400" dirty="0">
              <a:solidFill>
                <a:srgbClr val="0005E4"/>
              </a:solidFill>
              <a:latin typeface="Times New Roman" pitchFamily="18" charset="0"/>
              <a:cs typeface="Times New Roman" pitchFamily="18" charset="0"/>
            </a:endParaRPr>
          </a:p>
        </p:txBody>
      </p:sp>
    </p:spTree>
    <p:extLst>
      <p:ext uri="{BB962C8B-B14F-4D97-AF65-F5344CB8AC3E}">
        <p14:creationId xmlns:p14="http://schemas.microsoft.com/office/powerpoint/2010/main" val="396178339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advTm="4000">
        <p159:morph option="byObject"/>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AF9CA3-0DAF-399C-C2AE-CE2815042974}"/>
              </a:ext>
            </a:extLst>
          </p:cNvPr>
          <p:cNvSpPr txBox="1"/>
          <p:nvPr/>
        </p:nvSpPr>
        <p:spPr>
          <a:xfrm>
            <a:off x="888274" y="600891"/>
            <a:ext cx="3457303" cy="584775"/>
          </a:xfrm>
          <a:prstGeom prst="rect">
            <a:avLst/>
          </a:prstGeom>
          <a:noFill/>
        </p:spPr>
        <p:txBody>
          <a:bodyPr wrap="square" rtlCol="0">
            <a:spAutoFit/>
          </a:bodyPr>
          <a:lstStyle/>
          <a:p>
            <a:endParaRPr lang="en-US" sz="3200" dirty="0">
              <a:solidFill>
                <a:srgbClr val="800000"/>
              </a:solidFill>
            </a:endParaRPr>
          </a:p>
        </p:txBody>
      </p:sp>
      <p:pic>
        <p:nvPicPr>
          <p:cNvPr id="1030" name="Picture 6" descr="10 Cánh Đồng Sen Đẹp Bạn Nên Đi Kẻo Lỡ ... Mùa Sen | Sen Đại Việt">
            <a:extLst>
              <a:ext uri="{FF2B5EF4-FFF2-40B4-BE49-F238E27FC236}">
                <a16:creationId xmlns:a16="http://schemas.microsoft.com/office/drawing/2014/main" id="{B3FB724A-3F0E-2606-4D47-8A4D6DE93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51" y="0"/>
            <a:ext cx="12192000" cy="6858000"/>
          </a:xfrm>
          <a:prstGeom prst="rect">
            <a:avLst/>
          </a:prstGeom>
          <a:gradFill>
            <a:gsLst>
              <a:gs pos="10000">
                <a:schemeClr val="accent2"/>
              </a:gs>
              <a:gs pos="0">
                <a:schemeClr val="accent2">
                  <a:alpha val="71000"/>
                  <a:lumMod val="84000"/>
                  <a:lumOff val="16000"/>
                </a:schemeClr>
              </a:gs>
              <a:gs pos="77000">
                <a:schemeClr val="accent5">
                  <a:lumMod val="70000"/>
                </a:schemeClr>
              </a:gs>
            </a:gsLst>
            <a:lin ang="0" scaled="1"/>
          </a:gradFill>
          <a:effectLst>
            <a:outerShdw blurRad="50800" dist="50800" dir="5400000" algn="ctr" rotWithShape="0">
              <a:srgbClr val="000000">
                <a:alpha val="0"/>
              </a:srgbClr>
            </a:outerShdw>
          </a:effectLst>
        </p:spPr>
      </p:pic>
      <p:sp>
        <p:nvSpPr>
          <p:cNvPr id="27" name="TextBox 26">
            <a:extLst>
              <a:ext uri="{FF2B5EF4-FFF2-40B4-BE49-F238E27FC236}">
                <a16:creationId xmlns:a16="http://schemas.microsoft.com/office/drawing/2014/main" id="{7A3527F2-11A6-D4FC-35D6-EBE63BA2F5CD}"/>
              </a:ext>
            </a:extLst>
          </p:cNvPr>
          <p:cNvSpPr txBox="1"/>
          <p:nvPr/>
        </p:nvSpPr>
        <p:spPr>
          <a:xfrm>
            <a:off x="3547065" y="-2331043"/>
            <a:ext cx="5097870" cy="1754326"/>
          </a:xfrm>
          <a:prstGeom prst="rect">
            <a:avLst/>
          </a:prstGeom>
          <a:noFill/>
        </p:spPr>
        <p:txBody>
          <a:bodyPr wrap="none" rtlCol="0">
            <a:spAutoFit/>
          </a:bodyPr>
          <a:lstStyle/>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Đồng</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Tháp</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Mười</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p>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mùa</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nước</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nổi</a:t>
            </a:r>
            <a:endPar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endParaRPr>
          </a:p>
        </p:txBody>
      </p:sp>
      <p:sp>
        <p:nvSpPr>
          <p:cNvPr id="5" name="TextBox 4">
            <a:extLst>
              <a:ext uri="{FF2B5EF4-FFF2-40B4-BE49-F238E27FC236}">
                <a16:creationId xmlns:a16="http://schemas.microsoft.com/office/drawing/2014/main" id="{8FEFE621-C230-7052-B7AB-A2DC23114865}"/>
              </a:ext>
            </a:extLst>
          </p:cNvPr>
          <p:cNvSpPr txBox="1"/>
          <p:nvPr/>
        </p:nvSpPr>
        <p:spPr>
          <a:xfrm>
            <a:off x="6622869" y="-576717"/>
            <a:ext cx="2436886" cy="523220"/>
          </a:xfrm>
          <a:prstGeom prst="rect">
            <a:avLst/>
          </a:prstGeom>
          <a:noFill/>
        </p:spPr>
        <p:txBody>
          <a:bodyPr wrap="none" rtlCol="0">
            <a:spAutoFit/>
          </a:bodyPr>
          <a:lstStyle/>
          <a:p>
            <a:r>
              <a:rPr lang="en-US" sz="2800" dirty="0" err="1">
                <a:solidFill>
                  <a:srgbClr val="A50021"/>
                </a:solidFill>
                <a:latin typeface="Tw Cen MT" panose="020B0602020104020603" pitchFamily="34" charset="0"/>
                <a:cs typeface="Mongolian Baiti" panose="03000500000000000000" pitchFamily="66" charset="0"/>
              </a:rPr>
              <a:t>Văn</a:t>
            </a:r>
            <a:r>
              <a:rPr lang="en-US" sz="2800" dirty="0">
                <a:solidFill>
                  <a:srgbClr val="A50021"/>
                </a:solidFill>
                <a:latin typeface="Tw Cen MT" panose="020B0602020104020603" pitchFamily="34" charset="0"/>
                <a:cs typeface="Mongolian Baiti" panose="03000500000000000000" pitchFamily="66" charset="0"/>
              </a:rPr>
              <a:t> </a:t>
            </a:r>
            <a:r>
              <a:rPr lang="en-US" sz="2800" dirty="0" err="1">
                <a:solidFill>
                  <a:srgbClr val="A50021"/>
                </a:solidFill>
                <a:latin typeface="Tw Cen MT" panose="020B0602020104020603" pitchFamily="34" charset="0"/>
                <a:cs typeface="Mongolian Baiti" panose="03000500000000000000" pitchFamily="66" charset="0"/>
              </a:rPr>
              <a:t>Công</a:t>
            </a:r>
            <a:r>
              <a:rPr lang="en-US" sz="2800" dirty="0">
                <a:solidFill>
                  <a:srgbClr val="A50021"/>
                </a:solidFill>
                <a:latin typeface="Tw Cen MT" panose="020B0602020104020603" pitchFamily="34" charset="0"/>
                <a:cs typeface="Mongolian Baiti" panose="03000500000000000000" pitchFamily="66" charset="0"/>
              </a:rPr>
              <a:t> </a:t>
            </a:r>
            <a:r>
              <a:rPr lang="en-US" sz="2800" dirty="0" err="1">
                <a:solidFill>
                  <a:srgbClr val="A50021"/>
                </a:solidFill>
                <a:latin typeface="Tw Cen MT" panose="020B0602020104020603" pitchFamily="34" charset="0"/>
                <a:cs typeface="Mongolian Baiti" panose="03000500000000000000" pitchFamily="66" charset="0"/>
              </a:rPr>
              <a:t>Hùng</a:t>
            </a:r>
            <a:endParaRPr lang="en-US" sz="2800" dirty="0">
              <a:solidFill>
                <a:srgbClr val="A50021"/>
              </a:solidFill>
              <a:latin typeface="Tw Cen MT" panose="020B0602020104020603" pitchFamily="34" charset="0"/>
              <a:cs typeface="Mongolian Baiti" panose="03000500000000000000" pitchFamily="66" charset="0"/>
            </a:endParaRPr>
          </a:p>
        </p:txBody>
      </p:sp>
      <p:sp>
        <p:nvSpPr>
          <p:cNvPr id="12" name="Rectangle: Rounded Corners 11">
            <a:extLst>
              <a:ext uri="{FF2B5EF4-FFF2-40B4-BE49-F238E27FC236}">
                <a16:creationId xmlns:a16="http://schemas.microsoft.com/office/drawing/2014/main" id="{466DEF6D-CDF4-9D27-D19E-705258D0515E}"/>
              </a:ext>
            </a:extLst>
          </p:cNvPr>
          <p:cNvSpPr/>
          <p:nvPr/>
        </p:nvSpPr>
        <p:spPr>
          <a:xfrm>
            <a:off x="-3813606" y="2187796"/>
            <a:ext cx="2368459" cy="3093644"/>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Đọc</a:t>
            </a:r>
            <a:r>
              <a:rPr lang="en-US" sz="2800" dirty="0">
                <a:solidFill>
                  <a:schemeClr val="accent2">
                    <a:lumMod val="60000"/>
                    <a:lumOff val="40000"/>
                  </a:schemeClr>
                </a:solidFill>
                <a:latin typeface="Tw Cen MT" panose="020B0602020104020603" pitchFamily="34" charset="0"/>
              </a:rPr>
              <a:t> - </a:t>
            </a:r>
            <a:r>
              <a:rPr lang="en-US" sz="2800" dirty="0" err="1">
                <a:solidFill>
                  <a:schemeClr val="accent2">
                    <a:lumMod val="60000"/>
                    <a:lumOff val="40000"/>
                  </a:schemeClr>
                </a:solidFill>
                <a:latin typeface="Tw Cen MT" panose="020B0602020104020603" pitchFamily="34" charset="0"/>
              </a:rPr>
              <a:t>Tìm</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hiểu</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chung</a:t>
            </a:r>
            <a:endParaRPr lang="en-US" sz="2800" dirty="0">
              <a:solidFill>
                <a:schemeClr val="accent2">
                  <a:lumMod val="60000"/>
                  <a:lumOff val="40000"/>
                </a:schemeClr>
              </a:solidFill>
              <a:latin typeface="Tw Cen MT" panose="020B0602020104020603" pitchFamily="34" charset="0"/>
            </a:endParaRPr>
          </a:p>
        </p:txBody>
      </p:sp>
      <p:sp>
        <p:nvSpPr>
          <p:cNvPr id="7" name="Oval 6">
            <a:extLst>
              <a:ext uri="{FF2B5EF4-FFF2-40B4-BE49-F238E27FC236}">
                <a16:creationId xmlns:a16="http://schemas.microsoft.com/office/drawing/2014/main" id="{5816034B-F285-F9E7-5FBE-658975F41436}"/>
              </a:ext>
            </a:extLst>
          </p:cNvPr>
          <p:cNvSpPr/>
          <p:nvPr/>
        </p:nvSpPr>
        <p:spPr>
          <a:xfrm>
            <a:off x="-1778660" y="1738598"/>
            <a:ext cx="855347" cy="844900"/>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a:t>
            </a: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a:t>
            </a:r>
            <a:endParaRPr lang="en-US" sz="3200" dirty="0"/>
          </a:p>
        </p:txBody>
      </p:sp>
      <p:sp>
        <p:nvSpPr>
          <p:cNvPr id="17" name="Rectangle: Rounded Corners 16">
            <a:extLst>
              <a:ext uri="{FF2B5EF4-FFF2-40B4-BE49-F238E27FC236}">
                <a16:creationId xmlns:a16="http://schemas.microsoft.com/office/drawing/2014/main" id="{C11A2659-15FB-38D7-FB80-205491D71CBE}"/>
              </a:ext>
            </a:extLst>
          </p:cNvPr>
          <p:cNvSpPr/>
          <p:nvPr/>
        </p:nvSpPr>
        <p:spPr>
          <a:xfrm>
            <a:off x="0" y="1053800"/>
            <a:ext cx="3478334" cy="4503771"/>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05E4"/>
                </a:solidFill>
                <a:latin typeface="Times New Roman" pitchFamily="18" charset="0"/>
                <a:cs typeface="Times New Roman" pitchFamily="18" charset="0"/>
              </a:rPr>
              <a:t>Luyện</a:t>
            </a:r>
            <a:r>
              <a:rPr lang="en-US" sz="4000" dirty="0">
                <a:solidFill>
                  <a:srgbClr val="0005E4"/>
                </a:solidFill>
                <a:latin typeface="Times New Roman" pitchFamily="18" charset="0"/>
                <a:cs typeface="Times New Roman" pitchFamily="18" charset="0"/>
              </a:rPr>
              <a:t> </a:t>
            </a:r>
            <a:r>
              <a:rPr lang="en-US" sz="4000" dirty="0" err="1">
                <a:solidFill>
                  <a:srgbClr val="0005E4"/>
                </a:solidFill>
                <a:latin typeface="Times New Roman" pitchFamily="18" charset="0"/>
                <a:cs typeface="Times New Roman" pitchFamily="18" charset="0"/>
              </a:rPr>
              <a:t>tập</a:t>
            </a:r>
            <a:endParaRPr lang="en-US" sz="4000" dirty="0">
              <a:solidFill>
                <a:srgbClr val="0005E4"/>
              </a:solidFill>
              <a:latin typeface="Times New Roman" pitchFamily="18" charset="0"/>
              <a:cs typeface="Times New Roman" pitchFamily="18" charset="0"/>
            </a:endParaRPr>
          </a:p>
        </p:txBody>
      </p:sp>
      <p:sp>
        <p:nvSpPr>
          <p:cNvPr id="18" name="Oval 17">
            <a:extLst>
              <a:ext uri="{FF2B5EF4-FFF2-40B4-BE49-F238E27FC236}">
                <a16:creationId xmlns:a16="http://schemas.microsoft.com/office/drawing/2014/main" id="{8FFEB597-CAFB-1336-F749-B1635BE7BA38}"/>
              </a:ext>
            </a:extLst>
          </p:cNvPr>
          <p:cNvSpPr/>
          <p:nvPr/>
        </p:nvSpPr>
        <p:spPr>
          <a:xfrm>
            <a:off x="3209203" y="275106"/>
            <a:ext cx="1389630" cy="1307999"/>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latin typeface="Mongolian Baiti" panose="03000500000000000000" pitchFamily="66" charset="0"/>
                <a:cs typeface="Mongolian Baiti" panose="03000500000000000000" pitchFamily="66" charset="0"/>
              </a:rPr>
              <a:t>III</a:t>
            </a:r>
          </a:p>
        </p:txBody>
      </p:sp>
      <p:sp>
        <p:nvSpPr>
          <p:cNvPr id="19" name="Rectangle: Rounded Corners 18">
            <a:extLst>
              <a:ext uri="{FF2B5EF4-FFF2-40B4-BE49-F238E27FC236}">
                <a16:creationId xmlns:a16="http://schemas.microsoft.com/office/drawing/2014/main" id="{AD3B5845-E22A-C20E-C744-7E8E2E09CDF8}"/>
              </a:ext>
            </a:extLst>
          </p:cNvPr>
          <p:cNvSpPr/>
          <p:nvPr/>
        </p:nvSpPr>
        <p:spPr>
          <a:xfrm>
            <a:off x="-10649220" y="1080384"/>
            <a:ext cx="3412284" cy="4418249"/>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accent2">
                    <a:lumMod val="60000"/>
                    <a:lumOff val="40000"/>
                  </a:schemeClr>
                </a:solidFill>
                <a:latin typeface="Tw Cen MT" panose="020B0602020104020603" pitchFamily="34" charset="0"/>
              </a:rPr>
              <a:t>Đọc</a:t>
            </a:r>
            <a:r>
              <a:rPr lang="en-US" sz="4000" dirty="0">
                <a:solidFill>
                  <a:schemeClr val="accent2">
                    <a:lumMod val="60000"/>
                    <a:lumOff val="40000"/>
                  </a:schemeClr>
                </a:solidFill>
                <a:latin typeface="Tw Cen MT" panose="020B0602020104020603" pitchFamily="34" charset="0"/>
              </a:rPr>
              <a:t> – </a:t>
            </a:r>
            <a:r>
              <a:rPr lang="en-US" sz="4000" dirty="0" err="1">
                <a:solidFill>
                  <a:schemeClr val="accent2">
                    <a:lumMod val="60000"/>
                    <a:lumOff val="40000"/>
                  </a:schemeClr>
                </a:solidFill>
                <a:latin typeface="Tw Cen MT" panose="020B0602020104020603" pitchFamily="34" charset="0"/>
              </a:rPr>
              <a:t>Hiểu</a:t>
            </a:r>
            <a:r>
              <a:rPr lang="en-US" sz="4000" dirty="0">
                <a:solidFill>
                  <a:schemeClr val="accent2">
                    <a:lumMod val="60000"/>
                    <a:lumOff val="40000"/>
                  </a:schemeClr>
                </a:solidFill>
                <a:latin typeface="Tw Cen MT" panose="020B0602020104020603" pitchFamily="34" charset="0"/>
              </a:rPr>
              <a:t> </a:t>
            </a:r>
            <a:r>
              <a:rPr lang="en-US" sz="4000" dirty="0" err="1">
                <a:solidFill>
                  <a:schemeClr val="accent2">
                    <a:lumMod val="60000"/>
                    <a:lumOff val="40000"/>
                  </a:schemeClr>
                </a:solidFill>
                <a:latin typeface="Tw Cen MT" panose="020B0602020104020603" pitchFamily="34" charset="0"/>
              </a:rPr>
              <a:t>văn</a:t>
            </a:r>
            <a:r>
              <a:rPr lang="en-US" sz="4000" dirty="0">
                <a:solidFill>
                  <a:schemeClr val="accent2">
                    <a:lumMod val="60000"/>
                    <a:lumOff val="40000"/>
                  </a:schemeClr>
                </a:solidFill>
                <a:latin typeface="Tw Cen MT" panose="020B0602020104020603" pitchFamily="34" charset="0"/>
              </a:rPr>
              <a:t> </a:t>
            </a:r>
            <a:r>
              <a:rPr lang="en-US" sz="4000" dirty="0" err="1">
                <a:solidFill>
                  <a:schemeClr val="accent2">
                    <a:lumMod val="60000"/>
                    <a:lumOff val="40000"/>
                  </a:schemeClr>
                </a:solidFill>
                <a:latin typeface="Tw Cen MT" panose="020B0602020104020603" pitchFamily="34" charset="0"/>
              </a:rPr>
              <a:t>bản</a:t>
            </a:r>
            <a:endParaRPr lang="en-US" sz="4000" dirty="0">
              <a:solidFill>
                <a:schemeClr val="accent2">
                  <a:lumMod val="60000"/>
                  <a:lumOff val="40000"/>
                </a:schemeClr>
              </a:solidFill>
              <a:latin typeface="Tw Cen MT" panose="020B0602020104020603" pitchFamily="34" charset="0"/>
            </a:endParaRPr>
          </a:p>
        </p:txBody>
      </p:sp>
      <p:sp>
        <p:nvSpPr>
          <p:cNvPr id="20" name="Oval 19">
            <a:extLst>
              <a:ext uri="{FF2B5EF4-FFF2-40B4-BE49-F238E27FC236}">
                <a16:creationId xmlns:a16="http://schemas.microsoft.com/office/drawing/2014/main" id="{1EBF4B9F-26A7-A0AC-FA62-740260B150CB}"/>
              </a:ext>
            </a:extLst>
          </p:cNvPr>
          <p:cNvSpPr/>
          <p:nvPr/>
        </p:nvSpPr>
        <p:spPr>
          <a:xfrm>
            <a:off x="-8056537" y="753695"/>
            <a:ext cx="1170493" cy="1166616"/>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accent1">
                    <a:lumMod val="60000"/>
                    <a:lumOff val="40000"/>
                  </a:schemeClr>
                </a:solidFill>
                <a:latin typeface="Mongolian Baiti" panose="03000500000000000000" pitchFamily="66" charset="0"/>
                <a:cs typeface="Mongolian Baiti" panose="03000500000000000000" pitchFamily="66" charset="0"/>
              </a:rPr>
              <a:t>II</a:t>
            </a:r>
          </a:p>
        </p:txBody>
      </p:sp>
      <p:sp>
        <p:nvSpPr>
          <p:cNvPr id="2" name="TextBox 1">
            <a:extLst>
              <a:ext uri="{FF2B5EF4-FFF2-40B4-BE49-F238E27FC236}">
                <a16:creationId xmlns:a16="http://schemas.microsoft.com/office/drawing/2014/main" id="{3DC530B2-9D36-8132-31A3-5111C3C154A8}"/>
              </a:ext>
            </a:extLst>
          </p:cNvPr>
          <p:cNvSpPr txBox="1"/>
          <p:nvPr/>
        </p:nvSpPr>
        <p:spPr>
          <a:xfrm>
            <a:off x="-5550481" y="600891"/>
            <a:ext cx="5550481" cy="1015663"/>
          </a:xfrm>
          <a:prstGeom prst="rect">
            <a:avLst/>
          </a:prstGeom>
          <a:noFill/>
        </p:spPr>
        <p:txBody>
          <a:bodyPr wrap="square" rtlCol="0">
            <a:spAutoFit/>
          </a:bodyPr>
          <a:lstStyle/>
          <a:p>
            <a:r>
              <a:rPr lang="en-US" sz="2000" dirty="0" err="1">
                <a:solidFill>
                  <a:schemeClr val="bg1"/>
                </a:solidFill>
                <a:latin typeface="Tw Cen MT" panose="020B0602020104020603" pitchFamily="34" charset="0"/>
              </a:rPr>
              <a:t>Gợi</a:t>
            </a:r>
            <a:r>
              <a:rPr lang="en-US" sz="2000" dirty="0">
                <a:solidFill>
                  <a:schemeClr val="bg1"/>
                </a:solidFill>
                <a:latin typeface="Tw Cen MT" panose="020B0602020104020603" pitchFamily="34" charset="0"/>
              </a:rPr>
              <a:t> ý: </a:t>
            </a:r>
          </a:p>
          <a:p>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Tìm</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các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thông</a:t>
            </a:r>
            <a:r>
              <a:rPr lang="en-US" sz="2000" dirty="0">
                <a:solidFill>
                  <a:schemeClr val="bg1"/>
                </a:solidFill>
                <a:latin typeface="Tw Cen MT" panose="020B0602020104020603" pitchFamily="34" charset="0"/>
              </a:rPr>
              <a:t> tin </a:t>
            </a:r>
            <a:r>
              <a:rPr lang="en-US" sz="2000" dirty="0" err="1">
                <a:solidFill>
                  <a:schemeClr val="bg1"/>
                </a:solidFill>
                <a:latin typeface="Tw Cen MT" panose="020B0602020104020603" pitchFamily="34" charset="0"/>
              </a:rPr>
              <a:t>về</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giả</a:t>
            </a:r>
            <a:r>
              <a:rPr lang="en-US" sz="2000"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Văn</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Công</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Hùng</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phẩm</a:t>
            </a:r>
            <a:r>
              <a:rPr lang="en-US" sz="2000"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Đồng</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Tháp</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Mười</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mùa</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nước</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nổi</a:t>
            </a:r>
            <a:endParaRPr lang="en-US" sz="2000" i="1" dirty="0">
              <a:solidFill>
                <a:schemeClr val="bg1"/>
              </a:solidFill>
              <a:latin typeface="Tw Cen MT" panose="020B0602020104020603" pitchFamily="34" charset="0"/>
            </a:endParaRPr>
          </a:p>
        </p:txBody>
      </p:sp>
      <p:sp>
        <p:nvSpPr>
          <p:cNvPr id="6" name="Rectangle 5">
            <a:extLst>
              <a:ext uri="{FF2B5EF4-FFF2-40B4-BE49-F238E27FC236}">
                <a16:creationId xmlns:a16="http://schemas.microsoft.com/office/drawing/2014/main" id="{650398CD-3FBA-A388-9111-DD1ED58B8A72}"/>
              </a:ext>
            </a:extLst>
          </p:cNvPr>
          <p:cNvSpPr/>
          <p:nvPr/>
        </p:nvSpPr>
        <p:spPr>
          <a:xfrm>
            <a:off x="710359" y="743471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Tác</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giả</a:t>
            </a:r>
            <a:endParaRPr lang="en-US" sz="3600" dirty="0">
              <a:solidFill>
                <a:srgbClr val="C00000"/>
              </a:solidFill>
              <a:latin typeface="Tw Cen MT" panose="020B0602020104020603" pitchFamily="34" charset="0"/>
            </a:endParaRPr>
          </a:p>
        </p:txBody>
      </p:sp>
      <p:sp>
        <p:nvSpPr>
          <p:cNvPr id="8" name="Oval 7">
            <a:extLst>
              <a:ext uri="{FF2B5EF4-FFF2-40B4-BE49-F238E27FC236}">
                <a16:creationId xmlns:a16="http://schemas.microsoft.com/office/drawing/2014/main" id="{94EE64B2-E498-5B16-FAD9-B0A897F939F6}"/>
              </a:ext>
            </a:extLst>
          </p:cNvPr>
          <p:cNvSpPr/>
          <p:nvPr/>
        </p:nvSpPr>
        <p:spPr>
          <a:xfrm>
            <a:off x="468987" y="72864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1</a:t>
            </a:r>
          </a:p>
        </p:txBody>
      </p:sp>
      <p:sp>
        <p:nvSpPr>
          <p:cNvPr id="10" name="Rectangle: Rounded Corners 9">
            <a:extLst>
              <a:ext uri="{FF2B5EF4-FFF2-40B4-BE49-F238E27FC236}">
                <a16:creationId xmlns:a16="http://schemas.microsoft.com/office/drawing/2014/main" id="{0D80A70B-B98D-5A67-B9E4-FFCD8349BB67}"/>
              </a:ext>
            </a:extLst>
          </p:cNvPr>
          <p:cNvSpPr/>
          <p:nvPr/>
        </p:nvSpPr>
        <p:spPr>
          <a:xfrm>
            <a:off x="-10075172" y="1649099"/>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w Cen MT" panose="020B0602020104020603" pitchFamily="34" charset="0"/>
              </a:rPr>
              <a:t>*</a:t>
            </a:r>
            <a:r>
              <a:rPr lang="en-US" dirty="0" err="1">
                <a:latin typeface="Tw Cen MT" panose="020B0602020104020603" pitchFamily="34" charset="0"/>
              </a:rPr>
              <a:t>Thiên</a:t>
            </a:r>
            <a:r>
              <a:rPr lang="en-US" dirty="0">
                <a:latin typeface="Tw Cen MT" panose="020B0602020104020603" pitchFamily="34" charset="0"/>
              </a:rPr>
              <a:t> </a:t>
            </a:r>
            <a:r>
              <a:rPr lang="en-US" dirty="0" err="1">
                <a:latin typeface="Tw Cen MT" panose="020B0602020104020603" pitchFamily="34" charset="0"/>
              </a:rPr>
              <a:t>nhiên</a:t>
            </a:r>
            <a:r>
              <a:rPr lang="en-US" dirty="0">
                <a:latin typeface="Tw Cen MT" panose="020B0602020104020603" pitchFamily="34" charset="0"/>
              </a:rPr>
              <a:t>, </a:t>
            </a:r>
            <a:r>
              <a:rPr lang="en-US" dirty="0" err="1">
                <a:latin typeface="Tw Cen MT" panose="020B0602020104020603" pitchFamily="34" charset="0"/>
              </a:rPr>
              <a:t>cảnh</a:t>
            </a:r>
            <a:r>
              <a:rPr lang="en-US" dirty="0">
                <a:latin typeface="Tw Cen MT" panose="020B0602020104020603" pitchFamily="34" charset="0"/>
              </a:rPr>
              <a:t> </a:t>
            </a:r>
            <a:r>
              <a:rPr lang="en-US" dirty="0" err="1">
                <a:latin typeface="Tw Cen MT" panose="020B0602020104020603" pitchFamily="34" charset="0"/>
              </a:rPr>
              <a:t>quan</a:t>
            </a:r>
            <a:r>
              <a:rPr lang="en-US" dirty="0">
                <a:latin typeface="Tw Cen MT" panose="020B0602020104020603" pitchFamily="34" charset="0"/>
              </a:rPr>
              <a:t> </a:t>
            </a:r>
            <a:r>
              <a:rPr lang="en-US" dirty="0" err="1">
                <a:latin typeface="Tw Cen MT" panose="020B0602020104020603" pitchFamily="34" charset="0"/>
              </a:rPr>
              <a:t>nơi</a:t>
            </a:r>
            <a:r>
              <a:rPr lang="en-US" dirty="0">
                <a:latin typeface="Tw Cen MT" panose="020B0602020104020603" pitchFamily="34" charset="0"/>
              </a:rPr>
              <a:t> </a:t>
            </a:r>
            <a:r>
              <a:rPr lang="en-US" dirty="0" err="1">
                <a:latin typeface="Tw Cen MT" panose="020B0602020104020603" pitchFamily="34" charset="0"/>
              </a:rPr>
              <a:t>Đồng</a:t>
            </a:r>
            <a:r>
              <a:rPr lang="en-US" dirty="0">
                <a:latin typeface="Tw Cen MT" panose="020B0602020104020603" pitchFamily="34" charset="0"/>
              </a:rPr>
              <a:t> </a:t>
            </a:r>
            <a:r>
              <a:rPr lang="en-US" dirty="0" err="1">
                <a:latin typeface="Tw Cen MT" panose="020B0602020104020603" pitchFamily="34" charset="0"/>
              </a:rPr>
              <a:t>Tháp</a:t>
            </a:r>
            <a:r>
              <a:rPr lang="en-US" dirty="0">
                <a:latin typeface="Tw Cen MT" panose="020B0602020104020603" pitchFamily="34" charset="0"/>
              </a:rPr>
              <a:t> </a:t>
            </a:r>
            <a:r>
              <a:rPr lang="en-US" dirty="0" err="1">
                <a:latin typeface="Tw Cen MT" panose="020B0602020104020603" pitchFamily="34" charset="0"/>
              </a:rPr>
              <a:t>Mười</a:t>
            </a:r>
            <a:endParaRPr lang="en-US" dirty="0">
              <a:latin typeface="Tw Cen MT" panose="020B0602020104020603" pitchFamily="34" charset="0"/>
            </a:endParaRPr>
          </a:p>
          <a:p>
            <a:pPr marL="285750" indent="-285750">
              <a:buFontTx/>
              <a:buChar char="-"/>
            </a:pPr>
            <a:r>
              <a:rPr lang="vi-VN" dirty="0">
                <a:latin typeface="Tw Cen MT" panose="020B0602020104020603" pitchFamily="34" charset="0"/>
              </a:rPr>
              <a:t>Lũ:</a:t>
            </a:r>
            <a:br>
              <a:rPr lang="vi-VN" dirty="0">
                <a:latin typeface="Tw Cen MT" panose="020B0602020104020603" pitchFamily="34" charset="0"/>
              </a:rPr>
            </a:br>
            <a:r>
              <a:rPr lang="vi-VN" dirty="0">
                <a:latin typeface="Tw Cen MT" panose="020B0602020104020603" pitchFamily="34" charset="0"/>
              </a:rPr>
              <a:t>+ Là nguồn sống của cả cư dân miền sông nước.</a:t>
            </a:r>
            <a:br>
              <a:rPr lang="vi-VN" dirty="0">
                <a:latin typeface="Tw Cen MT" panose="020B0602020104020603" pitchFamily="34" charset="0"/>
              </a:rPr>
            </a:br>
            <a:r>
              <a:rPr lang="vi-VN" dirty="0">
                <a:latin typeface="Tw Cen MT" panose="020B0602020104020603" pitchFamily="34" charset="0"/>
              </a:rPr>
              <a:t>+ Mang phù sa mùa màng về, mang tôm cá về, làm nên một nền văn hóa đồng bằng.</a:t>
            </a:r>
            <a:br>
              <a:rPr lang="vi-VN" dirty="0">
                <a:latin typeface="Tw Cen MT" panose="020B0602020104020603" pitchFamily="34" charset="0"/>
              </a:rPr>
            </a:br>
            <a:r>
              <a:rPr lang="vi-VN" dirty="0">
                <a:latin typeface="Tw Cen MT" panose="020B0602020104020603" pitchFamily="34" charset="0"/>
              </a:rPr>
              <a:t>+ Nếu không có lũ, nước kiệt đi thì sẽ rất khó khăn.</a:t>
            </a:r>
            <a:br>
              <a:rPr lang="vi-VN" dirty="0">
                <a:latin typeface="Tw Cen MT" panose="020B0602020104020603" pitchFamily="34" charset="0"/>
              </a:rPr>
            </a:br>
            <a:r>
              <a:rPr lang="vi-VN" dirty="0">
                <a:latin typeface="Tw Cen MT" panose="020B0602020104020603" pitchFamily="34" charset="0"/>
              </a:rPr>
              <a:t>- Kênh rạch:</a:t>
            </a:r>
            <a:br>
              <a:rPr lang="vi-VN" dirty="0">
                <a:latin typeface="Tw Cen MT" panose="020B0602020104020603" pitchFamily="34" charset="0"/>
              </a:rPr>
            </a:br>
            <a:r>
              <a:rPr lang="vi-VN" dirty="0">
                <a:latin typeface="Tw Cen MT" panose="020B0602020104020603" pitchFamily="34" charset="0"/>
              </a:rPr>
              <a:t>+ Được đào để thông thương, lấy nước, lấy đất đắp đường.</a:t>
            </a:r>
            <a:endParaRPr lang="en-US" dirty="0">
              <a:latin typeface="Tw Cen MT" panose="020B0602020104020603" pitchFamily="34" charset="0"/>
            </a:endParaRPr>
          </a:p>
          <a:p>
            <a:pPr marL="285750" indent="-285750">
              <a:buFontTx/>
              <a:buChar char="-"/>
            </a:pPr>
            <a:endParaRPr lang="vi-VN" dirty="0">
              <a:latin typeface="Tw Cen MT" panose="020B0602020104020603" pitchFamily="34" charset="0"/>
            </a:endParaRPr>
          </a:p>
          <a:p>
            <a:pPr algn="ctr"/>
            <a:endParaRPr lang="en-US" dirty="0">
              <a:latin typeface="Tw Cen MT" panose="020B0602020104020603" pitchFamily="34" charset="0"/>
            </a:endParaRPr>
          </a:p>
        </p:txBody>
      </p:sp>
      <p:sp>
        <p:nvSpPr>
          <p:cNvPr id="21" name="Rectangle 20">
            <a:extLst>
              <a:ext uri="{FF2B5EF4-FFF2-40B4-BE49-F238E27FC236}">
                <a16:creationId xmlns:a16="http://schemas.microsoft.com/office/drawing/2014/main" id="{3312E006-AD88-85C3-CAF1-39D9AED4F435}"/>
              </a:ext>
            </a:extLst>
          </p:cNvPr>
          <p:cNvSpPr/>
          <p:nvPr/>
        </p:nvSpPr>
        <p:spPr>
          <a:xfrm>
            <a:off x="6783999" y="743471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Tác</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phẩm</a:t>
            </a:r>
            <a:endParaRPr lang="en-US" sz="3600" dirty="0">
              <a:solidFill>
                <a:srgbClr val="C00000"/>
              </a:solidFill>
              <a:latin typeface="Tw Cen MT" panose="020B0602020104020603" pitchFamily="34" charset="0"/>
            </a:endParaRPr>
          </a:p>
        </p:txBody>
      </p:sp>
      <p:sp>
        <p:nvSpPr>
          <p:cNvPr id="22" name="Oval 21">
            <a:extLst>
              <a:ext uri="{FF2B5EF4-FFF2-40B4-BE49-F238E27FC236}">
                <a16:creationId xmlns:a16="http://schemas.microsoft.com/office/drawing/2014/main" id="{8C3169AA-208E-A997-0209-B1EA0AE1C898}"/>
              </a:ext>
            </a:extLst>
          </p:cNvPr>
          <p:cNvSpPr/>
          <p:nvPr/>
        </p:nvSpPr>
        <p:spPr>
          <a:xfrm>
            <a:off x="6542627" y="72864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2</a:t>
            </a:r>
          </a:p>
        </p:txBody>
      </p:sp>
      <p:sp>
        <p:nvSpPr>
          <p:cNvPr id="23" name="Rectangle: Rounded Corners 22">
            <a:extLst>
              <a:ext uri="{FF2B5EF4-FFF2-40B4-BE49-F238E27FC236}">
                <a16:creationId xmlns:a16="http://schemas.microsoft.com/office/drawing/2014/main" id="{71DB8BE7-F5D0-4B21-2922-AF726DF043D9}"/>
              </a:ext>
            </a:extLst>
          </p:cNvPr>
          <p:cNvSpPr/>
          <p:nvPr/>
        </p:nvSpPr>
        <p:spPr>
          <a:xfrm>
            <a:off x="6783999" y="8508536"/>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Đồng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Tháp</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Mười</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mùa</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nước</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nổi</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của</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Văn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Công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Hùng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được</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dẫn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theo</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báo</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Văn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Nghệ</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số</a:t>
            </a:r>
            <a:r>
              <a:rPr lang="en-US" dirty="0">
                <a:solidFill>
                  <a:schemeClr val="accent5">
                    <a:lumMod val="75000"/>
                  </a:schemeClr>
                </a:solidFill>
                <a:latin typeface="Tw Cen MT" panose="020B0602020104020603" pitchFamily="34" charset="0"/>
              </a:rPr>
              <a:t> 49, </a:t>
            </a:r>
            <a:r>
              <a:rPr lang="en-US" dirty="0" err="1">
                <a:solidFill>
                  <a:schemeClr val="accent5">
                    <a:lumMod val="75000"/>
                  </a:schemeClr>
                </a:solidFill>
                <a:latin typeface="Tw Cen MT" panose="020B0602020104020603" pitchFamily="34" charset="0"/>
              </a:rPr>
              <a:t>năm</a:t>
            </a:r>
            <a:r>
              <a:rPr lang="en-US" dirty="0">
                <a:solidFill>
                  <a:schemeClr val="accent5">
                    <a:lumMod val="75000"/>
                  </a:schemeClr>
                </a:solidFill>
                <a:latin typeface="Tw Cen MT" panose="020B0602020104020603" pitchFamily="34" charset="0"/>
              </a:rPr>
              <a:t> 2011</a:t>
            </a:r>
          </a:p>
        </p:txBody>
      </p:sp>
      <p:sp>
        <p:nvSpPr>
          <p:cNvPr id="3" name="TextBox 2">
            <a:extLst>
              <a:ext uri="{FF2B5EF4-FFF2-40B4-BE49-F238E27FC236}">
                <a16:creationId xmlns:a16="http://schemas.microsoft.com/office/drawing/2014/main" id="{EDAA245D-E213-430F-FDB9-531A28C1AC59}"/>
              </a:ext>
            </a:extLst>
          </p:cNvPr>
          <p:cNvSpPr txBox="1"/>
          <p:nvPr/>
        </p:nvSpPr>
        <p:spPr>
          <a:xfrm>
            <a:off x="-5903176" y="600889"/>
            <a:ext cx="5734020" cy="1015663"/>
          </a:xfrm>
          <a:prstGeom prst="rect">
            <a:avLst/>
          </a:prstGeom>
          <a:noFill/>
        </p:spPr>
        <p:txBody>
          <a:bodyPr wrap="square" rtlCol="0">
            <a:spAutoFit/>
          </a:bodyPr>
          <a:lstStyle/>
          <a:p>
            <a:r>
              <a:rPr lang="en-US" sz="2000" dirty="0" err="1">
                <a:solidFill>
                  <a:schemeClr val="bg1"/>
                </a:solidFill>
                <a:latin typeface="Tw Cen MT" panose="020B0602020104020603" pitchFamily="34" charset="0"/>
              </a:rPr>
              <a:t>Gợi</a:t>
            </a:r>
            <a:r>
              <a:rPr lang="en-US" sz="2000" dirty="0">
                <a:solidFill>
                  <a:schemeClr val="bg1"/>
                </a:solidFill>
                <a:latin typeface="Tw Cen MT" panose="020B0602020104020603" pitchFamily="34" charset="0"/>
              </a:rPr>
              <a:t> ý:</a:t>
            </a:r>
          </a:p>
          <a:p>
            <a:r>
              <a:rPr lang="en-US" sz="2000" dirty="0">
                <a:solidFill>
                  <a:schemeClr val="bg1"/>
                </a:solidFill>
                <a:latin typeface="Tw Cen MT" panose="020B0602020104020603" pitchFamily="34" charset="0"/>
              </a:rPr>
              <a:t> - </a:t>
            </a:r>
            <a:r>
              <a:rPr lang="en-US" sz="2000" dirty="0" err="1">
                <a:solidFill>
                  <a:schemeClr val="bg1"/>
                </a:solidFill>
                <a:latin typeface="Tw Cen MT" panose="020B0602020104020603" pitchFamily="34" charset="0"/>
              </a:rPr>
              <a:t>Xác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định</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thể</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loại</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phương</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thức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biểu</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đạt</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ngôi</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kể</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bố</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cục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nội</a:t>
            </a:r>
            <a:r>
              <a:rPr lang="en-US" sz="2000" dirty="0">
                <a:solidFill>
                  <a:schemeClr val="bg1"/>
                </a:solidFill>
                <a:latin typeface="Tw Cen MT" panose="020B0602020104020603" pitchFamily="34" charset="0"/>
              </a:rPr>
              <a:t> dung </a:t>
            </a:r>
            <a:r>
              <a:rPr lang="en-US" sz="2000" dirty="0" err="1">
                <a:solidFill>
                  <a:schemeClr val="bg1"/>
                </a:solidFill>
                <a:latin typeface="Tw Cen MT" panose="020B0602020104020603" pitchFamily="34" charset="0"/>
              </a:rPr>
              <a:t>từng</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phần</a:t>
            </a:r>
            <a:endParaRPr lang="en-US" sz="2000" dirty="0">
              <a:solidFill>
                <a:schemeClr val="bg1"/>
              </a:solidFill>
              <a:latin typeface="Tw Cen MT" panose="020B0602020104020603" pitchFamily="34" charset="0"/>
            </a:endParaRPr>
          </a:p>
        </p:txBody>
      </p:sp>
      <p:sp>
        <p:nvSpPr>
          <p:cNvPr id="25" name="Rectangle 24">
            <a:extLst>
              <a:ext uri="{FF2B5EF4-FFF2-40B4-BE49-F238E27FC236}">
                <a16:creationId xmlns:a16="http://schemas.microsoft.com/office/drawing/2014/main" id="{BE27501F-E975-5C0E-616B-92514B26FFEF}"/>
              </a:ext>
            </a:extLst>
          </p:cNvPr>
          <p:cNvSpPr/>
          <p:nvPr/>
        </p:nvSpPr>
        <p:spPr>
          <a:xfrm>
            <a:off x="710359" y="-435940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Đọc</a:t>
            </a:r>
            <a:r>
              <a:rPr lang="en-US" sz="3600" dirty="0">
                <a:solidFill>
                  <a:srgbClr val="C00000"/>
                </a:solidFill>
                <a:latin typeface="Tw Cen MT" panose="020B0602020104020603" pitchFamily="34" charset="0"/>
              </a:rPr>
              <a:t> – </a:t>
            </a:r>
            <a:r>
              <a:rPr lang="en-US" sz="3600" dirty="0" err="1">
                <a:solidFill>
                  <a:srgbClr val="C00000"/>
                </a:solidFill>
                <a:latin typeface="Tw Cen MT" panose="020B0602020104020603" pitchFamily="34" charset="0"/>
              </a:rPr>
              <a:t>Chú</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thích</a:t>
            </a:r>
            <a:endParaRPr lang="en-US" sz="3600" dirty="0">
              <a:solidFill>
                <a:srgbClr val="C00000"/>
              </a:solidFill>
              <a:latin typeface="Tw Cen MT" panose="020B0602020104020603" pitchFamily="34" charset="0"/>
            </a:endParaRPr>
          </a:p>
        </p:txBody>
      </p:sp>
      <p:sp>
        <p:nvSpPr>
          <p:cNvPr id="26" name="Oval 25">
            <a:extLst>
              <a:ext uri="{FF2B5EF4-FFF2-40B4-BE49-F238E27FC236}">
                <a16:creationId xmlns:a16="http://schemas.microsoft.com/office/drawing/2014/main" id="{5FC8DC53-5405-3F66-012E-56F22BB8B3D4}"/>
              </a:ext>
            </a:extLst>
          </p:cNvPr>
          <p:cNvSpPr/>
          <p:nvPr/>
        </p:nvSpPr>
        <p:spPr>
          <a:xfrm>
            <a:off x="468987" y="-4507677"/>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1</a:t>
            </a:r>
          </a:p>
        </p:txBody>
      </p:sp>
      <p:sp>
        <p:nvSpPr>
          <p:cNvPr id="28" name="Rectangle: Rounded Corners 27">
            <a:extLst>
              <a:ext uri="{FF2B5EF4-FFF2-40B4-BE49-F238E27FC236}">
                <a16:creationId xmlns:a16="http://schemas.microsoft.com/office/drawing/2014/main" id="{3C43C133-607A-18AA-CBC4-501A03544ED9}"/>
              </a:ext>
            </a:extLst>
          </p:cNvPr>
          <p:cNvSpPr/>
          <p:nvPr/>
        </p:nvSpPr>
        <p:spPr>
          <a:xfrm>
            <a:off x="710359" y="-3285584"/>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Thể</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loại</a:t>
            </a:r>
            <a:r>
              <a:rPr lang="en-US" sz="1800" dirty="0">
                <a:solidFill>
                  <a:schemeClr val="accent1">
                    <a:lumMod val="75000"/>
                  </a:schemeClr>
                </a:solidFill>
                <a:latin typeface="Tw Cen MT" panose="020B0602020104020603" pitchFamily="34" charset="0"/>
                <a:cs typeface="Mongolian Baiti" panose="03000500000000000000" pitchFamily="66" charset="0"/>
              </a:rPr>
              <a:t>: Du </a:t>
            </a:r>
            <a:r>
              <a:rPr lang="en-US" sz="1800" dirty="0" err="1">
                <a:solidFill>
                  <a:schemeClr val="accent1">
                    <a:lumMod val="75000"/>
                  </a:schemeClr>
                </a:solidFill>
                <a:latin typeface="Tw Cen MT" panose="020B0602020104020603" pitchFamily="34" charset="0"/>
                <a:cs typeface="Mongolian Baiti" panose="03000500000000000000" pitchFamily="66" charset="0"/>
              </a:rPr>
              <a:t>kí</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Phương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thức</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biểu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đạt</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Tự</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sự</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Miêu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tả</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Biểu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cảm</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Ngôi</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kể</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Thứ</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nhất</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pPr algn="ctr"/>
            <a:endParaRPr lang="en-US" dirty="0"/>
          </a:p>
        </p:txBody>
      </p:sp>
      <p:sp>
        <p:nvSpPr>
          <p:cNvPr id="29" name="Rectangle 28">
            <a:extLst>
              <a:ext uri="{FF2B5EF4-FFF2-40B4-BE49-F238E27FC236}">
                <a16:creationId xmlns:a16="http://schemas.microsoft.com/office/drawing/2014/main" id="{B2ED6634-9D9C-4CF7-203C-5F4ED4C3951C}"/>
              </a:ext>
            </a:extLst>
          </p:cNvPr>
          <p:cNvSpPr/>
          <p:nvPr/>
        </p:nvSpPr>
        <p:spPr>
          <a:xfrm>
            <a:off x="6783999" y="-4306771"/>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Bố</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cục</a:t>
            </a:r>
            <a:r>
              <a:rPr lang="en-US" sz="3600" dirty="0">
                <a:solidFill>
                  <a:srgbClr val="C00000"/>
                </a:solidFill>
                <a:latin typeface="Tw Cen MT" panose="020B0602020104020603" pitchFamily="34" charset="0"/>
              </a:rPr>
              <a:t>: 3 </a:t>
            </a:r>
            <a:r>
              <a:rPr lang="en-US" sz="3600" dirty="0" err="1">
                <a:solidFill>
                  <a:srgbClr val="C00000"/>
                </a:solidFill>
                <a:latin typeface="Tw Cen MT" panose="020B0602020104020603" pitchFamily="34" charset="0"/>
              </a:rPr>
              <a:t>phần</a:t>
            </a:r>
            <a:endParaRPr lang="en-US" sz="3600" dirty="0">
              <a:solidFill>
                <a:srgbClr val="C00000"/>
              </a:solidFill>
              <a:latin typeface="Tw Cen MT" panose="020B0602020104020603" pitchFamily="34" charset="0"/>
            </a:endParaRPr>
          </a:p>
        </p:txBody>
      </p:sp>
      <p:sp>
        <p:nvSpPr>
          <p:cNvPr id="30" name="Oval 29">
            <a:extLst>
              <a:ext uri="{FF2B5EF4-FFF2-40B4-BE49-F238E27FC236}">
                <a16:creationId xmlns:a16="http://schemas.microsoft.com/office/drawing/2014/main" id="{2D227405-2A06-D419-735B-7DDE9EDA0D7D}"/>
              </a:ext>
            </a:extLst>
          </p:cNvPr>
          <p:cNvSpPr/>
          <p:nvPr/>
        </p:nvSpPr>
        <p:spPr>
          <a:xfrm>
            <a:off x="6542627" y="-44550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2</a:t>
            </a:r>
          </a:p>
        </p:txBody>
      </p:sp>
      <p:sp>
        <p:nvSpPr>
          <p:cNvPr id="31" name="Rectangle: Rounded Corners 30">
            <a:extLst>
              <a:ext uri="{FF2B5EF4-FFF2-40B4-BE49-F238E27FC236}">
                <a16:creationId xmlns:a16="http://schemas.microsoft.com/office/drawing/2014/main" id="{D4EBC5A7-1D21-241A-ACC8-7986EC717232}"/>
              </a:ext>
            </a:extLst>
          </p:cNvPr>
          <p:cNvSpPr/>
          <p:nvPr/>
        </p:nvSpPr>
        <p:spPr>
          <a:xfrm>
            <a:off x="6783999" y="-3232950"/>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1: </a:t>
            </a:r>
            <a:r>
              <a:rPr lang="en-US" sz="1800" dirty="0" err="1">
                <a:solidFill>
                  <a:schemeClr val="accent1">
                    <a:lumMod val="75000"/>
                  </a:schemeClr>
                </a:solidFill>
                <a:latin typeface="Tw Cen MT" panose="020B0602020104020603" pitchFamily="34" charset="0"/>
                <a:cs typeface="Mongolian Baiti" panose="03000500000000000000" pitchFamily="66" charset="0"/>
              </a:rPr>
              <a:t>Từ</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đầu</a:t>
            </a:r>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Chiêm</a:t>
            </a:r>
            <a:r>
              <a:rPr lang="en-US" sz="1800" dirty="0">
                <a:solidFill>
                  <a:schemeClr val="accent1">
                    <a:lumMod val="75000"/>
                  </a:schemeClr>
                </a:solidFill>
                <a:latin typeface="Tw Cen MT" panose="020B0602020104020603" pitchFamily="34" charset="0"/>
                <a:cs typeface="Mongolian Baiti" panose="03000500000000000000" pitchFamily="66" charset="0"/>
              </a:rPr>
              <a:t> </a:t>
            </a:r>
          </a:p>
          <a:p>
            <a:r>
              <a:rPr lang="en-US" sz="1800" dirty="0" err="1">
                <a:solidFill>
                  <a:schemeClr val="accent1">
                    <a:lumMod val="75000"/>
                  </a:schemeClr>
                </a:solidFill>
                <a:latin typeface="Tw Cen MT" panose="020B0602020104020603" pitchFamily="34" charset="0"/>
                <a:cs typeface="Mongolian Baiti" panose="03000500000000000000" pitchFamily="66" charset="0"/>
              </a:rPr>
              <a:t>ngưỡng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nhiều</a:t>
            </a:r>
            <a:r>
              <a:rPr lang="en-US" sz="1800" dirty="0">
                <a:solidFill>
                  <a:schemeClr val="accent1">
                    <a:lumMod val="75000"/>
                  </a:schemeClr>
                </a:solidFill>
                <a:latin typeface="Tw Cen MT" panose="020B0602020104020603" pitchFamily="34" charset="0"/>
                <a:cs typeface="Mongolian Baiti" panose="03000500000000000000" pitchFamily="66" charset="0"/>
              </a:rPr>
              <a:t>…</a:t>
            </a:r>
          </a:p>
          <a:p>
            <a:r>
              <a:rPr lang="vi-VN" sz="1800" dirty="0">
                <a:solidFill>
                  <a:schemeClr val="accent1">
                    <a:lumMod val="75000"/>
                  </a:schemeClr>
                </a:solidFill>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Cảnh</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quan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vẻ</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đẹp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nơi</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2 : </a:t>
            </a:r>
            <a:r>
              <a:rPr lang="en-US" sz="1800" dirty="0" err="1">
                <a:solidFill>
                  <a:schemeClr val="accent1">
                    <a:lumMod val="75000"/>
                  </a:schemeClr>
                </a:solidFill>
                <a:latin typeface="Tw Cen MT" panose="020B0602020104020603" pitchFamily="34" charset="0"/>
                <a:cs typeface="Mongolian Baiti" panose="03000500000000000000" pitchFamily="66" charset="0"/>
              </a:rPr>
              <a:t>Tiếp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theo</a:t>
            </a:r>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tôn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vinh</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sen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p>
          <a:p>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vi-VN" sz="1800" dirty="0">
                <a:solidFill>
                  <a:schemeClr val="accent1">
                    <a:lumMod val="75000"/>
                  </a:schemeClr>
                </a:solidFill>
                <a:cs typeface="Mongolian Baiti" panose="03000500000000000000" pitchFamily="66" charset="0"/>
              </a:rPr>
              <a:t>→</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Văn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hóa</a:t>
            </a:r>
            <a:r>
              <a:rPr lang="en-US" sz="1800" dirty="0">
                <a:solidFill>
                  <a:schemeClr val="accent1">
                    <a:lumMod val="75000"/>
                  </a:schemeClr>
                </a:solidFill>
                <a:latin typeface="Tw Cen MT" panose="020B0602020104020603" pitchFamily="34" charset="0"/>
                <a:cs typeface="Mongolian Baiti" panose="03000500000000000000" pitchFamily="66" charset="0"/>
              </a:rPr>
              <a:t> ở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3: </a:t>
            </a:r>
            <a:r>
              <a:rPr lang="en-US" sz="1800" dirty="0" err="1">
                <a:solidFill>
                  <a:schemeClr val="accent1">
                    <a:lumMod val="75000"/>
                  </a:schemeClr>
                </a:solidFill>
                <a:latin typeface="Tw Cen MT" panose="020B0602020104020603" pitchFamily="34" charset="0"/>
                <a:cs typeface="Mongolian Baiti" panose="03000500000000000000" pitchFamily="66" charset="0"/>
              </a:rPr>
              <a:t>Còn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lại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vi-VN" sz="1800" dirty="0">
                <a:solidFill>
                  <a:schemeClr val="accent1">
                    <a:lumMod val="75000"/>
                  </a:schemeClr>
                </a:solidFill>
                <a:cs typeface="Mongolian Baiti" panose="03000500000000000000" pitchFamily="66" charset="0"/>
              </a:rPr>
              <a:t>→</a:t>
            </a:r>
            <a:r>
              <a:rPr lang="en-US" sz="1800" dirty="0">
                <a:solidFill>
                  <a:schemeClr val="accent1">
                    <a:lumMod val="75000"/>
                  </a:schemeClr>
                </a:solidFill>
                <a:latin typeface="Tw Cen MT" panose="020B0602020104020603" pitchFamily="34" charset="0"/>
                <a:cs typeface="Mongolian Baiti" panose="03000500000000000000" pitchFamily="66" charset="0"/>
              </a:rPr>
              <a:t> Con </a:t>
            </a:r>
            <a:r>
              <a:rPr lang="en-US" sz="1800" dirty="0" err="1">
                <a:solidFill>
                  <a:schemeClr val="accent1">
                    <a:lumMod val="75000"/>
                  </a:schemeClr>
                </a:solidFill>
                <a:latin typeface="Tw Cen MT" panose="020B0602020104020603" pitchFamily="34" charset="0"/>
                <a:cs typeface="Mongolian Baiti" panose="03000500000000000000" pitchFamily="66" charset="0"/>
              </a:rPr>
              <a:t>người</a:t>
            </a:r>
            <a:r>
              <a:rPr lang="en-US" sz="1800" dirty="0">
                <a:solidFill>
                  <a:schemeClr val="accent1">
                    <a:lumMod val="75000"/>
                  </a:schemeClr>
                </a:solidFill>
                <a:latin typeface="Tw Cen MT" panose="020B0602020104020603" pitchFamily="34" charset="0"/>
                <a:cs typeface="Mongolian Baiti" panose="03000500000000000000" pitchFamily="66" charset="0"/>
              </a:rPr>
              <a:t> ở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p:txBody>
      </p:sp>
      <p:sp>
        <p:nvSpPr>
          <p:cNvPr id="32" name="Rectangle 31">
            <a:extLst>
              <a:ext uri="{FF2B5EF4-FFF2-40B4-BE49-F238E27FC236}">
                <a16:creationId xmlns:a16="http://schemas.microsoft.com/office/drawing/2014/main" id="{27DD7AC8-B4F8-0F2A-337B-63E027CF6298}"/>
              </a:ext>
            </a:extLst>
          </p:cNvPr>
          <p:cNvSpPr/>
          <p:nvPr/>
        </p:nvSpPr>
        <p:spPr>
          <a:xfrm>
            <a:off x="-11236698" y="75369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Phân</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tích</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văn</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bản</a:t>
            </a:r>
            <a:endParaRPr lang="en-US" sz="3600" dirty="0">
              <a:solidFill>
                <a:srgbClr val="C00000"/>
              </a:solidFill>
              <a:latin typeface="Tw Cen MT" panose="020B0602020104020603" pitchFamily="34" charset="0"/>
            </a:endParaRPr>
          </a:p>
        </p:txBody>
      </p:sp>
      <p:sp>
        <p:nvSpPr>
          <p:cNvPr id="33" name="Oval 32">
            <a:extLst>
              <a:ext uri="{FF2B5EF4-FFF2-40B4-BE49-F238E27FC236}">
                <a16:creationId xmlns:a16="http://schemas.microsoft.com/office/drawing/2014/main" id="{5A80289D-47B4-9453-EC17-FCECE413B746}"/>
              </a:ext>
            </a:extLst>
          </p:cNvPr>
          <p:cNvSpPr/>
          <p:nvPr/>
        </p:nvSpPr>
        <p:spPr>
          <a:xfrm>
            <a:off x="-11478070" y="60542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3</a:t>
            </a:r>
          </a:p>
        </p:txBody>
      </p:sp>
      <p:sp>
        <p:nvSpPr>
          <p:cNvPr id="34" name="Rectangle: Rounded Corners 33">
            <a:extLst>
              <a:ext uri="{FF2B5EF4-FFF2-40B4-BE49-F238E27FC236}">
                <a16:creationId xmlns:a16="http://schemas.microsoft.com/office/drawing/2014/main" id="{BDF05151-86E6-C5FB-EA61-5C1354308AEF}"/>
              </a:ext>
            </a:extLst>
          </p:cNvPr>
          <p:cNvSpPr/>
          <p:nvPr/>
        </p:nvSpPr>
        <p:spPr>
          <a:xfrm>
            <a:off x="862759" y="8660936"/>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Tên</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thật</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Văn</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Công</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Hùng</a:t>
            </a:r>
            <a:r>
              <a:rPr lang="en-US" dirty="0">
                <a:solidFill>
                  <a:schemeClr val="accent5">
                    <a:lumMod val="75000"/>
                  </a:schemeClr>
                </a:solidFill>
                <a:latin typeface="Tw Cen MT" panose="020B0602020104020603" pitchFamily="34" charset="0"/>
                <a:cs typeface="Mongolian Baiti" panose="03000500000000000000" pitchFamily="66" charset="0"/>
              </a:rPr>
              <a:t>(1958)</a:t>
            </a:r>
          </a:p>
          <a:p>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Quê</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Điền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Hòa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Phong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Điền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Thừa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Huế</a:t>
            </a:r>
            <a:r>
              <a:rPr lang="en-US" dirty="0">
                <a:solidFill>
                  <a:schemeClr val="accent5">
                    <a:lumMod val="75000"/>
                  </a:schemeClr>
                </a:solidFill>
                <a:effectLst/>
                <a:latin typeface="Tw Cen MT" panose="020B0602020104020603" pitchFamily="34" charset="0"/>
                <a:cs typeface="Mongolian Baiti" panose="03000500000000000000" pitchFamily="66" charset="0"/>
              </a:rPr>
              <a:t>.</a:t>
            </a:r>
            <a:endParaRPr lang="en-US" dirty="0">
              <a:solidFill>
                <a:schemeClr val="accent5">
                  <a:lumMod val="75000"/>
                </a:schemeClr>
              </a:solidFill>
              <a:latin typeface="Tw Cen MT" panose="020B0602020104020603" pitchFamily="34" charset="0"/>
              <a:cs typeface="Mongolian Baiti" panose="03000500000000000000" pitchFamily="66" charset="0"/>
            </a:endParaRP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Sinh</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ra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lớn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lên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học</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phổ</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thông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tại</a:t>
            </a:r>
            <a:r>
              <a:rPr lang="en-US" dirty="0">
                <a:solidFill>
                  <a:schemeClr val="accent5">
                    <a:lumMod val="75000"/>
                  </a:schemeClr>
                </a:solidFill>
                <a:effectLst/>
                <a:latin typeface="Tw Cen MT" panose="020B0602020104020603" pitchFamily="34" charset="0"/>
                <a:cs typeface="Mongolian Baiti" panose="03000500000000000000" pitchFamily="66" charset="0"/>
              </a:rPr>
              <a:t> Thanh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Hóa</a:t>
            </a:r>
            <a:r>
              <a:rPr lang="en-US" dirty="0">
                <a:solidFill>
                  <a:schemeClr val="accent5">
                    <a:lumMod val="75000"/>
                  </a:schemeClr>
                </a:solidFill>
                <a:effectLst/>
                <a:latin typeface="Tw Cen MT" panose="020B0602020104020603" pitchFamily="34" charset="0"/>
                <a:cs typeface="Mongolian Baiti" panose="03000500000000000000" pitchFamily="66" charset="0"/>
              </a:rPr>
              <a:t>.</a:t>
            </a: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Chức</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vụ</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Nhà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Việt</a:t>
            </a:r>
            <a:r>
              <a:rPr lang="en-US" dirty="0">
                <a:solidFill>
                  <a:schemeClr val="accent5">
                    <a:lumMod val="75000"/>
                  </a:schemeClr>
                </a:solidFill>
                <a:effectLst/>
                <a:latin typeface="Tw Cen MT" panose="020B0602020104020603" pitchFamily="34" charset="0"/>
                <a:cs typeface="Mongolian Baiti" panose="03000500000000000000" pitchFamily="66" charset="0"/>
              </a:rPr>
              <a:t> Nam</a:t>
            </a:r>
            <a:r>
              <a:rPr lang="en-US" dirty="0">
                <a:solidFill>
                  <a:schemeClr val="accent5">
                    <a:lumMod val="75000"/>
                  </a:schemeClr>
                </a:solidFill>
                <a:latin typeface="Tw Cen MT" panose="020B0602020104020603" pitchFamily="34" charset="0"/>
                <a:cs typeface="Mongolian Baiti" panose="03000500000000000000" pitchFamily="66" charset="0"/>
              </a:rPr>
              <a:t/>
            </a:r>
            <a:br>
              <a:rPr lang="en-US" dirty="0">
                <a:solidFill>
                  <a:schemeClr val="accent5">
                    <a:lumMod val="75000"/>
                  </a:schemeClr>
                </a:solidFill>
                <a:latin typeface="Tw Cen MT" panose="020B0602020104020603" pitchFamily="34" charset="0"/>
                <a:cs typeface="Mongolian Baiti" panose="03000500000000000000" pitchFamily="66" charset="0"/>
              </a:rPr>
            </a:b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Phó</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Chủ</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tịch</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VHNT Gia Lai</a:t>
            </a:r>
            <a:br>
              <a:rPr lang="en-US" dirty="0">
                <a:solidFill>
                  <a:schemeClr val="accent5">
                    <a:lumMod val="75000"/>
                  </a:schemeClr>
                </a:solidFill>
                <a:effectLst/>
                <a:latin typeface="Tw Cen MT" panose="020B0602020104020603" pitchFamily="34" charset="0"/>
                <a:cs typeface="Mongolian Baiti" panose="03000500000000000000" pitchFamily="66" charset="0"/>
              </a:rPr>
            </a:b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Tổng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biên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tập</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tạp</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chí</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nghệ</a:t>
            </a:r>
            <a:r>
              <a:rPr lang="en-US" dirty="0">
                <a:solidFill>
                  <a:schemeClr val="accent5">
                    <a:lumMod val="75000"/>
                  </a:schemeClr>
                </a:solidFill>
                <a:effectLst/>
                <a:latin typeface="Tw Cen MT" panose="020B0602020104020603" pitchFamily="34" charset="0"/>
                <a:cs typeface="Mongolian Baiti" panose="03000500000000000000" pitchFamily="66" charset="0"/>
              </a:rPr>
              <a:t> Gia Lai.</a:t>
            </a:r>
            <a:br>
              <a:rPr lang="en-US" dirty="0">
                <a:solidFill>
                  <a:schemeClr val="accent5">
                    <a:lumMod val="75000"/>
                  </a:schemeClr>
                </a:solidFill>
                <a:effectLst/>
                <a:latin typeface="Tw Cen MT" panose="020B0602020104020603" pitchFamily="34" charset="0"/>
                <a:cs typeface="Mongolian Baiti" panose="03000500000000000000" pitchFamily="66" charset="0"/>
              </a:rPr>
            </a:b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Ủy</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viên</a:t>
            </a:r>
            <a:r>
              <a:rPr lang="en-US" dirty="0">
                <a:solidFill>
                  <a:schemeClr val="accent5">
                    <a:lumMod val="75000"/>
                  </a:schemeClr>
                </a:solidFill>
                <a:effectLst/>
                <a:latin typeface="Tw Cen MT" panose="020B0602020104020603" pitchFamily="34" charset="0"/>
                <a:cs typeface="Mongolian Baiti" panose="03000500000000000000" pitchFamily="66" charset="0"/>
              </a:rPr>
              <a:t> BCH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nhà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Việt</a:t>
            </a:r>
            <a:r>
              <a:rPr lang="en-US" dirty="0">
                <a:solidFill>
                  <a:schemeClr val="accent5">
                    <a:lumMod val="75000"/>
                  </a:schemeClr>
                </a:solidFill>
                <a:effectLst/>
                <a:latin typeface="Tw Cen MT" panose="020B0602020104020603" pitchFamily="34" charset="0"/>
                <a:cs typeface="Mongolian Baiti" panose="03000500000000000000" pitchFamily="66" charset="0"/>
              </a:rPr>
              <a:t> Nam </a:t>
            </a:r>
            <a:r>
              <a:rPr lang="en-US" dirty="0" err="1">
                <a:solidFill>
                  <a:schemeClr val="accent5">
                    <a:lumMod val="75000"/>
                  </a:schemeClr>
                </a:solidFill>
                <a:effectLst/>
                <a:latin typeface="Tw Cen MT" panose="020B0602020104020603" pitchFamily="34" charset="0"/>
                <a:cs typeface="Mongolian Baiti" panose="03000500000000000000" pitchFamily="66" charset="0"/>
              </a:rPr>
              <a:t>khóa</a:t>
            </a:r>
            <a:r>
              <a:rPr lang="en-US" dirty="0">
                <a:solidFill>
                  <a:schemeClr val="accent5">
                    <a:lumMod val="75000"/>
                  </a:schemeClr>
                </a:solidFill>
                <a:effectLst/>
                <a:latin typeface="Tw Cen MT" panose="020B0602020104020603" pitchFamily="34" charset="0"/>
                <a:cs typeface="Mongolian Baiti" panose="03000500000000000000" pitchFamily="66" charset="0"/>
              </a:rPr>
              <a:t> VIII</a:t>
            </a:r>
            <a:endParaRPr lang="en-US" dirty="0">
              <a:solidFill>
                <a:schemeClr val="accent5">
                  <a:lumMod val="75000"/>
                </a:schemeClr>
              </a:solidFill>
              <a:latin typeface="Tw Cen MT" panose="020B0602020104020603" pitchFamily="34" charset="0"/>
              <a:cs typeface="Mongolian Baiti" panose="03000500000000000000" pitchFamily="66" charset="0"/>
            </a:endParaRPr>
          </a:p>
          <a:p>
            <a:pPr algn="ctr"/>
            <a:endParaRPr lang="en-US" dirty="0"/>
          </a:p>
        </p:txBody>
      </p:sp>
      <p:sp>
        <p:nvSpPr>
          <p:cNvPr id="35" name="Rectangle: Rounded Corners 34">
            <a:extLst>
              <a:ext uri="{FF2B5EF4-FFF2-40B4-BE49-F238E27FC236}">
                <a16:creationId xmlns:a16="http://schemas.microsoft.com/office/drawing/2014/main" id="{5A3D9E68-69D9-0901-64BE-48499ABFD0F0}"/>
              </a:ext>
            </a:extLst>
          </p:cNvPr>
          <p:cNvSpPr/>
          <p:nvPr/>
        </p:nvSpPr>
        <p:spPr>
          <a:xfrm>
            <a:off x="-5733466" y="1697601"/>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Tw Cen MT" panose="020B0602020104020603" pitchFamily="34" charset="0"/>
              </a:rPr>
              <a:t>+ Hệ thống kênh rạch chằng chịt, kê huyết mạch nối những cù lao, giống,...thành một đồng bằng rộng lớn và </a:t>
            </a:r>
          </a:p>
          <a:p>
            <a:pPr algn="ctr"/>
            <a:r>
              <a:rPr lang="vi-VN" dirty="0">
                <a:latin typeface="Tw Cen MT" panose="020B0602020104020603" pitchFamily="34" charset="0"/>
              </a:rPr>
              <a:t> đầy màu sắc.</a:t>
            </a:r>
            <a:br>
              <a:rPr lang="vi-VN" dirty="0">
                <a:latin typeface="Tw Cen MT" panose="020B0602020104020603" pitchFamily="34" charset="0"/>
              </a:rPr>
            </a:br>
            <a:r>
              <a:rPr lang="vi-VN" dirty="0">
                <a:latin typeface="Tw Cen MT" panose="020B0602020104020603" pitchFamily="34" charset="0"/>
              </a:rPr>
              <a:t>- Tràm chim : rừng tràm và chim dày đặc thành vườn.</a:t>
            </a:r>
            <a:br>
              <a:rPr lang="vi-VN" dirty="0">
                <a:latin typeface="Tw Cen MT" panose="020B0602020104020603" pitchFamily="34" charset="0"/>
              </a:rPr>
            </a:br>
            <a:r>
              <a:rPr lang="vi-VN" dirty="0">
                <a:latin typeface="Tw Cen MT" panose="020B0602020104020603" pitchFamily="34" charset="0"/>
              </a:rPr>
              <a:t>+ Muốn thấy chim phải chiều tối, hàng vạn, chục vạn con lớn bé to nhỏ rợp cả một khoảng trời.</a:t>
            </a:r>
          </a:p>
          <a:p>
            <a:pPr algn="ctr"/>
            <a:r>
              <a:rPr lang="vi-VN" dirty="0">
                <a:latin typeface="Tw Cen MT" panose="020B0602020104020603" pitchFamily="34" charset="0"/>
              </a:rPr>
              <a:t>→ Là một vùng đất thiên nhiên trù phú</a:t>
            </a:r>
          </a:p>
          <a:p>
            <a:pPr marL="285750" indent="-285750">
              <a:buFontTx/>
              <a:buChar char="-"/>
            </a:pPr>
            <a:r>
              <a:rPr lang="vi-VN" dirty="0">
                <a:latin typeface="Tw Cen MT" panose="020B0602020104020603" pitchFamily="34" charset="0"/>
              </a:rPr>
              <a:t>- Sen: thế lực của cái đẹp tự nhiên</a:t>
            </a:r>
            <a:br>
              <a:rPr lang="vi-VN" dirty="0">
                <a:latin typeface="Tw Cen MT" panose="020B0602020104020603" pitchFamily="34" charset="0"/>
              </a:rPr>
            </a:br>
            <a:r>
              <a:rPr lang="vi-VN" dirty="0">
                <a:latin typeface="Tw Cen MT" panose="020B0602020104020603" pitchFamily="34" charset="0"/>
              </a:rPr>
              <a:t>+ Bạt ngàn, tinh khiết, ngạo nghễ, không chen chúc.</a:t>
            </a:r>
            <a:br>
              <a:rPr lang="vi-VN" dirty="0">
                <a:latin typeface="Tw Cen MT" panose="020B0602020104020603" pitchFamily="34" charset="0"/>
              </a:rPr>
            </a:br>
            <a:r>
              <a:rPr lang="vi-VN" dirty="0">
                <a:latin typeface="Tw Cen MT" panose="020B0602020104020603" pitchFamily="34" charset="0"/>
              </a:rPr>
              <a:t>→ Nghệ thuật: nhân hóa.</a:t>
            </a:r>
            <a:br>
              <a:rPr lang="vi-VN" dirty="0">
                <a:latin typeface="Tw Cen MT" panose="020B0602020104020603" pitchFamily="34" charset="0"/>
              </a:rPr>
            </a:br>
            <a:r>
              <a:rPr lang="vi-VN" dirty="0">
                <a:latin typeface="Tw Cen MT" panose="020B0602020104020603" pitchFamily="34" charset="0"/>
              </a:rPr>
              <a:t>➩ Thiên nhiên, cảnh quan hùng vĩ, tươi đẹp, đặc biệt tại Đồng Tháp Mười</a:t>
            </a:r>
          </a:p>
          <a:p>
            <a:pPr algn="ctr"/>
            <a:endParaRPr lang="en-US" dirty="0">
              <a:latin typeface="Tw Cen MT" panose="020B0602020104020603" pitchFamily="34" charset="0"/>
            </a:endParaRPr>
          </a:p>
        </p:txBody>
      </p:sp>
      <p:sp>
        <p:nvSpPr>
          <p:cNvPr id="36" name="Rectangle: Rounded Corners 35">
            <a:extLst>
              <a:ext uri="{FF2B5EF4-FFF2-40B4-BE49-F238E27FC236}">
                <a16:creationId xmlns:a16="http://schemas.microsoft.com/office/drawing/2014/main" id="{AED1CCA5-025D-E628-EFB7-92E543A85CD4}"/>
              </a:ext>
            </a:extLst>
          </p:cNvPr>
          <p:cNvSpPr/>
          <p:nvPr/>
        </p:nvSpPr>
        <p:spPr>
          <a:xfrm>
            <a:off x="-11268181" y="1706081"/>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w Cen MT" panose="020B0602020104020603" pitchFamily="34" charset="0"/>
              </a:rPr>
              <a:t>* </a:t>
            </a:r>
            <a:r>
              <a:rPr lang="vi-VN" dirty="0">
                <a:latin typeface="Tw Cen MT" panose="020B0602020104020603" pitchFamily="34" charset="0"/>
              </a:rPr>
              <a:t>N</a:t>
            </a:r>
            <a:r>
              <a:rPr lang="en-US" dirty="0" err="1">
                <a:latin typeface="Tw Cen MT" panose="020B0602020104020603" pitchFamily="34" charset="0"/>
              </a:rPr>
              <a:t>ét</a:t>
            </a:r>
            <a:r>
              <a:rPr lang="vi-VN" dirty="0">
                <a:latin typeface="Tw Cen MT" panose="020B0602020104020603" pitchFamily="34" charset="0"/>
              </a:rPr>
              <a:t> văń</a:t>
            </a:r>
            <a:r>
              <a:rPr lang="en-US" dirty="0">
                <a:latin typeface="Tw Cen MT" panose="020B0602020104020603" pitchFamily="34" charset="0"/>
              </a:rPr>
              <a:t> </a:t>
            </a:r>
            <a:r>
              <a:rPr lang="en-US" dirty="0" err="1">
                <a:latin typeface="Tw Cen MT" panose="020B0602020104020603" pitchFamily="34" charset="0"/>
              </a:rPr>
              <a:t>hó</a:t>
            </a:r>
            <a:r>
              <a:rPr lang="vi-VN" dirty="0">
                <a:latin typeface="Tw Cen MT" panose="020B0602020104020603" pitchFamily="34" charset="0"/>
              </a:rPr>
              <a:t>a nơi Đồng Th</a:t>
            </a:r>
            <a:r>
              <a:rPr lang="en-US" dirty="0">
                <a:latin typeface="Tw Cen MT" panose="020B0602020104020603" pitchFamily="34" charset="0"/>
              </a:rPr>
              <a:t>á</a:t>
            </a:r>
            <a:r>
              <a:rPr lang="vi-VN" dirty="0">
                <a:latin typeface="Tw Cen MT" panose="020B0602020104020603" pitchFamily="34" charset="0"/>
              </a:rPr>
              <a:t>p Mười</a:t>
            </a:r>
            <a:endParaRPr lang="en-US" dirty="0">
              <a:latin typeface="Tw Cen MT" panose="020B0602020104020603" pitchFamily="34" charset="0"/>
            </a:endParaRPr>
          </a:p>
          <a:p>
            <a:r>
              <a:rPr lang="vi-VN" dirty="0">
                <a:latin typeface="Tw Cen MT" panose="020B0602020104020603" pitchFamily="34" charset="0"/>
              </a:rPr>
              <a:t>Văn hóa ẩm thực</a:t>
            </a:r>
            <a:br>
              <a:rPr lang="vi-VN" dirty="0">
                <a:latin typeface="Tw Cen MT" panose="020B0602020104020603" pitchFamily="34" charset="0"/>
              </a:rPr>
            </a:br>
            <a:r>
              <a:rPr lang="vi-VN" dirty="0">
                <a:latin typeface="Tw Cen MT" panose="020B0602020104020603" pitchFamily="34" charset="0"/>
              </a:rPr>
              <a:t>- Món đặc trưng mùa nước là cá linh và bông điên điển.</a:t>
            </a:r>
            <a:br>
              <a:rPr lang="vi-VN" dirty="0">
                <a:latin typeface="Tw Cen MT" panose="020B0602020104020603" pitchFamily="34" charset="0"/>
              </a:rPr>
            </a:br>
            <a:r>
              <a:rPr lang="vi-VN" dirty="0">
                <a:latin typeface="Tw Cen MT" panose="020B0602020104020603" pitchFamily="34" charset="0"/>
              </a:rPr>
              <a:t>- Được thiết đãi món: cá linh kho tộ và bông điên điển xào tôm.</a:t>
            </a:r>
            <a:br>
              <a:rPr lang="vi-VN" dirty="0">
                <a:latin typeface="Tw Cen MT" panose="020B0602020104020603" pitchFamily="34" charset="0"/>
              </a:rPr>
            </a:br>
            <a:r>
              <a:rPr lang="vi-VN" dirty="0">
                <a:latin typeface="Tw Cen MT" panose="020B0602020104020603" pitchFamily="34" charset="0"/>
              </a:rPr>
              <a:t>- Tác giả đã trân trọng, miệt mài ăn, ăn thưởng thức.</a:t>
            </a:r>
            <a:br>
              <a:rPr lang="vi-VN" dirty="0">
                <a:latin typeface="Tw Cen MT" panose="020B0602020104020603" pitchFamily="34" charset="0"/>
              </a:rPr>
            </a:br>
            <a:endParaRPr lang="en-US" dirty="0">
              <a:latin typeface="Tw Cen MT" panose="020B0602020104020603" pitchFamily="34" charset="0"/>
            </a:endParaRPr>
          </a:p>
        </p:txBody>
      </p:sp>
      <p:sp>
        <p:nvSpPr>
          <p:cNvPr id="37" name="Rectangle: Rounded Corners 36">
            <a:extLst>
              <a:ext uri="{FF2B5EF4-FFF2-40B4-BE49-F238E27FC236}">
                <a16:creationId xmlns:a16="http://schemas.microsoft.com/office/drawing/2014/main" id="{63F354BE-C071-5FE1-0D2B-3339A66972F3}"/>
              </a:ext>
            </a:extLst>
          </p:cNvPr>
          <p:cNvSpPr/>
          <p:nvPr/>
        </p:nvSpPr>
        <p:spPr>
          <a:xfrm>
            <a:off x="-5639534" y="1617025"/>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latin typeface="Tw Cen MT" panose="020B0602020104020603" pitchFamily="34" charset="0"/>
              </a:rPr>
              <a:t>Văn hóa kiến trúc</a:t>
            </a:r>
            <a:br>
              <a:rPr lang="vi-VN" dirty="0">
                <a:latin typeface="Tw Cen MT" panose="020B0602020104020603" pitchFamily="34" charset="0"/>
              </a:rPr>
            </a:br>
            <a:r>
              <a:rPr lang="vi-VN" dirty="0">
                <a:latin typeface="Tw Cen MT" panose="020B0602020104020603" pitchFamily="34" charset="0"/>
              </a:rPr>
              <a:t>* Gò Tháp.</a:t>
            </a:r>
            <a:br>
              <a:rPr lang="vi-VN" dirty="0">
                <a:latin typeface="Tw Cen MT" panose="020B0602020104020603" pitchFamily="34" charset="0"/>
              </a:rPr>
            </a:br>
            <a:r>
              <a:rPr lang="vi-VN" dirty="0">
                <a:latin typeface="Tw Cen MT" panose="020B0602020104020603" pitchFamily="34" charset="0"/>
              </a:rPr>
              <a:t>- Khu gò rộng khoảng 5 000 mét vuông và cao hơn khoảng 5 mét so với mực nước biển, nằm giữa rốn Đồng Tháp Mười.</a:t>
            </a:r>
            <a:br>
              <a:rPr lang="vi-VN" dirty="0">
                <a:latin typeface="Tw Cen MT" panose="020B0602020104020603" pitchFamily="34" charset="0"/>
              </a:rPr>
            </a:br>
            <a:r>
              <a:rPr lang="vi-VN" dirty="0">
                <a:latin typeface="Tw Cen MT" panose="020B0602020104020603" pitchFamily="34" charset="0"/>
              </a:rPr>
              <a:t>- Người ta khai quật được một di tích nền gạch cổ có khoảng 1500 năm trước và được công nhận là di tích quốc gia.</a:t>
            </a:r>
            <a:br>
              <a:rPr lang="vi-VN" dirty="0">
                <a:latin typeface="Tw Cen MT" panose="020B0602020104020603" pitchFamily="34" charset="0"/>
              </a:rPr>
            </a:br>
            <a:r>
              <a:rPr lang="vi-VN" dirty="0">
                <a:latin typeface="Tw Cen MT" panose="020B0602020104020603" pitchFamily="34" charset="0"/>
              </a:rPr>
              <a:t>- Là đại bản doanh của cụ Thiên hộ Dương và Đốc binh Kiều - hai vị anh hùng chống thực dân Pháp. Là căn cứ địa chống Mỹ cứu nước của cách mạng Việt Nam.</a:t>
            </a:r>
            <a:br>
              <a:rPr lang="vi-VN" dirty="0">
                <a:latin typeface="Tw Cen MT" panose="020B0602020104020603" pitchFamily="34" charset="0"/>
              </a:rPr>
            </a:br>
            <a:r>
              <a:rPr lang="vi-VN" dirty="0">
                <a:latin typeface="Tw Cen MT" panose="020B0602020104020603" pitchFamily="34" charset="0"/>
              </a:rPr>
              <a:t>* Tháp Sen được chọn để xây dựng ở đây như cách tôn vinh sen Đồng Tháp Mười.</a:t>
            </a:r>
            <a:br>
              <a:rPr lang="vi-VN" dirty="0">
                <a:latin typeface="Tw Cen MT" panose="020B0602020104020603" pitchFamily="34" charset="0"/>
              </a:rPr>
            </a:br>
            <a:r>
              <a:rPr lang="vi-VN" dirty="0">
                <a:latin typeface="Tw Cen MT" panose="020B0602020104020603" pitchFamily="34" charset="0"/>
              </a:rPr>
              <a:t>=&gt; Cung cấp kiến thức lịch sử về vùng đất Đồng Tháp Mười.</a:t>
            </a:r>
            <a:br>
              <a:rPr lang="vi-VN" dirty="0">
                <a:latin typeface="Tw Cen MT" panose="020B0602020104020603" pitchFamily="34" charset="0"/>
              </a:rPr>
            </a:br>
            <a:endParaRPr lang="en-US" dirty="0">
              <a:latin typeface="Tw Cen MT" panose="020B0602020104020603" pitchFamily="34" charset="0"/>
            </a:endParaRPr>
          </a:p>
        </p:txBody>
      </p:sp>
      <p:sp>
        <p:nvSpPr>
          <p:cNvPr id="38" name="Rectangle: Rounded Corners 37">
            <a:extLst>
              <a:ext uri="{FF2B5EF4-FFF2-40B4-BE49-F238E27FC236}">
                <a16:creationId xmlns:a16="http://schemas.microsoft.com/office/drawing/2014/main" id="{1C45B2DF-D9EB-73C2-EBB6-D55702707C57}"/>
              </a:ext>
            </a:extLst>
          </p:cNvPr>
          <p:cNvSpPr/>
          <p:nvPr/>
        </p:nvSpPr>
        <p:spPr>
          <a:xfrm>
            <a:off x="-11571357" y="1769425"/>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w Cen MT" panose="020B0602020104020603" pitchFamily="34" charset="0"/>
              </a:rPr>
              <a:t>*</a:t>
            </a:r>
            <a:r>
              <a:rPr lang="vi-VN" dirty="0">
                <a:latin typeface="Tw Cen MT" panose="020B0602020104020603" pitchFamily="34" charset="0"/>
              </a:rPr>
              <a:t>Con người nơi Đồng Tháp Mười</a:t>
            </a:r>
            <a:br>
              <a:rPr lang="vi-VN" dirty="0">
                <a:latin typeface="Tw Cen MT" panose="020B0602020104020603" pitchFamily="34" charset="0"/>
              </a:rPr>
            </a:br>
            <a:r>
              <a:rPr lang="vi-VN" dirty="0">
                <a:latin typeface="Tw Cen MT" panose="020B0602020104020603" pitchFamily="34" charset="0"/>
              </a:rPr>
              <a:t>- Người dân vui vẻ, hiền lành, năng động,... sống chung với nhịp nhàng nước kiệt, nước ròng, những câu vọng cổ.</a:t>
            </a:r>
            <a:br>
              <a:rPr lang="vi-VN" dirty="0">
                <a:latin typeface="Tw Cen MT" panose="020B0602020104020603" pitchFamily="34" charset="0"/>
              </a:rPr>
            </a:br>
            <a:r>
              <a:rPr lang="vi-VN" dirty="0">
                <a:latin typeface="Tw Cen MT" panose="020B0602020104020603" pitchFamily="34" charset="0"/>
              </a:rPr>
              <a:t>- Thành phố vừa trẻ trung vừa hiện đại, có gu kiến trúc, vừa mềm vừa xanh, cứ nao nao câu hò,...</a:t>
            </a:r>
            <a:endParaRPr lang="en-US" dirty="0">
              <a:latin typeface="Tw Cen MT" panose="020B0602020104020603" pitchFamily="34" charset="0"/>
            </a:endParaRPr>
          </a:p>
        </p:txBody>
      </p:sp>
      <p:sp>
        <p:nvSpPr>
          <p:cNvPr id="39" name="Rectangle: Rounded Corners 38">
            <a:extLst>
              <a:ext uri="{FF2B5EF4-FFF2-40B4-BE49-F238E27FC236}">
                <a16:creationId xmlns:a16="http://schemas.microsoft.com/office/drawing/2014/main" id="{E54F4B22-0017-0DAF-2F81-745C2FF7E9BF}"/>
              </a:ext>
            </a:extLst>
          </p:cNvPr>
          <p:cNvSpPr/>
          <p:nvPr/>
        </p:nvSpPr>
        <p:spPr>
          <a:xfrm>
            <a:off x="-5603245" y="1738598"/>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w Cen MT" panose="020B0602020104020603" pitchFamily="34" charset="0"/>
              </a:rPr>
              <a:t>*</a:t>
            </a:r>
            <a:r>
              <a:rPr lang="vi-VN" dirty="0">
                <a:latin typeface="Tw Cen MT" panose="020B0602020104020603" pitchFamily="34" charset="0"/>
              </a:rPr>
              <a:t>Cảm xúc tác giả khi được trải nghiệm vẻ đẹp Đồng Tháp Mười</a:t>
            </a:r>
            <a:br>
              <a:rPr lang="vi-VN" dirty="0">
                <a:latin typeface="Tw Cen MT" panose="020B0602020104020603" pitchFamily="34" charset="0"/>
              </a:rPr>
            </a:br>
            <a:r>
              <a:rPr lang="vi-VN" dirty="0">
                <a:latin typeface="Tw Cen MT" panose="020B0602020104020603" pitchFamily="34" charset="0"/>
              </a:rPr>
              <a:t>- Người viết từ ngỡ ngàng đến tiếc nuối.</a:t>
            </a:r>
            <a:br>
              <a:rPr lang="vi-VN" dirty="0">
                <a:latin typeface="Tw Cen MT" panose="020B0602020104020603" pitchFamily="34" charset="0"/>
              </a:rPr>
            </a:br>
            <a:r>
              <a:rPr lang="vi-VN" dirty="0">
                <a:latin typeface="Tw Cen MT" panose="020B0602020104020603" pitchFamily="34" charset="0"/>
              </a:rPr>
              <a:t>- Tận hưởng, trân trọng khi thưởng thức món ăn.</a:t>
            </a:r>
            <a:br>
              <a:rPr lang="vi-VN" dirty="0">
                <a:latin typeface="Tw Cen MT" panose="020B0602020104020603" pitchFamily="34" charset="0"/>
              </a:rPr>
            </a:br>
            <a:r>
              <a:rPr lang="vi-VN" dirty="0">
                <a:latin typeface="Tw Cen MT" panose="020B0602020104020603" pitchFamily="34" charset="0"/>
              </a:rPr>
              <a:t>- Choáng ngợp trước vẻ đẹp, sự kiêu hãnh của sen tại Đồng Tháp Mười.</a:t>
            </a:r>
            <a:br>
              <a:rPr lang="vi-VN" dirty="0">
                <a:latin typeface="Tw Cen MT" panose="020B0602020104020603" pitchFamily="34" charset="0"/>
              </a:rPr>
            </a:br>
            <a:r>
              <a:rPr lang="vi-VN" dirty="0">
                <a:latin typeface="Tw Cen MT" panose="020B0602020104020603" pitchFamily="34" charset="0"/>
              </a:rPr>
              <a:t>- Mở mang, đem đến thông tin về lịch sử cho người đọc chứ không chỉ kiến thức địa lí.</a:t>
            </a:r>
            <a:br>
              <a:rPr lang="vi-VN" dirty="0">
                <a:latin typeface="Tw Cen MT" panose="020B0602020104020603" pitchFamily="34" charset="0"/>
              </a:rPr>
            </a:br>
            <a:r>
              <a:rPr lang="vi-VN" dirty="0">
                <a:latin typeface="Tw Cen MT" panose="020B0602020104020603" pitchFamily="34" charset="0"/>
              </a:rPr>
              <a:t>- Cảm nhận về thành phố, cuộc sống về đêm trước khi ra về.</a:t>
            </a:r>
            <a:br>
              <a:rPr lang="vi-VN" dirty="0">
                <a:latin typeface="Tw Cen MT" panose="020B0602020104020603" pitchFamily="34" charset="0"/>
              </a:rPr>
            </a:br>
            <a:r>
              <a:rPr lang="vi-VN" dirty="0">
                <a:latin typeface="Tw Cen MT" panose="020B0602020104020603" pitchFamily="34" charset="0"/>
              </a:rPr>
              <a:t>➩ Nhiều cảm xúc đan xen: ngỡ ngàng, choáng ngợp, tận hưởng, tiếc nuối,... Tác giả trân trọng chuyến đi tìm hiểu về vùng đất mới này.</a:t>
            </a:r>
            <a:endParaRPr lang="en-US" dirty="0">
              <a:latin typeface="Tw Cen MT" panose="020B0602020104020603" pitchFamily="34" charset="0"/>
            </a:endParaRPr>
          </a:p>
        </p:txBody>
      </p:sp>
      <p:sp>
        <p:nvSpPr>
          <p:cNvPr id="40" name="Rectangle 39">
            <a:extLst>
              <a:ext uri="{FF2B5EF4-FFF2-40B4-BE49-F238E27FC236}">
                <a16:creationId xmlns:a16="http://schemas.microsoft.com/office/drawing/2014/main" id="{76E6DB6C-0132-CAC9-CD86-E41DB25C6EFD}"/>
              </a:ext>
            </a:extLst>
          </p:cNvPr>
          <p:cNvSpPr/>
          <p:nvPr/>
        </p:nvSpPr>
        <p:spPr>
          <a:xfrm>
            <a:off x="-6224732" y="526096"/>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Tổng</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kết</a:t>
            </a:r>
            <a:endParaRPr lang="en-US" sz="3600" dirty="0">
              <a:solidFill>
                <a:srgbClr val="C00000"/>
              </a:solidFill>
              <a:latin typeface="Tw Cen MT" panose="020B0602020104020603" pitchFamily="34" charset="0"/>
            </a:endParaRPr>
          </a:p>
        </p:txBody>
      </p:sp>
      <p:sp>
        <p:nvSpPr>
          <p:cNvPr id="41" name="Oval 40">
            <a:extLst>
              <a:ext uri="{FF2B5EF4-FFF2-40B4-BE49-F238E27FC236}">
                <a16:creationId xmlns:a16="http://schemas.microsoft.com/office/drawing/2014/main" id="{6066E97B-E88A-69BA-A046-9F39B3848439}"/>
              </a:ext>
            </a:extLst>
          </p:cNvPr>
          <p:cNvSpPr/>
          <p:nvPr/>
        </p:nvSpPr>
        <p:spPr>
          <a:xfrm>
            <a:off x="-6466104" y="377824"/>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4</a:t>
            </a:r>
          </a:p>
        </p:txBody>
      </p:sp>
      <p:sp>
        <p:nvSpPr>
          <p:cNvPr id="42" name="Rectangle: Rounded Corners 41">
            <a:extLst>
              <a:ext uri="{FF2B5EF4-FFF2-40B4-BE49-F238E27FC236}">
                <a16:creationId xmlns:a16="http://schemas.microsoft.com/office/drawing/2014/main" id="{777CCDC5-B9FD-6D04-9F08-6B2169B4912A}"/>
              </a:ext>
            </a:extLst>
          </p:cNvPr>
          <p:cNvSpPr/>
          <p:nvPr/>
        </p:nvSpPr>
        <p:spPr>
          <a:xfrm>
            <a:off x="-6072332" y="1752317"/>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Tw Cen MT" panose="020B0602020104020603" pitchFamily="34" charset="0"/>
                <a:cs typeface="Mongolian Baiti" panose="03000500000000000000" pitchFamily="66" charset="0"/>
              </a:rPr>
              <a:t>4,1 </a:t>
            </a:r>
            <a:r>
              <a:rPr lang="vi-VN" dirty="0">
                <a:solidFill>
                  <a:schemeClr val="bg1"/>
                </a:solidFill>
                <a:latin typeface="Tw Cen MT" panose="020B0602020104020603" pitchFamily="34" charset="0"/>
                <a:cs typeface="Mongolian Baiti" panose="03000500000000000000" pitchFamily="66" charset="0"/>
              </a:rPr>
              <a:t>Nghệ thuật</a:t>
            </a:r>
            <a:br>
              <a:rPr lang="vi-VN" dirty="0">
                <a:solidFill>
                  <a:schemeClr val="bg1"/>
                </a:solidFill>
                <a:latin typeface="Tw Cen MT" panose="020B0602020104020603" pitchFamily="34" charset="0"/>
                <a:cs typeface="Mongolian Baiti" panose="03000500000000000000" pitchFamily="66" charset="0"/>
              </a:rPr>
            </a:br>
            <a:r>
              <a:rPr lang="vi-VN" dirty="0">
                <a:solidFill>
                  <a:schemeClr val="bg1"/>
                </a:solidFill>
                <a:latin typeface="Tw Cen MT" panose="020B0602020104020603" pitchFamily="34" charset="0"/>
                <a:cs typeface="Mongolian Baiti" panose="03000500000000000000" pitchFamily="66" charset="0"/>
              </a:rPr>
              <a:t>- Thể loại du kí ghi lại trải nghiệm về vùng đất mới.</a:t>
            </a:r>
            <a:br>
              <a:rPr lang="vi-VN" dirty="0">
                <a:solidFill>
                  <a:schemeClr val="bg1"/>
                </a:solidFill>
                <a:latin typeface="Tw Cen MT" panose="020B0602020104020603" pitchFamily="34" charset="0"/>
                <a:cs typeface="Mongolian Baiti" panose="03000500000000000000" pitchFamily="66" charset="0"/>
              </a:rPr>
            </a:br>
            <a:r>
              <a:rPr lang="en-US" dirty="0">
                <a:solidFill>
                  <a:schemeClr val="bg1"/>
                </a:solidFill>
                <a:latin typeface="Tw Cen MT" panose="020B0602020104020603" pitchFamily="34" charset="0"/>
                <a:cs typeface="Mongolian Baiti" panose="03000500000000000000" pitchFamily="66" charset="0"/>
              </a:rPr>
              <a:t>4,2</a:t>
            </a:r>
            <a:r>
              <a:rPr lang="vi-VN" dirty="0">
                <a:solidFill>
                  <a:schemeClr val="bg1"/>
                </a:solidFill>
                <a:latin typeface="Tw Cen MT" panose="020B0602020104020603" pitchFamily="34" charset="0"/>
                <a:cs typeface="Mongolian Baiti" panose="03000500000000000000" pitchFamily="66" charset="0"/>
              </a:rPr>
              <a:t>. Nội dung – Ý nghĩa:</a:t>
            </a:r>
            <a:br>
              <a:rPr lang="vi-VN" dirty="0">
                <a:solidFill>
                  <a:schemeClr val="bg1"/>
                </a:solidFill>
                <a:latin typeface="Tw Cen MT" panose="020B0602020104020603" pitchFamily="34" charset="0"/>
                <a:cs typeface="Mongolian Baiti" panose="03000500000000000000" pitchFamily="66" charset="0"/>
              </a:rPr>
            </a:br>
            <a:r>
              <a:rPr lang="vi-VN" dirty="0">
                <a:solidFill>
                  <a:schemeClr val="bg1"/>
                </a:solidFill>
                <a:latin typeface="Tw Cen MT" panose="020B0602020104020603" pitchFamily="34" charset="0"/>
                <a:cs typeface="Mongolian Baiti" panose="03000500000000000000" pitchFamily="66" charset="0"/>
              </a:rPr>
              <a:t>- Tác giả đã kể về trải nghiệm của bản thân khi được đến vùng đất Đồng Tháp Mười. Đó là một chuyến thú vị, tác giả đã được tìm hiểu nhiều hơn về cảnh vật, thiên nhiên, di tích, ẩm thực và cả con người nơi đây.</a:t>
            </a:r>
            <a:br>
              <a:rPr lang="vi-VN" dirty="0">
                <a:solidFill>
                  <a:schemeClr val="bg1"/>
                </a:solidFill>
                <a:latin typeface="Tw Cen MT" panose="020B0602020104020603" pitchFamily="34" charset="0"/>
                <a:cs typeface="Mongolian Baiti" panose="03000500000000000000" pitchFamily="66" charset="0"/>
              </a:rPr>
            </a:br>
            <a:r>
              <a:rPr lang="vi-VN" dirty="0">
                <a:solidFill>
                  <a:schemeClr val="bg1"/>
                </a:solidFill>
                <a:latin typeface="Tw Cen MT" panose="020B0602020104020603" pitchFamily="34" charset="0"/>
                <a:cs typeface="Mongolian Baiti" panose="03000500000000000000" pitchFamily="66" charset="0"/>
              </a:rPr>
              <a:t>- Thể hiện sự yêu mến, tự hào về cảnh đẹp thiên nhiên và con người vùng Đồng Tháp Mười</a:t>
            </a:r>
            <a:endParaRPr lang="en-US" dirty="0">
              <a:solidFill>
                <a:schemeClr val="bg1"/>
              </a:solidFill>
            </a:endParaRPr>
          </a:p>
        </p:txBody>
      </p:sp>
      <p:sp>
        <p:nvSpPr>
          <p:cNvPr id="9" name="TextBox 8">
            <a:extLst>
              <a:ext uri="{FF2B5EF4-FFF2-40B4-BE49-F238E27FC236}">
                <a16:creationId xmlns:a16="http://schemas.microsoft.com/office/drawing/2014/main" id="{3A51897A-7CA4-0770-8498-73F78B57D9EE}"/>
              </a:ext>
            </a:extLst>
          </p:cNvPr>
          <p:cNvSpPr txBox="1"/>
          <p:nvPr/>
        </p:nvSpPr>
        <p:spPr>
          <a:xfrm>
            <a:off x="4763730" y="457200"/>
            <a:ext cx="6636774" cy="4708981"/>
          </a:xfrm>
          <a:prstGeom prst="rect">
            <a:avLst/>
          </a:prstGeom>
          <a:noFill/>
        </p:spPr>
        <p:txBody>
          <a:bodyPr wrap="square" rtlCol="0">
            <a:spAutoFit/>
          </a:bodyPr>
          <a:lstStyle/>
          <a:p>
            <a:r>
              <a:rPr lang="en-US" sz="2400" i="1" u="sng" dirty="0" smtClean="0">
                <a:solidFill>
                  <a:srgbClr val="0005E4"/>
                </a:solidFill>
                <a:latin typeface="Times New Roman" pitchFamily="18" charset="0"/>
                <a:cs typeface="Times New Roman" pitchFamily="18" charset="0"/>
              </a:rPr>
              <a:t>Bài </a:t>
            </a:r>
            <a:r>
              <a:rPr lang="en-US" sz="2400" i="1" u="sng" dirty="0">
                <a:solidFill>
                  <a:srgbClr val="0005E4"/>
                </a:solidFill>
                <a:latin typeface="Times New Roman" pitchFamily="18" charset="0"/>
                <a:cs typeface="Times New Roman" pitchFamily="18" charset="0"/>
              </a:rPr>
              <a:t>1:</a:t>
            </a:r>
          </a:p>
          <a:p>
            <a:r>
              <a:rPr lang="en-US" sz="2400" dirty="0">
                <a:solidFill>
                  <a:srgbClr val="0005E4"/>
                </a:solidFill>
                <a:latin typeface="Times New Roman" pitchFamily="18" charset="0"/>
                <a:cs typeface="Times New Roman" pitchFamily="18" charset="0"/>
              </a:rPr>
              <a:t>Phát biểu cảm nghĩ của </a:t>
            </a:r>
            <a:r>
              <a:rPr lang="en-US" sz="2400" dirty="0" smtClean="0">
                <a:solidFill>
                  <a:srgbClr val="0005E4"/>
                </a:solidFill>
                <a:latin typeface="Times New Roman" pitchFamily="18" charset="0"/>
                <a:cs typeface="Times New Roman" pitchFamily="18" charset="0"/>
              </a:rPr>
              <a:t>em </a:t>
            </a:r>
            <a:r>
              <a:rPr lang="en-US" sz="2400" dirty="0">
                <a:solidFill>
                  <a:srgbClr val="0005E4"/>
                </a:solidFill>
                <a:latin typeface="Times New Roman" pitchFamily="18" charset="0"/>
                <a:cs typeface="Times New Roman" pitchFamily="18" charset="0"/>
              </a:rPr>
              <a:t>về vẻ đẹp của Đồng Tháp </a:t>
            </a:r>
            <a:r>
              <a:rPr lang="en-US" sz="2400" dirty="0" smtClean="0">
                <a:solidFill>
                  <a:srgbClr val="0005E4"/>
                </a:solidFill>
                <a:latin typeface="Times New Roman" pitchFamily="18" charset="0"/>
                <a:cs typeface="Times New Roman" pitchFamily="18" charset="0"/>
              </a:rPr>
              <a:t>Mười? (Thuyết </a:t>
            </a:r>
            <a:r>
              <a:rPr lang="en-US" sz="2400" dirty="0">
                <a:solidFill>
                  <a:srgbClr val="0005E4"/>
                </a:solidFill>
                <a:latin typeface="Times New Roman" pitchFamily="18" charset="0"/>
                <a:cs typeface="Times New Roman" pitchFamily="18" charset="0"/>
              </a:rPr>
              <a:t>trình)</a:t>
            </a:r>
          </a:p>
          <a:p>
            <a:r>
              <a:rPr lang="en-US" sz="2400" i="1" u="sng" dirty="0" smtClean="0">
                <a:solidFill>
                  <a:srgbClr val="800000"/>
                </a:solidFill>
                <a:latin typeface="Times New Roman" pitchFamily="18" charset="0"/>
                <a:cs typeface="Times New Roman" pitchFamily="18" charset="0"/>
              </a:rPr>
              <a:t>Bài </a:t>
            </a:r>
            <a:r>
              <a:rPr lang="en-US" sz="2400" i="1" u="sng" dirty="0">
                <a:solidFill>
                  <a:srgbClr val="800000"/>
                </a:solidFill>
                <a:latin typeface="Times New Roman" pitchFamily="18" charset="0"/>
                <a:cs typeface="Times New Roman" pitchFamily="18" charset="0"/>
              </a:rPr>
              <a:t>2:</a:t>
            </a:r>
          </a:p>
          <a:p>
            <a:r>
              <a:rPr lang="en-US" sz="2400" dirty="0">
                <a:solidFill>
                  <a:srgbClr val="800000"/>
                </a:solidFill>
                <a:latin typeface="Times New Roman" pitchFamily="18" charset="0"/>
                <a:cs typeface="Times New Roman" pitchFamily="18" charset="0"/>
              </a:rPr>
              <a:t>Các </a:t>
            </a:r>
            <a:r>
              <a:rPr lang="en-US" sz="2400" dirty="0" smtClean="0">
                <a:solidFill>
                  <a:srgbClr val="800000"/>
                </a:solidFill>
                <a:latin typeface="Times New Roman" pitchFamily="18" charset="0"/>
                <a:cs typeface="Times New Roman" pitchFamily="18" charset="0"/>
              </a:rPr>
              <a:t>em </a:t>
            </a:r>
            <a:r>
              <a:rPr lang="en-US" sz="2400" dirty="0">
                <a:solidFill>
                  <a:srgbClr val="800000"/>
                </a:solidFill>
                <a:latin typeface="Times New Roman" pitchFamily="18" charset="0"/>
                <a:cs typeface="Times New Roman" pitchFamily="18" charset="0"/>
              </a:rPr>
              <a:t>nếu có một cơ hội đi Đồng Tháp Mười </a:t>
            </a:r>
            <a:r>
              <a:rPr lang="en-US" sz="2400" dirty="0" smtClean="0">
                <a:solidFill>
                  <a:srgbClr val="800000"/>
                </a:solidFill>
                <a:latin typeface="Times New Roman" pitchFamily="18" charset="0"/>
                <a:cs typeface="Times New Roman" pitchFamily="18" charset="0"/>
              </a:rPr>
              <a:t>thì </a:t>
            </a:r>
            <a:r>
              <a:rPr lang="en-US" sz="2400" dirty="0">
                <a:solidFill>
                  <a:srgbClr val="800000"/>
                </a:solidFill>
                <a:latin typeface="Times New Roman" pitchFamily="18" charset="0"/>
                <a:cs typeface="Times New Roman" pitchFamily="18" charset="0"/>
              </a:rPr>
              <a:t>có đi không? </a:t>
            </a:r>
            <a:r>
              <a:rPr lang="en-US" sz="2400" dirty="0" err="1">
                <a:solidFill>
                  <a:srgbClr val="800000"/>
                </a:solidFill>
                <a:latin typeface="Times New Roman" pitchFamily="18" charset="0"/>
                <a:cs typeface="Times New Roman" pitchFamily="18" charset="0"/>
              </a:rPr>
              <a:t>Vì</a:t>
            </a:r>
            <a:r>
              <a:rPr lang="en-US" sz="2400" dirty="0">
                <a:solidFill>
                  <a:srgbClr val="800000"/>
                </a:solidFill>
                <a:latin typeface="Times New Roman" pitchFamily="18" charset="0"/>
                <a:cs typeface="Times New Roman" pitchFamily="18" charset="0"/>
              </a:rPr>
              <a:t> </a:t>
            </a:r>
            <a:r>
              <a:rPr lang="en-US" sz="2400" dirty="0" err="1">
                <a:solidFill>
                  <a:srgbClr val="800000"/>
                </a:solidFill>
                <a:latin typeface="Times New Roman" pitchFamily="18" charset="0"/>
                <a:cs typeface="Times New Roman" pitchFamily="18" charset="0"/>
              </a:rPr>
              <a:t>sao</a:t>
            </a:r>
            <a:r>
              <a:rPr lang="en-US" sz="2400" dirty="0">
                <a:solidFill>
                  <a:srgbClr val="800000"/>
                </a:solidFill>
                <a:latin typeface="Times New Roman" pitchFamily="18" charset="0"/>
                <a:cs typeface="Times New Roman" pitchFamily="18" charset="0"/>
              </a:rPr>
              <a:t>?(Chia </a:t>
            </a:r>
            <a:r>
              <a:rPr lang="en-US" sz="2400" dirty="0" err="1">
                <a:solidFill>
                  <a:srgbClr val="800000"/>
                </a:solidFill>
                <a:latin typeface="Times New Roman" pitchFamily="18" charset="0"/>
                <a:cs typeface="Times New Roman" pitchFamily="18" charset="0"/>
              </a:rPr>
              <a:t>sẻ</a:t>
            </a:r>
            <a:r>
              <a:rPr lang="en-US" sz="2400" dirty="0">
                <a:solidFill>
                  <a:srgbClr val="800000"/>
                </a:solidFill>
                <a:latin typeface="Times New Roman" pitchFamily="18" charset="0"/>
                <a:cs typeface="Times New Roman" pitchFamily="18" charset="0"/>
              </a:rPr>
              <a:t> </a:t>
            </a:r>
            <a:r>
              <a:rPr lang="en-US" sz="2400" dirty="0" err="1">
                <a:solidFill>
                  <a:srgbClr val="800000"/>
                </a:solidFill>
                <a:latin typeface="Times New Roman" pitchFamily="18" charset="0"/>
                <a:cs typeface="Times New Roman" pitchFamily="18" charset="0"/>
              </a:rPr>
              <a:t>cảm</a:t>
            </a:r>
            <a:r>
              <a:rPr lang="en-US" sz="2400" dirty="0">
                <a:solidFill>
                  <a:srgbClr val="800000"/>
                </a:solidFill>
                <a:latin typeface="Times New Roman" pitchFamily="18" charset="0"/>
                <a:cs typeface="Times New Roman" pitchFamily="18" charset="0"/>
              </a:rPr>
              <a:t> </a:t>
            </a:r>
            <a:r>
              <a:rPr lang="en-US" sz="2400" dirty="0" err="1">
                <a:solidFill>
                  <a:srgbClr val="800000"/>
                </a:solidFill>
                <a:latin typeface="Times New Roman" pitchFamily="18" charset="0"/>
                <a:cs typeface="Times New Roman" pitchFamily="18" charset="0"/>
              </a:rPr>
              <a:t>xúc</a:t>
            </a:r>
            <a:r>
              <a:rPr lang="en-US" sz="2400" dirty="0">
                <a:solidFill>
                  <a:srgbClr val="800000"/>
                </a:solidFill>
                <a:latin typeface="Times New Roman" pitchFamily="18" charset="0"/>
                <a:cs typeface="Times New Roman" pitchFamily="18" charset="0"/>
              </a:rPr>
              <a:t>)</a:t>
            </a:r>
          </a:p>
          <a:p>
            <a:endParaRPr lang="en-US" sz="2400" dirty="0">
              <a:solidFill>
                <a:srgbClr val="0005E4"/>
              </a:solidFill>
              <a:latin typeface="Times New Roman" pitchFamily="18" charset="0"/>
              <a:cs typeface="Times New Roman" pitchFamily="18" charset="0"/>
            </a:endParaRPr>
          </a:p>
          <a:p>
            <a:r>
              <a:rPr lang="en-US" sz="2400" i="1" u="sng" dirty="0" err="1">
                <a:solidFill>
                  <a:srgbClr val="FFFF00"/>
                </a:solidFill>
                <a:latin typeface="Times New Roman" pitchFamily="18" charset="0"/>
                <a:cs typeface="Times New Roman" pitchFamily="18" charset="0"/>
              </a:rPr>
              <a:t>Bài</a:t>
            </a:r>
            <a:r>
              <a:rPr lang="en-US" sz="2400" i="1" u="sng" dirty="0">
                <a:solidFill>
                  <a:srgbClr val="FFFF00"/>
                </a:solidFill>
                <a:latin typeface="Times New Roman" pitchFamily="18" charset="0"/>
                <a:cs typeface="Times New Roman" pitchFamily="18" charset="0"/>
              </a:rPr>
              <a:t> 3:</a:t>
            </a:r>
          </a:p>
          <a:p>
            <a:r>
              <a:rPr lang="en-US" sz="2400" dirty="0" smtClean="0">
                <a:solidFill>
                  <a:srgbClr val="FFFF00"/>
                </a:solidFill>
                <a:latin typeface="Times New Roman" pitchFamily="18" charset="0"/>
                <a:cs typeface="Times New Roman" pitchFamily="18" charset="0"/>
              </a:rPr>
              <a:t>Qua bài </a:t>
            </a:r>
            <a:r>
              <a:rPr lang="en-US" sz="2400" i="1" dirty="0">
                <a:solidFill>
                  <a:srgbClr val="FFFF00"/>
                </a:solidFill>
                <a:latin typeface="Times New Roman" pitchFamily="18" charset="0"/>
                <a:cs typeface="Times New Roman" pitchFamily="18" charset="0"/>
              </a:rPr>
              <a:t>Đồng Tháp Mười mùa nước nổi, </a:t>
            </a:r>
            <a:r>
              <a:rPr lang="en-US" sz="2400" dirty="0">
                <a:solidFill>
                  <a:srgbClr val="FFFF00"/>
                </a:solidFill>
                <a:latin typeface="Times New Roman" pitchFamily="18" charset="0"/>
                <a:cs typeface="Times New Roman" pitchFamily="18" charset="0"/>
              </a:rPr>
              <a:t>bằng nét bút </a:t>
            </a:r>
            <a:r>
              <a:rPr lang="en-US" sz="2400" dirty="0" smtClean="0">
                <a:solidFill>
                  <a:srgbClr val="FFFF00"/>
                </a:solidFill>
                <a:latin typeface="Times New Roman" pitchFamily="18" charset="0"/>
                <a:cs typeface="Times New Roman" pitchFamily="18" charset="0"/>
              </a:rPr>
              <a:t>của</a:t>
            </a:r>
            <a:r>
              <a:rPr lang="en-US" sz="2400" dirty="0">
                <a:solidFill>
                  <a:srgbClr val="FFFF00"/>
                </a:solidFill>
                <a:latin typeface="Times New Roman" pitchFamily="18" charset="0"/>
                <a:cs typeface="Times New Roman" pitchFamily="18" charset="0"/>
              </a:rPr>
              <a:t> </a:t>
            </a:r>
            <a:r>
              <a:rPr lang="en-US" sz="2400" dirty="0" smtClean="0">
                <a:solidFill>
                  <a:srgbClr val="FFFF00"/>
                </a:solidFill>
                <a:latin typeface="Times New Roman" pitchFamily="18" charset="0"/>
                <a:cs typeface="Times New Roman" pitchFamily="18" charset="0"/>
              </a:rPr>
              <a:t>em, hãy viết</a:t>
            </a:r>
            <a:r>
              <a:rPr lang="en-US" sz="2400" dirty="0">
                <a:solidFill>
                  <a:srgbClr val="FFFF00"/>
                </a:solidFill>
                <a:latin typeface="Times New Roman" pitchFamily="18" charset="0"/>
                <a:cs typeface="Times New Roman" pitchFamily="18" charset="0"/>
              </a:rPr>
              <a:t> </a:t>
            </a:r>
            <a:r>
              <a:rPr lang="en-US" sz="2400" dirty="0" smtClean="0">
                <a:solidFill>
                  <a:srgbClr val="FFFF00"/>
                </a:solidFill>
                <a:latin typeface="Times New Roman" pitchFamily="18" charset="0"/>
                <a:cs typeface="Times New Roman" pitchFamily="18" charset="0"/>
              </a:rPr>
              <a:t>1 đoạn văn ngắn tả 1 chi tiết ở Đồng </a:t>
            </a:r>
            <a:r>
              <a:rPr lang="en-US" sz="2400" dirty="0">
                <a:solidFill>
                  <a:srgbClr val="FFFF00"/>
                </a:solidFill>
                <a:latin typeface="Times New Roman" pitchFamily="18" charset="0"/>
                <a:cs typeface="Times New Roman" pitchFamily="18" charset="0"/>
              </a:rPr>
              <a:t>Tháp </a:t>
            </a:r>
            <a:r>
              <a:rPr lang="en-US" sz="2400" dirty="0" smtClean="0">
                <a:solidFill>
                  <a:srgbClr val="FFFF00"/>
                </a:solidFill>
                <a:latin typeface="Times New Roman" pitchFamily="18" charset="0"/>
                <a:cs typeface="Times New Roman" pitchFamily="18" charset="0"/>
              </a:rPr>
              <a:t>Mười mà em thích? (Viết </a:t>
            </a:r>
            <a:r>
              <a:rPr lang="en-US" sz="2400" dirty="0">
                <a:solidFill>
                  <a:srgbClr val="FFFF00"/>
                </a:solidFill>
                <a:latin typeface="Times New Roman" pitchFamily="18" charset="0"/>
                <a:cs typeface="Times New Roman" pitchFamily="18" charset="0"/>
              </a:rPr>
              <a:t>văn)</a:t>
            </a:r>
          </a:p>
          <a:p>
            <a:endParaRPr lang="en-US" i="1" dirty="0">
              <a:solidFill>
                <a:schemeClr val="bg1"/>
              </a:solidFill>
              <a:latin typeface="Tw Cen MT" panose="020B0602020104020603" pitchFamily="34" charset="0"/>
            </a:endParaRPr>
          </a:p>
          <a:p>
            <a:endParaRPr lang="en-US" i="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36822121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advTm="4000">
        <p159:morph option="byObject"/>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50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50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50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20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50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2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1" cy="687158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1470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AF9CA3-0DAF-399C-C2AE-CE2815042974}"/>
              </a:ext>
            </a:extLst>
          </p:cNvPr>
          <p:cNvSpPr txBox="1"/>
          <p:nvPr/>
        </p:nvSpPr>
        <p:spPr>
          <a:xfrm>
            <a:off x="888274" y="600891"/>
            <a:ext cx="3457303" cy="584775"/>
          </a:xfrm>
          <a:prstGeom prst="rect">
            <a:avLst/>
          </a:prstGeom>
          <a:noFill/>
        </p:spPr>
        <p:txBody>
          <a:bodyPr wrap="square" rtlCol="0">
            <a:spAutoFit/>
          </a:bodyPr>
          <a:lstStyle/>
          <a:p>
            <a:endParaRPr lang="en-US" sz="3200" dirty="0">
              <a:solidFill>
                <a:srgbClr val="800000"/>
              </a:solidFill>
            </a:endParaRPr>
          </a:p>
        </p:txBody>
      </p:sp>
      <p:pic>
        <p:nvPicPr>
          <p:cNvPr id="1030" name="Picture 6" descr="10 Cánh Đồng Sen Đẹp Bạn Nên Đi Kẻo Lỡ ... Mùa Sen | Sen Đại Việt">
            <a:extLst>
              <a:ext uri="{FF2B5EF4-FFF2-40B4-BE49-F238E27FC236}">
                <a16:creationId xmlns:a16="http://schemas.microsoft.com/office/drawing/2014/main" id="{B3FB724A-3F0E-2606-4D47-8A4D6DE93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gradFill>
            <a:gsLst>
              <a:gs pos="10000">
                <a:schemeClr val="accent2"/>
              </a:gs>
              <a:gs pos="0">
                <a:schemeClr val="accent2">
                  <a:alpha val="71000"/>
                  <a:lumMod val="84000"/>
                  <a:lumOff val="16000"/>
                </a:schemeClr>
              </a:gs>
              <a:gs pos="77000">
                <a:schemeClr val="accent5">
                  <a:lumMod val="70000"/>
                </a:schemeClr>
              </a:gs>
            </a:gsLst>
            <a:lin ang="0" scaled="1"/>
          </a:gradFill>
          <a:effectLst>
            <a:outerShdw blurRad="50800" dist="50800" dir="5400000" algn="ctr" rotWithShape="0">
              <a:srgbClr val="000000">
                <a:alpha val="0"/>
              </a:srgbClr>
            </a:outerShdw>
          </a:effectLst>
        </p:spPr>
      </p:pic>
      <p:sp>
        <p:nvSpPr>
          <p:cNvPr id="27" name="TextBox 26">
            <a:extLst>
              <a:ext uri="{FF2B5EF4-FFF2-40B4-BE49-F238E27FC236}">
                <a16:creationId xmlns:a16="http://schemas.microsoft.com/office/drawing/2014/main" id="{7A3527F2-11A6-D4FC-35D6-EBE63BA2F5CD}"/>
              </a:ext>
            </a:extLst>
          </p:cNvPr>
          <p:cNvSpPr txBox="1"/>
          <p:nvPr/>
        </p:nvSpPr>
        <p:spPr>
          <a:xfrm>
            <a:off x="3157538" y="-2331043"/>
            <a:ext cx="5487397" cy="1754326"/>
          </a:xfrm>
          <a:prstGeom prst="rect">
            <a:avLst/>
          </a:prstGeom>
          <a:noFill/>
        </p:spPr>
        <p:txBody>
          <a:bodyPr wrap="square" rtlCol="0">
            <a:spAutoFit/>
          </a:bodyPr>
          <a:lstStyle/>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Đồng</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Tháp</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Mười</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p>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mùa</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nước</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nổi</a:t>
            </a:r>
            <a:endPar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8FEFE621-C230-7052-B7AB-A2DC23114865}"/>
              </a:ext>
            </a:extLst>
          </p:cNvPr>
          <p:cNvSpPr txBox="1"/>
          <p:nvPr/>
        </p:nvSpPr>
        <p:spPr>
          <a:xfrm>
            <a:off x="6622869" y="-576717"/>
            <a:ext cx="2949756" cy="523220"/>
          </a:xfrm>
          <a:prstGeom prst="rect">
            <a:avLst/>
          </a:prstGeom>
          <a:noFill/>
        </p:spPr>
        <p:txBody>
          <a:bodyPr wrap="square" rtlCol="0">
            <a:spAutoFit/>
          </a:bodyPr>
          <a:lstStyle/>
          <a:p>
            <a:r>
              <a:rPr lang="en-US" sz="2800" dirty="0" err="1">
                <a:solidFill>
                  <a:srgbClr val="A50021"/>
                </a:solidFill>
                <a:latin typeface="Times New Roman" pitchFamily="18" charset="0"/>
                <a:cs typeface="Times New Roman" pitchFamily="18" charset="0"/>
              </a:rPr>
              <a:t>Văn</a:t>
            </a:r>
            <a:r>
              <a:rPr lang="en-US" sz="2800" dirty="0">
                <a:solidFill>
                  <a:srgbClr val="A50021"/>
                </a:solidFill>
                <a:latin typeface="Times New Roman" pitchFamily="18" charset="0"/>
                <a:cs typeface="Times New Roman" pitchFamily="18" charset="0"/>
              </a:rPr>
              <a:t> </a:t>
            </a:r>
            <a:r>
              <a:rPr lang="en-US" sz="2800" dirty="0" err="1">
                <a:solidFill>
                  <a:srgbClr val="A50021"/>
                </a:solidFill>
                <a:latin typeface="Times New Roman" pitchFamily="18" charset="0"/>
                <a:cs typeface="Times New Roman" pitchFamily="18" charset="0"/>
              </a:rPr>
              <a:t>Công</a:t>
            </a:r>
            <a:r>
              <a:rPr lang="en-US" sz="2800" dirty="0">
                <a:solidFill>
                  <a:srgbClr val="A50021"/>
                </a:solidFill>
                <a:latin typeface="Times New Roman" pitchFamily="18" charset="0"/>
                <a:cs typeface="Times New Roman" pitchFamily="18" charset="0"/>
              </a:rPr>
              <a:t> </a:t>
            </a:r>
            <a:r>
              <a:rPr lang="en-US" sz="2800" dirty="0" err="1">
                <a:solidFill>
                  <a:srgbClr val="A50021"/>
                </a:solidFill>
                <a:latin typeface="Times New Roman" pitchFamily="18" charset="0"/>
                <a:cs typeface="Times New Roman" pitchFamily="18" charset="0"/>
              </a:rPr>
              <a:t>Hùng</a:t>
            </a:r>
            <a:endParaRPr lang="en-US" sz="2800" dirty="0">
              <a:solidFill>
                <a:srgbClr val="A50021"/>
              </a:solidFill>
              <a:latin typeface="Times New Roman" pitchFamily="18" charset="0"/>
              <a:cs typeface="Times New Roman" pitchFamily="18" charset="0"/>
            </a:endParaRPr>
          </a:p>
        </p:txBody>
      </p:sp>
      <p:sp>
        <p:nvSpPr>
          <p:cNvPr id="12" name="Rectangle: Rounded Corners 11">
            <a:extLst>
              <a:ext uri="{FF2B5EF4-FFF2-40B4-BE49-F238E27FC236}">
                <a16:creationId xmlns:a16="http://schemas.microsoft.com/office/drawing/2014/main" id="{466DEF6D-CDF4-9D27-D19E-705258D0515E}"/>
              </a:ext>
            </a:extLst>
          </p:cNvPr>
          <p:cNvSpPr/>
          <p:nvPr/>
        </p:nvSpPr>
        <p:spPr>
          <a:xfrm>
            <a:off x="601344" y="2151150"/>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95000"/>
                    <a:lumOff val="5000"/>
                  </a:schemeClr>
                </a:solidFill>
                <a:latin typeface="Times New Roman" pitchFamily="18" charset="0"/>
                <a:cs typeface="Times New Roman" pitchFamily="18" charset="0"/>
              </a:rPr>
              <a:t>Đọc</a:t>
            </a:r>
            <a:r>
              <a:rPr lang="en-US" sz="2800" b="1" dirty="0">
                <a:solidFill>
                  <a:schemeClr val="tx1">
                    <a:lumMod val="95000"/>
                    <a:lumOff val="5000"/>
                  </a:schemeClr>
                </a:solidFill>
                <a:latin typeface="Times New Roman" pitchFamily="18" charset="0"/>
                <a:cs typeface="Times New Roman" pitchFamily="18" charset="0"/>
              </a:rPr>
              <a:t> - </a:t>
            </a:r>
            <a:r>
              <a:rPr lang="en-US" sz="2800" b="1" dirty="0" err="1">
                <a:solidFill>
                  <a:schemeClr val="tx1">
                    <a:lumMod val="95000"/>
                    <a:lumOff val="5000"/>
                  </a:schemeClr>
                </a:solidFill>
                <a:latin typeface="Times New Roman" pitchFamily="18" charset="0"/>
                <a:cs typeface="Times New Roman" pitchFamily="18" charset="0"/>
              </a:rPr>
              <a:t>Tìm</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hiểu</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chung</a:t>
            </a:r>
            <a:endParaRPr lang="en-US" sz="2800" b="1" dirty="0">
              <a:solidFill>
                <a:schemeClr val="tx1">
                  <a:lumMod val="95000"/>
                  <a:lumOff val="5000"/>
                </a:schemeClr>
              </a:solidFill>
              <a:latin typeface="Times New Roman" pitchFamily="18" charset="0"/>
              <a:cs typeface="Times New Roman" pitchFamily="18" charset="0"/>
            </a:endParaRPr>
          </a:p>
        </p:txBody>
      </p:sp>
      <p:sp>
        <p:nvSpPr>
          <p:cNvPr id="7" name="Oval 6">
            <a:extLst>
              <a:ext uri="{FF2B5EF4-FFF2-40B4-BE49-F238E27FC236}">
                <a16:creationId xmlns:a16="http://schemas.microsoft.com/office/drawing/2014/main" id="{5816034B-F285-F9E7-5FBE-658975F41436}"/>
              </a:ext>
            </a:extLst>
          </p:cNvPr>
          <p:cNvSpPr/>
          <p:nvPr/>
        </p:nvSpPr>
        <p:spPr>
          <a:xfrm>
            <a:off x="2796073" y="1557956"/>
            <a:ext cx="798512" cy="795867"/>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itchFamily="18" charset="0"/>
                <a:cs typeface="Times New Roman" pitchFamily="18" charset="0"/>
              </a:rPr>
              <a:t>I</a:t>
            </a:r>
            <a:endParaRPr lang="en-US" sz="3200" dirty="0">
              <a:solidFill>
                <a:srgbClr val="FF0000"/>
              </a:solidFill>
              <a:latin typeface="Times New Roman" pitchFamily="18" charset="0"/>
              <a:cs typeface="Times New Roman" pitchFamily="18" charset="0"/>
            </a:endParaRPr>
          </a:p>
        </p:txBody>
      </p:sp>
      <p:sp>
        <p:nvSpPr>
          <p:cNvPr id="17" name="Rectangle: Rounded Corners 16">
            <a:extLst>
              <a:ext uri="{FF2B5EF4-FFF2-40B4-BE49-F238E27FC236}">
                <a16:creationId xmlns:a16="http://schemas.microsoft.com/office/drawing/2014/main" id="{C11A2659-15FB-38D7-FB80-205491D71CBE}"/>
              </a:ext>
            </a:extLst>
          </p:cNvPr>
          <p:cNvSpPr/>
          <p:nvPr/>
        </p:nvSpPr>
        <p:spPr>
          <a:xfrm>
            <a:off x="8422672" y="2384024"/>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95000"/>
                    <a:lumOff val="5000"/>
                  </a:schemeClr>
                </a:solidFill>
                <a:latin typeface="Times New Roman" pitchFamily="18" charset="0"/>
                <a:cs typeface="Times New Roman" pitchFamily="18" charset="0"/>
              </a:rPr>
              <a:t>Luyện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tập</a:t>
            </a:r>
            <a:endParaRPr lang="en-US" sz="2800" b="1" dirty="0">
              <a:solidFill>
                <a:schemeClr val="tx1">
                  <a:lumMod val="95000"/>
                  <a:lumOff val="5000"/>
                </a:schemeClr>
              </a:solidFill>
              <a:latin typeface="Times New Roman" pitchFamily="18" charset="0"/>
              <a:cs typeface="Times New Roman" pitchFamily="18" charset="0"/>
            </a:endParaRPr>
          </a:p>
        </p:txBody>
      </p:sp>
      <p:sp>
        <p:nvSpPr>
          <p:cNvPr id="18" name="Oval 17">
            <a:extLst>
              <a:ext uri="{FF2B5EF4-FFF2-40B4-BE49-F238E27FC236}">
                <a16:creationId xmlns:a16="http://schemas.microsoft.com/office/drawing/2014/main" id="{8FFEB597-CAFB-1336-F749-B1635BE7BA38}"/>
              </a:ext>
            </a:extLst>
          </p:cNvPr>
          <p:cNvSpPr/>
          <p:nvPr/>
        </p:nvSpPr>
        <p:spPr>
          <a:xfrm>
            <a:off x="10688837" y="1854198"/>
            <a:ext cx="930006" cy="875375"/>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Mongolian Baiti" panose="03000500000000000000" pitchFamily="66" charset="0"/>
                <a:cs typeface="Mongolian Baiti" panose="03000500000000000000" pitchFamily="66" charset="0"/>
              </a:rPr>
              <a:t>III</a:t>
            </a:r>
          </a:p>
        </p:txBody>
      </p:sp>
      <p:sp>
        <p:nvSpPr>
          <p:cNvPr id="19" name="Rectangle: Rounded Corners 18">
            <a:extLst>
              <a:ext uri="{FF2B5EF4-FFF2-40B4-BE49-F238E27FC236}">
                <a16:creationId xmlns:a16="http://schemas.microsoft.com/office/drawing/2014/main" id="{AD3B5845-E22A-C20E-C744-7E8E2E09CDF8}"/>
              </a:ext>
            </a:extLst>
          </p:cNvPr>
          <p:cNvSpPr/>
          <p:nvPr/>
        </p:nvSpPr>
        <p:spPr>
          <a:xfrm>
            <a:off x="4662028" y="2404530"/>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85000"/>
                    <a:lumOff val="15000"/>
                  </a:schemeClr>
                </a:solidFill>
                <a:latin typeface="Times New Roman" pitchFamily="18" charset="0"/>
                <a:cs typeface="Times New Roman" pitchFamily="18" charset="0"/>
              </a:rPr>
              <a:t>Đọc</a:t>
            </a:r>
            <a:r>
              <a:rPr lang="en-US" sz="2800" b="1" dirty="0">
                <a:solidFill>
                  <a:schemeClr val="tx1">
                    <a:lumMod val="85000"/>
                    <a:lumOff val="15000"/>
                  </a:schemeClr>
                </a:solidFill>
                <a:latin typeface="Times New Roman" pitchFamily="18" charset="0"/>
                <a:cs typeface="Times New Roman" pitchFamily="18" charset="0"/>
              </a:rPr>
              <a:t> – </a:t>
            </a:r>
            <a:r>
              <a:rPr lang="en-US" sz="2800" b="1" dirty="0" err="1">
                <a:solidFill>
                  <a:schemeClr val="tx1">
                    <a:lumMod val="85000"/>
                    <a:lumOff val="15000"/>
                  </a:schemeClr>
                </a:solidFill>
                <a:latin typeface="Times New Roman" pitchFamily="18" charset="0"/>
                <a:cs typeface="Times New Roman" pitchFamily="18" charset="0"/>
              </a:rPr>
              <a:t>Hiểu</a:t>
            </a:r>
            <a:r>
              <a:rPr lang="en-US" sz="2800" b="1" dirty="0">
                <a:solidFill>
                  <a:schemeClr val="tx1">
                    <a:lumMod val="85000"/>
                    <a:lumOff val="15000"/>
                  </a:schemeClr>
                </a:solidFill>
                <a:latin typeface="Times New Roman" pitchFamily="18" charset="0"/>
                <a:cs typeface="Times New Roman" pitchFamily="18" charset="0"/>
              </a:rPr>
              <a:t> </a:t>
            </a:r>
            <a:r>
              <a:rPr lang="en-US" sz="2800" b="1" dirty="0" err="1">
                <a:solidFill>
                  <a:schemeClr val="tx1">
                    <a:lumMod val="85000"/>
                    <a:lumOff val="15000"/>
                  </a:schemeClr>
                </a:solidFill>
                <a:latin typeface="Times New Roman" pitchFamily="18" charset="0"/>
                <a:cs typeface="Times New Roman" pitchFamily="18" charset="0"/>
              </a:rPr>
              <a:t>văn</a:t>
            </a:r>
            <a:r>
              <a:rPr lang="en-US" sz="2800" b="1" dirty="0">
                <a:solidFill>
                  <a:schemeClr val="tx1">
                    <a:lumMod val="85000"/>
                    <a:lumOff val="15000"/>
                  </a:schemeClr>
                </a:solidFill>
                <a:latin typeface="Times New Roman" pitchFamily="18" charset="0"/>
                <a:cs typeface="Times New Roman" pitchFamily="18" charset="0"/>
              </a:rPr>
              <a:t> </a:t>
            </a:r>
            <a:r>
              <a:rPr lang="en-US" sz="2800" b="1" dirty="0" err="1">
                <a:solidFill>
                  <a:schemeClr val="tx1">
                    <a:lumMod val="85000"/>
                    <a:lumOff val="15000"/>
                  </a:schemeClr>
                </a:solidFill>
                <a:latin typeface="Times New Roman" pitchFamily="18" charset="0"/>
                <a:cs typeface="Times New Roman" pitchFamily="18" charset="0"/>
              </a:rPr>
              <a:t>bản</a:t>
            </a:r>
            <a:endParaRPr lang="en-US" sz="2800" b="1" dirty="0">
              <a:solidFill>
                <a:schemeClr val="tx1">
                  <a:lumMod val="85000"/>
                  <a:lumOff val="15000"/>
                </a:schemeClr>
              </a:solidFill>
              <a:latin typeface="Times New Roman" pitchFamily="18" charset="0"/>
              <a:cs typeface="Times New Roman" pitchFamily="18" charset="0"/>
            </a:endParaRPr>
          </a:p>
        </p:txBody>
      </p:sp>
      <p:sp>
        <p:nvSpPr>
          <p:cNvPr id="20" name="Oval 19">
            <a:extLst>
              <a:ext uri="{FF2B5EF4-FFF2-40B4-BE49-F238E27FC236}">
                <a16:creationId xmlns:a16="http://schemas.microsoft.com/office/drawing/2014/main" id="{1EBF4B9F-26A7-A0AC-FA62-740260B150CB}"/>
              </a:ext>
            </a:extLst>
          </p:cNvPr>
          <p:cNvSpPr/>
          <p:nvPr/>
        </p:nvSpPr>
        <p:spPr>
          <a:xfrm>
            <a:off x="6813892" y="1854198"/>
            <a:ext cx="798512" cy="795867"/>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Mongolian Baiti" panose="03000500000000000000" pitchFamily="66" charset="0"/>
                <a:cs typeface="Mongolian Baiti" panose="03000500000000000000" pitchFamily="66" charset="0"/>
              </a:rPr>
              <a:t>II</a:t>
            </a:r>
          </a:p>
        </p:txBody>
      </p:sp>
    </p:spTree>
    <p:extLst>
      <p:ext uri="{BB962C8B-B14F-4D97-AF65-F5344CB8AC3E}">
        <p14:creationId xmlns:p14="http://schemas.microsoft.com/office/powerpoint/2010/main" val="1508279768"/>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AF9CA3-0DAF-399C-C2AE-CE2815042974}"/>
              </a:ext>
            </a:extLst>
          </p:cNvPr>
          <p:cNvSpPr txBox="1"/>
          <p:nvPr/>
        </p:nvSpPr>
        <p:spPr>
          <a:xfrm>
            <a:off x="888274" y="600891"/>
            <a:ext cx="3457303" cy="584775"/>
          </a:xfrm>
          <a:prstGeom prst="rect">
            <a:avLst/>
          </a:prstGeom>
          <a:noFill/>
        </p:spPr>
        <p:txBody>
          <a:bodyPr wrap="square" rtlCol="0">
            <a:spAutoFit/>
          </a:bodyPr>
          <a:lstStyle/>
          <a:p>
            <a:endParaRPr lang="en-US" sz="3200" dirty="0">
              <a:solidFill>
                <a:srgbClr val="800000"/>
              </a:solidFill>
            </a:endParaRPr>
          </a:p>
        </p:txBody>
      </p:sp>
      <p:pic>
        <p:nvPicPr>
          <p:cNvPr id="1030" name="Picture 6" descr="10 Cánh Đồng Sen Đẹp Bạn Nên Đi Kẻo Lỡ ... Mùa Sen | Sen Đại Việt">
            <a:extLst>
              <a:ext uri="{FF2B5EF4-FFF2-40B4-BE49-F238E27FC236}">
                <a16:creationId xmlns:a16="http://schemas.microsoft.com/office/drawing/2014/main" id="{B3FB724A-3F0E-2606-4D47-8A4D6DE93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181" y="280219"/>
            <a:ext cx="12192000" cy="6858000"/>
          </a:xfrm>
          <a:prstGeom prst="rect">
            <a:avLst/>
          </a:prstGeom>
          <a:gradFill>
            <a:gsLst>
              <a:gs pos="10000">
                <a:schemeClr val="accent2"/>
              </a:gs>
              <a:gs pos="0">
                <a:schemeClr val="accent2">
                  <a:alpha val="71000"/>
                  <a:lumMod val="84000"/>
                  <a:lumOff val="16000"/>
                </a:schemeClr>
              </a:gs>
              <a:gs pos="77000">
                <a:schemeClr val="accent5">
                  <a:lumMod val="70000"/>
                </a:schemeClr>
              </a:gs>
            </a:gsLst>
            <a:lin ang="0" scaled="1"/>
          </a:gradFill>
          <a:effectLst>
            <a:outerShdw blurRad="50800" dist="50800" dir="5400000" algn="ctr" rotWithShape="0">
              <a:srgbClr val="000000">
                <a:alpha val="0"/>
              </a:srgbClr>
            </a:outerShdw>
          </a:effectLst>
        </p:spPr>
      </p:pic>
      <p:sp>
        <p:nvSpPr>
          <p:cNvPr id="27" name="TextBox 26">
            <a:extLst>
              <a:ext uri="{FF2B5EF4-FFF2-40B4-BE49-F238E27FC236}">
                <a16:creationId xmlns:a16="http://schemas.microsoft.com/office/drawing/2014/main" id="{7A3527F2-11A6-D4FC-35D6-EBE63BA2F5CD}"/>
              </a:ext>
            </a:extLst>
          </p:cNvPr>
          <p:cNvSpPr txBox="1"/>
          <p:nvPr/>
        </p:nvSpPr>
        <p:spPr>
          <a:xfrm>
            <a:off x="3547065" y="-2331043"/>
            <a:ext cx="5202386" cy="1754326"/>
          </a:xfrm>
          <a:prstGeom prst="rect">
            <a:avLst/>
          </a:prstGeom>
          <a:noFill/>
        </p:spPr>
        <p:txBody>
          <a:bodyPr wrap="none" rtlCol="0">
            <a:spAutoFit/>
          </a:bodyPr>
          <a:lstStyle/>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Đồng</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Tháp</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Mười</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p>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mùa</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nước</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nổi</a:t>
            </a:r>
            <a:endPar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8FEFE621-C230-7052-B7AB-A2DC23114865}"/>
              </a:ext>
            </a:extLst>
          </p:cNvPr>
          <p:cNvSpPr txBox="1"/>
          <p:nvPr/>
        </p:nvSpPr>
        <p:spPr>
          <a:xfrm>
            <a:off x="6622868" y="-576717"/>
            <a:ext cx="2963583" cy="523220"/>
          </a:xfrm>
          <a:prstGeom prst="rect">
            <a:avLst/>
          </a:prstGeom>
          <a:noFill/>
        </p:spPr>
        <p:txBody>
          <a:bodyPr wrap="square" rtlCol="0">
            <a:spAutoFit/>
          </a:bodyPr>
          <a:lstStyle/>
          <a:p>
            <a:r>
              <a:rPr lang="en-US" sz="2800" dirty="0" err="1">
                <a:solidFill>
                  <a:srgbClr val="A50021"/>
                </a:solidFill>
                <a:latin typeface="Times New Roman" pitchFamily="18" charset="0"/>
                <a:cs typeface="Times New Roman" pitchFamily="18" charset="0"/>
              </a:rPr>
              <a:t>Văn</a:t>
            </a:r>
            <a:r>
              <a:rPr lang="en-US" sz="2800" dirty="0">
                <a:solidFill>
                  <a:srgbClr val="A50021"/>
                </a:solidFill>
                <a:latin typeface="Times New Roman" pitchFamily="18" charset="0"/>
                <a:cs typeface="Times New Roman" pitchFamily="18" charset="0"/>
              </a:rPr>
              <a:t> </a:t>
            </a:r>
            <a:r>
              <a:rPr lang="en-US" sz="2800" dirty="0" err="1">
                <a:solidFill>
                  <a:srgbClr val="A50021"/>
                </a:solidFill>
                <a:latin typeface="Times New Roman" pitchFamily="18" charset="0"/>
                <a:cs typeface="Times New Roman" pitchFamily="18" charset="0"/>
              </a:rPr>
              <a:t>Công</a:t>
            </a:r>
            <a:r>
              <a:rPr lang="en-US" sz="2800" dirty="0">
                <a:solidFill>
                  <a:srgbClr val="A50021"/>
                </a:solidFill>
                <a:latin typeface="Times New Roman" pitchFamily="18" charset="0"/>
                <a:cs typeface="Times New Roman" pitchFamily="18" charset="0"/>
              </a:rPr>
              <a:t> </a:t>
            </a:r>
            <a:r>
              <a:rPr lang="en-US" sz="2800" dirty="0" err="1">
                <a:solidFill>
                  <a:srgbClr val="A50021"/>
                </a:solidFill>
                <a:latin typeface="Times New Roman" pitchFamily="18" charset="0"/>
                <a:cs typeface="Times New Roman" pitchFamily="18" charset="0"/>
              </a:rPr>
              <a:t>Hùng</a:t>
            </a:r>
            <a:endParaRPr lang="en-US" sz="2800" dirty="0">
              <a:solidFill>
                <a:srgbClr val="A50021"/>
              </a:solidFill>
              <a:latin typeface="Times New Roman" pitchFamily="18" charset="0"/>
              <a:cs typeface="Times New Roman" pitchFamily="18" charset="0"/>
            </a:endParaRPr>
          </a:p>
        </p:txBody>
      </p:sp>
      <p:sp>
        <p:nvSpPr>
          <p:cNvPr id="12" name="Rectangle: Rounded Corners 11">
            <a:extLst>
              <a:ext uri="{FF2B5EF4-FFF2-40B4-BE49-F238E27FC236}">
                <a16:creationId xmlns:a16="http://schemas.microsoft.com/office/drawing/2014/main" id="{466DEF6D-CDF4-9D27-D19E-705258D0515E}"/>
              </a:ext>
            </a:extLst>
          </p:cNvPr>
          <p:cNvSpPr/>
          <p:nvPr/>
        </p:nvSpPr>
        <p:spPr>
          <a:xfrm>
            <a:off x="1607575" y="2144901"/>
            <a:ext cx="3640001" cy="4713099"/>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lumMod val="95000"/>
                    <a:lumOff val="5000"/>
                  </a:schemeClr>
                </a:solidFill>
                <a:latin typeface="Times New Roman" pitchFamily="18" charset="0"/>
                <a:cs typeface="Times New Roman" pitchFamily="18" charset="0"/>
              </a:rPr>
              <a:t>Đọc </a:t>
            </a:r>
            <a:r>
              <a:rPr lang="en-US" sz="4400" b="1" dirty="0">
                <a:solidFill>
                  <a:schemeClr val="tx1">
                    <a:lumMod val="95000"/>
                    <a:lumOff val="5000"/>
                  </a:schemeClr>
                </a:solidFill>
                <a:latin typeface="Times New Roman" pitchFamily="18" charset="0"/>
                <a:cs typeface="Times New Roman" pitchFamily="18" charset="0"/>
              </a:rPr>
              <a:t>- Tìm hiểu chung</a:t>
            </a:r>
          </a:p>
        </p:txBody>
      </p:sp>
      <p:sp>
        <p:nvSpPr>
          <p:cNvPr id="7" name="Oval 6">
            <a:extLst>
              <a:ext uri="{FF2B5EF4-FFF2-40B4-BE49-F238E27FC236}">
                <a16:creationId xmlns:a16="http://schemas.microsoft.com/office/drawing/2014/main" id="{5816034B-F285-F9E7-5FBE-658975F41436}"/>
              </a:ext>
            </a:extLst>
          </p:cNvPr>
          <p:cNvSpPr/>
          <p:nvPr/>
        </p:nvSpPr>
        <p:spPr>
          <a:xfrm>
            <a:off x="3770159" y="893259"/>
            <a:ext cx="1248605" cy="1244469"/>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I</a:t>
            </a:r>
            <a:r>
              <a:rPr lang="en-US" sz="4800" dirty="0">
                <a:solidFill>
                  <a:srgbClr val="FF0000"/>
                </a:solidFill>
                <a:latin typeface="Mongolian Baiti" panose="03000500000000000000" pitchFamily="66" charset="0"/>
                <a:cs typeface="Mongolian Baiti" panose="03000500000000000000" pitchFamily="66" charset="0"/>
              </a:rPr>
              <a:t>I</a:t>
            </a:r>
            <a:endParaRPr lang="en-US" sz="4800" dirty="0">
              <a:solidFill>
                <a:srgbClr val="FF0000"/>
              </a:solidFill>
            </a:endParaRPr>
          </a:p>
        </p:txBody>
      </p:sp>
      <p:sp>
        <p:nvSpPr>
          <p:cNvPr id="17" name="Rectangle: Rounded Corners 16">
            <a:extLst>
              <a:ext uri="{FF2B5EF4-FFF2-40B4-BE49-F238E27FC236}">
                <a16:creationId xmlns:a16="http://schemas.microsoft.com/office/drawing/2014/main" id="{C11A2659-15FB-38D7-FB80-205491D71CBE}"/>
              </a:ext>
            </a:extLst>
          </p:cNvPr>
          <p:cNvSpPr/>
          <p:nvPr/>
        </p:nvSpPr>
        <p:spPr>
          <a:xfrm>
            <a:off x="16535932" y="2187796"/>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Luyện</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tập</a:t>
            </a:r>
            <a:endParaRPr lang="en-US" sz="2800" dirty="0">
              <a:solidFill>
                <a:schemeClr val="accent2">
                  <a:lumMod val="60000"/>
                  <a:lumOff val="40000"/>
                </a:schemeClr>
              </a:solidFill>
              <a:latin typeface="Tw Cen MT" panose="020B0602020104020603" pitchFamily="34" charset="0"/>
            </a:endParaRPr>
          </a:p>
        </p:txBody>
      </p:sp>
      <p:sp>
        <p:nvSpPr>
          <p:cNvPr id="18" name="Oval 17">
            <a:extLst>
              <a:ext uri="{FF2B5EF4-FFF2-40B4-BE49-F238E27FC236}">
                <a16:creationId xmlns:a16="http://schemas.microsoft.com/office/drawing/2014/main" id="{8FFEB597-CAFB-1336-F749-B1635BE7BA38}"/>
              </a:ext>
            </a:extLst>
          </p:cNvPr>
          <p:cNvSpPr/>
          <p:nvPr/>
        </p:nvSpPr>
        <p:spPr>
          <a:xfrm>
            <a:off x="18330609" y="1786557"/>
            <a:ext cx="930006" cy="875375"/>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III</a:t>
            </a:r>
          </a:p>
        </p:txBody>
      </p:sp>
      <p:sp>
        <p:nvSpPr>
          <p:cNvPr id="19" name="Rectangle: Rounded Corners 18">
            <a:extLst>
              <a:ext uri="{FF2B5EF4-FFF2-40B4-BE49-F238E27FC236}">
                <a16:creationId xmlns:a16="http://schemas.microsoft.com/office/drawing/2014/main" id="{AD3B5845-E22A-C20E-C744-7E8E2E09CDF8}"/>
              </a:ext>
            </a:extLst>
          </p:cNvPr>
          <p:cNvSpPr/>
          <p:nvPr/>
        </p:nvSpPr>
        <p:spPr>
          <a:xfrm>
            <a:off x="12660987" y="2108288"/>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Đọc</a:t>
            </a:r>
            <a:r>
              <a:rPr lang="en-US" sz="2800" dirty="0">
                <a:solidFill>
                  <a:schemeClr val="accent2">
                    <a:lumMod val="60000"/>
                    <a:lumOff val="40000"/>
                  </a:schemeClr>
                </a:solidFill>
                <a:latin typeface="Tw Cen MT" panose="020B0602020104020603" pitchFamily="34" charset="0"/>
              </a:rPr>
              <a:t> – </a:t>
            </a:r>
            <a:r>
              <a:rPr lang="en-US" sz="2800" dirty="0" err="1">
                <a:solidFill>
                  <a:schemeClr val="accent2">
                    <a:lumMod val="60000"/>
                    <a:lumOff val="40000"/>
                  </a:schemeClr>
                </a:solidFill>
                <a:latin typeface="Tw Cen MT" panose="020B0602020104020603" pitchFamily="34" charset="0"/>
              </a:rPr>
              <a:t>Hiểu</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văn</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bản</a:t>
            </a:r>
            <a:endParaRPr lang="en-US" sz="2800" dirty="0">
              <a:solidFill>
                <a:schemeClr val="accent2">
                  <a:lumMod val="60000"/>
                  <a:lumOff val="40000"/>
                </a:schemeClr>
              </a:solidFill>
              <a:latin typeface="Tw Cen MT" panose="020B0602020104020603" pitchFamily="34" charset="0"/>
            </a:endParaRPr>
          </a:p>
        </p:txBody>
      </p:sp>
      <p:sp>
        <p:nvSpPr>
          <p:cNvPr id="20" name="Oval 19">
            <a:extLst>
              <a:ext uri="{FF2B5EF4-FFF2-40B4-BE49-F238E27FC236}">
                <a16:creationId xmlns:a16="http://schemas.microsoft.com/office/drawing/2014/main" id="{1EBF4B9F-26A7-A0AC-FA62-740260B150CB}"/>
              </a:ext>
            </a:extLst>
          </p:cNvPr>
          <p:cNvSpPr/>
          <p:nvPr/>
        </p:nvSpPr>
        <p:spPr>
          <a:xfrm>
            <a:off x="14455664" y="1786557"/>
            <a:ext cx="798512" cy="795867"/>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II</a:t>
            </a:r>
          </a:p>
        </p:txBody>
      </p:sp>
      <p:sp>
        <p:nvSpPr>
          <p:cNvPr id="6" name="Rectangle 5">
            <a:extLst>
              <a:ext uri="{FF2B5EF4-FFF2-40B4-BE49-F238E27FC236}">
                <a16:creationId xmlns:a16="http://schemas.microsoft.com/office/drawing/2014/main" id="{650398CD-3FBA-A388-9111-DD1ED58B8A72}"/>
              </a:ext>
            </a:extLst>
          </p:cNvPr>
          <p:cNvSpPr/>
          <p:nvPr/>
        </p:nvSpPr>
        <p:spPr>
          <a:xfrm>
            <a:off x="5265175" y="678426"/>
            <a:ext cx="3805083"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0005E4"/>
                </a:solidFill>
                <a:latin typeface="Times New Roman" pitchFamily="18" charset="0"/>
                <a:cs typeface="Times New Roman" pitchFamily="18" charset="0"/>
              </a:rPr>
              <a:t>Tác</a:t>
            </a:r>
            <a:r>
              <a:rPr lang="en-US" sz="3600" dirty="0">
                <a:solidFill>
                  <a:srgbClr val="0005E4"/>
                </a:solidFill>
                <a:latin typeface="Times New Roman" pitchFamily="18" charset="0"/>
                <a:cs typeface="Times New Roman" pitchFamily="18" charset="0"/>
              </a:rPr>
              <a:t> </a:t>
            </a:r>
            <a:r>
              <a:rPr lang="en-US" sz="3600" dirty="0" err="1">
                <a:solidFill>
                  <a:srgbClr val="0005E4"/>
                </a:solidFill>
                <a:latin typeface="Times New Roman" pitchFamily="18" charset="0"/>
                <a:cs typeface="Times New Roman" pitchFamily="18" charset="0"/>
              </a:rPr>
              <a:t>giả</a:t>
            </a:r>
            <a:endParaRPr lang="en-US" sz="3600" dirty="0">
              <a:solidFill>
                <a:srgbClr val="0005E4"/>
              </a:solidFill>
              <a:latin typeface="Times New Roman" pitchFamily="18" charset="0"/>
              <a:cs typeface="Times New Roman" pitchFamily="18" charset="0"/>
            </a:endParaRPr>
          </a:p>
        </p:txBody>
      </p:sp>
      <p:sp>
        <p:nvSpPr>
          <p:cNvPr id="8" name="Oval 7">
            <a:extLst>
              <a:ext uri="{FF2B5EF4-FFF2-40B4-BE49-F238E27FC236}">
                <a16:creationId xmlns:a16="http://schemas.microsoft.com/office/drawing/2014/main" id="{94EE64B2-E498-5B16-FAD9-B0A897F939F6}"/>
              </a:ext>
            </a:extLst>
          </p:cNvPr>
          <p:cNvSpPr/>
          <p:nvPr/>
        </p:nvSpPr>
        <p:spPr>
          <a:xfrm>
            <a:off x="5185723" y="53015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5E4"/>
                </a:solidFill>
                <a:latin typeface="Times New Roman" pitchFamily="18" charset="0"/>
                <a:cs typeface="Times New Roman" pitchFamily="18" charset="0"/>
              </a:rPr>
              <a:t>1</a:t>
            </a:r>
          </a:p>
        </p:txBody>
      </p:sp>
      <p:sp>
        <p:nvSpPr>
          <p:cNvPr id="10" name="Rectangle: Rounded Corners 9">
            <a:extLst>
              <a:ext uri="{FF2B5EF4-FFF2-40B4-BE49-F238E27FC236}">
                <a16:creationId xmlns:a16="http://schemas.microsoft.com/office/drawing/2014/main" id="{0D80A70B-B98D-5A67-B9E4-FFCD8349BB67}"/>
              </a:ext>
            </a:extLst>
          </p:cNvPr>
          <p:cNvSpPr/>
          <p:nvPr/>
        </p:nvSpPr>
        <p:spPr>
          <a:xfrm>
            <a:off x="5781055" y="1592825"/>
            <a:ext cx="5383473" cy="4218039"/>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Tên</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thật</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Văn</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Công</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Hùng</a:t>
            </a:r>
            <a:r>
              <a:rPr lang="en-US" b="1" dirty="0">
                <a:solidFill>
                  <a:srgbClr val="002060"/>
                </a:solidFill>
                <a:latin typeface="Times New Roman" pitchFamily="18" charset="0"/>
                <a:cs typeface="Times New Roman" pitchFamily="18" charset="0"/>
              </a:rPr>
              <a:t>(1958)</a:t>
            </a:r>
          </a:p>
          <a:p>
            <a:r>
              <a:rPr lang="en-US" b="1" dirty="0">
                <a:solidFill>
                  <a:srgbClr val="002060"/>
                </a:solidFill>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Quê</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Điền</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Hòa</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Phong</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Điền</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Thừa</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Thiên</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Huế</a:t>
            </a:r>
            <a:r>
              <a:rPr lang="en-US" b="1" dirty="0">
                <a:solidFill>
                  <a:srgbClr val="002060"/>
                </a:solidFill>
                <a:effectLst/>
                <a:latin typeface="Times New Roman" pitchFamily="18" charset="0"/>
                <a:cs typeface="Times New Roman" pitchFamily="18" charset="0"/>
              </a:rPr>
              <a:t>.</a:t>
            </a:r>
            <a:endParaRPr lang="en-US" b="1" dirty="0">
              <a:solidFill>
                <a:srgbClr val="002060"/>
              </a:solidFill>
              <a:latin typeface="Times New Roman" pitchFamily="18" charset="0"/>
              <a:cs typeface="Times New Roman" pitchFamily="18" charset="0"/>
            </a:endParaRPr>
          </a:p>
          <a:p>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Sinh</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ra</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lớn</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lên</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và</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học</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phổ</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thông</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tại</a:t>
            </a:r>
            <a:r>
              <a:rPr lang="en-US" b="1" dirty="0">
                <a:solidFill>
                  <a:srgbClr val="002060"/>
                </a:solidFill>
                <a:effectLst/>
                <a:latin typeface="Times New Roman" pitchFamily="18" charset="0"/>
                <a:cs typeface="Times New Roman" pitchFamily="18" charset="0"/>
              </a:rPr>
              <a:t> Thanh </a:t>
            </a:r>
            <a:r>
              <a:rPr lang="en-US" b="1" dirty="0" err="1">
                <a:solidFill>
                  <a:srgbClr val="002060"/>
                </a:solidFill>
                <a:effectLst/>
                <a:latin typeface="Times New Roman" pitchFamily="18" charset="0"/>
                <a:cs typeface="Times New Roman" pitchFamily="18" charset="0"/>
              </a:rPr>
              <a:t>Hóa</a:t>
            </a:r>
            <a:r>
              <a:rPr lang="en-US" b="1" dirty="0">
                <a:solidFill>
                  <a:srgbClr val="002060"/>
                </a:solidFill>
                <a:effectLst/>
                <a:latin typeface="Times New Roman" pitchFamily="18" charset="0"/>
                <a:cs typeface="Times New Roman" pitchFamily="18" charset="0"/>
              </a:rPr>
              <a:t>.</a:t>
            </a:r>
          </a:p>
          <a:p>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Chức</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vụ</a:t>
            </a:r>
            <a:r>
              <a:rPr lang="en-US" b="1" dirty="0">
                <a:solidFill>
                  <a:srgbClr val="002060"/>
                </a:solidFill>
                <a:effectLst/>
                <a:latin typeface="Times New Roman" pitchFamily="18" charset="0"/>
                <a:cs typeface="Times New Roman" pitchFamily="18" charset="0"/>
              </a:rPr>
              <a:t>: </a:t>
            </a:r>
          </a:p>
          <a:p>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Hội</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viên</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Hội</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Nhà</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văn</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Việt</a:t>
            </a:r>
            <a:r>
              <a:rPr lang="en-US" b="1" dirty="0">
                <a:solidFill>
                  <a:srgbClr val="002060"/>
                </a:solidFill>
                <a:effectLst/>
                <a:latin typeface="Times New Roman" pitchFamily="18" charset="0"/>
                <a:cs typeface="Times New Roman" pitchFamily="18" charset="0"/>
              </a:rPr>
              <a:t> Nam</a:t>
            </a:r>
            <a:r>
              <a:rPr lang="en-US" b="1" dirty="0">
                <a:solidFill>
                  <a:srgbClr val="002060"/>
                </a:solidFill>
                <a:latin typeface="Times New Roman" pitchFamily="18" charset="0"/>
                <a:cs typeface="Times New Roman" pitchFamily="18" charset="0"/>
              </a:rPr>
              <a:t/>
            </a:r>
            <a:br>
              <a:rPr lang="en-US" b="1" dirty="0">
                <a:solidFill>
                  <a:srgbClr val="002060"/>
                </a:solidFill>
                <a:latin typeface="Times New Roman" pitchFamily="18" charset="0"/>
                <a:cs typeface="Times New Roman" pitchFamily="18" charset="0"/>
              </a:rPr>
            </a:br>
            <a:r>
              <a:rPr lang="en-US" b="1" dirty="0">
                <a:solidFill>
                  <a:srgbClr val="002060"/>
                </a:solidFill>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Nguyên</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Phó</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Chủ</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tịch</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Hội</a:t>
            </a:r>
            <a:r>
              <a:rPr lang="en-US" b="1" dirty="0">
                <a:solidFill>
                  <a:srgbClr val="002060"/>
                </a:solidFill>
                <a:effectLst/>
                <a:latin typeface="Times New Roman" pitchFamily="18" charset="0"/>
                <a:cs typeface="Times New Roman" pitchFamily="18" charset="0"/>
              </a:rPr>
              <a:t> VHNT Gia Lai</a:t>
            </a:r>
            <a:br>
              <a:rPr lang="en-US" b="1" dirty="0">
                <a:solidFill>
                  <a:srgbClr val="002060"/>
                </a:solidFill>
                <a:effectLst/>
                <a:latin typeface="Times New Roman" pitchFamily="18" charset="0"/>
                <a:cs typeface="Times New Roman" pitchFamily="18" charset="0"/>
              </a:rPr>
            </a:b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Nguyên</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Tổng</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biên</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tập</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tạp</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chí</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Văn</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nghệ</a:t>
            </a:r>
            <a:r>
              <a:rPr lang="en-US" b="1" dirty="0">
                <a:solidFill>
                  <a:srgbClr val="002060"/>
                </a:solidFill>
                <a:effectLst/>
                <a:latin typeface="Times New Roman" pitchFamily="18" charset="0"/>
                <a:cs typeface="Times New Roman" pitchFamily="18" charset="0"/>
              </a:rPr>
              <a:t> Gia Lai.</a:t>
            </a:r>
            <a:br>
              <a:rPr lang="en-US" b="1" dirty="0">
                <a:solidFill>
                  <a:srgbClr val="002060"/>
                </a:solidFill>
                <a:effectLst/>
                <a:latin typeface="Times New Roman" pitchFamily="18" charset="0"/>
                <a:cs typeface="Times New Roman" pitchFamily="18" charset="0"/>
              </a:rPr>
            </a:b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Nguyên</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Ủy</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viên</a:t>
            </a:r>
            <a:r>
              <a:rPr lang="en-US" b="1" dirty="0">
                <a:solidFill>
                  <a:srgbClr val="002060"/>
                </a:solidFill>
                <a:effectLst/>
                <a:latin typeface="Times New Roman" pitchFamily="18" charset="0"/>
                <a:cs typeface="Times New Roman" pitchFamily="18" charset="0"/>
              </a:rPr>
              <a:t> BCH </a:t>
            </a:r>
            <a:r>
              <a:rPr lang="en-US" b="1" dirty="0" err="1">
                <a:solidFill>
                  <a:srgbClr val="002060"/>
                </a:solidFill>
                <a:effectLst/>
                <a:latin typeface="Times New Roman" pitchFamily="18" charset="0"/>
                <a:cs typeface="Times New Roman" pitchFamily="18" charset="0"/>
              </a:rPr>
              <a:t>Hội</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nhà</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văn</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Việt</a:t>
            </a:r>
            <a:r>
              <a:rPr lang="en-US" b="1" dirty="0">
                <a:solidFill>
                  <a:srgbClr val="002060"/>
                </a:solidFill>
                <a:effectLst/>
                <a:latin typeface="Times New Roman" pitchFamily="18" charset="0"/>
                <a:cs typeface="Times New Roman" pitchFamily="18" charset="0"/>
              </a:rPr>
              <a:t> Nam </a:t>
            </a:r>
            <a:r>
              <a:rPr lang="en-US" b="1" dirty="0" err="1">
                <a:solidFill>
                  <a:srgbClr val="002060"/>
                </a:solidFill>
                <a:effectLst/>
                <a:latin typeface="Times New Roman" pitchFamily="18" charset="0"/>
                <a:cs typeface="Times New Roman" pitchFamily="18" charset="0"/>
              </a:rPr>
              <a:t>khóa</a:t>
            </a:r>
            <a:r>
              <a:rPr lang="en-US" b="1" dirty="0">
                <a:solidFill>
                  <a:srgbClr val="002060"/>
                </a:solidFill>
                <a:effectLst/>
                <a:latin typeface="Times New Roman" pitchFamily="18" charset="0"/>
                <a:cs typeface="Times New Roman" pitchFamily="18" charset="0"/>
              </a:rPr>
              <a:t> VIII</a:t>
            </a:r>
            <a:endParaRPr lang="en-US" b="1" dirty="0">
              <a:solidFill>
                <a:srgbClr val="002060"/>
              </a:solidFill>
              <a:latin typeface="Times New Roman" pitchFamily="18" charset="0"/>
              <a:cs typeface="Times New Roman" pitchFamily="18" charset="0"/>
            </a:endParaRPr>
          </a:p>
          <a:p>
            <a:pPr algn="ctr"/>
            <a:endParaRPr lang="en-US" dirty="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0" b="70933" l="31600" r="100000"/>
                    </a14:imgEffect>
                  </a14:imgLayer>
                </a14:imgProps>
              </a:ext>
            </a:extLst>
          </a:blip>
          <a:stretch>
            <a:fillRect/>
          </a:stretch>
        </p:blipFill>
        <p:spPr>
          <a:xfrm>
            <a:off x="-3362504" y="-576717"/>
            <a:ext cx="5503914" cy="5122424"/>
          </a:xfrm>
          <a:prstGeom prst="rect">
            <a:avLst/>
          </a:prstGeom>
        </p:spPr>
      </p:pic>
    </p:spTree>
    <p:extLst>
      <p:ext uri="{BB962C8B-B14F-4D97-AF65-F5344CB8AC3E}">
        <p14:creationId xmlns:p14="http://schemas.microsoft.com/office/powerpoint/2010/main" val="32558112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AF9CA3-0DAF-399C-C2AE-CE2815042974}"/>
              </a:ext>
            </a:extLst>
          </p:cNvPr>
          <p:cNvSpPr txBox="1"/>
          <p:nvPr/>
        </p:nvSpPr>
        <p:spPr>
          <a:xfrm>
            <a:off x="888274" y="600891"/>
            <a:ext cx="3457303" cy="584775"/>
          </a:xfrm>
          <a:prstGeom prst="rect">
            <a:avLst/>
          </a:prstGeom>
          <a:noFill/>
        </p:spPr>
        <p:txBody>
          <a:bodyPr wrap="square" rtlCol="0">
            <a:spAutoFit/>
          </a:bodyPr>
          <a:lstStyle/>
          <a:p>
            <a:endParaRPr lang="en-US" sz="3200" dirty="0">
              <a:solidFill>
                <a:srgbClr val="800000"/>
              </a:solidFill>
            </a:endParaRPr>
          </a:p>
        </p:txBody>
      </p:sp>
      <p:pic>
        <p:nvPicPr>
          <p:cNvPr id="1030" name="Picture 6" descr="10 Cánh Đồng Sen Đẹp Bạn Nên Đi Kẻo Lỡ ... Mùa Sen | Sen Đại Việt">
            <a:extLst>
              <a:ext uri="{FF2B5EF4-FFF2-40B4-BE49-F238E27FC236}">
                <a16:creationId xmlns:a16="http://schemas.microsoft.com/office/drawing/2014/main" id="{B3FB724A-3F0E-2606-4D47-8A4D6DE93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195" y="0"/>
            <a:ext cx="14645150" cy="6858000"/>
          </a:xfrm>
          <a:prstGeom prst="rect">
            <a:avLst/>
          </a:prstGeom>
          <a:gradFill>
            <a:gsLst>
              <a:gs pos="10000">
                <a:schemeClr val="accent2"/>
              </a:gs>
              <a:gs pos="0">
                <a:schemeClr val="accent2">
                  <a:alpha val="71000"/>
                  <a:lumMod val="84000"/>
                  <a:lumOff val="16000"/>
                </a:schemeClr>
              </a:gs>
              <a:gs pos="77000">
                <a:schemeClr val="accent5">
                  <a:lumMod val="70000"/>
                </a:schemeClr>
              </a:gs>
            </a:gsLst>
            <a:lin ang="0" scaled="1"/>
          </a:gradFill>
          <a:effectLst>
            <a:outerShdw blurRad="50800" dist="50800" dir="5400000" algn="ctr" rotWithShape="0">
              <a:srgbClr val="000000">
                <a:alpha val="0"/>
              </a:srgbClr>
            </a:outerShdw>
          </a:effectLst>
        </p:spPr>
      </p:pic>
      <p:sp>
        <p:nvSpPr>
          <p:cNvPr id="27" name="TextBox 26">
            <a:extLst>
              <a:ext uri="{FF2B5EF4-FFF2-40B4-BE49-F238E27FC236}">
                <a16:creationId xmlns:a16="http://schemas.microsoft.com/office/drawing/2014/main" id="{7A3527F2-11A6-D4FC-35D6-EBE63BA2F5CD}"/>
              </a:ext>
            </a:extLst>
          </p:cNvPr>
          <p:cNvSpPr txBox="1"/>
          <p:nvPr/>
        </p:nvSpPr>
        <p:spPr>
          <a:xfrm>
            <a:off x="3547065" y="-2331043"/>
            <a:ext cx="5202386" cy="1754326"/>
          </a:xfrm>
          <a:prstGeom prst="rect">
            <a:avLst/>
          </a:prstGeom>
          <a:noFill/>
        </p:spPr>
        <p:txBody>
          <a:bodyPr wrap="none" rtlCol="0">
            <a:spAutoFit/>
          </a:bodyPr>
          <a:lstStyle/>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Đồng</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Tháp</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Mười</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p>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mùa</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nước</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nổi</a:t>
            </a:r>
            <a:endPar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8FEFE621-C230-7052-B7AB-A2DC23114865}"/>
              </a:ext>
            </a:extLst>
          </p:cNvPr>
          <p:cNvSpPr txBox="1"/>
          <p:nvPr/>
        </p:nvSpPr>
        <p:spPr>
          <a:xfrm>
            <a:off x="6622868" y="-576717"/>
            <a:ext cx="2919337" cy="523220"/>
          </a:xfrm>
          <a:prstGeom prst="rect">
            <a:avLst/>
          </a:prstGeom>
          <a:noFill/>
        </p:spPr>
        <p:txBody>
          <a:bodyPr wrap="square" rtlCol="0">
            <a:spAutoFit/>
          </a:bodyPr>
          <a:lstStyle/>
          <a:p>
            <a:r>
              <a:rPr lang="en-US" sz="2800" dirty="0" err="1">
                <a:solidFill>
                  <a:srgbClr val="A50021"/>
                </a:solidFill>
                <a:latin typeface="Times New Roman" pitchFamily="18" charset="0"/>
                <a:cs typeface="Times New Roman" pitchFamily="18" charset="0"/>
              </a:rPr>
              <a:t>Văn</a:t>
            </a:r>
            <a:r>
              <a:rPr lang="en-US" sz="2800" dirty="0">
                <a:solidFill>
                  <a:srgbClr val="A50021"/>
                </a:solidFill>
                <a:latin typeface="Times New Roman" pitchFamily="18" charset="0"/>
                <a:cs typeface="Times New Roman" pitchFamily="18" charset="0"/>
              </a:rPr>
              <a:t> </a:t>
            </a:r>
            <a:r>
              <a:rPr lang="en-US" sz="2800" dirty="0" err="1">
                <a:solidFill>
                  <a:srgbClr val="A50021"/>
                </a:solidFill>
                <a:latin typeface="Times New Roman" pitchFamily="18" charset="0"/>
                <a:cs typeface="Times New Roman" pitchFamily="18" charset="0"/>
              </a:rPr>
              <a:t>Công</a:t>
            </a:r>
            <a:r>
              <a:rPr lang="en-US" sz="2800" dirty="0">
                <a:solidFill>
                  <a:srgbClr val="A50021"/>
                </a:solidFill>
                <a:latin typeface="Times New Roman" pitchFamily="18" charset="0"/>
                <a:cs typeface="Times New Roman" pitchFamily="18" charset="0"/>
              </a:rPr>
              <a:t> </a:t>
            </a:r>
            <a:r>
              <a:rPr lang="en-US" sz="2800" dirty="0" err="1">
                <a:solidFill>
                  <a:srgbClr val="A50021"/>
                </a:solidFill>
                <a:latin typeface="Times New Roman" pitchFamily="18" charset="0"/>
                <a:cs typeface="Times New Roman" pitchFamily="18" charset="0"/>
              </a:rPr>
              <a:t>Hùng</a:t>
            </a:r>
            <a:endParaRPr lang="en-US" sz="2800" dirty="0">
              <a:solidFill>
                <a:srgbClr val="A50021"/>
              </a:solidFill>
              <a:latin typeface="Times New Roman" pitchFamily="18" charset="0"/>
              <a:cs typeface="Times New Roman" pitchFamily="18" charset="0"/>
            </a:endParaRPr>
          </a:p>
        </p:txBody>
      </p:sp>
      <p:sp>
        <p:nvSpPr>
          <p:cNvPr id="12" name="Rectangle: Rounded Corners 11">
            <a:extLst>
              <a:ext uri="{FF2B5EF4-FFF2-40B4-BE49-F238E27FC236}">
                <a16:creationId xmlns:a16="http://schemas.microsoft.com/office/drawing/2014/main" id="{466DEF6D-CDF4-9D27-D19E-705258D0515E}"/>
              </a:ext>
            </a:extLst>
          </p:cNvPr>
          <p:cNvSpPr/>
          <p:nvPr/>
        </p:nvSpPr>
        <p:spPr>
          <a:xfrm>
            <a:off x="-1529964" y="1511612"/>
            <a:ext cx="3640001" cy="4713099"/>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lumMod val="95000"/>
                    <a:lumOff val="5000"/>
                  </a:schemeClr>
                </a:solidFill>
                <a:latin typeface="Times New Roman" pitchFamily="18" charset="0"/>
                <a:cs typeface="Times New Roman" pitchFamily="18" charset="0"/>
              </a:rPr>
              <a:t>Đọc</a:t>
            </a:r>
            <a:r>
              <a:rPr lang="en-US" sz="4400" b="1" dirty="0">
                <a:solidFill>
                  <a:schemeClr val="tx1">
                    <a:lumMod val="95000"/>
                    <a:lumOff val="5000"/>
                  </a:schemeClr>
                </a:solidFill>
                <a:latin typeface="Times New Roman" pitchFamily="18" charset="0"/>
                <a:cs typeface="Times New Roman" pitchFamily="18" charset="0"/>
              </a:rPr>
              <a:t> - </a:t>
            </a:r>
            <a:r>
              <a:rPr lang="en-US" sz="4400" b="1" dirty="0" err="1">
                <a:solidFill>
                  <a:schemeClr val="tx1">
                    <a:lumMod val="95000"/>
                    <a:lumOff val="5000"/>
                  </a:schemeClr>
                </a:solidFill>
                <a:latin typeface="Times New Roman" pitchFamily="18" charset="0"/>
                <a:cs typeface="Times New Roman" pitchFamily="18" charset="0"/>
              </a:rPr>
              <a:t>Tìm</a:t>
            </a:r>
            <a:r>
              <a:rPr lang="en-US" sz="4400" b="1" dirty="0">
                <a:solidFill>
                  <a:schemeClr val="tx1">
                    <a:lumMod val="95000"/>
                    <a:lumOff val="5000"/>
                  </a:schemeClr>
                </a:solidFill>
                <a:latin typeface="Times New Roman" pitchFamily="18" charset="0"/>
                <a:cs typeface="Times New Roman" pitchFamily="18" charset="0"/>
              </a:rPr>
              <a:t> </a:t>
            </a:r>
            <a:r>
              <a:rPr lang="en-US" sz="4400" b="1" dirty="0" err="1">
                <a:solidFill>
                  <a:schemeClr val="tx1">
                    <a:lumMod val="95000"/>
                    <a:lumOff val="5000"/>
                  </a:schemeClr>
                </a:solidFill>
                <a:latin typeface="Times New Roman" pitchFamily="18" charset="0"/>
                <a:cs typeface="Times New Roman" pitchFamily="18" charset="0"/>
              </a:rPr>
              <a:t>hiểu</a:t>
            </a:r>
            <a:r>
              <a:rPr lang="en-US" sz="4400" b="1" dirty="0">
                <a:solidFill>
                  <a:schemeClr val="tx1">
                    <a:lumMod val="95000"/>
                    <a:lumOff val="5000"/>
                  </a:schemeClr>
                </a:solidFill>
                <a:latin typeface="Times New Roman" pitchFamily="18" charset="0"/>
                <a:cs typeface="Times New Roman" pitchFamily="18" charset="0"/>
              </a:rPr>
              <a:t> </a:t>
            </a:r>
            <a:r>
              <a:rPr lang="en-US" sz="4400" b="1" dirty="0" err="1">
                <a:solidFill>
                  <a:schemeClr val="tx1">
                    <a:lumMod val="95000"/>
                    <a:lumOff val="5000"/>
                  </a:schemeClr>
                </a:solidFill>
                <a:latin typeface="Times New Roman" pitchFamily="18" charset="0"/>
                <a:cs typeface="Times New Roman" pitchFamily="18" charset="0"/>
              </a:rPr>
              <a:t>chung</a:t>
            </a:r>
            <a:endParaRPr lang="en-US" sz="4400" b="1" dirty="0">
              <a:solidFill>
                <a:schemeClr val="tx1">
                  <a:lumMod val="95000"/>
                  <a:lumOff val="5000"/>
                </a:schemeClr>
              </a:solidFill>
              <a:latin typeface="Times New Roman" pitchFamily="18" charset="0"/>
              <a:cs typeface="Times New Roman" pitchFamily="18" charset="0"/>
            </a:endParaRPr>
          </a:p>
        </p:txBody>
      </p:sp>
      <p:sp>
        <p:nvSpPr>
          <p:cNvPr id="7" name="Oval 6">
            <a:extLst>
              <a:ext uri="{FF2B5EF4-FFF2-40B4-BE49-F238E27FC236}">
                <a16:creationId xmlns:a16="http://schemas.microsoft.com/office/drawing/2014/main" id="{5816034B-F285-F9E7-5FBE-658975F41436}"/>
              </a:ext>
            </a:extLst>
          </p:cNvPr>
          <p:cNvSpPr/>
          <p:nvPr/>
        </p:nvSpPr>
        <p:spPr>
          <a:xfrm>
            <a:off x="1361860" y="368709"/>
            <a:ext cx="1248605" cy="1244469"/>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0000"/>
                </a:solidFill>
                <a:latin typeface="Times New Roman" pitchFamily="18" charset="0"/>
                <a:cs typeface="Times New Roman" pitchFamily="18" charset="0"/>
              </a:rPr>
              <a:t>I</a:t>
            </a:r>
            <a:endParaRPr lang="en-US" sz="4800" dirty="0">
              <a:solidFill>
                <a:srgbClr val="FF0000"/>
              </a:solidFill>
              <a:latin typeface="Times New Roman" pitchFamily="18" charset="0"/>
              <a:cs typeface="Times New Roman" pitchFamily="18" charset="0"/>
            </a:endParaRPr>
          </a:p>
        </p:txBody>
      </p:sp>
      <p:sp>
        <p:nvSpPr>
          <p:cNvPr id="17" name="Rectangle: Rounded Corners 16">
            <a:extLst>
              <a:ext uri="{FF2B5EF4-FFF2-40B4-BE49-F238E27FC236}">
                <a16:creationId xmlns:a16="http://schemas.microsoft.com/office/drawing/2014/main" id="{C11A2659-15FB-38D7-FB80-205491D71CBE}"/>
              </a:ext>
            </a:extLst>
          </p:cNvPr>
          <p:cNvSpPr/>
          <p:nvPr/>
        </p:nvSpPr>
        <p:spPr>
          <a:xfrm>
            <a:off x="16535932" y="2187796"/>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Luyện</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tập</a:t>
            </a:r>
            <a:endParaRPr lang="en-US" sz="2800" dirty="0">
              <a:solidFill>
                <a:schemeClr val="accent2">
                  <a:lumMod val="60000"/>
                  <a:lumOff val="40000"/>
                </a:schemeClr>
              </a:solidFill>
              <a:latin typeface="Tw Cen MT" panose="020B0602020104020603" pitchFamily="34" charset="0"/>
            </a:endParaRPr>
          </a:p>
        </p:txBody>
      </p:sp>
      <p:sp>
        <p:nvSpPr>
          <p:cNvPr id="18" name="Oval 17">
            <a:extLst>
              <a:ext uri="{FF2B5EF4-FFF2-40B4-BE49-F238E27FC236}">
                <a16:creationId xmlns:a16="http://schemas.microsoft.com/office/drawing/2014/main" id="{8FFEB597-CAFB-1336-F749-B1635BE7BA38}"/>
              </a:ext>
            </a:extLst>
          </p:cNvPr>
          <p:cNvSpPr/>
          <p:nvPr/>
        </p:nvSpPr>
        <p:spPr>
          <a:xfrm>
            <a:off x="18330609" y="1786557"/>
            <a:ext cx="930006" cy="875375"/>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III</a:t>
            </a:r>
          </a:p>
        </p:txBody>
      </p:sp>
      <p:sp>
        <p:nvSpPr>
          <p:cNvPr id="19" name="Rectangle: Rounded Corners 18">
            <a:extLst>
              <a:ext uri="{FF2B5EF4-FFF2-40B4-BE49-F238E27FC236}">
                <a16:creationId xmlns:a16="http://schemas.microsoft.com/office/drawing/2014/main" id="{AD3B5845-E22A-C20E-C744-7E8E2E09CDF8}"/>
              </a:ext>
            </a:extLst>
          </p:cNvPr>
          <p:cNvSpPr/>
          <p:nvPr/>
        </p:nvSpPr>
        <p:spPr>
          <a:xfrm>
            <a:off x="12660987" y="2108288"/>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Đọc</a:t>
            </a:r>
            <a:r>
              <a:rPr lang="en-US" sz="2800" dirty="0">
                <a:solidFill>
                  <a:schemeClr val="accent2">
                    <a:lumMod val="60000"/>
                    <a:lumOff val="40000"/>
                  </a:schemeClr>
                </a:solidFill>
                <a:latin typeface="Tw Cen MT" panose="020B0602020104020603" pitchFamily="34" charset="0"/>
              </a:rPr>
              <a:t> – </a:t>
            </a:r>
            <a:r>
              <a:rPr lang="en-US" sz="2800" dirty="0" err="1">
                <a:solidFill>
                  <a:schemeClr val="accent2">
                    <a:lumMod val="60000"/>
                    <a:lumOff val="40000"/>
                  </a:schemeClr>
                </a:solidFill>
                <a:latin typeface="Tw Cen MT" panose="020B0602020104020603" pitchFamily="34" charset="0"/>
              </a:rPr>
              <a:t>Hiểu</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văn</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bản</a:t>
            </a:r>
            <a:endParaRPr lang="en-US" sz="2800" dirty="0">
              <a:solidFill>
                <a:schemeClr val="accent2">
                  <a:lumMod val="60000"/>
                  <a:lumOff val="40000"/>
                </a:schemeClr>
              </a:solidFill>
              <a:latin typeface="Tw Cen MT" panose="020B0602020104020603" pitchFamily="34" charset="0"/>
            </a:endParaRPr>
          </a:p>
        </p:txBody>
      </p:sp>
      <p:sp>
        <p:nvSpPr>
          <p:cNvPr id="20" name="Oval 19">
            <a:extLst>
              <a:ext uri="{FF2B5EF4-FFF2-40B4-BE49-F238E27FC236}">
                <a16:creationId xmlns:a16="http://schemas.microsoft.com/office/drawing/2014/main" id="{1EBF4B9F-26A7-A0AC-FA62-740260B150CB}"/>
              </a:ext>
            </a:extLst>
          </p:cNvPr>
          <p:cNvSpPr/>
          <p:nvPr/>
        </p:nvSpPr>
        <p:spPr>
          <a:xfrm>
            <a:off x="14455664" y="1786557"/>
            <a:ext cx="798512" cy="795867"/>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II</a:t>
            </a:r>
          </a:p>
        </p:txBody>
      </p:sp>
      <p:sp>
        <p:nvSpPr>
          <p:cNvPr id="21" name="Rectangle 20">
            <a:extLst>
              <a:ext uri="{FF2B5EF4-FFF2-40B4-BE49-F238E27FC236}">
                <a16:creationId xmlns:a16="http://schemas.microsoft.com/office/drawing/2014/main" id="{3312E006-AD88-85C3-CAF1-39D9AED4F435}"/>
              </a:ext>
            </a:extLst>
          </p:cNvPr>
          <p:cNvSpPr/>
          <p:nvPr/>
        </p:nvSpPr>
        <p:spPr>
          <a:xfrm>
            <a:off x="3141406" y="405244"/>
            <a:ext cx="4527756"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0005E4"/>
                </a:solidFill>
                <a:latin typeface="Times New Roman" pitchFamily="18" charset="0"/>
                <a:cs typeface="Times New Roman" pitchFamily="18" charset="0"/>
              </a:rPr>
              <a:t>Tác</a:t>
            </a:r>
            <a:r>
              <a:rPr lang="en-US" sz="3600" dirty="0">
                <a:solidFill>
                  <a:srgbClr val="0005E4"/>
                </a:solidFill>
                <a:latin typeface="Times New Roman" pitchFamily="18" charset="0"/>
                <a:cs typeface="Times New Roman" pitchFamily="18" charset="0"/>
              </a:rPr>
              <a:t> </a:t>
            </a:r>
            <a:r>
              <a:rPr lang="en-US" sz="3600" dirty="0" err="1">
                <a:solidFill>
                  <a:srgbClr val="0005E4"/>
                </a:solidFill>
                <a:latin typeface="Times New Roman" pitchFamily="18" charset="0"/>
                <a:cs typeface="Times New Roman" pitchFamily="18" charset="0"/>
              </a:rPr>
              <a:t>phẩm</a:t>
            </a:r>
            <a:endParaRPr lang="en-US" sz="3600" dirty="0">
              <a:solidFill>
                <a:srgbClr val="0005E4"/>
              </a:solidFill>
              <a:latin typeface="Times New Roman" pitchFamily="18" charset="0"/>
              <a:cs typeface="Times New Roman" pitchFamily="18" charset="0"/>
            </a:endParaRPr>
          </a:p>
        </p:txBody>
      </p:sp>
      <p:sp>
        <p:nvSpPr>
          <p:cNvPr id="22" name="Oval 21">
            <a:extLst>
              <a:ext uri="{FF2B5EF4-FFF2-40B4-BE49-F238E27FC236}">
                <a16:creationId xmlns:a16="http://schemas.microsoft.com/office/drawing/2014/main" id="{8C3169AA-208E-A997-0209-B1EA0AE1C898}"/>
              </a:ext>
            </a:extLst>
          </p:cNvPr>
          <p:cNvSpPr/>
          <p:nvPr/>
        </p:nvSpPr>
        <p:spPr>
          <a:xfrm>
            <a:off x="3179994" y="197979"/>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5E4"/>
                </a:solidFill>
                <a:latin typeface="Times New Roman" pitchFamily="18" charset="0"/>
                <a:cs typeface="Times New Roman" pitchFamily="18" charset="0"/>
              </a:rPr>
              <a:t>2</a:t>
            </a:r>
          </a:p>
        </p:txBody>
      </p:sp>
      <p:sp>
        <p:nvSpPr>
          <p:cNvPr id="23" name="Rectangle: Rounded Corners 22">
            <a:extLst>
              <a:ext uri="{FF2B5EF4-FFF2-40B4-BE49-F238E27FC236}">
                <a16:creationId xmlns:a16="http://schemas.microsoft.com/office/drawing/2014/main" id="{71DB8BE7-F5D0-4B21-2922-AF726DF043D9}"/>
              </a:ext>
            </a:extLst>
          </p:cNvPr>
          <p:cNvSpPr/>
          <p:nvPr/>
        </p:nvSpPr>
        <p:spPr>
          <a:xfrm>
            <a:off x="3155896" y="1287337"/>
            <a:ext cx="7418698" cy="415481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Đồng</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Tháp</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Mười</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mùa</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nước</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nổi</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của</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Văn</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Công</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Hùng</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được</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dẫn</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theo</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báo</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Văn</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Nghệ</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số</a:t>
            </a:r>
            <a:r>
              <a:rPr lang="en-US" sz="3200" b="1" dirty="0">
                <a:solidFill>
                  <a:schemeClr val="tx1">
                    <a:lumMod val="95000"/>
                    <a:lumOff val="5000"/>
                  </a:schemeClr>
                </a:solidFill>
                <a:latin typeface="Times New Roman" pitchFamily="18" charset="0"/>
                <a:cs typeface="Times New Roman" pitchFamily="18" charset="0"/>
              </a:rPr>
              <a:t> 49, </a:t>
            </a:r>
            <a:r>
              <a:rPr lang="en-US" sz="3200" b="1" dirty="0" err="1">
                <a:solidFill>
                  <a:schemeClr val="tx1">
                    <a:lumMod val="95000"/>
                    <a:lumOff val="5000"/>
                  </a:schemeClr>
                </a:solidFill>
                <a:latin typeface="Times New Roman" pitchFamily="18" charset="0"/>
                <a:cs typeface="Times New Roman" pitchFamily="18" charset="0"/>
              </a:rPr>
              <a:t>năm</a:t>
            </a:r>
            <a:r>
              <a:rPr lang="en-US" sz="3200" b="1" dirty="0">
                <a:solidFill>
                  <a:schemeClr val="tx1">
                    <a:lumMod val="95000"/>
                    <a:lumOff val="5000"/>
                  </a:schemeClr>
                </a:solidFill>
                <a:latin typeface="Times New Roman" pitchFamily="18" charset="0"/>
                <a:cs typeface="Times New Roman" pitchFamily="18" charset="0"/>
              </a:rPr>
              <a:t> 2011</a:t>
            </a:r>
          </a:p>
        </p:txBody>
      </p:sp>
    </p:spTree>
    <p:extLst>
      <p:ext uri="{BB962C8B-B14F-4D97-AF65-F5344CB8AC3E}">
        <p14:creationId xmlns:p14="http://schemas.microsoft.com/office/powerpoint/2010/main" val="35285286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AF9CA3-0DAF-399C-C2AE-CE2815042974}"/>
              </a:ext>
            </a:extLst>
          </p:cNvPr>
          <p:cNvSpPr txBox="1"/>
          <p:nvPr/>
        </p:nvSpPr>
        <p:spPr>
          <a:xfrm>
            <a:off x="888274" y="600891"/>
            <a:ext cx="3457303" cy="584775"/>
          </a:xfrm>
          <a:prstGeom prst="rect">
            <a:avLst/>
          </a:prstGeom>
          <a:noFill/>
        </p:spPr>
        <p:txBody>
          <a:bodyPr wrap="square" rtlCol="0">
            <a:spAutoFit/>
          </a:bodyPr>
          <a:lstStyle/>
          <a:p>
            <a:endParaRPr lang="en-US" sz="3200" dirty="0">
              <a:solidFill>
                <a:srgbClr val="800000"/>
              </a:solidFill>
            </a:endParaRPr>
          </a:p>
        </p:txBody>
      </p:sp>
      <p:pic>
        <p:nvPicPr>
          <p:cNvPr id="1030" name="Picture 6" descr="10 Cánh Đồng Sen Đẹp Bạn Nên Đi Kẻo Lỡ ... Mùa Sen | Sen Đại Việt">
            <a:extLst>
              <a:ext uri="{FF2B5EF4-FFF2-40B4-BE49-F238E27FC236}">
                <a16:creationId xmlns:a16="http://schemas.microsoft.com/office/drawing/2014/main" id="{B3FB724A-3F0E-2606-4D47-8A4D6DE93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663" y="0"/>
            <a:ext cx="14063663" cy="6858000"/>
          </a:xfrm>
          <a:prstGeom prst="rect">
            <a:avLst/>
          </a:prstGeom>
          <a:gradFill>
            <a:gsLst>
              <a:gs pos="10000">
                <a:schemeClr val="accent2"/>
              </a:gs>
              <a:gs pos="0">
                <a:schemeClr val="accent2">
                  <a:alpha val="71000"/>
                  <a:lumMod val="84000"/>
                  <a:lumOff val="16000"/>
                </a:schemeClr>
              </a:gs>
              <a:gs pos="77000">
                <a:schemeClr val="accent5">
                  <a:lumMod val="70000"/>
                </a:schemeClr>
              </a:gs>
            </a:gsLst>
            <a:lin ang="0" scaled="1"/>
          </a:gradFill>
          <a:effectLst>
            <a:outerShdw blurRad="50800" dist="50800" dir="5400000" algn="ctr" rotWithShape="0">
              <a:srgbClr val="000000">
                <a:alpha val="0"/>
              </a:srgbClr>
            </a:outerShdw>
          </a:effectLst>
        </p:spPr>
      </p:pic>
      <p:sp>
        <p:nvSpPr>
          <p:cNvPr id="27" name="TextBox 26">
            <a:extLst>
              <a:ext uri="{FF2B5EF4-FFF2-40B4-BE49-F238E27FC236}">
                <a16:creationId xmlns:a16="http://schemas.microsoft.com/office/drawing/2014/main" id="{7A3527F2-11A6-D4FC-35D6-EBE63BA2F5CD}"/>
              </a:ext>
            </a:extLst>
          </p:cNvPr>
          <p:cNvSpPr txBox="1"/>
          <p:nvPr/>
        </p:nvSpPr>
        <p:spPr>
          <a:xfrm>
            <a:off x="3547065" y="-2331043"/>
            <a:ext cx="5202386" cy="1754326"/>
          </a:xfrm>
          <a:prstGeom prst="rect">
            <a:avLst/>
          </a:prstGeom>
          <a:noFill/>
        </p:spPr>
        <p:txBody>
          <a:bodyPr wrap="none" rtlCol="0">
            <a:spAutoFit/>
          </a:bodyPr>
          <a:lstStyle/>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Đồng</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Tháp</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Mười</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p>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mùa</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nước</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nổi</a:t>
            </a:r>
            <a:endPar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8FEFE621-C230-7052-B7AB-A2DC23114865}"/>
              </a:ext>
            </a:extLst>
          </p:cNvPr>
          <p:cNvSpPr txBox="1"/>
          <p:nvPr/>
        </p:nvSpPr>
        <p:spPr>
          <a:xfrm>
            <a:off x="6622869" y="-576717"/>
            <a:ext cx="2537874" cy="523220"/>
          </a:xfrm>
          <a:prstGeom prst="rect">
            <a:avLst/>
          </a:prstGeom>
          <a:noFill/>
        </p:spPr>
        <p:txBody>
          <a:bodyPr wrap="none" rtlCol="0">
            <a:spAutoFit/>
          </a:bodyPr>
          <a:lstStyle/>
          <a:p>
            <a:r>
              <a:rPr lang="en-US" sz="2800" dirty="0" err="1">
                <a:solidFill>
                  <a:srgbClr val="A50021"/>
                </a:solidFill>
                <a:latin typeface="Times New Roman" pitchFamily="18" charset="0"/>
                <a:cs typeface="Times New Roman" pitchFamily="18" charset="0"/>
              </a:rPr>
              <a:t>Văn</a:t>
            </a:r>
            <a:r>
              <a:rPr lang="en-US" sz="2800" dirty="0">
                <a:solidFill>
                  <a:srgbClr val="A50021"/>
                </a:solidFill>
                <a:latin typeface="Times New Roman" pitchFamily="18" charset="0"/>
                <a:cs typeface="Times New Roman" pitchFamily="18" charset="0"/>
              </a:rPr>
              <a:t> </a:t>
            </a:r>
            <a:r>
              <a:rPr lang="en-US" sz="2800" dirty="0" err="1">
                <a:solidFill>
                  <a:srgbClr val="A50021"/>
                </a:solidFill>
                <a:latin typeface="Times New Roman" pitchFamily="18" charset="0"/>
                <a:cs typeface="Times New Roman" pitchFamily="18" charset="0"/>
              </a:rPr>
              <a:t>Công</a:t>
            </a:r>
            <a:r>
              <a:rPr lang="en-US" sz="2800" dirty="0">
                <a:solidFill>
                  <a:srgbClr val="A50021"/>
                </a:solidFill>
                <a:latin typeface="Times New Roman" pitchFamily="18" charset="0"/>
                <a:cs typeface="Times New Roman" pitchFamily="18" charset="0"/>
              </a:rPr>
              <a:t> </a:t>
            </a:r>
            <a:r>
              <a:rPr lang="en-US" sz="2800" dirty="0" err="1">
                <a:solidFill>
                  <a:srgbClr val="A50021"/>
                </a:solidFill>
                <a:latin typeface="Times New Roman" pitchFamily="18" charset="0"/>
                <a:cs typeface="Times New Roman" pitchFamily="18" charset="0"/>
              </a:rPr>
              <a:t>Hùng</a:t>
            </a:r>
            <a:endParaRPr lang="en-US" sz="2800" dirty="0">
              <a:solidFill>
                <a:srgbClr val="A50021"/>
              </a:solidFill>
              <a:latin typeface="Times New Roman" pitchFamily="18" charset="0"/>
              <a:cs typeface="Times New Roman" pitchFamily="18" charset="0"/>
            </a:endParaRPr>
          </a:p>
        </p:txBody>
      </p:sp>
      <p:sp>
        <p:nvSpPr>
          <p:cNvPr id="12" name="Rectangle: Rounded Corners 11">
            <a:extLst>
              <a:ext uri="{FF2B5EF4-FFF2-40B4-BE49-F238E27FC236}">
                <a16:creationId xmlns:a16="http://schemas.microsoft.com/office/drawing/2014/main" id="{466DEF6D-CDF4-9D27-D19E-705258D0515E}"/>
              </a:ext>
            </a:extLst>
          </p:cNvPr>
          <p:cNvSpPr/>
          <p:nvPr/>
        </p:nvSpPr>
        <p:spPr>
          <a:xfrm>
            <a:off x="-232603" y="2202544"/>
            <a:ext cx="2368459" cy="3093644"/>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5E4"/>
                </a:solidFill>
                <a:latin typeface="Times New Roman" pitchFamily="18" charset="0"/>
                <a:cs typeface="Times New Roman" pitchFamily="18" charset="0"/>
              </a:rPr>
              <a:t>Đọc</a:t>
            </a:r>
            <a:r>
              <a:rPr lang="en-US" sz="2800" dirty="0">
                <a:solidFill>
                  <a:srgbClr val="0005E4"/>
                </a:solidFill>
                <a:latin typeface="Times New Roman" pitchFamily="18" charset="0"/>
                <a:cs typeface="Times New Roman" pitchFamily="18" charset="0"/>
              </a:rPr>
              <a:t> - </a:t>
            </a:r>
            <a:r>
              <a:rPr lang="en-US" sz="2800" dirty="0" err="1">
                <a:solidFill>
                  <a:srgbClr val="0005E4"/>
                </a:solidFill>
                <a:latin typeface="Times New Roman" pitchFamily="18" charset="0"/>
                <a:cs typeface="Times New Roman" pitchFamily="18" charset="0"/>
              </a:rPr>
              <a:t>Tìm</a:t>
            </a:r>
            <a:r>
              <a:rPr lang="en-US" sz="2800" dirty="0">
                <a:solidFill>
                  <a:srgbClr val="0005E4"/>
                </a:solidFill>
                <a:latin typeface="Times New Roman" pitchFamily="18" charset="0"/>
                <a:cs typeface="Times New Roman" pitchFamily="18" charset="0"/>
              </a:rPr>
              <a:t> </a:t>
            </a:r>
            <a:r>
              <a:rPr lang="en-US" sz="2800" dirty="0" err="1">
                <a:solidFill>
                  <a:srgbClr val="0005E4"/>
                </a:solidFill>
                <a:latin typeface="Times New Roman" pitchFamily="18" charset="0"/>
                <a:cs typeface="Times New Roman" pitchFamily="18" charset="0"/>
              </a:rPr>
              <a:t>hiểu</a:t>
            </a:r>
            <a:r>
              <a:rPr lang="en-US" sz="2800" dirty="0">
                <a:solidFill>
                  <a:srgbClr val="0005E4"/>
                </a:solidFill>
                <a:latin typeface="Times New Roman" pitchFamily="18" charset="0"/>
                <a:cs typeface="Times New Roman" pitchFamily="18" charset="0"/>
              </a:rPr>
              <a:t> </a:t>
            </a:r>
            <a:r>
              <a:rPr lang="en-US" sz="2800" dirty="0" err="1">
                <a:solidFill>
                  <a:srgbClr val="0005E4"/>
                </a:solidFill>
                <a:latin typeface="Times New Roman" pitchFamily="18" charset="0"/>
                <a:cs typeface="Times New Roman" pitchFamily="18" charset="0"/>
              </a:rPr>
              <a:t>chung</a:t>
            </a:r>
            <a:endParaRPr lang="en-US" sz="2800" dirty="0">
              <a:solidFill>
                <a:srgbClr val="0005E4"/>
              </a:solidFill>
              <a:latin typeface="Times New Roman" pitchFamily="18" charset="0"/>
              <a:cs typeface="Times New Roman" pitchFamily="18" charset="0"/>
            </a:endParaRPr>
          </a:p>
        </p:txBody>
      </p:sp>
      <p:sp>
        <p:nvSpPr>
          <p:cNvPr id="7" name="Oval 6">
            <a:extLst>
              <a:ext uri="{FF2B5EF4-FFF2-40B4-BE49-F238E27FC236}">
                <a16:creationId xmlns:a16="http://schemas.microsoft.com/office/drawing/2014/main" id="{5816034B-F285-F9E7-5FBE-658975F41436}"/>
              </a:ext>
            </a:extLst>
          </p:cNvPr>
          <p:cNvSpPr/>
          <p:nvPr/>
        </p:nvSpPr>
        <p:spPr>
          <a:xfrm>
            <a:off x="1979323" y="1827088"/>
            <a:ext cx="855347" cy="844900"/>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a:t>
            </a:r>
            <a:r>
              <a:rPr lang="en-US" sz="3200" dirty="0">
                <a:solidFill>
                  <a:srgbClr val="FF0000"/>
                </a:solidFill>
                <a:latin typeface="Mongolian Baiti" panose="03000500000000000000" pitchFamily="66" charset="0"/>
                <a:cs typeface="Mongolian Baiti" panose="03000500000000000000" pitchFamily="66" charset="0"/>
              </a:rPr>
              <a:t>I</a:t>
            </a:r>
            <a:endParaRPr lang="en-US" sz="3200" dirty="0">
              <a:solidFill>
                <a:srgbClr val="FF0000"/>
              </a:solidFill>
            </a:endParaRPr>
          </a:p>
        </p:txBody>
      </p:sp>
      <p:sp>
        <p:nvSpPr>
          <p:cNvPr id="17" name="Rectangle: Rounded Corners 16">
            <a:extLst>
              <a:ext uri="{FF2B5EF4-FFF2-40B4-BE49-F238E27FC236}">
                <a16:creationId xmlns:a16="http://schemas.microsoft.com/office/drawing/2014/main" id="{C11A2659-15FB-38D7-FB80-205491D71CBE}"/>
              </a:ext>
            </a:extLst>
          </p:cNvPr>
          <p:cNvSpPr/>
          <p:nvPr/>
        </p:nvSpPr>
        <p:spPr>
          <a:xfrm>
            <a:off x="7121217" y="2305783"/>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5E4"/>
                </a:solidFill>
                <a:latin typeface="Times New Roman" pitchFamily="18" charset="0"/>
                <a:cs typeface="Times New Roman" pitchFamily="18" charset="0"/>
              </a:rPr>
              <a:t>Luyện</a:t>
            </a:r>
            <a:r>
              <a:rPr lang="en-US" sz="2800" dirty="0">
                <a:solidFill>
                  <a:srgbClr val="0005E4"/>
                </a:solidFill>
                <a:latin typeface="Times New Roman" pitchFamily="18" charset="0"/>
                <a:cs typeface="Times New Roman" pitchFamily="18" charset="0"/>
              </a:rPr>
              <a:t> </a:t>
            </a:r>
            <a:r>
              <a:rPr lang="en-US" sz="2800" dirty="0" err="1">
                <a:solidFill>
                  <a:srgbClr val="0005E4"/>
                </a:solidFill>
                <a:latin typeface="Times New Roman" pitchFamily="18" charset="0"/>
                <a:cs typeface="Times New Roman" pitchFamily="18" charset="0"/>
              </a:rPr>
              <a:t>tập</a:t>
            </a:r>
            <a:endParaRPr lang="en-US" sz="2800" dirty="0">
              <a:solidFill>
                <a:srgbClr val="0005E4"/>
              </a:solidFill>
              <a:latin typeface="Times New Roman" pitchFamily="18" charset="0"/>
              <a:cs typeface="Times New Roman" pitchFamily="18" charset="0"/>
            </a:endParaRPr>
          </a:p>
        </p:txBody>
      </p:sp>
      <p:sp>
        <p:nvSpPr>
          <p:cNvPr id="18" name="Oval 17">
            <a:extLst>
              <a:ext uri="{FF2B5EF4-FFF2-40B4-BE49-F238E27FC236}">
                <a16:creationId xmlns:a16="http://schemas.microsoft.com/office/drawing/2014/main" id="{8FFEB597-CAFB-1336-F749-B1635BE7BA38}"/>
              </a:ext>
            </a:extLst>
          </p:cNvPr>
          <p:cNvSpPr/>
          <p:nvPr/>
        </p:nvSpPr>
        <p:spPr>
          <a:xfrm>
            <a:off x="9417339" y="1771809"/>
            <a:ext cx="930006" cy="875375"/>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Mongolian Baiti" panose="03000500000000000000" pitchFamily="66" charset="0"/>
                <a:cs typeface="Mongolian Baiti" panose="03000500000000000000" pitchFamily="66" charset="0"/>
              </a:rPr>
              <a:t>III</a:t>
            </a:r>
          </a:p>
        </p:txBody>
      </p:sp>
      <p:sp>
        <p:nvSpPr>
          <p:cNvPr id="19" name="Rectangle: Rounded Corners 18">
            <a:extLst>
              <a:ext uri="{FF2B5EF4-FFF2-40B4-BE49-F238E27FC236}">
                <a16:creationId xmlns:a16="http://schemas.microsoft.com/office/drawing/2014/main" id="{AD3B5845-E22A-C20E-C744-7E8E2E09CDF8}"/>
              </a:ext>
            </a:extLst>
          </p:cNvPr>
          <p:cNvSpPr/>
          <p:nvPr/>
        </p:nvSpPr>
        <p:spPr>
          <a:xfrm>
            <a:off x="3644478" y="2270520"/>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5E4"/>
                </a:solidFill>
                <a:latin typeface="Times New Roman" pitchFamily="18" charset="0"/>
                <a:cs typeface="Times New Roman" pitchFamily="18" charset="0"/>
              </a:rPr>
              <a:t>Đọc</a:t>
            </a:r>
            <a:r>
              <a:rPr lang="en-US" sz="2800" dirty="0">
                <a:solidFill>
                  <a:srgbClr val="0005E4"/>
                </a:solidFill>
                <a:latin typeface="Times New Roman" pitchFamily="18" charset="0"/>
                <a:cs typeface="Times New Roman" pitchFamily="18" charset="0"/>
              </a:rPr>
              <a:t> – </a:t>
            </a:r>
            <a:r>
              <a:rPr lang="en-US" sz="2800" dirty="0" err="1">
                <a:solidFill>
                  <a:srgbClr val="0005E4"/>
                </a:solidFill>
                <a:latin typeface="Times New Roman" pitchFamily="18" charset="0"/>
                <a:cs typeface="Times New Roman" pitchFamily="18" charset="0"/>
              </a:rPr>
              <a:t>Hiểu</a:t>
            </a:r>
            <a:r>
              <a:rPr lang="en-US" sz="2800" dirty="0">
                <a:solidFill>
                  <a:srgbClr val="0005E4"/>
                </a:solidFill>
                <a:latin typeface="Times New Roman" pitchFamily="18" charset="0"/>
                <a:cs typeface="Times New Roman" pitchFamily="18" charset="0"/>
              </a:rPr>
              <a:t> </a:t>
            </a:r>
            <a:r>
              <a:rPr lang="en-US" sz="2800" dirty="0" err="1">
                <a:solidFill>
                  <a:srgbClr val="0005E4"/>
                </a:solidFill>
                <a:latin typeface="Times New Roman" pitchFamily="18" charset="0"/>
                <a:cs typeface="Times New Roman" pitchFamily="18" charset="0"/>
              </a:rPr>
              <a:t>văn</a:t>
            </a:r>
            <a:r>
              <a:rPr lang="en-US" sz="2800" dirty="0">
                <a:solidFill>
                  <a:srgbClr val="0005E4"/>
                </a:solidFill>
                <a:latin typeface="Times New Roman" pitchFamily="18" charset="0"/>
                <a:cs typeface="Times New Roman" pitchFamily="18" charset="0"/>
              </a:rPr>
              <a:t> </a:t>
            </a:r>
            <a:r>
              <a:rPr lang="en-US" sz="2800" dirty="0" err="1">
                <a:solidFill>
                  <a:srgbClr val="0005E4"/>
                </a:solidFill>
                <a:latin typeface="Times New Roman" pitchFamily="18" charset="0"/>
                <a:cs typeface="Times New Roman" pitchFamily="18" charset="0"/>
              </a:rPr>
              <a:t>bản</a:t>
            </a:r>
            <a:endParaRPr lang="en-US" sz="2800" dirty="0">
              <a:solidFill>
                <a:srgbClr val="0005E4"/>
              </a:solidFill>
              <a:latin typeface="Times New Roman" pitchFamily="18" charset="0"/>
              <a:cs typeface="Times New Roman" pitchFamily="18" charset="0"/>
            </a:endParaRPr>
          </a:p>
        </p:txBody>
      </p:sp>
      <p:sp>
        <p:nvSpPr>
          <p:cNvPr id="20" name="Oval 19">
            <a:extLst>
              <a:ext uri="{FF2B5EF4-FFF2-40B4-BE49-F238E27FC236}">
                <a16:creationId xmlns:a16="http://schemas.microsoft.com/office/drawing/2014/main" id="{1EBF4B9F-26A7-A0AC-FA62-740260B150CB}"/>
              </a:ext>
            </a:extLst>
          </p:cNvPr>
          <p:cNvSpPr/>
          <p:nvPr/>
        </p:nvSpPr>
        <p:spPr>
          <a:xfrm>
            <a:off x="5763619" y="1845551"/>
            <a:ext cx="798512" cy="795867"/>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Mongolian Baiti" panose="03000500000000000000" pitchFamily="66" charset="0"/>
                <a:cs typeface="Mongolian Baiti" panose="03000500000000000000" pitchFamily="66" charset="0"/>
              </a:rPr>
              <a:t>II</a:t>
            </a:r>
          </a:p>
        </p:txBody>
      </p:sp>
      <p:sp>
        <p:nvSpPr>
          <p:cNvPr id="6" name="Rectangle 5">
            <a:extLst>
              <a:ext uri="{FF2B5EF4-FFF2-40B4-BE49-F238E27FC236}">
                <a16:creationId xmlns:a16="http://schemas.microsoft.com/office/drawing/2014/main" id="{650398CD-3FBA-A388-9111-DD1ED58B8A72}"/>
              </a:ext>
            </a:extLst>
          </p:cNvPr>
          <p:cNvSpPr/>
          <p:nvPr/>
        </p:nvSpPr>
        <p:spPr>
          <a:xfrm>
            <a:off x="383457" y="7080753"/>
            <a:ext cx="2787446"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imes New Roman" pitchFamily="18" charset="0"/>
                <a:cs typeface="Times New Roman" pitchFamily="18" charset="0"/>
              </a:rPr>
              <a:t>Tác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giả</a:t>
            </a:r>
            <a:endParaRPr lang="en-US" sz="3600" dirty="0">
              <a:solidFill>
                <a:srgbClr val="C00000"/>
              </a:solidFill>
              <a:latin typeface="Times New Roman" pitchFamily="18" charset="0"/>
              <a:cs typeface="Times New Roman" pitchFamily="18" charset="0"/>
            </a:endParaRPr>
          </a:p>
        </p:txBody>
      </p:sp>
      <p:sp>
        <p:nvSpPr>
          <p:cNvPr id="8" name="Oval 7">
            <a:extLst>
              <a:ext uri="{FF2B5EF4-FFF2-40B4-BE49-F238E27FC236}">
                <a16:creationId xmlns:a16="http://schemas.microsoft.com/office/drawing/2014/main" id="{94EE64B2-E498-5B16-FAD9-B0A897F939F6}"/>
              </a:ext>
            </a:extLst>
          </p:cNvPr>
          <p:cNvSpPr/>
          <p:nvPr/>
        </p:nvSpPr>
        <p:spPr>
          <a:xfrm>
            <a:off x="-563137" y="6858000"/>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5E4"/>
                </a:solidFill>
                <a:latin typeface="Times New Roman" pitchFamily="18" charset="0"/>
                <a:cs typeface="Times New Roman" pitchFamily="18" charset="0"/>
              </a:rPr>
              <a:t>1</a:t>
            </a:r>
          </a:p>
        </p:txBody>
      </p:sp>
      <p:sp>
        <p:nvSpPr>
          <p:cNvPr id="10" name="Rectangle: Rounded Corners 9">
            <a:extLst>
              <a:ext uri="{FF2B5EF4-FFF2-40B4-BE49-F238E27FC236}">
                <a16:creationId xmlns:a16="http://schemas.microsoft.com/office/drawing/2014/main" id="{0D80A70B-B98D-5A67-B9E4-FFCD8349BB67}"/>
              </a:ext>
            </a:extLst>
          </p:cNvPr>
          <p:cNvSpPr/>
          <p:nvPr/>
        </p:nvSpPr>
        <p:spPr>
          <a:xfrm>
            <a:off x="-250722" y="7846143"/>
            <a:ext cx="5185367" cy="3991214"/>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5E4"/>
                </a:solidFill>
                <a:latin typeface="Times New Roman" pitchFamily="18" charset="0"/>
                <a:cs typeface="Times New Roman" pitchFamily="18" charset="0"/>
              </a:rPr>
              <a:t>- </a:t>
            </a:r>
            <a:r>
              <a:rPr lang="en-US" sz="2000" dirty="0" err="1">
                <a:solidFill>
                  <a:srgbClr val="0005E4"/>
                </a:solidFill>
                <a:latin typeface="Times New Roman" pitchFamily="18" charset="0"/>
                <a:cs typeface="Times New Roman" pitchFamily="18" charset="0"/>
              </a:rPr>
              <a:t>Tên</a:t>
            </a:r>
            <a:r>
              <a:rPr lang="en-US" sz="2000" dirty="0">
                <a:solidFill>
                  <a:srgbClr val="0005E4"/>
                </a:solidFill>
                <a:latin typeface="Times New Roman" pitchFamily="18" charset="0"/>
                <a:cs typeface="Times New Roman" pitchFamily="18" charset="0"/>
              </a:rPr>
              <a:t> </a:t>
            </a:r>
            <a:r>
              <a:rPr lang="en-US" sz="2000" dirty="0" err="1">
                <a:solidFill>
                  <a:srgbClr val="0005E4"/>
                </a:solidFill>
                <a:latin typeface="Times New Roman" pitchFamily="18" charset="0"/>
                <a:cs typeface="Times New Roman" pitchFamily="18" charset="0"/>
              </a:rPr>
              <a:t>thật</a:t>
            </a:r>
            <a:r>
              <a:rPr lang="en-US" sz="2000" dirty="0">
                <a:solidFill>
                  <a:srgbClr val="0005E4"/>
                </a:solidFill>
                <a:latin typeface="Times New Roman" pitchFamily="18" charset="0"/>
                <a:cs typeface="Times New Roman" pitchFamily="18" charset="0"/>
              </a:rPr>
              <a:t>: </a:t>
            </a:r>
            <a:r>
              <a:rPr lang="en-US" sz="2000" dirty="0" err="1">
                <a:solidFill>
                  <a:srgbClr val="0005E4"/>
                </a:solidFill>
                <a:latin typeface="Times New Roman" pitchFamily="18" charset="0"/>
                <a:cs typeface="Times New Roman" pitchFamily="18" charset="0"/>
              </a:rPr>
              <a:t>Văn</a:t>
            </a:r>
            <a:r>
              <a:rPr lang="en-US" sz="2000" dirty="0">
                <a:solidFill>
                  <a:srgbClr val="0005E4"/>
                </a:solidFill>
                <a:latin typeface="Times New Roman" pitchFamily="18" charset="0"/>
                <a:cs typeface="Times New Roman" pitchFamily="18" charset="0"/>
              </a:rPr>
              <a:t> </a:t>
            </a:r>
            <a:r>
              <a:rPr lang="en-US" sz="2000" dirty="0" err="1">
                <a:solidFill>
                  <a:srgbClr val="0005E4"/>
                </a:solidFill>
                <a:latin typeface="Times New Roman" pitchFamily="18" charset="0"/>
                <a:cs typeface="Times New Roman" pitchFamily="18" charset="0"/>
              </a:rPr>
              <a:t>Công</a:t>
            </a:r>
            <a:r>
              <a:rPr lang="en-US" sz="2000" dirty="0">
                <a:solidFill>
                  <a:srgbClr val="0005E4"/>
                </a:solidFill>
                <a:latin typeface="Times New Roman" pitchFamily="18" charset="0"/>
                <a:cs typeface="Times New Roman" pitchFamily="18" charset="0"/>
              </a:rPr>
              <a:t> </a:t>
            </a:r>
            <a:r>
              <a:rPr lang="en-US" sz="2000" dirty="0" err="1">
                <a:solidFill>
                  <a:srgbClr val="0005E4"/>
                </a:solidFill>
                <a:latin typeface="Times New Roman" pitchFamily="18" charset="0"/>
                <a:cs typeface="Times New Roman" pitchFamily="18" charset="0"/>
              </a:rPr>
              <a:t>Hùng</a:t>
            </a:r>
            <a:r>
              <a:rPr lang="en-US" sz="2000" dirty="0">
                <a:solidFill>
                  <a:srgbClr val="0005E4"/>
                </a:solidFill>
                <a:latin typeface="Times New Roman" pitchFamily="18" charset="0"/>
                <a:cs typeface="Times New Roman" pitchFamily="18" charset="0"/>
              </a:rPr>
              <a:t>(1958)</a:t>
            </a:r>
          </a:p>
          <a:p>
            <a:r>
              <a:rPr lang="en-US" sz="2000" dirty="0">
                <a:solidFill>
                  <a:srgbClr val="0005E4"/>
                </a:solidFill>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Quê</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Điền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Hòa</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Phong</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Điền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Thừa</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Thiên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Huế</a:t>
            </a:r>
            <a:r>
              <a:rPr lang="en-US" sz="2000" dirty="0">
                <a:solidFill>
                  <a:srgbClr val="0005E4"/>
                </a:solidFill>
                <a:effectLst/>
                <a:latin typeface="Times New Roman" pitchFamily="18" charset="0"/>
                <a:cs typeface="Times New Roman" pitchFamily="18" charset="0"/>
              </a:rPr>
              <a:t>.</a:t>
            </a:r>
            <a:endParaRPr lang="en-US" sz="2000" dirty="0">
              <a:solidFill>
                <a:srgbClr val="0005E4"/>
              </a:solidFill>
              <a:latin typeface="Times New Roman" pitchFamily="18" charset="0"/>
              <a:cs typeface="Times New Roman" pitchFamily="18" charset="0"/>
            </a:endParaRPr>
          </a:p>
          <a:p>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Sinh</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ra</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lớn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lên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và</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học</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phổ</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thông</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tại</a:t>
            </a:r>
            <a:r>
              <a:rPr lang="en-US" sz="2000" dirty="0">
                <a:solidFill>
                  <a:srgbClr val="0005E4"/>
                </a:solidFill>
                <a:effectLst/>
                <a:latin typeface="Times New Roman" pitchFamily="18" charset="0"/>
                <a:cs typeface="Times New Roman" pitchFamily="18" charset="0"/>
              </a:rPr>
              <a:t> Thanh </a:t>
            </a:r>
            <a:r>
              <a:rPr lang="en-US" sz="2000" dirty="0" err="1">
                <a:solidFill>
                  <a:srgbClr val="0005E4"/>
                </a:solidFill>
                <a:effectLst/>
                <a:latin typeface="Times New Roman" pitchFamily="18" charset="0"/>
                <a:cs typeface="Times New Roman" pitchFamily="18" charset="0"/>
              </a:rPr>
              <a:t>Hóa</a:t>
            </a:r>
            <a:r>
              <a:rPr lang="en-US" sz="2000" dirty="0">
                <a:solidFill>
                  <a:srgbClr val="0005E4"/>
                </a:solidFill>
                <a:effectLst/>
                <a:latin typeface="Times New Roman" pitchFamily="18" charset="0"/>
                <a:cs typeface="Times New Roman" pitchFamily="18" charset="0"/>
              </a:rPr>
              <a:t>.</a:t>
            </a:r>
          </a:p>
          <a:p>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Chức</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vụ</a:t>
            </a:r>
            <a:r>
              <a:rPr lang="en-US" sz="2000" dirty="0">
                <a:solidFill>
                  <a:srgbClr val="0005E4"/>
                </a:solidFill>
                <a:effectLst/>
                <a:latin typeface="Times New Roman" pitchFamily="18" charset="0"/>
                <a:cs typeface="Times New Roman" pitchFamily="18" charset="0"/>
              </a:rPr>
              <a:t>: </a:t>
            </a:r>
          </a:p>
          <a:p>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Hội</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viên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Hội</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Nhà</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văn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Việt</a:t>
            </a:r>
            <a:r>
              <a:rPr lang="en-US" sz="2000" dirty="0">
                <a:solidFill>
                  <a:srgbClr val="0005E4"/>
                </a:solidFill>
                <a:effectLst/>
                <a:latin typeface="Times New Roman" pitchFamily="18" charset="0"/>
                <a:cs typeface="Times New Roman" pitchFamily="18" charset="0"/>
              </a:rPr>
              <a:t> Nam</a:t>
            </a:r>
            <a:r>
              <a:rPr lang="en-US" sz="2000" dirty="0">
                <a:solidFill>
                  <a:srgbClr val="0005E4"/>
                </a:solidFill>
                <a:latin typeface="Times New Roman" pitchFamily="18" charset="0"/>
                <a:cs typeface="Times New Roman" pitchFamily="18" charset="0"/>
              </a:rPr>
              <a:t/>
            </a:r>
            <a:br>
              <a:rPr lang="en-US" sz="2000" dirty="0">
                <a:solidFill>
                  <a:srgbClr val="0005E4"/>
                </a:solidFill>
                <a:latin typeface="Times New Roman" pitchFamily="18" charset="0"/>
                <a:cs typeface="Times New Roman" pitchFamily="18" charset="0"/>
              </a:rPr>
            </a:br>
            <a:r>
              <a:rPr lang="en-US" sz="2000" dirty="0">
                <a:solidFill>
                  <a:srgbClr val="0005E4"/>
                </a:solidFill>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Nguyên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Phó</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Chủ</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tịch</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Hội</a:t>
            </a:r>
            <a:r>
              <a:rPr lang="en-US" sz="2000" dirty="0">
                <a:solidFill>
                  <a:srgbClr val="0005E4"/>
                </a:solidFill>
                <a:effectLst/>
                <a:latin typeface="Times New Roman" pitchFamily="18" charset="0"/>
                <a:cs typeface="Times New Roman" pitchFamily="18" charset="0"/>
              </a:rPr>
              <a:t> VHNT Gia Lai</a:t>
            </a:r>
            <a:br>
              <a:rPr lang="en-US" sz="2000" dirty="0">
                <a:solidFill>
                  <a:srgbClr val="0005E4"/>
                </a:solidFill>
                <a:effectLst/>
                <a:latin typeface="Times New Roman" pitchFamily="18" charset="0"/>
                <a:cs typeface="Times New Roman" pitchFamily="18" charset="0"/>
              </a:rPr>
            </a:b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Nguyên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Tổng</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biên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tập</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tạp</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chí</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Văn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nghệ</a:t>
            </a:r>
            <a:r>
              <a:rPr lang="en-US" sz="2000" dirty="0">
                <a:solidFill>
                  <a:srgbClr val="0005E4"/>
                </a:solidFill>
                <a:effectLst/>
                <a:latin typeface="Times New Roman" pitchFamily="18" charset="0"/>
                <a:cs typeface="Times New Roman" pitchFamily="18" charset="0"/>
              </a:rPr>
              <a:t> Gia Lai.</a:t>
            </a:r>
            <a:br>
              <a:rPr lang="en-US" sz="2000" dirty="0">
                <a:solidFill>
                  <a:srgbClr val="0005E4"/>
                </a:solidFill>
                <a:effectLst/>
                <a:latin typeface="Times New Roman" pitchFamily="18" charset="0"/>
                <a:cs typeface="Times New Roman" pitchFamily="18" charset="0"/>
              </a:rPr>
            </a:b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Nguyên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Ủy</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viên</a:t>
            </a:r>
            <a:r>
              <a:rPr lang="en-US" sz="2000" dirty="0">
                <a:solidFill>
                  <a:srgbClr val="0005E4"/>
                </a:solidFill>
                <a:effectLst/>
                <a:latin typeface="Times New Roman" pitchFamily="18" charset="0"/>
                <a:cs typeface="Times New Roman" pitchFamily="18" charset="0"/>
              </a:rPr>
              <a:t> BCH </a:t>
            </a:r>
            <a:r>
              <a:rPr lang="en-US" sz="2000" dirty="0" err="1">
                <a:solidFill>
                  <a:srgbClr val="0005E4"/>
                </a:solidFill>
                <a:effectLst/>
                <a:latin typeface="Times New Roman" pitchFamily="18" charset="0"/>
                <a:cs typeface="Times New Roman" pitchFamily="18" charset="0"/>
              </a:rPr>
              <a:t>Hội</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nhà</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văn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Việt</a:t>
            </a:r>
            <a:r>
              <a:rPr lang="en-US" sz="2000" dirty="0">
                <a:solidFill>
                  <a:srgbClr val="0005E4"/>
                </a:solidFill>
                <a:effectLst/>
                <a:latin typeface="Times New Roman" pitchFamily="18" charset="0"/>
                <a:cs typeface="Times New Roman" pitchFamily="18" charset="0"/>
              </a:rPr>
              <a:t> Nam </a:t>
            </a:r>
            <a:r>
              <a:rPr lang="en-US" sz="2000" dirty="0" err="1">
                <a:solidFill>
                  <a:srgbClr val="0005E4"/>
                </a:solidFill>
                <a:effectLst/>
                <a:latin typeface="Times New Roman" pitchFamily="18" charset="0"/>
                <a:cs typeface="Times New Roman" pitchFamily="18" charset="0"/>
              </a:rPr>
              <a:t>khóa</a:t>
            </a:r>
            <a:r>
              <a:rPr lang="en-US" sz="2000" dirty="0">
                <a:solidFill>
                  <a:srgbClr val="0005E4"/>
                </a:solidFill>
                <a:effectLst/>
                <a:latin typeface="Times New Roman" pitchFamily="18" charset="0"/>
                <a:cs typeface="Times New Roman" pitchFamily="18" charset="0"/>
              </a:rPr>
              <a:t> VIII</a:t>
            </a:r>
            <a:endParaRPr lang="en-US" sz="2000" dirty="0">
              <a:solidFill>
                <a:srgbClr val="0005E4"/>
              </a:solidFill>
              <a:latin typeface="Times New Roman" pitchFamily="18" charset="0"/>
              <a:cs typeface="Times New Roman" pitchFamily="18" charset="0"/>
            </a:endParaRPr>
          </a:p>
          <a:p>
            <a:pPr algn="ctr"/>
            <a:endParaRPr lang="en-US" dirty="0"/>
          </a:p>
        </p:txBody>
      </p:sp>
      <p:sp>
        <p:nvSpPr>
          <p:cNvPr id="21" name="Rectangle 20">
            <a:extLst>
              <a:ext uri="{FF2B5EF4-FFF2-40B4-BE49-F238E27FC236}">
                <a16:creationId xmlns:a16="http://schemas.microsoft.com/office/drawing/2014/main" id="{3312E006-AD88-85C3-CAF1-39D9AED4F435}"/>
              </a:ext>
            </a:extLst>
          </p:cNvPr>
          <p:cNvSpPr/>
          <p:nvPr/>
        </p:nvSpPr>
        <p:spPr>
          <a:xfrm>
            <a:off x="5353407" y="7049729"/>
            <a:ext cx="4690246"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imes New Roman" pitchFamily="18" charset="0"/>
                <a:cs typeface="Times New Roman" pitchFamily="18" charset="0"/>
              </a:rPr>
              <a:t>Tác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phẩm</a:t>
            </a:r>
            <a:endParaRPr lang="en-US" sz="3600" dirty="0">
              <a:solidFill>
                <a:srgbClr val="C00000"/>
              </a:solidFill>
              <a:latin typeface="Times New Roman" pitchFamily="18" charset="0"/>
              <a:cs typeface="Times New Roman" pitchFamily="18" charset="0"/>
            </a:endParaRPr>
          </a:p>
        </p:txBody>
      </p:sp>
      <p:sp>
        <p:nvSpPr>
          <p:cNvPr id="22" name="Oval 21">
            <a:extLst>
              <a:ext uri="{FF2B5EF4-FFF2-40B4-BE49-F238E27FC236}">
                <a16:creationId xmlns:a16="http://schemas.microsoft.com/office/drawing/2014/main" id="{8C3169AA-208E-A997-0209-B1EA0AE1C898}"/>
              </a:ext>
            </a:extLst>
          </p:cNvPr>
          <p:cNvSpPr/>
          <p:nvPr/>
        </p:nvSpPr>
        <p:spPr>
          <a:xfrm>
            <a:off x="5156278" y="6858000"/>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5E4"/>
                </a:solidFill>
                <a:latin typeface="Times New Roman" pitchFamily="18" charset="0"/>
                <a:cs typeface="Times New Roman" pitchFamily="18" charset="0"/>
              </a:rPr>
              <a:t>2</a:t>
            </a:r>
          </a:p>
        </p:txBody>
      </p:sp>
      <p:sp>
        <p:nvSpPr>
          <p:cNvPr id="23" name="Rectangle: Rounded Corners 22">
            <a:extLst>
              <a:ext uri="{FF2B5EF4-FFF2-40B4-BE49-F238E27FC236}">
                <a16:creationId xmlns:a16="http://schemas.microsoft.com/office/drawing/2014/main" id="{71DB8BE7-F5D0-4B21-2922-AF726DF043D9}"/>
              </a:ext>
            </a:extLst>
          </p:cNvPr>
          <p:cNvSpPr/>
          <p:nvPr/>
        </p:nvSpPr>
        <p:spPr>
          <a:xfrm>
            <a:off x="5913844" y="7771117"/>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Đồng</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Tháp</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Mười</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mùa</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nước</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nổi</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của</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Văn</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Công</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Hùng</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được</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dẫn</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theo</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báo</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Văn</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Nghệ</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số</a:t>
            </a:r>
            <a:r>
              <a:rPr lang="en-US" sz="2400" dirty="0">
                <a:solidFill>
                  <a:srgbClr val="0005E4"/>
                </a:solidFill>
                <a:latin typeface="Times New Roman" pitchFamily="18" charset="0"/>
                <a:cs typeface="Times New Roman" pitchFamily="18" charset="0"/>
              </a:rPr>
              <a:t> 49, </a:t>
            </a:r>
            <a:r>
              <a:rPr lang="en-US" sz="2400" dirty="0" err="1">
                <a:solidFill>
                  <a:srgbClr val="0005E4"/>
                </a:solidFill>
                <a:latin typeface="Times New Roman" pitchFamily="18" charset="0"/>
                <a:cs typeface="Times New Roman" pitchFamily="18" charset="0"/>
              </a:rPr>
              <a:t>năm</a:t>
            </a:r>
            <a:r>
              <a:rPr lang="en-US" sz="2400" dirty="0">
                <a:solidFill>
                  <a:srgbClr val="0005E4"/>
                </a:solidFill>
                <a:latin typeface="Times New Roman" pitchFamily="18" charset="0"/>
                <a:cs typeface="Times New Roman" pitchFamily="18" charset="0"/>
              </a:rPr>
              <a:t> 2011</a:t>
            </a:r>
          </a:p>
        </p:txBody>
      </p:sp>
    </p:spTree>
    <p:extLst>
      <p:ext uri="{BB962C8B-B14F-4D97-AF65-F5344CB8AC3E}">
        <p14:creationId xmlns:p14="http://schemas.microsoft.com/office/powerpoint/2010/main" val="33409409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AF9CA3-0DAF-399C-C2AE-CE2815042974}"/>
              </a:ext>
            </a:extLst>
          </p:cNvPr>
          <p:cNvSpPr txBox="1"/>
          <p:nvPr/>
        </p:nvSpPr>
        <p:spPr>
          <a:xfrm>
            <a:off x="888274" y="600891"/>
            <a:ext cx="3457303" cy="584775"/>
          </a:xfrm>
          <a:prstGeom prst="rect">
            <a:avLst/>
          </a:prstGeom>
          <a:noFill/>
        </p:spPr>
        <p:txBody>
          <a:bodyPr wrap="square" rtlCol="0">
            <a:spAutoFit/>
          </a:bodyPr>
          <a:lstStyle/>
          <a:p>
            <a:endParaRPr lang="en-US" sz="3200" dirty="0">
              <a:solidFill>
                <a:srgbClr val="800000"/>
              </a:solidFill>
            </a:endParaRPr>
          </a:p>
        </p:txBody>
      </p:sp>
      <p:pic>
        <p:nvPicPr>
          <p:cNvPr id="1030" name="Picture 6" descr="10 Cánh Đồng Sen Đẹp Bạn Nên Đi Kẻo Lỡ ... Mùa Sen | Sen Đại Việt">
            <a:extLst>
              <a:ext uri="{FF2B5EF4-FFF2-40B4-BE49-F238E27FC236}">
                <a16:creationId xmlns:a16="http://schemas.microsoft.com/office/drawing/2014/main" id="{B3FB724A-3F0E-2606-4D47-8A4D6DE93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gradFill>
            <a:gsLst>
              <a:gs pos="10000">
                <a:schemeClr val="accent2"/>
              </a:gs>
              <a:gs pos="0">
                <a:schemeClr val="accent2">
                  <a:alpha val="71000"/>
                  <a:lumMod val="84000"/>
                  <a:lumOff val="16000"/>
                </a:schemeClr>
              </a:gs>
              <a:gs pos="77000">
                <a:schemeClr val="accent5">
                  <a:lumMod val="70000"/>
                </a:schemeClr>
              </a:gs>
            </a:gsLst>
            <a:lin ang="0" scaled="1"/>
          </a:gradFill>
          <a:effectLst>
            <a:outerShdw blurRad="50800" dist="50800" dir="5400000" algn="ctr" rotWithShape="0">
              <a:srgbClr val="000000">
                <a:alpha val="0"/>
              </a:srgbClr>
            </a:outerShdw>
          </a:effectLst>
        </p:spPr>
      </p:pic>
      <p:sp>
        <p:nvSpPr>
          <p:cNvPr id="27" name="TextBox 26">
            <a:extLst>
              <a:ext uri="{FF2B5EF4-FFF2-40B4-BE49-F238E27FC236}">
                <a16:creationId xmlns:a16="http://schemas.microsoft.com/office/drawing/2014/main" id="{7A3527F2-11A6-D4FC-35D6-EBE63BA2F5CD}"/>
              </a:ext>
            </a:extLst>
          </p:cNvPr>
          <p:cNvSpPr txBox="1"/>
          <p:nvPr/>
        </p:nvSpPr>
        <p:spPr>
          <a:xfrm>
            <a:off x="3547065" y="-2331043"/>
            <a:ext cx="5202386" cy="1754326"/>
          </a:xfrm>
          <a:prstGeom prst="rect">
            <a:avLst/>
          </a:prstGeom>
          <a:noFill/>
        </p:spPr>
        <p:txBody>
          <a:bodyPr wrap="none" rtlCol="0">
            <a:spAutoFit/>
          </a:bodyPr>
          <a:lstStyle/>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Đồng</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Tháp</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Mười</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p>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mùa</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nước</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nổi</a:t>
            </a:r>
            <a:endPar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8FEFE621-C230-7052-B7AB-A2DC23114865}"/>
              </a:ext>
            </a:extLst>
          </p:cNvPr>
          <p:cNvSpPr txBox="1"/>
          <p:nvPr/>
        </p:nvSpPr>
        <p:spPr>
          <a:xfrm>
            <a:off x="6622869" y="-576717"/>
            <a:ext cx="2934086" cy="523220"/>
          </a:xfrm>
          <a:prstGeom prst="rect">
            <a:avLst/>
          </a:prstGeom>
          <a:noFill/>
        </p:spPr>
        <p:txBody>
          <a:bodyPr wrap="square" rtlCol="0">
            <a:spAutoFit/>
          </a:bodyPr>
          <a:lstStyle/>
          <a:p>
            <a:r>
              <a:rPr lang="en-US" sz="2800" dirty="0" err="1">
                <a:solidFill>
                  <a:srgbClr val="A50021"/>
                </a:solidFill>
                <a:latin typeface="Times New Roman" pitchFamily="18" charset="0"/>
                <a:cs typeface="Times New Roman" pitchFamily="18" charset="0"/>
              </a:rPr>
              <a:t>Văn</a:t>
            </a:r>
            <a:r>
              <a:rPr lang="en-US" sz="2800" dirty="0">
                <a:solidFill>
                  <a:srgbClr val="A50021"/>
                </a:solidFill>
                <a:latin typeface="Times New Roman" pitchFamily="18" charset="0"/>
                <a:cs typeface="Times New Roman" pitchFamily="18" charset="0"/>
              </a:rPr>
              <a:t> </a:t>
            </a:r>
            <a:r>
              <a:rPr lang="en-US" sz="2800" dirty="0" err="1">
                <a:solidFill>
                  <a:srgbClr val="A50021"/>
                </a:solidFill>
                <a:latin typeface="Times New Roman" pitchFamily="18" charset="0"/>
                <a:cs typeface="Times New Roman" pitchFamily="18" charset="0"/>
              </a:rPr>
              <a:t>Công</a:t>
            </a:r>
            <a:r>
              <a:rPr lang="en-US" sz="2800" dirty="0">
                <a:solidFill>
                  <a:srgbClr val="A50021"/>
                </a:solidFill>
                <a:latin typeface="Times New Roman" pitchFamily="18" charset="0"/>
                <a:cs typeface="Times New Roman" pitchFamily="18" charset="0"/>
              </a:rPr>
              <a:t> </a:t>
            </a:r>
            <a:r>
              <a:rPr lang="en-US" sz="2800" dirty="0" err="1">
                <a:solidFill>
                  <a:srgbClr val="A50021"/>
                </a:solidFill>
                <a:latin typeface="Times New Roman" pitchFamily="18" charset="0"/>
                <a:cs typeface="Times New Roman" pitchFamily="18" charset="0"/>
              </a:rPr>
              <a:t>Hùng</a:t>
            </a:r>
            <a:endParaRPr lang="en-US" sz="2800" dirty="0">
              <a:solidFill>
                <a:srgbClr val="A50021"/>
              </a:solidFill>
              <a:latin typeface="Times New Roman" pitchFamily="18" charset="0"/>
              <a:cs typeface="Times New Roman" pitchFamily="18" charset="0"/>
            </a:endParaRPr>
          </a:p>
        </p:txBody>
      </p:sp>
      <p:sp>
        <p:nvSpPr>
          <p:cNvPr id="12" name="Rectangle: Rounded Corners 11">
            <a:extLst>
              <a:ext uri="{FF2B5EF4-FFF2-40B4-BE49-F238E27FC236}">
                <a16:creationId xmlns:a16="http://schemas.microsoft.com/office/drawing/2014/main" id="{466DEF6D-CDF4-9D27-D19E-705258D0515E}"/>
              </a:ext>
            </a:extLst>
          </p:cNvPr>
          <p:cNvSpPr/>
          <p:nvPr/>
        </p:nvSpPr>
        <p:spPr>
          <a:xfrm>
            <a:off x="-3076186" y="2040312"/>
            <a:ext cx="2368459" cy="3093644"/>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95000"/>
                    <a:lumOff val="5000"/>
                  </a:schemeClr>
                </a:solidFill>
                <a:latin typeface="Times New Roman" pitchFamily="18" charset="0"/>
                <a:cs typeface="Times New Roman" pitchFamily="18" charset="0"/>
              </a:rPr>
              <a:t>Đọc</a:t>
            </a:r>
            <a:r>
              <a:rPr lang="en-US" sz="2800" b="1" dirty="0">
                <a:solidFill>
                  <a:schemeClr val="tx1">
                    <a:lumMod val="95000"/>
                    <a:lumOff val="5000"/>
                  </a:schemeClr>
                </a:solidFill>
                <a:latin typeface="Times New Roman" pitchFamily="18" charset="0"/>
                <a:cs typeface="Times New Roman" pitchFamily="18" charset="0"/>
              </a:rPr>
              <a:t> - </a:t>
            </a:r>
            <a:r>
              <a:rPr lang="en-US" sz="2800" b="1" dirty="0" err="1">
                <a:solidFill>
                  <a:schemeClr val="tx1">
                    <a:lumMod val="95000"/>
                    <a:lumOff val="5000"/>
                  </a:schemeClr>
                </a:solidFill>
                <a:latin typeface="Times New Roman" pitchFamily="18" charset="0"/>
                <a:cs typeface="Times New Roman" pitchFamily="18" charset="0"/>
              </a:rPr>
              <a:t>Tìm</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hiểu</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chung</a:t>
            </a:r>
            <a:endParaRPr lang="en-US" sz="2800" b="1" dirty="0">
              <a:solidFill>
                <a:schemeClr val="tx1">
                  <a:lumMod val="95000"/>
                  <a:lumOff val="5000"/>
                </a:schemeClr>
              </a:solidFill>
              <a:latin typeface="Times New Roman" pitchFamily="18" charset="0"/>
              <a:cs typeface="Times New Roman" pitchFamily="18" charset="0"/>
            </a:endParaRPr>
          </a:p>
        </p:txBody>
      </p:sp>
      <p:sp>
        <p:nvSpPr>
          <p:cNvPr id="7" name="Oval 6">
            <a:extLst>
              <a:ext uri="{FF2B5EF4-FFF2-40B4-BE49-F238E27FC236}">
                <a16:creationId xmlns:a16="http://schemas.microsoft.com/office/drawing/2014/main" id="{5816034B-F285-F9E7-5FBE-658975F41436}"/>
              </a:ext>
            </a:extLst>
          </p:cNvPr>
          <p:cNvSpPr/>
          <p:nvPr/>
        </p:nvSpPr>
        <p:spPr>
          <a:xfrm>
            <a:off x="-1395202" y="1119165"/>
            <a:ext cx="855347" cy="844900"/>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a:t>
            </a: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a:t>
            </a:r>
            <a:endParaRPr lang="en-US" sz="3200" dirty="0"/>
          </a:p>
        </p:txBody>
      </p:sp>
      <p:sp>
        <p:nvSpPr>
          <p:cNvPr id="17" name="Rectangle: Rounded Corners 16">
            <a:extLst>
              <a:ext uri="{FF2B5EF4-FFF2-40B4-BE49-F238E27FC236}">
                <a16:creationId xmlns:a16="http://schemas.microsoft.com/office/drawing/2014/main" id="{C11A2659-15FB-38D7-FB80-205491D71CBE}"/>
              </a:ext>
            </a:extLst>
          </p:cNvPr>
          <p:cNvSpPr/>
          <p:nvPr/>
        </p:nvSpPr>
        <p:spPr>
          <a:xfrm>
            <a:off x="13344578" y="2187796"/>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Luyện</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tập</a:t>
            </a:r>
            <a:endParaRPr lang="en-US" sz="2800" dirty="0">
              <a:solidFill>
                <a:schemeClr val="accent2">
                  <a:lumMod val="60000"/>
                  <a:lumOff val="40000"/>
                </a:schemeClr>
              </a:solidFill>
              <a:latin typeface="Tw Cen MT" panose="020B0602020104020603" pitchFamily="34" charset="0"/>
            </a:endParaRPr>
          </a:p>
        </p:txBody>
      </p:sp>
      <p:sp>
        <p:nvSpPr>
          <p:cNvPr id="18" name="Oval 17">
            <a:extLst>
              <a:ext uri="{FF2B5EF4-FFF2-40B4-BE49-F238E27FC236}">
                <a16:creationId xmlns:a16="http://schemas.microsoft.com/office/drawing/2014/main" id="{8FFEB597-CAFB-1336-F749-B1635BE7BA38}"/>
              </a:ext>
            </a:extLst>
          </p:cNvPr>
          <p:cNvSpPr/>
          <p:nvPr/>
        </p:nvSpPr>
        <p:spPr>
          <a:xfrm>
            <a:off x="15139255" y="1786557"/>
            <a:ext cx="930006" cy="875375"/>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III</a:t>
            </a:r>
          </a:p>
        </p:txBody>
      </p:sp>
      <p:sp>
        <p:nvSpPr>
          <p:cNvPr id="19" name="Rectangle: Rounded Corners 18">
            <a:extLst>
              <a:ext uri="{FF2B5EF4-FFF2-40B4-BE49-F238E27FC236}">
                <a16:creationId xmlns:a16="http://schemas.microsoft.com/office/drawing/2014/main" id="{AD3B5845-E22A-C20E-C744-7E8E2E09CDF8}"/>
              </a:ext>
            </a:extLst>
          </p:cNvPr>
          <p:cNvSpPr/>
          <p:nvPr/>
        </p:nvSpPr>
        <p:spPr>
          <a:xfrm>
            <a:off x="0" y="1923874"/>
            <a:ext cx="3412284" cy="4418249"/>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lumMod val="95000"/>
                    <a:lumOff val="5000"/>
                  </a:schemeClr>
                </a:solidFill>
                <a:latin typeface="Times New Roman" pitchFamily="18" charset="0"/>
                <a:cs typeface="Times New Roman" pitchFamily="18" charset="0"/>
              </a:rPr>
              <a:t>Đọc</a:t>
            </a:r>
            <a:r>
              <a:rPr lang="en-US" sz="4000" b="1" dirty="0">
                <a:solidFill>
                  <a:schemeClr val="tx1">
                    <a:lumMod val="95000"/>
                    <a:lumOff val="5000"/>
                  </a:schemeClr>
                </a:solidFill>
                <a:latin typeface="Times New Roman" pitchFamily="18" charset="0"/>
                <a:cs typeface="Times New Roman" pitchFamily="18" charset="0"/>
              </a:rPr>
              <a:t> – </a:t>
            </a:r>
            <a:r>
              <a:rPr lang="en-US" sz="4000" b="1" dirty="0" err="1">
                <a:solidFill>
                  <a:schemeClr val="tx1">
                    <a:lumMod val="95000"/>
                    <a:lumOff val="5000"/>
                  </a:schemeClr>
                </a:solidFill>
                <a:latin typeface="Times New Roman" pitchFamily="18" charset="0"/>
                <a:cs typeface="Times New Roman" pitchFamily="18" charset="0"/>
              </a:rPr>
              <a:t>Hiểu</a:t>
            </a:r>
            <a:r>
              <a:rPr lang="en-US" sz="4000" b="1" dirty="0">
                <a:solidFill>
                  <a:schemeClr val="tx1">
                    <a:lumMod val="95000"/>
                    <a:lumOff val="5000"/>
                  </a:schemeClr>
                </a:solidFill>
                <a:latin typeface="Times New Roman" pitchFamily="18" charset="0"/>
                <a:cs typeface="Times New Roman" pitchFamily="18" charset="0"/>
              </a:rPr>
              <a:t> </a:t>
            </a:r>
            <a:r>
              <a:rPr lang="en-US" sz="4000" b="1" dirty="0" err="1">
                <a:solidFill>
                  <a:schemeClr val="tx1">
                    <a:lumMod val="95000"/>
                    <a:lumOff val="5000"/>
                  </a:schemeClr>
                </a:solidFill>
                <a:latin typeface="Times New Roman" pitchFamily="18" charset="0"/>
                <a:cs typeface="Times New Roman" pitchFamily="18" charset="0"/>
              </a:rPr>
              <a:t>văn</a:t>
            </a:r>
            <a:r>
              <a:rPr lang="en-US" sz="4000" b="1" dirty="0">
                <a:solidFill>
                  <a:schemeClr val="tx1">
                    <a:lumMod val="95000"/>
                    <a:lumOff val="5000"/>
                  </a:schemeClr>
                </a:solidFill>
                <a:latin typeface="Times New Roman" pitchFamily="18" charset="0"/>
                <a:cs typeface="Times New Roman" pitchFamily="18" charset="0"/>
              </a:rPr>
              <a:t> </a:t>
            </a:r>
            <a:r>
              <a:rPr lang="en-US" sz="4000" b="1" dirty="0" err="1">
                <a:solidFill>
                  <a:schemeClr val="tx1">
                    <a:lumMod val="95000"/>
                    <a:lumOff val="5000"/>
                  </a:schemeClr>
                </a:solidFill>
                <a:latin typeface="Times New Roman" pitchFamily="18" charset="0"/>
                <a:cs typeface="Times New Roman" pitchFamily="18" charset="0"/>
              </a:rPr>
              <a:t>bản</a:t>
            </a:r>
            <a:endParaRPr lang="en-US" sz="4000" b="1" dirty="0">
              <a:solidFill>
                <a:schemeClr val="tx1">
                  <a:lumMod val="95000"/>
                  <a:lumOff val="5000"/>
                </a:schemeClr>
              </a:solidFill>
              <a:latin typeface="Times New Roman" pitchFamily="18" charset="0"/>
              <a:cs typeface="Times New Roman" pitchFamily="18" charset="0"/>
            </a:endParaRPr>
          </a:p>
        </p:txBody>
      </p:sp>
      <p:sp>
        <p:nvSpPr>
          <p:cNvPr id="20" name="Oval 19">
            <a:extLst>
              <a:ext uri="{FF2B5EF4-FFF2-40B4-BE49-F238E27FC236}">
                <a16:creationId xmlns:a16="http://schemas.microsoft.com/office/drawing/2014/main" id="{1EBF4B9F-26A7-A0AC-FA62-740260B150CB}"/>
              </a:ext>
            </a:extLst>
          </p:cNvPr>
          <p:cNvSpPr/>
          <p:nvPr/>
        </p:nvSpPr>
        <p:spPr>
          <a:xfrm>
            <a:off x="2124317" y="756526"/>
            <a:ext cx="1170493" cy="1166616"/>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latin typeface="Mongolian Baiti" panose="03000500000000000000" pitchFamily="66" charset="0"/>
                <a:cs typeface="Mongolian Baiti" panose="03000500000000000000" pitchFamily="66" charset="0"/>
              </a:rPr>
              <a:t>II</a:t>
            </a:r>
          </a:p>
        </p:txBody>
      </p:sp>
      <p:sp>
        <p:nvSpPr>
          <p:cNvPr id="2" name="TextBox 1">
            <a:extLst>
              <a:ext uri="{FF2B5EF4-FFF2-40B4-BE49-F238E27FC236}">
                <a16:creationId xmlns:a16="http://schemas.microsoft.com/office/drawing/2014/main" id="{3DC530B2-9D36-8132-31A3-5111C3C154A8}"/>
              </a:ext>
            </a:extLst>
          </p:cNvPr>
          <p:cNvSpPr txBox="1"/>
          <p:nvPr/>
        </p:nvSpPr>
        <p:spPr>
          <a:xfrm>
            <a:off x="-5550480" y="339213"/>
            <a:ext cx="5137526" cy="1015663"/>
          </a:xfrm>
          <a:prstGeom prst="rect">
            <a:avLst/>
          </a:prstGeom>
          <a:noFill/>
        </p:spPr>
        <p:txBody>
          <a:bodyPr wrap="square" rtlCol="0">
            <a:spAutoFit/>
          </a:bodyPr>
          <a:lstStyle/>
          <a:p>
            <a:r>
              <a:rPr lang="en-US" sz="2000" b="1" dirty="0" smtClean="0">
                <a:solidFill>
                  <a:srgbClr val="7030A0"/>
                </a:solidFill>
                <a:latin typeface="Times New Roman" pitchFamily="18" charset="0"/>
                <a:cs typeface="Times New Roman" pitchFamily="18" charset="0"/>
              </a:rPr>
              <a:t>- </a:t>
            </a:r>
            <a:r>
              <a:rPr lang="en-US" sz="2000" b="1" dirty="0">
                <a:solidFill>
                  <a:srgbClr val="7030A0"/>
                </a:solidFill>
                <a:latin typeface="Times New Roman" pitchFamily="18" charset="0"/>
                <a:cs typeface="Times New Roman" pitchFamily="18" charset="0"/>
              </a:rPr>
              <a:t>Tìm các thông tin về tác giả </a:t>
            </a:r>
            <a:r>
              <a:rPr lang="en-US" sz="2000" b="1" i="1" dirty="0">
                <a:solidFill>
                  <a:srgbClr val="7030A0"/>
                </a:solidFill>
                <a:latin typeface="Times New Roman" pitchFamily="18" charset="0"/>
                <a:cs typeface="Times New Roman" pitchFamily="18" charset="0"/>
              </a:rPr>
              <a:t>Văn Công Hùng</a:t>
            </a:r>
            <a:r>
              <a:rPr lang="en-US" sz="2000" b="1" dirty="0">
                <a:solidFill>
                  <a:srgbClr val="7030A0"/>
                </a:solidFill>
                <a:latin typeface="Times New Roman" pitchFamily="18" charset="0"/>
                <a:cs typeface="Times New Roman" pitchFamily="18" charset="0"/>
              </a:rPr>
              <a:t>, tác phẩm </a:t>
            </a:r>
            <a:r>
              <a:rPr lang="en-US" sz="2000" b="1" i="1" dirty="0">
                <a:solidFill>
                  <a:srgbClr val="7030A0"/>
                </a:solidFill>
                <a:latin typeface="Times New Roman" pitchFamily="18" charset="0"/>
                <a:cs typeface="Times New Roman" pitchFamily="18" charset="0"/>
              </a:rPr>
              <a:t>Đồng Tháp Mười mùa nước nổi</a:t>
            </a:r>
          </a:p>
        </p:txBody>
      </p:sp>
      <p:sp>
        <p:nvSpPr>
          <p:cNvPr id="6" name="Rectangle 5">
            <a:extLst>
              <a:ext uri="{FF2B5EF4-FFF2-40B4-BE49-F238E27FC236}">
                <a16:creationId xmlns:a16="http://schemas.microsoft.com/office/drawing/2014/main" id="{650398CD-3FBA-A388-9111-DD1ED58B8A72}"/>
              </a:ext>
            </a:extLst>
          </p:cNvPr>
          <p:cNvSpPr/>
          <p:nvPr/>
        </p:nvSpPr>
        <p:spPr>
          <a:xfrm>
            <a:off x="341649" y="7419966"/>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imes New Roman" pitchFamily="18" charset="0"/>
                <a:cs typeface="Times New Roman" pitchFamily="18" charset="0"/>
              </a:rPr>
              <a:t>Tác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giả</a:t>
            </a:r>
            <a:endParaRPr lang="en-US" sz="3600" dirty="0">
              <a:solidFill>
                <a:srgbClr val="C00000"/>
              </a:solidFill>
              <a:latin typeface="Times New Roman" pitchFamily="18" charset="0"/>
              <a:cs typeface="Times New Roman" pitchFamily="18" charset="0"/>
            </a:endParaRPr>
          </a:p>
        </p:txBody>
      </p:sp>
      <p:sp>
        <p:nvSpPr>
          <p:cNvPr id="8" name="Oval 7">
            <a:extLst>
              <a:ext uri="{FF2B5EF4-FFF2-40B4-BE49-F238E27FC236}">
                <a16:creationId xmlns:a16="http://schemas.microsoft.com/office/drawing/2014/main" id="{94EE64B2-E498-5B16-FAD9-B0A897F939F6}"/>
              </a:ext>
            </a:extLst>
          </p:cNvPr>
          <p:cNvSpPr/>
          <p:nvPr/>
        </p:nvSpPr>
        <p:spPr>
          <a:xfrm>
            <a:off x="468987" y="72864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5E4"/>
                </a:solidFill>
                <a:latin typeface="Times New Roman" pitchFamily="18" charset="0"/>
                <a:cs typeface="Times New Roman" pitchFamily="18" charset="0"/>
              </a:rPr>
              <a:t>1</a:t>
            </a:r>
          </a:p>
        </p:txBody>
      </p:sp>
      <p:sp>
        <p:nvSpPr>
          <p:cNvPr id="10" name="Rectangle: Rounded Corners 9">
            <a:extLst>
              <a:ext uri="{FF2B5EF4-FFF2-40B4-BE49-F238E27FC236}">
                <a16:creationId xmlns:a16="http://schemas.microsoft.com/office/drawing/2014/main" id="{0D80A70B-B98D-5A67-B9E4-FFCD8349BB67}"/>
              </a:ext>
            </a:extLst>
          </p:cNvPr>
          <p:cNvSpPr/>
          <p:nvPr/>
        </p:nvSpPr>
        <p:spPr>
          <a:xfrm>
            <a:off x="710359" y="8508536"/>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Tên</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thật</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Văn</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Công</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Hùng</a:t>
            </a:r>
            <a:r>
              <a:rPr lang="en-US" dirty="0">
                <a:solidFill>
                  <a:schemeClr val="accent5">
                    <a:lumMod val="75000"/>
                  </a:schemeClr>
                </a:solidFill>
                <a:latin typeface="Tw Cen MT" panose="020B0602020104020603" pitchFamily="34" charset="0"/>
                <a:cs typeface="Mongolian Baiti" panose="03000500000000000000" pitchFamily="66" charset="0"/>
              </a:rPr>
              <a:t>(1958)</a:t>
            </a:r>
          </a:p>
          <a:p>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Quê</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Điền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Hòa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Phong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Điền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Thừa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Huế</a:t>
            </a:r>
            <a:r>
              <a:rPr lang="en-US" dirty="0">
                <a:solidFill>
                  <a:schemeClr val="accent5">
                    <a:lumMod val="75000"/>
                  </a:schemeClr>
                </a:solidFill>
                <a:effectLst/>
                <a:latin typeface="Tw Cen MT" panose="020B0602020104020603" pitchFamily="34" charset="0"/>
                <a:cs typeface="Mongolian Baiti" panose="03000500000000000000" pitchFamily="66" charset="0"/>
              </a:rPr>
              <a:t>.</a:t>
            </a:r>
            <a:endParaRPr lang="en-US" dirty="0">
              <a:solidFill>
                <a:schemeClr val="accent5">
                  <a:lumMod val="75000"/>
                </a:schemeClr>
              </a:solidFill>
              <a:latin typeface="Tw Cen MT" panose="020B0602020104020603" pitchFamily="34" charset="0"/>
              <a:cs typeface="Mongolian Baiti" panose="03000500000000000000" pitchFamily="66" charset="0"/>
            </a:endParaRP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Sinh</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ra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lớn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lên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học</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phổ</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thông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tại</a:t>
            </a:r>
            <a:r>
              <a:rPr lang="en-US" dirty="0">
                <a:solidFill>
                  <a:schemeClr val="accent5">
                    <a:lumMod val="75000"/>
                  </a:schemeClr>
                </a:solidFill>
                <a:effectLst/>
                <a:latin typeface="Tw Cen MT" panose="020B0602020104020603" pitchFamily="34" charset="0"/>
                <a:cs typeface="Mongolian Baiti" panose="03000500000000000000" pitchFamily="66" charset="0"/>
              </a:rPr>
              <a:t> Thanh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Hóa</a:t>
            </a:r>
            <a:r>
              <a:rPr lang="en-US" dirty="0">
                <a:solidFill>
                  <a:schemeClr val="accent5">
                    <a:lumMod val="75000"/>
                  </a:schemeClr>
                </a:solidFill>
                <a:effectLst/>
                <a:latin typeface="Tw Cen MT" panose="020B0602020104020603" pitchFamily="34" charset="0"/>
                <a:cs typeface="Mongolian Baiti" panose="03000500000000000000" pitchFamily="66" charset="0"/>
              </a:rPr>
              <a:t>.</a:t>
            </a: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Chức</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vụ</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Nhà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Việt</a:t>
            </a:r>
            <a:r>
              <a:rPr lang="en-US" dirty="0">
                <a:solidFill>
                  <a:schemeClr val="accent5">
                    <a:lumMod val="75000"/>
                  </a:schemeClr>
                </a:solidFill>
                <a:effectLst/>
                <a:latin typeface="Tw Cen MT" panose="020B0602020104020603" pitchFamily="34" charset="0"/>
                <a:cs typeface="Mongolian Baiti" panose="03000500000000000000" pitchFamily="66" charset="0"/>
              </a:rPr>
              <a:t> Nam</a:t>
            </a:r>
            <a:r>
              <a:rPr lang="en-US" dirty="0">
                <a:solidFill>
                  <a:schemeClr val="accent5">
                    <a:lumMod val="75000"/>
                  </a:schemeClr>
                </a:solidFill>
                <a:latin typeface="Tw Cen MT" panose="020B0602020104020603" pitchFamily="34" charset="0"/>
                <a:cs typeface="Mongolian Baiti" panose="03000500000000000000" pitchFamily="66" charset="0"/>
              </a:rPr>
              <a:t/>
            </a:r>
            <a:br>
              <a:rPr lang="en-US" dirty="0">
                <a:solidFill>
                  <a:schemeClr val="accent5">
                    <a:lumMod val="75000"/>
                  </a:schemeClr>
                </a:solidFill>
                <a:latin typeface="Tw Cen MT" panose="020B0602020104020603" pitchFamily="34" charset="0"/>
                <a:cs typeface="Mongolian Baiti" panose="03000500000000000000" pitchFamily="66" charset="0"/>
              </a:rPr>
            </a:b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Phó</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Chủ</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tịch</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VHNT Gia Lai</a:t>
            </a:r>
            <a:br>
              <a:rPr lang="en-US" dirty="0">
                <a:solidFill>
                  <a:schemeClr val="accent5">
                    <a:lumMod val="75000"/>
                  </a:schemeClr>
                </a:solidFill>
                <a:effectLst/>
                <a:latin typeface="Tw Cen MT" panose="020B0602020104020603" pitchFamily="34" charset="0"/>
                <a:cs typeface="Mongolian Baiti" panose="03000500000000000000" pitchFamily="66" charset="0"/>
              </a:rPr>
            </a:b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Tổng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biên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tập</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tạp</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chí</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nghệ</a:t>
            </a:r>
            <a:r>
              <a:rPr lang="en-US" dirty="0">
                <a:solidFill>
                  <a:schemeClr val="accent5">
                    <a:lumMod val="75000"/>
                  </a:schemeClr>
                </a:solidFill>
                <a:effectLst/>
                <a:latin typeface="Tw Cen MT" panose="020B0602020104020603" pitchFamily="34" charset="0"/>
                <a:cs typeface="Mongolian Baiti" panose="03000500000000000000" pitchFamily="66" charset="0"/>
              </a:rPr>
              <a:t> Gia Lai.</a:t>
            </a:r>
            <a:br>
              <a:rPr lang="en-US" dirty="0">
                <a:solidFill>
                  <a:schemeClr val="accent5">
                    <a:lumMod val="75000"/>
                  </a:schemeClr>
                </a:solidFill>
                <a:effectLst/>
                <a:latin typeface="Tw Cen MT" panose="020B0602020104020603" pitchFamily="34" charset="0"/>
                <a:cs typeface="Mongolian Baiti" panose="03000500000000000000" pitchFamily="66" charset="0"/>
              </a:rPr>
            </a:b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Ủy</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viên</a:t>
            </a:r>
            <a:r>
              <a:rPr lang="en-US" dirty="0">
                <a:solidFill>
                  <a:schemeClr val="accent5">
                    <a:lumMod val="75000"/>
                  </a:schemeClr>
                </a:solidFill>
                <a:effectLst/>
                <a:latin typeface="Tw Cen MT" panose="020B0602020104020603" pitchFamily="34" charset="0"/>
                <a:cs typeface="Mongolian Baiti" panose="03000500000000000000" pitchFamily="66" charset="0"/>
              </a:rPr>
              <a:t> BCH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nhà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Việt</a:t>
            </a:r>
            <a:r>
              <a:rPr lang="en-US" dirty="0">
                <a:solidFill>
                  <a:schemeClr val="accent5">
                    <a:lumMod val="75000"/>
                  </a:schemeClr>
                </a:solidFill>
                <a:effectLst/>
                <a:latin typeface="Tw Cen MT" panose="020B0602020104020603" pitchFamily="34" charset="0"/>
                <a:cs typeface="Mongolian Baiti" panose="03000500000000000000" pitchFamily="66" charset="0"/>
              </a:rPr>
              <a:t> Nam </a:t>
            </a:r>
            <a:r>
              <a:rPr lang="en-US" dirty="0" err="1">
                <a:solidFill>
                  <a:schemeClr val="accent5">
                    <a:lumMod val="75000"/>
                  </a:schemeClr>
                </a:solidFill>
                <a:effectLst/>
                <a:latin typeface="Tw Cen MT" panose="020B0602020104020603" pitchFamily="34" charset="0"/>
                <a:cs typeface="Mongolian Baiti" panose="03000500000000000000" pitchFamily="66" charset="0"/>
              </a:rPr>
              <a:t>khóa</a:t>
            </a:r>
            <a:r>
              <a:rPr lang="en-US" dirty="0">
                <a:solidFill>
                  <a:schemeClr val="accent5">
                    <a:lumMod val="75000"/>
                  </a:schemeClr>
                </a:solidFill>
                <a:effectLst/>
                <a:latin typeface="Tw Cen MT" panose="020B0602020104020603" pitchFamily="34" charset="0"/>
                <a:cs typeface="Mongolian Baiti" panose="03000500000000000000" pitchFamily="66" charset="0"/>
              </a:rPr>
              <a:t> VIII</a:t>
            </a:r>
            <a:endParaRPr lang="en-US" dirty="0">
              <a:solidFill>
                <a:schemeClr val="accent5">
                  <a:lumMod val="75000"/>
                </a:schemeClr>
              </a:solidFill>
              <a:latin typeface="Tw Cen MT" panose="020B0602020104020603" pitchFamily="34" charset="0"/>
              <a:cs typeface="Mongolian Baiti" panose="03000500000000000000" pitchFamily="66" charset="0"/>
            </a:endParaRPr>
          </a:p>
          <a:p>
            <a:pPr algn="ctr"/>
            <a:endParaRPr lang="en-US" dirty="0"/>
          </a:p>
        </p:txBody>
      </p:sp>
      <p:sp>
        <p:nvSpPr>
          <p:cNvPr id="21" name="Rectangle 20">
            <a:extLst>
              <a:ext uri="{FF2B5EF4-FFF2-40B4-BE49-F238E27FC236}">
                <a16:creationId xmlns:a16="http://schemas.microsoft.com/office/drawing/2014/main" id="{3312E006-AD88-85C3-CAF1-39D9AED4F435}"/>
              </a:ext>
            </a:extLst>
          </p:cNvPr>
          <p:cNvSpPr/>
          <p:nvPr/>
        </p:nvSpPr>
        <p:spPr>
          <a:xfrm>
            <a:off x="7167715" y="7449464"/>
            <a:ext cx="3672349"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FF0000"/>
                </a:solidFill>
                <a:latin typeface="Times New Roman" pitchFamily="18" charset="0"/>
                <a:cs typeface="Times New Roman" pitchFamily="18" charset="0"/>
              </a:rPr>
              <a:t>Tác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phẩm</a:t>
            </a:r>
            <a:endParaRPr lang="en-US" sz="3600" dirty="0">
              <a:solidFill>
                <a:srgbClr val="FF0000"/>
              </a:solidFill>
              <a:latin typeface="Times New Roman" pitchFamily="18" charset="0"/>
              <a:cs typeface="Times New Roman" pitchFamily="18" charset="0"/>
            </a:endParaRPr>
          </a:p>
        </p:txBody>
      </p:sp>
      <p:sp>
        <p:nvSpPr>
          <p:cNvPr id="22" name="Oval 21">
            <a:extLst>
              <a:ext uri="{FF2B5EF4-FFF2-40B4-BE49-F238E27FC236}">
                <a16:creationId xmlns:a16="http://schemas.microsoft.com/office/drawing/2014/main" id="{8C3169AA-208E-A997-0209-B1EA0AE1C898}"/>
              </a:ext>
            </a:extLst>
          </p:cNvPr>
          <p:cNvSpPr/>
          <p:nvPr/>
        </p:nvSpPr>
        <p:spPr>
          <a:xfrm>
            <a:off x="6542627" y="72864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5E4"/>
                </a:solidFill>
                <a:latin typeface="Times New Roman" pitchFamily="18" charset="0"/>
                <a:cs typeface="Times New Roman" pitchFamily="18" charset="0"/>
              </a:rPr>
              <a:t>2</a:t>
            </a:r>
          </a:p>
        </p:txBody>
      </p:sp>
      <p:sp>
        <p:nvSpPr>
          <p:cNvPr id="23" name="Rectangle: Rounded Corners 22">
            <a:extLst>
              <a:ext uri="{FF2B5EF4-FFF2-40B4-BE49-F238E27FC236}">
                <a16:creationId xmlns:a16="http://schemas.microsoft.com/office/drawing/2014/main" id="{71DB8BE7-F5D0-4B21-2922-AF726DF043D9}"/>
              </a:ext>
            </a:extLst>
          </p:cNvPr>
          <p:cNvSpPr/>
          <p:nvPr/>
        </p:nvSpPr>
        <p:spPr>
          <a:xfrm>
            <a:off x="6783999" y="8508536"/>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Đồng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Tháp</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Mười</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mùa</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nước</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nổi</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của</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Văn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Công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Hùng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được</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dẫn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theo</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báo</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Văn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Nghệ</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số</a:t>
            </a:r>
            <a:r>
              <a:rPr lang="en-US" dirty="0">
                <a:solidFill>
                  <a:schemeClr val="accent5">
                    <a:lumMod val="75000"/>
                  </a:schemeClr>
                </a:solidFill>
                <a:latin typeface="Tw Cen MT" panose="020B0602020104020603" pitchFamily="34" charset="0"/>
              </a:rPr>
              <a:t> 49, </a:t>
            </a:r>
            <a:r>
              <a:rPr lang="en-US" dirty="0" err="1">
                <a:solidFill>
                  <a:schemeClr val="accent5">
                    <a:lumMod val="75000"/>
                  </a:schemeClr>
                </a:solidFill>
                <a:latin typeface="Tw Cen MT" panose="020B0602020104020603" pitchFamily="34" charset="0"/>
              </a:rPr>
              <a:t>năm</a:t>
            </a:r>
            <a:r>
              <a:rPr lang="en-US" dirty="0">
                <a:solidFill>
                  <a:schemeClr val="accent5">
                    <a:lumMod val="75000"/>
                  </a:schemeClr>
                </a:solidFill>
                <a:latin typeface="Tw Cen MT" panose="020B0602020104020603" pitchFamily="34" charset="0"/>
              </a:rPr>
              <a:t> 2011</a:t>
            </a:r>
          </a:p>
        </p:txBody>
      </p:sp>
      <p:sp>
        <p:nvSpPr>
          <p:cNvPr id="3" name="TextBox 2">
            <a:extLst>
              <a:ext uri="{FF2B5EF4-FFF2-40B4-BE49-F238E27FC236}">
                <a16:creationId xmlns:a16="http://schemas.microsoft.com/office/drawing/2014/main" id="{EDAA245D-E213-430F-FDB9-531A28C1AC59}"/>
              </a:ext>
            </a:extLst>
          </p:cNvPr>
          <p:cNvSpPr txBox="1"/>
          <p:nvPr/>
        </p:nvSpPr>
        <p:spPr>
          <a:xfrm>
            <a:off x="3274141" y="854443"/>
            <a:ext cx="6636775" cy="954107"/>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Xác định thể loại, phương thức biểu đạt, ngôi kể, bố cục, nội dung từng phần</a:t>
            </a:r>
          </a:p>
        </p:txBody>
      </p:sp>
      <p:sp>
        <p:nvSpPr>
          <p:cNvPr id="25" name="Rectangle 24">
            <a:extLst>
              <a:ext uri="{FF2B5EF4-FFF2-40B4-BE49-F238E27FC236}">
                <a16:creationId xmlns:a16="http://schemas.microsoft.com/office/drawing/2014/main" id="{BE27501F-E975-5C0E-616B-92514B26FFEF}"/>
              </a:ext>
            </a:extLst>
          </p:cNvPr>
          <p:cNvSpPr/>
          <p:nvPr/>
        </p:nvSpPr>
        <p:spPr>
          <a:xfrm>
            <a:off x="4182929" y="1864119"/>
            <a:ext cx="4680851"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chemeClr val="tx1">
                    <a:lumMod val="95000"/>
                    <a:lumOff val="5000"/>
                  </a:schemeClr>
                </a:solidFill>
                <a:latin typeface="Times New Roman" pitchFamily="18" charset="0"/>
                <a:cs typeface="Times New Roman" pitchFamily="18" charset="0"/>
              </a:rPr>
              <a:t>Đọc</a:t>
            </a:r>
            <a:r>
              <a:rPr lang="en-US" sz="3600" dirty="0">
                <a:solidFill>
                  <a:schemeClr val="tx1">
                    <a:lumMod val="95000"/>
                    <a:lumOff val="5000"/>
                  </a:schemeClr>
                </a:solidFill>
                <a:latin typeface="Times New Roman" pitchFamily="18" charset="0"/>
                <a:cs typeface="Times New Roman" pitchFamily="18" charset="0"/>
              </a:rPr>
              <a:t> – </a:t>
            </a:r>
            <a:r>
              <a:rPr lang="en-US" sz="3600" dirty="0" err="1">
                <a:solidFill>
                  <a:schemeClr val="tx1">
                    <a:lumMod val="95000"/>
                    <a:lumOff val="5000"/>
                  </a:schemeClr>
                </a:solidFill>
                <a:latin typeface="Times New Roman" pitchFamily="18" charset="0"/>
                <a:cs typeface="Times New Roman" pitchFamily="18" charset="0"/>
              </a:rPr>
              <a:t>Chú</a:t>
            </a:r>
            <a:r>
              <a:rPr lang="en-US" sz="3600" dirty="0">
                <a:solidFill>
                  <a:schemeClr val="tx1">
                    <a:lumMod val="95000"/>
                    <a:lumOff val="5000"/>
                  </a:schemeClr>
                </a:solidFill>
                <a:latin typeface="Times New Roman" pitchFamily="18" charset="0"/>
                <a:cs typeface="Times New Roman" pitchFamily="18" charset="0"/>
              </a:rPr>
              <a:t> </a:t>
            </a:r>
            <a:r>
              <a:rPr lang="en-US" sz="3600" dirty="0" err="1">
                <a:solidFill>
                  <a:schemeClr val="tx1">
                    <a:lumMod val="95000"/>
                    <a:lumOff val="5000"/>
                  </a:schemeClr>
                </a:solidFill>
                <a:latin typeface="Times New Roman" pitchFamily="18" charset="0"/>
                <a:cs typeface="Times New Roman" pitchFamily="18" charset="0"/>
              </a:rPr>
              <a:t>thích</a:t>
            </a:r>
            <a:endParaRPr lang="en-US" sz="3600" dirty="0">
              <a:solidFill>
                <a:schemeClr val="tx1">
                  <a:lumMod val="95000"/>
                  <a:lumOff val="5000"/>
                </a:schemeClr>
              </a:solidFill>
              <a:latin typeface="Times New Roman" pitchFamily="18" charset="0"/>
              <a:cs typeface="Times New Roman" pitchFamily="18" charset="0"/>
            </a:endParaRPr>
          </a:p>
        </p:txBody>
      </p:sp>
      <p:sp>
        <p:nvSpPr>
          <p:cNvPr id="26" name="Oval 25">
            <a:extLst>
              <a:ext uri="{FF2B5EF4-FFF2-40B4-BE49-F238E27FC236}">
                <a16:creationId xmlns:a16="http://schemas.microsoft.com/office/drawing/2014/main" id="{5FC8DC53-5405-3F66-012E-56F22BB8B3D4}"/>
              </a:ext>
            </a:extLst>
          </p:cNvPr>
          <p:cNvSpPr/>
          <p:nvPr/>
        </p:nvSpPr>
        <p:spPr>
          <a:xfrm>
            <a:off x="3440112" y="176009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5E4"/>
                </a:solidFill>
                <a:latin typeface="Times New Roman" pitchFamily="18" charset="0"/>
                <a:cs typeface="Times New Roman" pitchFamily="18" charset="0"/>
              </a:rPr>
              <a:t>1</a:t>
            </a:r>
          </a:p>
        </p:txBody>
      </p:sp>
      <p:sp>
        <p:nvSpPr>
          <p:cNvPr id="28" name="Rectangle: Rounded Corners 27">
            <a:extLst>
              <a:ext uri="{FF2B5EF4-FFF2-40B4-BE49-F238E27FC236}">
                <a16:creationId xmlns:a16="http://schemas.microsoft.com/office/drawing/2014/main" id="{3C43C133-607A-18AA-CBC4-501A03544ED9}"/>
              </a:ext>
            </a:extLst>
          </p:cNvPr>
          <p:cNvSpPr/>
          <p:nvPr/>
        </p:nvSpPr>
        <p:spPr>
          <a:xfrm>
            <a:off x="3519252" y="2819953"/>
            <a:ext cx="7261819"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rgbClr val="C00000"/>
                </a:solidFill>
                <a:latin typeface="Times New Roman" pitchFamily="18" charset="0"/>
                <a:cs typeface="Times New Roman" pitchFamily="18" charset="0"/>
              </a:rPr>
              <a:t>*</a:t>
            </a:r>
            <a:r>
              <a:rPr lang="en-US" sz="2400" b="1" i="1" dirty="0" smtClean="0">
                <a:solidFill>
                  <a:srgbClr val="C00000"/>
                </a:solidFill>
                <a:latin typeface="Times New Roman" pitchFamily="18" charset="0"/>
                <a:cs typeface="Times New Roman" pitchFamily="18" charset="0"/>
              </a:rPr>
              <a:t> </a:t>
            </a:r>
            <a:r>
              <a:rPr lang="en-US" sz="2400" b="1" i="1" dirty="0">
                <a:solidFill>
                  <a:srgbClr val="C00000"/>
                </a:solidFill>
                <a:latin typeface="Times New Roman" pitchFamily="18" charset="0"/>
                <a:cs typeface="Times New Roman" pitchFamily="18" charset="0"/>
              </a:rPr>
              <a:t>Thể loại: </a:t>
            </a:r>
            <a:r>
              <a:rPr lang="en-US" sz="2400" b="1" dirty="0">
                <a:solidFill>
                  <a:srgbClr val="0005E4"/>
                </a:solidFill>
                <a:latin typeface="Times New Roman" pitchFamily="18" charset="0"/>
                <a:cs typeface="Times New Roman" pitchFamily="18" charset="0"/>
              </a:rPr>
              <a:t>Du kí</a:t>
            </a:r>
          </a:p>
          <a:p>
            <a:r>
              <a:rPr lang="en-US" sz="2400" b="1" i="1" dirty="0" smtClean="0">
                <a:solidFill>
                  <a:srgbClr val="C00000"/>
                </a:solidFill>
                <a:latin typeface="Times New Roman" pitchFamily="18" charset="0"/>
                <a:cs typeface="Times New Roman" pitchFamily="18" charset="0"/>
              </a:rPr>
              <a:t>*Phương </a:t>
            </a:r>
            <a:r>
              <a:rPr lang="en-US" sz="2400" b="1" i="1" dirty="0">
                <a:solidFill>
                  <a:srgbClr val="C00000"/>
                </a:solidFill>
                <a:latin typeface="Times New Roman" pitchFamily="18" charset="0"/>
                <a:cs typeface="Times New Roman" pitchFamily="18" charset="0"/>
              </a:rPr>
              <a:t>thức biểu đạt: </a:t>
            </a:r>
            <a:r>
              <a:rPr lang="en-US" sz="2400" b="1" dirty="0">
                <a:solidFill>
                  <a:srgbClr val="C00000"/>
                </a:solidFill>
                <a:latin typeface="Times New Roman" pitchFamily="18" charset="0"/>
                <a:cs typeface="Times New Roman" pitchFamily="18" charset="0"/>
              </a:rPr>
              <a:t>Tự sự, Miêu tả, Biểu cảm</a:t>
            </a:r>
          </a:p>
          <a:p>
            <a:r>
              <a:rPr lang="en-US" sz="2400" b="1" i="1" dirty="0" smtClean="0">
                <a:solidFill>
                  <a:srgbClr val="C00000"/>
                </a:solidFill>
                <a:latin typeface="Times New Roman" pitchFamily="18" charset="0"/>
                <a:cs typeface="Times New Roman" pitchFamily="18" charset="0"/>
              </a:rPr>
              <a:t>*Ngôi </a:t>
            </a:r>
            <a:r>
              <a:rPr lang="en-US" sz="2400" b="1" i="1" dirty="0">
                <a:solidFill>
                  <a:srgbClr val="C00000"/>
                </a:solidFill>
                <a:latin typeface="Times New Roman" pitchFamily="18" charset="0"/>
                <a:cs typeface="Times New Roman" pitchFamily="18" charset="0"/>
              </a:rPr>
              <a:t>kể:</a:t>
            </a:r>
            <a:r>
              <a:rPr lang="en-US" sz="2400" b="1" dirty="0">
                <a:solidFill>
                  <a:srgbClr val="C00000"/>
                </a:solidFill>
                <a:latin typeface="Times New Roman" pitchFamily="18" charset="0"/>
                <a:cs typeface="Times New Roman" pitchFamily="18" charset="0"/>
              </a:rPr>
              <a:t> Thứ nhất</a:t>
            </a:r>
          </a:p>
          <a:p>
            <a:pPr algn="ctr"/>
            <a:endParaRPr lang="en-US" dirty="0"/>
          </a:p>
        </p:txBody>
      </p:sp>
    </p:spTree>
    <p:extLst>
      <p:ext uri="{BB962C8B-B14F-4D97-AF65-F5344CB8AC3E}">
        <p14:creationId xmlns:p14="http://schemas.microsoft.com/office/powerpoint/2010/main" val="24679754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P spid="26"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AF9CA3-0DAF-399C-C2AE-CE2815042974}"/>
              </a:ext>
            </a:extLst>
          </p:cNvPr>
          <p:cNvSpPr txBox="1"/>
          <p:nvPr/>
        </p:nvSpPr>
        <p:spPr>
          <a:xfrm>
            <a:off x="888274" y="600891"/>
            <a:ext cx="3457303" cy="584775"/>
          </a:xfrm>
          <a:prstGeom prst="rect">
            <a:avLst/>
          </a:prstGeom>
          <a:noFill/>
        </p:spPr>
        <p:txBody>
          <a:bodyPr wrap="square" rtlCol="0">
            <a:spAutoFit/>
          </a:bodyPr>
          <a:lstStyle/>
          <a:p>
            <a:endParaRPr lang="en-US" sz="3200" dirty="0">
              <a:solidFill>
                <a:srgbClr val="800000"/>
              </a:solidFill>
            </a:endParaRPr>
          </a:p>
        </p:txBody>
      </p:sp>
      <p:pic>
        <p:nvPicPr>
          <p:cNvPr id="1030" name="Picture 6" descr="10 Cánh Đồng Sen Đẹp Bạn Nên Đi Kẻo Lỡ ... Mùa Sen | Sen Đại Việt">
            <a:extLst>
              <a:ext uri="{FF2B5EF4-FFF2-40B4-BE49-F238E27FC236}">
                <a16:creationId xmlns:a16="http://schemas.microsoft.com/office/drawing/2014/main" id="{B3FB724A-3F0E-2606-4D47-8A4D6DE93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52" y="0"/>
            <a:ext cx="12192000" cy="6858000"/>
          </a:xfrm>
          <a:prstGeom prst="rect">
            <a:avLst/>
          </a:prstGeom>
          <a:gradFill>
            <a:gsLst>
              <a:gs pos="10000">
                <a:schemeClr val="accent2"/>
              </a:gs>
              <a:gs pos="0">
                <a:schemeClr val="accent2">
                  <a:alpha val="71000"/>
                  <a:lumMod val="84000"/>
                  <a:lumOff val="16000"/>
                </a:schemeClr>
              </a:gs>
              <a:gs pos="77000">
                <a:schemeClr val="accent5">
                  <a:lumMod val="70000"/>
                </a:schemeClr>
              </a:gs>
            </a:gsLst>
            <a:lin ang="0" scaled="1"/>
          </a:gradFill>
          <a:effectLst>
            <a:outerShdw blurRad="50800" dist="50800" dir="5400000" algn="ctr" rotWithShape="0">
              <a:srgbClr val="000000">
                <a:alpha val="0"/>
              </a:srgbClr>
            </a:outerShdw>
          </a:effectLst>
        </p:spPr>
      </p:pic>
      <p:sp>
        <p:nvSpPr>
          <p:cNvPr id="27" name="TextBox 26">
            <a:extLst>
              <a:ext uri="{FF2B5EF4-FFF2-40B4-BE49-F238E27FC236}">
                <a16:creationId xmlns:a16="http://schemas.microsoft.com/office/drawing/2014/main" id="{7A3527F2-11A6-D4FC-35D6-EBE63BA2F5CD}"/>
              </a:ext>
            </a:extLst>
          </p:cNvPr>
          <p:cNvSpPr txBox="1"/>
          <p:nvPr/>
        </p:nvSpPr>
        <p:spPr>
          <a:xfrm>
            <a:off x="3547065" y="-2331043"/>
            <a:ext cx="5202386" cy="1754326"/>
          </a:xfrm>
          <a:prstGeom prst="rect">
            <a:avLst/>
          </a:prstGeom>
          <a:noFill/>
        </p:spPr>
        <p:txBody>
          <a:bodyPr wrap="none" rtlCol="0">
            <a:spAutoFit/>
          </a:bodyPr>
          <a:lstStyle/>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Đồng</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Tháp</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Mười</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p>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mùa</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nước</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nổi</a:t>
            </a:r>
            <a:endPar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8FEFE621-C230-7052-B7AB-A2DC23114865}"/>
              </a:ext>
            </a:extLst>
          </p:cNvPr>
          <p:cNvSpPr txBox="1"/>
          <p:nvPr/>
        </p:nvSpPr>
        <p:spPr>
          <a:xfrm>
            <a:off x="6622868" y="-576717"/>
            <a:ext cx="2963583" cy="523220"/>
          </a:xfrm>
          <a:prstGeom prst="rect">
            <a:avLst/>
          </a:prstGeom>
          <a:noFill/>
        </p:spPr>
        <p:txBody>
          <a:bodyPr wrap="square" rtlCol="0">
            <a:spAutoFit/>
          </a:bodyPr>
          <a:lstStyle/>
          <a:p>
            <a:r>
              <a:rPr lang="en-US" sz="2800" dirty="0" err="1">
                <a:solidFill>
                  <a:srgbClr val="A50021"/>
                </a:solidFill>
                <a:latin typeface="Times New Roman" pitchFamily="18" charset="0"/>
                <a:cs typeface="Times New Roman" pitchFamily="18" charset="0"/>
              </a:rPr>
              <a:t>Văn</a:t>
            </a:r>
            <a:r>
              <a:rPr lang="en-US" sz="2800" dirty="0">
                <a:solidFill>
                  <a:srgbClr val="A50021"/>
                </a:solidFill>
                <a:latin typeface="Times New Roman" pitchFamily="18" charset="0"/>
                <a:cs typeface="Times New Roman" pitchFamily="18" charset="0"/>
              </a:rPr>
              <a:t> </a:t>
            </a:r>
            <a:r>
              <a:rPr lang="en-US" sz="2800" dirty="0" err="1">
                <a:solidFill>
                  <a:srgbClr val="A50021"/>
                </a:solidFill>
                <a:latin typeface="Times New Roman" pitchFamily="18" charset="0"/>
                <a:cs typeface="Times New Roman" pitchFamily="18" charset="0"/>
              </a:rPr>
              <a:t>Công</a:t>
            </a:r>
            <a:r>
              <a:rPr lang="en-US" sz="2800" dirty="0">
                <a:solidFill>
                  <a:srgbClr val="A50021"/>
                </a:solidFill>
                <a:latin typeface="Times New Roman" pitchFamily="18" charset="0"/>
                <a:cs typeface="Times New Roman" pitchFamily="18" charset="0"/>
              </a:rPr>
              <a:t> </a:t>
            </a:r>
            <a:r>
              <a:rPr lang="en-US" sz="2800" dirty="0" err="1">
                <a:solidFill>
                  <a:srgbClr val="A50021"/>
                </a:solidFill>
                <a:latin typeface="Times New Roman" pitchFamily="18" charset="0"/>
                <a:cs typeface="Times New Roman" pitchFamily="18" charset="0"/>
              </a:rPr>
              <a:t>Hùng</a:t>
            </a:r>
            <a:endParaRPr lang="en-US" sz="2800" dirty="0">
              <a:solidFill>
                <a:srgbClr val="A50021"/>
              </a:solidFill>
              <a:latin typeface="Times New Roman" pitchFamily="18" charset="0"/>
              <a:cs typeface="Times New Roman" pitchFamily="18" charset="0"/>
            </a:endParaRPr>
          </a:p>
        </p:txBody>
      </p:sp>
      <p:sp>
        <p:nvSpPr>
          <p:cNvPr id="12" name="Rectangle: Rounded Corners 11">
            <a:extLst>
              <a:ext uri="{FF2B5EF4-FFF2-40B4-BE49-F238E27FC236}">
                <a16:creationId xmlns:a16="http://schemas.microsoft.com/office/drawing/2014/main" id="{466DEF6D-CDF4-9D27-D19E-705258D0515E}"/>
              </a:ext>
            </a:extLst>
          </p:cNvPr>
          <p:cNvSpPr/>
          <p:nvPr/>
        </p:nvSpPr>
        <p:spPr>
          <a:xfrm>
            <a:off x="-6527310" y="712957"/>
            <a:ext cx="2368459" cy="3093644"/>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lumMod val="95000"/>
                    <a:lumOff val="5000"/>
                  </a:schemeClr>
                </a:solidFill>
                <a:latin typeface="Times New Roman" pitchFamily="18" charset="0"/>
                <a:cs typeface="Times New Roman" pitchFamily="18" charset="0"/>
              </a:rPr>
              <a:t>Đọc</a:t>
            </a:r>
            <a:r>
              <a:rPr lang="en-US" sz="2800" dirty="0">
                <a:solidFill>
                  <a:schemeClr val="tx1">
                    <a:lumMod val="95000"/>
                    <a:lumOff val="5000"/>
                  </a:schemeClr>
                </a:solidFill>
                <a:latin typeface="Times New Roman" pitchFamily="18" charset="0"/>
                <a:cs typeface="Times New Roman" pitchFamily="18" charset="0"/>
              </a:rPr>
              <a:t> - </a:t>
            </a:r>
            <a:r>
              <a:rPr lang="en-US" sz="2800" dirty="0" err="1">
                <a:solidFill>
                  <a:schemeClr val="tx1">
                    <a:lumMod val="95000"/>
                    <a:lumOff val="5000"/>
                  </a:schemeClr>
                </a:solidFill>
                <a:latin typeface="Times New Roman" pitchFamily="18" charset="0"/>
                <a:cs typeface="Times New Roman" pitchFamily="18" charset="0"/>
              </a:rPr>
              <a:t>Tìm</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hiểu</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chung</a:t>
            </a:r>
            <a:endParaRPr lang="en-US" sz="2800" dirty="0">
              <a:solidFill>
                <a:schemeClr val="tx1">
                  <a:lumMod val="95000"/>
                  <a:lumOff val="5000"/>
                </a:schemeClr>
              </a:solidFill>
              <a:latin typeface="Times New Roman" pitchFamily="18" charset="0"/>
              <a:cs typeface="Times New Roman" pitchFamily="18" charset="0"/>
            </a:endParaRPr>
          </a:p>
        </p:txBody>
      </p:sp>
      <p:sp>
        <p:nvSpPr>
          <p:cNvPr id="7" name="Oval 6">
            <a:extLst>
              <a:ext uri="{FF2B5EF4-FFF2-40B4-BE49-F238E27FC236}">
                <a16:creationId xmlns:a16="http://schemas.microsoft.com/office/drawing/2014/main" id="{5816034B-F285-F9E7-5FBE-658975F41436}"/>
              </a:ext>
            </a:extLst>
          </p:cNvPr>
          <p:cNvSpPr/>
          <p:nvPr/>
        </p:nvSpPr>
        <p:spPr>
          <a:xfrm>
            <a:off x="-6616131" y="0"/>
            <a:ext cx="855347" cy="844900"/>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a:t>
            </a: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a:t>
            </a:r>
            <a:endParaRPr lang="en-US" sz="3200" dirty="0"/>
          </a:p>
        </p:txBody>
      </p:sp>
      <p:sp>
        <p:nvSpPr>
          <p:cNvPr id="17" name="Rectangle: Rounded Corners 16">
            <a:extLst>
              <a:ext uri="{FF2B5EF4-FFF2-40B4-BE49-F238E27FC236}">
                <a16:creationId xmlns:a16="http://schemas.microsoft.com/office/drawing/2014/main" id="{C11A2659-15FB-38D7-FB80-205491D71CBE}"/>
              </a:ext>
            </a:extLst>
          </p:cNvPr>
          <p:cNvSpPr/>
          <p:nvPr/>
        </p:nvSpPr>
        <p:spPr>
          <a:xfrm>
            <a:off x="13344578" y="2187796"/>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Luyện</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tập</a:t>
            </a:r>
            <a:endParaRPr lang="en-US" sz="2800" dirty="0">
              <a:solidFill>
                <a:schemeClr val="accent2">
                  <a:lumMod val="60000"/>
                  <a:lumOff val="40000"/>
                </a:schemeClr>
              </a:solidFill>
              <a:latin typeface="Tw Cen MT" panose="020B0602020104020603" pitchFamily="34" charset="0"/>
            </a:endParaRPr>
          </a:p>
        </p:txBody>
      </p:sp>
      <p:sp>
        <p:nvSpPr>
          <p:cNvPr id="18" name="Oval 17">
            <a:extLst>
              <a:ext uri="{FF2B5EF4-FFF2-40B4-BE49-F238E27FC236}">
                <a16:creationId xmlns:a16="http://schemas.microsoft.com/office/drawing/2014/main" id="{8FFEB597-CAFB-1336-F749-B1635BE7BA38}"/>
              </a:ext>
            </a:extLst>
          </p:cNvPr>
          <p:cNvSpPr/>
          <p:nvPr/>
        </p:nvSpPr>
        <p:spPr>
          <a:xfrm>
            <a:off x="15139255" y="1786557"/>
            <a:ext cx="930006" cy="875375"/>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III</a:t>
            </a:r>
          </a:p>
        </p:txBody>
      </p:sp>
      <p:sp>
        <p:nvSpPr>
          <p:cNvPr id="19" name="Rectangle: Rounded Corners 18">
            <a:extLst>
              <a:ext uri="{FF2B5EF4-FFF2-40B4-BE49-F238E27FC236}">
                <a16:creationId xmlns:a16="http://schemas.microsoft.com/office/drawing/2014/main" id="{AD3B5845-E22A-C20E-C744-7E8E2E09CDF8}"/>
              </a:ext>
            </a:extLst>
          </p:cNvPr>
          <p:cNvSpPr/>
          <p:nvPr/>
        </p:nvSpPr>
        <p:spPr>
          <a:xfrm>
            <a:off x="-3333135" y="1843549"/>
            <a:ext cx="2816941" cy="3478104"/>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lumMod val="95000"/>
                    <a:lumOff val="5000"/>
                  </a:schemeClr>
                </a:solidFill>
                <a:latin typeface="Times New Roman" pitchFamily="18" charset="0"/>
                <a:cs typeface="Times New Roman" pitchFamily="18" charset="0"/>
              </a:rPr>
              <a:t>Đọc</a:t>
            </a:r>
            <a:r>
              <a:rPr lang="en-US" sz="4000" dirty="0">
                <a:solidFill>
                  <a:schemeClr val="tx1">
                    <a:lumMod val="95000"/>
                    <a:lumOff val="5000"/>
                  </a:schemeClr>
                </a:solidFill>
                <a:latin typeface="Times New Roman" pitchFamily="18" charset="0"/>
                <a:cs typeface="Times New Roman" pitchFamily="18" charset="0"/>
              </a:rPr>
              <a:t> – </a:t>
            </a:r>
            <a:r>
              <a:rPr lang="en-US" sz="4000" dirty="0" err="1">
                <a:solidFill>
                  <a:schemeClr val="tx1">
                    <a:lumMod val="95000"/>
                    <a:lumOff val="5000"/>
                  </a:schemeClr>
                </a:solidFill>
                <a:latin typeface="Times New Roman" pitchFamily="18" charset="0"/>
                <a:cs typeface="Times New Roman" pitchFamily="18" charset="0"/>
              </a:rPr>
              <a:t>Hiểu</a:t>
            </a:r>
            <a:r>
              <a:rPr lang="en-US" sz="4000" dirty="0">
                <a:solidFill>
                  <a:schemeClr val="tx1">
                    <a:lumMod val="95000"/>
                    <a:lumOff val="5000"/>
                  </a:schemeClr>
                </a:solidFill>
                <a:latin typeface="Times New Roman" pitchFamily="18" charset="0"/>
                <a:cs typeface="Times New Roman" pitchFamily="18" charset="0"/>
              </a:rPr>
              <a:t> </a:t>
            </a:r>
            <a:r>
              <a:rPr lang="en-US" sz="4000" dirty="0" err="1">
                <a:solidFill>
                  <a:schemeClr val="tx1">
                    <a:lumMod val="95000"/>
                    <a:lumOff val="5000"/>
                  </a:schemeClr>
                </a:solidFill>
                <a:latin typeface="Times New Roman" pitchFamily="18" charset="0"/>
                <a:cs typeface="Times New Roman" pitchFamily="18" charset="0"/>
              </a:rPr>
              <a:t>văn</a:t>
            </a:r>
            <a:r>
              <a:rPr lang="en-US" sz="4000" dirty="0">
                <a:solidFill>
                  <a:schemeClr val="tx1">
                    <a:lumMod val="95000"/>
                    <a:lumOff val="5000"/>
                  </a:schemeClr>
                </a:solidFill>
                <a:latin typeface="Times New Roman" pitchFamily="18" charset="0"/>
                <a:cs typeface="Times New Roman" pitchFamily="18" charset="0"/>
              </a:rPr>
              <a:t> </a:t>
            </a:r>
            <a:r>
              <a:rPr lang="en-US" sz="4000" dirty="0" err="1">
                <a:solidFill>
                  <a:schemeClr val="tx1">
                    <a:lumMod val="95000"/>
                    <a:lumOff val="5000"/>
                  </a:schemeClr>
                </a:solidFill>
                <a:latin typeface="Times New Roman" pitchFamily="18" charset="0"/>
                <a:cs typeface="Times New Roman" pitchFamily="18" charset="0"/>
              </a:rPr>
              <a:t>bản</a:t>
            </a:r>
            <a:endParaRPr lang="en-US" sz="4000" dirty="0">
              <a:solidFill>
                <a:schemeClr val="tx1">
                  <a:lumMod val="95000"/>
                  <a:lumOff val="5000"/>
                </a:schemeClr>
              </a:solidFill>
              <a:latin typeface="Times New Roman" pitchFamily="18" charset="0"/>
              <a:cs typeface="Times New Roman" pitchFamily="18" charset="0"/>
            </a:endParaRPr>
          </a:p>
        </p:txBody>
      </p:sp>
      <p:sp>
        <p:nvSpPr>
          <p:cNvPr id="20" name="Oval 19">
            <a:extLst>
              <a:ext uri="{FF2B5EF4-FFF2-40B4-BE49-F238E27FC236}">
                <a16:creationId xmlns:a16="http://schemas.microsoft.com/office/drawing/2014/main" id="{1EBF4B9F-26A7-A0AC-FA62-740260B150CB}"/>
              </a:ext>
            </a:extLst>
          </p:cNvPr>
          <p:cNvSpPr/>
          <p:nvPr/>
        </p:nvSpPr>
        <p:spPr>
          <a:xfrm>
            <a:off x="-1581995" y="635708"/>
            <a:ext cx="1170493" cy="1166616"/>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latin typeface="Mongolian Baiti" panose="03000500000000000000" pitchFamily="66" charset="0"/>
                <a:cs typeface="Mongolian Baiti" panose="03000500000000000000" pitchFamily="66" charset="0"/>
              </a:rPr>
              <a:t>II</a:t>
            </a:r>
          </a:p>
        </p:txBody>
      </p:sp>
      <p:sp>
        <p:nvSpPr>
          <p:cNvPr id="6" name="Rectangle 5">
            <a:extLst>
              <a:ext uri="{FF2B5EF4-FFF2-40B4-BE49-F238E27FC236}">
                <a16:creationId xmlns:a16="http://schemas.microsoft.com/office/drawing/2014/main" id="{650398CD-3FBA-A388-9111-DD1ED58B8A72}"/>
              </a:ext>
            </a:extLst>
          </p:cNvPr>
          <p:cNvSpPr/>
          <p:nvPr/>
        </p:nvSpPr>
        <p:spPr>
          <a:xfrm>
            <a:off x="648929" y="7036508"/>
            <a:ext cx="4601496"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imes New Roman" pitchFamily="18" charset="0"/>
                <a:cs typeface="Times New Roman" pitchFamily="18" charset="0"/>
              </a:rPr>
              <a:t>Tác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giả</a:t>
            </a:r>
            <a:endParaRPr lang="en-US" sz="3600" dirty="0">
              <a:solidFill>
                <a:srgbClr val="C00000"/>
              </a:solidFill>
              <a:latin typeface="Times New Roman" pitchFamily="18" charset="0"/>
              <a:cs typeface="Times New Roman" pitchFamily="18" charset="0"/>
            </a:endParaRPr>
          </a:p>
        </p:txBody>
      </p:sp>
      <p:sp>
        <p:nvSpPr>
          <p:cNvPr id="8" name="Oval 7">
            <a:extLst>
              <a:ext uri="{FF2B5EF4-FFF2-40B4-BE49-F238E27FC236}">
                <a16:creationId xmlns:a16="http://schemas.microsoft.com/office/drawing/2014/main" id="{94EE64B2-E498-5B16-FAD9-B0A897F939F6}"/>
              </a:ext>
            </a:extLst>
          </p:cNvPr>
          <p:cNvSpPr/>
          <p:nvPr/>
        </p:nvSpPr>
        <p:spPr>
          <a:xfrm>
            <a:off x="424742" y="6858000"/>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5E4"/>
                </a:solidFill>
                <a:latin typeface="Times New Roman" pitchFamily="18" charset="0"/>
                <a:cs typeface="Times New Roman" pitchFamily="18" charset="0"/>
              </a:rPr>
              <a:t>1</a:t>
            </a:r>
          </a:p>
        </p:txBody>
      </p:sp>
      <p:sp>
        <p:nvSpPr>
          <p:cNvPr id="10" name="Rectangle: Rounded Corners 9">
            <a:extLst>
              <a:ext uri="{FF2B5EF4-FFF2-40B4-BE49-F238E27FC236}">
                <a16:creationId xmlns:a16="http://schemas.microsoft.com/office/drawing/2014/main" id="{0D80A70B-B98D-5A67-B9E4-FFCD8349BB67}"/>
              </a:ext>
            </a:extLst>
          </p:cNvPr>
          <p:cNvSpPr/>
          <p:nvPr/>
        </p:nvSpPr>
        <p:spPr>
          <a:xfrm>
            <a:off x="710359" y="7801897"/>
            <a:ext cx="5185367" cy="3828981"/>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5E4"/>
                </a:solidFill>
                <a:latin typeface="Times New Roman" pitchFamily="18" charset="0"/>
                <a:cs typeface="Times New Roman" pitchFamily="18" charset="0"/>
              </a:rPr>
              <a:t>- </a:t>
            </a:r>
            <a:r>
              <a:rPr lang="en-US" sz="2000" dirty="0" err="1">
                <a:solidFill>
                  <a:srgbClr val="0005E4"/>
                </a:solidFill>
                <a:latin typeface="Times New Roman" pitchFamily="18" charset="0"/>
                <a:cs typeface="Times New Roman" pitchFamily="18" charset="0"/>
              </a:rPr>
              <a:t>Tên</a:t>
            </a:r>
            <a:r>
              <a:rPr lang="en-US" sz="2000" dirty="0">
                <a:solidFill>
                  <a:srgbClr val="0005E4"/>
                </a:solidFill>
                <a:latin typeface="Times New Roman" pitchFamily="18" charset="0"/>
                <a:cs typeface="Times New Roman" pitchFamily="18" charset="0"/>
              </a:rPr>
              <a:t> </a:t>
            </a:r>
            <a:r>
              <a:rPr lang="en-US" sz="2000" dirty="0" err="1">
                <a:solidFill>
                  <a:srgbClr val="0005E4"/>
                </a:solidFill>
                <a:latin typeface="Times New Roman" pitchFamily="18" charset="0"/>
                <a:cs typeface="Times New Roman" pitchFamily="18" charset="0"/>
              </a:rPr>
              <a:t>thật</a:t>
            </a:r>
            <a:r>
              <a:rPr lang="en-US" sz="2000" dirty="0">
                <a:solidFill>
                  <a:srgbClr val="0005E4"/>
                </a:solidFill>
                <a:latin typeface="Times New Roman" pitchFamily="18" charset="0"/>
                <a:cs typeface="Times New Roman" pitchFamily="18" charset="0"/>
              </a:rPr>
              <a:t>: </a:t>
            </a:r>
            <a:r>
              <a:rPr lang="en-US" sz="2000" dirty="0" err="1">
                <a:solidFill>
                  <a:srgbClr val="0005E4"/>
                </a:solidFill>
                <a:latin typeface="Times New Roman" pitchFamily="18" charset="0"/>
                <a:cs typeface="Times New Roman" pitchFamily="18" charset="0"/>
              </a:rPr>
              <a:t>Văn</a:t>
            </a:r>
            <a:r>
              <a:rPr lang="en-US" sz="2000" dirty="0">
                <a:solidFill>
                  <a:srgbClr val="0005E4"/>
                </a:solidFill>
                <a:latin typeface="Times New Roman" pitchFamily="18" charset="0"/>
                <a:cs typeface="Times New Roman" pitchFamily="18" charset="0"/>
              </a:rPr>
              <a:t> </a:t>
            </a:r>
            <a:r>
              <a:rPr lang="en-US" sz="2000" dirty="0" err="1">
                <a:solidFill>
                  <a:srgbClr val="0005E4"/>
                </a:solidFill>
                <a:latin typeface="Times New Roman" pitchFamily="18" charset="0"/>
                <a:cs typeface="Times New Roman" pitchFamily="18" charset="0"/>
              </a:rPr>
              <a:t>Công</a:t>
            </a:r>
            <a:r>
              <a:rPr lang="en-US" sz="2000" dirty="0">
                <a:solidFill>
                  <a:srgbClr val="0005E4"/>
                </a:solidFill>
                <a:latin typeface="Times New Roman" pitchFamily="18" charset="0"/>
                <a:cs typeface="Times New Roman" pitchFamily="18" charset="0"/>
              </a:rPr>
              <a:t> </a:t>
            </a:r>
            <a:r>
              <a:rPr lang="en-US" sz="2000" dirty="0" err="1">
                <a:solidFill>
                  <a:srgbClr val="0005E4"/>
                </a:solidFill>
                <a:latin typeface="Times New Roman" pitchFamily="18" charset="0"/>
                <a:cs typeface="Times New Roman" pitchFamily="18" charset="0"/>
              </a:rPr>
              <a:t>Hùng</a:t>
            </a:r>
            <a:r>
              <a:rPr lang="en-US" sz="2000" dirty="0">
                <a:solidFill>
                  <a:srgbClr val="0005E4"/>
                </a:solidFill>
                <a:latin typeface="Times New Roman" pitchFamily="18" charset="0"/>
                <a:cs typeface="Times New Roman" pitchFamily="18" charset="0"/>
              </a:rPr>
              <a:t>(1958)</a:t>
            </a:r>
          </a:p>
          <a:p>
            <a:r>
              <a:rPr lang="en-US" sz="2000" dirty="0">
                <a:solidFill>
                  <a:srgbClr val="0005E4"/>
                </a:solidFill>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Quê</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Điền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Hòa</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Phong</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Điền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Thừa</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Thiên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Huế</a:t>
            </a:r>
            <a:r>
              <a:rPr lang="en-US" sz="2000" dirty="0">
                <a:solidFill>
                  <a:srgbClr val="0005E4"/>
                </a:solidFill>
                <a:effectLst/>
                <a:latin typeface="Times New Roman" pitchFamily="18" charset="0"/>
                <a:cs typeface="Times New Roman" pitchFamily="18" charset="0"/>
              </a:rPr>
              <a:t>.</a:t>
            </a:r>
            <a:endParaRPr lang="en-US" sz="2000" dirty="0">
              <a:solidFill>
                <a:srgbClr val="0005E4"/>
              </a:solidFill>
              <a:latin typeface="Times New Roman" pitchFamily="18" charset="0"/>
              <a:cs typeface="Times New Roman" pitchFamily="18" charset="0"/>
            </a:endParaRPr>
          </a:p>
          <a:p>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Sinh</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ra</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lớn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lên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và</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học</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phổ</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thông</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tại</a:t>
            </a:r>
            <a:r>
              <a:rPr lang="en-US" sz="2000" dirty="0">
                <a:solidFill>
                  <a:srgbClr val="0005E4"/>
                </a:solidFill>
                <a:effectLst/>
                <a:latin typeface="Times New Roman" pitchFamily="18" charset="0"/>
                <a:cs typeface="Times New Roman" pitchFamily="18" charset="0"/>
              </a:rPr>
              <a:t> Thanh </a:t>
            </a:r>
            <a:r>
              <a:rPr lang="en-US" sz="2000" dirty="0" err="1">
                <a:solidFill>
                  <a:srgbClr val="0005E4"/>
                </a:solidFill>
                <a:effectLst/>
                <a:latin typeface="Times New Roman" pitchFamily="18" charset="0"/>
                <a:cs typeface="Times New Roman" pitchFamily="18" charset="0"/>
              </a:rPr>
              <a:t>Hóa</a:t>
            </a:r>
            <a:r>
              <a:rPr lang="en-US" sz="2000" dirty="0">
                <a:solidFill>
                  <a:srgbClr val="0005E4"/>
                </a:solidFill>
                <a:effectLst/>
                <a:latin typeface="Times New Roman" pitchFamily="18" charset="0"/>
                <a:cs typeface="Times New Roman" pitchFamily="18" charset="0"/>
              </a:rPr>
              <a:t>.</a:t>
            </a:r>
          </a:p>
          <a:p>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Chức</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vụ</a:t>
            </a:r>
            <a:r>
              <a:rPr lang="en-US" sz="2000" dirty="0">
                <a:solidFill>
                  <a:srgbClr val="0005E4"/>
                </a:solidFill>
                <a:effectLst/>
                <a:latin typeface="Times New Roman" pitchFamily="18" charset="0"/>
                <a:cs typeface="Times New Roman" pitchFamily="18" charset="0"/>
              </a:rPr>
              <a:t>: </a:t>
            </a:r>
          </a:p>
          <a:p>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Hội</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viên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Hội</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Nhà</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văn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Việt</a:t>
            </a:r>
            <a:r>
              <a:rPr lang="en-US" sz="2000" dirty="0">
                <a:solidFill>
                  <a:srgbClr val="0005E4"/>
                </a:solidFill>
                <a:effectLst/>
                <a:latin typeface="Times New Roman" pitchFamily="18" charset="0"/>
                <a:cs typeface="Times New Roman" pitchFamily="18" charset="0"/>
              </a:rPr>
              <a:t> Nam</a:t>
            </a:r>
            <a:r>
              <a:rPr lang="en-US" sz="2000" dirty="0">
                <a:solidFill>
                  <a:srgbClr val="0005E4"/>
                </a:solidFill>
                <a:latin typeface="Times New Roman" pitchFamily="18" charset="0"/>
                <a:cs typeface="Times New Roman" pitchFamily="18" charset="0"/>
              </a:rPr>
              <a:t/>
            </a:r>
            <a:br>
              <a:rPr lang="en-US" sz="2000" dirty="0">
                <a:solidFill>
                  <a:srgbClr val="0005E4"/>
                </a:solidFill>
                <a:latin typeface="Times New Roman" pitchFamily="18" charset="0"/>
                <a:cs typeface="Times New Roman" pitchFamily="18" charset="0"/>
              </a:rPr>
            </a:br>
            <a:r>
              <a:rPr lang="en-US" sz="2000" dirty="0">
                <a:solidFill>
                  <a:srgbClr val="0005E4"/>
                </a:solidFill>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Nguyên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Phó</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Chủ</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tịch</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Hội</a:t>
            </a:r>
            <a:r>
              <a:rPr lang="en-US" sz="2000" dirty="0">
                <a:solidFill>
                  <a:srgbClr val="0005E4"/>
                </a:solidFill>
                <a:effectLst/>
                <a:latin typeface="Times New Roman" pitchFamily="18" charset="0"/>
                <a:cs typeface="Times New Roman" pitchFamily="18" charset="0"/>
              </a:rPr>
              <a:t> VHNT Gia Lai</a:t>
            </a:r>
            <a:br>
              <a:rPr lang="en-US" sz="2000" dirty="0">
                <a:solidFill>
                  <a:srgbClr val="0005E4"/>
                </a:solidFill>
                <a:effectLst/>
                <a:latin typeface="Times New Roman" pitchFamily="18" charset="0"/>
                <a:cs typeface="Times New Roman" pitchFamily="18" charset="0"/>
              </a:rPr>
            </a:b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Nguyên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Tổng</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biên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tập</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tạp</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chí</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Văn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nghệ</a:t>
            </a:r>
            <a:r>
              <a:rPr lang="en-US" sz="2000" dirty="0">
                <a:solidFill>
                  <a:srgbClr val="0005E4"/>
                </a:solidFill>
                <a:effectLst/>
                <a:latin typeface="Times New Roman" pitchFamily="18" charset="0"/>
                <a:cs typeface="Times New Roman" pitchFamily="18" charset="0"/>
              </a:rPr>
              <a:t> Gia Lai.</a:t>
            </a:r>
            <a:br>
              <a:rPr lang="en-US" sz="2000" dirty="0">
                <a:solidFill>
                  <a:srgbClr val="0005E4"/>
                </a:solidFill>
                <a:effectLst/>
                <a:latin typeface="Times New Roman" pitchFamily="18" charset="0"/>
                <a:cs typeface="Times New Roman" pitchFamily="18" charset="0"/>
              </a:rPr>
            </a:b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Nguyên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Ủy</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viên</a:t>
            </a:r>
            <a:r>
              <a:rPr lang="en-US" sz="2000" dirty="0">
                <a:solidFill>
                  <a:srgbClr val="0005E4"/>
                </a:solidFill>
                <a:effectLst/>
                <a:latin typeface="Times New Roman" pitchFamily="18" charset="0"/>
                <a:cs typeface="Times New Roman" pitchFamily="18" charset="0"/>
              </a:rPr>
              <a:t> BCH </a:t>
            </a:r>
            <a:r>
              <a:rPr lang="en-US" sz="2000" dirty="0" err="1">
                <a:solidFill>
                  <a:srgbClr val="0005E4"/>
                </a:solidFill>
                <a:effectLst/>
                <a:latin typeface="Times New Roman" pitchFamily="18" charset="0"/>
                <a:cs typeface="Times New Roman" pitchFamily="18" charset="0"/>
              </a:rPr>
              <a:t>Hội</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nhà</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văn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Việt</a:t>
            </a:r>
            <a:r>
              <a:rPr lang="en-US" sz="2000" dirty="0">
                <a:solidFill>
                  <a:srgbClr val="0005E4"/>
                </a:solidFill>
                <a:effectLst/>
                <a:latin typeface="Times New Roman" pitchFamily="18" charset="0"/>
                <a:cs typeface="Times New Roman" pitchFamily="18" charset="0"/>
              </a:rPr>
              <a:t> Nam </a:t>
            </a:r>
            <a:r>
              <a:rPr lang="en-US" sz="2000" dirty="0" err="1">
                <a:solidFill>
                  <a:srgbClr val="0005E4"/>
                </a:solidFill>
                <a:effectLst/>
                <a:latin typeface="Times New Roman" pitchFamily="18" charset="0"/>
                <a:cs typeface="Times New Roman" pitchFamily="18" charset="0"/>
              </a:rPr>
              <a:t>khóa</a:t>
            </a:r>
            <a:r>
              <a:rPr lang="en-US" sz="2000" dirty="0">
                <a:solidFill>
                  <a:srgbClr val="0005E4"/>
                </a:solidFill>
                <a:effectLst/>
                <a:latin typeface="Times New Roman" pitchFamily="18" charset="0"/>
                <a:cs typeface="Times New Roman" pitchFamily="18" charset="0"/>
              </a:rPr>
              <a:t> VIII</a:t>
            </a:r>
            <a:endParaRPr lang="en-US" sz="2000" dirty="0">
              <a:solidFill>
                <a:srgbClr val="0005E4"/>
              </a:solidFill>
              <a:latin typeface="Times New Roman" pitchFamily="18" charset="0"/>
              <a:cs typeface="Times New Roman" pitchFamily="18" charset="0"/>
            </a:endParaRPr>
          </a:p>
          <a:p>
            <a:pPr algn="ctr"/>
            <a:endParaRPr lang="en-US" dirty="0"/>
          </a:p>
        </p:txBody>
      </p:sp>
      <p:sp>
        <p:nvSpPr>
          <p:cNvPr id="21" name="Rectangle 20">
            <a:extLst>
              <a:ext uri="{FF2B5EF4-FFF2-40B4-BE49-F238E27FC236}">
                <a16:creationId xmlns:a16="http://schemas.microsoft.com/office/drawing/2014/main" id="{3312E006-AD88-85C3-CAF1-39D9AED4F435}"/>
              </a:ext>
            </a:extLst>
          </p:cNvPr>
          <p:cNvSpPr/>
          <p:nvPr/>
        </p:nvSpPr>
        <p:spPr>
          <a:xfrm>
            <a:off x="6061325" y="7049729"/>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imes New Roman" pitchFamily="18" charset="0"/>
                <a:cs typeface="Times New Roman" pitchFamily="18" charset="0"/>
              </a:rPr>
              <a:t>Tác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phẩm</a:t>
            </a:r>
            <a:endParaRPr lang="en-US" sz="3600" dirty="0">
              <a:solidFill>
                <a:srgbClr val="C00000"/>
              </a:solidFill>
              <a:latin typeface="Times New Roman" pitchFamily="18" charset="0"/>
              <a:cs typeface="Times New Roman" pitchFamily="18" charset="0"/>
            </a:endParaRPr>
          </a:p>
        </p:txBody>
      </p:sp>
      <p:sp>
        <p:nvSpPr>
          <p:cNvPr id="22" name="Oval 21">
            <a:extLst>
              <a:ext uri="{FF2B5EF4-FFF2-40B4-BE49-F238E27FC236}">
                <a16:creationId xmlns:a16="http://schemas.microsoft.com/office/drawing/2014/main" id="{8C3169AA-208E-A997-0209-B1EA0AE1C898}"/>
              </a:ext>
            </a:extLst>
          </p:cNvPr>
          <p:cNvSpPr/>
          <p:nvPr/>
        </p:nvSpPr>
        <p:spPr>
          <a:xfrm>
            <a:off x="6011685" y="6858000"/>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5E4"/>
                </a:solidFill>
                <a:latin typeface="Times New Roman" pitchFamily="18" charset="0"/>
                <a:cs typeface="Times New Roman" pitchFamily="18" charset="0"/>
              </a:rPr>
              <a:t>2</a:t>
            </a:r>
          </a:p>
        </p:txBody>
      </p:sp>
      <p:sp>
        <p:nvSpPr>
          <p:cNvPr id="23" name="Rectangle: Rounded Corners 22">
            <a:extLst>
              <a:ext uri="{FF2B5EF4-FFF2-40B4-BE49-F238E27FC236}">
                <a16:creationId xmlns:a16="http://schemas.microsoft.com/office/drawing/2014/main" id="{71DB8BE7-F5D0-4B21-2922-AF726DF043D9}"/>
              </a:ext>
            </a:extLst>
          </p:cNvPr>
          <p:cNvSpPr/>
          <p:nvPr/>
        </p:nvSpPr>
        <p:spPr>
          <a:xfrm>
            <a:off x="6430038" y="7933349"/>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Đồng</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Tháp</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Mười</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mùa</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nước</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nổi</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của</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Văn</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Công</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Hùng</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được</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dẫn</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theo</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báo</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Văn</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Nghệ</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số</a:t>
            </a:r>
            <a:r>
              <a:rPr lang="en-US" sz="2400" dirty="0">
                <a:solidFill>
                  <a:srgbClr val="0005E4"/>
                </a:solidFill>
                <a:latin typeface="Times New Roman" pitchFamily="18" charset="0"/>
                <a:cs typeface="Times New Roman" pitchFamily="18" charset="0"/>
              </a:rPr>
              <a:t> 49, </a:t>
            </a:r>
            <a:r>
              <a:rPr lang="en-US" sz="2400" dirty="0" err="1">
                <a:solidFill>
                  <a:srgbClr val="0005E4"/>
                </a:solidFill>
                <a:latin typeface="Times New Roman" pitchFamily="18" charset="0"/>
                <a:cs typeface="Times New Roman" pitchFamily="18" charset="0"/>
              </a:rPr>
              <a:t>năm</a:t>
            </a:r>
            <a:r>
              <a:rPr lang="en-US" sz="2400" dirty="0">
                <a:solidFill>
                  <a:srgbClr val="0005E4"/>
                </a:solidFill>
                <a:latin typeface="Times New Roman" pitchFamily="18" charset="0"/>
                <a:cs typeface="Times New Roman" pitchFamily="18" charset="0"/>
              </a:rPr>
              <a:t> 2011</a:t>
            </a:r>
          </a:p>
        </p:txBody>
      </p:sp>
      <p:sp>
        <p:nvSpPr>
          <p:cNvPr id="25" name="Rectangle 24">
            <a:extLst>
              <a:ext uri="{FF2B5EF4-FFF2-40B4-BE49-F238E27FC236}">
                <a16:creationId xmlns:a16="http://schemas.microsoft.com/office/drawing/2014/main" id="{BE27501F-E975-5C0E-616B-92514B26FFEF}"/>
              </a:ext>
            </a:extLst>
          </p:cNvPr>
          <p:cNvSpPr/>
          <p:nvPr/>
        </p:nvSpPr>
        <p:spPr>
          <a:xfrm>
            <a:off x="398206" y="740744"/>
            <a:ext cx="4498259"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0005E4"/>
                </a:solidFill>
                <a:latin typeface="Times New Roman" pitchFamily="18" charset="0"/>
                <a:cs typeface="Times New Roman" pitchFamily="18" charset="0"/>
              </a:rPr>
              <a:t>Đọc</a:t>
            </a:r>
            <a:r>
              <a:rPr lang="en-US" sz="3600" dirty="0">
                <a:solidFill>
                  <a:srgbClr val="0005E4"/>
                </a:solidFill>
                <a:latin typeface="Times New Roman" pitchFamily="18" charset="0"/>
                <a:cs typeface="Times New Roman" pitchFamily="18" charset="0"/>
              </a:rPr>
              <a:t> – </a:t>
            </a:r>
            <a:r>
              <a:rPr lang="en-US" sz="3600" dirty="0" err="1">
                <a:solidFill>
                  <a:srgbClr val="0005E4"/>
                </a:solidFill>
                <a:latin typeface="Times New Roman" pitchFamily="18" charset="0"/>
                <a:cs typeface="Times New Roman" pitchFamily="18" charset="0"/>
              </a:rPr>
              <a:t>Chú</a:t>
            </a:r>
            <a:r>
              <a:rPr lang="en-US" sz="3600" dirty="0">
                <a:solidFill>
                  <a:srgbClr val="0005E4"/>
                </a:solidFill>
                <a:latin typeface="Times New Roman" pitchFamily="18" charset="0"/>
                <a:cs typeface="Times New Roman" pitchFamily="18" charset="0"/>
              </a:rPr>
              <a:t> </a:t>
            </a:r>
            <a:r>
              <a:rPr lang="en-US" sz="3600" dirty="0" err="1">
                <a:solidFill>
                  <a:srgbClr val="0005E4"/>
                </a:solidFill>
                <a:latin typeface="Times New Roman" pitchFamily="18" charset="0"/>
                <a:cs typeface="Times New Roman" pitchFamily="18" charset="0"/>
              </a:rPr>
              <a:t>thích</a:t>
            </a:r>
            <a:endParaRPr lang="en-US" sz="3600" dirty="0">
              <a:solidFill>
                <a:srgbClr val="0005E4"/>
              </a:solidFill>
              <a:latin typeface="Times New Roman" pitchFamily="18" charset="0"/>
              <a:cs typeface="Times New Roman" pitchFamily="18" charset="0"/>
            </a:endParaRPr>
          </a:p>
        </p:txBody>
      </p:sp>
      <p:sp>
        <p:nvSpPr>
          <p:cNvPr id="26" name="Oval 25">
            <a:extLst>
              <a:ext uri="{FF2B5EF4-FFF2-40B4-BE49-F238E27FC236}">
                <a16:creationId xmlns:a16="http://schemas.microsoft.com/office/drawing/2014/main" id="{5FC8DC53-5405-3F66-012E-56F22BB8B3D4}"/>
              </a:ext>
            </a:extLst>
          </p:cNvPr>
          <p:cNvSpPr/>
          <p:nvPr/>
        </p:nvSpPr>
        <p:spPr>
          <a:xfrm>
            <a:off x="-327426" y="651465"/>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5E4"/>
                </a:solidFill>
                <a:latin typeface="Times New Roman" pitchFamily="18" charset="0"/>
                <a:cs typeface="Times New Roman" pitchFamily="18" charset="0"/>
              </a:rPr>
              <a:t>1</a:t>
            </a:r>
          </a:p>
        </p:txBody>
      </p:sp>
      <p:sp>
        <p:nvSpPr>
          <p:cNvPr id="28" name="Rectangle: Rounded Corners 27">
            <a:extLst>
              <a:ext uri="{FF2B5EF4-FFF2-40B4-BE49-F238E27FC236}">
                <a16:creationId xmlns:a16="http://schemas.microsoft.com/office/drawing/2014/main" id="{3C43C133-607A-18AA-CBC4-501A03544ED9}"/>
              </a:ext>
            </a:extLst>
          </p:cNvPr>
          <p:cNvSpPr/>
          <p:nvPr/>
        </p:nvSpPr>
        <p:spPr>
          <a:xfrm>
            <a:off x="-189293" y="1755570"/>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Thể</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loại</a:t>
            </a:r>
            <a:r>
              <a:rPr lang="en-US" sz="2400" dirty="0">
                <a:solidFill>
                  <a:schemeClr val="tx1">
                    <a:lumMod val="95000"/>
                    <a:lumOff val="5000"/>
                  </a:schemeClr>
                </a:solidFill>
                <a:latin typeface="Times New Roman" pitchFamily="18" charset="0"/>
                <a:cs typeface="Times New Roman" pitchFamily="18" charset="0"/>
              </a:rPr>
              <a:t>: </a:t>
            </a:r>
            <a:r>
              <a:rPr lang="en-US" sz="2400" b="1" i="1" dirty="0">
                <a:solidFill>
                  <a:srgbClr val="0005E4"/>
                </a:solidFill>
                <a:latin typeface="Times New Roman" pitchFamily="18" charset="0"/>
                <a:cs typeface="Times New Roman" pitchFamily="18" charset="0"/>
              </a:rPr>
              <a:t>Du </a:t>
            </a:r>
            <a:r>
              <a:rPr lang="en-US" sz="2400" b="1" i="1" dirty="0" err="1">
                <a:solidFill>
                  <a:srgbClr val="0005E4"/>
                </a:solidFill>
                <a:latin typeface="Times New Roman" pitchFamily="18" charset="0"/>
                <a:cs typeface="Times New Roman" pitchFamily="18" charset="0"/>
              </a:rPr>
              <a:t>kí</a:t>
            </a:r>
            <a:endParaRPr lang="en-US" sz="2400" b="1" i="1" dirty="0">
              <a:solidFill>
                <a:srgbClr val="0005E4"/>
              </a:solidFill>
              <a:latin typeface="Times New Roman" pitchFamily="18" charset="0"/>
              <a:cs typeface="Times New Roman" pitchFamily="18" charset="0"/>
            </a:endParaRPr>
          </a:p>
          <a:p>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Phương</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thức</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biểu</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đạt</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Tự</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sự</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Miêu</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tả</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Biểu</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cảm</a:t>
            </a:r>
            <a:endParaRPr lang="en-US" sz="2400" dirty="0">
              <a:solidFill>
                <a:schemeClr val="tx1">
                  <a:lumMod val="95000"/>
                  <a:lumOff val="5000"/>
                </a:schemeClr>
              </a:solidFill>
              <a:latin typeface="Times New Roman" pitchFamily="18" charset="0"/>
              <a:cs typeface="Times New Roman" pitchFamily="18" charset="0"/>
            </a:endParaRPr>
          </a:p>
          <a:p>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Ngôi</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kể</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Thứ</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nhất</a:t>
            </a:r>
            <a:endParaRPr lang="en-US" sz="2400" dirty="0">
              <a:solidFill>
                <a:schemeClr val="tx1">
                  <a:lumMod val="95000"/>
                  <a:lumOff val="5000"/>
                </a:schemeClr>
              </a:solidFill>
              <a:latin typeface="Times New Roman" pitchFamily="18" charset="0"/>
              <a:cs typeface="Times New Roman" pitchFamily="18" charset="0"/>
            </a:endParaRPr>
          </a:p>
          <a:p>
            <a:pPr algn="ctr"/>
            <a:endParaRPr lang="en-US" dirty="0"/>
          </a:p>
        </p:txBody>
      </p:sp>
      <p:sp>
        <p:nvSpPr>
          <p:cNvPr id="29" name="Rectangle 28">
            <a:extLst>
              <a:ext uri="{FF2B5EF4-FFF2-40B4-BE49-F238E27FC236}">
                <a16:creationId xmlns:a16="http://schemas.microsoft.com/office/drawing/2014/main" id="{B2ED6634-9D9C-4CF7-203C-5F4ED4C3951C}"/>
              </a:ext>
            </a:extLst>
          </p:cNvPr>
          <p:cNvSpPr/>
          <p:nvPr/>
        </p:nvSpPr>
        <p:spPr>
          <a:xfrm>
            <a:off x="5545135" y="763880"/>
            <a:ext cx="4601756"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0005E4"/>
                </a:solidFill>
                <a:latin typeface="Times New Roman" pitchFamily="18" charset="0"/>
                <a:cs typeface="Times New Roman" pitchFamily="18" charset="0"/>
              </a:rPr>
              <a:t>Bố</a:t>
            </a:r>
            <a:r>
              <a:rPr lang="en-US" sz="3600" dirty="0">
                <a:solidFill>
                  <a:srgbClr val="0005E4"/>
                </a:solidFill>
                <a:latin typeface="Times New Roman" pitchFamily="18" charset="0"/>
                <a:cs typeface="Times New Roman" pitchFamily="18" charset="0"/>
              </a:rPr>
              <a:t> </a:t>
            </a:r>
            <a:r>
              <a:rPr lang="en-US" sz="3600" dirty="0" err="1">
                <a:solidFill>
                  <a:srgbClr val="0005E4"/>
                </a:solidFill>
                <a:latin typeface="Times New Roman" pitchFamily="18" charset="0"/>
                <a:cs typeface="Times New Roman" pitchFamily="18" charset="0"/>
              </a:rPr>
              <a:t>cục</a:t>
            </a:r>
            <a:r>
              <a:rPr lang="en-US" sz="3600" dirty="0">
                <a:solidFill>
                  <a:srgbClr val="0005E4"/>
                </a:solidFill>
                <a:latin typeface="Times New Roman" pitchFamily="18" charset="0"/>
                <a:cs typeface="Times New Roman" pitchFamily="18" charset="0"/>
              </a:rPr>
              <a:t>: 3 </a:t>
            </a:r>
            <a:r>
              <a:rPr lang="en-US" sz="3600" dirty="0" err="1">
                <a:solidFill>
                  <a:srgbClr val="0005E4"/>
                </a:solidFill>
                <a:latin typeface="Times New Roman" pitchFamily="18" charset="0"/>
                <a:cs typeface="Times New Roman" pitchFamily="18" charset="0"/>
              </a:rPr>
              <a:t>phần</a:t>
            </a:r>
            <a:endParaRPr lang="en-US" sz="3600" dirty="0">
              <a:solidFill>
                <a:srgbClr val="0005E4"/>
              </a:solidFill>
              <a:latin typeface="Times New Roman" pitchFamily="18" charset="0"/>
              <a:cs typeface="Times New Roman" pitchFamily="18" charset="0"/>
            </a:endParaRPr>
          </a:p>
        </p:txBody>
      </p:sp>
      <p:sp>
        <p:nvSpPr>
          <p:cNvPr id="30" name="Oval 29">
            <a:extLst>
              <a:ext uri="{FF2B5EF4-FFF2-40B4-BE49-F238E27FC236}">
                <a16:creationId xmlns:a16="http://schemas.microsoft.com/office/drawing/2014/main" id="{2D227405-2A06-D419-735B-7DDE9EDA0D7D}"/>
              </a:ext>
            </a:extLst>
          </p:cNvPr>
          <p:cNvSpPr/>
          <p:nvPr/>
        </p:nvSpPr>
        <p:spPr>
          <a:xfrm>
            <a:off x="5185775" y="541867"/>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5E4"/>
                </a:solidFill>
                <a:latin typeface="Times New Roman" pitchFamily="18" charset="0"/>
                <a:cs typeface="Times New Roman" pitchFamily="18" charset="0"/>
              </a:rPr>
              <a:t>2</a:t>
            </a:r>
          </a:p>
        </p:txBody>
      </p:sp>
      <p:sp>
        <p:nvSpPr>
          <p:cNvPr id="31" name="Rectangle: Rounded Corners 30">
            <a:extLst>
              <a:ext uri="{FF2B5EF4-FFF2-40B4-BE49-F238E27FC236}">
                <a16:creationId xmlns:a16="http://schemas.microsoft.com/office/drawing/2014/main" id="{D4EBC5A7-1D21-241A-ACC8-7986EC717232}"/>
              </a:ext>
            </a:extLst>
          </p:cNvPr>
          <p:cNvSpPr/>
          <p:nvPr/>
        </p:nvSpPr>
        <p:spPr>
          <a:xfrm>
            <a:off x="5442155" y="1734463"/>
            <a:ext cx="5943599" cy="3501214"/>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latin typeface="Times New Roman" pitchFamily="18" charset="0"/>
                <a:cs typeface="Times New Roman" pitchFamily="18" charset="0"/>
              </a:rPr>
              <a:t>+ Phần 1: </a:t>
            </a:r>
            <a:r>
              <a:rPr lang="en-US" sz="2400" dirty="0">
                <a:solidFill>
                  <a:schemeClr val="tx1">
                    <a:lumMod val="95000"/>
                    <a:lumOff val="5000"/>
                  </a:schemeClr>
                </a:solidFill>
                <a:latin typeface="Times New Roman" pitchFamily="18" charset="0"/>
                <a:cs typeface="Times New Roman" pitchFamily="18" charset="0"/>
              </a:rPr>
              <a:t>Từ đầu – Chiêm </a:t>
            </a:r>
            <a:r>
              <a:rPr lang="en-US" sz="2400" dirty="0" smtClean="0">
                <a:solidFill>
                  <a:schemeClr val="tx1">
                    <a:lumMod val="95000"/>
                    <a:lumOff val="5000"/>
                  </a:schemeClr>
                </a:solidFill>
                <a:latin typeface="Times New Roman" pitchFamily="18" charset="0"/>
                <a:cs typeface="Times New Roman" pitchFamily="18" charset="0"/>
              </a:rPr>
              <a:t>ngưỡng </a:t>
            </a:r>
            <a:r>
              <a:rPr lang="en-US" sz="2400" dirty="0">
                <a:solidFill>
                  <a:schemeClr val="tx1">
                    <a:lumMod val="95000"/>
                    <a:lumOff val="5000"/>
                  </a:schemeClr>
                </a:solidFill>
                <a:latin typeface="Times New Roman" pitchFamily="18" charset="0"/>
                <a:cs typeface="Times New Roman" pitchFamily="18" charset="0"/>
              </a:rPr>
              <a:t>nhiều…</a:t>
            </a:r>
          </a:p>
          <a:p>
            <a:r>
              <a:rPr lang="vi-VN"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Cảnh</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quan</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vẻ</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đẹp</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nơi</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Đồng</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Tháp</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Mười</a:t>
            </a:r>
            <a:endParaRPr lang="en-US" sz="2400" dirty="0">
              <a:solidFill>
                <a:schemeClr val="tx1">
                  <a:lumMod val="95000"/>
                  <a:lumOff val="5000"/>
                </a:schemeClr>
              </a:solidFill>
              <a:latin typeface="Times New Roman" pitchFamily="18" charset="0"/>
              <a:cs typeface="Times New Roman" pitchFamily="18" charset="0"/>
            </a:endParaRPr>
          </a:p>
          <a:p>
            <a:r>
              <a:rPr lang="en-US" sz="2400" dirty="0">
                <a:solidFill>
                  <a:schemeClr val="tx1">
                    <a:lumMod val="95000"/>
                    <a:lumOff val="5000"/>
                  </a:schemeClr>
                </a:solidFill>
                <a:latin typeface="Times New Roman" pitchFamily="18" charset="0"/>
                <a:cs typeface="Times New Roman" pitchFamily="18" charset="0"/>
              </a:rPr>
              <a:t> </a:t>
            </a:r>
            <a:r>
              <a:rPr lang="en-US" sz="2400" i="1" dirty="0">
                <a:solidFill>
                  <a:srgbClr val="FF0000"/>
                </a:solidFill>
                <a:latin typeface="Times New Roman" pitchFamily="18" charset="0"/>
                <a:cs typeface="Times New Roman" pitchFamily="18" charset="0"/>
              </a:rPr>
              <a:t>+ Phần 2 : </a:t>
            </a:r>
            <a:r>
              <a:rPr lang="en-US" sz="2400" dirty="0">
                <a:solidFill>
                  <a:schemeClr val="tx1">
                    <a:lumMod val="95000"/>
                    <a:lumOff val="5000"/>
                  </a:schemeClr>
                </a:solidFill>
                <a:latin typeface="Times New Roman" pitchFamily="18" charset="0"/>
                <a:cs typeface="Times New Roman" pitchFamily="18" charset="0"/>
              </a:rPr>
              <a:t>Tiếp theo – tôn vinh sen Đồng Tháp </a:t>
            </a:r>
            <a:r>
              <a:rPr lang="en-US" sz="2400" dirty="0" smtClean="0">
                <a:solidFill>
                  <a:schemeClr val="tx1">
                    <a:lumMod val="95000"/>
                    <a:lumOff val="5000"/>
                  </a:schemeClr>
                </a:solidFill>
                <a:latin typeface="Times New Roman" pitchFamily="18" charset="0"/>
                <a:cs typeface="Times New Roman" pitchFamily="18" charset="0"/>
              </a:rPr>
              <a:t>Mười</a:t>
            </a:r>
            <a:r>
              <a:rPr lang="vi-VN" sz="2400" dirty="0" smtClean="0">
                <a:solidFill>
                  <a:schemeClr val="tx1">
                    <a:lumMod val="95000"/>
                    <a:lumOff val="5000"/>
                  </a:schemeClr>
                </a:solidFill>
                <a:latin typeface="Times New Roman" pitchFamily="18" charset="0"/>
                <a:cs typeface="Times New Roman" pitchFamily="18" charset="0"/>
              </a:rPr>
              <a:t>→</a:t>
            </a:r>
            <a:r>
              <a:rPr lang="en-US" sz="2400" dirty="0" smtClean="0">
                <a:solidFill>
                  <a:schemeClr val="tx1">
                    <a:lumMod val="95000"/>
                    <a:lumOff val="5000"/>
                  </a:schemeClr>
                </a:solidFill>
                <a:latin typeface="Times New Roman" pitchFamily="18" charset="0"/>
                <a:cs typeface="Times New Roman" pitchFamily="18" charset="0"/>
              </a:rPr>
              <a:t> </a:t>
            </a:r>
            <a:r>
              <a:rPr lang="en-US" sz="2400" dirty="0">
                <a:solidFill>
                  <a:schemeClr val="tx1">
                    <a:lumMod val="95000"/>
                    <a:lumOff val="5000"/>
                  </a:schemeClr>
                </a:solidFill>
                <a:latin typeface="Times New Roman" pitchFamily="18" charset="0"/>
                <a:cs typeface="Times New Roman" pitchFamily="18" charset="0"/>
              </a:rPr>
              <a:t>Văn hóa ở Đồng Tháp Mười</a:t>
            </a:r>
          </a:p>
          <a:p>
            <a:r>
              <a:rPr lang="en-US" sz="2400" dirty="0">
                <a:solidFill>
                  <a:schemeClr val="tx1">
                    <a:lumMod val="95000"/>
                    <a:lumOff val="5000"/>
                  </a:schemeClr>
                </a:solidFill>
                <a:latin typeface="Times New Roman" pitchFamily="18" charset="0"/>
                <a:cs typeface="Times New Roman" pitchFamily="18" charset="0"/>
              </a:rPr>
              <a:t> </a:t>
            </a:r>
            <a:r>
              <a:rPr lang="en-US" sz="2400" i="1" dirty="0">
                <a:solidFill>
                  <a:srgbClr val="FF0000"/>
                </a:solidFill>
                <a:latin typeface="Times New Roman" pitchFamily="18" charset="0"/>
                <a:cs typeface="Times New Roman" pitchFamily="18" charset="0"/>
              </a:rPr>
              <a:t>+ Phần 3: </a:t>
            </a:r>
            <a:r>
              <a:rPr lang="en-US" sz="2400" dirty="0">
                <a:solidFill>
                  <a:schemeClr val="tx1">
                    <a:lumMod val="95000"/>
                    <a:lumOff val="5000"/>
                  </a:schemeClr>
                </a:solidFill>
                <a:latin typeface="Times New Roman" pitchFamily="18" charset="0"/>
                <a:cs typeface="Times New Roman" pitchFamily="18" charset="0"/>
              </a:rPr>
              <a:t>Còn </a:t>
            </a:r>
            <a:r>
              <a:rPr lang="en-US" sz="2400" dirty="0" smtClean="0">
                <a:solidFill>
                  <a:schemeClr val="tx1">
                    <a:lumMod val="95000"/>
                    <a:lumOff val="5000"/>
                  </a:schemeClr>
                </a:solidFill>
                <a:latin typeface="Times New Roman" pitchFamily="18" charset="0"/>
                <a:cs typeface="Times New Roman" pitchFamily="18" charset="0"/>
              </a:rPr>
              <a:t>lại</a:t>
            </a:r>
            <a:r>
              <a:rPr lang="vi-VN" sz="2400" dirty="0" smtClean="0">
                <a:solidFill>
                  <a:schemeClr val="tx1">
                    <a:lumMod val="95000"/>
                    <a:lumOff val="5000"/>
                  </a:schemeClr>
                </a:solidFill>
                <a:latin typeface="Times New Roman" pitchFamily="18" charset="0"/>
                <a:cs typeface="Times New Roman" pitchFamily="18" charset="0"/>
              </a:rPr>
              <a:t>→</a:t>
            </a:r>
            <a:r>
              <a:rPr lang="en-US" sz="2400" dirty="0" smtClean="0">
                <a:solidFill>
                  <a:schemeClr val="tx1">
                    <a:lumMod val="95000"/>
                    <a:lumOff val="5000"/>
                  </a:schemeClr>
                </a:solidFill>
                <a:latin typeface="Times New Roman" pitchFamily="18" charset="0"/>
                <a:cs typeface="Times New Roman" pitchFamily="18" charset="0"/>
              </a:rPr>
              <a:t> </a:t>
            </a:r>
            <a:r>
              <a:rPr lang="en-US" sz="2400" dirty="0">
                <a:solidFill>
                  <a:schemeClr val="tx1">
                    <a:lumMod val="95000"/>
                    <a:lumOff val="5000"/>
                  </a:schemeClr>
                </a:solidFill>
                <a:latin typeface="Times New Roman" pitchFamily="18" charset="0"/>
                <a:cs typeface="Times New Roman" pitchFamily="18" charset="0"/>
              </a:rPr>
              <a:t>Con người ở Đồng Tháp Mười</a:t>
            </a:r>
          </a:p>
        </p:txBody>
      </p:sp>
    </p:spTree>
    <p:extLst>
      <p:ext uri="{BB962C8B-B14F-4D97-AF65-F5344CB8AC3E}">
        <p14:creationId xmlns:p14="http://schemas.microsoft.com/office/powerpoint/2010/main" val="24011627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7543800"/>
          </a:xfrm>
          <a:prstGeom prst="rect">
            <a:avLst/>
          </a:prstGeom>
        </p:spPr>
      </p:pic>
    </p:spTree>
    <p:extLst>
      <p:ext uri="{BB962C8B-B14F-4D97-AF65-F5344CB8AC3E}">
        <p14:creationId xmlns:p14="http://schemas.microsoft.com/office/powerpoint/2010/main" val="1933553455"/>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285553" cy="6742568"/>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91285174"/>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1135</TotalTime>
  <Words>2270</Words>
  <Application>Microsoft Office PowerPoint</Application>
  <PresentationFormat>Widescreen</PresentationFormat>
  <Paragraphs>373</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Mongolian Baiti</vt:lpstr>
      <vt:lpstr>Times New Roman</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baba mama</dc:creator>
  <cp:lastModifiedBy>Admin</cp:lastModifiedBy>
  <cp:revision>55</cp:revision>
  <dcterms:created xsi:type="dcterms:W3CDTF">2022-10-26T11:21:01Z</dcterms:created>
  <dcterms:modified xsi:type="dcterms:W3CDTF">2024-11-06T14:06:15Z</dcterms:modified>
</cp:coreProperties>
</file>