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5"/>
  </p:notesMasterIdLst>
  <p:sldIdLst>
    <p:sldId id="357" r:id="rId2"/>
    <p:sldId id="358" r:id="rId3"/>
    <p:sldId id="360" r:id="rId4"/>
    <p:sldId id="256" r:id="rId5"/>
    <p:sldId id="316" r:id="rId6"/>
    <p:sldId id="347" r:id="rId7"/>
    <p:sldId id="348" r:id="rId8"/>
    <p:sldId id="349" r:id="rId9"/>
    <p:sldId id="361" r:id="rId10"/>
    <p:sldId id="283" r:id="rId11"/>
    <p:sldId id="362" r:id="rId12"/>
    <p:sldId id="276" r:id="rId13"/>
    <p:sldId id="298" r:id="rId14"/>
    <p:sldId id="356" r:id="rId15"/>
    <p:sldId id="327" r:id="rId16"/>
    <p:sldId id="370" r:id="rId17"/>
    <p:sldId id="363" r:id="rId18"/>
    <p:sldId id="377" r:id="rId19"/>
    <p:sldId id="378" r:id="rId20"/>
    <p:sldId id="380" r:id="rId21"/>
    <p:sldId id="379" r:id="rId22"/>
    <p:sldId id="381" r:id="rId23"/>
    <p:sldId id="376" r:id="rId24"/>
    <p:sldId id="352" r:id="rId25"/>
    <p:sldId id="313" r:id="rId26"/>
    <p:sldId id="365" r:id="rId27"/>
    <p:sldId id="366" r:id="rId28"/>
    <p:sldId id="367" r:id="rId29"/>
    <p:sldId id="368" r:id="rId30"/>
    <p:sldId id="369" r:id="rId31"/>
    <p:sldId id="314" r:id="rId32"/>
    <p:sldId id="330" r:id="rId33"/>
    <p:sldId id="382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4F0F"/>
    <a:srgbClr val="00B0F0"/>
    <a:srgbClr val="F26649"/>
    <a:srgbClr val="7192A9"/>
    <a:srgbClr val="EF4B66"/>
    <a:srgbClr val="FBCDCD"/>
    <a:srgbClr val="3B87CD"/>
    <a:srgbClr val="E0702A"/>
    <a:srgbClr val="D36113"/>
    <a:srgbClr val="5DD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3385" autoAdjust="0"/>
  </p:normalViewPr>
  <p:slideViewPr>
    <p:cSldViewPr snapToGrid="0" showGuides="1">
      <p:cViewPr varScale="1">
        <p:scale>
          <a:sx n="69" d="100"/>
          <a:sy n="69" d="100"/>
        </p:scale>
        <p:origin x="-95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23/1/2025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972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4925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500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8632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2593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351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1645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310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9059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907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7305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514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740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22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964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988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493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1.png"/><Relationship Id="rId5" Type="http://schemas.microsoft.com/office/2007/relationships/media" Target="../media/media3.mp3"/><Relationship Id="rId10" Type="http://schemas.openxmlformats.org/officeDocument/2006/relationships/notesSlide" Target="../notesSlides/notesSlide5.xml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slide" Target="slide19.xml"/><Relationship Id="rId7" Type="http://schemas.openxmlformats.org/officeDocument/2006/relationships/slide" Target="slide2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22.xml"/><Relationship Id="rId4" Type="http://schemas.openxmlformats.org/officeDocument/2006/relationships/slide" Target="slide17.xml"/><Relationship Id="rId9" Type="http://schemas.openxmlformats.org/officeDocument/2006/relationships/slide" Target="slide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76200"/>
            <a:ext cx="119888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2311400"/>
            <a:ext cx="1087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accent5"/>
                </a:solidFill>
                <a:latin typeface="Berlin Sans FB" panose="020E0602020502020306" pitchFamily="34" charset="0"/>
              </a:rPr>
              <a:t>Good </a:t>
            </a:r>
            <a:r>
              <a:rPr lang="en-US" sz="7200" b="1" dirty="0" smtClean="0">
                <a:solidFill>
                  <a:schemeClr val="accent5"/>
                </a:solidFill>
                <a:latin typeface="Berlin Sans FB" panose="020E0602020502020306" pitchFamily="34" charset="0"/>
              </a:rPr>
              <a:t>afternoon</a:t>
            </a:r>
            <a:r>
              <a:rPr lang="en-US" sz="7200" b="1" dirty="0" smtClean="0">
                <a:solidFill>
                  <a:schemeClr val="accent5"/>
                </a:solidFill>
                <a:latin typeface="Berlin Sans FB" panose="020E0602020502020306" pitchFamily="34" charset="0"/>
              </a:rPr>
              <a:t> </a:t>
            </a:r>
            <a:r>
              <a:rPr lang="en-US" sz="7200" b="1" dirty="0">
                <a:solidFill>
                  <a:schemeClr val="accent5"/>
                </a:solidFill>
                <a:latin typeface="Berlin Sans FB" panose="020E0602020502020306" pitchFamily="34" charset="0"/>
              </a:rPr>
              <a:t>class !!!</a:t>
            </a:r>
          </a:p>
        </p:txBody>
      </p:sp>
    </p:spTree>
    <p:extLst>
      <p:ext uri="{BB962C8B-B14F-4D97-AF65-F5344CB8AC3E}">
        <p14:creationId xmlns:p14="http://schemas.microsoft.com/office/powerpoint/2010/main" val="263293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3973249"/>
              </p:ext>
            </p:extLst>
          </p:nvPr>
        </p:nvGraphicFramePr>
        <p:xfrm>
          <a:off x="898574" y="1095058"/>
          <a:ext cx="11107895" cy="51082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195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040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842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73563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</a:rPr>
                        <a:t>New words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</a:rPr>
                        <a:t>Pronunciation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</a:rPr>
                        <a:t>Meaning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4B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45282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1. harvest (v) 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smtClean="0">
                          <a:effectLst/>
                        </a:rPr>
                        <a:t> /</a:t>
                      </a:r>
                      <a:r>
                        <a:rPr lang="en-US" sz="3200">
                          <a:effectLst/>
                        </a:rPr>
                        <a:t>ˈ</a:t>
                      </a:r>
                      <a:r>
                        <a:rPr lang="en-US" sz="3200" smtClean="0">
                          <a:effectLst/>
                        </a:rPr>
                        <a:t>hɑːvɪst</a:t>
                      </a:r>
                      <a:r>
                        <a:rPr lang="en-US" sz="3200" dirty="0">
                          <a:effectLst/>
                        </a:rPr>
                        <a:t>/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smtClean="0">
                          <a:effectLst/>
                        </a:rPr>
                        <a:t> thu </a:t>
                      </a:r>
                      <a:r>
                        <a:rPr lang="en-US" sz="3200" dirty="0" err="1">
                          <a:effectLst/>
                        </a:rPr>
                        <a:t>hoạch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8189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2. combine harvester (n)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smtClean="0">
                          <a:effectLst/>
                        </a:rPr>
                        <a:t> /</a:t>
                      </a:r>
                      <a:r>
                        <a:rPr lang="en-US" sz="3200" dirty="0" err="1">
                          <a:effectLst/>
                        </a:rPr>
                        <a:t>kəmˈbaɪn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>
                          <a:effectLst/>
                        </a:rPr>
                        <a:t>ˈ</a:t>
                      </a:r>
                      <a:r>
                        <a:rPr lang="en-US" sz="3200" smtClean="0">
                          <a:effectLst/>
                        </a:rPr>
                        <a:t>hɑːvɪstər/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 </a:t>
                      </a:r>
                      <a:r>
                        <a:rPr lang="en-US" sz="3200" dirty="0" err="1" smtClean="0">
                          <a:effectLst/>
                        </a:rPr>
                        <a:t>máy</a:t>
                      </a:r>
                      <a:r>
                        <a:rPr lang="en-US" sz="3200" dirty="0" smtClean="0">
                          <a:effectLst/>
                        </a:rPr>
                        <a:t> </a:t>
                      </a:r>
                      <a:r>
                        <a:rPr lang="en-US" sz="3200" dirty="0" err="1" smtClean="0">
                          <a:effectLst/>
                        </a:rPr>
                        <a:t>gặt</a:t>
                      </a:r>
                      <a:r>
                        <a:rPr lang="en-US" sz="3200" dirty="0" smtClean="0">
                          <a:effectLst/>
                        </a:rPr>
                        <a:t> </a:t>
                      </a:r>
                      <a:r>
                        <a:rPr lang="en-US" sz="3200" dirty="0" err="1" smtClean="0">
                          <a:effectLst/>
                        </a:rPr>
                        <a:t>đập</a:t>
                      </a:r>
                      <a:r>
                        <a:rPr lang="en-US" sz="3200" baseline="0" dirty="0" smtClean="0">
                          <a:effectLst/>
                        </a:rPr>
                        <a:t> </a:t>
                      </a:r>
                      <a:r>
                        <a:rPr lang="en-US" sz="3200" baseline="0" dirty="0" err="1" smtClean="0">
                          <a:effectLst/>
                        </a:rPr>
                        <a:t>liên</a:t>
                      </a:r>
                      <a:r>
                        <a:rPr lang="en-US" sz="3200" baseline="0" dirty="0" smtClean="0">
                          <a:effectLst/>
                        </a:rPr>
                        <a:t> </a:t>
                      </a:r>
                      <a:r>
                        <a:rPr lang="en-US" sz="3200" baseline="0" dirty="0" err="1" smtClean="0">
                          <a:effectLst/>
                        </a:rPr>
                        <a:t>hợp</a:t>
                      </a:r>
                      <a:endParaRPr lang="en-US" sz="3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7693607"/>
                  </a:ext>
                </a:extLst>
              </a:tr>
              <a:tr h="745282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3. herd (v)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smtClean="0">
                          <a:effectLst/>
                        </a:rPr>
                        <a:t> /</a:t>
                      </a:r>
                      <a:r>
                        <a:rPr lang="en-US" sz="3200" dirty="0" err="1">
                          <a:effectLst/>
                        </a:rPr>
                        <a:t>hɜːd</a:t>
                      </a:r>
                      <a:r>
                        <a:rPr lang="en-US" sz="3200" dirty="0">
                          <a:effectLst/>
                        </a:rPr>
                        <a:t>/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smtClean="0">
                          <a:effectLst/>
                        </a:rPr>
                        <a:t> chăn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2353886"/>
                  </a:ext>
                </a:extLst>
              </a:tr>
              <a:tr h="745282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4. paddy field (n) 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smtClean="0">
                          <a:effectLst/>
                        </a:rPr>
                        <a:t> /</a:t>
                      </a:r>
                      <a:r>
                        <a:rPr lang="en-US" sz="3200">
                          <a:effectLst/>
                        </a:rPr>
                        <a:t>ˈ</a:t>
                      </a:r>
                      <a:r>
                        <a:rPr lang="en-US" sz="3200" smtClean="0">
                          <a:effectLst/>
                        </a:rPr>
                        <a:t>pædi </a:t>
                      </a:r>
                      <a:r>
                        <a:rPr lang="en-US" sz="3200" dirty="0">
                          <a:effectLst/>
                        </a:rPr>
                        <a:t>ˌ</a:t>
                      </a:r>
                      <a:r>
                        <a:rPr lang="en-US" sz="3200" dirty="0" err="1">
                          <a:effectLst/>
                        </a:rPr>
                        <a:t>fiːld</a:t>
                      </a:r>
                      <a:r>
                        <a:rPr lang="en-US" sz="3200" dirty="0">
                          <a:effectLst/>
                        </a:rPr>
                        <a:t>/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 </a:t>
                      </a:r>
                      <a:r>
                        <a:rPr lang="en-US" sz="3200" dirty="0" err="1" smtClean="0">
                          <a:effectLst/>
                        </a:rPr>
                        <a:t>đồng</a:t>
                      </a:r>
                      <a:r>
                        <a:rPr lang="en-US" sz="3200" dirty="0" smtClean="0">
                          <a:effectLst/>
                        </a:rPr>
                        <a:t> </a:t>
                      </a:r>
                      <a:r>
                        <a:rPr lang="en-US" sz="3200" dirty="0" err="1" smtClean="0">
                          <a:effectLst/>
                        </a:rPr>
                        <a:t>lúa</a:t>
                      </a:r>
                      <a:endParaRPr lang="en-US" sz="3200" dirty="0" smtClean="0">
                        <a:effectLst/>
                      </a:endParaRPr>
                    </a:p>
                  </a:txBody>
                  <a:tcPr marL="36195" marR="36195" marT="71755" marB="717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47347186"/>
                  </a:ext>
                </a:extLst>
              </a:tr>
              <a:tr h="745282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Load (v)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 /</a:t>
                      </a:r>
                      <a:r>
                        <a:rPr lang="en-US" sz="2800" b="0" i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loʊd</a:t>
                      </a:r>
                      <a:r>
                        <a:rPr lang="en-US" sz="2800" b="0" i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/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chất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hàng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lên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chở</a:t>
                      </a:r>
                      <a:endParaRPr kumimoji="0" lang="en-US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CDCD"/>
                    </a:solidFill>
                  </a:tcPr>
                </a:tc>
              </a:tr>
            </a:tbl>
          </a:graphicData>
        </a:graphic>
      </p:graphicFrame>
      <p:pic>
        <p:nvPicPr>
          <p:cNvPr id="8" name="harvest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14845" y="1907900"/>
            <a:ext cx="609600" cy="609600"/>
          </a:xfrm>
          <a:prstGeom prst="rect">
            <a:avLst/>
          </a:prstGeom>
        </p:spPr>
      </p:pic>
      <p:pic>
        <p:nvPicPr>
          <p:cNvPr id="12" name="combine harvester 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14845" y="2676299"/>
            <a:ext cx="609600" cy="609600"/>
          </a:xfrm>
          <a:prstGeom prst="rect">
            <a:avLst/>
          </a:prstGeom>
        </p:spPr>
      </p:pic>
      <p:pic>
        <p:nvPicPr>
          <p:cNvPr id="13" name="herd__gb_1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14845" y="3404821"/>
            <a:ext cx="609600" cy="609600"/>
          </a:xfrm>
          <a:prstGeom prst="rect">
            <a:avLst/>
          </a:prstGeom>
        </p:spPr>
      </p:pic>
      <p:pic>
        <p:nvPicPr>
          <p:cNvPr id="14" name="paddy field 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14845" y="4133343"/>
            <a:ext cx="609600" cy="6096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6459" y="26790"/>
            <a:ext cx="287938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* </a:t>
            </a:r>
            <a:r>
              <a:rPr lang="en-US" sz="3600" b="1" u="sng" dirty="0" smtClean="0">
                <a:solidFill>
                  <a:srgbClr val="0070C0"/>
                </a:solidFill>
              </a:rPr>
              <a:t>Vocabulary</a:t>
            </a:r>
            <a:endParaRPr lang="en-US" sz="3600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7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9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10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335363" y="72501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29642" y="727737"/>
            <a:ext cx="270875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5557" y="37119"/>
            <a:ext cx="306963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PRACTICE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B762BA3-5846-49A1-A041-93C20AA09C52}"/>
              </a:ext>
            </a:extLst>
          </p:cNvPr>
          <p:cNvSpPr txBox="1"/>
          <p:nvPr/>
        </p:nvSpPr>
        <p:spPr>
          <a:xfrm>
            <a:off x="233844" y="1205628"/>
            <a:ext cx="11736631" cy="56043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Nick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: You look great with a tan, Mai!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Mai</a:t>
            </a:r>
            <a:r>
              <a:rPr lang="en-US" sz="2000" dirty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: 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Thank you. I’ve just come back from a very enjoyable summer holiday.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Nick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: Really? Where did you stay?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Mai</a:t>
            </a:r>
            <a:r>
              <a:rPr lang="en-US" sz="2000" dirty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: 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I stayed at my uncle’s house in a small village in Bac </a:t>
            </a:r>
            <a:r>
              <a:rPr lang="en-US" sz="2000" dirty="0" err="1">
                <a:solidFill>
                  <a:srgbClr val="242021"/>
                </a:solidFill>
                <a:latin typeface="Comic Sans MS" panose="030F0702030302020204" pitchFamily="66" charset="0"/>
              </a:rPr>
              <a:t>G</a:t>
            </a:r>
            <a:r>
              <a:rPr lang="en-US" sz="2000" dirty="0" err="1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iang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 Province.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Nick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: What did you do there?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Mai</a:t>
            </a:r>
            <a:r>
              <a:rPr lang="en-US" sz="2000" dirty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: 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A lot of things. It was harvest time. The villagers were harvesting rice with a combine harvester. I helped them load the rice onto a truck. Then we unloaded the rice and dried it.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Nick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: Sounds great!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Mai</a:t>
            </a:r>
            <a:r>
              <a:rPr lang="en-US" sz="2000" dirty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: 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And sometimes I went with the village children to herd the buffaloes and cows. I made friends with them on my first day.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Nick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: Were they friendly?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Mai</a:t>
            </a:r>
            <a:r>
              <a:rPr lang="en-US" sz="2000" dirty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: 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Yes, they were. They took me to the paddy fields to fly kites. </a:t>
            </a:r>
            <a:r>
              <a:rPr lang="en-US" sz="2000" dirty="0" smtClean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And 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in the evening, we played traditional games like bamboo dancing and dragon-snake.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Nick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: Oh, I envy you!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Mai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: Things move more slowly there than in our city, but people seem to have a healthier </a:t>
            </a:r>
            <a:r>
              <a:rPr lang="en-US" sz="2000" dirty="0" smtClean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life.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2" name="TextBox 16">
            <a:extLst>
              <a:ext uri="{FF2B5EF4-FFF2-40B4-BE49-F238E27FC236}">
                <a16:creationId xmlns:a16="http://schemas.microsoft.com/office/drawing/2014/main" xmlns="" id="{1B113A39-FD56-C6BE-1AD3-D3643C2D06C9}"/>
              </a:ext>
            </a:extLst>
          </p:cNvPr>
          <p:cNvSpPr txBox="1"/>
          <p:nvPr/>
        </p:nvSpPr>
        <p:spPr>
          <a:xfrm>
            <a:off x="387002" y="62189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3" name="00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38396" y="6710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50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2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335363" y="72501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29642" y="727737"/>
            <a:ext cx="270875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5557" y="37119"/>
            <a:ext cx="306963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PRACTICE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B762BA3-5846-49A1-A041-93C20AA09C52}"/>
              </a:ext>
            </a:extLst>
          </p:cNvPr>
          <p:cNvSpPr txBox="1"/>
          <p:nvPr/>
        </p:nvSpPr>
        <p:spPr>
          <a:xfrm>
            <a:off x="233844" y="1205628"/>
            <a:ext cx="11736631" cy="56043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Nick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: You look great with a tan, Mai!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Mai</a:t>
            </a:r>
            <a:r>
              <a:rPr lang="en-US" sz="2000" dirty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: 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Thank you. I’ve just come back from a very enjoyable summer holiday.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Nick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: Really? Where did you stay?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Mai</a:t>
            </a:r>
            <a:r>
              <a:rPr lang="en-US" sz="2000" dirty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: 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I stayed at my uncle’s house in a small village in Bac </a:t>
            </a:r>
            <a:r>
              <a:rPr lang="en-US" sz="2000" dirty="0" err="1">
                <a:solidFill>
                  <a:srgbClr val="242021"/>
                </a:solidFill>
                <a:latin typeface="Comic Sans MS" panose="030F0702030302020204" pitchFamily="66" charset="0"/>
              </a:rPr>
              <a:t>G</a:t>
            </a:r>
            <a:r>
              <a:rPr lang="en-US" sz="2000" dirty="0" err="1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iang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 Province.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Nick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: What did you do there?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Mai</a:t>
            </a:r>
            <a:r>
              <a:rPr lang="en-US" sz="2000" dirty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: 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A lot of things. It was harvest time. The villagers were harvesting rice with a combine harvester. I helped them load the rice onto a truck. Then we unloaded the rice and dried it.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Nick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: Sounds great!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Mai</a:t>
            </a:r>
            <a:r>
              <a:rPr lang="en-US" sz="2000" dirty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: 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And sometimes I went with the village children to herd the buffaloes and cows. I made friends with them on my first day.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Nick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: Were they friendly?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Mai</a:t>
            </a:r>
            <a:r>
              <a:rPr lang="en-US" sz="2000" dirty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: 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Yes, they were. They took me to the paddy fields to fly kites. </a:t>
            </a:r>
            <a:r>
              <a:rPr lang="en-US" sz="2000" dirty="0" smtClean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And 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in the evening, we played traditional games like bamboo dancing and dragon-snake.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Nick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: Oh, I envy you!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Mai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: Things move more slowly there than in our city, but people seem to have a healthier </a:t>
            </a:r>
            <a:r>
              <a:rPr lang="en-US" sz="2000" dirty="0" smtClean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life.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2" name="TextBox 16">
            <a:extLst>
              <a:ext uri="{FF2B5EF4-FFF2-40B4-BE49-F238E27FC236}">
                <a16:creationId xmlns:a16="http://schemas.microsoft.com/office/drawing/2014/main" xmlns="" id="{1B113A39-FD56-C6BE-1AD3-D3643C2D06C9}"/>
              </a:ext>
            </a:extLst>
          </p:cNvPr>
          <p:cNvSpPr txBox="1"/>
          <p:nvPr/>
        </p:nvSpPr>
        <p:spPr>
          <a:xfrm>
            <a:off x="387002" y="62189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3" name="00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38396" y="671037"/>
            <a:ext cx="609600" cy="609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82281" y="1649896"/>
            <a:ext cx="1183224" cy="3081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70993" y="3094383"/>
            <a:ext cx="1696745" cy="32467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372212" y="3488634"/>
            <a:ext cx="563684" cy="2584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854220" y="4194314"/>
            <a:ext cx="639884" cy="29817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267738" y="5314101"/>
            <a:ext cx="1586482" cy="34126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36401" y="5655367"/>
            <a:ext cx="1383677" cy="3180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52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  <p:bldP spid="9" grpId="0" animBg="1"/>
      <p:bldP spid="10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249143" y="21709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2878" y="231495"/>
            <a:ext cx="1012051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again and choose the correct answer to each question.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6148" y="103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5" name="Hình Bầu dục 4">
            <a:extLst>
              <a:ext uri="{FF2B5EF4-FFF2-40B4-BE49-F238E27FC236}">
                <a16:creationId xmlns:a16="http://schemas.microsoft.com/office/drawing/2014/main" xmlns="" id="{F4741CCB-7F98-BDC5-4240-F6BA120D698A}"/>
              </a:ext>
            </a:extLst>
          </p:cNvPr>
          <p:cNvSpPr/>
          <p:nvPr/>
        </p:nvSpPr>
        <p:spPr>
          <a:xfrm>
            <a:off x="1510296" y="1473474"/>
            <a:ext cx="450431" cy="45043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Hình Bầu dục 4">
            <a:extLst>
              <a:ext uri="{FF2B5EF4-FFF2-40B4-BE49-F238E27FC236}">
                <a16:creationId xmlns:a16="http://schemas.microsoft.com/office/drawing/2014/main" xmlns="" id="{F4741CCB-7F98-BDC5-4240-F6BA120D698A}"/>
              </a:ext>
            </a:extLst>
          </p:cNvPr>
          <p:cNvSpPr/>
          <p:nvPr/>
        </p:nvSpPr>
        <p:spPr>
          <a:xfrm>
            <a:off x="1491438" y="4364007"/>
            <a:ext cx="455194" cy="45519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TextBox 13"/>
          <p:cNvSpPr txBox="1"/>
          <p:nvPr/>
        </p:nvSpPr>
        <p:spPr>
          <a:xfrm>
            <a:off x="567799" y="881412"/>
            <a:ext cx="86781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7941E"/>
                </a:solidFill>
              </a:rPr>
              <a:t>1.</a:t>
            </a:r>
            <a:r>
              <a:rPr lang="en-US" sz="3200" dirty="0"/>
              <a:t> How does Mai feel about her summer holiday? </a:t>
            </a:r>
          </a:p>
          <a:p>
            <a:r>
              <a:rPr lang="en-US" sz="3200" dirty="0" smtClean="0"/>
              <a:t>	</a:t>
            </a:r>
            <a:r>
              <a:rPr lang="en-US" sz="3200" b="1" dirty="0" smtClean="0">
                <a:solidFill>
                  <a:srgbClr val="00B0F0"/>
                </a:solidFill>
              </a:rPr>
              <a:t>A</a:t>
            </a:r>
            <a:r>
              <a:rPr lang="en-US" sz="3200" b="1" dirty="0">
                <a:solidFill>
                  <a:srgbClr val="00B0F0"/>
                </a:solidFill>
              </a:rPr>
              <a:t>.</a:t>
            </a:r>
            <a:r>
              <a:rPr lang="en-US" sz="3200" dirty="0"/>
              <a:t> She likes it. </a:t>
            </a:r>
          </a:p>
          <a:p>
            <a:r>
              <a:rPr lang="en-US" sz="3200" dirty="0" smtClean="0"/>
              <a:t>	</a:t>
            </a:r>
            <a:r>
              <a:rPr lang="en-US" sz="3200" b="1" dirty="0" smtClean="0">
                <a:solidFill>
                  <a:srgbClr val="00B0F0"/>
                </a:solidFill>
              </a:rPr>
              <a:t>B</a:t>
            </a:r>
            <a:r>
              <a:rPr lang="en-US" sz="3200" b="1" dirty="0">
                <a:solidFill>
                  <a:srgbClr val="00B0F0"/>
                </a:solidFill>
              </a:rPr>
              <a:t>.</a:t>
            </a:r>
            <a:r>
              <a:rPr lang="en-US" sz="3200" dirty="0"/>
              <a:t> She doesn’t like it. </a:t>
            </a:r>
          </a:p>
          <a:p>
            <a:r>
              <a:rPr lang="en-US" sz="3200" dirty="0" smtClean="0"/>
              <a:t>	</a:t>
            </a:r>
            <a:r>
              <a:rPr lang="en-US" sz="3200" b="1" dirty="0" smtClean="0">
                <a:solidFill>
                  <a:srgbClr val="00B0F0"/>
                </a:solidFill>
              </a:rPr>
              <a:t>C</a:t>
            </a:r>
            <a:r>
              <a:rPr lang="en-US" sz="3200" b="1" dirty="0">
                <a:solidFill>
                  <a:srgbClr val="00B0F0"/>
                </a:solidFill>
              </a:rPr>
              <a:t>.</a:t>
            </a:r>
            <a:r>
              <a:rPr lang="en-US" sz="3200" dirty="0"/>
              <a:t> She thought it was </a:t>
            </a:r>
            <a:r>
              <a:rPr lang="en-US" sz="3200" dirty="0" smtClean="0"/>
              <a:t>fine.</a:t>
            </a:r>
          </a:p>
          <a:p>
            <a:endParaRPr lang="en-US" sz="3200" dirty="0"/>
          </a:p>
          <a:p>
            <a:r>
              <a:rPr lang="en-US" sz="3200" b="1" dirty="0">
                <a:solidFill>
                  <a:srgbClr val="F7941E"/>
                </a:solidFill>
              </a:rPr>
              <a:t>2.</a:t>
            </a:r>
            <a:r>
              <a:rPr lang="en-US" sz="3200" dirty="0"/>
              <a:t> Where did she stay during her summer holiday?</a:t>
            </a:r>
          </a:p>
          <a:p>
            <a:r>
              <a:rPr lang="en-US" sz="3200" dirty="0" smtClean="0"/>
              <a:t>	</a:t>
            </a:r>
            <a:r>
              <a:rPr lang="en-US" sz="3200" b="1" dirty="0" smtClean="0">
                <a:solidFill>
                  <a:srgbClr val="00B0F0"/>
                </a:solidFill>
              </a:rPr>
              <a:t>A</a:t>
            </a:r>
            <a:r>
              <a:rPr lang="en-US" sz="3200" b="1" dirty="0">
                <a:solidFill>
                  <a:srgbClr val="00B0F0"/>
                </a:solidFill>
              </a:rPr>
              <a:t>.</a:t>
            </a:r>
            <a:r>
              <a:rPr lang="en-US" sz="3200" dirty="0"/>
              <a:t> At her friend’s house.</a:t>
            </a:r>
          </a:p>
          <a:p>
            <a:r>
              <a:rPr lang="en-US" sz="3200" dirty="0" smtClean="0"/>
              <a:t>	</a:t>
            </a:r>
            <a:r>
              <a:rPr lang="en-US" sz="3200" b="1" dirty="0" smtClean="0">
                <a:solidFill>
                  <a:srgbClr val="00B0F0"/>
                </a:solidFill>
              </a:rPr>
              <a:t>B</a:t>
            </a:r>
            <a:r>
              <a:rPr lang="en-US" sz="3200" b="1" dirty="0">
                <a:solidFill>
                  <a:srgbClr val="00B0F0"/>
                </a:solidFill>
              </a:rPr>
              <a:t>.</a:t>
            </a:r>
            <a:r>
              <a:rPr lang="en-US" sz="3200" dirty="0"/>
              <a:t> At her uncle’s house.</a:t>
            </a:r>
          </a:p>
          <a:p>
            <a:r>
              <a:rPr lang="en-US" sz="3200" dirty="0" smtClean="0"/>
              <a:t>	</a:t>
            </a:r>
            <a:r>
              <a:rPr lang="en-US" sz="3200" b="1" dirty="0" smtClean="0">
                <a:solidFill>
                  <a:srgbClr val="00B0F0"/>
                </a:solidFill>
              </a:rPr>
              <a:t>C.</a:t>
            </a:r>
            <a:r>
              <a:rPr lang="en-US" sz="3200" dirty="0" smtClean="0"/>
              <a:t> </a:t>
            </a:r>
            <a:r>
              <a:rPr lang="en-US" sz="3200" dirty="0"/>
              <a:t>At her grandparents’ house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121850" y="998562"/>
            <a:ext cx="102164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7941E"/>
                </a:solidFill>
              </a:rPr>
              <a:t>3.</a:t>
            </a:r>
            <a:r>
              <a:rPr lang="en-US" sz="3200" smtClean="0"/>
              <a:t> </a:t>
            </a:r>
            <a:r>
              <a:rPr lang="en-US" sz="3200"/>
              <a:t>During harvest time, people harvest rice by ______. </a:t>
            </a:r>
            <a:endParaRPr lang="en-US" sz="3200" dirty="0"/>
          </a:p>
          <a:p>
            <a:r>
              <a:rPr lang="en-US" sz="3200" dirty="0" smtClean="0"/>
              <a:t>	</a:t>
            </a:r>
            <a:r>
              <a:rPr lang="en-US" sz="3200" b="1" dirty="0" smtClean="0">
                <a:solidFill>
                  <a:srgbClr val="00B0F0"/>
                </a:solidFill>
              </a:rPr>
              <a:t>A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themselves</a:t>
            </a:r>
            <a:endParaRPr lang="en-US" sz="3200" dirty="0"/>
          </a:p>
          <a:p>
            <a:r>
              <a:rPr lang="en-US" sz="3200" dirty="0" smtClean="0"/>
              <a:t>	</a:t>
            </a:r>
            <a:r>
              <a:rPr lang="en-US" sz="3200" b="1" dirty="0" smtClean="0">
                <a:solidFill>
                  <a:srgbClr val="00B0F0"/>
                </a:solidFill>
              </a:rPr>
              <a:t>B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using a truck </a:t>
            </a:r>
            <a:endParaRPr lang="en-US" sz="3200" dirty="0"/>
          </a:p>
          <a:p>
            <a:r>
              <a:rPr lang="en-US" sz="3200" dirty="0" smtClean="0"/>
              <a:t>	</a:t>
            </a:r>
            <a:r>
              <a:rPr lang="en-US" sz="3200" b="1" dirty="0" smtClean="0">
                <a:solidFill>
                  <a:srgbClr val="00B0F0"/>
                </a:solidFill>
              </a:rPr>
              <a:t>C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using a combine harvester</a:t>
            </a:r>
          </a:p>
          <a:p>
            <a:endParaRPr lang="en-US" sz="3200" dirty="0"/>
          </a:p>
          <a:p>
            <a:r>
              <a:rPr lang="en-US" sz="3200" b="1" smtClean="0">
                <a:solidFill>
                  <a:srgbClr val="F7941E"/>
                </a:solidFill>
              </a:rPr>
              <a:t>4.</a:t>
            </a:r>
            <a:r>
              <a:rPr lang="en-US" sz="3200" smtClean="0"/>
              <a:t> </a:t>
            </a:r>
            <a:r>
              <a:rPr lang="en-US" sz="3200"/>
              <a:t>Mai thinks people in the </a:t>
            </a:r>
            <a:r>
              <a:rPr lang="en-US" sz="3200" smtClean="0"/>
              <a:t>countryside lead </a:t>
            </a:r>
            <a:r>
              <a:rPr lang="en-US" sz="3200"/>
              <a:t>______.</a:t>
            </a:r>
            <a:r>
              <a:rPr lang="en-US" sz="3200" smtClean="0"/>
              <a:t>	</a:t>
            </a:r>
          </a:p>
          <a:p>
            <a:r>
              <a:rPr lang="en-US" sz="3200" b="1">
                <a:solidFill>
                  <a:srgbClr val="00B0F0"/>
                </a:solidFill>
              </a:rPr>
              <a:t>	</a:t>
            </a:r>
            <a:r>
              <a:rPr lang="en-US" sz="3200" b="1" smtClean="0">
                <a:solidFill>
                  <a:srgbClr val="00B0F0"/>
                </a:solidFill>
              </a:rPr>
              <a:t>A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a healthy life</a:t>
            </a:r>
            <a:r>
              <a:rPr lang="en-US" sz="3200" smtClean="0"/>
              <a:t>	</a:t>
            </a:r>
          </a:p>
          <a:p>
            <a:r>
              <a:rPr lang="en-US" sz="3200" b="1">
                <a:solidFill>
                  <a:srgbClr val="00B0F0"/>
                </a:solidFill>
              </a:rPr>
              <a:t>	</a:t>
            </a:r>
            <a:r>
              <a:rPr lang="en-US" sz="3200" b="1" smtClean="0">
                <a:solidFill>
                  <a:srgbClr val="00B0F0"/>
                </a:solidFill>
              </a:rPr>
              <a:t>B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an exciting life</a:t>
            </a:r>
            <a:endParaRPr lang="en-US" sz="3200" dirty="0"/>
          </a:p>
          <a:p>
            <a:r>
              <a:rPr lang="en-US" sz="3200" dirty="0" smtClean="0"/>
              <a:t>	</a:t>
            </a:r>
            <a:r>
              <a:rPr lang="en-US" sz="3200" b="1" dirty="0" smtClean="0">
                <a:solidFill>
                  <a:srgbClr val="00B0F0"/>
                </a:solidFill>
              </a:rPr>
              <a:t>C</a:t>
            </a:r>
            <a:r>
              <a:rPr lang="en-US" sz="3200" b="1" smtClean="0">
                <a:solidFill>
                  <a:srgbClr val="00B0F0"/>
                </a:solidFill>
              </a:rPr>
              <a:t>.</a:t>
            </a:r>
            <a:r>
              <a:rPr lang="en-US" sz="3200" smtClean="0"/>
              <a:t> </a:t>
            </a:r>
            <a:r>
              <a:rPr lang="en-US" sz="3200"/>
              <a:t>an interesting life</a:t>
            </a:r>
            <a:endParaRPr lang="en-US" sz="3200" dirty="0"/>
          </a:p>
        </p:txBody>
      </p:sp>
      <p:sp>
        <p:nvSpPr>
          <p:cNvPr id="13" name="Rounded Rectangle 12"/>
          <p:cNvSpPr/>
          <p:nvPr/>
        </p:nvSpPr>
        <p:spPr>
          <a:xfrm>
            <a:off x="401151" y="25953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4886" y="273933"/>
            <a:ext cx="1012051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again and choose the correct answer to each question.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8156" y="14574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5" name="Hình Bầu dục 4">
            <a:extLst>
              <a:ext uri="{FF2B5EF4-FFF2-40B4-BE49-F238E27FC236}">
                <a16:creationId xmlns:a16="http://schemas.microsoft.com/office/drawing/2014/main" xmlns="" id="{F4741CCB-7F98-BDC5-4240-F6BA120D698A}"/>
              </a:ext>
            </a:extLst>
          </p:cNvPr>
          <p:cNvSpPr/>
          <p:nvPr/>
        </p:nvSpPr>
        <p:spPr>
          <a:xfrm>
            <a:off x="2032549" y="2541317"/>
            <a:ext cx="450431" cy="45043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Hình Bầu dục 4">
            <a:extLst>
              <a:ext uri="{FF2B5EF4-FFF2-40B4-BE49-F238E27FC236}">
                <a16:creationId xmlns:a16="http://schemas.microsoft.com/office/drawing/2014/main" xmlns="" id="{F4741CCB-7F98-BDC5-4240-F6BA120D698A}"/>
              </a:ext>
            </a:extLst>
          </p:cNvPr>
          <p:cNvSpPr/>
          <p:nvPr/>
        </p:nvSpPr>
        <p:spPr>
          <a:xfrm>
            <a:off x="2049307" y="4009711"/>
            <a:ext cx="455194" cy="45519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6331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29313" y="33238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and phrases from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26707" y="33238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9492" y="22974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E6F366E4-43F8-F19C-82EB-ADE210DEFC91}"/>
              </a:ext>
            </a:extLst>
          </p:cNvPr>
          <p:cNvSpPr txBox="1"/>
          <p:nvPr/>
        </p:nvSpPr>
        <p:spPr>
          <a:xfrm>
            <a:off x="283145" y="1397632"/>
            <a:ext cx="1179561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26649"/>
                </a:solidFill>
              </a:rPr>
              <a:t>1.</a:t>
            </a:r>
            <a:r>
              <a:rPr lang="en-US" sz="2800" dirty="0"/>
              <a:t> It took them an hour to </a:t>
            </a:r>
            <a:r>
              <a:rPr lang="en-US" sz="2800" dirty="0" smtClean="0"/>
              <a:t>___________ </a:t>
            </a:r>
            <a:r>
              <a:rPr lang="en-US" sz="2800" dirty="0"/>
              <a:t>all the goods onto the truck.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26649"/>
                </a:solidFill>
              </a:rPr>
              <a:t>2.</a:t>
            </a:r>
            <a:r>
              <a:rPr lang="en-US" sz="2800" dirty="0"/>
              <a:t> Nowadays, people in my village use a </a:t>
            </a:r>
            <a:r>
              <a:rPr lang="en-US" sz="2800" dirty="0" smtClean="0"/>
              <a:t>_______________ </a:t>
            </a:r>
            <a:r>
              <a:rPr lang="en-US" sz="2800" dirty="0"/>
              <a:t>to harvest their rice and separate the grains from the rest of the plant.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26649"/>
                </a:solidFill>
              </a:rPr>
              <a:t>3.</a:t>
            </a:r>
            <a:r>
              <a:rPr lang="en-US" sz="2800" dirty="0"/>
              <a:t> Today it is my turn to </a:t>
            </a:r>
            <a:r>
              <a:rPr lang="en-US" sz="2800" dirty="0" smtClean="0"/>
              <a:t>__________ </a:t>
            </a:r>
            <a:r>
              <a:rPr lang="en-US" sz="2800" dirty="0"/>
              <a:t>the cows.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26649"/>
                </a:solidFill>
              </a:rPr>
              <a:t>4.</a:t>
            </a:r>
            <a:r>
              <a:rPr lang="en-US" sz="2800" dirty="0"/>
              <a:t> A place in which people grow rice is called a </a:t>
            </a:r>
            <a:r>
              <a:rPr lang="en-US" sz="2800" dirty="0" smtClean="0"/>
              <a:t>_______________.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26649"/>
                </a:solidFill>
              </a:rPr>
              <a:t>5.</a:t>
            </a:r>
            <a:r>
              <a:rPr lang="en-US" sz="2800" dirty="0"/>
              <a:t> A busy time when people cut and gather their crops is called </a:t>
            </a:r>
            <a:r>
              <a:rPr lang="en-US" sz="2800" dirty="0" smtClean="0"/>
              <a:t>_____________.</a:t>
            </a:r>
            <a:endParaRPr lang="vi-VN" sz="2800" dirty="0"/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xmlns="" id="{6A8DCDCC-8D68-F1D2-0D38-E521316DB179}"/>
              </a:ext>
            </a:extLst>
          </p:cNvPr>
          <p:cNvSpPr/>
          <p:nvPr/>
        </p:nvSpPr>
        <p:spPr>
          <a:xfrm>
            <a:off x="1182098" y="792386"/>
            <a:ext cx="2085654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paddy field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21" name="Hình chữ nhật: Góc Tròn 20">
            <a:extLst>
              <a:ext uri="{FF2B5EF4-FFF2-40B4-BE49-F238E27FC236}">
                <a16:creationId xmlns:a16="http://schemas.microsoft.com/office/drawing/2014/main" xmlns="" id="{AC58E9C8-2D0D-E7AB-55D2-25E817C689FD}"/>
              </a:ext>
            </a:extLst>
          </p:cNvPr>
          <p:cNvSpPr/>
          <p:nvPr/>
        </p:nvSpPr>
        <p:spPr>
          <a:xfrm>
            <a:off x="3464815" y="803221"/>
            <a:ext cx="1118485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herd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22" name="Hình chữ nhật: Góc Tròn 21">
            <a:extLst>
              <a:ext uri="{FF2B5EF4-FFF2-40B4-BE49-F238E27FC236}">
                <a16:creationId xmlns:a16="http://schemas.microsoft.com/office/drawing/2014/main" xmlns="" id="{B8246754-B31F-1F52-46CE-80A1EE46AB01}"/>
              </a:ext>
            </a:extLst>
          </p:cNvPr>
          <p:cNvSpPr/>
          <p:nvPr/>
        </p:nvSpPr>
        <p:spPr>
          <a:xfrm>
            <a:off x="4723383" y="822784"/>
            <a:ext cx="2085654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harvest time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xmlns="" id="{97E14E3C-FF0C-11D7-39F7-D71E5CC974E7}"/>
              </a:ext>
            </a:extLst>
          </p:cNvPr>
          <p:cNvSpPr/>
          <p:nvPr/>
        </p:nvSpPr>
        <p:spPr>
          <a:xfrm>
            <a:off x="7006101" y="804873"/>
            <a:ext cx="910690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load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24" name="Hình chữ nhật: Góc Tròn 23">
            <a:extLst>
              <a:ext uri="{FF2B5EF4-FFF2-40B4-BE49-F238E27FC236}">
                <a16:creationId xmlns:a16="http://schemas.microsoft.com/office/drawing/2014/main" xmlns="" id="{727561F6-4A1D-DFE9-72C9-88FFE047C3B9}"/>
              </a:ext>
            </a:extLst>
          </p:cNvPr>
          <p:cNvSpPr/>
          <p:nvPr/>
        </p:nvSpPr>
        <p:spPr>
          <a:xfrm>
            <a:off x="8113854" y="803221"/>
            <a:ext cx="2977651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combine harvester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2" name="Down Arrow Callout 1"/>
          <p:cNvSpPr/>
          <p:nvPr/>
        </p:nvSpPr>
        <p:spPr>
          <a:xfrm>
            <a:off x="5426765" y="6192078"/>
            <a:ext cx="1282148" cy="66592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Game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878059" y="863600"/>
            <a:ext cx="4673600" cy="46736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700" r="16700"/>
          <a:stretch/>
        </p:blipFill>
        <p:spPr>
          <a:xfrm>
            <a:off x="508000" y="533400"/>
            <a:ext cx="5413717" cy="5334000"/>
          </a:xfrm>
          <a:prstGeom prst="ellipse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0" y="2921000"/>
            <a:ext cx="1117600" cy="4064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Oval 1"/>
          <p:cNvSpPr/>
          <p:nvPr/>
        </p:nvSpPr>
        <p:spPr>
          <a:xfrm>
            <a:off x="3029829" y="3048000"/>
            <a:ext cx="304800" cy="3048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TextBox 6"/>
          <p:cNvSpPr txBox="1"/>
          <p:nvPr/>
        </p:nvSpPr>
        <p:spPr>
          <a:xfrm>
            <a:off x="4673283" y="175114"/>
            <a:ext cx="4311732" cy="52320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27" tIns="45714" rIns="91427" bIns="45714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BIG WHEEL GAME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20493" y="1372226"/>
            <a:ext cx="2279765" cy="523208"/>
          </a:xfrm>
          <a:prstGeom prst="rect">
            <a:avLst/>
          </a:prstGeom>
          <a:noFill/>
        </p:spPr>
        <p:txBody>
          <a:bodyPr wrap="none" lIns="91427" tIns="45714" rIns="91427" bIns="45714" rtlCol="0">
            <a:spAutoFit/>
          </a:bodyPr>
          <a:lstStyle/>
          <a:p>
            <a:r>
              <a:rPr lang="en-US" sz="2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QUESTIONS</a:t>
            </a:r>
          </a:p>
        </p:txBody>
      </p:sp>
      <p:sp>
        <p:nvSpPr>
          <p:cNvPr id="13" name="Heptagon 12">
            <a:hlinkClick r:id="rId3" action="ppaction://hlinksldjump"/>
          </p:cNvPr>
          <p:cNvSpPr/>
          <p:nvPr/>
        </p:nvSpPr>
        <p:spPr>
          <a:xfrm>
            <a:off x="9644463" y="2107096"/>
            <a:ext cx="891015" cy="634448"/>
          </a:xfrm>
          <a:prstGeom prst="heptagon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Heptagon 13">
            <a:hlinkClick r:id="rId4" action="ppaction://hlinksldjump"/>
          </p:cNvPr>
          <p:cNvSpPr/>
          <p:nvPr/>
        </p:nvSpPr>
        <p:spPr>
          <a:xfrm>
            <a:off x="8594035" y="2107096"/>
            <a:ext cx="883356" cy="634448"/>
          </a:xfrm>
          <a:prstGeom prst="heptagon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Heptagon 15">
            <a:hlinkClick r:id="rId5" action="ppaction://hlinksldjump"/>
          </p:cNvPr>
          <p:cNvSpPr/>
          <p:nvPr/>
        </p:nvSpPr>
        <p:spPr>
          <a:xfrm>
            <a:off x="9644463" y="3010176"/>
            <a:ext cx="891015" cy="634448"/>
          </a:xfrm>
          <a:prstGeom prst="heptagon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endParaRPr lang="en-US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Heptagon 16">
            <a:hlinkClick r:id="rId6" action="ppaction://hlinksldjump"/>
          </p:cNvPr>
          <p:cNvSpPr/>
          <p:nvPr/>
        </p:nvSpPr>
        <p:spPr>
          <a:xfrm>
            <a:off x="8594035" y="3010176"/>
            <a:ext cx="883356" cy="634448"/>
          </a:xfrm>
          <a:prstGeom prst="heptagon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8" name="Heptagon 17">
            <a:hlinkClick r:id="rId7" action="ppaction://hlinksldjump"/>
          </p:cNvPr>
          <p:cNvSpPr/>
          <p:nvPr/>
        </p:nvSpPr>
        <p:spPr>
          <a:xfrm>
            <a:off x="9644463" y="3913256"/>
            <a:ext cx="891015" cy="634448"/>
          </a:xfrm>
          <a:prstGeom prst="heptagon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Heptagon 18">
            <a:hlinkClick r:id="rId8" action="ppaction://hlinksldjump"/>
          </p:cNvPr>
          <p:cNvSpPr/>
          <p:nvPr/>
        </p:nvSpPr>
        <p:spPr>
          <a:xfrm>
            <a:off x="8594035" y="3913256"/>
            <a:ext cx="883356" cy="634448"/>
          </a:xfrm>
          <a:prstGeom prst="heptagon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" name="Right Arrow 2">
            <a:hlinkClick r:id="rId9" action="ppaction://hlinksldjump"/>
          </p:cNvPr>
          <p:cNvSpPr/>
          <p:nvPr/>
        </p:nvSpPr>
        <p:spPr>
          <a:xfrm>
            <a:off x="11062252" y="6420678"/>
            <a:ext cx="715618" cy="4373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keys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11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29313" y="33238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and phrases from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26707" y="33238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9492" y="22974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E6F366E4-43F8-F19C-82EB-ADE210DEFC91}"/>
              </a:ext>
            </a:extLst>
          </p:cNvPr>
          <p:cNvSpPr txBox="1"/>
          <p:nvPr/>
        </p:nvSpPr>
        <p:spPr>
          <a:xfrm>
            <a:off x="283145" y="1714056"/>
            <a:ext cx="1179561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lnSpc>
                <a:spcPct val="150000"/>
              </a:lnSpc>
              <a:buAutoNum type="arabicPeriod"/>
            </a:pPr>
            <a:r>
              <a:rPr lang="en-US" sz="3600" dirty="0" smtClean="0"/>
              <a:t>It </a:t>
            </a:r>
            <a:r>
              <a:rPr lang="en-US" sz="3600" dirty="0"/>
              <a:t>took them an hour to </a:t>
            </a:r>
            <a:r>
              <a:rPr lang="en-US" sz="3600" dirty="0" smtClean="0"/>
              <a:t>__________ </a:t>
            </a:r>
            <a:r>
              <a:rPr lang="en-US" sz="3600" dirty="0"/>
              <a:t>all the goods </a:t>
            </a:r>
            <a:endParaRPr lang="en-US" sz="3600" dirty="0" smtClean="0"/>
          </a:p>
          <a:p>
            <a:pPr>
              <a:lnSpc>
                <a:spcPct val="150000"/>
              </a:lnSpc>
            </a:pPr>
            <a:r>
              <a:rPr lang="en-US" sz="3600" dirty="0" smtClean="0"/>
              <a:t>onto </a:t>
            </a:r>
            <a:r>
              <a:rPr lang="en-US" sz="3600" dirty="0"/>
              <a:t>the truck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xmlns="" id="{6A8DCDCC-8D68-F1D2-0D38-E521316DB179}"/>
              </a:ext>
            </a:extLst>
          </p:cNvPr>
          <p:cNvSpPr/>
          <p:nvPr/>
        </p:nvSpPr>
        <p:spPr>
          <a:xfrm>
            <a:off x="766881" y="1108810"/>
            <a:ext cx="2085654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paddy field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1" name="Hình chữ nhật: Góc Tròn 20">
            <a:extLst>
              <a:ext uri="{FF2B5EF4-FFF2-40B4-BE49-F238E27FC236}">
                <a16:creationId xmlns:a16="http://schemas.microsoft.com/office/drawing/2014/main" xmlns="" id="{AC58E9C8-2D0D-E7AB-55D2-25E817C689FD}"/>
              </a:ext>
            </a:extLst>
          </p:cNvPr>
          <p:cNvSpPr/>
          <p:nvPr/>
        </p:nvSpPr>
        <p:spPr>
          <a:xfrm>
            <a:off x="3009842" y="1108810"/>
            <a:ext cx="1118485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herd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2" name="Hình chữ nhật: Góc Tròn 21">
            <a:extLst>
              <a:ext uri="{FF2B5EF4-FFF2-40B4-BE49-F238E27FC236}">
                <a16:creationId xmlns:a16="http://schemas.microsoft.com/office/drawing/2014/main" xmlns="" id="{B8246754-B31F-1F52-46CE-80A1EE46AB01}"/>
              </a:ext>
            </a:extLst>
          </p:cNvPr>
          <p:cNvSpPr/>
          <p:nvPr/>
        </p:nvSpPr>
        <p:spPr>
          <a:xfrm>
            <a:off x="4261236" y="1108810"/>
            <a:ext cx="2419092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harvest time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xmlns="" id="{97E14E3C-FF0C-11D7-39F7-D71E5CC974E7}"/>
              </a:ext>
            </a:extLst>
          </p:cNvPr>
          <p:cNvSpPr/>
          <p:nvPr/>
        </p:nvSpPr>
        <p:spPr>
          <a:xfrm>
            <a:off x="6830956" y="1122001"/>
            <a:ext cx="971261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load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4" name="Hình chữ nhật: Góc Tròn 23">
            <a:extLst>
              <a:ext uri="{FF2B5EF4-FFF2-40B4-BE49-F238E27FC236}">
                <a16:creationId xmlns:a16="http://schemas.microsoft.com/office/drawing/2014/main" xmlns="" id="{727561F6-4A1D-DFE9-72C9-88FFE047C3B9}"/>
              </a:ext>
            </a:extLst>
          </p:cNvPr>
          <p:cNvSpPr/>
          <p:nvPr/>
        </p:nvSpPr>
        <p:spPr>
          <a:xfrm>
            <a:off x="8008283" y="1120349"/>
            <a:ext cx="3352143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combine harvester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" name="Action Button: Home 1">
            <a:hlinkClick r:id="rId3" action="ppaction://hlinksldjump" highlightClick="1"/>
          </p:cNvPr>
          <p:cNvSpPr/>
          <p:nvPr/>
        </p:nvSpPr>
        <p:spPr>
          <a:xfrm>
            <a:off x="11539330" y="6450496"/>
            <a:ext cx="539432" cy="407504"/>
          </a:xfrm>
          <a:prstGeom prst="actionButtonHome">
            <a:avLst/>
          </a:prstGeom>
          <a:solidFill>
            <a:schemeClr val="accent1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51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-0.05677 0.124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9" y="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29313" y="33238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and phrases from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26707" y="33238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9492" y="22974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E6F366E4-43F8-F19C-82EB-ADE210DEFC91}"/>
              </a:ext>
            </a:extLst>
          </p:cNvPr>
          <p:cNvSpPr txBox="1"/>
          <p:nvPr/>
        </p:nvSpPr>
        <p:spPr>
          <a:xfrm>
            <a:off x="283145" y="1714056"/>
            <a:ext cx="1179561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2. Nowadays, people in my village use a </a:t>
            </a:r>
            <a:r>
              <a:rPr lang="en-US" sz="3200" dirty="0" smtClean="0"/>
              <a:t>______________</a:t>
            </a:r>
            <a:r>
              <a:rPr lang="en-US" sz="3200" dirty="0"/>
              <a:t>__</a:t>
            </a:r>
            <a:r>
              <a:rPr lang="en-US" sz="3200" dirty="0" smtClean="0"/>
              <a:t> </a:t>
            </a:r>
            <a:r>
              <a:rPr lang="en-US" sz="3200" dirty="0"/>
              <a:t>to harvest their rice and separate the grains from the rest of the plant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xmlns="" id="{6A8DCDCC-8D68-F1D2-0D38-E521316DB179}"/>
              </a:ext>
            </a:extLst>
          </p:cNvPr>
          <p:cNvSpPr/>
          <p:nvPr/>
        </p:nvSpPr>
        <p:spPr>
          <a:xfrm>
            <a:off x="766881" y="1108810"/>
            <a:ext cx="2085654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paddy field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1" name="Hình chữ nhật: Góc Tròn 20">
            <a:extLst>
              <a:ext uri="{FF2B5EF4-FFF2-40B4-BE49-F238E27FC236}">
                <a16:creationId xmlns:a16="http://schemas.microsoft.com/office/drawing/2014/main" xmlns="" id="{AC58E9C8-2D0D-E7AB-55D2-25E817C689FD}"/>
              </a:ext>
            </a:extLst>
          </p:cNvPr>
          <p:cNvSpPr/>
          <p:nvPr/>
        </p:nvSpPr>
        <p:spPr>
          <a:xfrm>
            <a:off x="3009842" y="1108810"/>
            <a:ext cx="1118485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herd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2" name="Hình chữ nhật: Góc Tròn 21">
            <a:extLst>
              <a:ext uri="{FF2B5EF4-FFF2-40B4-BE49-F238E27FC236}">
                <a16:creationId xmlns:a16="http://schemas.microsoft.com/office/drawing/2014/main" xmlns="" id="{B8246754-B31F-1F52-46CE-80A1EE46AB01}"/>
              </a:ext>
            </a:extLst>
          </p:cNvPr>
          <p:cNvSpPr/>
          <p:nvPr/>
        </p:nvSpPr>
        <p:spPr>
          <a:xfrm>
            <a:off x="4261236" y="1108810"/>
            <a:ext cx="2419092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harvest time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xmlns="" id="{97E14E3C-FF0C-11D7-39F7-D71E5CC974E7}"/>
              </a:ext>
            </a:extLst>
          </p:cNvPr>
          <p:cNvSpPr/>
          <p:nvPr/>
        </p:nvSpPr>
        <p:spPr>
          <a:xfrm>
            <a:off x="6830956" y="1122001"/>
            <a:ext cx="971261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load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4" name="Hình chữ nhật: Góc Tròn 23">
            <a:extLst>
              <a:ext uri="{FF2B5EF4-FFF2-40B4-BE49-F238E27FC236}">
                <a16:creationId xmlns:a16="http://schemas.microsoft.com/office/drawing/2014/main" xmlns="" id="{727561F6-4A1D-DFE9-72C9-88FFE047C3B9}"/>
              </a:ext>
            </a:extLst>
          </p:cNvPr>
          <p:cNvSpPr/>
          <p:nvPr/>
        </p:nvSpPr>
        <p:spPr>
          <a:xfrm>
            <a:off x="8008283" y="1120349"/>
            <a:ext cx="3352143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combine harvester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11" name="Action Button: Home 10">
            <a:hlinkClick r:id="rId3" action="ppaction://hlinksldjump" highlightClick="1"/>
          </p:cNvPr>
          <p:cNvSpPr/>
          <p:nvPr/>
        </p:nvSpPr>
        <p:spPr>
          <a:xfrm>
            <a:off x="11539330" y="6450496"/>
            <a:ext cx="539432" cy="407504"/>
          </a:xfrm>
          <a:prstGeom prst="actionButtonHome">
            <a:avLst/>
          </a:prstGeom>
          <a:solidFill>
            <a:schemeClr val="accent1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62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L -0.09075 0.111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4" y="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29313" y="33238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and phrases from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26707" y="33238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9492" y="22974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E6F366E4-43F8-F19C-82EB-ADE210DEFC91}"/>
              </a:ext>
            </a:extLst>
          </p:cNvPr>
          <p:cNvSpPr txBox="1"/>
          <p:nvPr/>
        </p:nvSpPr>
        <p:spPr>
          <a:xfrm>
            <a:off x="283145" y="1714056"/>
            <a:ext cx="11795617" cy="837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3. Today it is my turn to __________ the cows</a:t>
            </a:r>
            <a:r>
              <a:rPr lang="en-US" sz="3600" dirty="0" smtClean="0"/>
              <a:t>. </a:t>
            </a:r>
            <a:endParaRPr lang="en-US" sz="3600" dirty="0"/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xmlns="" id="{6A8DCDCC-8D68-F1D2-0D38-E521316DB179}"/>
              </a:ext>
            </a:extLst>
          </p:cNvPr>
          <p:cNvSpPr/>
          <p:nvPr/>
        </p:nvSpPr>
        <p:spPr>
          <a:xfrm>
            <a:off x="766881" y="1108810"/>
            <a:ext cx="2085654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paddy field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1" name="Hình chữ nhật: Góc Tròn 20">
            <a:extLst>
              <a:ext uri="{FF2B5EF4-FFF2-40B4-BE49-F238E27FC236}">
                <a16:creationId xmlns:a16="http://schemas.microsoft.com/office/drawing/2014/main" xmlns="" id="{AC58E9C8-2D0D-E7AB-55D2-25E817C689FD}"/>
              </a:ext>
            </a:extLst>
          </p:cNvPr>
          <p:cNvSpPr/>
          <p:nvPr/>
        </p:nvSpPr>
        <p:spPr>
          <a:xfrm>
            <a:off x="3009842" y="1108810"/>
            <a:ext cx="1118485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herd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2" name="Hình chữ nhật: Góc Tròn 21">
            <a:extLst>
              <a:ext uri="{FF2B5EF4-FFF2-40B4-BE49-F238E27FC236}">
                <a16:creationId xmlns:a16="http://schemas.microsoft.com/office/drawing/2014/main" xmlns="" id="{B8246754-B31F-1F52-46CE-80A1EE46AB01}"/>
              </a:ext>
            </a:extLst>
          </p:cNvPr>
          <p:cNvSpPr/>
          <p:nvPr/>
        </p:nvSpPr>
        <p:spPr>
          <a:xfrm>
            <a:off x="4261236" y="1108810"/>
            <a:ext cx="2419092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harvest time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xmlns="" id="{97E14E3C-FF0C-11D7-39F7-D71E5CC974E7}"/>
              </a:ext>
            </a:extLst>
          </p:cNvPr>
          <p:cNvSpPr/>
          <p:nvPr/>
        </p:nvSpPr>
        <p:spPr>
          <a:xfrm>
            <a:off x="6830956" y="1122001"/>
            <a:ext cx="971261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load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4" name="Hình chữ nhật: Góc Tròn 23">
            <a:extLst>
              <a:ext uri="{FF2B5EF4-FFF2-40B4-BE49-F238E27FC236}">
                <a16:creationId xmlns:a16="http://schemas.microsoft.com/office/drawing/2014/main" xmlns="" id="{727561F6-4A1D-DFE9-72C9-88FFE047C3B9}"/>
              </a:ext>
            </a:extLst>
          </p:cNvPr>
          <p:cNvSpPr/>
          <p:nvPr/>
        </p:nvSpPr>
        <p:spPr>
          <a:xfrm>
            <a:off x="8008283" y="1120349"/>
            <a:ext cx="3352143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combine harvester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11" name="Action Button: Home 10">
            <a:hlinkClick r:id="rId3" action="ppaction://hlinksldjump" highlightClick="1"/>
          </p:cNvPr>
          <p:cNvSpPr/>
          <p:nvPr/>
        </p:nvSpPr>
        <p:spPr>
          <a:xfrm>
            <a:off x="11539330" y="6450496"/>
            <a:ext cx="539432" cy="407504"/>
          </a:xfrm>
          <a:prstGeom prst="actionButtonHome">
            <a:avLst/>
          </a:prstGeom>
          <a:solidFill>
            <a:schemeClr val="accent1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3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0.18581 0.119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84" y="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125" y="0"/>
            <a:ext cx="120418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WARM UP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9091225" y="1059136"/>
            <a:ext cx="2407216" cy="1490502"/>
            <a:chOff x="4702504" y="3861255"/>
            <a:chExt cx="4215835" cy="2873080"/>
          </a:xfrm>
        </p:grpSpPr>
        <p:pic>
          <p:nvPicPr>
            <p:cNvPr id="6" name="Picture 5" descr="https://encrypted-tbn3.gstatic.com/images?q=tbn:ANd9GcQrve8yu7MrjG3DnlPJkUJZMwsAj4srmnJ961uoN13Dtjfr5jdu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985"/>
            <a:stretch/>
          </p:blipFill>
          <p:spPr bwMode="auto">
            <a:xfrm>
              <a:off x="4702504" y="3861255"/>
              <a:ext cx="3552129" cy="28730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8249127" y="4099924"/>
              <a:ext cx="669212" cy="11182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096040" y="3211141"/>
            <a:ext cx="2452717" cy="1397282"/>
            <a:chOff x="8119113" y="4075469"/>
            <a:chExt cx="3957673" cy="1764426"/>
          </a:xfrm>
        </p:grpSpPr>
        <p:pic>
          <p:nvPicPr>
            <p:cNvPr id="5" name="Picture 2" descr="http://aglobalkitchen.com/wp-content/uploads/2014/09/AGKGreenRice7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119113" y="4075469"/>
              <a:ext cx="3343701" cy="17644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11507067" y="4397546"/>
              <a:ext cx="569719" cy="665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096040" y="5088144"/>
            <a:ext cx="2675165" cy="1281980"/>
            <a:chOff x="344898" y="4357703"/>
            <a:chExt cx="2426873" cy="1660558"/>
          </a:xfrm>
        </p:grpSpPr>
        <p:pic>
          <p:nvPicPr>
            <p:cNvPr id="9" name="Picture 8" descr="https://encrypted-tbn1.gstatic.com/images?q=tbn:ANd9GcTc9WcFMFlMrfWlnaYGlMcjqeN13ITdHX6J6Pp3s70muRX9NYmH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898" y="4357703"/>
              <a:ext cx="1914475" cy="166055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2321394" y="4807360"/>
              <a:ext cx="450377" cy="667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86113" y="1035227"/>
            <a:ext cx="2597257" cy="1430852"/>
            <a:chOff x="8802184" y="4856239"/>
            <a:chExt cx="2220854" cy="1430852"/>
          </a:xfrm>
        </p:grpSpPr>
        <p:pic>
          <p:nvPicPr>
            <p:cNvPr id="7" name="Picture 6" descr="http://www.saigon-gpdaily.com.vn/dataimages/original/2013/03/images222510_rice%20farming.jp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04142" y="4955439"/>
              <a:ext cx="1818896" cy="13316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TextBox 19"/>
            <p:cNvSpPr txBox="1"/>
            <p:nvPr/>
          </p:nvSpPr>
          <p:spPr>
            <a:xfrm>
              <a:off x="8802184" y="4856239"/>
              <a:ext cx="4431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57898" y="2966470"/>
            <a:ext cx="2245226" cy="1686623"/>
            <a:chOff x="9037505" y="257161"/>
            <a:chExt cx="2866259" cy="2688306"/>
          </a:xfrm>
        </p:grpSpPr>
        <p:pic>
          <p:nvPicPr>
            <p:cNvPr id="10" name="Picture 9" descr="https://encrypted-tbn3.gstatic.com/images?q=tbn:ANd9GcQYLroJInP_vCHYrtf7wt-3nJpz8X4yP5IplZZxDfWOu_3ICPnsOA"/>
            <p:cNvPicPr/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957"/>
            <a:stretch/>
          </p:blipFill>
          <p:spPr bwMode="auto">
            <a:xfrm>
              <a:off x="9642888" y="257161"/>
              <a:ext cx="2260876" cy="268830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9037505" y="405844"/>
              <a:ext cx="680831" cy="1030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12188" y="4922198"/>
            <a:ext cx="2290936" cy="1480474"/>
            <a:chOff x="6079155" y="4986888"/>
            <a:chExt cx="2290936" cy="1542490"/>
          </a:xfrm>
        </p:grpSpPr>
        <p:pic>
          <p:nvPicPr>
            <p:cNvPr id="8" name="Picture 7" descr="http://thumbs.dreamstime.com/z/herding-buffalo-farmer-was-boyolali-central-java-indonesia-41138254.jpg"/>
            <p:cNvPicPr/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823"/>
            <a:stretch/>
          </p:blipFill>
          <p:spPr bwMode="auto">
            <a:xfrm>
              <a:off x="6493596" y="5038605"/>
              <a:ext cx="1876495" cy="149077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6079155" y="4986888"/>
              <a:ext cx="4144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4476798" y="2288028"/>
            <a:ext cx="296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flying a kite 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76798" y="2902942"/>
            <a:ext cx="3425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herding buffaloes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76798" y="3436504"/>
            <a:ext cx="296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riding a horse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476798" y="4052527"/>
            <a:ext cx="296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collecting water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76798" y="4621130"/>
            <a:ext cx="296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 drying the rice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433264" y="5186051"/>
            <a:ext cx="296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6. loading the rice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33412" y="511501"/>
            <a:ext cx="8797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Match the activities with the pictures. </a:t>
            </a:r>
            <a:endParaRPr kumimoji="0" lang="vi-VN" sz="2800" b="1" i="0" u="sng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79518" y="4554369"/>
            <a:ext cx="296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flying a kite 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79518" y="2412515"/>
            <a:ext cx="296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 drying the rice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06989" y="6334780"/>
            <a:ext cx="3425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herding buffaloes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809641" y="2633868"/>
            <a:ext cx="296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riding a horse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681637" y="4555562"/>
            <a:ext cx="296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6. loading the rice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681637" y="6318456"/>
            <a:ext cx="296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collecting water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78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29313" y="33238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and phrases from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26707" y="33238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9492" y="22974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E6F366E4-43F8-F19C-82EB-ADE210DEFC91}"/>
              </a:ext>
            </a:extLst>
          </p:cNvPr>
          <p:cNvSpPr txBox="1"/>
          <p:nvPr/>
        </p:nvSpPr>
        <p:spPr>
          <a:xfrm>
            <a:off x="283145" y="1714056"/>
            <a:ext cx="1179561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4. A place in which people grow rice is called a </a:t>
            </a:r>
            <a:r>
              <a:rPr lang="en-US" sz="3600" dirty="0" smtClean="0"/>
              <a:t>____________. </a:t>
            </a:r>
            <a:endParaRPr lang="en-US" sz="3600" dirty="0"/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xmlns="" id="{6A8DCDCC-8D68-F1D2-0D38-E521316DB179}"/>
              </a:ext>
            </a:extLst>
          </p:cNvPr>
          <p:cNvSpPr/>
          <p:nvPr/>
        </p:nvSpPr>
        <p:spPr>
          <a:xfrm>
            <a:off x="766881" y="1108810"/>
            <a:ext cx="2085654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paddy field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1" name="Hình chữ nhật: Góc Tròn 20">
            <a:extLst>
              <a:ext uri="{FF2B5EF4-FFF2-40B4-BE49-F238E27FC236}">
                <a16:creationId xmlns:a16="http://schemas.microsoft.com/office/drawing/2014/main" xmlns="" id="{AC58E9C8-2D0D-E7AB-55D2-25E817C689FD}"/>
              </a:ext>
            </a:extLst>
          </p:cNvPr>
          <p:cNvSpPr/>
          <p:nvPr/>
        </p:nvSpPr>
        <p:spPr>
          <a:xfrm>
            <a:off x="3009842" y="1108810"/>
            <a:ext cx="1118485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herd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2" name="Hình chữ nhật: Góc Tròn 21">
            <a:extLst>
              <a:ext uri="{FF2B5EF4-FFF2-40B4-BE49-F238E27FC236}">
                <a16:creationId xmlns:a16="http://schemas.microsoft.com/office/drawing/2014/main" xmlns="" id="{B8246754-B31F-1F52-46CE-80A1EE46AB01}"/>
              </a:ext>
            </a:extLst>
          </p:cNvPr>
          <p:cNvSpPr/>
          <p:nvPr/>
        </p:nvSpPr>
        <p:spPr>
          <a:xfrm>
            <a:off x="4261236" y="1108810"/>
            <a:ext cx="2419092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harvest time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xmlns="" id="{97E14E3C-FF0C-11D7-39F7-D71E5CC974E7}"/>
              </a:ext>
            </a:extLst>
          </p:cNvPr>
          <p:cNvSpPr/>
          <p:nvPr/>
        </p:nvSpPr>
        <p:spPr>
          <a:xfrm>
            <a:off x="6830956" y="1122001"/>
            <a:ext cx="971261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load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4" name="Hình chữ nhật: Góc Tròn 23">
            <a:extLst>
              <a:ext uri="{FF2B5EF4-FFF2-40B4-BE49-F238E27FC236}">
                <a16:creationId xmlns:a16="http://schemas.microsoft.com/office/drawing/2014/main" xmlns="" id="{727561F6-4A1D-DFE9-72C9-88FFE047C3B9}"/>
              </a:ext>
            </a:extLst>
          </p:cNvPr>
          <p:cNvSpPr/>
          <p:nvPr/>
        </p:nvSpPr>
        <p:spPr>
          <a:xfrm>
            <a:off x="8008283" y="1120349"/>
            <a:ext cx="3352143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combine harvester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11" name="Action Button: Home 10">
            <a:hlinkClick r:id="rId3" action="ppaction://hlinksldjump" highlightClick="1"/>
          </p:cNvPr>
          <p:cNvSpPr/>
          <p:nvPr/>
        </p:nvSpPr>
        <p:spPr>
          <a:xfrm>
            <a:off x="11539330" y="6450496"/>
            <a:ext cx="539432" cy="407504"/>
          </a:xfrm>
          <a:prstGeom prst="actionButtonHome">
            <a:avLst/>
          </a:prstGeom>
          <a:solidFill>
            <a:schemeClr val="accent1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97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0.34557 1.11111E-6 C 0.50039 1.11111E-6 0.69127 0.03241 0.69127 0.0588 L 0.69127 0.11782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57" y="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29313" y="33238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and phrases from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26707" y="33238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9492" y="22974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E6F366E4-43F8-F19C-82EB-ADE210DEFC91}"/>
              </a:ext>
            </a:extLst>
          </p:cNvPr>
          <p:cNvSpPr txBox="1"/>
          <p:nvPr/>
        </p:nvSpPr>
        <p:spPr>
          <a:xfrm>
            <a:off x="283145" y="1714056"/>
            <a:ext cx="11795617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5</a:t>
            </a:r>
            <a:r>
              <a:rPr lang="en-US" sz="3600" dirty="0" smtClean="0"/>
              <a:t>. A busy time when people cut and gather their crops is called </a:t>
            </a:r>
            <a:r>
              <a:rPr lang="en-US" sz="3600" dirty="0"/>
              <a:t>_____________.</a:t>
            </a:r>
            <a:endParaRPr lang="vi-VN" sz="3600" dirty="0"/>
          </a:p>
          <a:p>
            <a:pPr>
              <a:lnSpc>
                <a:spcPct val="150000"/>
              </a:lnSpc>
            </a:pP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xmlns="" id="{6A8DCDCC-8D68-F1D2-0D38-E521316DB179}"/>
              </a:ext>
            </a:extLst>
          </p:cNvPr>
          <p:cNvSpPr/>
          <p:nvPr/>
        </p:nvSpPr>
        <p:spPr>
          <a:xfrm>
            <a:off x="766881" y="1108810"/>
            <a:ext cx="2085654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paddy field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1" name="Hình chữ nhật: Góc Tròn 20">
            <a:extLst>
              <a:ext uri="{FF2B5EF4-FFF2-40B4-BE49-F238E27FC236}">
                <a16:creationId xmlns:a16="http://schemas.microsoft.com/office/drawing/2014/main" xmlns="" id="{AC58E9C8-2D0D-E7AB-55D2-25E817C689FD}"/>
              </a:ext>
            </a:extLst>
          </p:cNvPr>
          <p:cNvSpPr/>
          <p:nvPr/>
        </p:nvSpPr>
        <p:spPr>
          <a:xfrm>
            <a:off x="3009842" y="1108810"/>
            <a:ext cx="1118485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herd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2" name="Hình chữ nhật: Góc Tròn 21">
            <a:extLst>
              <a:ext uri="{FF2B5EF4-FFF2-40B4-BE49-F238E27FC236}">
                <a16:creationId xmlns:a16="http://schemas.microsoft.com/office/drawing/2014/main" xmlns="" id="{B8246754-B31F-1F52-46CE-80A1EE46AB01}"/>
              </a:ext>
            </a:extLst>
          </p:cNvPr>
          <p:cNvSpPr/>
          <p:nvPr/>
        </p:nvSpPr>
        <p:spPr>
          <a:xfrm>
            <a:off x="4261236" y="1108810"/>
            <a:ext cx="2419092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harvest time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xmlns="" id="{97E14E3C-FF0C-11D7-39F7-D71E5CC974E7}"/>
              </a:ext>
            </a:extLst>
          </p:cNvPr>
          <p:cNvSpPr/>
          <p:nvPr/>
        </p:nvSpPr>
        <p:spPr>
          <a:xfrm>
            <a:off x="6830956" y="1122001"/>
            <a:ext cx="971261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load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4" name="Hình chữ nhật: Góc Tròn 23">
            <a:extLst>
              <a:ext uri="{FF2B5EF4-FFF2-40B4-BE49-F238E27FC236}">
                <a16:creationId xmlns:a16="http://schemas.microsoft.com/office/drawing/2014/main" xmlns="" id="{727561F6-4A1D-DFE9-72C9-88FFE047C3B9}"/>
              </a:ext>
            </a:extLst>
          </p:cNvPr>
          <p:cNvSpPr/>
          <p:nvPr/>
        </p:nvSpPr>
        <p:spPr>
          <a:xfrm>
            <a:off x="8008283" y="1120349"/>
            <a:ext cx="3352143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combine harvester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11" name="Action Button: Home 10">
            <a:hlinkClick r:id="rId3" action="ppaction://hlinksldjump" highlightClick="1"/>
          </p:cNvPr>
          <p:cNvSpPr/>
          <p:nvPr/>
        </p:nvSpPr>
        <p:spPr>
          <a:xfrm>
            <a:off x="11539330" y="6450496"/>
            <a:ext cx="539432" cy="407504"/>
          </a:xfrm>
          <a:prstGeom prst="actionButtonHome">
            <a:avLst/>
          </a:prstGeom>
          <a:solidFill>
            <a:schemeClr val="accent1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62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111E-6 L -0.30521 0.243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60" y="1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29313" y="33238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and phrases from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26707" y="33238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9492" y="22974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E6F366E4-43F8-F19C-82EB-ADE210DEFC91}"/>
              </a:ext>
            </a:extLst>
          </p:cNvPr>
          <p:cNvSpPr txBox="1"/>
          <p:nvPr/>
        </p:nvSpPr>
        <p:spPr>
          <a:xfrm>
            <a:off x="626707" y="1704117"/>
            <a:ext cx="1179561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/>
              <a:t>6. In the countryside , the air is very  ___________.</a:t>
            </a:r>
            <a:endParaRPr lang="vi-VN" sz="3600" dirty="0"/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xmlns="" id="{6A8DCDCC-8D68-F1D2-0D38-E521316DB179}"/>
              </a:ext>
            </a:extLst>
          </p:cNvPr>
          <p:cNvSpPr/>
          <p:nvPr/>
        </p:nvSpPr>
        <p:spPr>
          <a:xfrm>
            <a:off x="1129313" y="1088414"/>
            <a:ext cx="2085654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paddy field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1" name="Hình chữ nhật: Góc Tròn 20">
            <a:extLst>
              <a:ext uri="{FF2B5EF4-FFF2-40B4-BE49-F238E27FC236}">
                <a16:creationId xmlns:a16="http://schemas.microsoft.com/office/drawing/2014/main" xmlns="" id="{AC58E9C8-2D0D-E7AB-55D2-25E817C689FD}"/>
              </a:ext>
            </a:extLst>
          </p:cNvPr>
          <p:cNvSpPr/>
          <p:nvPr/>
        </p:nvSpPr>
        <p:spPr>
          <a:xfrm>
            <a:off x="3372274" y="1088414"/>
            <a:ext cx="1118485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herd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2" name="Hình chữ nhật: Góc Tròn 21">
            <a:extLst>
              <a:ext uri="{FF2B5EF4-FFF2-40B4-BE49-F238E27FC236}">
                <a16:creationId xmlns:a16="http://schemas.microsoft.com/office/drawing/2014/main" xmlns="" id="{B8246754-B31F-1F52-46CE-80A1EE46AB01}"/>
              </a:ext>
            </a:extLst>
          </p:cNvPr>
          <p:cNvSpPr/>
          <p:nvPr/>
        </p:nvSpPr>
        <p:spPr>
          <a:xfrm>
            <a:off x="4623668" y="1088414"/>
            <a:ext cx="2419092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harvest time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xmlns="" id="{97E14E3C-FF0C-11D7-39F7-D71E5CC974E7}"/>
              </a:ext>
            </a:extLst>
          </p:cNvPr>
          <p:cNvSpPr/>
          <p:nvPr/>
        </p:nvSpPr>
        <p:spPr>
          <a:xfrm>
            <a:off x="7193388" y="1101605"/>
            <a:ext cx="971261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load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11" name="Hình chữ nhật: Góc Tròn 22">
            <a:extLst>
              <a:ext uri="{FF2B5EF4-FFF2-40B4-BE49-F238E27FC236}">
                <a16:creationId xmlns:a16="http://schemas.microsoft.com/office/drawing/2014/main" xmlns="" id="{97E14E3C-FF0C-11D7-39F7-D71E5CC974E7}"/>
              </a:ext>
            </a:extLst>
          </p:cNvPr>
          <p:cNvSpPr/>
          <p:nvPr/>
        </p:nvSpPr>
        <p:spPr>
          <a:xfrm>
            <a:off x="8315277" y="1101605"/>
            <a:ext cx="1430112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fresh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13" name="Action Button: Home 12">
            <a:hlinkClick r:id="rId3" action="ppaction://hlinksldjump" highlightClick="1"/>
          </p:cNvPr>
          <p:cNvSpPr/>
          <p:nvPr/>
        </p:nvSpPr>
        <p:spPr>
          <a:xfrm>
            <a:off x="11539330" y="6450496"/>
            <a:ext cx="539432" cy="407504"/>
          </a:xfrm>
          <a:prstGeom prst="actionButtonHome">
            <a:avLst/>
          </a:prstGeom>
          <a:solidFill>
            <a:schemeClr val="accent1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63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96296E-6 L -0.04596 0.118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5" y="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29313" y="33238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and phrases from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26707" y="33238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9492" y="22974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E6F366E4-43F8-F19C-82EB-ADE210DEFC91}"/>
              </a:ext>
            </a:extLst>
          </p:cNvPr>
          <p:cNvSpPr txBox="1"/>
          <p:nvPr/>
        </p:nvSpPr>
        <p:spPr>
          <a:xfrm>
            <a:off x="283145" y="1397632"/>
            <a:ext cx="1179561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26649"/>
                </a:solidFill>
              </a:rPr>
              <a:t>1.</a:t>
            </a:r>
            <a:r>
              <a:rPr lang="en-US" sz="2800" dirty="0"/>
              <a:t> It took them an hour to </a:t>
            </a:r>
            <a:r>
              <a:rPr lang="en-US" sz="2800" dirty="0" smtClean="0"/>
              <a:t>___________ </a:t>
            </a:r>
            <a:r>
              <a:rPr lang="en-US" sz="2800" dirty="0"/>
              <a:t>all the goods onto the truck.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26649"/>
                </a:solidFill>
              </a:rPr>
              <a:t>2.</a:t>
            </a:r>
            <a:r>
              <a:rPr lang="en-US" sz="2800" dirty="0"/>
              <a:t> Nowadays, people in my village use a </a:t>
            </a:r>
            <a:r>
              <a:rPr lang="en-US" sz="2800" dirty="0" smtClean="0"/>
              <a:t>__________________ </a:t>
            </a:r>
            <a:r>
              <a:rPr lang="en-US" sz="2800" dirty="0"/>
              <a:t>to harvest their rice and separate the grains from the rest of the plant.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26649"/>
                </a:solidFill>
              </a:rPr>
              <a:t>3.</a:t>
            </a:r>
            <a:r>
              <a:rPr lang="en-US" sz="2800" dirty="0"/>
              <a:t> Today it is my turn to </a:t>
            </a:r>
            <a:r>
              <a:rPr lang="en-US" sz="2800" dirty="0" smtClean="0"/>
              <a:t>__________ </a:t>
            </a:r>
            <a:r>
              <a:rPr lang="en-US" sz="2800" dirty="0"/>
              <a:t>the cows.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26649"/>
                </a:solidFill>
              </a:rPr>
              <a:t>4.</a:t>
            </a:r>
            <a:r>
              <a:rPr lang="en-US" sz="2800" dirty="0"/>
              <a:t> A place in which people grow rice is called a </a:t>
            </a:r>
            <a:r>
              <a:rPr lang="en-US" sz="2800" dirty="0" smtClean="0"/>
              <a:t>_______________.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26649"/>
                </a:solidFill>
              </a:rPr>
              <a:t>5.</a:t>
            </a:r>
            <a:r>
              <a:rPr lang="en-US" sz="2800" dirty="0"/>
              <a:t> A busy time when people cut and gather their crops is called </a:t>
            </a:r>
            <a:r>
              <a:rPr lang="en-US" sz="2800" dirty="0" smtClean="0"/>
              <a:t>_____________.</a:t>
            </a:r>
            <a:endParaRPr lang="vi-VN" sz="2800" dirty="0"/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xmlns="" id="{6A8DCDCC-8D68-F1D2-0D38-E521316DB179}"/>
              </a:ext>
            </a:extLst>
          </p:cNvPr>
          <p:cNvSpPr/>
          <p:nvPr/>
        </p:nvSpPr>
        <p:spPr>
          <a:xfrm>
            <a:off x="7145576" y="4121995"/>
            <a:ext cx="2085654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paddy field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21" name="Hình chữ nhật: Góc Tròn 20">
            <a:extLst>
              <a:ext uri="{FF2B5EF4-FFF2-40B4-BE49-F238E27FC236}">
                <a16:creationId xmlns:a16="http://schemas.microsoft.com/office/drawing/2014/main" xmlns="" id="{AC58E9C8-2D0D-E7AB-55D2-25E817C689FD}"/>
              </a:ext>
            </a:extLst>
          </p:cNvPr>
          <p:cNvSpPr/>
          <p:nvPr/>
        </p:nvSpPr>
        <p:spPr>
          <a:xfrm>
            <a:off x="4061163" y="3385664"/>
            <a:ext cx="1118485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herd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22" name="Hình chữ nhật: Góc Tròn 21">
            <a:extLst>
              <a:ext uri="{FF2B5EF4-FFF2-40B4-BE49-F238E27FC236}">
                <a16:creationId xmlns:a16="http://schemas.microsoft.com/office/drawing/2014/main" xmlns="" id="{B8246754-B31F-1F52-46CE-80A1EE46AB01}"/>
              </a:ext>
            </a:extLst>
          </p:cNvPr>
          <p:cNvSpPr/>
          <p:nvPr/>
        </p:nvSpPr>
        <p:spPr>
          <a:xfrm>
            <a:off x="9583618" y="4758679"/>
            <a:ext cx="2085654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harvest time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xmlns="" id="{97E14E3C-FF0C-11D7-39F7-D71E5CC974E7}"/>
              </a:ext>
            </a:extLst>
          </p:cNvPr>
          <p:cNvSpPr/>
          <p:nvPr/>
        </p:nvSpPr>
        <p:spPr>
          <a:xfrm>
            <a:off x="4531258" y="1513621"/>
            <a:ext cx="910690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load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24" name="Hình chữ nhật: Góc Tròn 23">
            <a:extLst>
              <a:ext uri="{FF2B5EF4-FFF2-40B4-BE49-F238E27FC236}">
                <a16:creationId xmlns:a16="http://schemas.microsoft.com/office/drawing/2014/main" xmlns="" id="{727561F6-4A1D-DFE9-72C9-88FFE047C3B9}"/>
              </a:ext>
            </a:extLst>
          </p:cNvPr>
          <p:cNvSpPr/>
          <p:nvPr/>
        </p:nvSpPr>
        <p:spPr>
          <a:xfrm>
            <a:off x="6180953" y="2184760"/>
            <a:ext cx="2977651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combine harvester</a:t>
            </a:r>
            <a:endParaRPr lang="vi-VN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27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235764" y="60847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8370" y="628948"/>
            <a:ext cx="1081429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activities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that people living in the countryside often do with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pictures.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1054" y="50583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3A3A7BD3-7279-856C-743D-E02A15823F32}"/>
              </a:ext>
            </a:extLst>
          </p:cNvPr>
          <p:cNvSpPr/>
          <p:nvPr/>
        </p:nvSpPr>
        <p:spPr>
          <a:xfrm>
            <a:off x="116878" y="1207668"/>
            <a:ext cx="2995599" cy="46166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C00000"/>
                </a:solidFill>
              </a:rPr>
              <a:t>1. unloading rice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xmlns="" id="{27D59C92-9444-09DA-5937-A18DF03E68A2}"/>
              </a:ext>
            </a:extLst>
          </p:cNvPr>
          <p:cNvSpPr/>
          <p:nvPr/>
        </p:nvSpPr>
        <p:spPr>
          <a:xfrm>
            <a:off x="4504883" y="1187198"/>
            <a:ext cx="2995598" cy="46166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C00000"/>
                </a:solidFill>
              </a:rPr>
              <a:t>2. ploughing fields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xmlns="" id="{460BF277-D50F-252C-91EE-615E7A553E3F}"/>
              </a:ext>
            </a:extLst>
          </p:cNvPr>
          <p:cNvSpPr/>
          <p:nvPr/>
        </p:nvSpPr>
        <p:spPr>
          <a:xfrm>
            <a:off x="8892888" y="1134926"/>
            <a:ext cx="2995599" cy="46166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C00000"/>
                </a:solidFill>
              </a:rPr>
              <a:t>3. milking cows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xmlns="" id="{2B793053-2174-F55F-E122-BC5736C1BB61}"/>
              </a:ext>
            </a:extLst>
          </p:cNvPr>
          <p:cNvSpPr/>
          <p:nvPr/>
        </p:nvSpPr>
        <p:spPr>
          <a:xfrm>
            <a:off x="116878" y="1620432"/>
            <a:ext cx="2995599" cy="46166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C00000"/>
                </a:solidFill>
              </a:rPr>
              <a:t>4. feeding pigs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xmlns="" id="{1ADF222E-67A0-CAF9-5942-4889D3FE3C3B}"/>
              </a:ext>
            </a:extLst>
          </p:cNvPr>
          <p:cNvSpPr/>
          <p:nvPr/>
        </p:nvSpPr>
        <p:spPr>
          <a:xfrm>
            <a:off x="4504882" y="1608497"/>
            <a:ext cx="2995599" cy="46166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C00000"/>
                </a:solidFill>
              </a:rPr>
              <a:t>5. catching fish</a:t>
            </a:r>
            <a:endParaRPr lang="vi-VN" sz="2800" dirty="0">
              <a:solidFill>
                <a:srgbClr val="C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t="3846" r="2595"/>
          <a:stretch/>
        </p:blipFill>
        <p:spPr>
          <a:xfrm>
            <a:off x="235764" y="2289769"/>
            <a:ext cx="2707738" cy="149634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2719" y="2289769"/>
            <a:ext cx="3114892" cy="157279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5350" y="2189481"/>
            <a:ext cx="2835091" cy="169691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222" y="4220385"/>
            <a:ext cx="2622948" cy="165728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2719" y="4220385"/>
            <a:ext cx="2932137" cy="164800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15350" y="4220385"/>
            <a:ext cx="2768038" cy="1730865"/>
          </a:xfrm>
          <a:prstGeom prst="rect">
            <a:avLst/>
          </a:prstGeom>
        </p:spPr>
      </p:pic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xmlns="" id="{61EE922B-124B-B297-5007-6770C4B647C0}"/>
              </a:ext>
            </a:extLst>
          </p:cNvPr>
          <p:cNvSpPr/>
          <p:nvPr/>
        </p:nvSpPr>
        <p:spPr>
          <a:xfrm>
            <a:off x="8892888" y="1535447"/>
            <a:ext cx="2995599" cy="46166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C00000"/>
                </a:solidFill>
              </a:rPr>
              <a:t>6. drying rice</a:t>
            </a:r>
            <a:endParaRPr lang="vi-VN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39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95 7.40741E-7 L 0.00026 0.672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3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 L -0.35534 0.3701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73" y="1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28 -0.00092 L -0.01705 0.6842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3" y="3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815 0.00556 L 0.36667 0.609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34" y="3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-0.00847 0.3162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" y="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04 0.01158 L -0.01419 0.3310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3" y="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9416" y="856616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Work in pairs. ask and answer about the pictures in 4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83352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73088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2868976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PRODUCTION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7DC11619-DEAC-44EE-56EC-B710570FB8B9}"/>
              </a:ext>
            </a:extLst>
          </p:cNvPr>
          <p:cNvSpPr txBox="1"/>
          <p:nvPr/>
        </p:nvSpPr>
        <p:spPr>
          <a:xfrm>
            <a:off x="906574" y="4607172"/>
            <a:ext cx="6995187" cy="156966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r>
              <a:rPr lang="en-US" sz="3200" i="1" dirty="0" smtClean="0">
                <a:solidFill>
                  <a:srgbClr val="C00000"/>
                </a:solidFill>
                <a:latin typeface="ChronicaProMediumIt"/>
              </a:rPr>
              <a:t>Example:</a:t>
            </a:r>
            <a:endParaRPr lang="en-US" sz="3200" b="0" i="1" dirty="0" smtClean="0">
              <a:solidFill>
                <a:srgbClr val="C00000"/>
              </a:solidFill>
              <a:effectLst/>
              <a:latin typeface="ChronicaProMediumIt"/>
            </a:endParaRPr>
          </a:p>
          <a:p>
            <a:r>
              <a:rPr lang="en-US" sz="3200" b="0" i="0" dirty="0" smtClean="0">
                <a:solidFill>
                  <a:srgbClr val="242021"/>
                </a:solidFill>
                <a:effectLst/>
                <a:latin typeface="ChronicaProMediumIt"/>
              </a:rPr>
              <a:t>A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hronicaPro-Book"/>
              </a:rPr>
              <a:t>What are they doing in picture </a:t>
            </a:r>
            <a:r>
              <a:rPr lang="en-US" sz="3200" b="1" i="0" dirty="0">
                <a:solidFill>
                  <a:srgbClr val="00ADEE"/>
                </a:solidFill>
                <a:effectLst/>
                <a:latin typeface="ChronicaPro-Bold"/>
              </a:rPr>
              <a:t>a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hronicaPro-Book"/>
              </a:rPr>
              <a:t>?</a:t>
            </a:r>
            <a:br>
              <a:rPr lang="en-US" sz="32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3200" b="0" i="0" dirty="0">
                <a:solidFill>
                  <a:srgbClr val="242021"/>
                </a:solidFill>
                <a:effectLst/>
                <a:latin typeface="ChronicaProMediumIt"/>
              </a:rPr>
              <a:t>B: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hronicaPro-Book"/>
              </a:rPr>
              <a:t>They’re ploughing </a:t>
            </a:r>
            <a:r>
              <a:rPr lang="en-US" sz="3200" b="0" i="0" dirty="0" smtClean="0">
                <a:solidFill>
                  <a:srgbClr val="242021"/>
                </a:solidFill>
                <a:effectLst/>
                <a:latin typeface="ChronicaPro-Book"/>
              </a:rPr>
              <a:t>fields</a:t>
            </a:r>
            <a:endParaRPr lang="en-US" sz="3200" b="0" i="0" dirty="0">
              <a:solidFill>
                <a:srgbClr val="242021"/>
              </a:solidFill>
              <a:effectLst/>
              <a:latin typeface="ChronicaPro-Book"/>
            </a:endParaRPr>
          </a:p>
        </p:txBody>
      </p:sp>
      <p:pic>
        <p:nvPicPr>
          <p:cNvPr id="2" name="Google Shape;622;p31" descr="Two people talking, dialogue, people png | PNGEgg">
            <a:extLst>
              <a:ext uri="{FF2B5EF4-FFF2-40B4-BE49-F238E27FC236}">
                <a16:creationId xmlns:a16="http://schemas.microsoft.com/office/drawing/2014/main" xmlns="" id="{6B7D12D9-74E6-F6A6-1438-EFEE32B2463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5624"/>
          <a:stretch/>
        </p:blipFill>
        <p:spPr>
          <a:xfrm>
            <a:off x="10760092" y="4540265"/>
            <a:ext cx="1431908" cy="197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623;p31" descr="Two people talking, dialogue, people png | PNGEgg">
            <a:extLst>
              <a:ext uri="{FF2B5EF4-FFF2-40B4-BE49-F238E27FC236}">
                <a16:creationId xmlns:a16="http://schemas.microsoft.com/office/drawing/2014/main" xmlns="" id="{638AD8B2-9D92-BA3F-A5EA-D86E960DDA9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-378" t="-1424" r="38309" b="1424"/>
          <a:stretch/>
        </p:blipFill>
        <p:spPr>
          <a:xfrm>
            <a:off x="8865220" y="4698051"/>
            <a:ext cx="1793360" cy="1817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24;p31">
            <a:extLst>
              <a:ext uri="{FF2B5EF4-FFF2-40B4-BE49-F238E27FC236}">
                <a16:creationId xmlns:a16="http://schemas.microsoft.com/office/drawing/2014/main" xmlns="" id="{D08A1C40-9949-6C30-2E76-CA18125753C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1388127">
            <a:off x="10558815" y="3457232"/>
            <a:ext cx="1598185" cy="1185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26;p31">
            <a:extLst>
              <a:ext uri="{FF2B5EF4-FFF2-40B4-BE49-F238E27FC236}">
                <a16:creationId xmlns:a16="http://schemas.microsoft.com/office/drawing/2014/main" xmlns="" id="{5DEE0157-0166-4371-22DC-3BB79B8E52E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8537304" y="3355923"/>
            <a:ext cx="1554745" cy="1184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/>
          <a:srcRect t="3846" r="2595"/>
          <a:stretch/>
        </p:blipFill>
        <p:spPr>
          <a:xfrm>
            <a:off x="2992824" y="1505567"/>
            <a:ext cx="4093776" cy="285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9416" y="856616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Work in pairs. ask and answer about the pictures in 4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83352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73088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2868976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PRODUCTION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oogle Shape;622;p31" descr="Two people talking, dialogue, people png | PNGEgg">
            <a:extLst>
              <a:ext uri="{FF2B5EF4-FFF2-40B4-BE49-F238E27FC236}">
                <a16:creationId xmlns:a16="http://schemas.microsoft.com/office/drawing/2014/main" xmlns="" id="{6B7D12D9-74E6-F6A6-1438-EFEE32B2463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5624"/>
          <a:stretch/>
        </p:blipFill>
        <p:spPr>
          <a:xfrm>
            <a:off x="10760092" y="4540265"/>
            <a:ext cx="1431908" cy="197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623;p31" descr="Two people talking, dialogue, people png | PNGEgg">
            <a:extLst>
              <a:ext uri="{FF2B5EF4-FFF2-40B4-BE49-F238E27FC236}">
                <a16:creationId xmlns:a16="http://schemas.microsoft.com/office/drawing/2014/main" xmlns="" id="{638AD8B2-9D92-BA3F-A5EA-D86E960DDA9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-378" t="-1424" r="38309" b="1424"/>
          <a:stretch/>
        </p:blipFill>
        <p:spPr>
          <a:xfrm>
            <a:off x="8865220" y="4698051"/>
            <a:ext cx="1793360" cy="1817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24;p31">
            <a:extLst>
              <a:ext uri="{FF2B5EF4-FFF2-40B4-BE49-F238E27FC236}">
                <a16:creationId xmlns:a16="http://schemas.microsoft.com/office/drawing/2014/main" xmlns="" id="{D08A1C40-9949-6C30-2E76-CA18125753C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1388127">
            <a:off x="10558815" y="3457232"/>
            <a:ext cx="1598185" cy="1185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26;p31">
            <a:extLst>
              <a:ext uri="{FF2B5EF4-FFF2-40B4-BE49-F238E27FC236}">
                <a16:creationId xmlns:a16="http://schemas.microsoft.com/office/drawing/2014/main" xmlns="" id="{5DEE0157-0166-4371-22DC-3BB79B8E52E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8537304" y="3355923"/>
            <a:ext cx="1554745" cy="1184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3868" y="1674963"/>
            <a:ext cx="5413523" cy="33619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45598" y="5124464"/>
            <a:ext cx="68114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OpenSans"/>
              </a:rPr>
              <a:t>A: </a:t>
            </a:r>
            <a:r>
              <a:rPr lang="vi-VN" sz="3200" dirty="0" smtClean="0">
                <a:solidFill>
                  <a:srgbClr val="C00000"/>
                </a:solidFill>
                <a:latin typeface="OpenSans"/>
              </a:rPr>
              <a:t>What </a:t>
            </a:r>
            <a:r>
              <a:rPr lang="vi-VN" sz="3200" dirty="0">
                <a:solidFill>
                  <a:srgbClr val="C00000"/>
                </a:solidFill>
                <a:latin typeface="OpenSans"/>
              </a:rPr>
              <a:t>are they doing in picture b? </a:t>
            </a:r>
          </a:p>
        </p:txBody>
      </p:sp>
      <p:sp>
        <p:nvSpPr>
          <p:cNvPr id="8" name="Rectangle 7"/>
          <p:cNvSpPr/>
          <p:nvPr/>
        </p:nvSpPr>
        <p:spPr>
          <a:xfrm>
            <a:off x="1445598" y="5709239"/>
            <a:ext cx="46512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 smtClean="0">
                <a:solidFill>
                  <a:srgbClr val="0070C0"/>
                </a:solidFill>
                <a:latin typeface="OpenSans"/>
              </a:rPr>
              <a:t>B : </a:t>
            </a:r>
            <a:r>
              <a:rPr lang="vi-VN" sz="3200" dirty="0" smtClean="0">
                <a:solidFill>
                  <a:srgbClr val="C00000"/>
                </a:solidFill>
                <a:latin typeface="OpenSans"/>
              </a:rPr>
              <a:t>They're </a:t>
            </a:r>
            <a:r>
              <a:rPr lang="vi-VN" sz="3200" dirty="0">
                <a:solidFill>
                  <a:srgbClr val="C00000"/>
                </a:solidFill>
                <a:latin typeface="OpenSans"/>
              </a:rPr>
              <a:t>catching fish.</a:t>
            </a:r>
          </a:p>
        </p:txBody>
      </p:sp>
    </p:spTree>
    <p:extLst>
      <p:ext uri="{BB962C8B-B14F-4D97-AF65-F5344CB8AC3E}">
        <p14:creationId xmlns:p14="http://schemas.microsoft.com/office/powerpoint/2010/main" val="374989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9416" y="856616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Work in pairs. ask and answer about the pictures in 4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83352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73088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2868976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PRODUCTION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oogle Shape;622;p31" descr="Two people talking, dialogue, people png | PNGEgg">
            <a:extLst>
              <a:ext uri="{FF2B5EF4-FFF2-40B4-BE49-F238E27FC236}">
                <a16:creationId xmlns:a16="http://schemas.microsoft.com/office/drawing/2014/main" xmlns="" id="{6B7D12D9-74E6-F6A6-1438-EFEE32B2463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5624"/>
          <a:stretch/>
        </p:blipFill>
        <p:spPr>
          <a:xfrm>
            <a:off x="10760092" y="4540265"/>
            <a:ext cx="1431908" cy="197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623;p31" descr="Two people talking, dialogue, people png | PNGEgg">
            <a:extLst>
              <a:ext uri="{FF2B5EF4-FFF2-40B4-BE49-F238E27FC236}">
                <a16:creationId xmlns:a16="http://schemas.microsoft.com/office/drawing/2014/main" xmlns="" id="{638AD8B2-9D92-BA3F-A5EA-D86E960DDA9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-378" t="-1424" r="38309" b="1424"/>
          <a:stretch/>
        </p:blipFill>
        <p:spPr>
          <a:xfrm>
            <a:off x="8865220" y="4698051"/>
            <a:ext cx="1793360" cy="1817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24;p31">
            <a:extLst>
              <a:ext uri="{FF2B5EF4-FFF2-40B4-BE49-F238E27FC236}">
                <a16:creationId xmlns:a16="http://schemas.microsoft.com/office/drawing/2014/main" xmlns="" id="{D08A1C40-9949-6C30-2E76-CA18125753C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1388127">
            <a:off x="10558815" y="3457232"/>
            <a:ext cx="1598185" cy="1185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26;p31">
            <a:extLst>
              <a:ext uri="{FF2B5EF4-FFF2-40B4-BE49-F238E27FC236}">
                <a16:creationId xmlns:a16="http://schemas.microsoft.com/office/drawing/2014/main" xmlns="" id="{5DEE0157-0166-4371-22DC-3BB79B8E52E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8537304" y="3355923"/>
            <a:ext cx="1554745" cy="118434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1445598" y="5124464"/>
            <a:ext cx="67890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OpenSans"/>
              </a:rPr>
              <a:t>A: </a:t>
            </a:r>
            <a:r>
              <a:rPr lang="vi-VN" sz="3200" dirty="0" smtClean="0">
                <a:solidFill>
                  <a:srgbClr val="C00000"/>
                </a:solidFill>
                <a:latin typeface="OpenSans"/>
              </a:rPr>
              <a:t>What </a:t>
            </a:r>
            <a:r>
              <a:rPr lang="vi-VN" sz="3200" dirty="0">
                <a:solidFill>
                  <a:srgbClr val="C00000"/>
                </a:solidFill>
                <a:latin typeface="OpenSans"/>
              </a:rPr>
              <a:t>are they doing in picture </a:t>
            </a:r>
            <a:r>
              <a:rPr lang="en-US" sz="3200" b="1" dirty="0">
                <a:solidFill>
                  <a:srgbClr val="00B0F0"/>
                </a:solidFill>
                <a:latin typeface="OpenSans"/>
              </a:rPr>
              <a:t>c</a:t>
            </a:r>
            <a:r>
              <a:rPr lang="vi-VN" sz="3200" dirty="0" smtClean="0">
                <a:solidFill>
                  <a:srgbClr val="C00000"/>
                </a:solidFill>
                <a:latin typeface="OpenSans"/>
              </a:rPr>
              <a:t>? </a:t>
            </a:r>
            <a:endParaRPr lang="vi-VN" sz="3200" dirty="0">
              <a:solidFill>
                <a:srgbClr val="C00000"/>
              </a:solidFill>
              <a:latin typeface="OpenSan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45598" y="5709239"/>
            <a:ext cx="43770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OpenSans"/>
              </a:rPr>
              <a:t>B : </a:t>
            </a:r>
            <a:r>
              <a:rPr lang="vi-VN" sz="3200" dirty="0" smtClean="0">
                <a:solidFill>
                  <a:srgbClr val="C00000"/>
                </a:solidFill>
                <a:latin typeface="OpenSans"/>
              </a:rPr>
              <a:t>They're </a:t>
            </a:r>
            <a:r>
              <a:rPr lang="vi-VN" sz="3200" dirty="0">
                <a:solidFill>
                  <a:srgbClr val="C00000"/>
                </a:solidFill>
                <a:latin typeface="OpenSans"/>
              </a:rPr>
              <a:t>drying rice</a:t>
            </a:r>
            <a:r>
              <a:rPr lang="vi-VN" sz="3200" dirty="0" smtClean="0">
                <a:solidFill>
                  <a:srgbClr val="C00000"/>
                </a:solidFill>
                <a:latin typeface="OpenSans"/>
              </a:rPr>
              <a:t>.</a:t>
            </a:r>
            <a:endParaRPr lang="vi-VN" sz="3200" dirty="0">
              <a:solidFill>
                <a:srgbClr val="C00000"/>
              </a:solidFill>
              <a:latin typeface="OpenSan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3503" y="1610139"/>
            <a:ext cx="5279595" cy="308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83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9416" y="856616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Work in pairs. ask and answer about the pictures in 4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83352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73088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2868976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PRODUCTION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oogle Shape;622;p31" descr="Two people talking, dialogue, people png | PNGEgg">
            <a:extLst>
              <a:ext uri="{FF2B5EF4-FFF2-40B4-BE49-F238E27FC236}">
                <a16:creationId xmlns:a16="http://schemas.microsoft.com/office/drawing/2014/main" xmlns="" id="{6B7D12D9-74E6-F6A6-1438-EFEE32B2463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5624"/>
          <a:stretch/>
        </p:blipFill>
        <p:spPr>
          <a:xfrm>
            <a:off x="10760092" y="4540265"/>
            <a:ext cx="1431908" cy="197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623;p31" descr="Two people talking, dialogue, people png | PNGEgg">
            <a:extLst>
              <a:ext uri="{FF2B5EF4-FFF2-40B4-BE49-F238E27FC236}">
                <a16:creationId xmlns:a16="http://schemas.microsoft.com/office/drawing/2014/main" xmlns="" id="{638AD8B2-9D92-BA3F-A5EA-D86E960DDA9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-378" t="-1424" r="38309" b="1424"/>
          <a:stretch/>
        </p:blipFill>
        <p:spPr>
          <a:xfrm>
            <a:off x="8865220" y="4698051"/>
            <a:ext cx="1793360" cy="1817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24;p31">
            <a:extLst>
              <a:ext uri="{FF2B5EF4-FFF2-40B4-BE49-F238E27FC236}">
                <a16:creationId xmlns:a16="http://schemas.microsoft.com/office/drawing/2014/main" xmlns="" id="{D08A1C40-9949-6C30-2E76-CA18125753C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1388127">
            <a:off x="10558815" y="3457232"/>
            <a:ext cx="1598185" cy="1185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26;p31">
            <a:extLst>
              <a:ext uri="{FF2B5EF4-FFF2-40B4-BE49-F238E27FC236}">
                <a16:creationId xmlns:a16="http://schemas.microsoft.com/office/drawing/2014/main" xmlns="" id="{5DEE0157-0166-4371-22DC-3BB79B8E52E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8537304" y="3355923"/>
            <a:ext cx="1554745" cy="118434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1445598" y="5124464"/>
            <a:ext cx="67890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OpenSans"/>
              </a:rPr>
              <a:t>A: </a:t>
            </a:r>
            <a:r>
              <a:rPr lang="vi-VN" sz="3200" dirty="0" smtClean="0">
                <a:solidFill>
                  <a:srgbClr val="C00000"/>
                </a:solidFill>
                <a:latin typeface="OpenSans"/>
              </a:rPr>
              <a:t>What </a:t>
            </a:r>
            <a:r>
              <a:rPr lang="vi-VN" sz="3200" dirty="0">
                <a:solidFill>
                  <a:srgbClr val="C00000"/>
                </a:solidFill>
                <a:latin typeface="OpenSans"/>
              </a:rPr>
              <a:t>are they doing in picture </a:t>
            </a:r>
            <a:r>
              <a:rPr lang="en-US" sz="3200" b="1" dirty="0" smtClean="0">
                <a:solidFill>
                  <a:srgbClr val="00B0F0"/>
                </a:solidFill>
                <a:latin typeface="OpenSans"/>
              </a:rPr>
              <a:t>d</a:t>
            </a:r>
            <a:r>
              <a:rPr lang="vi-VN" sz="3200" dirty="0" smtClean="0">
                <a:solidFill>
                  <a:srgbClr val="C00000"/>
                </a:solidFill>
                <a:latin typeface="OpenSans"/>
              </a:rPr>
              <a:t>? </a:t>
            </a:r>
            <a:endParaRPr lang="vi-VN" sz="3200" dirty="0">
              <a:solidFill>
                <a:srgbClr val="C00000"/>
              </a:solidFill>
              <a:latin typeface="OpenSan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45598" y="5709239"/>
            <a:ext cx="49237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 smtClean="0">
                <a:solidFill>
                  <a:srgbClr val="C00000"/>
                </a:solidFill>
                <a:latin typeface="OpenSans"/>
              </a:rPr>
              <a:t>B : </a:t>
            </a:r>
            <a:r>
              <a:rPr lang="vi-VN" sz="3200" dirty="0" smtClean="0">
                <a:solidFill>
                  <a:srgbClr val="C00000"/>
                </a:solidFill>
                <a:latin typeface="OpenSans"/>
              </a:rPr>
              <a:t>They're </a:t>
            </a:r>
            <a:r>
              <a:rPr lang="vi-VN" sz="3200" dirty="0">
                <a:solidFill>
                  <a:srgbClr val="C00000"/>
                </a:solidFill>
                <a:latin typeface="OpenSans"/>
              </a:rPr>
              <a:t>unloading rice</a:t>
            </a:r>
            <a:r>
              <a:rPr lang="vi-VN" sz="3200" dirty="0" smtClean="0">
                <a:solidFill>
                  <a:srgbClr val="C00000"/>
                </a:solidFill>
                <a:latin typeface="OpenSans"/>
              </a:rPr>
              <a:t>.</a:t>
            </a:r>
            <a:endParaRPr lang="vi-VN" sz="3200" dirty="0">
              <a:solidFill>
                <a:srgbClr val="C00000"/>
              </a:solidFill>
              <a:latin typeface="OpenSan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1555" y="1512003"/>
            <a:ext cx="5103950" cy="325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00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9416" y="856616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Work in pairs. ask and answer about the pictures in 4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83352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73088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2868976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PRODUCTION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oogle Shape;622;p31" descr="Two people talking, dialogue, people png | PNGEgg">
            <a:extLst>
              <a:ext uri="{FF2B5EF4-FFF2-40B4-BE49-F238E27FC236}">
                <a16:creationId xmlns:a16="http://schemas.microsoft.com/office/drawing/2014/main" xmlns="" id="{6B7D12D9-74E6-F6A6-1438-EFEE32B2463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5624"/>
          <a:stretch/>
        </p:blipFill>
        <p:spPr>
          <a:xfrm>
            <a:off x="10760092" y="4540265"/>
            <a:ext cx="1431908" cy="197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623;p31" descr="Two people talking, dialogue, people png | PNGEgg">
            <a:extLst>
              <a:ext uri="{FF2B5EF4-FFF2-40B4-BE49-F238E27FC236}">
                <a16:creationId xmlns:a16="http://schemas.microsoft.com/office/drawing/2014/main" xmlns="" id="{638AD8B2-9D92-BA3F-A5EA-D86E960DDA9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-378" t="-1424" r="38309" b="1424"/>
          <a:stretch/>
        </p:blipFill>
        <p:spPr>
          <a:xfrm>
            <a:off x="8865220" y="4698051"/>
            <a:ext cx="1793360" cy="1817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24;p31">
            <a:extLst>
              <a:ext uri="{FF2B5EF4-FFF2-40B4-BE49-F238E27FC236}">
                <a16:creationId xmlns:a16="http://schemas.microsoft.com/office/drawing/2014/main" xmlns="" id="{D08A1C40-9949-6C30-2E76-CA18125753C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1388127">
            <a:off x="10558815" y="3457232"/>
            <a:ext cx="1598185" cy="1185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26;p31">
            <a:extLst>
              <a:ext uri="{FF2B5EF4-FFF2-40B4-BE49-F238E27FC236}">
                <a16:creationId xmlns:a16="http://schemas.microsoft.com/office/drawing/2014/main" xmlns="" id="{5DEE0157-0166-4371-22DC-3BB79B8E52E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8537304" y="3355923"/>
            <a:ext cx="1554745" cy="1184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5515" y="1569531"/>
            <a:ext cx="4522304" cy="293882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445598" y="5124464"/>
            <a:ext cx="68114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OpenSans"/>
              </a:rPr>
              <a:t>A: </a:t>
            </a:r>
            <a:r>
              <a:rPr lang="vi-VN" sz="3200" dirty="0" smtClean="0">
                <a:solidFill>
                  <a:srgbClr val="C00000"/>
                </a:solidFill>
                <a:latin typeface="OpenSans"/>
              </a:rPr>
              <a:t>What </a:t>
            </a:r>
            <a:r>
              <a:rPr lang="vi-VN" sz="3200" dirty="0">
                <a:solidFill>
                  <a:srgbClr val="C00000"/>
                </a:solidFill>
                <a:latin typeface="OpenSans"/>
              </a:rPr>
              <a:t>are they doing in picture b?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445597" y="5709239"/>
            <a:ext cx="51440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OpenSans"/>
              </a:rPr>
              <a:t>B : </a:t>
            </a:r>
            <a:r>
              <a:rPr lang="vi-VN" sz="3200" dirty="0" smtClean="0">
                <a:solidFill>
                  <a:srgbClr val="C00000"/>
                </a:solidFill>
                <a:latin typeface="OpenSans"/>
              </a:rPr>
              <a:t>They're </a:t>
            </a:r>
            <a:r>
              <a:rPr lang="vi-VN" sz="3200" dirty="0">
                <a:solidFill>
                  <a:srgbClr val="C00000"/>
                </a:solidFill>
                <a:latin typeface="OpenSans"/>
              </a:rPr>
              <a:t>feeding pigs</a:t>
            </a:r>
            <a:r>
              <a:rPr lang="vi-VN" sz="3200" dirty="0" smtClean="0">
                <a:solidFill>
                  <a:srgbClr val="C00000"/>
                </a:solidFill>
                <a:latin typeface="OpenSans"/>
              </a:rPr>
              <a:t>.</a:t>
            </a:r>
            <a:endParaRPr lang="vi-VN" sz="3200" dirty="0">
              <a:solidFill>
                <a:srgbClr val="C00000"/>
              </a:solidFill>
              <a:latin typeface="OpenSans"/>
            </a:endParaRPr>
          </a:p>
        </p:txBody>
      </p:sp>
    </p:spTree>
    <p:extLst>
      <p:ext uri="{BB962C8B-B14F-4D97-AF65-F5344CB8AC3E}">
        <p14:creationId xmlns:p14="http://schemas.microsoft.com/office/powerpoint/2010/main" val="220980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êu đề 1">
            <a:extLst>
              <a:ext uri="{FF2B5EF4-FFF2-40B4-BE49-F238E27FC236}">
                <a16:creationId xmlns:a16="http://schemas.microsoft.com/office/drawing/2014/main" xmlns="" id="{DDF1AF6F-1E3B-4A3F-B661-3B8695FE669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238760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 smtClean="0">
                <a:ln w="25400">
                  <a:solidFill>
                    <a:schemeClr val="bg1"/>
                  </a:solidFill>
                </a:ln>
                <a:latin typeface="Cambria" panose="02040503050406030204" pitchFamily="18" charset="0"/>
                <a:ea typeface="Cambria" panose="02040503050406030204" pitchFamily="18" charset="0"/>
              </a:rPr>
              <a:t>- Unit 2 -</a:t>
            </a:r>
            <a:br>
              <a:rPr lang="en-US" sz="6000" b="1" dirty="0" smtClean="0">
                <a:ln w="25400">
                  <a:solidFill>
                    <a:schemeClr val="bg1"/>
                  </a:solidFill>
                </a:ln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6000" b="1" dirty="0" smtClean="0">
                <a:ln w="25400">
                  <a:solidFill>
                    <a:schemeClr val="bg1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Life in the countryside</a:t>
            </a:r>
            <a:endParaRPr lang="en-US" sz="6000" b="1" dirty="0">
              <a:ln w="25400">
                <a:solidFill>
                  <a:schemeClr val="bg1"/>
                </a:solidFill>
              </a:ln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36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9416" y="856616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Work in pairs. ask and answer about the pictures in 4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83352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73088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2868976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PRODUCTION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oogle Shape;622;p31" descr="Two people talking, dialogue, people png | PNGEgg">
            <a:extLst>
              <a:ext uri="{FF2B5EF4-FFF2-40B4-BE49-F238E27FC236}">
                <a16:creationId xmlns:a16="http://schemas.microsoft.com/office/drawing/2014/main" xmlns="" id="{6B7D12D9-74E6-F6A6-1438-EFEE32B2463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5624"/>
          <a:stretch/>
        </p:blipFill>
        <p:spPr>
          <a:xfrm>
            <a:off x="10760092" y="4540265"/>
            <a:ext cx="1431908" cy="197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623;p31" descr="Two people talking, dialogue, people png | PNGEgg">
            <a:extLst>
              <a:ext uri="{FF2B5EF4-FFF2-40B4-BE49-F238E27FC236}">
                <a16:creationId xmlns:a16="http://schemas.microsoft.com/office/drawing/2014/main" xmlns="" id="{638AD8B2-9D92-BA3F-A5EA-D86E960DDA9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-378" t="-1424" r="38309" b="1424"/>
          <a:stretch/>
        </p:blipFill>
        <p:spPr>
          <a:xfrm>
            <a:off x="8865220" y="4698051"/>
            <a:ext cx="1793360" cy="1817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24;p31">
            <a:extLst>
              <a:ext uri="{FF2B5EF4-FFF2-40B4-BE49-F238E27FC236}">
                <a16:creationId xmlns:a16="http://schemas.microsoft.com/office/drawing/2014/main" xmlns="" id="{D08A1C40-9949-6C30-2E76-CA18125753C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1388127">
            <a:off x="10558815" y="3457232"/>
            <a:ext cx="1598185" cy="1185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26;p31">
            <a:extLst>
              <a:ext uri="{FF2B5EF4-FFF2-40B4-BE49-F238E27FC236}">
                <a16:creationId xmlns:a16="http://schemas.microsoft.com/office/drawing/2014/main" xmlns="" id="{5DEE0157-0166-4371-22DC-3BB79B8E52E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8537304" y="3355923"/>
            <a:ext cx="1554745" cy="1184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1170" y="1531881"/>
            <a:ext cx="5496338" cy="344887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445598" y="5124464"/>
            <a:ext cx="68114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OpenSans"/>
              </a:rPr>
              <a:t>A: </a:t>
            </a:r>
            <a:r>
              <a:rPr lang="vi-VN" sz="3200" dirty="0" smtClean="0">
                <a:solidFill>
                  <a:srgbClr val="C00000"/>
                </a:solidFill>
                <a:latin typeface="OpenSans"/>
              </a:rPr>
              <a:t>What </a:t>
            </a:r>
            <a:r>
              <a:rPr lang="vi-VN" sz="3200" dirty="0">
                <a:solidFill>
                  <a:srgbClr val="C00000"/>
                </a:solidFill>
                <a:latin typeface="OpenSans"/>
              </a:rPr>
              <a:t>are they doing in picture b?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445597" y="5709239"/>
            <a:ext cx="51440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OpenSans"/>
              </a:rPr>
              <a:t>B : </a:t>
            </a:r>
            <a:r>
              <a:rPr lang="vi-VN" sz="3200" dirty="0" smtClean="0">
                <a:solidFill>
                  <a:srgbClr val="C00000"/>
                </a:solidFill>
                <a:latin typeface="OpenSans"/>
              </a:rPr>
              <a:t>They're </a:t>
            </a:r>
            <a:r>
              <a:rPr lang="vi-VN" sz="3200" dirty="0">
                <a:solidFill>
                  <a:srgbClr val="C00000"/>
                </a:solidFill>
                <a:latin typeface="OpenSans"/>
              </a:rPr>
              <a:t>milking cows</a:t>
            </a:r>
            <a:r>
              <a:rPr lang="vi-VN" sz="3200" dirty="0" smtClean="0">
                <a:solidFill>
                  <a:srgbClr val="C00000"/>
                </a:solidFill>
                <a:latin typeface="OpenSans"/>
              </a:rPr>
              <a:t>.</a:t>
            </a:r>
            <a:endParaRPr lang="vi-VN" sz="3200" dirty="0">
              <a:solidFill>
                <a:srgbClr val="C00000"/>
              </a:solidFill>
              <a:latin typeface="OpenSans"/>
            </a:endParaRPr>
          </a:p>
        </p:txBody>
      </p:sp>
    </p:spTree>
    <p:extLst>
      <p:ext uri="{BB962C8B-B14F-4D97-AF65-F5344CB8AC3E}">
        <p14:creationId xmlns:p14="http://schemas.microsoft.com/office/powerpoint/2010/main" val="391121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803" y="1289230"/>
            <a:ext cx="167851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3442907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985D3B7-A40A-4421-9C5F-777653C71BC7}"/>
              </a:ext>
            </a:extLst>
          </p:cNvPr>
          <p:cNvSpPr txBox="1"/>
          <p:nvPr/>
        </p:nvSpPr>
        <p:spPr>
          <a:xfrm>
            <a:off x="827500" y="2098607"/>
            <a:ext cx="728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What have we learnt in this </a:t>
            </a:r>
            <a:r>
              <a:rPr lang="en-US" sz="3200"/>
              <a:t>lesson</a:t>
            </a:r>
            <a:r>
              <a:rPr lang="en-US" sz="3200" smtClean="0"/>
              <a:t>?</a:t>
            </a:r>
            <a:endParaRPr lang="en-US" sz="3200" dirty="0"/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xmlns="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7788" y="1542274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3985D3B7-A40A-4421-9C5F-777653C71BC7}"/>
              </a:ext>
            </a:extLst>
          </p:cNvPr>
          <p:cNvSpPr txBox="1"/>
          <p:nvPr/>
        </p:nvSpPr>
        <p:spPr>
          <a:xfrm>
            <a:off x="827500" y="2703735"/>
            <a:ext cx="9770226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smtClean="0"/>
              <a:t>identify </a:t>
            </a:r>
            <a:r>
              <a:rPr lang="en-US" sz="3200" dirty="0"/>
              <a:t>the topic of </a:t>
            </a:r>
            <a:r>
              <a:rPr lang="en-US" sz="3200"/>
              <a:t>the </a:t>
            </a:r>
            <a:r>
              <a:rPr lang="en-US" sz="3200" smtClean="0"/>
              <a:t>unit</a:t>
            </a:r>
            <a:endParaRPr lang="en-US" sz="3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985D3B7-A40A-4421-9C5F-777653C71BC7}"/>
              </a:ext>
            </a:extLst>
          </p:cNvPr>
          <p:cNvSpPr txBox="1"/>
          <p:nvPr/>
        </p:nvSpPr>
        <p:spPr>
          <a:xfrm>
            <a:off x="827500" y="3375586"/>
            <a:ext cx="9770226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smtClean="0"/>
              <a:t>use </a:t>
            </a:r>
            <a:r>
              <a:rPr lang="en-US" sz="3200" dirty="0"/>
              <a:t>lexical items related to life in </a:t>
            </a:r>
            <a:r>
              <a:rPr lang="en-US" sz="3200"/>
              <a:t>the </a:t>
            </a:r>
            <a:r>
              <a:rPr lang="en-US" sz="3200" smtClean="0"/>
              <a:t>countryside</a:t>
            </a:r>
            <a:endParaRPr lang="en-US" sz="32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3985D3B7-A40A-4421-9C5F-777653C71BC7}"/>
              </a:ext>
            </a:extLst>
          </p:cNvPr>
          <p:cNvSpPr txBox="1"/>
          <p:nvPr/>
        </p:nvSpPr>
        <p:spPr>
          <a:xfrm>
            <a:off x="827499" y="4047437"/>
            <a:ext cx="11094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smtClean="0"/>
              <a:t>identify </a:t>
            </a:r>
            <a:r>
              <a:rPr lang="en-US" sz="3200" dirty="0"/>
              <a:t>the language features that are covered in the unit</a:t>
            </a: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13756" y="50506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40010" y="46412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0415" y="36854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0415" y="1337924"/>
            <a:ext cx="8149852" cy="1493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/>
              <a:t>Do exercises in the workbook</a:t>
            </a:r>
            <a:r>
              <a:rPr lang="en-US" sz="3200" smtClean="0"/>
              <a:t>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/>
              <a:t>Start preparing for the Project of the </a:t>
            </a:r>
            <a:r>
              <a:rPr lang="en-US" sz="3200" smtClean="0"/>
              <a:t>unit.</a:t>
            </a:r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060" y="2131020"/>
            <a:ext cx="3549868" cy="354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Picture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 rot="21244735">
            <a:off x="1275798" y="2010172"/>
            <a:ext cx="6340197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7200" dirty="0">
                <a:solidFill>
                  <a:srgbClr val="0084B1"/>
                </a:solidFill>
                <a:latin typeface=".VnArabia" pitchFamily="34" charset="0"/>
              </a:rPr>
              <a:t>Goodbye.</a:t>
            </a:r>
          </a:p>
          <a:p>
            <a:pPr>
              <a:lnSpc>
                <a:spcPct val="150000"/>
              </a:lnSpc>
            </a:pPr>
            <a:r>
              <a:rPr lang="en-US" sz="7200" dirty="0">
                <a:solidFill>
                  <a:srgbClr val="0084B1"/>
                </a:solidFill>
                <a:latin typeface=".VnArabia" pitchFamily="34" charset="0"/>
              </a:rPr>
              <a:t> See you again</a:t>
            </a:r>
          </a:p>
        </p:txBody>
      </p:sp>
    </p:spTree>
    <p:extLst>
      <p:ext uri="{BB962C8B-B14F-4D97-AF65-F5344CB8AC3E}">
        <p14:creationId xmlns:p14="http://schemas.microsoft.com/office/powerpoint/2010/main" val="270613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E5A82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07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4279234" y="18392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1: GETTING STARTED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21778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52247" y="158203"/>
            <a:ext cx="8300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LIFE IN THE COUNTRYSIDE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251660" y="6722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607B7897-B16D-44E3-91AE-9D0FF2697117}"/>
              </a:ext>
            </a:extLst>
          </p:cNvPr>
          <p:cNvSpPr txBox="1"/>
          <p:nvPr/>
        </p:nvSpPr>
        <p:spPr>
          <a:xfrm>
            <a:off x="3601910" y="2597171"/>
            <a:ext cx="4427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26649"/>
                </a:solidFill>
              </a:rPr>
              <a:t>Last summer holiday</a:t>
            </a:r>
            <a:endParaRPr lang="en-US" sz="3200" b="1" dirty="0">
              <a:solidFill>
                <a:srgbClr val="F26649"/>
              </a:solidFill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02BAC378-638E-F802-2130-A10A6DD8E0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689" y="3181946"/>
            <a:ext cx="4031888" cy="343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487067" y="1427282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harvest </a:t>
            </a:r>
            <a:r>
              <a:rPr lang="en-US" sz="6000" b="1" dirty="0">
                <a:solidFill>
                  <a:srgbClr val="AD4F0F"/>
                </a:solidFill>
              </a:rPr>
              <a:t>(v)</a:t>
            </a:r>
            <a:endParaRPr lang="en-US" sz="6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46130" y="5233522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thu</a:t>
            </a:r>
            <a:r>
              <a:rPr lang="en-US" sz="4800" dirty="0"/>
              <a:t> </a:t>
            </a:r>
            <a:r>
              <a:rPr lang="en-US" sz="4800" dirty="0" err="1"/>
              <a:t>hoạch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349299" y="3651232"/>
            <a:ext cx="30445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</a:rPr>
              <a:t>hɑːvɪst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3" name="harvest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1330" y="3761930"/>
            <a:ext cx="609600" cy="60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6459" y="26790"/>
            <a:ext cx="287938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* </a:t>
            </a:r>
            <a:r>
              <a:rPr lang="en-US" sz="3600" b="1" u="sng" dirty="0" smtClean="0">
                <a:solidFill>
                  <a:srgbClr val="0070C0"/>
                </a:solidFill>
              </a:rPr>
              <a:t>Vocabulary</a:t>
            </a:r>
            <a:endParaRPr lang="en-US" sz="3600" b="1" u="sng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6660" y="1454583"/>
            <a:ext cx="4343399" cy="304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-1200069" y="1092303"/>
            <a:ext cx="11311223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7200" dirty="0"/>
              <a:t>combine harvester </a:t>
            </a:r>
            <a:r>
              <a:rPr lang="en-US" sz="6000" dirty="0"/>
              <a:t>(n)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87860" y="3968532"/>
            <a:ext cx="55930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máy</a:t>
            </a:r>
            <a:r>
              <a:rPr lang="en-US" sz="4800" dirty="0"/>
              <a:t> </a:t>
            </a:r>
            <a:r>
              <a:rPr lang="en-US" sz="4800" dirty="0" err="1" smtClean="0"/>
              <a:t>gặt</a:t>
            </a:r>
            <a:r>
              <a:rPr lang="en-US" sz="4800" dirty="0" smtClean="0"/>
              <a:t> </a:t>
            </a:r>
            <a:r>
              <a:rPr lang="en-US" sz="4800" dirty="0" err="1" smtClean="0"/>
              <a:t>đập</a:t>
            </a:r>
            <a:r>
              <a:rPr lang="en-US" sz="4800" dirty="0" smtClean="0"/>
              <a:t> </a:t>
            </a:r>
            <a:r>
              <a:rPr lang="en-US" sz="4800" dirty="0" err="1" smtClean="0"/>
              <a:t>liên</a:t>
            </a:r>
            <a:r>
              <a:rPr lang="en-US" sz="4800" dirty="0" smtClean="0"/>
              <a:t> </a:t>
            </a:r>
            <a:r>
              <a:rPr lang="en-US" sz="4800" dirty="0" err="1" smtClean="0"/>
              <a:t>hợp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021984" y="2658054"/>
            <a:ext cx="59261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kəmˈbaɪn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ˈ</a:t>
            </a:r>
            <a:r>
              <a:rPr lang="en-US" sz="4800" b="1" smtClean="0">
                <a:solidFill>
                  <a:schemeClr val="accent5">
                    <a:lumMod val="50000"/>
                  </a:schemeClr>
                </a:solidFill>
              </a:rPr>
              <a:t>hɑːvɪstər 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3" name="combine harvester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8261" y="2768752"/>
            <a:ext cx="609600" cy="6096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26459" y="26790"/>
            <a:ext cx="287938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* </a:t>
            </a:r>
            <a:r>
              <a:rPr lang="en-US" sz="3600" b="1" u="sng" dirty="0" smtClean="0">
                <a:solidFill>
                  <a:srgbClr val="0070C0"/>
                </a:solidFill>
              </a:rPr>
              <a:t>Vocabulary</a:t>
            </a:r>
            <a:endParaRPr lang="en-US" sz="3600" b="1" u="sng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8093" y="3187380"/>
            <a:ext cx="5009784" cy="322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7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200942" y="1776606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herd</a:t>
            </a:r>
            <a:r>
              <a:rPr lang="en-US" sz="6000" b="1" dirty="0">
                <a:solidFill>
                  <a:srgbClr val="AD4F0F"/>
                </a:solidFill>
              </a:rPr>
              <a:t> (v)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09678" y="4809750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smtClean="0"/>
              <a:t>chăn (gia súc)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649161" y="3545123"/>
            <a:ext cx="18085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hɜːd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3" name="herd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8062" y="3655821"/>
            <a:ext cx="609600" cy="60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6459" y="26790"/>
            <a:ext cx="287938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* </a:t>
            </a:r>
            <a:r>
              <a:rPr lang="en-US" sz="3600" b="1" u="sng" dirty="0" smtClean="0">
                <a:solidFill>
                  <a:srgbClr val="0070C0"/>
                </a:solidFill>
              </a:rPr>
              <a:t>Vocabulary</a:t>
            </a:r>
            <a:endParaRPr lang="en-US" sz="3600" b="1" u="sng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4444" y="1520686"/>
            <a:ext cx="4214582" cy="307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42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90406" y="1343139"/>
            <a:ext cx="6219186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b="1" dirty="0">
                <a:solidFill>
                  <a:srgbClr val="AD4F0F"/>
                </a:solidFill>
              </a:rPr>
              <a:t>paddy field </a:t>
            </a:r>
            <a:r>
              <a:rPr lang="en-US" sz="6000" b="1" dirty="0">
                <a:solidFill>
                  <a:srgbClr val="AD4F0F"/>
                </a:solidFill>
              </a:rPr>
              <a:t>(n)</a:t>
            </a:r>
            <a:endParaRPr lang="en-US" sz="48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73091" y="5110451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cánh</a:t>
            </a:r>
            <a:r>
              <a:rPr lang="en-US" sz="4800" dirty="0"/>
              <a:t> </a:t>
            </a:r>
            <a:r>
              <a:rPr lang="en-US" sz="4800" dirty="0" err="1"/>
              <a:t>đồng</a:t>
            </a:r>
            <a:r>
              <a:rPr lang="en-US" sz="4800" dirty="0"/>
              <a:t> </a:t>
            </a:r>
            <a:r>
              <a:rPr lang="en-US" sz="4800" dirty="0" err="1"/>
              <a:t>lúa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350302" y="3398072"/>
            <a:ext cx="34964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ˈ</a:t>
            </a:r>
            <a:r>
              <a:rPr lang="en-US" sz="4800" b="1" smtClean="0">
                <a:solidFill>
                  <a:schemeClr val="accent5">
                    <a:lumMod val="50000"/>
                  </a:schemeClr>
                </a:solidFill>
              </a:rPr>
              <a:t>pædi 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ˌ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fiːld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3" name="paddy field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1060" y="3508770"/>
            <a:ext cx="609600" cy="60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6459" y="26790"/>
            <a:ext cx="287938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* </a:t>
            </a:r>
            <a:r>
              <a:rPr lang="en-US" sz="3600" b="1" u="sng" dirty="0" smtClean="0">
                <a:solidFill>
                  <a:srgbClr val="0070C0"/>
                </a:solidFill>
              </a:rPr>
              <a:t>Vocabulary</a:t>
            </a:r>
            <a:endParaRPr lang="en-US" sz="3600" b="1" u="sng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9592" y="1671859"/>
            <a:ext cx="5320149" cy="355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36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54507"/>
          <a:stretch/>
        </p:blipFill>
        <p:spPr>
          <a:xfrm>
            <a:off x="7026965" y="1012860"/>
            <a:ext cx="4779479" cy="37816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6459" y="26790"/>
            <a:ext cx="287938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* </a:t>
            </a:r>
            <a:r>
              <a:rPr lang="en-US" sz="3600" b="1" u="sng" dirty="0" smtClean="0">
                <a:solidFill>
                  <a:srgbClr val="0070C0"/>
                </a:solidFill>
              </a:rPr>
              <a:t>Vocabulary</a:t>
            </a:r>
            <a:endParaRPr lang="en-US" sz="3600" b="1" u="sng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4129" y="1834599"/>
            <a:ext cx="3959087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5400" b="1" dirty="0">
                <a:solidFill>
                  <a:srgbClr val="AD4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load (v)	</a:t>
            </a:r>
            <a:r>
              <a:rPr lang="en-US" sz="5400" b="1" dirty="0" smtClean="0">
                <a:solidFill>
                  <a:srgbClr val="AD4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5400" b="1" dirty="0">
              <a:solidFill>
                <a:srgbClr val="AD4F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9378" y="4054968"/>
            <a:ext cx="4172937" cy="5770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35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3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35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35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5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chở</a:t>
            </a:r>
            <a:endParaRPr lang="en-US" sz="35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load">
            <a:hlinkClick r:id="" action="ppaction://media"/>
            <a:extLst>
              <a:ext uri="{FF2B5EF4-FFF2-40B4-BE49-F238E27FC236}">
                <a16:creationId xmlns:a16="http://schemas.microsoft.com/office/drawing/2014/main" xmlns="" id="{17B2F696-53CF-4CFE-B36E-5E63AFEA8BDC}"/>
              </a:ext>
            </a:extLst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6587" y="2674829"/>
            <a:ext cx="495300" cy="4953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871205" y="1870215"/>
            <a:ext cx="3735351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5400" b="1" dirty="0" smtClean="0">
                <a:solidFill>
                  <a:srgbClr val="AD4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unload </a:t>
            </a:r>
            <a:endParaRPr lang="en-US" sz="5400" b="1" dirty="0">
              <a:solidFill>
                <a:srgbClr val="AD4F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05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3849</TotalTime>
  <Words>1461</Words>
  <Application>Microsoft Office PowerPoint</Application>
  <PresentationFormat>Custom</PresentationFormat>
  <Paragraphs>279</Paragraphs>
  <Slides>33</Slides>
  <Notes>26</Notes>
  <HiddenSlides>0</HiddenSlides>
  <MMClips>11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240</cp:revision>
  <dcterms:created xsi:type="dcterms:W3CDTF">2020-12-09T02:04:09Z</dcterms:created>
  <dcterms:modified xsi:type="dcterms:W3CDTF">2025-01-23T08:54:05Z</dcterms:modified>
</cp:coreProperties>
</file>