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21" r:id="rId2"/>
  </p:sldMasterIdLst>
  <p:notesMasterIdLst>
    <p:notesMasterId r:id="rId40"/>
  </p:notesMasterIdLst>
  <p:sldIdLst>
    <p:sldId id="1070" r:id="rId3"/>
    <p:sldId id="274" r:id="rId4"/>
    <p:sldId id="275" r:id="rId5"/>
    <p:sldId id="276" r:id="rId6"/>
    <p:sldId id="277" r:id="rId7"/>
    <p:sldId id="278" r:id="rId8"/>
    <p:sldId id="306" r:id="rId9"/>
    <p:sldId id="304" r:id="rId10"/>
    <p:sldId id="312" r:id="rId11"/>
    <p:sldId id="377" r:id="rId12"/>
    <p:sldId id="380" r:id="rId13"/>
    <p:sldId id="308" r:id="rId14"/>
    <p:sldId id="379" r:id="rId15"/>
    <p:sldId id="328" r:id="rId16"/>
    <p:sldId id="305" r:id="rId17"/>
    <p:sldId id="1059" r:id="rId18"/>
    <p:sldId id="441" r:id="rId19"/>
    <p:sldId id="1060" r:id="rId20"/>
    <p:sldId id="268" r:id="rId21"/>
    <p:sldId id="1061" r:id="rId22"/>
    <p:sldId id="317" r:id="rId23"/>
    <p:sldId id="445" r:id="rId24"/>
    <p:sldId id="314" r:id="rId25"/>
    <p:sldId id="292" r:id="rId26"/>
    <p:sldId id="1062" r:id="rId27"/>
    <p:sldId id="363" r:id="rId28"/>
    <p:sldId id="362" r:id="rId29"/>
    <p:sldId id="1063" r:id="rId30"/>
    <p:sldId id="368" r:id="rId31"/>
    <p:sldId id="1064" r:id="rId32"/>
    <p:sldId id="364" r:id="rId33"/>
    <p:sldId id="1065" r:id="rId34"/>
    <p:sldId id="367" r:id="rId35"/>
    <p:sldId id="1066" r:id="rId36"/>
    <p:sldId id="1069" r:id="rId37"/>
    <p:sldId id="289" r:id="rId38"/>
    <p:sldId id="1071" r:id="rId39"/>
  </p:sldIdLst>
  <p:sldSz cx="12192000" cy="6858000"/>
  <p:notesSz cx="6858000" cy="9144000"/>
  <p:embeddedFontLst>
    <p:embeddedFont>
      <p:font typeface="宋体" pitchFamily="2" charset="-122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等线" charset="-122"/>
      <p:regular r:id="rId48"/>
    </p:embeddedFont>
    <p:embeddedFont>
      <p:font typeface="Tahoma" pitchFamily="34" charset="0"/>
      <p:regular r:id="rId49"/>
      <p:bold r:id="rId50"/>
    </p:embeddedFont>
    <p:embeddedFont>
      <p:font typeface="Arial Rounded MT Bold" pitchFamily="34" charset="0"/>
      <p:regular r:id="rId51"/>
    </p:embeddedFont>
  </p:embeddedFontLst>
  <p:defaultTextStyle>
    <a:defPPr>
      <a:defRPr lang="en-US"/>
    </a:defPPr>
    <a:lvl1pPr marL="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96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595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795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993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3191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39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588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=""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274A3A"/>
    <a:srgbClr val="6D1E1D"/>
    <a:srgbClr val="C79668"/>
    <a:srgbClr val="8497B0"/>
    <a:srgbClr val="475D6B"/>
    <a:srgbClr val="4D5C63"/>
    <a:srgbClr val="465C6A"/>
    <a:srgbClr val="CACFC9"/>
    <a:srgbClr val="6E20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09" autoAdjust="0"/>
    <p:restoredTop sz="94007" autoAdjust="0"/>
  </p:normalViewPr>
  <p:slideViewPr>
    <p:cSldViewPr snapToGrid="0">
      <p:cViewPr varScale="1">
        <p:scale>
          <a:sx n="78" d="100"/>
          <a:sy n="78" d="100"/>
        </p:scale>
        <p:origin x="-331" y="-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B4D11-4970-476F-8FD3-83D9749D597E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70868-0FD0-4CCC-9CBF-5CD9976C19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810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396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595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795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993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191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39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588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05C99-A0BB-423E-893C-90CF0E893FF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1AB67-E050-4859-BC16-054F6E2A551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203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05C99-A0BB-423E-893C-90CF0E893FF8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41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6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0494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A933-0407-48A4-A882-AC881999785B}" type="datetimeFigureOut">
              <a:rPr lang="zh-CN" altLang="en-US" smtClean="0">
                <a:solidFill>
                  <a:srgbClr val="3D3F41">
                    <a:tint val="75000"/>
                  </a:srgbClr>
                </a:solidFill>
              </a:rPr>
              <a:pPr/>
              <a:t>2024/12/7</a:t>
            </a:fld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72FE-9341-49D4-8D1A-4AE5F12C57A9}" type="slidenum">
              <a:rPr lang="zh-CN" altLang="en-US" smtClean="0">
                <a:solidFill>
                  <a:srgbClr val="3D3F4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949303" y="3613091"/>
            <a:ext cx="8286324" cy="435489"/>
          </a:xfrm>
          <a:blipFill dpi="0" rotWithShape="1">
            <a:blip r:embed="rId2"/>
            <a:srcRect/>
            <a:stretch>
              <a:fillRect t="-2000"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949303" y="2638698"/>
            <a:ext cx="8286324" cy="922141"/>
          </a:xfrm>
        </p:spPr>
        <p:txBody>
          <a:bodyPr>
            <a:normAutofit/>
          </a:bodyPr>
          <a:lstStyle>
            <a:lvl1pPr algn="ctr">
              <a:defRPr sz="320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Arial Rounded MT Bold" panose="020F0704030504030204" pitchFamily="34" charset="0"/>
              </a:defRPr>
            </a:lvl1pPr>
          </a:lstStyle>
          <a:p>
            <a:r>
              <a:rPr lang="zh-CN" altLang="en-US" dirty="0"/>
              <a:t>单击此处添加您的标题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BD93F1F-4E8F-40D5-A30A-AE0A5E49A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C6613B7-2A15-4496-9DBC-F651F4D62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3B32667-22D3-4AED-B9BE-C97DD40B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E76000E-6AD2-4B4A-99AF-6C298735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79EBCEE-BAD2-4A28-BE76-24856850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89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766767-6056-4424-8DF5-BFD599A9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295E1AA-5F46-4D0A-8FB7-EADF61A8C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30FB7C7-E3FA-4EA9-9DD2-90AB3C16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C1A77F0-3D19-482D-B314-D1580D7C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689DDA3-1718-4574-BDF6-48AD4A1B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412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FB3834-871B-447F-9625-0332D809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262765D-295A-4CB7-BAA1-F1E7430FC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66A7AA1-B9AC-4A8C-AF24-7868241E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4E11C9A-0847-4917-AB58-EFD315FC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2CBF49A-B931-4F93-9BCB-2EEE9860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5865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C60349F-6F72-4FE0-968A-4A0D43227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1489CED-48E6-4570-9C60-18B73F6F1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6DE3430-0760-4359-B8E9-598205ABC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7A137B1-2149-4138-A64B-15314DE7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8A7AB5-3BCD-4A3A-A6F7-AE6F727F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299293-4461-4969-8C17-28F31C75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95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D1892A9-98EE-4367-A17D-6D9E1268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9B45393-E001-40E8-BF80-543DDEE3F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42B79CF-3AFE-47DD-B1EF-BC3ADB49F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9DCC1181-4DB8-409A-8DA5-AFA595FC9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B421CF4-5B6F-4E3D-8287-999D8A3B2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C6BB837-3F62-4FE0-88B1-9D7C2272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1B99F24-B1CA-47E3-A1A8-BB41E9D1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E4466BC-8B55-44B0-A28D-07633337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397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7C9E34-BBFD-4530-87CC-D99FDF93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C3836AF-D522-4C57-A53E-DAE92883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5BD8F8E-5E9D-42C1-B0CF-BCD4C876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0A0EB0F-EA6F-4E31-8A7C-7AAFA3BF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162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81A60325-FB73-43B9-BFDF-8EECD001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87A06298-E207-4181-9F48-80D4A540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651ABE0A-A37E-40D1-B7C8-F5A651D8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52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060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56A134-7D79-46F9-982D-FB4C60D4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79EF4EC-ABAD-4E8C-A594-CDACEF98A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F9CC96E-3A56-4CF5-8E5F-625153844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C72BC46-D430-48A9-BCA0-90183F3F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C2216D1-F205-4FF3-8D2D-C3B891715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F5886FC-8DF6-4845-BD26-5696ECF74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29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82063AA-D017-4545-957E-B39F6A4B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93AA19F7-CD3E-4A3C-A716-185FDD07B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49D5F78-A26C-46DB-ABCE-B2A5F45D8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3F2CFC9-6182-4299-AFFC-02408C47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AABF0AD-8754-4EF7-A157-1431C713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6778FC0-496E-4874-98B0-BB75C5F0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3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944D483-FC0B-4B61-94B2-4055F15FE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3236F47-4606-4E48-B679-253D983FE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4C85B8F-2449-41A7-A360-A5BAD801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5FD39E6-0D41-491A-8637-30CBBF36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5AE1DAB-D62B-421A-B70B-367BE308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577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B83510C-D3EC-4F33-8665-43C3573AB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1DCC8C4-0365-42E2-99F0-FDD42F19D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185D82B-E0BD-437D-823C-8B4965F3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DB3D117-DEA7-4AFE-9106-FA109AD6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014A24B-EA41-4F52-98E2-89ED8FE5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199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4252688" y="1669145"/>
            <a:ext cx="7402286" cy="3976915"/>
          </a:xfrm>
          <a:custGeom>
            <a:avLst/>
            <a:gdLst>
              <a:gd name="connsiteX0" fmla="*/ 0 w 7402285"/>
              <a:gd name="connsiteY0" fmla="*/ 0 h 3976914"/>
              <a:gd name="connsiteX1" fmla="*/ 7402285 w 7402285"/>
              <a:gd name="connsiteY1" fmla="*/ 0 h 3976914"/>
              <a:gd name="connsiteX2" fmla="*/ 7402285 w 7402285"/>
              <a:gd name="connsiteY2" fmla="*/ 3976914 h 3976914"/>
              <a:gd name="connsiteX3" fmla="*/ 0 w 7402285"/>
              <a:gd name="connsiteY3" fmla="*/ 3976914 h 397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2285" h="3976914">
                <a:moveTo>
                  <a:pt x="0" y="0"/>
                </a:moveTo>
                <a:lnTo>
                  <a:pt x="7402285" y="0"/>
                </a:lnTo>
                <a:lnTo>
                  <a:pt x="7402285" y="3976914"/>
                </a:lnTo>
                <a:lnTo>
                  <a:pt x="0" y="3976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039D9-FC67-4A8C-8444-E80ABB364C2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438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A933-0407-48A4-A882-AC881999785B}" type="datetimeFigureOut">
              <a:rPr lang="zh-CN" altLang="en-US" smtClean="0">
                <a:solidFill>
                  <a:srgbClr val="3D3F41">
                    <a:tint val="75000"/>
                  </a:srgbClr>
                </a:solidFill>
              </a:rPr>
              <a:pPr/>
              <a:t>2024/12/7</a:t>
            </a:fld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C72FE-9341-49D4-8D1A-4AE5F12C57A9}" type="slidenum">
              <a:rPr lang="zh-CN" altLang="en-US" smtClean="0">
                <a:solidFill>
                  <a:srgbClr val="3D3F41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D3F41">
                  <a:tint val="75000"/>
                </a:srgbClr>
              </a:solidFill>
            </a:endParaRPr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949303" y="3613091"/>
            <a:ext cx="8286324" cy="435489"/>
          </a:xfrm>
          <a:blipFill dpi="0" rotWithShape="1">
            <a:blip r:embed="rId2"/>
            <a:srcRect/>
            <a:stretch>
              <a:fillRect t="-2000"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949303" y="2638698"/>
            <a:ext cx="8286324" cy="922141"/>
          </a:xfrm>
        </p:spPr>
        <p:txBody>
          <a:bodyPr>
            <a:normAutofit/>
          </a:bodyPr>
          <a:lstStyle>
            <a:lvl1pPr algn="ctr">
              <a:defRPr sz="320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Arial Rounded MT Bold" panose="020F0704030504030204" pitchFamily="34" charset="0"/>
              </a:defRPr>
            </a:lvl1pPr>
          </a:lstStyle>
          <a:p>
            <a:r>
              <a:rPr lang="zh-CN" altLang="en-US" dirty="0"/>
              <a:t>单击此处添加您的标题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69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3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0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7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4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83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5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30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22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13"/>
            <a:ext cx="5386917" cy="639763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95" indent="0">
              <a:buNone/>
              <a:defRPr sz="3200" b="1"/>
            </a:lvl2pPr>
            <a:lvl3pPr marL="1451380" indent="0">
              <a:buNone/>
              <a:defRPr sz="2900" b="1"/>
            </a:lvl3pPr>
            <a:lvl4pPr marL="2177072" indent="0">
              <a:buNone/>
              <a:defRPr sz="2500" b="1"/>
            </a:lvl4pPr>
            <a:lvl5pPr marL="2902756" indent="0">
              <a:buNone/>
              <a:defRPr sz="2500" b="1"/>
            </a:lvl5pPr>
            <a:lvl6pPr marL="3628450" indent="0">
              <a:buNone/>
              <a:defRPr sz="2500" b="1"/>
            </a:lvl6pPr>
            <a:lvl7pPr marL="4354137" indent="0">
              <a:buNone/>
              <a:defRPr sz="2500" b="1"/>
            </a:lvl7pPr>
            <a:lvl8pPr marL="5079830" indent="0">
              <a:buNone/>
              <a:defRPr sz="2500" b="1"/>
            </a:lvl8pPr>
            <a:lvl9pPr marL="580551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7" cy="395128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95" indent="0">
              <a:buNone/>
              <a:defRPr sz="3200" b="1"/>
            </a:lvl2pPr>
            <a:lvl3pPr marL="1451380" indent="0">
              <a:buNone/>
              <a:defRPr sz="2900" b="1"/>
            </a:lvl3pPr>
            <a:lvl4pPr marL="2177072" indent="0">
              <a:buNone/>
              <a:defRPr sz="2500" b="1"/>
            </a:lvl4pPr>
            <a:lvl5pPr marL="2902756" indent="0">
              <a:buNone/>
              <a:defRPr sz="2500" b="1"/>
            </a:lvl5pPr>
            <a:lvl6pPr marL="3628450" indent="0">
              <a:buNone/>
              <a:defRPr sz="2500" b="1"/>
            </a:lvl6pPr>
            <a:lvl7pPr marL="4354137" indent="0">
              <a:buNone/>
              <a:defRPr sz="2500" b="1"/>
            </a:lvl7pPr>
            <a:lvl8pPr marL="5079830" indent="0">
              <a:buNone/>
              <a:defRPr sz="2500" b="1"/>
            </a:lvl8pPr>
            <a:lvl9pPr marL="580551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034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02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4177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68"/>
            <a:ext cx="6815668" cy="5853113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2200"/>
            </a:lvl1pPr>
            <a:lvl2pPr marL="725695" indent="0">
              <a:buNone/>
              <a:defRPr sz="1900"/>
            </a:lvl2pPr>
            <a:lvl3pPr marL="1451380" indent="0">
              <a:buNone/>
              <a:defRPr sz="1600"/>
            </a:lvl3pPr>
            <a:lvl4pPr marL="2177072" indent="0">
              <a:buNone/>
              <a:defRPr sz="1400"/>
            </a:lvl4pPr>
            <a:lvl5pPr marL="2902756" indent="0">
              <a:buNone/>
              <a:defRPr sz="1400"/>
            </a:lvl5pPr>
            <a:lvl6pPr marL="3628450" indent="0">
              <a:buNone/>
              <a:defRPr sz="1400"/>
            </a:lvl6pPr>
            <a:lvl7pPr marL="4354137" indent="0">
              <a:buNone/>
              <a:defRPr sz="1400"/>
            </a:lvl7pPr>
            <a:lvl8pPr marL="5079830" indent="0">
              <a:buNone/>
              <a:defRPr sz="1400"/>
            </a:lvl8pPr>
            <a:lvl9pPr marL="58055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38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100"/>
            </a:lvl1pPr>
            <a:lvl2pPr marL="725695" indent="0">
              <a:buNone/>
              <a:defRPr sz="4400"/>
            </a:lvl2pPr>
            <a:lvl3pPr marL="1451380" indent="0">
              <a:buNone/>
              <a:defRPr sz="3800"/>
            </a:lvl3pPr>
            <a:lvl4pPr marL="2177072" indent="0">
              <a:buNone/>
              <a:defRPr sz="3200"/>
            </a:lvl4pPr>
            <a:lvl5pPr marL="2902756" indent="0">
              <a:buNone/>
              <a:defRPr sz="3200"/>
            </a:lvl5pPr>
            <a:lvl6pPr marL="3628450" indent="0">
              <a:buNone/>
              <a:defRPr sz="3200"/>
            </a:lvl6pPr>
            <a:lvl7pPr marL="4354137" indent="0">
              <a:buNone/>
              <a:defRPr sz="3200"/>
            </a:lvl7pPr>
            <a:lvl8pPr marL="5079830" indent="0">
              <a:buNone/>
              <a:defRPr sz="3200"/>
            </a:lvl8pPr>
            <a:lvl9pPr marL="580551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2200"/>
            </a:lvl1pPr>
            <a:lvl2pPr marL="725695" indent="0">
              <a:buNone/>
              <a:defRPr sz="1900"/>
            </a:lvl2pPr>
            <a:lvl3pPr marL="1451380" indent="0">
              <a:buNone/>
              <a:defRPr sz="1600"/>
            </a:lvl3pPr>
            <a:lvl4pPr marL="2177072" indent="0">
              <a:buNone/>
              <a:defRPr sz="1400"/>
            </a:lvl4pPr>
            <a:lvl5pPr marL="2902756" indent="0">
              <a:buNone/>
              <a:defRPr sz="1400"/>
            </a:lvl5pPr>
            <a:lvl6pPr marL="3628450" indent="0">
              <a:buNone/>
              <a:defRPr sz="1400"/>
            </a:lvl6pPr>
            <a:lvl7pPr marL="4354137" indent="0">
              <a:buNone/>
              <a:defRPr sz="1400"/>
            </a:lvl7pPr>
            <a:lvl8pPr marL="5079830" indent="0">
              <a:buNone/>
              <a:defRPr sz="1400"/>
            </a:lvl8pPr>
            <a:lvl9pPr marL="58055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70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45140" tIns="72570" rIns="145140" bIns="725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140" tIns="72570" rIns="145140" bIns="725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380"/>
              <a:t>12/7/2024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3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10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</p:sldLayoutIdLst>
  <p:txStyles>
    <p:titleStyle>
      <a:lvl1pPr algn="ctr" defTabSz="145138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271" indent="-544271" algn="l" defTabSz="145138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250" indent="-453560" algn="l" defTabSz="1451380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227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912" indent="-362847" algn="l" defTabSz="145138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03" indent="-362847" algn="l" defTabSz="145138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294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983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674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60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695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38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072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756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45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37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83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516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3BF0744A-DF87-4ADE-BDAB-51C01E02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9496355-81C4-4F85-B440-6BD048B80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EF38C16-667E-4B55-B98A-885563927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524412F-89F2-4F57-9555-3CD65E603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513109E-B02E-418F-8F6C-5E81E470E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375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84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slide" Target="slide7.xml"/><Relationship Id="rId7" Type="http://schemas.openxmlformats.org/officeDocument/2006/relationships/slide" Target="slide5.xml"/><Relationship Id="rId12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slide" Target="slide3.xml"/><Relationship Id="rId10" Type="http://schemas.openxmlformats.org/officeDocument/2006/relationships/image" Target="../media/image8.gif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87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156364" y="1977435"/>
            <a:ext cx="8035636" cy="276695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10445"/>
            <a:ext cx="12192000" cy="29475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40561" y="1658799"/>
            <a:ext cx="9987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00B050"/>
                </a:solidFill>
                <a:latin typeface="Times New Roman" pitchFamily="18" charset="0"/>
              </a:rPr>
              <a:t>NHIỆT LIỆT CHÀO MỪNG </a:t>
            </a:r>
          </a:p>
          <a:p>
            <a:pPr algn="ctr"/>
            <a:r>
              <a:rPr lang="en-US" altLang="en-US" sz="4800" b="1" dirty="0" smtClean="0">
                <a:solidFill>
                  <a:srgbClr val="00B050"/>
                </a:solidFill>
                <a:latin typeface="Times New Roman" pitchFamily="18" charset="0"/>
              </a:rPr>
              <a:t>QUÍ THẦY CÔ GIÁO VỀ DỰ GIỜ, THĂM LỚP! </a:t>
            </a:r>
            <a:endParaRPr lang="en-US" altLang="en-US" sz="4800" b="1" dirty="0">
              <a:solidFill>
                <a:srgbClr val="00B050"/>
              </a:solidFill>
              <a:latin typeface="Times New Roman" pitchFamily="18" charset="0"/>
            </a:endParaRPr>
          </a:p>
        </p:txBody>
      </p:sp>
      <p:pic>
        <p:nvPicPr>
          <p:cNvPr id="23" name="Valentine - A Little Story (小故事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90358" y="-9371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1A135B11-B163-4DB6-BDD0-0DDD57EC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766BEDEE-15B0-4B7B-9D1C-286F20A3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667" y="5830481"/>
            <a:ext cx="4326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="" xmlns:a16="http://schemas.microsoft.com/office/drawing/2014/main" id="{9540D1F9-CBB6-4E6C-A116-43E9D422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170" y="5830481"/>
            <a:ext cx="4326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Káº¿t quáº£ hÃ¬nh áº£nh cho TÆ°á»£ng ÄÃ i Tráº§n HÆ°ng Äáº¡o táº¡i TP VÅ©ng TÃ u">
            <a:extLst>
              <a:ext uri="{FF2B5EF4-FFF2-40B4-BE49-F238E27FC236}">
                <a16:creationId xmlns="" xmlns:a16="http://schemas.microsoft.com/office/drawing/2014/main" id="{4C5B45F4-2DD1-4E7F-B412-A564BCED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17" r="18658"/>
          <a:stretch/>
        </p:blipFill>
        <p:spPr bwMode="auto">
          <a:xfrm>
            <a:off x="948813" y="489155"/>
            <a:ext cx="4586748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Káº¿t quáº£ hÃ¬nh áº£nh cho TÆ°á»£ng ÄÃ i Tráº§n HÆ°ng Äáº¡o táº¡i Nam Äá»nh">
            <a:extLst>
              <a:ext uri="{FF2B5EF4-FFF2-40B4-BE49-F238E27FC236}">
                <a16:creationId xmlns="" xmlns:a16="http://schemas.microsoft.com/office/drawing/2014/main" id="{3EF5AFF7-803C-44CA-907C-234E98FA2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94" r="21537" b="1954"/>
          <a:stretch/>
        </p:blipFill>
        <p:spPr bwMode="auto">
          <a:xfrm>
            <a:off x="6676104" y="489155"/>
            <a:ext cx="4586748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046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555CC31F-80AA-49E5-9A57-E283ED7A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áº¿t quáº£ hÃ¬nh áº£nh cho Äá»n  thá» Tráº§n Quá»c Tuáº¥n  táº¡i YÃªn HÆ°ng, HÃ  Nam">
            <a:extLst>
              <a:ext uri="{FF2B5EF4-FFF2-40B4-BE49-F238E27FC236}">
                <a16:creationId xmlns="" xmlns:a16="http://schemas.microsoft.com/office/drawing/2014/main" id="{7EF0E869-44E1-49E4-94EB-4EF94AE3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0" y="432619"/>
            <a:ext cx="8996517" cy="599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3C620C-C436-4A66-B574-5915AD2AA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5380" y="1297858"/>
            <a:ext cx="17231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5D8AD8B-67DE-4923-B4A2-9F559DAA9C45}"/>
              </a:ext>
            </a:extLst>
          </p:cNvPr>
          <p:cNvSpPr/>
          <p:nvPr/>
        </p:nvSpPr>
        <p:spPr>
          <a:xfrm>
            <a:off x="10215716" y="614881"/>
            <a:ext cx="15043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B32EC006-09E1-4370-B5E7-50719DD0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B21D8EB-7490-444C-9752-D388CE5D9DEB}"/>
              </a:ext>
            </a:extLst>
          </p:cNvPr>
          <p:cNvSpPr/>
          <p:nvPr/>
        </p:nvSpPr>
        <p:spPr>
          <a:xfrm>
            <a:off x="10307781" y="746281"/>
            <a:ext cx="1607128" cy="550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331402"/>
                </a:solidFill>
                <a:latin typeface="+mj-lt"/>
              </a:rPr>
              <a:t>Tín ngưỡng Thờ Đức Thánh Trần</a:t>
            </a:r>
            <a:r>
              <a:rPr lang="en-US" sz="3200" b="1" dirty="0">
                <a:solidFill>
                  <a:srgbClr val="331402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vi-VN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1" i="0" dirty="0">
              <a:solidFill>
                <a:srgbClr val="33140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en-tho-tran-hung-dao-2-1369192075">
            <a:extLst>
              <a:ext uri="{FF2B5EF4-FFF2-40B4-BE49-F238E27FC236}">
                <a16:creationId xmlns="" xmlns:a16="http://schemas.microsoft.com/office/drawing/2014/main" id="{CB16E2F7-53FC-4E94-8808-F254CFF8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1" y="124835"/>
            <a:ext cx="4578333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enThoThanhToHaiQuanTranHungDao-1">
            <a:extLst>
              <a:ext uri="{FF2B5EF4-FFF2-40B4-BE49-F238E27FC236}">
                <a16:creationId xmlns="" xmlns:a16="http://schemas.microsoft.com/office/drawing/2014/main" id="{3811B444-5179-4E90-8704-6A34189E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0" y="3509928"/>
            <a:ext cx="4578333" cy="32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Nd9GcS1lTEyFww-Dr14M38cN7t1ix55YzHdlXKBlGdjNIFSQlXDepzf">
            <a:extLst>
              <a:ext uri="{FF2B5EF4-FFF2-40B4-BE49-F238E27FC236}">
                <a16:creationId xmlns="" xmlns:a16="http://schemas.microsoft.com/office/drawing/2014/main" id="{71AC19A4-FC65-402F-8398-FB9C746A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5" y="124835"/>
            <a:ext cx="4857192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en_kiep_bac_2">
            <a:extLst>
              <a:ext uri="{FF2B5EF4-FFF2-40B4-BE49-F238E27FC236}">
                <a16:creationId xmlns="" xmlns:a16="http://schemas.microsoft.com/office/drawing/2014/main" id="{BCEF5532-8408-470F-82A0-6354A8D1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2" y="3549071"/>
            <a:ext cx="4857192" cy="31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40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1A135B11-B163-4DB6-BDD0-0DDD57EC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92">
            <a:extLst>
              <a:ext uri="{FF2B5EF4-FFF2-40B4-BE49-F238E27FC236}">
                <a16:creationId xmlns="" xmlns:a16="http://schemas.microsoft.com/office/drawing/2014/main" id="{F162B97A-FFD5-470B-B488-32B8D82B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8" y="389069"/>
            <a:ext cx="9389255" cy="61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F5F6B648-118C-4CF1-AF3F-6B94A18D7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913" y="372033"/>
            <a:ext cx="185069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ng)</a:t>
            </a:r>
          </a:p>
        </p:txBody>
      </p:sp>
    </p:spTree>
    <p:extLst>
      <p:ext uri="{BB962C8B-B14F-4D97-AF65-F5344CB8AC3E}">
        <p14:creationId xmlns="" xmlns:p14="http://schemas.microsoft.com/office/powerpoint/2010/main" val="10921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943C9B1C-9BE3-4EE7-BCAE-C56E3FF2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72082">
            <a:extLst>
              <a:ext uri="{FF2B5EF4-FFF2-40B4-BE49-F238E27FC236}">
                <a16:creationId xmlns="" xmlns:a16="http://schemas.microsoft.com/office/drawing/2014/main" id="{74B3E7C4-728F-4A09-B68B-12B88001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73" y="426647"/>
            <a:ext cx="4604301" cy="61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3FF48F-03B3-48F2-9D44-5F0570A43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06" t="12576" r="8046" b="22424"/>
          <a:stretch/>
        </p:blipFill>
        <p:spPr>
          <a:xfrm>
            <a:off x="175829" y="1618870"/>
            <a:ext cx="6481635" cy="49772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F1DEB12-4C5D-4974-9647-8043C2403DA0}"/>
              </a:ext>
            </a:extLst>
          </p:cNvPr>
          <p:cNvSpPr/>
          <p:nvPr/>
        </p:nvSpPr>
        <p:spPr>
          <a:xfrm>
            <a:off x="1579295" y="2626866"/>
            <a:ext cx="39243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0" y="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 fontAlgn="base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tiêu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latin typeface="Times New Roman"/>
                <a:ea typeface="Times New Roman"/>
                <a:cs typeface="Times New Roman"/>
              </a:rPr>
              <a:t>biểu</a:t>
            </a:r>
            <a:r>
              <a:rPr lang="en-US" sz="2800" b="1" dirty="0" smtClean="0">
                <a:latin typeface="Times New Roman"/>
                <a:ea typeface="Times New Roman"/>
                <a:cs typeface="Times New Roman"/>
              </a:rPr>
              <a:t>: </a:t>
            </a:r>
          </a:p>
          <a:p>
            <a:pPr lvl="0" algn="just" defTabSz="914400" fontAlgn="base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2800" b="1" i="1" dirty="0" smtClean="0">
                <a:latin typeface="Times New Roman"/>
                <a:ea typeface="Arial"/>
                <a:cs typeface="Times New Roman"/>
              </a:rPr>
              <a:t>+ </a:t>
            </a:r>
            <a:r>
              <a:rPr lang="en-US" sz="2800" b="1" dirty="0" smtClean="0">
                <a:latin typeface="Times New Roman"/>
                <a:ea typeface="Arial"/>
                <a:cs typeface="Times New Roman"/>
              </a:rPr>
              <a:t>“</a:t>
            </a:r>
            <a:r>
              <a:rPr lang="vi-VN" sz="2800" b="1" dirty="0" smtClean="0">
                <a:latin typeface="Times New Roman"/>
                <a:ea typeface="Arial"/>
                <a:cs typeface="Times New Roman"/>
              </a:rPr>
              <a:t>Vạn Kiếp tông bí truyền thư</a:t>
            </a:r>
            <a:r>
              <a:rPr lang="en-US" sz="2800" b="1" dirty="0" smtClean="0">
                <a:latin typeface="Times New Roman"/>
                <a:ea typeface="Arial"/>
                <a:cs typeface="Times New Roman"/>
              </a:rPr>
              <a:t>”.</a:t>
            </a:r>
          </a:p>
          <a:p>
            <a:pPr lvl="0" algn="just" defTabSz="914400" fontAlgn="base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2800" b="1" dirty="0" smtClean="0">
                <a:latin typeface="Times New Roman"/>
                <a:ea typeface="Arial"/>
                <a:cs typeface="Times New Roman"/>
              </a:rPr>
              <a:t> + </a:t>
            </a:r>
            <a:r>
              <a:rPr lang="en-US" sz="2800" b="1" dirty="0" smtClean="0">
                <a:latin typeface="Times New Roman"/>
                <a:ea typeface="Arial"/>
                <a:cs typeface="Times New Roman"/>
              </a:rPr>
              <a:t>“</a:t>
            </a:r>
            <a:r>
              <a:rPr lang="vi-VN" sz="2800" b="1" dirty="0" smtClean="0">
                <a:latin typeface="Times New Roman"/>
                <a:ea typeface="Arial"/>
                <a:cs typeface="Times New Roman"/>
              </a:rPr>
              <a:t>Binh thư yếu lược</a:t>
            </a:r>
            <a:r>
              <a:rPr lang="en-US" sz="2800" b="1" dirty="0" smtClean="0">
                <a:latin typeface="Times New Roman"/>
                <a:ea typeface="Arial"/>
                <a:cs typeface="Times New Roman"/>
              </a:rPr>
              <a:t>”.</a:t>
            </a:r>
            <a:endParaRPr lang="en-US" sz="2800" b="1" dirty="0">
              <a:latin typeface="Times New Roman"/>
              <a:ea typeface="Arial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10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=""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4"/>
            <a:ext cx="3949700" cy="5356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B869C9-8C3A-4B71-A3CA-2D6566884B56}"/>
              </a:ext>
            </a:extLst>
          </p:cNvPr>
          <p:cNvSpPr txBox="1"/>
          <p:nvPr/>
        </p:nvSpPr>
        <p:spPr>
          <a:xfrm>
            <a:off x="4663439" y="297180"/>
            <a:ext cx="375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907280" y="985520"/>
            <a:ext cx="4135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988560" y="1564641"/>
            <a:ext cx="6939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đời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trước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cuộc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chiến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chống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Nguyên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lần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(1285).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0488" algn="l"/>
                <a:tab pos="180975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0488" algn="l"/>
                <a:tab pos="180975" algn="l"/>
              </a:tabLs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940354" y="2622144"/>
            <a:ext cx="6289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7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1201" grpId="0"/>
      <p:bldP spid="51202" grpId="0"/>
      <p:bldP spid="512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=""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4"/>
            <a:ext cx="3949700" cy="5356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B869C9-8C3A-4B71-A3CA-2D6566884B56}"/>
              </a:ext>
            </a:extLst>
          </p:cNvPr>
          <p:cNvSpPr txBox="1"/>
          <p:nvPr/>
        </p:nvSpPr>
        <p:spPr>
          <a:xfrm>
            <a:off x="4663439" y="297180"/>
            <a:ext cx="375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907280" y="985520"/>
            <a:ext cx="4135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886960" y="1564640"/>
            <a:ext cx="6289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4876800" y="2458720"/>
            <a:ext cx="2143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7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h phạt khắp thế giới, vì sao kỵ binh Mông Cổ lại 3 lần thảm bại ở Việt  Nam?">
            <a:extLst>
              <a:ext uri="{FF2B5EF4-FFF2-40B4-BE49-F238E27FC236}">
                <a16:creationId xmlns="" xmlns:a16="http://schemas.microsoft.com/office/drawing/2014/main" id="{899E45C4-7446-4B53-BFFC-2761F9423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8" y="593729"/>
            <a:ext cx="4275279" cy="185827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B1D2F4A-37AE-427D-9965-5592EB994464}"/>
              </a:ext>
            </a:extLst>
          </p:cNvPr>
          <p:cNvSpPr/>
          <p:nvPr/>
        </p:nvSpPr>
        <p:spPr>
          <a:xfrm>
            <a:off x="4382947" y="1057785"/>
            <a:ext cx="7131752" cy="954107"/>
          </a:xfrm>
          <a:prstGeom prst="rect">
            <a:avLst/>
          </a:prstGeom>
          <a:solidFill>
            <a:srgbClr val="F2E9CD"/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Nghìn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xác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này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gói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trong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da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ngựa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: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làm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trai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phải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xả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thân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nơi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chiến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trường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nghĩa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lớn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.</a:t>
            </a:r>
            <a:endParaRPr lang="en-US" sz="2800" dirty="0">
              <a:latin typeface="Times New Roman"/>
              <a:ea typeface="Arial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03C0252-1936-4B96-9C24-ABD4E3FA7CAC}"/>
              </a:ext>
            </a:extLst>
          </p:cNvPr>
          <p:cNvSpPr/>
          <p:nvPr/>
        </p:nvSpPr>
        <p:spPr>
          <a:xfrm>
            <a:off x="275018" y="2648517"/>
            <a:ext cx="8527406" cy="954107"/>
          </a:xfrm>
          <a:prstGeom prst="rect">
            <a:avLst/>
          </a:prstGeom>
          <a:solidFill>
            <a:srgbClr val="E1DACC"/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Nhạc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thái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thường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: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nhạc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tế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lễ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quan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trọng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ở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tông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miếu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nay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lại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phải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dùng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mua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vui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cho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giặc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.</a:t>
            </a:r>
            <a:endParaRPr lang="en-US" sz="2800" dirty="0">
              <a:latin typeface="Times New Roman"/>
              <a:ea typeface="Arial"/>
              <a:cs typeface="Times New Roman"/>
            </a:endParaRPr>
          </a:p>
        </p:txBody>
      </p:sp>
      <p:pic>
        <p:nvPicPr>
          <p:cNvPr id="2052" name="Picture 4" descr="Thưởng thức nhã nhạc cung đình Huế - di sản văn hóa phi vật thể của thế giới">
            <a:extLst>
              <a:ext uri="{FF2B5EF4-FFF2-40B4-BE49-F238E27FC236}">
                <a16:creationId xmlns="" xmlns:a16="http://schemas.microsoft.com/office/drawing/2014/main" id="{2EE5671F-C6D6-42D0-A6A9-F470539CD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3" y="1987860"/>
            <a:ext cx="3235969" cy="210338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C269956-DB28-4724-8E75-2B1E920A55BE}"/>
              </a:ext>
            </a:extLst>
          </p:cNvPr>
          <p:cNvSpPr/>
          <p:nvPr/>
        </p:nvSpPr>
        <p:spPr>
          <a:xfrm>
            <a:off x="763929" y="5652507"/>
            <a:ext cx="8380071" cy="523220"/>
          </a:xfrm>
          <a:prstGeom prst="rect">
            <a:avLst/>
          </a:prstGeom>
          <a:solidFill>
            <a:srgbClr val="FDDCD7"/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Kiềng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canh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nóng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mà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thổi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rau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nguội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: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phải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biết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lo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sợ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.</a:t>
            </a:r>
            <a:endParaRPr lang="vi-VN" sz="2800" dirty="0">
              <a:ea typeface="Arial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236891-8632-4F65-A13C-FDD6E8C2A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018" y="3338996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8076865-B9D4-4251-B22B-5DC6B74A94B6}"/>
              </a:ext>
            </a:extLst>
          </p:cNvPr>
          <p:cNvSpPr/>
          <p:nvPr/>
        </p:nvSpPr>
        <p:spPr>
          <a:xfrm>
            <a:off x="2418143" y="4239249"/>
            <a:ext cx="8913472" cy="523220"/>
          </a:xfrm>
          <a:prstGeom prst="rect">
            <a:avLst/>
          </a:prstGeom>
          <a:solidFill>
            <a:srgbClr val="FDEBD8"/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</a:pP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Đặt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mồi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lửa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vào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dưới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Arial"/>
                <a:cs typeface="Times New Roman"/>
              </a:rPr>
              <a:t>đống</a:t>
            </a:r>
            <a:r>
              <a:rPr lang="en-US" sz="2800" i="1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ea typeface="Arial"/>
                <a:cs typeface="Times New Roman"/>
              </a:rPr>
              <a:t>củi</a:t>
            </a:r>
            <a:r>
              <a:rPr lang="en-US" sz="2800" i="1" dirty="0" smtClean="0">
                <a:latin typeface="Times New Roman"/>
                <a:ea typeface="Arial"/>
                <a:cs typeface="Times New Roman"/>
              </a:rPr>
              <a:t>: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phải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biết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Arial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Arial"/>
                <a:cs typeface="Times New Roman"/>
              </a:rPr>
              <a:t>giác</a:t>
            </a:r>
            <a:r>
              <a:rPr lang="en-US" sz="2800" dirty="0" smtClean="0">
                <a:latin typeface="Times New Roman"/>
                <a:ea typeface="Arial"/>
                <a:cs typeface="Times New Roman"/>
              </a:rPr>
              <a:t>.</a:t>
            </a:r>
            <a:endParaRPr lang="en-US" sz="2800" dirty="0">
              <a:latin typeface="Times New Roman"/>
              <a:ea typeface="Arial"/>
              <a:cs typeface="Times New Roman"/>
            </a:endParaRPr>
          </a:p>
        </p:txBody>
      </p:sp>
      <p:pic>
        <p:nvPicPr>
          <p:cNvPr id="2054" name="Picture 6" descr="9 cuốn sách cho người lo âu vượt qua khó khăn và đạt được thư thái trong  cuộc sống - Readvii">
            <a:extLst>
              <a:ext uri="{FF2B5EF4-FFF2-40B4-BE49-F238E27FC236}">
                <a16:creationId xmlns="" xmlns:a16="http://schemas.microsoft.com/office/drawing/2014/main" id="{0D389608-AF45-49E8-90D9-35A5C75F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10" b="96622" l="9923" r="89948">
                        <a14:foregroundMark x1="48840" y1="62613" x2="52835" y2="96622"/>
                        <a14:foregroundMark x1="49098" y1="63514" x2="55026" y2="65315"/>
                        <a14:foregroundMark x1="57216" y1="63514" x2="61469" y2="81081"/>
                        <a14:foregroundMark x1="46778" y1="64414" x2="39820" y2="74099"/>
                        <a14:foregroundMark x1="39820" y1="74099" x2="42268" y2="80405"/>
                        <a14:foregroundMark x1="47294" y1="53378" x2="48840" y2="53829"/>
                        <a14:foregroundMark x1="50387" y1="59009" x2="52062" y2="54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076" y="4629461"/>
            <a:ext cx="3894924" cy="2228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873F3C-AA78-478F-8FCA-EDB86FE9074F}"/>
              </a:ext>
            </a:extLst>
          </p:cNvPr>
          <p:cNvSpPr txBox="1"/>
          <p:nvPr/>
        </p:nvSpPr>
        <p:spPr>
          <a:xfrm>
            <a:off x="6520547" y="179426"/>
            <a:ext cx="285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THÍCH</a:t>
            </a:r>
          </a:p>
        </p:txBody>
      </p:sp>
    </p:spTree>
    <p:extLst>
      <p:ext uri="{BB962C8B-B14F-4D97-AF65-F5344CB8AC3E}">
        <p14:creationId xmlns="" xmlns:p14="http://schemas.microsoft.com/office/powerpoint/2010/main" val="27064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=""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4"/>
            <a:ext cx="3949700" cy="5356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B869C9-8C3A-4B71-A3CA-2D6566884B56}"/>
              </a:ext>
            </a:extLst>
          </p:cNvPr>
          <p:cNvSpPr txBox="1"/>
          <p:nvPr/>
        </p:nvSpPr>
        <p:spPr>
          <a:xfrm>
            <a:off x="4663439" y="297180"/>
            <a:ext cx="375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907280" y="985520"/>
            <a:ext cx="4135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886960" y="1564640"/>
            <a:ext cx="6289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4876800" y="2458720"/>
            <a:ext cx="2143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4958080" y="3037840"/>
            <a:ext cx="6207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T</a:t>
            </a: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hể loại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84461" y="3049908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xã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9247909" y="3034668"/>
            <a:ext cx="1126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72320" y="3652895"/>
            <a:ext cx="3876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 hịch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5567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3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/>
          <p:nvPr/>
        </p:nvSpPr>
        <p:spPr>
          <a:xfrm>
            <a:off x="2667000" y="562103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endParaRPr sz="24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2667000" y="1513417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 đích</a:t>
            </a:r>
            <a:endParaRPr sz="2333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2658242" y="2186006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Lối văn</a:t>
            </a:r>
            <a:endParaRPr sz="2333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2667000" y="2931948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Giọng điệu</a:t>
            </a:r>
            <a:endParaRPr sz="2333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13"/>
          <p:cNvSpPr/>
          <p:nvPr/>
        </p:nvSpPr>
        <p:spPr>
          <a:xfrm>
            <a:off x="2667000" y="3637565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 luận </a:t>
            </a:r>
            <a:endParaRPr sz="2333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3"/>
          <p:cNvSpPr/>
          <p:nvPr/>
        </p:nvSpPr>
        <p:spPr>
          <a:xfrm>
            <a:off x="2658242" y="4947193"/>
            <a:ext cx="1651000" cy="571500"/>
          </a:xfrm>
          <a:prstGeom prst="doubleWave">
            <a:avLst>
              <a:gd name="adj1" fmla="val 6250"/>
              <a:gd name="adj2" fmla="val 0"/>
            </a:avLst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333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33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</a:t>
            </a:r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13"/>
          <p:cNvSpPr/>
          <p:nvPr/>
        </p:nvSpPr>
        <p:spPr>
          <a:xfrm>
            <a:off x="4519083" y="422775"/>
            <a:ext cx="7081970" cy="957665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333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chúa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tướng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lĩnh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lĩnh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13"/>
          <p:cNvSpPr/>
          <p:nvPr/>
        </p:nvSpPr>
        <p:spPr>
          <a:xfrm>
            <a:off x="4572000" y="1513419"/>
            <a:ext cx="7081970" cy="550333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thuyết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4571999" y="2338917"/>
            <a:ext cx="7081971" cy="444500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biền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ngẫu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ngữ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trọng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4603750" y="3016252"/>
            <a:ext cx="7081972" cy="465667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Hùng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hồn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hào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sảng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đanh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thép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4534958" y="3685190"/>
            <a:ext cx="7150764" cy="476250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Chặt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chẽ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chứng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phong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phú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thuyết</a:t>
            </a:r>
            <a:r>
              <a:rPr lang="en-US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2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4568496" y="4333874"/>
            <a:ext cx="7150764" cy="1912479"/>
          </a:xfrm>
          <a:prstGeom prst="roundRect">
            <a:avLst>
              <a:gd name="adj" fmla="val 16667"/>
            </a:avLst>
          </a:prstGeom>
          <a:solidFill>
            <a:srgbClr val="4F612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just"/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đầu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Nêu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vấn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/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2: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Nêu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truyền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thống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vẻ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vang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sách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/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3: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tình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phân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phải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trái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/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thúc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trương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kêu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gọi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đấu</a:t>
            </a: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4318000" y="776416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/>
          <p:nvPr/>
        </p:nvSpPr>
        <p:spPr>
          <a:xfrm>
            <a:off x="4367409" y="1680104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"/>
          <p:cNvSpPr/>
          <p:nvPr/>
        </p:nvSpPr>
        <p:spPr>
          <a:xfrm>
            <a:off x="4370919" y="2442104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"/>
          <p:cNvSpPr/>
          <p:nvPr/>
        </p:nvSpPr>
        <p:spPr>
          <a:xfrm>
            <a:off x="4370919" y="3175558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"/>
          <p:cNvSpPr/>
          <p:nvPr/>
        </p:nvSpPr>
        <p:spPr>
          <a:xfrm>
            <a:off x="4340954" y="3804253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"/>
          <p:cNvSpPr/>
          <p:nvPr/>
        </p:nvSpPr>
        <p:spPr>
          <a:xfrm>
            <a:off x="4333875" y="5151479"/>
            <a:ext cx="201083" cy="2381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/>
          <p:nvPr/>
        </p:nvSpPr>
        <p:spPr>
          <a:xfrm>
            <a:off x="480447" y="2471757"/>
            <a:ext cx="1488053" cy="703802"/>
          </a:xfrm>
          <a:prstGeom prst="rect">
            <a:avLst/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Hịch</a:t>
            </a:r>
            <a:endParaRPr sz="40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2333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endParaRPr sz="15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13"/>
          <p:cNvCxnSpPr>
            <a:cxnSpLocks/>
            <a:stCxn id="260" idx="3"/>
          </p:cNvCxnSpPr>
          <p:nvPr/>
        </p:nvCxnSpPr>
        <p:spPr>
          <a:xfrm flipV="1">
            <a:off x="1968500" y="776446"/>
            <a:ext cx="689750" cy="204721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2" name="Google Shape;262;p13"/>
          <p:cNvCxnSpPr>
            <a:cxnSpLocks/>
            <a:stCxn id="260" idx="3"/>
            <a:endCxn id="241" idx="1"/>
          </p:cNvCxnSpPr>
          <p:nvPr/>
        </p:nvCxnSpPr>
        <p:spPr>
          <a:xfrm flipV="1">
            <a:off x="1968500" y="1799167"/>
            <a:ext cx="698500" cy="1024491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3" name="Google Shape;263;p13"/>
          <p:cNvCxnSpPr>
            <a:cxnSpLocks/>
            <a:stCxn id="260" idx="3"/>
            <a:endCxn id="244" idx="1"/>
          </p:cNvCxnSpPr>
          <p:nvPr/>
        </p:nvCxnSpPr>
        <p:spPr>
          <a:xfrm>
            <a:off x="1968500" y="2823658"/>
            <a:ext cx="698500" cy="1099657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4" name="Google Shape;264;p13"/>
          <p:cNvCxnSpPr>
            <a:cxnSpLocks/>
            <a:stCxn id="260" idx="3"/>
          </p:cNvCxnSpPr>
          <p:nvPr/>
        </p:nvCxnSpPr>
        <p:spPr>
          <a:xfrm>
            <a:off x="1968500" y="2823658"/>
            <a:ext cx="689750" cy="2471158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5" name="Google Shape;265;p13"/>
          <p:cNvCxnSpPr>
            <a:cxnSpLocks/>
            <a:stCxn id="260" idx="3"/>
            <a:endCxn id="242" idx="1"/>
          </p:cNvCxnSpPr>
          <p:nvPr/>
        </p:nvCxnSpPr>
        <p:spPr>
          <a:xfrm flipV="1">
            <a:off x="1968500" y="2471756"/>
            <a:ext cx="689742" cy="35190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6" name="Google Shape;266;p13"/>
          <p:cNvCxnSpPr>
            <a:cxnSpLocks/>
            <a:stCxn id="260" idx="3"/>
            <a:endCxn id="243" idx="1"/>
          </p:cNvCxnSpPr>
          <p:nvPr/>
        </p:nvCxnSpPr>
        <p:spPr>
          <a:xfrm>
            <a:off x="1968500" y="2823658"/>
            <a:ext cx="698500" cy="39404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22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822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822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822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822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822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822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822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822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822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822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822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822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822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822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822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822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23" y="921331"/>
            <a:ext cx="7118320" cy="5040268"/>
          </a:xfrm>
          <a:prstGeom prst="rect">
            <a:avLst/>
          </a:prstGeom>
          <a:solidFill>
            <a:srgbClr val="FFFFFF">
              <a:shade val="85000"/>
              <a:alpha val="72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119627" y="963310"/>
            <a:ext cx="4649984" cy="24053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119627" y="3368630"/>
            <a:ext cx="4693086" cy="25929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5769611" y="921331"/>
            <a:ext cx="4754404" cy="244729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5747523" y="3368628"/>
            <a:ext cx="4776491" cy="259297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50390" y="10412"/>
            <a:ext cx="6184151" cy="1223775"/>
          </a:xfrm>
          <a:prstGeom prst="rect">
            <a:avLst/>
          </a:prstGeom>
          <a:noFill/>
        </p:spPr>
        <p:txBody>
          <a:bodyPr wrap="none" lIns="145140" tIns="72570" rIns="145140" bIns="7257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451378"/>
            <a:r>
              <a:rPr lang="en-US" sz="70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AI NHANH HƠN</a:t>
            </a:r>
            <a:endParaRPr lang="en-US" sz="7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24" y="330200"/>
            <a:ext cx="880533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98" y="914400"/>
            <a:ext cx="880533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5" y="180313"/>
            <a:ext cx="880533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02" y="914400"/>
            <a:ext cx="880533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8" y="1090087"/>
            <a:ext cx="8940800" cy="368300"/>
          </a:xfrm>
          <a:prstGeom prst="rect">
            <a:avLst/>
          </a:prstGeom>
        </p:spPr>
      </p:pic>
      <p:pic>
        <p:nvPicPr>
          <p:cNvPr id="43" name="Picture 4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60" y="5651500"/>
            <a:ext cx="1794933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>
                  <p14:trim end="5450.18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76669" y="7289800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6610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89"/>
                            </p:stCondLst>
                            <p:childTnLst>
                              <p:par>
                                <p:cTn id="1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89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9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89"/>
                            </p:stCondLst>
                            <p:childTnLst>
                              <p:par>
                                <p:cTn id="3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=""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4"/>
            <a:ext cx="3949700" cy="53567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B869C9-8C3A-4B71-A3CA-2D6566884B56}"/>
              </a:ext>
            </a:extLst>
          </p:cNvPr>
          <p:cNvSpPr txBox="1"/>
          <p:nvPr/>
        </p:nvSpPr>
        <p:spPr>
          <a:xfrm>
            <a:off x="4663439" y="297180"/>
            <a:ext cx="375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800275" y="985520"/>
            <a:ext cx="4135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815191" y="1564640"/>
            <a:ext cx="63608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4876800" y="2458720"/>
            <a:ext cx="2143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thích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4846320" y="3037840"/>
            <a:ext cx="63195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c. T</a:t>
            </a: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hể loại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xã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hội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 hịch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4798978" y="4037843"/>
            <a:ext cx="7183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d.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24919" y="4655406"/>
            <a:ext cx="1953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6914" y="4665134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82704" y="4041138"/>
            <a:ext cx="1872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Nghị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67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7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圆角矩形 2">
            <a:extLst>
              <a:ext uri="{FF2B5EF4-FFF2-40B4-BE49-F238E27FC236}">
                <a16:creationId xmlns="" xmlns:a16="http://schemas.microsoft.com/office/drawing/2014/main" id="{BBD7E52D-CA1C-4395-9C79-3DA240DC0EAC}"/>
              </a:ext>
            </a:extLst>
          </p:cNvPr>
          <p:cNvSpPr/>
          <p:nvPr/>
        </p:nvSpPr>
        <p:spPr>
          <a:xfrm rot="19055120">
            <a:off x="611128" y="2428056"/>
            <a:ext cx="2380013" cy="2221834"/>
          </a:xfrm>
          <a:prstGeom prst="roundRect">
            <a:avLst/>
          </a:prstGeom>
          <a:gradFill flip="none" rotWithShape="1">
            <a:gsLst>
              <a:gs pos="0">
                <a:srgbClr val="C9CBC8"/>
              </a:gs>
              <a:gs pos="100000">
                <a:srgbClr val="FCFCFC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65DF522-AF5F-4E3D-8720-BD2F39966D4F}"/>
              </a:ext>
            </a:extLst>
          </p:cNvPr>
          <p:cNvSpPr txBox="1"/>
          <p:nvPr/>
        </p:nvSpPr>
        <p:spPr>
          <a:xfrm>
            <a:off x="1158277" y="2602606"/>
            <a:ext cx="1327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SG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F7FFD59-0353-4AB8-ACFC-6619F79E9E1A}"/>
              </a:ext>
            </a:extLst>
          </p:cNvPr>
          <p:cNvSpPr/>
          <p:nvPr/>
        </p:nvSpPr>
        <p:spPr>
          <a:xfrm>
            <a:off x="4270665" y="587925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2"/>
                </a:solidFill>
                <a:latin typeface="+mj-lt"/>
              </a:rPr>
              <a:t>Từ đầu </a:t>
            </a:r>
            <a:r>
              <a:rPr lang="en-US" sz="2800" b="1" dirty="0">
                <a:solidFill>
                  <a:schemeClr val="tx2"/>
                </a:solidFill>
                <a:latin typeface="+mj-lt"/>
              </a:rPr>
              <a:t>…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 “còn lưu tiếng tốt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”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: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 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êu gương trung thần nghĩa sĩ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图片 4">
            <a:extLst>
              <a:ext uri="{FF2B5EF4-FFF2-40B4-BE49-F238E27FC236}">
                <a16:creationId xmlns="" xmlns:a16="http://schemas.microsoft.com/office/drawing/2014/main" id="{63D2E5E1-7F27-4AAB-8609-17514DA48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71799" y="438859"/>
            <a:ext cx="1213981" cy="1213981"/>
          </a:xfrm>
          <a:prstGeom prst="rect">
            <a:avLst/>
          </a:prstGeom>
        </p:spPr>
      </p:pic>
      <p:sp>
        <p:nvSpPr>
          <p:cNvPr id="22" name="文本框 14">
            <a:extLst>
              <a:ext uri="{FF2B5EF4-FFF2-40B4-BE49-F238E27FC236}">
                <a16:creationId xmlns="" xmlns:a16="http://schemas.microsoft.com/office/drawing/2014/main" id="{5C136A9F-C43A-48F4-8660-F4F7FC9C144C}"/>
              </a:ext>
            </a:extLst>
          </p:cNvPr>
          <p:cNvSpPr txBox="1"/>
          <p:nvPr/>
        </p:nvSpPr>
        <p:spPr>
          <a:xfrm>
            <a:off x="4018975" y="738736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P1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9A1EE1F-3A98-43EA-8E1B-D69E6B606FD4}"/>
              </a:ext>
            </a:extLst>
          </p:cNvPr>
          <p:cNvSpPr/>
          <p:nvPr/>
        </p:nvSpPr>
        <p:spPr>
          <a:xfrm>
            <a:off x="4270665" y="2200066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+mj-lt"/>
              </a:rPr>
              <a:t>        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“vui 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lòng”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ình hình đất nước hiện tại và nỗi lòng của chủ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tướng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="" xmlns:a16="http://schemas.microsoft.com/office/drawing/2014/main" id="{FD49D686-000C-49CB-8BAC-1ACD25FCF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2040840"/>
            <a:ext cx="1213981" cy="1213981"/>
          </a:xfrm>
          <a:prstGeom prst="rect">
            <a:avLst/>
          </a:prstGeom>
        </p:spPr>
      </p:pic>
      <p:sp>
        <p:nvSpPr>
          <p:cNvPr id="25" name="文本框 14">
            <a:extLst>
              <a:ext uri="{FF2B5EF4-FFF2-40B4-BE49-F238E27FC236}">
                <a16:creationId xmlns="" xmlns:a16="http://schemas.microsoft.com/office/drawing/2014/main" id="{678D9AD7-5290-4CC7-9A76-72CBC32F8F84}"/>
              </a:ext>
            </a:extLst>
          </p:cNvPr>
          <p:cNvSpPr txBox="1"/>
          <p:nvPr/>
        </p:nvSpPr>
        <p:spPr>
          <a:xfrm>
            <a:off x="4018975" y="235087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P2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FD52AA2C-EDB9-4ECD-8BFB-842BD368C129}"/>
              </a:ext>
            </a:extLst>
          </p:cNvPr>
          <p:cNvSpPr/>
          <p:nvPr/>
        </p:nvSpPr>
        <p:spPr>
          <a:xfrm>
            <a:off x="4270664" y="3917861"/>
            <a:ext cx="7403176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vi-VN" sz="2800" b="1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“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không 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muốn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… 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được 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không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?”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hân tích phải trái, làm rõ đúng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7" name="图片 4">
            <a:extLst>
              <a:ext uri="{FF2B5EF4-FFF2-40B4-BE49-F238E27FC236}">
                <a16:creationId xmlns="" xmlns:a16="http://schemas.microsoft.com/office/drawing/2014/main" id="{AC4B1661-B839-452F-95C7-E20655576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3758635"/>
            <a:ext cx="1213981" cy="1213981"/>
          </a:xfrm>
          <a:prstGeom prst="rect">
            <a:avLst/>
          </a:prstGeom>
        </p:spPr>
      </p:pic>
      <p:sp>
        <p:nvSpPr>
          <p:cNvPr id="28" name="文本框 14">
            <a:extLst>
              <a:ext uri="{FF2B5EF4-FFF2-40B4-BE49-F238E27FC236}">
                <a16:creationId xmlns="" xmlns:a16="http://schemas.microsoft.com/office/drawing/2014/main" id="{F32A610F-0892-4A74-A745-343DCE758CEE}"/>
              </a:ext>
            </a:extLst>
          </p:cNvPr>
          <p:cNvSpPr txBox="1"/>
          <p:nvPr/>
        </p:nvSpPr>
        <p:spPr>
          <a:xfrm>
            <a:off x="4018975" y="4068672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P3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016F83C3-40B8-482D-997C-9FCEB59A1DCA}"/>
              </a:ext>
            </a:extLst>
          </p:cNvPr>
          <p:cNvSpPr/>
          <p:nvPr/>
        </p:nvSpPr>
        <p:spPr>
          <a:xfrm>
            <a:off x="4270665" y="5440752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892175" algn="ctr"/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òn </a:t>
            </a:r>
            <a:r>
              <a:rPr lang="vi-VN" sz="2800" b="1" dirty="0" smtClean="0">
                <a:solidFill>
                  <a:schemeClr val="tx2"/>
                </a:solidFill>
                <a:latin typeface="+mj-lt"/>
              </a:rPr>
              <a:t>lại</a:t>
            </a: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êu nhiệm vụ cấp bách, khích lệ tinh thần chiến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đấu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" name="图片 4">
            <a:extLst>
              <a:ext uri="{FF2B5EF4-FFF2-40B4-BE49-F238E27FC236}">
                <a16:creationId xmlns="" xmlns:a16="http://schemas.microsoft.com/office/drawing/2014/main" id="{22F30497-F7D5-481E-AF79-C45069B3B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5281526"/>
            <a:ext cx="1213981" cy="1213981"/>
          </a:xfrm>
          <a:prstGeom prst="rect">
            <a:avLst/>
          </a:prstGeom>
        </p:spPr>
      </p:pic>
      <p:sp>
        <p:nvSpPr>
          <p:cNvPr id="31" name="文本框 14">
            <a:extLst>
              <a:ext uri="{FF2B5EF4-FFF2-40B4-BE49-F238E27FC236}">
                <a16:creationId xmlns="" xmlns:a16="http://schemas.microsoft.com/office/drawing/2014/main" id="{5ECD8EEF-0A7C-46DD-8537-8F9C1B5FBCA8}"/>
              </a:ext>
            </a:extLst>
          </p:cNvPr>
          <p:cNvSpPr txBox="1"/>
          <p:nvPr/>
        </p:nvSpPr>
        <p:spPr>
          <a:xfrm>
            <a:off x="4018975" y="5591563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P4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8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2" grpId="0"/>
      <p:bldP spid="23" grpId="0" animBg="1"/>
      <p:bldP spid="25" grpId="0"/>
      <p:bldP spid="26" grpId="0" animBg="1"/>
      <p:bldP spid="28" grpId="0"/>
      <p:bldP spid="29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7589171D-F955-459C-B9C6-CEC47A8FE771}"/>
              </a:ext>
            </a:extLst>
          </p:cNvPr>
          <p:cNvSpPr/>
          <p:nvPr/>
        </p:nvSpPr>
        <p:spPr>
          <a:xfrm>
            <a:off x="116732" y="2101125"/>
            <a:ext cx="10924162" cy="778809"/>
          </a:xfrm>
          <a:custGeom>
            <a:avLst/>
            <a:gdLst>
              <a:gd name="connsiteX0" fmla="*/ 0 w 2234406"/>
              <a:gd name="connsiteY0" fmla="*/ 0 h 893762"/>
              <a:gd name="connsiteX1" fmla="*/ 1787525 w 2234406"/>
              <a:gd name="connsiteY1" fmla="*/ 0 h 893762"/>
              <a:gd name="connsiteX2" fmla="*/ 2234406 w 2234406"/>
              <a:gd name="connsiteY2" fmla="*/ 446881 h 893762"/>
              <a:gd name="connsiteX3" fmla="*/ 1787525 w 2234406"/>
              <a:gd name="connsiteY3" fmla="*/ 893762 h 893762"/>
              <a:gd name="connsiteX4" fmla="*/ 0 w 2234406"/>
              <a:gd name="connsiteY4" fmla="*/ 893762 h 893762"/>
              <a:gd name="connsiteX5" fmla="*/ 446881 w 2234406"/>
              <a:gd name="connsiteY5" fmla="*/ 446881 h 893762"/>
              <a:gd name="connsiteX6" fmla="*/ 0 w 2234406"/>
              <a:gd name="connsiteY6" fmla="*/ 0 h 89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4406" h="893762">
                <a:moveTo>
                  <a:pt x="0" y="0"/>
                </a:moveTo>
                <a:lnTo>
                  <a:pt x="1787525" y="0"/>
                </a:lnTo>
                <a:lnTo>
                  <a:pt x="2234406" y="446881"/>
                </a:lnTo>
                <a:lnTo>
                  <a:pt x="1787525" y="893762"/>
                </a:lnTo>
                <a:lnTo>
                  <a:pt x="0" y="893762"/>
                </a:lnTo>
                <a:lnTo>
                  <a:pt x="446881" y="44688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411" tIns="24765" rIns="446881" bIns="24765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Vu,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Lang,Vương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F0A0CC54-7C08-4190-A3D1-EEF02909DD31}"/>
              </a:ext>
            </a:extLst>
          </p:cNvPr>
          <p:cNvSpPr/>
          <p:nvPr/>
        </p:nvSpPr>
        <p:spPr>
          <a:xfrm>
            <a:off x="0" y="2803691"/>
            <a:ext cx="5252936" cy="778809"/>
          </a:xfrm>
          <a:custGeom>
            <a:avLst/>
            <a:gdLst>
              <a:gd name="connsiteX0" fmla="*/ 0 w 2234406"/>
              <a:gd name="connsiteY0" fmla="*/ 0 h 893762"/>
              <a:gd name="connsiteX1" fmla="*/ 1787525 w 2234406"/>
              <a:gd name="connsiteY1" fmla="*/ 0 h 893762"/>
              <a:gd name="connsiteX2" fmla="*/ 2234406 w 2234406"/>
              <a:gd name="connsiteY2" fmla="*/ 446881 h 893762"/>
              <a:gd name="connsiteX3" fmla="*/ 1787525 w 2234406"/>
              <a:gd name="connsiteY3" fmla="*/ 893762 h 893762"/>
              <a:gd name="connsiteX4" fmla="*/ 0 w 2234406"/>
              <a:gd name="connsiteY4" fmla="*/ 893762 h 893762"/>
              <a:gd name="connsiteX5" fmla="*/ 446881 w 2234406"/>
              <a:gd name="connsiteY5" fmla="*/ 446881 h 893762"/>
              <a:gd name="connsiteX6" fmla="*/ 0 w 2234406"/>
              <a:gd name="connsiteY6" fmla="*/ 0 h 89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4406" h="893762">
                <a:moveTo>
                  <a:pt x="0" y="0"/>
                </a:moveTo>
                <a:lnTo>
                  <a:pt x="1787525" y="0"/>
                </a:lnTo>
                <a:lnTo>
                  <a:pt x="2234406" y="446881"/>
                </a:lnTo>
                <a:lnTo>
                  <a:pt x="1787525" y="893762"/>
                </a:lnTo>
                <a:lnTo>
                  <a:pt x="0" y="893762"/>
                </a:lnTo>
                <a:lnTo>
                  <a:pt x="446881" y="44688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411" tIns="24765" rIns="446881" bIns="24765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D871BF24-9F9D-4D49-A6B4-5A709A9E459E}"/>
              </a:ext>
            </a:extLst>
          </p:cNvPr>
          <p:cNvSpPr/>
          <p:nvPr/>
        </p:nvSpPr>
        <p:spPr>
          <a:xfrm>
            <a:off x="1" y="3568515"/>
            <a:ext cx="5087566" cy="778809"/>
          </a:xfrm>
          <a:custGeom>
            <a:avLst/>
            <a:gdLst>
              <a:gd name="connsiteX0" fmla="*/ 0 w 2234406"/>
              <a:gd name="connsiteY0" fmla="*/ 0 h 893762"/>
              <a:gd name="connsiteX1" fmla="*/ 1787525 w 2234406"/>
              <a:gd name="connsiteY1" fmla="*/ 0 h 893762"/>
              <a:gd name="connsiteX2" fmla="*/ 2234406 w 2234406"/>
              <a:gd name="connsiteY2" fmla="*/ 446881 h 893762"/>
              <a:gd name="connsiteX3" fmla="*/ 1787525 w 2234406"/>
              <a:gd name="connsiteY3" fmla="*/ 893762 h 893762"/>
              <a:gd name="connsiteX4" fmla="*/ 0 w 2234406"/>
              <a:gd name="connsiteY4" fmla="*/ 893762 h 893762"/>
              <a:gd name="connsiteX5" fmla="*/ 446881 w 2234406"/>
              <a:gd name="connsiteY5" fmla="*/ 446881 h 893762"/>
              <a:gd name="connsiteX6" fmla="*/ 0 w 2234406"/>
              <a:gd name="connsiteY6" fmla="*/ 0 h 89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34406" h="893762">
                <a:moveTo>
                  <a:pt x="0" y="0"/>
                </a:moveTo>
                <a:lnTo>
                  <a:pt x="1787525" y="0"/>
                </a:lnTo>
                <a:lnTo>
                  <a:pt x="2234406" y="446881"/>
                </a:lnTo>
                <a:lnTo>
                  <a:pt x="1787525" y="893762"/>
                </a:lnTo>
                <a:lnTo>
                  <a:pt x="0" y="893762"/>
                </a:lnTo>
                <a:lnTo>
                  <a:pt x="446881" y="44688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6411" tIns="24765" rIns="446881" bIns="24765" numCol="1" spcCol="1270" anchor="ctr" anchorCtr="0">
            <a:noAutofit/>
          </a:bodyPr>
          <a:lstStyle/>
          <a:p>
            <a:pPr marL="0" lvl="0" indent="0" algn="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189" y="4412950"/>
            <a:ext cx="9135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vi-VN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 sợ hiểm nguy sẵn sàng chết vì vua, vì chủ tướng.</a:t>
            </a:r>
            <a:r>
              <a:rPr lang="vi-VN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7784" y="216654"/>
            <a:ext cx="450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3146" y="797935"/>
            <a:ext cx="9140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êu gương trung thần nghĩa sĩ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585" y="1425694"/>
            <a:ext cx="6308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N</a:t>
            </a:r>
            <a:r>
              <a:rPr lang="vi-VN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hững tấm gương trung thần, nghĩa sĩ</a:t>
            </a:r>
            <a:endParaRPr lang="vi-VN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0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7" grpId="0"/>
      <p:bldP spid="48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274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40080" y="477520"/>
            <a:ext cx="110540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0488" algn="l"/>
                <a:tab pos="180975" algn="l"/>
              </a:tabLs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xét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nghệ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thuật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ấy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507" y="3890100"/>
            <a:ext cx="1133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tấm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1888" y="1543273"/>
            <a:ext cx="111556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kê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chứng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xưa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-&gt; nay </a:t>
            </a:r>
            <a:endParaRPr lang="en-US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huyết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Bộc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lộc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vinh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gương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lịch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8912" y="4513318"/>
            <a:ext cx="114163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/>
              </a:rPr>
              <a:t>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Thuyết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khích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gương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17754" y="0"/>
            <a:ext cx="4432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(04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5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  <p:bldP spid="11" grpId="0"/>
      <p:bldP spid="12" grpId="0"/>
      <p:bldP spid="1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4" y="2679874"/>
            <a:ext cx="3840076" cy="2624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41" y="561109"/>
            <a:ext cx="4937504" cy="537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-136478" y="5754054"/>
            <a:ext cx="7721600" cy="931390"/>
          </a:xfrm>
          <a:prstGeom prst="rect">
            <a:avLst/>
          </a:prstGeom>
          <a:noFill/>
        </p:spPr>
        <p:txBody>
          <a:bodyPr wrap="square" lIns="145143" tIns="72571" rIns="145143" bIns="72571">
            <a:spAutoFit/>
          </a:bodyPr>
          <a:lstStyle/>
          <a:p>
            <a:pPr algn="ctr" defTabSz="1451380"/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Nêu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gương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khích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tướng</a:t>
            </a:r>
            <a:endParaRPr lang="en-US" sz="51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949512" y="3218546"/>
            <a:ext cx="4053384" cy="1815152"/>
          </a:xfrm>
          <a:prstGeom prst="wedgeEllipseCallout">
            <a:avLst>
              <a:gd name="adj1" fmla="val -44264"/>
              <a:gd name="adj2" fmla="val 8491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TRUNG QUÂN ÁI QUỐC</a:t>
            </a:r>
          </a:p>
        </p:txBody>
      </p:sp>
    </p:spTree>
    <p:extLst>
      <p:ext uri="{BB962C8B-B14F-4D97-AF65-F5344CB8AC3E}">
        <p14:creationId xmlns="" xmlns:p14="http://schemas.microsoft.com/office/powerpoint/2010/main" val="182149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944" y="236974"/>
            <a:ext cx="450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785" y="765294"/>
            <a:ext cx="5242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êu gương trung thần nghĩa sĩ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345440" y="1991360"/>
            <a:ext cx="114401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Liệt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kê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dẫn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chứng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xưa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-&gt; nay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thuyết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Bộc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lộc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viết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gương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lịch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=&gt;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Thuyết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khích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sĩ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lập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danh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gương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355600" y="1320800"/>
            <a:ext cx="765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N</a:t>
            </a:r>
            <a:r>
              <a:rPr kumimoji="0" lang="vi-V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hững tấm gương trung thần, nghĩa sĩ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781CCF33-CDA8-48CC-92F3-F4BA739C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05787" y="887214"/>
            <a:ext cx="4066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9146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=""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0" y="751926"/>
            <a:ext cx="12192000" cy="126204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27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</a:t>
            </a:r>
            <a:r>
              <a:rPr lang="en-US" altLang="en-US" sz="48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altLang="en-US" sz="48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Người </a:t>
            </a:r>
            <a:r>
              <a:rPr lang="vi-VN" altLang="en-US" sz="4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ta thường viết hịch khi nào?</a:t>
            </a:r>
            <a:endParaRPr lang="vi-VN" alt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340963" y="2574185"/>
            <a:ext cx="5676055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</a:t>
            </a:r>
            <a:r>
              <a:rPr lang="vi-VN" altLang="en-US" sz="3200" b="1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nước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c</a:t>
            </a:r>
            <a:r>
              <a:rPr lang="en-US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ó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giặc ngoại </a:t>
            </a:r>
            <a:r>
              <a:rPr lang="vi-VN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578374"/>
            <a:ext cx="5676054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thanh </a:t>
            </a:r>
            <a:r>
              <a:rPr lang="vi-VN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340963" y="4179637"/>
            <a:ext cx="5676055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phồn </a:t>
            </a:r>
            <a:r>
              <a:rPr lang="vi-VN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vinh</a:t>
            </a:r>
            <a:r>
              <a:rPr lang="en-US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183826"/>
            <a:ext cx="5720422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vi-VN" altLang="en-US" sz="32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vừa kết thúc chiến </a:t>
            </a:r>
            <a:r>
              <a:rPr lang="vi-VN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tranh</a:t>
            </a:r>
            <a:r>
              <a:rPr lang="en-US" altLang="en-US" sz="3200" b="1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2877" y="2906917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1905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583" y="4415946"/>
            <a:ext cx="877794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29" y="3035634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2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76FB54-DB1F-4B18-8CBB-9EA550D9A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0" y="72564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hịch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110220" y="2734205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130615" y="2738394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110220" y="4248217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130615" y="4252406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79778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4349912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33127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84945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0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59AD57-C008-436C-8C30-AD8A5B35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0" y="40560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Hịch tướng sĩ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tác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418454" y="2459231"/>
            <a:ext cx="5598564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Trước khi quân Mông - Nguyên xâm lược nước ta lần thứ nhất (1257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)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4" y="2463420"/>
            <a:ext cx="5642931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Trước khi quân Mông - Nguyên xâm lược nước ta lần thứ hai (1285).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418454" y="4410033"/>
            <a:ext cx="5598564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khi quân Mông - Nguyên xâm lược nước ta lần thứ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4" y="4414222"/>
            <a:ext cx="5598563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Sau chiến thắng quân Mông - Nguyên lần thứ hai.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568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5940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94" y="4900061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4100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8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73892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defTabSz="1451378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75270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algn="ctr" defTabSz="1451378"/>
            <a:r>
              <a:rPr lang="en-US" sz="7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892" y="76200"/>
            <a:ext cx="12056533" cy="32512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</a:p>
          <a:p>
            <a:pPr algn="ctr" defTabSz="1451378"/>
            <a:r>
              <a:rPr lang="vi-VN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 Nam có hai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 là những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vi-VN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nào?</a:t>
            </a:r>
            <a:endParaRPr lang="en-US" sz="3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64203" y="3484420"/>
            <a:ext cx="5080000" cy="1551604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3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451378"/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3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039136" y="3484420"/>
            <a:ext cx="5080000" cy="1265381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451378"/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endParaRPr lang="en-US" sz="3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314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796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79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762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244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727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210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692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348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831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9" name="Picture 22" descr="bell">
            <a:extLst>
              <a:ext uri="{FF2B5EF4-FFF2-40B4-BE49-F238E27FC236}">
                <a16:creationId xmlns="" xmlns:a16="http://schemas.microsoft.com/office/drawing/2014/main" id="{1817F6F3-E1E7-4A5F-9DB2-35D1A0A0D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6176" y="4544501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2940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7" grpId="0" animBg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76FB54-DB1F-4B18-8CBB-9EA550D9A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0" y="12620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Tuấn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vi-VN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Hịch tướng sĩ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378700" y="1870605"/>
            <a:ext cx="11660900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kẻ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390214" y="3114314"/>
            <a:ext cx="11659545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nhở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378700" y="4400617"/>
            <a:ext cx="11660900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Khích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kêu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349574" y="5639247"/>
            <a:ext cx="11690025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Nhắc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nhở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giặc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vẹn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lãnh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cha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896" y="23710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22" y="4898552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11" y="6150803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701" y="372321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0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76FB54-DB1F-4B18-8CBB-9EA550D9A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193040" y="725649"/>
            <a:ext cx="1180592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5.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Lựa </a:t>
            </a:r>
            <a:r>
              <a:rPr lang="vi-VN" sz="44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chọn 3 trung thần nghĩa sĩ mà Trần Quốc Tuấn 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hịch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32080" y="2734205"/>
            <a:ext cx="588493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130614" y="2738394"/>
            <a:ext cx="5919145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52400" y="4248217"/>
            <a:ext cx="586461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Do Vu,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Khoái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130614" y="4252406"/>
            <a:ext cx="5898825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Do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76" y="319402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2" y="4786792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71" y="452431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41" y="300185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50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59AD57-C008-436C-8C30-AD8A5B35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0" y="40560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418454" y="2459231"/>
            <a:ext cx="5598564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4" y="2463420"/>
            <a:ext cx="5642931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418454" y="4410033"/>
            <a:ext cx="5598564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4" y="4414222"/>
            <a:ext cx="5598563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568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5940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094" y="4900061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34100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8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=""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579120"/>
            <a:ext cx="10028929" cy="143485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7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Phần 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đầu 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ị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Trần Quốc Tuấn đã sử dụng kế gì trong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inh 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574185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578374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179637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183826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720941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1905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15946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7838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34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=""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579120"/>
            <a:ext cx="10028929" cy="143485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do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701040" y="2574185"/>
            <a:ext cx="531597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4" y="2578374"/>
            <a:ext cx="5360346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650240" y="4179637"/>
            <a:ext cx="536677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hịch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4" y="4183826"/>
            <a:ext cx="5380666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04601" y="2954621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3602" y="468321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51" y="4568346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51" y="302062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349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2858PICdbgea5Gz679dY_PIC2018.png">
            <a:extLst>
              <a:ext uri="{FF2B5EF4-FFF2-40B4-BE49-F238E27FC236}">
                <a16:creationId xmlns="" xmlns:a16="http://schemas.microsoft.com/office/drawing/2014/main" id="{1DC76D8F-3410-4668-A67D-D0E7A3D8DD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2000" y="2590800"/>
            <a:ext cx="4165600" cy="4165600"/>
          </a:xfrm>
          <a:prstGeom prst="rect">
            <a:avLst/>
          </a:prstGeom>
        </p:spPr>
      </p:pic>
      <p:pic>
        <p:nvPicPr>
          <p:cNvPr id="4" name="PA_图片 18">
            <a:extLst>
              <a:ext uri="{FF2B5EF4-FFF2-40B4-BE49-F238E27FC236}">
                <a16:creationId xmlns="" xmlns:a16="http://schemas.microsoft.com/office/drawing/2014/main" id="{0DF4B0F6-218B-4CE2-91FA-DB0BCF091B3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59401">
            <a:off x="2233811" y="101571"/>
            <a:ext cx="4462645" cy="57334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E3006AB-6660-4637-A871-63CAA00BFC3C}"/>
              </a:ext>
            </a:extLst>
          </p:cNvPr>
          <p:cNvSpPr/>
          <p:nvPr/>
        </p:nvSpPr>
        <p:spPr>
          <a:xfrm>
            <a:off x="2159000" y="1650935"/>
            <a:ext cx="4521200" cy="2600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9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379" y="1"/>
            <a:ext cx="120476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4"/>
          <p:cNvSpPr/>
          <p:nvPr/>
        </p:nvSpPr>
        <p:spPr>
          <a:xfrm rot="-203078">
            <a:off x="1313920" y="1154539"/>
            <a:ext cx="9945653" cy="366069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algn="ctr"/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HƯỚNG DẪN HỌC BÀI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Hoàn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thiện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Hịch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tướng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sĩ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4000" b="1" dirty="0"/>
          </a:p>
          <a:p>
            <a:r>
              <a:rPr lang="en-US" sz="4000" b="1" i="1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4000" b="1" dirty="0">
                <a:latin typeface="Times New Roman"/>
                <a:ea typeface="Times New Roman"/>
                <a:cs typeface="Times New Roman"/>
                <a:sym typeface="Times New Roman"/>
              </a:rPr>
              <a:t> 2, 3, 4 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987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156364" y="1977435"/>
            <a:ext cx="8035636" cy="276695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63795"/>
            <a:ext cx="12192000" cy="2947555"/>
          </a:xfrm>
          <a:prstGeom prst="rect">
            <a:avLst/>
          </a:prstGeom>
        </p:spPr>
      </p:pic>
      <p:pic>
        <p:nvPicPr>
          <p:cNvPr id="23" name="Valentine - A Little Story (小故事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90358" y="-93716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88723" y="2240073"/>
            <a:ext cx="9766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i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Xin cảm ơn quý thầy cô giáo và các em! </a:t>
            </a:r>
            <a:endParaRPr lang="vi-VN" sz="4400" b="1" dirty="0" smtClean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vi-VN" sz="4400" b="1" i="1" dirty="0" smtClean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Chào tạm biệt!</a:t>
            </a:r>
            <a:endParaRPr lang="vi-VN" sz="4400" b="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defTabSz="1451378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algn="ctr" defTabSz="1451378"/>
            <a:r>
              <a:rPr lang="en-US" sz="7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61575" y="685800"/>
            <a:ext cx="12056533" cy="3203812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>
              <a:lnSpc>
                <a:spcPct val="150000"/>
              </a:lnSpc>
            </a:pPr>
            <a:r>
              <a:rPr lang="en-US" sz="51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  <a:p>
            <a:pPr algn="ctr" defTabSz="1451378">
              <a:lnSpc>
                <a:spcPct val="150000"/>
              </a:lnSpc>
            </a:pPr>
            <a:r>
              <a:rPr lang="vi-VN" sz="51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“Vó ngựa ……</a:t>
            </a:r>
            <a:r>
              <a:rPr lang="en-US" sz="51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…………..</a:t>
            </a:r>
            <a:r>
              <a:rPr lang="vi-VN" sz="51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đi đến đâu, </a:t>
            </a:r>
            <a:endParaRPr lang="en-US" sz="51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451378">
              <a:lnSpc>
                <a:spcPct val="150000"/>
              </a:lnSpc>
            </a:pPr>
            <a:r>
              <a:rPr lang="vi-VN" sz="51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cỏ không mọc được chỗ ấy”</a:t>
            </a:r>
            <a:endParaRPr lang="en-US" sz="51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3877221" y="1939968"/>
            <a:ext cx="4154311" cy="695476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3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7" name="Picture 22" descr="bell">
            <a:extLst>
              <a:ext uri="{FF2B5EF4-FFF2-40B4-BE49-F238E27FC236}">
                <a16:creationId xmlns="" xmlns:a16="http://schemas.microsoft.com/office/drawing/2014/main" id="{1817F6F3-E1E7-4A5F-9DB2-35D1A0A0D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9376" y="4585141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78505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defTabSz="1451378"/>
            <a:r>
              <a:rPr lang="en-US" sz="25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algn="ctr" defTabSz="1451378"/>
            <a:r>
              <a:rPr lang="en-US" sz="7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-22578" y="60476"/>
            <a:ext cx="12056533" cy="26416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51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</a:p>
          <a:p>
            <a:r>
              <a:rPr lang="vi-VN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 của một triều đại thịnh vượng, hào khí ngất tr</a:t>
            </a:r>
            <a:r>
              <a:rPr lang="en-US" sz="5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vi-VN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thế kỉ XIII</a:t>
            </a:r>
            <a:r>
              <a:rPr lang="x-none" sz="5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128421" y="2790140"/>
            <a:ext cx="4989689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riều đại nhà Trần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9" name="Picture 18" descr="Káº¿t quáº£ hÃ¬nh áº£nh cho hÃ o khÃ­ ÄÃ´ng a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3" y="2790140"/>
            <a:ext cx="7038108" cy="236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2" descr="bell">
            <a:extLst>
              <a:ext uri="{FF2B5EF4-FFF2-40B4-BE49-F238E27FC236}">
                <a16:creationId xmlns="" xmlns:a16="http://schemas.microsoft.com/office/drawing/2014/main" id="{1817F6F3-E1E7-4A5F-9DB2-35D1A0A0D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9376" y="4585141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5129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3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defTabSz="1451378"/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algn="ctr" defTabSz="1451378"/>
            <a:r>
              <a:rPr lang="en-US" sz="7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61575" y="545911"/>
            <a:ext cx="12056533" cy="237471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defTabSz="1451378"/>
            <a:r>
              <a:rPr lang="en-US" sz="51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51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5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5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vi-VN" sz="5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bản“Dụ </a:t>
            </a:r>
            <a:r>
              <a:rPr lang="vi-VN" sz="5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 tì tướng hịch văn”</a:t>
            </a:r>
            <a:endParaRPr lang="en-US" sz="5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3549847" y="3327400"/>
            <a:ext cx="5080000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Hịch</a:t>
            </a:r>
            <a:endParaRPr lang="en-US" sz="3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17" name="Picture 22" descr="bell">
            <a:extLst>
              <a:ext uri="{FF2B5EF4-FFF2-40B4-BE49-F238E27FC236}">
                <a16:creationId xmlns="" xmlns:a16="http://schemas.microsoft.com/office/drawing/2014/main" id="{1817F6F3-E1E7-4A5F-9DB2-35D1A0A0D1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9376" y="4585141"/>
            <a:ext cx="7683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764281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ertical Scroll 6">
            <a:extLst>
              <a:ext uri="{FF2B5EF4-FFF2-40B4-BE49-F238E27FC236}">
                <a16:creationId xmlns="" xmlns:a16="http://schemas.microsoft.com/office/drawing/2014/main" id="{12D10C46-AD3B-4161-BDA8-8FE723292414}"/>
              </a:ext>
            </a:extLst>
          </p:cNvPr>
          <p:cNvSpPr/>
          <p:nvPr/>
        </p:nvSpPr>
        <p:spPr>
          <a:xfrm>
            <a:off x="0" y="233680"/>
            <a:ext cx="4785360" cy="6208980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39"/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4D3EE8-B56D-436B-A907-15F8382EF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1371600"/>
            <a:ext cx="3413760" cy="4018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802640" y="5601454"/>
            <a:ext cx="3296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539"/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4182" y="643374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180975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5: NGHỊ LUẬN XÃ HỘI</a:t>
            </a:r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3600" y="1587530"/>
            <a:ext cx="751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tabLst>
                <a:tab pos="2255838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 HIỂU VĂN BẢN 1: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 TƯỚNG SĨ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(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chư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tướng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hịch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5838" algn="l"/>
              </a:tabLst>
            </a:pP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9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tical Scroll 6">
            <a:extLst>
              <a:ext uri="{FF2B5EF4-FFF2-40B4-BE49-F238E27FC236}">
                <a16:creationId xmlns="" xmlns:a16="http://schemas.microsoft.com/office/drawing/2014/main" id="{AD9C1DE1-F5EC-4636-A396-9FED867C51DF}"/>
              </a:ext>
            </a:extLst>
          </p:cNvPr>
          <p:cNvSpPr/>
          <p:nvPr/>
        </p:nvSpPr>
        <p:spPr>
          <a:xfrm>
            <a:off x="-233680" y="417807"/>
            <a:ext cx="4795520" cy="6055334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39"/>
            <a:endParaRPr lang="en-US" sz="2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07A04B-4EC8-4875-A48C-1B4503B6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" y="1126424"/>
            <a:ext cx="3444241" cy="377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EC3BA38-AE7D-41B6-A537-C883BEFB4ED2}"/>
              </a:ext>
            </a:extLst>
          </p:cNvPr>
          <p:cNvSpPr txBox="1"/>
          <p:nvPr/>
        </p:nvSpPr>
        <p:spPr>
          <a:xfrm>
            <a:off x="433528" y="5087287"/>
            <a:ext cx="352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539"/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8539"/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(1231? - 1300)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92320" y="149275"/>
            <a:ext cx="703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tabLst>
                <a:tab pos="90488" algn="l"/>
                <a:tab pos="2244725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I.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 - tìm hiểu 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endParaRPr lang="en-US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0488" algn="l"/>
                <a:tab pos="2244725" algn="l"/>
              </a:tabLst>
            </a:pPr>
            <a:r>
              <a:rPr lang="pt-BR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Tác giả</a:t>
            </a:r>
            <a:endParaRPr lang="pt-BR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9120" y="1246555"/>
            <a:ext cx="7559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Tuấn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1231? 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-1300)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tước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Hưng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Đạo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Vương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tướng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tộc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4318000" y="3004235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võ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lao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kháng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chiến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quân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Mông-Nguyên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358640" y="4975275"/>
            <a:ext cx="726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tôn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Thánh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đền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alt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4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=""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441">
            <a:extLst>
              <a:ext uri="{FF2B5EF4-FFF2-40B4-BE49-F238E27FC236}">
                <a16:creationId xmlns="" xmlns:a16="http://schemas.microsoft.com/office/drawing/2014/main" id="{BF660078-B069-4C7D-A7FB-7E757727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352118"/>
            <a:ext cx="552204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845907D7-B66C-4ECB-9D3F-CA19733C4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1598971"/>
            <a:ext cx="448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764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1677</Words>
  <Application>Microsoft Office PowerPoint</Application>
  <PresentationFormat>Custom</PresentationFormat>
  <Paragraphs>239</Paragraphs>
  <Slides>37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Montserrat SemiBold</vt:lpstr>
      <vt:lpstr>宋体</vt:lpstr>
      <vt:lpstr>Times New Roman</vt:lpstr>
      <vt:lpstr>Calibri</vt:lpstr>
      <vt:lpstr>Calibri Light</vt:lpstr>
      <vt:lpstr>等线</vt:lpstr>
      <vt:lpstr>851tegakizatsu</vt:lpstr>
      <vt:lpstr>Wingdings</vt:lpstr>
      <vt:lpstr>Tahoma</vt:lpstr>
      <vt:lpstr>Arial Rounded MT Bold</vt:lpstr>
      <vt:lpstr>等线 Light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Dell</cp:lastModifiedBy>
  <cp:revision>367</cp:revision>
  <dcterms:created xsi:type="dcterms:W3CDTF">2019-03-13T16:43:13Z</dcterms:created>
  <dcterms:modified xsi:type="dcterms:W3CDTF">2024-12-07T04:30:42Z</dcterms:modified>
</cp:coreProperties>
</file>