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2" r:id="rId1"/>
    <p:sldMasterId id="2147483744" r:id="rId2"/>
    <p:sldMasterId id="2147483756" r:id="rId3"/>
    <p:sldMasterId id="2147483768" r:id="rId4"/>
    <p:sldMasterId id="2147483780" r:id="rId5"/>
    <p:sldMasterId id="2147483792" r:id="rId6"/>
    <p:sldMasterId id="2147483804" r:id="rId7"/>
  </p:sldMasterIdLst>
  <p:notesMasterIdLst>
    <p:notesMasterId r:id="rId36"/>
  </p:notesMasterIdLst>
  <p:sldIdLst>
    <p:sldId id="292" r:id="rId8"/>
    <p:sldId id="325" r:id="rId9"/>
    <p:sldId id="265" r:id="rId10"/>
    <p:sldId id="266" r:id="rId11"/>
    <p:sldId id="279" r:id="rId12"/>
    <p:sldId id="267" r:id="rId13"/>
    <p:sldId id="278" r:id="rId14"/>
    <p:sldId id="268" r:id="rId15"/>
    <p:sldId id="323" r:id="rId16"/>
    <p:sldId id="324" r:id="rId17"/>
    <p:sldId id="274" r:id="rId18"/>
    <p:sldId id="272" r:id="rId19"/>
    <p:sldId id="276" r:id="rId20"/>
    <p:sldId id="318" r:id="rId21"/>
    <p:sldId id="321" r:id="rId22"/>
    <p:sldId id="275" r:id="rId23"/>
    <p:sldId id="320" r:id="rId24"/>
    <p:sldId id="294" r:id="rId25"/>
    <p:sldId id="295" r:id="rId26"/>
    <p:sldId id="297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792" y="60"/>
      </p:cViewPr>
      <p:guideLst>
        <p:guide orient="horz" pos="2160"/>
        <p:guide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75768-A208-4265-A7BF-E5E2D3D806AB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FDC93-084C-4E47-A8DA-609937970E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74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FDC93-084C-4E47-A8DA-609937970E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84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107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678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92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72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51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363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0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275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8851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194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9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670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846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11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61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44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811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101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17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7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55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7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05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65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40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14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357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36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2265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96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627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401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75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23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222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28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08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7703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80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574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3171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20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681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20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475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52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106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58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204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319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33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830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78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271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5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844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9575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680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348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064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344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069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620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6641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762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5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415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767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462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426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08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401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9634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960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36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7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63536-67F7-4151-94A9-633AD8FB6A71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54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63536-67F7-4151-94A9-633AD8FB6A71}" type="datetimeFigureOut">
              <a:rPr lang="en-US" smtClean="0"/>
              <a:t>20-Nov-24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5377F-A559-4B74-924A-DDE84A52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1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2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0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05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7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3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20-Nov-24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0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11" Type="http://schemas.openxmlformats.org/officeDocument/2006/relationships/image" Target="../media/image22.GIF"/><Relationship Id="rId5" Type="http://schemas.openxmlformats.org/officeDocument/2006/relationships/image" Target="../media/image16.png"/><Relationship Id="rId10" Type="http://schemas.openxmlformats.org/officeDocument/2006/relationships/image" Target="../media/image21.GIF"/><Relationship Id="rId4" Type="http://schemas.openxmlformats.org/officeDocument/2006/relationships/image" Target="../media/image15.png"/><Relationship Id="rId9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23.GIF"/><Relationship Id="rId10" Type="http://schemas.openxmlformats.org/officeDocument/2006/relationships/image" Target="../media/image20.GIF"/><Relationship Id="rId4" Type="http://schemas.openxmlformats.org/officeDocument/2006/relationships/image" Target="../media/image15.png"/><Relationship Id="rId9" Type="http://schemas.openxmlformats.org/officeDocument/2006/relationships/image" Target="../media/image19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audio" Target="../media/audio2.wav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23.GIF"/><Relationship Id="rId10" Type="http://schemas.openxmlformats.org/officeDocument/2006/relationships/image" Target="../media/image20.GIF"/><Relationship Id="rId4" Type="http://schemas.openxmlformats.org/officeDocument/2006/relationships/image" Target="../media/image15.png"/><Relationship Id="rId9" Type="http://schemas.openxmlformats.org/officeDocument/2006/relationships/image" Target="../media/image19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4.GIF"/><Relationship Id="rId3" Type="http://schemas.openxmlformats.org/officeDocument/2006/relationships/audio" Target="../media/audio3.wav"/><Relationship Id="rId7" Type="http://schemas.openxmlformats.org/officeDocument/2006/relationships/image" Target="../media/image17.GIF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png"/><Relationship Id="rId11" Type="http://schemas.openxmlformats.org/officeDocument/2006/relationships/image" Target="../media/image21.GIF"/><Relationship Id="rId5" Type="http://schemas.openxmlformats.org/officeDocument/2006/relationships/image" Target="../media/image23.GIF"/><Relationship Id="rId10" Type="http://schemas.openxmlformats.org/officeDocument/2006/relationships/image" Target="../media/image20.GIF"/><Relationship Id="rId4" Type="http://schemas.openxmlformats.org/officeDocument/2006/relationships/image" Target="../media/image15.png"/><Relationship Id="rId9" Type="http://schemas.openxmlformats.org/officeDocument/2006/relationships/image" Target="../media/image19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2.GIF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23.GIF"/><Relationship Id="rId12" Type="http://schemas.openxmlformats.org/officeDocument/2006/relationships/image" Target="../media/image2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audio" Target="../media/audio4.wav"/><Relationship Id="rId15" Type="http://schemas.openxmlformats.org/officeDocument/2006/relationships/image" Target="../media/image14.png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image" Target="../media/image17.GIF"/><Relationship Id="rId14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6.GIF"/><Relationship Id="rId7" Type="http://schemas.openxmlformats.org/officeDocument/2006/relationships/image" Target="../media/image18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31.GIF"/><Relationship Id="rId4" Type="http://schemas.openxmlformats.org/officeDocument/2006/relationships/image" Target="../media/image27.GIF"/><Relationship Id="rId9" Type="http://schemas.openxmlformats.org/officeDocument/2006/relationships/image" Target="../media/image2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503" y="609600"/>
            <a:ext cx="909607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1928" y="3"/>
            <a:ext cx="8867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457200"/>
            <a:ext cx="11887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TQ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221 TCN, do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Doanh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Thuỷ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C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hấm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dứt tình trạng chia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fontAlgn="base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fontAlgn="base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chiếm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2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0051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52600" y="1143043"/>
            <a:ext cx="8610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 trình thống nhất và sự xác lập chế độ phong kiến dưới thời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 Hoàng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19367"/>
            <a:ext cx="9144000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779941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3581400"/>
            <a:ext cx="11506200" cy="34470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TQ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28600" y="313627"/>
            <a:ext cx="1158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(206 TCN-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2590800"/>
            <a:ext cx="7391400" cy="9615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313627"/>
            <a:ext cx="1158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(206 TCN-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 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09" y="971410"/>
            <a:ext cx="9144000" cy="277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52600" y="3581400"/>
            <a:ext cx="8915400" cy="30162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………..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TQ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81800" y="433206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22" y="4293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93274" y="468048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14012" y="4701946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60765" y="5089548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5109" y="5791243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8686800" y="433206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12990"/>
            <a:ext cx="5715000" cy="420284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781800" y="0"/>
            <a:ext cx="4800599" cy="3096296"/>
          </a:xfrm>
          <a:prstGeom prst="cloudCallout">
            <a:avLst>
              <a:gd name="adj1" fmla="val -71404"/>
              <a:gd name="adj2" fmla="val 61811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6600" y="4953000"/>
            <a:ext cx="61830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0" y="152400"/>
            <a:ext cx="117348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Một số t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nổi bật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thời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đến TK VII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871211"/>
              </p:ext>
            </p:extLst>
          </p:nvPr>
        </p:nvGraphicFramePr>
        <p:xfrm>
          <a:off x="533400" y="1447800"/>
          <a:ext cx="8610600" cy="42137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6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6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8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en-US" sz="2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học-kĩ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8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n-US" sz="2800" spc="-2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6008"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028" y="203246"/>
            <a:ext cx="1170577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TK VII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512425"/>
              </p:ext>
            </p:extLst>
          </p:nvPr>
        </p:nvGraphicFramePr>
        <p:xfrm>
          <a:off x="533400" y="1295400"/>
          <a:ext cx="10744200" cy="44316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77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6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5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8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8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en-US" sz="28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 hình (chữ giáp cốt)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Khổng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Sở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Khuất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Nho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24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2400" i="1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Cố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566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</a:rPr>
                        <a:t>lịch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học-kĩ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Trương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nghi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4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minh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la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in).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8943">
                <a:tc>
                  <a:txBody>
                    <a:bodyPr/>
                    <a:lstStyle/>
                    <a:p>
                      <a:pPr algn="just"/>
                      <a:r>
                        <a:rPr lang="en-US" sz="2400" spc="-2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 </a:t>
                      </a:r>
                      <a:r>
                        <a:rPr lang="en-US" sz="2400" spc="-2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vi-VN" sz="24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Hoàng đế nội kinh</a:t>
                      </a:r>
                      <a:r>
                        <a:rPr lang="vi-VN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của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6008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sộ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Vạn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...)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533400" y="228600"/>
            <a:ext cx="4323523" cy="2970972"/>
          </a:xfrm>
          <a:prstGeom prst="cloudCallout">
            <a:avLst>
              <a:gd name="adj1" fmla="val 81893"/>
              <a:gd name="adj2" fmla="val 16089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77000" y="348525"/>
            <a:ext cx="5410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938"/>
            <a:ext cx="9525000" cy="715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685800"/>
            <a:ext cx="11201400" cy="1215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it-IT" dirty="0" smtClean="0">
                <a:solidFill>
                  <a:srgbClr val="221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3200" dirty="0">
                <a:solidFill>
                  <a:srgbClr val="221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it-IT" sz="3200" dirty="0" smtClean="0">
                <a:solidFill>
                  <a:srgbClr val="221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</a:t>
            </a:r>
            <a:r>
              <a:rPr lang="it-IT" sz="3200" dirty="0">
                <a:solidFill>
                  <a:srgbClr val="221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đẳng cấp trong xã hội Ấn </a:t>
            </a:r>
            <a:r>
              <a:rPr lang="it-IT" sz="3200" dirty="0" smtClean="0">
                <a:solidFill>
                  <a:srgbClr val="221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cổ đại </a:t>
            </a:r>
            <a:r>
              <a:rPr lang="it-IT" sz="3200" dirty="0">
                <a:solidFill>
                  <a:srgbClr val="221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chỉ </a:t>
            </a:r>
            <a:r>
              <a:rPr lang="it-IT" sz="3200" dirty="0" smtClean="0">
                <a:solidFill>
                  <a:srgbClr val="221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sự </a:t>
            </a:r>
            <a:r>
              <a:rPr lang="it-IT" sz="3200" dirty="0">
                <a:solidFill>
                  <a:srgbClr val="221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biệt giữa các đẳng </a:t>
            </a:r>
            <a:r>
              <a:rPr lang="it-IT" sz="3200" dirty="0" smtClean="0">
                <a:solidFill>
                  <a:srgbClr val="2212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cấp.</a:t>
            </a:r>
            <a:endParaRPr lang="en-US" sz="3200" dirty="0">
              <a:solidFill>
                <a:srgbClr val="2212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274838"/>
            <a:ext cx="117348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buFontTx/>
              <a:buChar char="-"/>
            </a:pP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Trong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xã hội Ấn Độ,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Bra-man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Ksa-tri-a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Vai-si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Su-đra</a:t>
            </a:r>
            <a:r>
              <a:rPr lang="en-US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ai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đẳng cấp trên (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Bra-man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Ksa-tri-a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chiếm số ít trong xã hội nhưng thống trị hai đẳng cấp dưới (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Vai-si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và </a:t>
            </a:r>
            <a:r>
              <a:rPr lang="vi-VN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Su-đra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Về màu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da: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ba đẳng cấp trên cùng là tộc người da trắng A-ri-a; còn người bản địa, da màu – người Đra-vi-đa.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/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ự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phân biệt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chủng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tộc và màu da.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8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tứ đại phát minh của trung quốc 4 dai phat minh pp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144463"/>
            <a:ext cx="9144000" cy="687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1233"/>
          <a:stretch>
            <a:fillRect/>
          </a:stretch>
        </p:blipFill>
        <p:spPr>
          <a:xfrm>
            <a:off x="1700232" y="3465603"/>
            <a:ext cx="3869525" cy="3269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211" y="122992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48904" r="35431"/>
          <a:stretch>
            <a:fillRect/>
          </a:stretch>
        </p:blipFill>
        <p:spPr>
          <a:xfrm>
            <a:off x="5733335" y="122992"/>
            <a:ext cx="3866512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675725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ĐÊM QUA, MỘT C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BÃO LỚN ĐÃ XẢY RA N</a:t>
            </a:r>
            <a:r>
              <a:rPr lang="vi-VN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VÙNG BIỂN CỦA CHÚ CÁ VOI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07290" y="122991"/>
            <a:ext cx="3866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75822" y="3465606"/>
            <a:ext cx="3890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ighlight>
                  <a:srgbClr val="0000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/>
          <p:cNvSpPr/>
          <p:nvPr/>
        </p:nvSpPr>
        <p:spPr>
          <a:xfrm rot="20914512">
            <a:off x="6103877" y="4088782"/>
            <a:ext cx="3055717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/>
          <p:cNvSpPr/>
          <p:nvPr/>
        </p:nvSpPr>
        <p:spPr>
          <a:xfrm>
            <a:off x="9308813" y="4653909"/>
            <a:ext cx="71832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66193" y="-573415"/>
            <a:ext cx="365522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36212" y="3388658"/>
            <a:ext cx="22786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Subtitle : turn on CC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4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6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9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28800" y="228600"/>
            <a:ext cx="8534400" cy="5573210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14600" y="914421"/>
            <a:ext cx="7543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m</a:t>
            </a:r>
            <a:r>
              <a:rPr lang="vi-VN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xuống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ớc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dâng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xong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</a:t>
            </a:r>
            <a:r>
              <a:rPr lang="vi-VN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mời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trợ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524000" y="41007"/>
            <a:ext cx="5235394" cy="2487384"/>
            <a:chOff x="0" y="41007"/>
            <a:chExt cx="6980525" cy="248738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cổ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đời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đâu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936058" y="2328456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835" y="2096091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28411">
            <a:off x="10047875" y="4663033"/>
            <a:ext cx="399054" cy="24722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6039" y="4515817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/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24611" y="1600115"/>
            <a:ext cx="2525906" cy="477436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461835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51258" y="898706"/>
              <a:ext cx="3750825" cy="1211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Hạ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lưu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sông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Hoàng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Hà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sông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Giang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21" name="Picture 20" descr="A close up of a logo&#10;&#10;Description automatically generated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76754" y="4515817"/>
            <a:ext cx="5896246" cy="2700972"/>
          </a:xfrm>
          <a:prstGeom prst="rect">
            <a:avLst/>
          </a:prstGeom>
        </p:spPr>
      </p:pic>
      <p:sp>
        <p:nvSpPr>
          <p:cNvPr id="46" name="Rectangle: Rounded Corners 45"/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1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033" y="4397857"/>
            <a:ext cx="7757210" cy="281883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524000" y="41007"/>
            <a:ext cx="5235394" cy="2487384"/>
            <a:chOff x="0" y="41007"/>
            <a:chExt cx="6980525" cy="248738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72048" y="377047"/>
              <a:ext cx="61846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thống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dưới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bao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nhiêu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36058" y="2328452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835" y="2096087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8411">
            <a:off x="10047875" y="4663029"/>
            <a:ext cx="399054" cy="24722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6039" y="4515813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/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461833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51258" y="898706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Tần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0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221.TCN</a:t>
              </a: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2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289" y="4397857"/>
            <a:ext cx="7757210" cy="281883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524000" y="41007"/>
            <a:ext cx="5235394" cy="2216628"/>
            <a:chOff x="0" y="41007"/>
            <a:chExt cx="6980525" cy="268292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72048" y="377047"/>
              <a:ext cx="6184654" cy="234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kì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phong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kiến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Hán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tới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Tùy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?</a:t>
              </a: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36058" y="2328446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835" y="2096081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8411">
            <a:off x="10047875" y="4663023"/>
            <a:ext cx="399054" cy="24722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6039" y="4515807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/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934201" y="51759"/>
            <a:ext cx="3761717" cy="2776654"/>
            <a:chOff x="7367240" y="-61157"/>
            <a:chExt cx="5008074" cy="32107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038436" y="876197"/>
              <a:ext cx="3750825" cy="1388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Hán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Tấn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Tùy</a:t>
              </a: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Tam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Nam-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Bắc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triều</a:t>
              </a: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: Rounded Corners 16"/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3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805" y="4397857"/>
            <a:ext cx="7757210" cy="281883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769884" y="116632"/>
            <a:ext cx="5235394" cy="2487384"/>
            <a:chOff x="0" y="41007"/>
            <a:chExt cx="6980525" cy="248738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83771" y="4122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6171" y="564617"/>
              <a:ext cx="61846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defRPr/>
              </a:pPr>
              <a:endParaRPr lang="en-US" sz="2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936058" y="2328438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7835" y="2096073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28411">
            <a:off x="10047875" y="4663015"/>
            <a:ext cx="399054" cy="24722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6039" y="4515799"/>
            <a:ext cx="2392464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/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03665" y="-130108"/>
            <a:ext cx="3364335" cy="2949507"/>
            <a:chOff x="7115777" y="-278022"/>
            <a:chExt cx="5008074" cy="32107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25210">
              <a:off x="7115777" y="-278022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877778" y="526593"/>
              <a:ext cx="3963667" cy="1306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bóc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lột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địa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nông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lĩnh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canh</a:t>
              </a:r>
              <a:r>
                <a:rPr lang="en-US" sz="20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6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SỐ 4 …</a:t>
            </a:r>
          </a:p>
        </p:txBody>
      </p:sp>
      <p:sp>
        <p:nvSpPr>
          <p:cNvPr id="2" name="Rectangle 1"/>
          <p:cNvSpPr/>
          <p:nvPr/>
        </p:nvSpPr>
        <p:spPr>
          <a:xfrm>
            <a:off x="1911281" y="672079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Times New Roman" panose="02020603050405020304"/>
              </a:rPr>
              <a:t>Quan hệ sản xuất chính được thiết lập dưới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/>
              </a:rPr>
              <a:t> là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6109" y="4397857"/>
            <a:ext cx="7757210" cy="281883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1579584" y="-169699"/>
            <a:ext cx="5235394" cy="2792901"/>
            <a:chOff x="74112" y="305517"/>
            <a:chExt cx="6980525" cy="248738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112" y="30551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72047" y="579712"/>
              <a:ext cx="6184654" cy="1726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Đây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chất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phòng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thủ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biên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phía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bắc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xây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dựng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duy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trì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bởi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triều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đại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Quốc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này</a:t>
              </a:r>
              <a:r>
                <a: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01" name="Picture 100" descr="A picture containing leaf, fern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936058" y="2328428"/>
            <a:ext cx="142875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7835" y="2096063"/>
            <a:ext cx="142875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28411">
            <a:off x="10047875" y="4663005"/>
            <a:ext cx="399054" cy="247225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7840" y="3876985"/>
            <a:ext cx="56265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/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883971" y="1582970"/>
            <a:ext cx="2525906" cy="477436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461821" y="51760"/>
            <a:ext cx="3149897" cy="2692628"/>
            <a:chOff x="7367240" y="-61157"/>
            <a:chExt cx="5008074" cy="321079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251258" y="898706"/>
              <a:ext cx="3750825" cy="990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Vạn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lý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prstClr val="white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76039" y="4515774"/>
            <a:ext cx="2392464" cy="2196448"/>
          </a:xfrm>
          <a:prstGeom prst="rect">
            <a:avLst/>
          </a:prstGeom>
        </p:spPr>
      </p:pic>
      <p:sp>
        <p:nvSpPr>
          <p:cNvPr id="18" name="Rectangle: Rounded Corners 17"/>
          <p:cNvSpPr/>
          <p:nvPr/>
        </p:nvSpPr>
        <p:spPr>
          <a:xfrm>
            <a:off x="1688941" y="6157732"/>
            <a:ext cx="2092124" cy="554490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M</a:t>
            </a:r>
            <a:r>
              <a:rPr lang="vi-VN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192001" y="4029638"/>
            <a:ext cx="365522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494663" y="5090328"/>
            <a:ext cx="9164322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-1" fmla="*/ 0 w 12219096"/>
              <a:gd name="connsiteY0-2" fmla="*/ 217242 h 1371600"/>
              <a:gd name="connsiteX1-3" fmla="*/ 5641263 w 12219096"/>
              <a:gd name="connsiteY1-4" fmla="*/ 0 h 1371600"/>
              <a:gd name="connsiteX2-5" fmla="*/ 12219096 w 12219096"/>
              <a:gd name="connsiteY2-6" fmla="*/ 217242 h 1371600"/>
              <a:gd name="connsiteX3-7" fmla="*/ 12219096 w 12219096"/>
              <a:gd name="connsiteY3-8" fmla="*/ 1371600 h 1371600"/>
              <a:gd name="connsiteX4-9" fmla="*/ 0 w 12219096"/>
              <a:gd name="connsiteY4-10" fmla="*/ 1371600 h 1371600"/>
              <a:gd name="connsiteX5" fmla="*/ 0 w 12219096"/>
              <a:gd name="connsiteY5" fmla="*/ 217242 h 1371600"/>
              <a:gd name="connsiteX0-11" fmla="*/ 0 w 12219096"/>
              <a:gd name="connsiteY0-12" fmla="*/ 566926 h 1721284"/>
              <a:gd name="connsiteX1-13" fmla="*/ 1034539 w 12219096"/>
              <a:gd name="connsiteY1-14" fmla="*/ 2443 h 1721284"/>
              <a:gd name="connsiteX2-15" fmla="*/ 5641263 w 12219096"/>
              <a:gd name="connsiteY2-16" fmla="*/ 349684 h 1721284"/>
              <a:gd name="connsiteX3-17" fmla="*/ 12219096 w 12219096"/>
              <a:gd name="connsiteY3-18" fmla="*/ 566926 h 1721284"/>
              <a:gd name="connsiteX4-19" fmla="*/ 12219096 w 12219096"/>
              <a:gd name="connsiteY4-20" fmla="*/ 1721284 h 1721284"/>
              <a:gd name="connsiteX5-21" fmla="*/ 0 w 12219096"/>
              <a:gd name="connsiteY5-22" fmla="*/ 1721284 h 1721284"/>
              <a:gd name="connsiteX6" fmla="*/ 0 w 12219096"/>
              <a:gd name="connsiteY6" fmla="*/ 566926 h 1721284"/>
              <a:gd name="connsiteX0-23" fmla="*/ 0 w 12219096"/>
              <a:gd name="connsiteY0-24" fmla="*/ 590023 h 1744381"/>
              <a:gd name="connsiteX1-25" fmla="*/ 1034539 w 12219096"/>
              <a:gd name="connsiteY1-26" fmla="*/ 25540 h 1744381"/>
              <a:gd name="connsiteX2-27" fmla="*/ 3326326 w 12219096"/>
              <a:gd name="connsiteY2-28" fmla="*/ 71839 h 1744381"/>
              <a:gd name="connsiteX3-29" fmla="*/ 5641263 w 12219096"/>
              <a:gd name="connsiteY3-30" fmla="*/ 372781 h 1744381"/>
              <a:gd name="connsiteX4-31" fmla="*/ 12219096 w 12219096"/>
              <a:gd name="connsiteY4-32" fmla="*/ 590023 h 1744381"/>
              <a:gd name="connsiteX5-33" fmla="*/ 12219096 w 12219096"/>
              <a:gd name="connsiteY5-34" fmla="*/ 1744381 h 1744381"/>
              <a:gd name="connsiteX6-35" fmla="*/ 0 w 12219096"/>
              <a:gd name="connsiteY6-36" fmla="*/ 1744381 h 1744381"/>
              <a:gd name="connsiteX7" fmla="*/ 0 w 12219096"/>
              <a:gd name="connsiteY7" fmla="*/ 590023 h 1744381"/>
              <a:gd name="connsiteX0-37" fmla="*/ 0 w 12219096"/>
              <a:gd name="connsiteY0-38" fmla="*/ 613317 h 1767675"/>
              <a:gd name="connsiteX1-39" fmla="*/ 1034539 w 12219096"/>
              <a:gd name="connsiteY1-40" fmla="*/ 48834 h 1767675"/>
              <a:gd name="connsiteX2-41" fmla="*/ 3187430 w 12219096"/>
              <a:gd name="connsiteY2-42" fmla="*/ 37260 h 1767675"/>
              <a:gd name="connsiteX3-43" fmla="*/ 5641263 w 12219096"/>
              <a:gd name="connsiteY3-44" fmla="*/ 396075 h 1767675"/>
              <a:gd name="connsiteX4-45" fmla="*/ 12219096 w 12219096"/>
              <a:gd name="connsiteY4-46" fmla="*/ 613317 h 1767675"/>
              <a:gd name="connsiteX5-47" fmla="*/ 12219096 w 12219096"/>
              <a:gd name="connsiteY5-48" fmla="*/ 1767675 h 1767675"/>
              <a:gd name="connsiteX6-49" fmla="*/ 0 w 12219096"/>
              <a:gd name="connsiteY6-50" fmla="*/ 1767675 h 1767675"/>
              <a:gd name="connsiteX7-51" fmla="*/ 0 w 12219096"/>
              <a:gd name="connsiteY7-52" fmla="*/ 613317 h 1767675"/>
              <a:gd name="connsiteX0-53" fmla="*/ 0 w 12219096"/>
              <a:gd name="connsiteY0-54" fmla="*/ 613317 h 1767675"/>
              <a:gd name="connsiteX1-55" fmla="*/ 1034539 w 12219096"/>
              <a:gd name="connsiteY1-56" fmla="*/ 48834 h 1767675"/>
              <a:gd name="connsiteX2-57" fmla="*/ 3187430 w 12219096"/>
              <a:gd name="connsiteY2-58" fmla="*/ 37260 h 1767675"/>
              <a:gd name="connsiteX3-59" fmla="*/ 5641263 w 12219096"/>
              <a:gd name="connsiteY3-60" fmla="*/ 396075 h 1767675"/>
              <a:gd name="connsiteX4-61" fmla="*/ 12219096 w 12219096"/>
              <a:gd name="connsiteY4-62" fmla="*/ 613317 h 1767675"/>
              <a:gd name="connsiteX5-63" fmla="*/ 12219096 w 12219096"/>
              <a:gd name="connsiteY5-64" fmla="*/ 1767675 h 1767675"/>
              <a:gd name="connsiteX6-65" fmla="*/ 0 w 12219096"/>
              <a:gd name="connsiteY6-66" fmla="*/ 1767675 h 1767675"/>
              <a:gd name="connsiteX7-67" fmla="*/ 0 w 12219096"/>
              <a:gd name="connsiteY7-68" fmla="*/ 613317 h 17676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5404" y="2443687"/>
            <a:ext cx="253292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788" y="1860277"/>
            <a:ext cx="229996" cy="2876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29" y="1455771"/>
            <a:ext cx="1686773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740" y="1313622"/>
            <a:ext cx="1574091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87" y="1926374"/>
            <a:ext cx="421215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34" y="3298408"/>
            <a:ext cx="928463" cy="832803"/>
          </a:xfrm>
          <a:prstGeom prst="rect">
            <a:avLst/>
          </a:prstGeom>
        </p:spPr>
      </p:pic>
      <p:sp>
        <p:nvSpPr>
          <p:cNvPr id="38" name="Speech Bubble: Oval 37"/>
          <p:cNvSpPr/>
          <p:nvPr/>
        </p:nvSpPr>
        <p:spPr>
          <a:xfrm>
            <a:off x="4114800" y="239216"/>
            <a:ext cx="5105400" cy="2007032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 </a:t>
            </a:r>
            <a:r>
              <a:rPr lang="vi-VN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CÁC BẠN THẬT NHIỀU. </a:t>
            </a:r>
          </a:p>
          <a:p>
            <a:pPr algn="ctr"/>
            <a:r>
              <a:rPr lang="en-US" sz="280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342" y="5325839"/>
            <a:ext cx="1219647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94394" y="2081876"/>
            <a:ext cx="2840644" cy="30670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988" y="2400572"/>
            <a:ext cx="3456260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23" y="1516285"/>
            <a:ext cx="494736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96" y="5109895"/>
            <a:ext cx="957263" cy="9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52303" y="76200"/>
            <a:ext cx="8915400" cy="762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 TỪ THỜI CỔ ĐẠI</a:t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THẾ KỈ VII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52600" y="1143006"/>
            <a:ext cx="8610600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CẦN ĐẠT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52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2229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52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66220"/>
            <a:ext cx="9144000" cy="5191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0203" y="1828843"/>
            <a:ext cx="9072154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Có 2 dòng sông lớn: Hoàng Hà và Trường Giang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52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828800"/>
            <a:ext cx="6338888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62892" y="1828800"/>
            <a:ext cx="28051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34 gam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1g/1m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Colorado 13g/1m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52600" y="1143000"/>
            <a:ext cx="8610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3" y="1828800"/>
            <a:ext cx="9072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nhà 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tiên ra đời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tiếp đó là ở hạ lưu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152400"/>
            <a:ext cx="8915400" cy="76200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9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 TỪ THỜI CỔ ĐẠI</a:t>
            </a:r>
            <a:b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THẾ KỈ VII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97107"/>
            <a:ext cx="9144000" cy="46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981201"/>
            <a:ext cx="10896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fontAlgn="base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1.Nước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Do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ai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indent="457200" fontAlgn="base"/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 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TQ?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fontAlgn="base"/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3-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thổ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fontAlgn="base"/>
            <a:r>
              <a:rPr lang="en-US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Tần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228600"/>
            <a:ext cx="11506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Nhà Tần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thống nhất và  xác lập chế độ phong kiến </a:t>
            </a:r>
            <a:r>
              <a:rPr lang="en-US" alt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Trung Quốc</a:t>
            </a:r>
          </a:p>
        </p:txBody>
      </p:sp>
    </p:spTree>
    <p:extLst>
      <p:ext uri="{BB962C8B-B14F-4D97-AF65-F5344CB8AC3E}">
        <p14:creationId xmlns:p14="http://schemas.microsoft.com/office/powerpoint/2010/main" val="221062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1572</Words>
  <Application>Microsoft Office PowerPoint</Application>
  <PresentationFormat>Widescreen</PresentationFormat>
  <Paragraphs>123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BÀI 9: TRUNG QUỐC TỪ THỜI CỔ ĐẠI  ĐẾN THẾ KỈ VII </vt:lpstr>
      <vt:lpstr>PowerPoint Presentation</vt:lpstr>
      <vt:lpstr>PowerPoint Presentation</vt:lpstr>
      <vt:lpstr>BÀI 9: TRUNG QUỐC TỪ THỜI CỔ ĐẠI  ĐẾN THẾ KỈ VII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52</cp:revision>
  <dcterms:created xsi:type="dcterms:W3CDTF">2021-07-19T08:13:00Z</dcterms:created>
  <dcterms:modified xsi:type="dcterms:W3CDTF">2024-11-20T02:26:53Z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5560CA77FA4344D8BD2DCE58CCBDE92F</vt:lpwstr>
  </property>
  <property fmtid="{D5CDD505-2E9C-101B-9397-08002B2CF9AE}" pid="3" name="KSOProductBuildVer">
    <vt:lpwstr>1033-11.2.0.10463</vt:lpwstr>
  </property>
</Properties>
</file>