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0"/>
  </p:notesMasterIdLst>
  <p:sldIdLst>
    <p:sldId id="257" r:id="rId6"/>
    <p:sldId id="258" r:id="rId7"/>
    <p:sldId id="259" r:id="rId8"/>
    <p:sldId id="267" r:id="rId9"/>
    <p:sldId id="561" r:id="rId10"/>
    <p:sldId id="546" r:id="rId11"/>
    <p:sldId id="550" r:id="rId12"/>
    <p:sldId id="549" r:id="rId13"/>
    <p:sldId id="547" r:id="rId14"/>
    <p:sldId id="269" r:id="rId15"/>
    <p:sldId id="556" r:id="rId16"/>
    <p:sldId id="274" r:id="rId17"/>
    <p:sldId id="562" r:id="rId18"/>
    <p:sldId id="564" r:id="rId19"/>
    <p:sldId id="558" r:id="rId20"/>
    <p:sldId id="553" r:id="rId21"/>
    <p:sldId id="289" r:id="rId22"/>
    <p:sldId id="554" r:id="rId23"/>
    <p:sldId id="294" r:id="rId24"/>
    <p:sldId id="316" r:id="rId25"/>
    <p:sldId id="317" r:id="rId26"/>
    <p:sldId id="565" r:id="rId27"/>
    <p:sldId id="543" r:id="rId28"/>
    <p:sldId id="54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9F7C5"/>
    <a:srgbClr val="C7A169"/>
    <a:srgbClr val="FF3300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8" d="100"/>
          <a:sy n="68" d="100"/>
        </p:scale>
        <p:origin x="654" y="24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jpe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jpeg"/><Relationship Id="rId7" Type="http://schemas.openxmlformats.org/officeDocument/2006/relationships/image" Target="../media/image38.png"/><Relationship Id="rId12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18.jpe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" y="-14615"/>
            <a:ext cx="1347333" cy="135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552226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2118202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895" y="12061"/>
            <a:ext cx="1347333" cy="13534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68" y="183609"/>
            <a:ext cx="1771930" cy="1536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6920" y="183609"/>
            <a:ext cx="1771930" cy="153659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6583" y="1563714"/>
            <a:ext cx="8254696" cy="4488684"/>
            <a:chOff x="1925395" y="2291959"/>
            <a:chExt cx="8254696" cy="39050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6250" l="2969" r="95313">
                          <a14:foregroundMark x1="25000" y1="57031" x2="25000" y2="57031"/>
                          <a14:foregroundMark x1="30156" y1="54688" x2="30156" y2="54688"/>
                          <a14:foregroundMark x1="31406" y1="53125" x2="31406" y2="53125"/>
                          <a14:foregroundMark x1="32344" y1="52812" x2="32344" y2="52812"/>
                          <a14:foregroundMark x1="52500" y1="54219" x2="52500" y2="54219"/>
                          <a14:foregroundMark x1="56250" y1="54219" x2="56250" y2="54219"/>
                          <a14:foregroundMark x1="71250" y1="54219" x2="71250" y2="54219"/>
                          <a14:foregroundMark x1="74219" y1="53594" x2="74219" y2="53594"/>
                          <a14:foregroundMark x1="78438" y1="52344" x2="78438" y2="52344"/>
                          <a14:foregroundMark x1="82188" y1="51250" x2="82188" y2="51250"/>
                          <a14:foregroundMark x1="77813" y1="69063" x2="77813" y2="69063"/>
                          <a14:foregroundMark x1="67969" y1="71875" x2="67969" y2="71875"/>
                          <a14:foregroundMark x1="67500" y1="72031" x2="64844" y2="74219"/>
                          <a14:foregroundMark x1="59062" y1="74844" x2="59062" y2="74844"/>
                          <a14:foregroundMark x1="51719" y1="75625" x2="51719" y2="75625"/>
                          <a14:foregroundMark x1="47031" y1="76094" x2="45938" y2="76563"/>
                          <a14:foregroundMark x1="30469" y1="76094" x2="30469" y2="76094"/>
                          <a14:foregroundMark x1="29688" y1="75625" x2="29688" y2="75625"/>
                          <a14:foregroundMark x1="23438" y1="71875" x2="23438" y2="71875"/>
                          <a14:foregroundMark x1="22188" y1="70625" x2="22188" y2="70625"/>
                          <a14:foregroundMark x1="15156" y1="66875" x2="15156" y2="66875"/>
                          <a14:foregroundMark x1="17031" y1="66719" x2="17031" y2="66719"/>
                          <a14:foregroundMark x1="18750" y1="66719" x2="18750" y2="66719"/>
                          <a14:foregroundMark x1="24844" y1="67344" x2="24844" y2="67344"/>
                          <a14:foregroundMark x1="35156" y1="71875" x2="35156" y2="71875"/>
                          <a14:foregroundMark x1="35313" y1="72031" x2="35313" y2="72031"/>
                          <a14:foregroundMark x1="21563" y1="62969" x2="21563" y2="62969"/>
                          <a14:foregroundMark x1="14688" y1="61094" x2="14688" y2="61094"/>
                          <a14:foregroundMark x1="12812" y1="59219" x2="12812" y2="59219"/>
                          <a14:foregroundMark x1="10469" y1="59219" x2="10469" y2="59219"/>
                          <a14:foregroundMark x1="39531" y1="64844" x2="39531" y2="64844"/>
                          <a14:foregroundMark x1="41250" y1="64063" x2="41250" y2="64063"/>
                          <a14:foregroundMark x1="51250" y1="62656" x2="51250" y2="62656"/>
                          <a14:foregroundMark x1="62813" y1="62500" x2="62813" y2="62500"/>
                          <a14:foregroundMark x1="71406" y1="61563" x2="71406" y2="61563"/>
                          <a14:foregroundMark x1="76875" y1="61250" x2="76875" y2="61250"/>
                          <a14:foregroundMark x1="17031" y1="53281" x2="17031" y2="53281"/>
                          <a14:foregroundMark x1="13281" y1="49375" x2="13281" y2="49375"/>
                          <a14:foregroundMark x1="12812" y1="47656" x2="12812" y2="476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13477" y="3458590"/>
              <a:ext cx="2738438" cy="273843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925395" y="2291959"/>
              <a:ext cx="8254696" cy="216885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000" b="1" u="sng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2</a:t>
              </a:r>
              <a:r>
                <a:rPr lang="en-US" sz="40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THƠ SÁU CHỮ, BẢY CHỮ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Văn </a:t>
              </a:r>
              <a:r>
                <a:rPr lang="en-US" sz="36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NẾU MAI EM VỀ CHIÊM HOÁ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</a:t>
              </a: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7030A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kumimoji="0" lang="en-US" sz="4000" b="1" i="0" u="none" strike="noStrike" kern="1200" cap="none" spc="0" normalizeH="0" noProof="0" dirty="0">
                  <a:ln w="0"/>
                  <a:solidFill>
                    <a:srgbClr val="7030A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 w="0"/>
                  <a:solidFill>
                    <a:srgbClr val="7030A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Liễu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06320" y="5748337"/>
              <a:ext cx="756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solidFill>
                  <a:srgbClr val="3333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559" y="1190492"/>
            <a:ext cx="8115004" cy="48636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vi-V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vi-V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i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2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2015.</a:t>
            </a:r>
            <a:endParaRPr lang="en-US" sz="2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vi-V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vi-VN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PTBĐ: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2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200" b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22222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57" y="109968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6831" y="-101601"/>
            <a:ext cx="12192000" cy="7061201"/>
            <a:chOff x="0" y="-144463"/>
            <a:chExt cx="12192000" cy="7061201"/>
          </a:xfrm>
        </p:grpSpPr>
        <p:sp>
          <p:nvSpPr>
            <p:cNvPr id="19458" name="AutoShape 2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144463" y="-144463"/>
              <a:ext cx="3048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62" name="AutoShape 4" descr="https://toplist.vn/images/800px/bai-tham-khao-so-4-735493.jpg"/>
            <p:cNvSpPr>
              <a:spLocks noChangeAspect="1" noChangeArrowheads="1"/>
            </p:cNvSpPr>
            <p:nvPr/>
          </p:nvSpPr>
          <p:spPr bwMode="auto">
            <a:xfrm>
              <a:off x="350838" y="158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8" name="Picture 2" descr="Giáo án Nếu mai em về Chiêm Hóa (Cánh diều 2023) | Giáo án Ngữ văn 8 (ảnh 1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566" y="33179"/>
              <a:ext cx="1562893" cy="1420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76200" y="160338"/>
              <a:ext cx="12115800" cy="6756400"/>
              <a:chOff x="76200" y="160338"/>
              <a:chExt cx="12115800" cy="6756400"/>
            </a:xfrm>
          </p:grpSpPr>
          <p:pic>
            <p:nvPicPr>
              <p:cNvPr id="1945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000" y="4867275"/>
                <a:ext cx="2892425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0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671888"/>
                <a:ext cx="2943225" cy="2525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1" name="Picture 1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5088" y="4078288"/>
                <a:ext cx="2241550" cy="234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3" name="AutoShape 6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576263" y="160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4" name="AutoShape 8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728663" y="312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5" name="AutoShape 10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881063" y="4651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6" name="AutoShape 12" descr="https://toplist.vn/images/800px/bai-tham-khao-so-4-735493.jpg"/>
              <p:cNvSpPr>
                <a:spLocks noChangeAspect="1" noChangeArrowheads="1"/>
              </p:cNvSpPr>
              <p:nvPr/>
            </p:nvSpPr>
            <p:spPr bwMode="auto">
              <a:xfrm>
                <a:off x="1033463" y="617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7" name="AutoShape 14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185863" y="7699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8" name="AutoShape 16" descr="Ông đồ - Tiếng thở dài tiếc nuối cho một nền văn hoá truyền thống đang lụi"/>
              <p:cNvSpPr>
                <a:spLocks noChangeAspect="1" noChangeArrowheads="1"/>
              </p:cNvSpPr>
              <p:nvPr/>
            </p:nvSpPr>
            <p:spPr bwMode="auto">
              <a:xfrm>
                <a:off x="1338263" y="9223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69" name="AutoShape 18" descr="Ông đồ - Tiếng thở dài tiếc nuối cho một nền văn hoá truyền thống đang lụi tàn"/>
              <p:cNvSpPr>
                <a:spLocks noChangeAspect="1" noChangeArrowheads="1"/>
              </p:cNvSpPr>
              <p:nvPr/>
            </p:nvSpPr>
            <p:spPr bwMode="auto">
              <a:xfrm>
                <a:off x="1490663" y="10747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endParaRPr lang="en-US" altLang="en-US"/>
              </a:p>
            </p:txBody>
          </p:sp>
          <p:pic>
            <p:nvPicPr>
              <p:cNvPr id="19471" name="Picture 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2033" y="2377281"/>
                <a:ext cx="2408237" cy="1381125"/>
              </a:xfrm>
              <a:prstGeom prst="rect">
                <a:avLst/>
              </a:prstGeom>
              <a:noFill/>
              <a:ln w="228600" cap="sq" cmpd="thickThin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Line Callout 2 15"/>
              <p:cNvSpPr/>
              <p:nvPr/>
            </p:nvSpPr>
            <p:spPr>
              <a:xfrm>
                <a:off x="6591300" y="1454150"/>
                <a:ext cx="2498725" cy="612775"/>
              </a:xfrm>
              <a:prstGeom prst="borderCallout2">
                <a:avLst/>
              </a:prstGeom>
              <a:solidFill>
                <a:srgbClr val="FBDAD1"/>
              </a:solidFill>
              <a:ln w="476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0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Tác</a:t>
                </a:r>
                <a:r>
                  <a:rPr lang="en-US" sz="2000" b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giả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Mai Liễu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73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788" y="922338"/>
                <a:ext cx="2438400" cy="90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9939338" y="985838"/>
                <a:ext cx="1520825" cy="45402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200" b="1" dirty="0">
                    <a:solidFill>
                      <a:schemeClr val="bg1"/>
                    </a:solidFill>
                  </a:rPr>
                  <a:t>19</a:t>
                </a:r>
                <a:r>
                  <a:rPr lang="vi-VN" b="1" dirty="0">
                    <a:solidFill>
                      <a:schemeClr val="bg1"/>
                    </a:solidFill>
                  </a:rPr>
                  <a:t>49 - 2020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9475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976687" cy="2111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8313" y="1992313"/>
                <a:ext cx="3190875" cy="1008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9064625" y="2495550"/>
                <a:ext cx="2511425" cy="5048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Quê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Tuyên Quang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574088" y="3446463"/>
                <a:ext cx="3606800" cy="657225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Các sáng tác của ông phong phú về đề tài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pic>
            <p:nvPicPr>
              <p:cNvPr id="19479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538" y="2006600"/>
                <a:ext cx="3987800" cy="308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8574088" y="4388167"/>
                <a:ext cx="3617912" cy="611188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ông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nặng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>
                    <a:latin typeface="Times New Roman" pitchFamily="18" charset="0"/>
                    <a:cs typeface="Times New Roman" pitchFamily="18" charset="0"/>
                  </a:rPr>
                  <a:t>lòng</a:t>
                </a:r>
                <a:r>
                  <a:rPr lang="en-US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b="1" dirty="0">
                    <a:latin typeface="Times New Roman" pitchFamily="18" charset="0"/>
                    <a:cs typeface="Times New Roman" pitchFamily="18" charset="0"/>
                  </a:rPr>
                  <a:t>tình yêu quê hương và con người (miền núi)</a:t>
                </a: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19481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038" y="6045200"/>
                <a:ext cx="2582862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2" name="Picture 1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6750" y="2803525"/>
                <a:ext cx="2528888" cy="1671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3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625" y="1935480"/>
                <a:ext cx="3492500" cy="2622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84" name="Picture 1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063" y="1122363"/>
                <a:ext cx="3509962" cy="3132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728663" y="1935480"/>
                <a:ext cx="2813050" cy="609600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thơ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Thơ sáu chữ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08" name="Rounded Rectangle 43007"/>
              <p:cNvSpPr/>
              <p:nvPr/>
            </p:nvSpPr>
            <p:spPr>
              <a:xfrm flipH="1">
                <a:off x="787401" y="2710500"/>
                <a:ext cx="2702877" cy="6334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PTBĐ: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Biểu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cảm</a:t>
                </a:r>
                <a:b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+ T</a:t>
                </a:r>
                <a:r>
                  <a:rPr lang="vi-VN" sz="1700" b="1" dirty="0">
                    <a:latin typeface="Times New Roman" pitchFamily="18" charset="0"/>
                    <a:cs typeface="Times New Roman" pitchFamily="18" charset="0"/>
                  </a:rPr>
                  <a:t>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sự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Miêu</a:t>
                </a:r>
                <a:r>
                  <a:rPr lang="en-US" sz="17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7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endParaRPr lang="en-US" sz="17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11" name="Line Callout 2 43010"/>
              <p:cNvSpPr/>
              <p:nvPr/>
            </p:nvSpPr>
            <p:spPr>
              <a:xfrm rot="10800000">
                <a:off x="3363913" y="4078288"/>
                <a:ext cx="2081212" cy="681037"/>
              </a:xfrm>
              <a:prstGeom prst="borderCallout2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489" name="TextBox 43012"/>
              <p:cNvSpPr txBox="1">
                <a:spLocks noChangeArrowheads="1"/>
              </p:cNvSpPr>
              <p:nvPr/>
            </p:nvSpPr>
            <p:spPr bwMode="auto">
              <a:xfrm>
                <a:off x="3571875" y="4219575"/>
                <a:ext cx="1611313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altLang="en-US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014" name="Rounded Rectangle 43013"/>
              <p:cNvSpPr/>
              <p:nvPr/>
            </p:nvSpPr>
            <p:spPr>
              <a:xfrm>
                <a:off x="77788" y="3667760"/>
                <a:ext cx="2216150" cy="695958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P1: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Bức tranh thiên nhiên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127000" y="4794568"/>
                <a:ext cx="2278063" cy="654367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P2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Vẻ đẹp con người trong mùa xuân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127000" y="6098856"/>
                <a:ext cx="2478088" cy="669609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P3: </a:t>
                </a:r>
                <a:r>
                  <a:rPr lang="vi-VN" sz="1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Nét riêng trong lễ hội đầu năm ở Chiêm Hóa</a:t>
                </a:r>
                <a:endParaRPr lang="en-US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2547938" y="5678488"/>
                <a:ext cx="1622425" cy="554037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600" b="1">
                    <a:latin typeface="Times New Roman" pitchFamily="18" charset="0"/>
                    <a:cs typeface="Times New Roman" pitchFamily="18" charset="0"/>
                  </a:rPr>
                  <a:t>Bố cục: 3 phần</a:t>
                </a:r>
              </a:p>
            </p:txBody>
          </p:sp>
        </p:grpSp>
        <p:sp>
          <p:nvSpPr>
            <p:cNvPr id="40" name="Frame 39"/>
            <p:cNvSpPr/>
            <p:nvPr/>
          </p:nvSpPr>
          <p:spPr>
            <a:xfrm>
              <a:off x="0" y="0"/>
              <a:ext cx="12192000" cy="6857999"/>
            </a:xfrm>
            <a:prstGeom prst="frame">
              <a:avLst>
                <a:gd name="adj1" fmla="val 935"/>
              </a:avLst>
            </a:prstGeom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42" name="Frame 4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2035" y="2347569"/>
            <a:ext cx="2414269" cy="144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809650" y="2383630"/>
            <a:ext cx="2408238" cy="1323439"/>
          </a:xfrm>
          <a:prstGeom prst="rect">
            <a:avLst/>
          </a:prstGeom>
          <a:solidFill>
            <a:srgbClr val="39F7C5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20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NẾU MAI EM VỀ CHIÊM HÓA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</a:t>
            </a:r>
            <a:r>
              <a:rPr kumimoji="0" lang="vi-VN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0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gency FB" panose="020B0503020202020204" pitchFamily="34" charset="0"/>
                <a:cs typeface="Times New Roman" panose="02020603050405020304" pitchFamily="18" charset="0"/>
              </a:rPr>
              <a:t>Liễu</a:t>
            </a:r>
            <a:endParaRPr kumimoji="0" lang="vi-VN" sz="2000" b="1" i="0" u="none" strike="noStrike" kern="1200" cap="none" spc="0" normalizeH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2584" y="1226186"/>
            <a:ext cx="2356246" cy="4508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787401" y="1149193"/>
            <a:ext cx="2824162" cy="61436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1700" b="1" dirty="0">
                <a:latin typeface="Times New Roman" pitchFamily="18" charset="0"/>
                <a:cs typeface="Times New Roman" pitchFamily="18" charset="0"/>
              </a:rPr>
              <a:t>Xuất xứ: Trích trong “Thơ Mai Liễu” – năm 2015</a:t>
            </a:r>
            <a:endParaRPr lang="en-US" sz="17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4358"/>
      </p:ext>
    </p:extLst>
  </p:cSld>
  <p:clrMapOvr>
    <a:masterClrMapping/>
  </p:clrMapOvr>
  <p:transition spd="slow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18160" y="197485"/>
            <a:ext cx="1115568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01520" y="181613"/>
            <a:ext cx="8173720" cy="85053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NẾU MAI EM VỀ CHIÊM HÓA</a:t>
            </a:r>
            <a:b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(Mai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8</a:t>
            </a: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35248"/>
              </p:ext>
            </p:extLst>
          </p:nvPr>
        </p:nvGraphicFramePr>
        <p:xfrm>
          <a:off x="1183640" y="762000"/>
          <a:ext cx="9824720" cy="5371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5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198880" y="1191256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554697"/>
              </p:ext>
            </p:extLst>
          </p:nvPr>
        </p:nvGraphicFramePr>
        <p:xfrm>
          <a:off x="1351280" y="834024"/>
          <a:ext cx="9824720" cy="5781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4084">
                  <a:extLst>
                    <a:ext uri="{9D8B030D-6E8A-4147-A177-3AD203B41FA5}">
                      <a16:colId xmlns:a16="http://schemas.microsoft.com/office/drawing/2014/main" val="24771674"/>
                    </a:ext>
                  </a:extLst>
                </a:gridCol>
                <a:gridCol w="4650636">
                  <a:extLst>
                    <a:ext uri="{9D8B030D-6E8A-4147-A177-3AD203B41FA5}">
                      <a16:colId xmlns:a16="http://schemas.microsoft.com/office/drawing/2014/main" val="1162695248"/>
                    </a:ext>
                  </a:extLst>
                </a:gridCol>
              </a:tblGrid>
              <a:tr h="1739284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1.Bức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981706"/>
                  </a:ext>
                </a:extLst>
              </a:tr>
              <a:tr h="6942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7756"/>
                  </a:ext>
                </a:extLst>
              </a:tr>
              <a:tr h="1989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56892"/>
                  </a:ext>
                </a:extLst>
              </a:tr>
              <a:tr h="135828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6939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349749" y="1269073"/>
            <a:ext cx="9652000" cy="12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4541520" y="152400"/>
            <a:ext cx="3444240" cy="60960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  <p:sp>
        <p:nvSpPr>
          <p:cNvPr id="8" name="Rectangle 7"/>
          <p:cNvSpPr/>
          <p:nvPr/>
        </p:nvSpPr>
        <p:spPr>
          <a:xfrm>
            <a:off x="1742440" y="3139440"/>
            <a:ext cx="372364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tơ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rét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endParaRPr lang="vi-VN" b="1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măng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Gâm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+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+ Non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ngút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00115" y="3219661"/>
            <a:ext cx="3248795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endParaRPr lang="vi-VN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+ Non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00116" y="4654414"/>
            <a:ext cx="2502608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xưng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ta</a:t>
            </a:r>
            <a:endParaRPr lang="en-US" sz="16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90040" y="5451184"/>
            <a:ext cx="8869680" cy="966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"/>
            </a:pP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mãnh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0" y="0"/>
            <a:ext cx="12192000" cy="6857999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5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62880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018667"/>
            <a:ext cx="10447988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342" y="2530938"/>
            <a:ext cx="4216399" cy="40084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44837" y="2510812"/>
            <a:ext cx="9140904" cy="4215108"/>
            <a:chOff x="1244837" y="2480332"/>
            <a:chExt cx="9140904" cy="43776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4837" y="2480332"/>
              <a:ext cx="4347951" cy="4059049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44837" y="6539381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DAO</a:t>
              </a:r>
              <a:endParaRPr lang="en-US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6123858" y="6539380"/>
              <a:ext cx="4261883" cy="3186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/>
                <a:t>CON GÁI DÂN TỘC TÀY</a:t>
              </a:r>
              <a:endParaRPr lang="en-US" dirty="0"/>
            </a:p>
          </p:txBody>
        </p:sp>
      </p:grpSp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842162"/>
            <a:ext cx="852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308" y="2384427"/>
            <a:ext cx="10447988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3,4)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488" y="2926692"/>
            <a:ext cx="58654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Dao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ngù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3318" y="2996847"/>
            <a:ext cx="4673782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Dao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Tày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264166" y="3058510"/>
            <a:ext cx="535323" cy="328450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142" y="49555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 kê</a:t>
            </a:r>
          </a:p>
          <a:p>
            <a:pPr lvl="0">
              <a:spcAft>
                <a:spcPts val="0"/>
              </a:spcAft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vi-VN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9089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2" descr="Ngữ Văn 8 Tập Một - Cánh Diề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0" y="-90890"/>
            <a:ext cx="12192000" cy="694889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2922926"/>
            <a:ext cx="3575" cy="45719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Flowchart: Magnetic Disk 7"/>
          <p:cNvSpPr/>
          <p:nvPr/>
        </p:nvSpPr>
        <p:spPr>
          <a:xfrm>
            <a:off x="4034081" y="1977954"/>
            <a:ext cx="4098439" cy="92519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ea typeface="MS Mincho"/>
              </a:rPr>
              <a:t>a. Nét văn hóa đặc sắc vùng đất Chiêm Hóa: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1712229" y="3023912"/>
            <a:ext cx="2744157" cy="1587811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Magnetic Disk 19"/>
          <p:cNvSpPr/>
          <p:nvPr/>
        </p:nvSpPr>
        <p:spPr>
          <a:xfrm>
            <a:off x="7908290" y="2978106"/>
            <a:ext cx="2865120" cy="1777272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220" y="1537309"/>
            <a:ext cx="7495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8290" y="2799841"/>
            <a:ext cx="2865120" cy="6895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229" y="2847708"/>
            <a:ext cx="2744156" cy="7748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flipH="1">
            <a:off x="1293326" y="4750936"/>
            <a:ext cx="9881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=&gt;Nét văn hóa truyền thống, mang đậm bản sắc dân tộc của người dân miền núi phía Bắc, tạo nên những giá trị văn hóa tiêu biểu của dân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02639" y="5545045"/>
            <a:ext cx="96539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Tình cảm của nhà thơ với quê hương: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Tình yêu quê hương, nỗi nhớ quê hương tha thiết của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33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6" name="Freeform 35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2" y="5739475"/>
            <a:ext cx="11832847" cy="94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117475" y="1829118"/>
            <a:ext cx="3863975" cy="4149722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235672" y="2218291"/>
            <a:ext cx="3512436" cy="343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333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 ngữ thơ trong sáng, giản dị</a:t>
            </a:r>
            <a:r>
              <a:rPr lang="en-US" sz="20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Tx/>
              <a:buChar char="-"/>
              <a:tabLst>
                <a:tab pos="457200" algn="l"/>
              </a:tabLst>
            </a:pPr>
            <a:r>
              <a:rPr lang="en-US" sz="20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 hiệu quả các biện pháp tu từ…</a:t>
            </a:r>
            <a:endParaRPr lang="en-US" altLang="en-US" sz="2000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3943350" y="1838643"/>
            <a:ext cx="4186238" cy="4095411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159250" y="2029143"/>
            <a:ext cx="358140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altLang="en-US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Tx/>
              <a:buChar char="-"/>
            </a:pP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 họa rõ nét vẻ đẹp thiên nhiên, con người cùng những nét đẹp văn hóa độc đáo của vùng đất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Qua đó thể hiện sự hoài niệm, tình yêu và nỗi nhớ quê hương tha thiết của nhà thơ.</a:t>
            </a:r>
          </a:p>
        </p:txBody>
      </p:sp>
      <p:grpSp>
        <p:nvGrpSpPr>
          <p:cNvPr id="20" name="组合 33"/>
          <p:cNvGrpSpPr>
            <a:grpSpLocks/>
          </p:cNvGrpSpPr>
          <p:nvPr/>
        </p:nvGrpSpPr>
        <p:grpSpPr bwMode="auto">
          <a:xfrm>
            <a:off x="8070850" y="1834833"/>
            <a:ext cx="4187825" cy="4095411"/>
            <a:chOff x="1809" y="2422"/>
            <a:chExt cx="3768" cy="6034"/>
          </a:xfrm>
        </p:grpSpPr>
        <p:sp>
          <p:nvSpPr>
            <p:cNvPr id="21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2" name="矩形 93"/>
            <p:cNvSpPr/>
            <p:nvPr/>
          </p:nvSpPr>
          <p:spPr>
            <a:xfrm>
              <a:off x="1809" y="2422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3" name="矩形 93"/>
            <p:cNvSpPr/>
            <p:nvPr/>
          </p:nvSpPr>
          <p:spPr>
            <a:xfrm rot="10800000">
              <a:off x="4971" y="7851"/>
              <a:ext cx="606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8288338" y="2026920"/>
            <a:ext cx="3581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VN.</a:t>
            </a:r>
            <a:r>
              <a:rPr lang="en-US" alt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Freeform 24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2" descr="Ngữ Văn 8 Tập Một - Cánh Diề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rame 2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176273" y="1130300"/>
            <a:ext cx="11883647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80" y="575926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241739" y="1262390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48759" y="3179221"/>
            <a:ext cx="4481781" cy="1674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n-US" b="1" dirty="0" err="1">
                <a:solidFill>
                  <a:srgbClr val="C00000"/>
                </a:solidFill>
              </a:rPr>
              <a:t>Viết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một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đoạn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văn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ngắn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để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thiệu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về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quê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hương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em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với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những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nét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đặc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trưng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vẻ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đẹp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riêng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của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vùng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đất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ấy</a:t>
            </a:r>
            <a:r>
              <a:rPr lang="en-US" b="1" dirty="0">
                <a:solidFill>
                  <a:srgbClr val="C00000"/>
                </a:solidFill>
              </a:rPr>
              <a:t>?</a:t>
            </a:r>
            <a:r>
              <a:rPr lang="vi-VN" b="1" dirty="0">
                <a:solidFill>
                  <a:srgbClr val="C00000"/>
                </a:solidFill>
              </a:rPr>
              <a:t>                                                                     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2" name="Freeform 31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Ngữ Văn 8 Tập Một - Cánh Diề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56000" y="2126360"/>
            <a:ext cx="5176735" cy="31331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baseline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Chiêm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970651" y="258489"/>
            <a:ext cx="4250697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Plaque 6"/>
          <p:cNvSpPr/>
          <p:nvPr/>
        </p:nvSpPr>
        <p:spPr>
          <a:xfrm>
            <a:off x="917842" y="761353"/>
            <a:ext cx="2164570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9121" y="1375419"/>
            <a:ext cx="8548492" cy="5246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1" y="1924705"/>
            <a:ext cx="6964854" cy="4087211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5150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3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3" name="Freeform 32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7555" y="11369"/>
            <a:ext cx="914400" cy="63749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NGỮ VĂN 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07847" y="2830174"/>
            <a:ext cx="76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160681"/>
            <a:ext cx="12120880" cy="6697319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5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436914"/>
            <a:ext cx="11393715" cy="5109029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43829" y="1228321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128148" y="1147617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7998078" y="110746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5152571" y="1206523"/>
            <a:ext cx="1811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358406" y="2377099"/>
            <a:ext cx="69133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26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6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933" y="1526733"/>
            <a:ext cx="297670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4741" y="1182902"/>
            <a:ext cx="7689940" cy="5343597"/>
            <a:chOff x="549049" y="1182902"/>
            <a:chExt cx="7685631" cy="5343597"/>
          </a:xfrm>
        </p:grpSpPr>
        <p:sp>
          <p:nvSpPr>
            <p:cNvPr id="2" name="Rectangle 1"/>
            <p:cNvSpPr/>
            <p:nvPr/>
          </p:nvSpPr>
          <p:spPr>
            <a:xfrm>
              <a:off x="549049" y="1182902"/>
              <a:ext cx="6096000" cy="58785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I.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hiểu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S Mincho"/>
                </a:rPr>
                <a:t>chung</a:t>
              </a:r>
              <a:endParaRPr lang="en-US" sz="28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639" y="1837733"/>
              <a:ext cx="4257041" cy="4688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4189730" y="3667760"/>
              <a:ext cx="3888377" cy="2373137"/>
              <a:chOff x="4189730" y="3667760"/>
              <a:chExt cx="3888377" cy="237313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06240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Năm</a:t>
                </a:r>
                <a:r>
                  <a:rPr lang="en-US" b="1" dirty="0"/>
                  <a:t> </a:t>
                </a:r>
                <a:r>
                  <a:rPr lang="en-US" b="1" dirty="0" err="1"/>
                  <a:t>sinh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189730" y="4350606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Quê</a:t>
                </a:r>
                <a:r>
                  <a:rPr lang="en-US" b="1" dirty="0"/>
                  <a:t> </a:t>
                </a:r>
                <a:r>
                  <a:rPr lang="en-US" b="1" dirty="0" err="1"/>
                  <a:t>quán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196080" y="5007662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Phong</a:t>
                </a:r>
                <a:r>
                  <a:rPr lang="en-US" b="1" dirty="0"/>
                  <a:t> </a:t>
                </a:r>
                <a:r>
                  <a:rPr lang="en-US" b="1" dirty="0" err="1"/>
                  <a:t>cách</a:t>
                </a:r>
                <a:r>
                  <a:rPr lang="en-US" b="1" dirty="0"/>
                  <a:t> </a:t>
                </a:r>
                <a:r>
                  <a:rPr lang="en-US" b="1" dirty="0" err="1"/>
                  <a:t>st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189730" y="5664718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Tác</a:t>
                </a:r>
                <a:r>
                  <a:rPr lang="en-US" b="1" dirty="0"/>
                  <a:t> </a:t>
                </a:r>
                <a:r>
                  <a:rPr lang="en-US" b="1" dirty="0" err="1"/>
                  <a:t>phẩm</a:t>
                </a:r>
                <a:r>
                  <a:rPr lang="en-US" b="1" dirty="0"/>
                  <a:t> </a:t>
                </a:r>
                <a:r>
                  <a:rPr lang="en-US" b="1" dirty="0" err="1"/>
                  <a:t>chính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178187" y="3667760"/>
                <a:ext cx="18999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Xuất</a:t>
                </a:r>
                <a:r>
                  <a:rPr lang="en-US" b="1" dirty="0"/>
                  <a:t> </a:t>
                </a:r>
                <a:r>
                  <a:rPr lang="en-US" b="1" dirty="0" err="1"/>
                  <a:t>xứ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194787" y="4368969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Thể</a:t>
                </a:r>
                <a:r>
                  <a:rPr lang="en-US" b="1" dirty="0"/>
                  <a:t> </a:t>
                </a:r>
                <a:r>
                  <a:rPr lang="en-US" b="1" dirty="0" err="1"/>
                  <a:t>thơ</a:t>
                </a:r>
                <a:r>
                  <a:rPr lang="en-US" b="1" dirty="0"/>
                  <a:t>: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203994" y="5007662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PTBĐ: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63354" y="5671565"/>
                <a:ext cx="185284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/>
                  <a:t>Bố</a:t>
                </a:r>
                <a:r>
                  <a:rPr lang="en-US" b="1" dirty="0"/>
                  <a:t> </a:t>
                </a:r>
                <a:r>
                  <a:rPr lang="en-US" b="1" dirty="0" err="1"/>
                  <a:t>cục</a:t>
                </a:r>
                <a:r>
                  <a:rPr lang="en-US" b="1" dirty="0"/>
                  <a:t>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9573" y="2362372"/>
            <a:ext cx="4585735" cy="114382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Tên thật là Ma Văn Liễu (1949 -2020)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421822" y="4823136"/>
            <a:ext cx="5755458" cy="1537023"/>
          </a:xfrm>
          <a:prstGeom prst="diamon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:</a:t>
            </a:r>
            <a:r>
              <a:rPr lang="de-DE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22869" y="2191657"/>
            <a:ext cx="5112915" cy="212656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72167" y="4597073"/>
            <a:ext cx="5128109" cy="15696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(1994),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(1995),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(2013) …</a:t>
            </a: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Giáo án Nếu mai em về Chiêm Hóa (Cánh diều 2023) | Giáo án Ngữ văn 8 (ảnh 1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39" y="2196890"/>
            <a:ext cx="17907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9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34" name="Picture 2" descr="Ngữ Văn 8 Tập Một - Cánh Diều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78065" y="1361306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87014" y="2184425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ràn</a:t>
              </a: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  <a:tabLst>
                  <a:tab pos="1386840" algn="l"/>
                </a:tabLst>
              </a:pP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194504" y="1309213"/>
            <a:ext cx="8736240" cy="5345588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176" y="5855394"/>
            <a:ext cx="748588" cy="712786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7" name="Picture 2" descr="Ngữ Văn 8 Tập Một - Cánh Diề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3" y="87099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ame 1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94612" y="1453738"/>
            <a:ext cx="748588" cy="712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109528" y="5837493"/>
            <a:ext cx="748588" cy="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7625" y="985361"/>
            <a:ext cx="6019800" cy="4419600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dirty="0">
              <a:solidFill>
                <a:srgbClr val="00007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181725" y="1068388"/>
            <a:ext cx="5892800" cy="3956050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Horizontal Scroll 15"/>
          <p:cNvSpPr/>
          <p:nvPr/>
        </p:nvSpPr>
        <p:spPr>
          <a:xfrm>
            <a:off x="3806825" y="4713288"/>
            <a:ext cx="5048250" cy="205740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73627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-58638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595732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8066416" y="928688"/>
            <a:ext cx="2514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Liễu</a:t>
            </a:r>
            <a:endParaRPr lang="en-US" altLang="vi-VN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2837793" y="69728"/>
            <a:ext cx="6348247" cy="77549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NẾU MAI EM VỀ CHIÊM HÓA</a:t>
            </a:r>
            <a:endParaRPr lang="en-US" sz="2400" b="1" dirty="0">
              <a:latin typeface="Broadway" panose="04040905080B020205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55075" y="626245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000" b="1" dirty="0">
                <a:solidFill>
                  <a:srgbClr val="000000"/>
                </a:solidFill>
                <a:latin typeface="+mj-lt"/>
              </a:rPr>
              <a:t>(Tháng Giêng, Ất Hợi)</a:t>
            </a: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6828" y="1833563"/>
            <a:ext cx="35988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Cho ta gửi nỗi nhớ cùng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Tháng </a:t>
            </a:r>
            <a:r>
              <a:rPr lang="en-US" sz="2000" b="1" i="1" dirty="0" err="1">
                <a:solidFill>
                  <a:srgbClr val="000000"/>
                </a:solidFill>
                <a:latin typeface="+mj-lt"/>
              </a:rPr>
              <a:t>Giê</a:t>
            </a: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 mưa tơ rét lộc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Em về vừa kịp mùa măng.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Sông Gâm đôi bờ cát trắng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Đá ngồi dưới bến trông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Non Thần hình như trẻ lại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Xanh lên ngút ngát một màu.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7429" y="1649036"/>
            <a:ext cx="39265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Phố đông cứ mải tìm nhau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Cô gái Dao nào cũng đẹp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Vòng bạc rung rinh cổ tay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Ngù hoa mơn mởn ngực đầy.</a:t>
            </a:r>
            <a:br>
              <a:rPr lang="vi-VN" sz="2000" b="1" i="1" dirty="0">
                <a:latin typeface="+mj-lt"/>
              </a:rPr>
            </a:b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Con gái bản Tày duyên quá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Sắc chàm như cũng pha hương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Chỉ riêng nụ cười môi mọng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Mùa xuân e cũng lạc đường.</a:t>
            </a:r>
            <a:br>
              <a:rPr lang="vi-VN" sz="2000" b="1" i="1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03409" y="5084535"/>
            <a:ext cx="3797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Nếu mai em về Chiêm Hóa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Đầu xuân đi hội </a:t>
            </a:r>
            <a:r>
              <a:rPr lang="en-US" sz="2000" b="1" i="1" dirty="0">
                <a:solidFill>
                  <a:srgbClr val="000000"/>
                </a:solidFill>
                <a:latin typeface="+mj-lt"/>
              </a:rPr>
              <a:t>l</a:t>
            </a: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ùng tùng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Quả còn chạm vai thì nhặt</a:t>
            </a:r>
            <a:br>
              <a:rPr lang="vi-VN" sz="2000" b="1" i="1" dirty="0">
                <a:latin typeface="+mj-lt"/>
              </a:rPr>
            </a:br>
            <a:r>
              <a:rPr lang="vi-VN" sz="2000" b="1" i="1" dirty="0">
                <a:solidFill>
                  <a:srgbClr val="000000"/>
                </a:solidFill>
                <a:latin typeface="+mj-lt"/>
              </a:rPr>
              <a:t>Ngày lành duyên tốt mừng nhau.</a:t>
            </a:r>
            <a:br>
              <a:rPr lang="vi-VN" sz="2000" b="1" i="1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lang="vi-VN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Frame 1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0871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Mai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Liễu</a:t>
            </a:r>
            <a:endParaRPr lang="vi-VN" sz="2400" b="1" dirty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8481" y="2914416"/>
            <a:ext cx="5121580" cy="8507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Chiêm Hoá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tên một huyện nằm ở phía bắc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1" y="3721329"/>
            <a:ext cx="5092462" cy="29537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60061" y="1715031"/>
            <a:ext cx="6124264" cy="12603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lùng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tùng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(còn gọi là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 tồng, lồng tông):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lễ hội xuống đồng được 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vào dịp đầu xuân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đồng bào các dân tộc Thái. Tày,...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061" y="3036337"/>
            <a:ext cx="6124264" cy="363878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578079" y="125875"/>
            <a:ext cx="9874280" cy="981591"/>
          </a:xfrm>
          <a:custGeom>
            <a:avLst/>
            <a:gdLst>
              <a:gd name="connsiteX0" fmla="*/ 126209 w 9999406"/>
              <a:gd name="connsiteY0" fmla="*/ 0 h 666391"/>
              <a:gd name="connsiteX1" fmla="*/ 9873197 w 9999406"/>
              <a:gd name="connsiteY1" fmla="*/ 0 h 666391"/>
              <a:gd name="connsiteX2" fmla="*/ 9999406 w 9999406"/>
              <a:gd name="connsiteY2" fmla="*/ 126209 h 666391"/>
              <a:gd name="connsiteX3" fmla="*/ 9999406 w 9999406"/>
              <a:gd name="connsiteY3" fmla="*/ 631028 h 666391"/>
              <a:gd name="connsiteX4" fmla="*/ 9992267 w 9999406"/>
              <a:gd name="connsiteY4" fmla="*/ 666391 h 666391"/>
              <a:gd name="connsiteX5" fmla="*/ 7139 w 9999406"/>
              <a:gd name="connsiteY5" fmla="*/ 666391 h 666391"/>
              <a:gd name="connsiteX6" fmla="*/ 0 w 9999406"/>
              <a:gd name="connsiteY6" fmla="*/ 631028 h 666391"/>
              <a:gd name="connsiteX7" fmla="*/ 0 w 9999406"/>
              <a:gd name="connsiteY7" fmla="*/ 126209 h 666391"/>
              <a:gd name="connsiteX8" fmla="*/ 126209 w 9999406"/>
              <a:gd name="connsiteY8" fmla="*/ 0 h 6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9406" h="666391">
                <a:moveTo>
                  <a:pt x="126209" y="0"/>
                </a:moveTo>
                <a:lnTo>
                  <a:pt x="9873197" y="0"/>
                </a:lnTo>
                <a:cubicBezTo>
                  <a:pt x="9942900" y="0"/>
                  <a:pt x="9999406" y="56506"/>
                  <a:pt x="9999406" y="126209"/>
                </a:cubicBezTo>
                <a:lnTo>
                  <a:pt x="9999406" y="631028"/>
                </a:lnTo>
                <a:lnTo>
                  <a:pt x="9992267" y="666391"/>
                </a:lnTo>
                <a:lnTo>
                  <a:pt x="7139" y="666391"/>
                </a:lnTo>
                <a:lnTo>
                  <a:pt x="0" y="631028"/>
                </a:lnTo>
                <a:lnTo>
                  <a:pt x="0" y="126209"/>
                </a:lnTo>
                <a:cubicBezTo>
                  <a:pt x="0" y="56506"/>
                  <a:pt x="56506" y="0"/>
                  <a:pt x="126209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 MAI EM VỀ CHIÊM HÓA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Mai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endParaRPr lang="en-US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12435" y="557346"/>
            <a:ext cx="9985128" cy="90846"/>
          </a:xfrm>
          <a:custGeom>
            <a:avLst/>
            <a:gdLst>
              <a:gd name="connsiteX0" fmla="*/ 0 w 9985128"/>
              <a:gd name="connsiteY0" fmla="*/ 0 h 90846"/>
              <a:gd name="connsiteX1" fmla="*/ 9985128 w 9985128"/>
              <a:gd name="connsiteY1" fmla="*/ 0 h 90846"/>
              <a:gd name="connsiteX2" fmla="*/ 9982349 w 9985128"/>
              <a:gd name="connsiteY2" fmla="*/ 13763 h 90846"/>
              <a:gd name="connsiteX3" fmla="*/ 9866058 w 9985128"/>
              <a:gd name="connsiteY3" fmla="*/ 90846 h 90846"/>
              <a:gd name="connsiteX4" fmla="*/ 119070 w 9985128"/>
              <a:gd name="connsiteY4" fmla="*/ 90846 h 90846"/>
              <a:gd name="connsiteX5" fmla="*/ 2779 w 9985128"/>
              <a:gd name="connsiteY5" fmla="*/ 13763 h 90846"/>
              <a:gd name="connsiteX6" fmla="*/ 0 w 9985128"/>
              <a:gd name="connsiteY6" fmla="*/ 0 h 9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5128" h="90846">
                <a:moveTo>
                  <a:pt x="0" y="0"/>
                </a:moveTo>
                <a:lnTo>
                  <a:pt x="9985128" y="0"/>
                </a:lnTo>
                <a:lnTo>
                  <a:pt x="9982349" y="13763"/>
                </a:lnTo>
                <a:cubicBezTo>
                  <a:pt x="9963189" y="59061"/>
                  <a:pt x="9918335" y="90846"/>
                  <a:pt x="9866058" y="90846"/>
                </a:cubicBezTo>
                <a:lnTo>
                  <a:pt x="119070" y="90846"/>
                </a:lnTo>
                <a:cubicBezTo>
                  <a:pt x="66793" y="90846"/>
                  <a:pt x="21939" y="59061"/>
                  <a:pt x="2779" y="13763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pic>
        <p:nvPicPr>
          <p:cNvPr id="16" name="Picture 2" descr="Ngữ Văn 8 Tập Một - Cánh Diề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2" y="125875"/>
            <a:ext cx="1245681" cy="10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62" y="1825625"/>
            <a:ext cx="6290448" cy="48320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tơ rét lộc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mưa xuân giăng nhẹ (như tơ), rét vào đầu mùa xuân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miền Bắc, không quá lạnh, là dịp cây cối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 chồi 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lộc.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Non Thần: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núi Bách Thần thuộc thị trấn Vĩnh Lộc 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huyện Chiêm Hoá, tinh Tuyên Quang.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 </a:t>
            </a:r>
            <a:r>
              <a:rPr lang="vi-V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hoa: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dây kết bằng len đỏ, đinh ở hai bên ngực áo của người phụ nữ Dao đỏ.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79" y="410527"/>
            <a:ext cx="4607739" cy="499343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65895" y="481647"/>
            <a:ext cx="6310815" cy="12299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cầu bằng v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 có nhiều màu. dùng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tung, ném l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 trò chơi trong ngày hội của một số dân tộc miền núi phía bắc.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3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3823</TotalTime>
  <Words>1856</Words>
  <Application>Microsoft Office PowerPoint</Application>
  <PresentationFormat>Widescreen</PresentationFormat>
  <Paragraphs>184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Agency FB</vt:lpstr>
      <vt:lpstr>Algerian</vt:lpstr>
      <vt:lpstr>Arial</vt:lpstr>
      <vt:lpstr>Bahnschrift SemiBold Condensed</vt:lpstr>
      <vt:lpstr>Broadway</vt:lpstr>
      <vt:lpstr>Calibri</vt:lpstr>
      <vt:lpstr>Calibri Light</vt:lpstr>
      <vt:lpstr>Garamond</vt:lpstr>
      <vt:lpstr>Lucida Handwriting</vt:lpstr>
      <vt:lpstr>Symbol</vt:lpstr>
      <vt:lpstr>Times New Roman</vt:lpstr>
      <vt:lpstr>Wingdings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254</cp:revision>
  <dcterms:created xsi:type="dcterms:W3CDTF">2021-09-08T13:32:23Z</dcterms:created>
  <dcterms:modified xsi:type="dcterms:W3CDTF">2025-01-16T15:20:18Z</dcterms:modified>
</cp:coreProperties>
</file>